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3"/>
  </p:notesMasterIdLst>
  <p:handoutMasterIdLst>
    <p:handoutMasterId r:id="rId94"/>
  </p:handoutMasterIdLst>
  <p:sldIdLst>
    <p:sldId id="911" r:id="rId4"/>
    <p:sldId id="912" r:id="rId5"/>
    <p:sldId id="913" r:id="rId6"/>
    <p:sldId id="914" r:id="rId7"/>
    <p:sldId id="915" r:id="rId8"/>
    <p:sldId id="916" r:id="rId9"/>
    <p:sldId id="925" r:id="rId10"/>
    <p:sldId id="926" r:id="rId11"/>
    <p:sldId id="927" r:id="rId12"/>
    <p:sldId id="928" r:id="rId13"/>
    <p:sldId id="929" r:id="rId14"/>
    <p:sldId id="930" r:id="rId15"/>
    <p:sldId id="931" r:id="rId16"/>
    <p:sldId id="1040" r:id="rId17"/>
    <p:sldId id="933" r:id="rId18"/>
    <p:sldId id="934" r:id="rId19"/>
    <p:sldId id="935" r:id="rId20"/>
    <p:sldId id="936" r:id="rId21"/>
    <p:sldId id="937" r:id="rId22"/>
    <p:sldId id="938" r:id="rId23"/>
    <p:sldId id="943" r:id="rId24"/>
    <p:sldId id="942" r:id="rId25"/>
    <p:sldId id="944" r:id="rId26"/>
    <p:sldId id="940" r:id="rId27"/>
    <p:sldId id="941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52" r:id="rId36"/>
    <p:sldId id="953" r:id="rId37"/>
    <p:sldId id="954" r:id="rId38"/>
    <p:sldId id="955" r:id="rId39"/>
    <p:sldId id="956" r:id="rId40"/>
    <p:sldId id="957" r:id="rId41"/>
    <p:sldId id="958" r:id="rId42"/>
    <p:sldId id="959" r:id="rId43"/>
    <p:sldId id="960" r:id="rId44"/>
    <p:sldId id="961" r:id="rId45"/>
    <p:sldId id="962" r:id="rId46"/>
    <p:sldId id="963" r:id="rId47"/>
    <p:sldId id="964" r:id="rId48"/>
    <p:sldId id="965" r:id="rId49"/>
    <p:sldId id="966" r:id="rId50"/>
    <p:sldId id="967" r:id="rId51"/>
    <p:sldId id="968" r:id="rId52"/>
    <p:sldId id="969" r:id="rId53"/>
    <p:sldId id="970" r:id="rId54"/>
    <p:sldId id="971" r:id="rId55"/>
    <p:sldId id="972" r:id="rId56"/>
    <p:sldId id="973" r:id="rId57"/>
    <p:sldId id="974" r:id="rId58"/>
    <p:sldId id="975" r:id="rId59"/>
    <p:sldId id="976" r:id="rId60"/>
    <p:sldId id="977" r:id="rId61"/>
    <p:sldId id="978" r:id="rId62"/>
    <p:sldId id="979" r:id="rId63"/>
    <p:sldId id="980" r:id="rId64"/>
    <p:sldId id="981" r:id="rId65"/>
    <p:sldId id="982" r:id="rId66"/>
    <p:sldId id="983" r:id="rId67"/>
    <p:sldId id="984" r:id="rId68"/>
    <p:sldId id="985" r:id="rId69"/>
    <p:sldId id="986" r:id="rId70"/>
    <p:sldId id="987" r:id="rId71"/>
    <p:sldId id="988" r:id="rId72"/>
    <p:sldId id="989" r:id="rId73"/>
    <p:sldId id="990" r:id="rId74"/>
    <p:sldId id="991" r:id="rId75"/>
    <p:sldId id="992" r:id="rId76"/>
    <p:sldId id="993" r:id="rId77"/>
    <p:sldId id="994" r:id="rId78"/>
    <p:sldId id="995" r:id="rId79"/>
    <p:sldId id="996" r:id="rId80"/>
    <p:sldId id="997" r:id="rId81"/>
    <p:sldId id="998" r:id="rId82"/>
    <p:sldId id="999" r:id="rId83"/>
    <p:sldId id="1000" r:id="rId84"/>
    <p:sldId id="1001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0EAEC"/>
    <a:srgbClr val="B4ABDA"/>
    <a:srgbClr val="D9FFD9"/>
    <a:srgbClr val="FFCC99"/>
    <a:srgbClr val="00B0F0"/>
    <a:srgbClr val="333399"/>
    <a:srgbClr val="CCFFCC"/>
    <a:srgbClr val="FFFF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8BD04-9CAC-465A-9B5F-59C5DD16E361}" type="slidenum">
              <a:rPr lang="zh-TW" altLang="en-US">
                <a:solidFill>
                  <a:srgbClr val="000000"/>
                </a:solidFill>
              </a:rPr>
              <a:pPr/>
              <a:t>27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43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A79CA-42FF-4BED-8CE2-E3C6E0482EC7}" type="slidenum">
              <a:rPr lang="zh-TW" altLang="en-US">
                <a:solidFill>
                  <a:srgbClr val="000000"/>
                </a:solidFill>
              </a:rPr>
              <a:pPr/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815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2286A-C388-4CAB-89EA-B641FFD2B0E5}" type="slidenum">
              <a:rPr lang="zh-TW" altLang="en-US">
                <a:solidFill>
                  <a:srgbClr val="000000"/>
                </a:solidFill>
              </a:rPr>
              <a:pPr/>
              <a:t>38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32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5DD5-A853-48C4-998F-2E204E2836F1}" type="slidenum">
              <a:rPr lang="zh-TW" altLang="en-US">
                <a:solidFill>
                  <a:srgbClr val="000000"/>
                </a:solidFill>
              </a:rPr>
              <a:pPr/>
              <a:t>39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1722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5DD5-A853-48C4-998F-2E204E2836F1}" type="slidenum">
              <a:rPr lang="zh-TW" altLang="en-US">
                <a:solidFill>
                  <a:srgbClr val="000000"/>
                </a:solidFill>
              </a:rPr>
              <a:pPr/>
              <a:t>40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592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D8AB-3C8A-4C1C-8FE7-77EBA2CD6C8D}" type="slidenum">
              <a:rPr lang="zh-TW" altLang="en-US">
                <a:solidFill>
                  <a:srgbClr val="000000"/>
                </a:solidFill>
              </a:rPr>
              <a:pPr/>
              <a:t>41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7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39BD9-CEEB-404E-B637-BE52935507F4}" type="slidenum">
              <a:rPr lang="zh-TW" altLang="en-US">
                <a:solidFill>
                  <a:srgbClr val="000000"/>
                </a:solidFill>
              </a:rPr>
              <a:pPr/>
              <a:t>43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56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0137-FA35-4F29-9EA5-2ED1AE389D06}" type="slidenum">
              <a:rPr lang="zh-TW" altLang="en-US">
                <a:solidFill>
                  <a:srgbClr val="000000"/>
                </a:solidFill>
              </a:rPr>
              <a:pPr/>
              <a:t>44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6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>
                <a:solidFill>
                  <a:srgbClr val="000000"/>
                </a:solidFill>
              </a:rPr>
              <a:pPr/>
              <a:t>45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4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>
                <a:solidFill>
                  <a:srgbClr val="000000"/>
                </a:solidFill>
              </a:rPr>
              <a:pPr/>
              <a:t>46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3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>
                <a:solidFill>
                  <a:srgbClr val="000000"/>
                </a:solidFill>
              </a:rPr>
              <a:pPr/>
              <a:t>47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10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B6645-3D1D-4255-BE21-B9FDF5939ABD}" type="slidenum">
              <a:rPr lang="zh-TW" altLang="en-US">
                <a:solidFill>
                  <a:srgbClr val="000000"/>
                </a:solidFill>
              </a:rPr>
              <a:pPr/>
              <a:t>29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1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>
                <a:solidFill>
                  <a:srgbClr val="000000"/>
                </a:solidFill>
              </a:rPr>
              <a:pPr/>
              <a:t>48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911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E0FB2-F8BA-4E1D-9E4F-844EFB06498B}" type="slidenum">
              <a:rPr lang="zh-TW" altLang="en-US">
                <a:solidFill>
                  <a:srgbClr val="000000"/>
                </a:solidFill>
              </a:rPr>
              <a:pPr/>
              <a:t>49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1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1E9BEE-1623-4FF0-BB69-8B2CD9729CA0}" type="slidenum">
              <a:rPr lang="zh-TW" altLang="en-US">
                <a:solidFill>
                  <a:srgbClr val="000000"/>
                </a:solidFill>
              </a:rPr>
              <a:pPr/>
              <a:t>50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33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9CFB3-9117-4650-84D1-4804204FDBDB}" type="slidenum">
              <a:rPr lang="zh-TW" altLang="en-US">
                <a:solidFill>
                  <a:srgbClr val="000000"/>
                </a:solidFill>
              </a:rPr>
              <a:pPr/>
              <a:t>51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457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BC173-63BF-4474-8C06-32B5F3A6F385}" type="slidenum">
              <a:rPr lang="zh-TW" altLang="en-US">
                <a:solidFill>
                  <a:srgbClr val="000000"/>
                </a:solidFill>
              </a:rPr>
              <a:pPr/>
              <a:t>52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44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3965-78B6-4BCA-AE6D-9C5E10CF2FA6}" type="slidenum">
              <a:rPr lang="zh-TW" altLang="en-US">
                <a:solidFill>
                  <a:srgbClr val="000000"/>
                </a:solidFill>
              </a:rPr>
              <a:pPr/>
              <a:t>53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75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713E2-746D-4637-B4ED-243090A021C7}" type="slidenum">
              <a:rPr lang="zh-TW" altLang="en-US">
                <a:solidFill>
                  <a:srgbClr val="000000"/>
                </a:solidFill>
              </a:rPr>
              <a:pPr/>
              <a:t>54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76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E9118-E66F-4EA4-868E-D6BD1BBAEF7B}" type="slidenum">
              <a:rPr lang="zh-TW" altLang="en-US">
                <a:solidFill>
                  <a:srgbClr val="000000"/>
                </a:solidFill>
              </a:rPr>
              <a:pPr/>
              <a:t>55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06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546CF-E9F2-4766-A320-F28F322F6F34}" type="slidenum">
              <a:rPr lang="zh-TW" altLang="en-US">
                <a:solidFill>
                  <a:srgbClr val="000000"/>
                </a:solidFill>
              </a:rPr>
              <a:pPr/>
              <a:t>56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37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AE3E-EFF0-4449-B2DC-C7C039B90CFD}" type="slidenum">
              <a:rPr lang="zh-TW" altLang="en-US">
                <a:solidFill>
                  <a:srgbClr val="000000"/>
                </a:solidFill>
              </a:rPr>
              <a:pPr/>
              <a:t>57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4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B6645-3D1D-4255-BE21-B9FDF5939ABD}" type="slidenum">
              <a:rPr lang="zh-TW" altLang="en-US">
                <a:solidFill>
                  <a:srgbClr val="000000"/>
                </a:solidFill>
              </a:rPr>
              <a:pPr/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646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12C5E-B8F8-4F37-B330-F022D31C879D}" type="slidenum">
              <a:rPr lang="zh-TW" altLang="en-US">
                <a:solidFill>
                  <a:srgbClr val="000000"/>
                </a:solidFill>
              </a:rPr>
              <a:pPr/>
              <a:t>58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0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A2469-09C0-410F-8C1B-C65A2C27FB6C}" type="slidenum">
              <a:rPr lang="zh-TW" altLang="en-US">
                <a:solidFill>
                  <a:srgbClr val="000000"/>
                </a:solidFill>
              </a:rPr>
              <a:pPr/>
              <a:t>59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046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9139C-1705-425B-A9BF-9CB132CED141}" type="slidenum">
              <a:rPr lang="zh-TW" altLang="en-US">
                <a:solidFill>
                  <a:srgbClr val="000000"/>
                </a:solidFill>
              </a:rPr>
              <a:pPr/>
              <a:t>60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51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98C47-F2C7-4D1D-A041-8B25ED4332F3}" type="slidenum">
              <a:rPr lang="zh-TW" altLang="en-US">
                <a:solidFill>
                  <a:srgbClr val="000000"/>
                </a:solidFill>
              </a:rPr>
              <a:pPr/>
              <a:t>61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278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D0182-8579-4B83-90E3-5F2226E7DF4C}" type="slidenum">
              <a:rPr lang="zh-TW" altLang="en-US">
                <a:solidFill>
                  <a:srgbClr val="000000"/>
                </a:solidFill>
              </a:rPr>
              <a:pPr/>
              <a:t>62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518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B72F4-186A-40E4-A321-DECD826722E5}" type="slidenum">
              <a:rPr lang="zh-TW" altLang="en-US">
                <a:solidFill>
                  <a:srgbClr val="000000"/>
                </a:solidFill>
              </a:rPr>
              <a:pPr/>
              <a:t>63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65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3F63-01A5-4383-93E5-5132E968F16E}" type="slidenum">
              <a:rPr lang="zh-TW" altLang="en-US">
                <a:solidFill>
                  <a:srgbClr val="000000"/>
                </a:solidFill>
              </a:rPr>
              <a:pPr/>
              <a:t>64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1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3F63-01A5-4383-93E5-5132E968F16E}" type="slidenum">
              <a:rPr lang="zh-TW" altLang="en-US">
                <a:solidFill>
                  <a:srgbClr val="000000"/>
                </a:solidFill>
              </a:rPr>
              <a:pPr/>
              <a:t>65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365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66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37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67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A5777-6404-4F7C-868B-46A77CDDE84A}" type="slidenum">
              <a:rPr lang="zh-TW" altLang="en-US">
                <a:solidFill>
                  <a:srgbClr val="000000"/>
                </a:solidFill>
              </a:rPr>
              <a:pPr/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82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7E74C-3745-4BC1-BD08-63F6C7A3D5BA}" type="slidenum">
              <a:rPr lang="zh-TW" altLang="en-US">
                <a:solidFill>
                  <a:srgbClr val="000000"/>
                </a:solidFill>
              </a:rPr>
              <a:pPr/>
              <a:t>68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2968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FDE04-56CD-46B8-B24F-D0A18B08EC22}" type="slidenum">
              <a:rPr lang="zh-TW" altLang="en-US">
                <a:solidFill>
                  <a:srgbClr val="000000"/>
                </a:solidFill>
              </a:rPr>
              <a:pPr/>
              <a:t>89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270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1B0D5-75C0-458C-8A7E-1793FE16C56A}" type="slidenum">
              <a:rPr lang="zh-TW" altLang="en-US">
                <a:solidFill>
                  <a:srgbClr val="000000"/>
                </a:solidFill>
              </a:rPr>
              <a:pPr/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854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B7A0F-FD1A-4CCB-A1D9-E16CDEDC78B0}" type="slidenum">
              <a:rPr lang="zh-TW" altLang="en-US">
                <a:solidFill>
                  <a:srgbClr val="000000"/>
                </a:solidFill>
              </a:rPr>
              <a:pPr/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427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E52B3-6AEB-4E37-94A0-0A95062157E3}" type="slidenum">
              <a:rPr lang="zh-TW" altLang="en-US">
                <a:solidFill>
                  <a:srgbClr val="000000"/>
                </a:solidFill>
              </a:rPr>
              <a:pPr/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22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975AF-3C20-40F0-9767-22248EFB2942}" type="slidenum">
              <a:rPr lang="zh-TW" altLang="en-US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852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F2780-D445-438C-8AD5-F3AF9A73CEB6}" type="slidenum">
              <a:rPr lang="zh-TW" altLang="en-US">
                <a:solidFill>
                  <a:srgbClr val="000000"/>
                </a:solidFill>
              </a:rPr>
              <a:pPr/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412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6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2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06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4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4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6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05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5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892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78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956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043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89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112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2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523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971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59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678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2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1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ed.sourceforge.net/sedfaq4.html" TargetMode="External"/><Relationship Id="rId2" Type="http://schemas.openxmlformats.org/officeDocument/2006/relationships/hyperlink" Target="http://sed.sourceforge.net/sedfaq3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/>
              <a:t>I have colored some of them gray, because they use the GNU version of sed. </a:t>
            </a:r>
          </a:p>
        </p:txBody>
      </p:sp>
    </p:spTree>
    <p:extLst>
      <p:ext uri="{BB962C8B-B14F-4D97-AF65-F5344CB8AC3E}">
        <p14:creationId xmlns:p14="http://schemas.microsoft.com/office/powerpoint/2010/main" val="5124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655496" cy="5029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(any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'/AAA/\!d;/BBB/\!d;/CCC/\!d'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(that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'/AAA.*BBB.*CCC/\!d'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65 characters or longer: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less than 65 characters: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'/.\{65\}/\!p'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'/.\{65\}/d' </a:t>
            </a:r>
            <a:r>
              <a:rPr lang="en-US" dirty="0"/>
              <a:t># method 2</a:t>
            </a:r>
          </a:p>
        </p:txBody>
      </p:sp>
    </p:spTree>
    <p:extLst>
      <p:ext uri="{BB962C8B-B14F-4D97-AF65-F5344CB8AC3E}">
        <p14:creationId xmlns:p14="http://schemas.microsoft.com/office/powerpoint/2010/main" val="4289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contains AAA </a:t>
            </a:r>
            <a:r>
              <a:rPr lang="en-US" dirty="0"/>
              <a:t>(blank lines separate paragraphs):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dirty="0" err="1"/>
              <a:t>sed</a:t>
            </a:r>
            <a:r>
              <a:rPr lang="en-US" dirty="0"/>
              <a:t> '/./{H;$!d;};x;/AAA/\!d'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contains AAA, BBB &amp;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%</a:t>
            </a:r>
            <a:r>
              <a:rPr lang="en-US" sz="1600" dirty="0"/>
              <a:t> </a:t>
            </a:r>
            <a:r>
              <a:rPr lang="en-US" sz="3000" dirty="0" err="1"/>
              <a:t>sed</a:t>
            </a:r>
            <a:r>
              <a:rPr lang="en-US" sz="1600" dirty="0"/>
              <a:t> </a:t>
            </a:r>
            <a:r>
              <a:rPr lang="en-US" sz="3000" dirty="0"/>
              <a:t>'/./{H;$\!d;};x;/AAA/\!d;/BBB/\!d;/CCC/\!d'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has AAA</a:t>
            </a:r>
            <a:r>
              <a:rPr lang="en-US" sz="24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'/./{H;$\!d;};x;/AAA/b;/BBB/b;/CCC/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</a:t>
            </a:r>
            <a:r>
              <a:rPr lang="en-US" sz="3000" dirty="0" err="1"/>
              <a:t>ba;d</a:t>
            </a:r>
            <a:r>
              <a:rPr lang="en-US" sz="3000" dirty="0"/>
              <a:t>;:a;};x;/AAA/b;/BBB/b;/CCC/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sz="3000" dirty="0"/>
              <a:t>% sed '/./{H;$\!d;};x;/\[ABC]\)\1\1/\!d'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>
                <a:solidFill>
                  <a:srgbClr val="B2B2B2"/>
                </a:solidFill>
              </a:rPr>
              <a:t>%</a:t>
            </a:r>
            <a:r>
              <a:rPr lang="en-US" sz="1600" dirty="0">
                <a:solidFill>
                  <a:srgbClr val="B2B2B2"/>
                </a:solidFill>
              </a:rPr>
              <a:t> </a:t>
            </a:r>
            <a:r>
              <a:rPr lang="en-US" sz="3000" dirty="0">
                <a:solidFill>
                  <a:srgbClr val="B2B2B2"/>
                </a:solidFill>
              </a:rPr>
              <a:t>sed '/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  <a:r>
              <a:rPr lang="en-US" sz="3000" dirty="0">
                <a:solidFill>
                  <a:srgbClr val="B2B2B2"/>
                </a:solidFill>
              </a:rPr>
              <a:t>/{H;$!d;};x;/AAA\|BBB\|CCC/</a:t>
            </a:r>
            <a:r>
              <a:rPr lang="en-US" sz="3000" dirty="0" err="1">
                <a:solidFill>
                  <a:srgbClr val="B2B2B2"/>
                </a:solidFill>
              </a:rPr>
              <a:t>b;d</a:t>
            </a:r>
            <a:r>
              <a:rPr lang="en-US" sz="2800" dirty="0">
                <a:solidFill>
                  <a:srgbClr val="B2B2B2"/>
                </a:solidFill>
              </a:rPr>
              <a:t>' #</a:t>
            </a:r>
            <a:r>
              <a:rPr lang="en-US" sz="2800" dirty="0" err="1">
                <a:solidFill>
                  <a:srgbClr val="B2B2B2"/>
                </a:solidFill>
              </a:rPr>
              <a:t>GNUsed</a:t>
            </a:r>
            <a:r>
              <a:rPr lang="en-US" sz="2800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515672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from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 to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</a:t>
            </a:r>
            <a:r>
              <a:rPr lang="en-US" b="1" dirty="0" smtClean="0"/>
              <a:t>'/</a:t>
            </a:r>
            <a:r>
              <a:rPr lang="en-US" b="1" dirty="0" err="1"/>
              <a:t>regexp</a:t>
            </a:r>
            <a:r>
              <a:rPr lang="en-US" b="1" dirty="0"/>
              <a:t>/,$p'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based on line numbers </a:t>
            </a:r>
            <a:r>
              <a:rPr lang="en-US" dirty="0"/>
              <a:t>(lines 8-12, inclusive):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/>
              <a:t>% sed -n </a:t>
            </a:r>
            <a:r>
              <a:rPr lang="en-US" b="1" dirty="0" smtClean="0"/>
              <a:t>8,12p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</a:t>
            </a:r>
            <a:r>
              <a:rPr lang="en-US" b="1" dirty="0" smtClean="0"/>
              <a:t>8,12</a:t>
            </a:r>
            <a:r>
              <a:rPr lang="en-US" b="1" dirty="0"/>
              <a:t>\!</a:t>
            </a:r>
            <a:r>
              <a:rPr lang="en-US" b="1" dirty="0" smtClean="0"/>
              <a:t>d   </a:t>
            </a:r>
            <a:r>
              <a:rPr lang="en-US" dirty="0"/>
              <a:t># method 2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line number 52: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/>
              <a:t>sed -n 52p </a:t>
            </a:r>
            <a:r>
              <a:rPr lang="en-US" altLang="zh-TW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52q\;d </a:t>
            </a:r>
            <a:r>
              <a:rPr lang="en-US" dirty="0"/>
              <a:t># method 2 </a:t>
            </a:r>
            <a:r>
              <a:rPr lang="en-US" dirty="0">
                <a:latin typeface="Arial Narrow" panose="020B0606020202030204" pitchFamily="34" charset="0"/>
              </a:rPr>
              <a:t>(efficient on big files)</a:t>
            </a:r>
          </a:p>
        </p:txBody>
      </p:sp>
    </p:spTree>
    <p:extLst>
      <p:ext uri="{BB962C8B-B14F-4D97-AF65-F5344CB8AC3E}">
        <p14:creationId xmlns:p14="http://schemas.microsoft.com/office/powerpoint/2010/main" val="4904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beginning at line 3, print every 7th line: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'3,${</a:t>
            </a:r>
            <a:r>
              <a:rPr lang="en-US" altLang="zh-TW" b="1" dirty="0" err="1"/>
              <a:t>p;n;n;n;n;n;n</a:t>
            </a:r>
            <a:r>
              <a:rPr lang="en-US" altLang="zh-TW" b="1" dirty="0"/>
              <a:t>;}'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B2B2B2"/>
                </a:solidFill>
              </a:rPr>
              <a:t>% </a:t>
            </a:r>
            <a:r>
              <a:rPr lang="en-US" altLang="zh-TW" b="1" dirty="0" err="1">
                <a:solidFill>
                  <a:srgbClr val="B2B2B2"/>
                </a:solidFill>
              </a:rPr>
              <a:t>sed</a:t>
            </a:r>
            <a:r>
              <a:rPr lang="en-US" altLang="zh-TW" b="1" dirty="0">
                <a:solidFill>
                  <a:srgbClr val="B2B2B2"/>
                </a:solidFill>
              </a:rPr>
              <a:t> -n '3~7p' </a:t>
            </a:r>
            <a:r>
              <a:rPr lang="en-US" altLang="zh-TW" dirty="0">
                <a:solidFill>
                  <a:srgbClr val="B2B2B2"/>
                </a:solidFill>
              </a:rPr>
              <a:t># GNU </a:t>
            </a:r>
            <a:r>
              <a:rPr lang="en-US" altLang="zh-TW" dirty="0" err="1">
                <a:solidFill>
                  <a:srgbClr val="B2B2B2"/>
                </a:solidFill>
              </a:rPr>
              <a:t>sed</a:t>
            </a:r>
            <a:r>
              <a:rPr lang="en-US" altLang="zh-TW" dirty="0">
                <a:solidFill>
                  <a:srgbClr val="B2B2B2"/>
                </a:solidFill>
              </a:rPr>
              <a:t> only 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solidFill>
                  <a:srgbClr val="2D2D8A"/>
                </a:solidFill>
              </a:rPr>
              <a:t>print section of file between two regular expressions </a:t>
            </a:r>
            <a:r>
              <a:rPr lang="en-US" altLang="zh-TW" dirty="0"/>
              <a:t>(inclusive):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egexp2/p'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/^\([ -~]*\n\).*\n\1/d;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837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</a:t>
            </a:r>
            <a:r>
              <a:rPr lang="en-US" altLang="zh-TW" sz="3000" dirty="0">
                <a:solidFill>
                  <a:srgbClr val="FF0000"/>
                </a:solidFill>
              </a:rPr>
              <a:t>[ -~]</a:t>
            </a:r>
            <a:r>
              <a:rPr lang="en-US" altLang="zh-TW" sz="3000" dirty="0"/>
              <a:t>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3124200" y="2396830"/>
            <a:ext cx="4800600" cy="2327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0" i="0" u="none" strike="noStrike" cap="none" spc="-10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This </a:t>
            </a:r>
            <a:r>
              <a:rPr kumimoji="1" lang="en-US" altLang="zh-TW" sz="2800" b="0" i="0" u="none" strike="noStrike" cap="none" spc="-10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[ -~]</a:t>
            </a:r>
            <a:r>
              <a:rPr kumimoji="1" lang="en-US" altLang="zh-TW" sz="2800" b="0" i="0" u="none" strike="noStrike" cap="none" spc="-10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 is just an ASCII hack. The space “ ” is ASCII code 32 and the tilde “~” is ASCII code 126. the range from 32 to 126 catches all printable ASCII characters.</a:t>
            </a:r>
            <a:endParaRPr kumimoji="1" lang="zh-TW" altLang="en-US" sz="2800" b="0" i="0" u="none" strike="noStrike" cap="none" spc="-10" normalizeH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2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all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lines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except duplicates</a:t>
            </a:r>
            <a:r>
              <a:rPr lang="en-US" sz="1400" dirty="0"/>
              <a:t> </a:t>
            </a:r>
            <a:r>
              <a:rPr lang="en-US" dirty="0"/>
              <a:t>(like</a:t>
            </a:r>
            <a:r>
              <a:rPr lang="en-US" sz="1400" dirty="0"/>
              <a:t> </a:t>
            </a:r>
            <a:r>
              <a:rPr lang="en-US" dirty="0"/>
              <a:t>"</a:t>
            </a:r>
            <a:r>
              <a:rPr lang="en-US" dirty="0" err="1"/>
              <a:t>uniq</a:t>
            </a:r>
            <a:r>
              <a:rPr lang="en-US" sz="1400" dirty="0"/>
              <a:t> </a:t>
            </a:r>
            <a:r>
              <a:rPr lang="en-US" dirty="0"/>
              <a:t>-d"):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'$\!N; s/^\(.*\)\n\1$/\1/;</a:t>
            </a:r>
            <a:r>
              <a:rPr lang="en-US" b="1" dirty="0" err="1"/>
              <a:t>t;D</a:t>
            </a:r>
            <a:r>
              <a:rPr lang="en-US" b="1" dirty="0"/>
              <a:t>'</a:t>
            </a:r>
            <a:r>
              <a:rPr lang="en-US" b="1" dirty="0">
                <a:solidFill>
                  <a:srgbClr val="B2B2B2"/>
                </a:solidFill>
              </a:rPr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first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'1,10d'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the last 2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'N;$\!P;$\!D;$d' </a:t>
            </a:r>
          </a:p>
        </p:txBody>
      </p:sp>
    </p:spTree>
    <p:extLst>
      <p:ext uri="{BB962C8B-B14F-4D97-AF65-F5344CB8AC3E}">
        <p14:creationId xmlns:p14="http://schemas.microsoft.com/office/powerpoint/2010/main" val="76308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the last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':a;$d;N;2,10ba;P;D'</a:t>
            </a:r>
            <a:r>
              <a:rPr lang="en-US" dirty="0"/>
              <a:t>  # method 1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':a;1,10\!{P;N;D;};</a:t>
            </a:r>
            <a:r>
              <a:rPr lang="en-US" b="1" dirty="0" err="1"/>
              <a:t>N;ba</a:t>
            </a:r>
            <a:r>
              <a:rPr lang="en-US" b="1" dirty="0"/>
              <a:t>' </a:t>
            </a:r>
            <a:r>
              <a:rPr lang="en-US" dirty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every 8th line: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</a:t>
            </a:r>
            <a:r>
              <a:rPr lang="en-US" b="1" dirty="0" err="1"/>
              <a:t>n;n;n;n;n;n;n;d</a:t>
            </a:r>
            <a:r>
              <a:rPr lang="en-US" b="1" dirty="0"/>
              <a:t>;'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B2B2B2"/>
                </a:solidFill>
              </a:rPr>
              <a:t>%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'0~8d'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lines matching pattern: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'/pattern/d'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129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blank lines </a:t>
            </a:r>
            <a:r>
              <a:rPr lang="en-US" dirty="0"/>
              <a:t>(like </a:t>
            </a:r>
            <a:r>
              <a:rPr lang="en-US" dirty="0" err="1"/>
              <a:t>grep</a:t>
            </a:r>
            <a:r>
              <a:rPr lang="en-US" dirty="0"/>
              <a:t> "."):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'/^$/d'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'/./\!d' </a:t>
            </a:r>
            <a:r>
              <a:rPr lang="en-US" dirty="0"/>
              <a:t># method 2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all CONSECUTIVE blank lines from file except the first; also deletes all blank lines from top and end of file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dirty="0"/>
              <a:t>(like "cat -s"):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</a:t>
            </a:r>
            <a:r>
              <a:rPr lang="en-US" sz="2000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'/./,/^$/\!d' </a:t>
            </a:r>
            <a:r>
              <a:rPr lang="en-US" sz="3100" dirty="0">
                <a:latin typeface="Arial Narrow" panose="020B0606020202030204" pitchFamily="34" charset="0"/>
              </a:rPr>
              <a:t># method 1, allows 1 blank at end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'/^$/N;/\n$/D' </a:t>
            </a:r>
            <a:r>
              <a:rPr lang="en-US" sz="3100" dirty="0"/>
              <a:t># </a:t>
            </a:r>
            <a:r>
              <a:rPr lang="en-US" sz="3100" dirty="0">
                <a:latin typeface="Arial Narrow" panose="020B0606020202030204" pitchFamily="34" charset="0"/>
              </a:rPr>
              <a:t>meth. 2, allows 1 blank at top</a:t>
            </a:r>
          </a:p>
        </p:txBody>
      </p:sp>
    </p:spTree>
    <p:extLst>
      <p:ext uri="{BB962C8B-B14F-4D97-AF65-F5344CB8AC3E}">
        <p14:creationId xmlns:p14="http://schemas.microsoft.com/office/powerpoint/2010/main" val="32269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limit the number of CONSECUTIVE blank lines to two: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'/^$/N;/\n$/N;//D'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all leading blank lines at top of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>
                <a:solidFill>
                  <a:srgbClr val="2D2D8A"/>
                </a:solidFill>
              </a:rPr>
              <a:t>	</a:t>
            </a: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'/./,$\!d'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trailing blank lines at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':a;/^\n*$/{$</a:t>
            </a:r>
            <a:r>
              <a:rPr lang="en-US" b="1" dirty="0" err="1"/>
              <a:t>d;N;ba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':a;/^\n*$/N;/\n$/</a:t>
            </a:r>
            <a:r>
              <a:rPr lang="en-US" b="1" dirty="0" err="1"/>
              <a:t>ba</a:t>
            </a:r>
            <a:r>
              <a:rPr lang="en-US" b="1" dirty="0"/>
              <a:t>'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each paragraph: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'/^$/{</a:t>
            </a:r>
            <a:r>
              <a:rPr lang="en-US" b="1" dirty="0" err="1"/>
              <a:t>p;h</a:t>
            </a:r>
            <a:r>
              <a:rPr lang="en-US" b="1" dirty="0"/>
              <a:t>;};/./{x;/./p;}' </a:t>
            </a:r>
          </a:p>
        </p:txBody>
      </p:sp>
    </p:spTree>
    <p:extLst>
      <p:ext uri="{BB962C8B-B14F-4D97-AF65-F5344CB8AC3E}">
        <p14:creationId xmlns:p14="http://schemas.microsoft.com/office/powerpoint/2010/main" val="20511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/>
              <a:t>I have added some further solutions of my own.</a:t>
            </a:r>
          </a:p>
        </p:txBody>
      </p:sp>
    </p:spTree>
    <p:extLst>
      <p:ext uri="{BB962C8B-B14F-4D97-AF65-F5344CB8AC3E}">
        <p14:creationId xmlns:p14="http://schemas.microsoft.com/office/powerpoint/2010/main" val="225538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'/foo/ s/foo/bar/g'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'/foo/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421015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's/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'/foo/ s/foo/bar/g'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</a:t>
            </a:r>
            <a:r>
              <a:rPr lang="en-US" sz="3100" b="1" dirty="0">
                <a:solidFill>
                  <a:srgbClr val="FF0000"/>
                </a:solidFill>
              </a:rPr>
              <a:t>/foo/ 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100" b="1" dirty="0">
                <a:solidFill>
                  <a:srgbClr val="FF0000"/>
                </a:solidFill>
              </a:rPr>
              <a:t>//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en-US" sz="31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3079776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/&amp;\2\1/;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5" name="圓角矩形圖說文字 4"/>
          <p:cNvSpPr/>
          <p:nvPr/>
        </p:nvSpPr>
        <p:spPr bwMode="auto">
          <a:xfrm>
            <a:off x="381000" y="2514600"/>
            <a:ext cx="4648200" cy="762000"/>
          </a:xfrm>
          <a:prstGeom prst="wedgeRoundRectCallout">
            <a:avLst>
              <a:gd name="adj1" fmla="val 39115"/>
              <a:gd name="adj2" fmla="val 24705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2800" b="0" i="0" u="none" strike="noStrike" cap="none" spc="-1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</a:t>
            </a:r>
            <a:r>
              <a:rPr kumimoji="1" lang="en-US" altLang="zh-TW" sz="3200" b="1" i="0" u="none" strike="noStrike" cap="none" spc="-10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//D</a:t>
            </a:r>
            <a:r>
              <a:rPr kumimoji="1" lang="en-US" altLang="zh-TW" sz="2800" b="0" i="0" u="none" strike="noStrike" cap="none" spc="-1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600" spc="-10" dirty="0">
                <a:latin typeface="Arial" charset="0"/>
                <a:ea typeface="新細明體" charset="-120"/>
                <a:sym typeface="Symbol" panose="05050102010706020507" pitchFamily="18" charset="2"/>
              </a:rPr>
              <a:t> </a:t>
            </a:r>
            <a:r>
              <a:rPr kumimoji="1" lang="en-US" altLang="zh-TW" sz="3600" b="1" spc="-1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</a:t>
            </a:r>
            <a:r>
              <a:rPr kumimoji="1" lang="en-US" altLang="zh-TW" sz="3600" b="1" spc="-10" dirty="0">
                <a:solidFill>
                  <a:srgbClr val="333399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\(.\)\(.*\n\)</a:t>
            </a:r>
            <a:r>
              <a:rPr kumimoji="1" lang="en-US" altLang="zh-TW" sz="3600" b="1" spc="-1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cap="none" spc="-1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cap="none" spc="-10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Trapezoid 1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</a:t>
            </a:r>
            <a:r>
              <a:rPr kumimoji="1" lang="en-US" sz="2800" b="0" i="0" u="none" strike="noStrike" cap="none" spc="-3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Lecture</a:t>
            </a:r>
            <a:r>
              <a:rPr kumimoji="1" lang="en-US" sz="2000" b="0" i="0" u="none" strike="noStrike" cap="none" spc="-3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2800" b="0" i="0" u="none" strike="noStrike" cap="none" spc="-26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</a:t>
            </a:r>
            <a:r>
              <a:rPr kumimoji="1" lang="en-US" sz="2800" b="0" i="0" u="none" strike="noStrike" cap="none" spc="-3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381000" y="1447800"/>
            <a:ext cx="8458200" cy="1066800"/>
          </a:xfrm>
          <a:prstGeom prst="wedgeRoundRectCallout">
            <a:avLst>
              <a:gd name="adj1" fmla="val 29306"/>
              <a:gd name="adj2" fmla="val 263063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0" i="0" u="none" strike="noStrike" cap="none" spc="-10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This uses something we haven’t seen before: When no pattern is given, the previous pattern is used.</a:t>
            </a:r>
            <a:endParaRPr kumimoji="1" lang="zh-TW" altLang="en-US" sz="2800" b="0" i="0" u="none" strike="noStrike" cap="none" spc="-10" normalizeH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5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's/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'/foo/ s/foo/bar/g'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</a:t>
            </a:r>
            <a:r>
              <a:rPr lang="en-US" sz="3100" b="1" dirty="0">
                <a:solidFill>
                  <a:srgbClr val="FF0000"/>
                </a:solidFill>
              </a:rPr>
              <a:t>/foo/ 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100" b="1" dirty="0">
                <a:solidFill>
                  <a:srgbClr val="FF0000"/>
                </a:solidFill>
              </a:rPr>
              <a:t>//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en-US" sz="31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21145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rgbClr val="0000FF"/>
                </a:solidFill>
              </a:rPr>
              <a:t/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When you only need to output lines from the first part of the file, use a "q" command: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-n '45,50p' file</a:t>
            </a:r>
            <a:r>
              <a:rPr lang="en-US" sz="3100" dirty="0"/>
              <a:t> # prints line 45-50 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-n '51q;45,50p' file</a:t>
            </a:r>
            <a:r>
              <a:rPr lang="en-US" sz="3100" dirty="0"/>
              <a:t> # same, but faster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9512" y="1600200"/>
            <a:ext cx="8712968" cy="28369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2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From the </a:t>
            </a:r>
            <a:r>
              <a:rPr lang="en-US" altLang="zh-TW" dirty="0" err="1">
                <a:solidFill>
                  <a:srgbClr val="000000"/>
                </a:solidFill>
              </a:rPr>
              <a:t>sed</a:t>
            </a:r>
            <a:r>
              <a:rPr lang="en-US" altLang="zh-TW" dirty="0">
                <a:solidFill>
                  <a:srgbClr val="000000"/>
                </a:solidFill>
              </a:rPr>
              <a:t> FAQs</a:t>
            </a:r>
            <a:endParaRPr lang="en-US" altLang="zh-TW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2D2D8A"/>
                </a:solidFill>
              </a:rPr>
              <a:t>If you want more examples and explanations, you cat look at the website with the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-one-liners, sections 3.3-3.4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http://sed.sourceforge.net/sedfaq3.html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And section 4…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http://sed.sourceforge.net/sedfaq4.html</a:t>
            </a:r>
            <a:r>
              <a:rPr lang="en-US" altLang="zh-TW" dirty="0"/>
              <a:t>)</a:t>
            </a:r>
          </a:p>
          <a:p>
            <a:endParaRPr lang="zh-TW" altLang="en-US" dirty="0">
              <a:solidFill>
                <a:srgbClr val="2D2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The source for this material comes from our “textbook”: </a:t>
            </a:r>
            <a:r>
              <a:rPr lang="en-US" altLang="zh-TW" sz="2800" u="sng" dirty="0">
                <a:solidFill>
                  <a:schemeClr val="accent2"/>
                </a:solidFill>
                <a:ea typeface="新細明體" pitchFamily="18" charset="-120"/>
              </a:rPr>
              <a:t>http://www.grymoire.com/Unix/Awk.html</a:t>
            </a:r>
          </a:p>
          <a:p>
            <a:endParaRPr lang="en-US" altLang="zh-TW" sz="2800" u="sng" dirty="0">
              <a:solidFill>
                <a:schemeClr val="accent2"/>
              </a:solidFill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And, just like we did for </a:t>
            </a:r>
            <a:r>
              <a:rPr lang="en-US" altLang="zh-TW" sz="2800" dirty="0" err="1">
                <a:ea typeface="新細明體" pitchFamily="18" charset="-120"/>
              </a:rPr>
              <a:t>sed</a:t>
            </a:r>
            <a:r>
              <a:rPr lang="en-US" altLang="zh-TW" sz="2800" dirty="0">
                <a:ea typeface="新細明體" pitchFamily="18" charset="-120"/>
              </a:rPr>
              <a:t>, we will also be looking (next week) at some awk one-liners, from:</a:t>
            </a:r>
          </a:p>
          <a:p>
            <a:r>
              <a:rPr lang="en-US" altLang="zh-TW" sz="2800" u="sng" dirty="0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87375"/>
            <a:ext cx="7772400" cy="1470025"/>
          </a:xfrm>
        </p:spPr>
        <p:txBody>
          <a:bodyPr/>
          <a:lstStyle/>
          <a:p>
            <a:r>
              <a:rPr lang="en-US" dirty="0"/>
              <a:t>And now:</a:t>
            </a:r>
            <a:br>
              <a:rPr lang="en-US" dirty="0"/>
            </a:br>
            <a:r>
              <a:rPr lang="en-US" sz="5400" b="1" dirty="0">
                <a:solidFill>
                  <a:schemeClr val="accent2"/>
                </a:solidFill>
              </a:rPr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94800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5400" dirty="0">
                <a:solidFill>
                  <a:schemeClr val="accent2"/>
                </a:solidFill>
                <a:ea typeface="新細明體" pitchFamily="18" charset="-120"/>
              </a:rPr>
              <a:t>awk</a:t>
            </a:r>
            <a:endParaRPr lang="en-US" altLang="zh-TW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r>
              <a:rPr lang="en-US" altLang="zh-TW" sz="3200" dirty="0">
                <a:ea typeface="新細明體" pitchFamily="18" charset="-120"/>
              </a:rPr>
              <a:t>A programming language for </a:t>
            </a:r>
            <a:r>
              <a:rPr lang="en-US" altLang="zh-TW" dirty="0">
                <a:ea typeface="新細明體" pitchFamily="18" charset="-120"/>
              </a:rPr>
              <a:t>do</a:t>
            </a:r>
            <a:r>
              <a:rPr lang="en-US" altLang="zh-TW" sz="3200" dirty="0">
                <a:ea typeface="新細明體" pitchFamily="18" charset="-120"/>
              </a:rPr>
              <a:t>ing common data manipulation tasks with only a few lines of program</a:t>
            </a:r>
          </a:p>
          <a:p>
            <a:r>
              <a:rPr lang="en-US" altLang="zh-TW" sz="3200" dirty="0">
                <a:ea typeface="新細明體" pitchFamily="18" charset="-120"/>
              </a:rPr>
              <a:t>Awk is a </a:t>
            </a:r>
            <a:r>
              <a:rPr lang="en-US" altLang="zh-TW" sz="3200" i="1" dirty="0">
                <a:ea typeface="新細明體" pitchFamily="18" charset="-120"/>
              </a:rPr>
              <a:t>pattern action</a:t>
            </a:r>
            <a:r>
              <a:rPr lang="en-US" altLang="zh-TW" sz="3200" dirty="0">
                <a:ea typeface="新細明體" pitchFamily="18" charset="-120"/>
              </a:rPr>
              <a:t> language</a:t>
            </a:r>
          </a:p>
          <a:p>
            <a:r>
              <a:rPr lang="en-US" altLang="zh-TW" sz="3200" dirty="0">
                <a:ea typeface="新細明體" pitchFamily="18" charset="-120"/>
              </a:rPr>
              <a:t>Awk looks a little like </a:t>
            </a:r>
            <a:r>
              <a:rPr lang="en-US" altLang="zh-TW" sz="3200" i="1" dirty="0">
                <a:ea typeface="新細明體" pitchFamily="18" charset="-120"/>
              </a:rPr>
              <a:t>C</a:t>
            </a:r>
            <a:r>
              <a:rPr lang="en-US" altLang="zh-TW" sz="3200" dirty="0">
                <a:ea typeface="新細明體" pitchFamily="18" charset="-120"/>
              </a:rPr>
              <a:t> but it automatically handles input, field splitting, initialization, and memory management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Built-in string and number data types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No variable declarations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56951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Development timeline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85800" y="1219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grep</a:t>
            </a:r>
            <a:endParaRPr kumimoji="1" lang="en-US" altLang="zh-TW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85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egrep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09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sed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733800" y="32004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1143000" y="1676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1143000" y="16764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>
            <a:off x="2667000" y="26670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>
            <a:off x="1143000" y="2667000"/>
            <a:ext cx="2971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33800" y="3657600"/>
            <a:ext cx="914400" cy="1981200"/>
            <a:chOff x="2352" y="2304"/>
            <a:chExt cx="576" cy="1248"/>
          </a:xfrm>
        </p:grpSpPr>
        <p:sp>
          <p:nvSpPr>
            <p:cNvPr id="4118" name="Rectangle 8"/>
            <p:cNvSpPr>
              <a:spLocks noChangeArrowheads="1"/>
            </p:cNvSpPr>
            <p:nvPr/>
          </p:nvSpPr>
          <p:spPr bwMode="auto">
            <a:xfrm>
              <a:off x="235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nawk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9" name="Rectangle 9"/>
            <p:cNvSpPr>
              <a:spLocks noChangeArrowheads="1"/>
            </p:cNvSpPr>
            <p:nvPr/>
          </p:nvSpPr>
          <p:spPr bwMode="auto">
            <a:xfrm>
              <a:off x="2352" y="3264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gawk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20" name="Line 15"/>
            <p:cNvSpPr>
              <a:spLocks noChangeShapeType="1"/>
            </p:cNvSpPr>
            <p:nvPr/>
          </p:nvSpPr>
          <p:spPr bwMode="auto">
            <a:xfrm>
              <a:off x="2640" y="230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21" name="Line 16"/>
            <p:cNvSpPr>
              <a:spLocks noChangeShapeType="1"/>
            </p:cNvSpPr>
            <p:nvPr/>
          </p:nvSpPr>
          <p:spPr bwMode="auto">
            <a:xfrm>
              <a:off x="2640" y="292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191000" y="3657600"/>
            <a:ext cx="1981200" cy="990600"/>
            <a:chOff x="2640" y="2304"/>
            <a:chExt cx="1248" cy="624"/>
          </a:xfrm>
        </p:grpSpPr>
        <p:sp>
          <p:nvSpPr>
            <p:cNvPr id="4116" name="Rectangle 10"/>
            <p:cNvSpPr>
              <a:spLocks noChangeArrowheads="1"/>
            </p:cNvSpPr>
            <p:nvPr/>
          </p:nvSpPr>
          <p:spPr bwMode="auto">
            <a:xfrm>
              <a:off x="331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7" name="Line 17"/>
            <p:cNvSpPr>
              <a:spLocks noChangeShapeType="1"/>
            </p:cNvSpPr>
            <p:nvPr/>
          </p:nvSpPr>
          <p:spPr bwMode="auto">
            <a:xfrm>
              <a:off x="2640" y="2304"/>
              <a:ext cx="96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042338" y="1424152"/>
            <a:ext cx="3429000" cy="2743200"/>
            <a:chOff x="3216" y="864"/>
            <a:chExt cx="2160" cy="1728"/>
          </a:xfrm>
        </p:grpSpPr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3216" y="864"/>
              <a:ext cx="2160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So, one reason to learn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awk is if you hope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to later learn </a:t>
              </a:r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.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(but no </a:t>
              </a:r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in this class.)</a:t>
              </a:r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3744" y="1920"/>
              <a:ext cx="384" cy="672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83931" y="4038600"/>
            <a:ext cx="3505200" cy="1676400"/>
            <a:chOff x="96" y="2544"/>
            <a:chExt cx="2208" cy="1056"/>
          </a:xfrm>
        </p:grpSpPr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96" y="2544"/>
              <a:ext cx="1728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These awk extensions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have some extra 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features, including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user functions.</a:t>
              </a:r>
            </a:p>
          </p:txBody>
        </p:sp>
        <p:sp>
          <p:nvSpPr>
            <p:cNvPr id="4112" name="Line 21"/>
            <p:cNvSpPr>
              <a:spLocks noChangeShapeType="1"/>
            </p:cNvSpPr>
            <p:nvPr/>
          </p:nvSpPr>
          <p:spPr bwMode="auto">
            <a:xfrm>
              <a:off x="1824" y="3408"/>
              <a:ext cx="480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 flipV="1">
              <a:off x="1776" y="2784"/>
              <a:ext cx="528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57800" y="4648200"/>
            <a:ext cx="914400" cy="990600"/>
            <a:chOff x="5257800" y="4648200"/>
            <a:chExt cx="914400" cy="990600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5257800" y="5181600"/>
              <a:ext cx="914400" cy="457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PHP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5715000" y="46482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5000" y="4648200"/>
            <a:ext cx="1981200" cy="990600"/>
            <a:chOff x="5715000" y="4648200"/>
            <a:chExt cx="1981200" cy="990600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6781800" y="5181600"/>
              <a:ext cx="914400" cy="457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Python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5715000" y="4648200"/>
              <a:ext cx="1524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6836980" y="5670331"/>
            <a:ext cx="2057400" cy="1143000"/>
            <a:chOff x="4224" y="3504"/>
            <a:chExt cx="1296" cy="720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608" y="3504"/>
              <a:ext cx="384" cy="672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4224" y="3936"/>
              <a:ext cx="1296" cy="28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Or learn Python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69980" y="5670331"/>
            <a:ext cx="1752600" cy="1143000"/>
            <a:chOff x="4191000" y="5715000"/>
            <a:chExt cx="1752600" cy="1143000"/>
          </a:xfrm>
        </p:grpSpPr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H="1">
              <a:off x="4953000" y="5715000"/>
              <a:ext cx="609600" cy="106680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191000" y="6400800"/>
              <a:ext cx="1752600" cy="4572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Or learn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3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Running an AWK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>
                <a:ea typeface="新細明體" pitchFamily="18" charset="-120"/>
              </a:rPr>
              <a:t>Like </a:t>
            </a:r>
            <a:r>
              <a:rPr lang="en-US" altLang="zh-TW" sz="3600" b="1" dirty="0">
                <a:solidFill>
                  <a:srgbClr val="3333CC"/>
                </a:solidFill>
                <a:ea typeface="新細明體" pitchFamily="18" charset="-120"/>
              </a:rPr>
              <a:t>grep</a:t>
            </a:r>
            <a:r>
              <a:rPr lang="en-US" altLang="zh-TW" sz="3600" dirty="0">
                <a:ea typeface="新細明體" pitchFamily="18" charset="-120"/>
              </a:rPr>
              <a:t>, 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>
                <a:ea typeface="新細明體" pitchFamily="18" charset="-120"/>
              </a:rPr>
              <a:t> can </a:t>
            </a:r>
            <a:r>
              <a:rPr lang="en-US" altLang="zh-TW" sz="3600" i="1" dirty="0">
                <a:ea typeface="新細明體" pitchFamily="18" charset="-120"/>
              </a:rPr>
              <a:t>take input</a:t>
            </a:r>
            <a:r>
              <a:rPr lang="en-US" altLang="zh-TW" sz="3600" dirty="0">
                <a:ea typeface="新細明體" pitchFamily="18" charset="-12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 file named as an argument: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grep 'pattern'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standard input: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grep 'pattern'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the pipe: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cat file | grep 'pattern'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cat file | awk 'program'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1000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/>
              <a:t>I have modified some of them, to convert things like “</a:t>
            </a:r>
            <a:r>
              <a:rPr lang="en-US" altLang="zh-TW" dirty="0" err="1"/>
              <a:t>sed</a:t>
            </a:r>
            <a:r>
              <a:rPr lang="en-US" altLang="zh-TW" dirty="0"/>
              <a:t> -e ':a' -e '...;</a:t>
            </a:r>
            <a:r>
              <a:rPr lang="en-US" altLang="zh-TW" dirty="0" err="1"/>
              <a:t>ba</a:t>
            </a:r>
            <a:r>
              <a:rPr lang="en-US" altLang="zh-TW" dirty="0"/>
              <a:t>' ” to: “ </a:t>
            </a:r>
            <a:r>
              <a:rPr lang="en-US" altLang="zh-TW" dirty="0" err="1"/>
              <a:t>sed</a:t>
            </a:r>
            <a:r>
              <a:rPr lang="en-US" altLang="zh-TW" dirty="0"/>
              <a:t> ':a;…;</a:t>
            </a:r>
            <a:r>
              <a:rPr lang="en-US" altLang="zh-TW" dirty="0" err="1"/>
              <a:t>ba</a:t>
            </a:r>
            <a:r>
              <a:rPr lang="en-US" altLang="zh-TW" dirty="0"/>
              <a:t>' ” </a:t>
            </a:r>
          </a:p>
        </p:txBody>
      </p:sp>
    </p:spTree>
    <p:extLst>
      <p:ext uri="{BB962C8B-B14F-4D97-AF65-F5344CB8AC3E}">
        <p14:creationId xmlns:p14="http://schemas.microsoft.com/office/powerpoint/2010/main" val="3881983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Running an AWK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>
                <a:ea typeface="新細明體" pitchFamily="18" charset="-120"/>
              </a:rPr>
              <a:t>Like </a:t>
            </a:r>
            <a:r>
              <a:rPr lang="en-US" altLang="zh-TW" sz="3600" b="1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600" dirty="0">
                <a:ea typeface="新細明體" pitchFamily="18" charset="-120"/>
              </a:rPr>
              <a:t>, 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>
                <a:ea typeface="新細明體" pitchFamily="18" charset="-120"/>
              </a:rPr>
              <a:t> can </a:t>
            </a:r>
            <a:r>
              <a:rPr lang="en-US" altLang="zh-TW" sz="3600" i="1" dirty="0">
                <a:ea typeface="新細明體" pitchFamily="18" charset="-120"/>
              </a:rPr>
              <a:t>load its program</a:t>
            </a:r>
            <a:r>
              <a:rPr lang="en-US" altLang="zh-TW" sz="3600" dirty="0">
                <a:ea typeface="新細明體" pitchFamily="18" charset="-12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 program name on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-f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-f </a:t>
            </a:r>
            <a:r>
              <a:rPr lang="en-US" altLang="zh-TW" sz="3000" dirty="0" err="1">
                <a:solidFill>
                  <a:srgbClr val="FF0000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an executable awk file: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sedscript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>
                <a:solidFill>
                  <a:srgbClr val="FF0000"/>
                </a:solidFill>
                <a:ea typeface="新細明體" pitchFamily="18" charset="-120"/>
              </a:rPr>
              <a:t>awkscript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% head -1 </a:t>
            </a:r>
            <a:r>
              <a:rPr lang="en-US" altLang="zh-TW" sz="3000" dirty="0" err="1">
                <a:ea typeface="新細明體" pitchFamily="18" charset="-120"/>
              </a:rPr>
              <a:t>awkscript</a:t>
            </a:r>
            <a:endParaRPr lang="en-US" altLang="zh-TW" sz="3000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1000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#!/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/bin/</a:t>
            </a:r>
            <a:r>
              <a:rPr lang="en-US" altLang="zh-TW" sz="3000" dirty="0" err="1">
                <a:ea typeface="新細明體" pitchFamily="18" charset="-120"/>
              </a:rPr>
              <a:t>awk</a:t>
            </a:r>
            <a:r>
              <a:rPr lang="en-US" altLang="zh-TW" sz="3000" dirty="0">
                <a:ea typeface="新細明體" pitchFamily="18" charset="-120"/>
              </a:rPr>
              <a:t> -f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200400" y="6400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endParaRPr kumimoji="1" lang="zh-TW" altLang="zh-TW" sz="18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019800" y="1219200"/>
            <a:ext cx="2514600" cy="4953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1" lang="zh-TW" alt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096000" y="1295400"/>
            <a:ext cx="2286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BEGIN{action}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 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END    {action}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an AWK Program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10200" cy="5181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programs consist of: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An optional BEGIN segment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For processing to execute prior to reading input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pattern - action pairs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Processing for input data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For each pattern matched, the corresponding action is taken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An optional END segment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Processing after end of input data</a:t>
            </a:r>
          </a:p>
        </p:txBody>
      </p:sp>
    </p:spTree>
    <p:extLst>
      <p:ext uri="{BB962C8B-B14F-4D97-AF65-F5344CB8AC3E}">
        <p14:creationId xmlns:p14="http://schemas.microsoft.com/office/powerpoint/2010/main" val="93379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or the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cat f  | '1{print}'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‘{print}'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67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'1{print}'</a:t>
            </a:r>
            <a:r>
              <a:rPr lang="en-US" altLang="zh-TW" sz="2400" dirty="0">
                <a:ea typeface="新細明體" pitchFamily="18" charset="-120"/>
              </a:rPr>
              <a:t> 	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‘{print}'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4724400"/>
            <a:ext cx="2895600" cy="1752600"/>
          </a:xfrm>
          <a:prstGeom prst="wedgeRoundRectCallout">
            <a:avLst>
              <a:gd name="adj1" fmla="val -51847"/>
              <a:gd name="adj2" fmla="val -94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C-style conditionals are legal for patterns. What does “1” mean as a C conditional?</a:t>
            </a:r>
          </a:p>
        </p:txBody>
      </p:sp>
    </p:spTree>
    <p:extLst>
      <p:ext uri="{BB962C8B-B14F-4D97-AF65-F5344CB8AC3E}">
        <p14:creationId xmlns:p14="http://schemas.microsoft.com/office/powerpoint/2010/main" val="29084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'{print}'</a:t>
            </a:r>
            <a:r>
              <a:rPr lang="en-US" altLang="zh-TW" sz="2400" dirty="0">
                <a:ea typeface="新細明體" pitchFamily="18" charset="-120"/>
              </a:rPr>
              <a:t> 	  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4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'{print}' 	  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'1'</a:t>
            </a:r>
            <a:r>
              <a:rPr lang="en-US" altLang="zh-TW" sz="2400" dirty="0">
                <a:ea typeface="新細明體" pitchFamily="18" charset="-120"/>
              </a:rPr>
              <a:t> 		  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747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'1' 	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'1;1;1'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	  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17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'1;1;1' 	  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'print'</a:t>
            </a:r>
            <a:r>
              <a:rPr lang="en-US" altLang="zh-TW" sz="2400" dirty="0">
                <a:ea typeface="新細明體" pitchFamily="18" charset="-120"/>
              </a:rPr>
              <a:t> 	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5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'print'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52400" y="3429000"/>
            <a:ext cx="3124200" cy="1905000"/>
          </a:xfrm>
          <a:prstGeom prst="wedgeRoundRectCallout">
            <a:avLst>
              <a:gd name="adj1" fmla="val 39722"/>
              <a:gd name="adj2" fmla="val 81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Notice that AWK lets you define variables. 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 variables are defined and used with normal C syntax.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419600" y="3733800"/>
            <a:ext cx="2895600" cy="1752600"/>
          </a:xfrm>
          <a:prstGeom prst="wedgeRoundRectCallout">
            <a:avLst>
              <a:gd name="adj1" fmla="val -84954"/>
              <a:gd name="adj2" fmla="val 7436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And AWK also uses C-expression syntax, such as the ++ and the % operators.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267200" y="6172200"/>
            <a:ext cx="4343400" cy="685800"/>
          </a:xfrm>
          <a:prstGeom prst="wedgeRoundRectCallout">
            <a:avLst>
              <a:gd name="adj1" fmla="val -76986"/>
              <a:gd name="adj2" fmla="val -571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0" bIns="0"/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Q: Don’t we need to initialize x?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A: No. Assumes initial value is 0.</a:t>
            </a:r>
          </a:p>
        </p:txBody>
      </p:sp>
    </p:spTree>
    <p:extLst>
      <p:ext uri="{BB962C8B-B14F-4D97-AF65-F5344CB8AC3E}">
        <p14:creationId xmlns:p14="http://schemas.microsoft.com/office/powerpoint/2010/main" val="13498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33400" y="838200"/>
            <a:ext cx="8001000" cy="495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800" dirty="0">
                <a:solidFill>
                  <a:srgbClr val="3333CC"/>
                </a:solidFill>
                <a:latin typeface="Arial"/>
              </a:rPr>
              <a:t>awk '{x++}x%2'</a:t>
            </a:r>
            <a:r>
              <a:rPr lang="en-US" altLang="zh-TW" sz="2800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  <a:r>
              <a:rPr lang="en-US" altLang="zh-TW" sz="28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?</a:t>
            </a:r>
          </a:p>
          <a:p>
            <a:pPr algn="ctr" eaLnBrk="1" hangingPunct="1"/>
            <a:r>
              <a:rPr lang="en-US" altLang="zh-TW" sz="20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BEGIN{x=0}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7030A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endParaRPr kumimoji="1"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971800" y="2971800"/>
            <a:ext cx="1295400" cy="838200"/>
          </a:xfrm>
          <a:prstGeom prst="wedgeRoundRectCallout">
            <a:avLst>
              <a:gd name="adj1" fmla="val 12140"/>
              <a:gd name="adj2" fmla="val -17251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 Narrow" pitchFamily="34" charset="0"/>
              </a:rPr>
              <a:t>x starts out as 0.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400800" y="2971800"/>
            <a:ext cx="1752600" cy="2057400"/>
          </a:xfrm>
          <a:prstGeom prst="wedgeRoundRectCallout">
            <a:avLst>
              <a:gd name="adj1" fmla="val -10128"/>
              <a:gd name="adj2" fmla="val -1010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333399"/>
                </a:solidFill>
                <a:latin typeface="Arial Narrow" pitchFamily="34" charset="0"/>
              </a:rPr>
              <a:t>If x is odd then x%2 will be nonzero, hence true.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495800" y="2971800"/>
            <a:ext cx="1752600" cy="2057400"/>
          </a:xfrm>
          <a:prstGeom prst="wedgeRoundRectCallout">
            <a:avLst>
              <a:gd name="adj1" fmla="val 8422"/>
              <a:gd name="adj2" fmla="val -1010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After this, x==1 on the 1</a:t>
            </a:r>
            <a:r>
              <a:rPr kumimoji="1" lang="en-US" altLang="zh-TW" b="1" baseline="30000" dirty="0">
                <a:solidFill>
                  <a:srgbClr val="009900"/>
                </a:solidFill>
                <a:latin typeface="Arial Narrow" pitchFamily="34" charset="0"/>
              </a:rPr>
              <a:t>st</a:t>
            </a:r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 line; x==2 on the 2</a:t>
            </a:r>
            <a:r>
              <a:rPr kumimoji="1" lang="en-US" altLang="zh-TW" b="1" baseline="30000" dirty="0">
                <a:solidFill>
                  <a:srgbClr val="009900"/>
                </a:solidFill>
                <a:latin typeface="Arial Narrow" pitchFamily="34" charset="0"/>
              </a:rPr>
              <a:t>nd</a:t>
            </a:r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 line, etc.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990600" y="2743200"/>
            <a:ext cx="1447800" cy="1295400"/>
          </a:xfrm>
          <a:prstGeom prst="wedgeRoundRectCallout">
            <a:avLst>
              <a:gd name="adj1" fmla="val -54527"/>
              <a:gd name="adj2" fmla="val -893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7030A0"/>
                </a:solidFill>
                <a:latin typeface="Arial Narrow" pitchFamily="34" charset="0"/>
              </a:rPr>
              <a:t>So we print the odd lines.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4191000" y="4343400"/>
            <a:ext cx="2667000" cy="1295400"/>
          </a:xfrm>
          <a:prstGeom prst="wedgeRoundRectCallout">
            <a:avLst>
              <a:gd name="adj1" fmla="val -48431"/>
              <a:gd name="adj2" fmla="val -1144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 Narrow" pitchFamily="34" charset="0"/>
              </a:rPr>
              <a:t>But variables are zero by default. So we don’t need this.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4114800" y="4262120"/>
            <a:ext cx="1905000" cy="1295400"/>
          </a:xfrm>
          <a:prstGeom prst="wedgeRoundRectCallout">
            <a:avLst>
              <a:gd name="adj1" fmla="val 21740"/>
              <a:gd name="adj2" fmla="val -1505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333399"/>
                </a:solidFill>
                <a:latin typeface="Arial Narrow" pitchFamily="34" charset="0"/>
              </a:rPr>
              <a:t>This is just the default action, so…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1701800" y="4262120"/>
            <a:ext cx="1905000" cy="1295400"/>
          </a:xfrm>
          <a:prstGeom prst="wedgeRoundRectCallout">
            <a:avLst>
              <a:gd name="adj1" fmla="val 21740"/>
              <a:gd name="adj2" fmla="val -1505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This is just the default pattern, so…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81600" y="2743200"/>
            <a:ext cx="3848100" cy="1783080"/>
          </a:xfrm>
          <a:prstGeom prst="wedgeRoundRectCallout">
            <a:avLst>
              <a:gd name="adj1" fmla="val -83244"/>
              <a:gd name="adj2" fmla="val 664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But a default action followed by a default pattern would need a “;”.  </a:t>
            </a:r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Eg</a:t>
            </a: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: </a:t>
            </a:r>
            <a:b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 '1;{print "A 2nd action"}'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1336040" y="4648200"/>
            <a:ext cx="4074160" cy="1295400"/>
          </a:xfrm>
          <a:prstGeom prst="wedgeRoundRectCallout">
            <a:avLst>
              <a:gd name="adj1" fmla="val 19994"/>
              <a:gd name="adj2" fmla="val -9251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This “;” is not needed, because awk knows that only a new pattern can follow the “}”, so….</a:t>
            </a:r>
          </a:p>
        </p:txBody>
      </p:sp>
    </p:spTree>
    <p:extLst>
      <p:ext uri="{BB962C8B-B14F-4D97-AF65-F5344CB8AC3E}">
        <p14:creationId xmlns:p14="http://schemas.microsoft.com/office/powerpoint/2010/main" val="15736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/>
              <a:t>I have modified some of them, to convert things like “</a:t>
            </a:r>
            <a:r>
              <a:rPr lang="en-US" altLang="zh-TW" dirty="0" err="1"/>
              <a:t>sed</a:t>
            </a:r>
            <a:r>
              <a:rPr lang="en-US" altLang="zh-TW" dirty="0"/>
              <a:t> -e ':a' -e '...;</a:t>
            </a:r>
            <a:r>
              <a:rPr lang="en-US" altLang="zh-TW" dirty="0" err="1"/>
              <a:t>ba</a:t>
            </a:r>
            <a:r>
              <a:rPr lang="en-US" altLang="zh-TW" dirty="0"/>
              <a:t>' ” to: “ </a:t>
            </a:r>
            <a:r>
              <a:rPr lang="en-US" altLang="zh-TW" dirty="0" err="1"/>
              <a:t>sed</a:t>
            </a:r>
            <a:r>
              <a:rPr lang="en-US" altLang="zh-TW" dirty="0"/>
              <a:t> ':a;…;</a:t>
            </a:r>
            <a:r>
              <a:rPr lang="en-US" altLang="zh-TW" dirty="0" err="1"/>
              <a:t>ba</a:t>
            </a:r>
            <a:r>
              <a:rPr lang="en-US" altLang="zh-TW" dirty="0"/>
              <a:t>' ”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</p:txBody>
      </p:sp>
    </p:spTree>
    <p:extLst>
      <p:ext uri="{BB962C8B-B14F-4D97-AF65-F5344CB8AC3E}">
        <p14:creationId xmlns:p14="http://schemas.microsoft.com/office/powerpoint/2010/main" val="1455247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'++x%2'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	  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3400" y="838200"/>
            <a:ext cx="8001000" cy="495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800" dirty="0">
                <a:solidFill>
                  <a:srgbClr val="3333CC"/>
                </a:solidFill>
                <a:latin typeface="Arial"/>
              </a:rPr>
              <a:t>awk '{x++}x%2'</a:t>
            </a:r>
            <a:r>
              <a:rPr lang="en-US" altLang="zh-TW" sz="2800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  <a:r>
              <a:rPr lang="en-US" altLang="zh-TW" sz="28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?</a:t>
            </a:r>
          </a:p>
          <a:p>
            <a:pPr algn="ctr" eaLnBrk="1" hangingPunct="1"/>
            <a:r>
              <a:rPr lang="en-US" altLang="zh-TW" sz="20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BEGIN{x=0}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7030A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endParaRPr kumimoji="1"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or the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'{x++}x%2'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'++x%2'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3733800"/>
            <a:ext cx="4267200" cy="2438400"/>
          </a:xfrm>
          <a:prstGeom prst="wedgeRoundRectCallout">
            <a:avLst>
              <a:gd name="adj1" fmla="val -75898"/>
              <a:gd name="adj2" fmla="val 590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Ordinarily, patterns don’t do an action themselves. But ++ is an exception.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(In the same way that C conditionals don’t ordinarily do actions, but  can use the ++.</a:t>
            </a:r>
          </a:p>
        </p:txBody>
      </p:sp>
    </p:spTree>
    <p:extLst>
      <p:ext uri="{BB962C8B-B14F-4D97-AF65-F5344CB8AC3E}">
        <p14:creationId xmlns:p14="http://schemas.microsoft.com/office/powerpoint/2010/main" val="25739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AWK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325562"/>
            <a:ext cx="8458200" cy="48006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We have just seen a user-defined variable (named: x).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3600" dirty="0">
                <a:ea typeface="新細明體" pitchFamily="18" charset="-120"/>
              </a:rPr>
              <a:t>AWK also has some built-in variables, as the following slides will show…</a:t>
            </a:r>
          </a:p>
          <a:p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473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6482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If you want to reference the input line, then you use $0.</a:t>
            </a:r>
          </a:p>
          <a:p>
            <a:r>
              <a:rPr lang="en-US" altLang="zh-TW" dirty="0">
                <a:ea typeface="新細明體" pitchFamily="18" charset="-120"/>
              </a:rPr>
              <a:t>For example:</a:t>
            </a:r>
          </a:p>
          <a:p>
            <a:pPr lvl="1"/>
            <a:r>
              <a:rPr lang="en-US" altLang="zh-TW" sz="2800" dirty="0">
                <a:ea typeface="新細明體" pitchFamily="18" charset="-120"/>
              </a:rPr>
              <a:t> To </a:t>
            </a:r>
            <a:r>
              <a:rPr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save the line</a:t>
            </a:r>
            <a:r>
              <a:rPr lang="en-US" altLang="zh-TW" sz="2800" dirty="0">
                <a:ea typeface="新細明體" pitchFamily="18" charset="-120"/>
              </a:rPr>
              <a:t> into </a:t>
            </a:r>
            <a:r>
              <a:rPr lang="en-US" altLang="zh-TW" sz="2800" b="1" dirty="0">
                <a:solidFill>
                  <a:srgbClr val="7030A0"/>
                </a:solidFill>
                <a:ea typeface="新細明體" pitchFamily="18" charset="-120"/>
              </a:rPr>
              <a:t>a variable</a:t>
            </a:r>
            <a:r>
              <a:rPr lang="en-US" altLang="zh-TW" sz="2800" dirty="0">
                <a:ea typeface="新細明體" pitchFamily="18" charset="-120"/>
              </a:rPr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b="1" dirty="0">
                <a:solidFill>
                  <a:srgbClr val="7030A0"/>
                </a:solidFill>
                <a:ea typeface="新細明體" pitchFamily="18" charset="-120"/>
              </a:rPr>
              <a:t>x</a:t>
            </a:r>
            <a:r>
              <a:rPr lang="en-US" altLang="zh-TW" b="1" dirty="0">
                <a:solidFill>
                  <a:srgbClr val="009900"/>
                </a:solidFill>
                <a:ea typeface="新細明體" pitchFamily="18" charset="-120"/>
              </a:rPr>
              <a:t>=$0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Any of the following will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 print every line</a:t>
            </a:r>
            <a:r>
              <a:rPr lang="en-US" altLang="zh-TW" sz="2800" dirty="0">
                <a:ea typeface="新細明體" pitchFamily="18" charset="-120"/>
              </a:rPr>
              <a:t>: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 $0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  <a:endParaRPr kumimoji="1" lang="en-US" altLang="zh-TW" sz="3600" dirty="0">
              <a:solidFill>
                <a:srgbClr val="333399"/>
              </a:solidFill>
              <a:latin typeface="Arial" charset="0"/>
            </a:endParaRP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$0   -  The entire line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429124" y="4286256"/>
            <a:ext cx="2971800" cy="1295400"/>
          </a:xfrm>
          <a:prstGeom prst="wedgeRoundRectCallout">
            <a:avLst>
              <a:gd name="adj1" fmla="val -82968"/>
              <a:gd name="adj2" fmla="val 527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So, when you don’t specify what to print, the default is $0.</a:t>
            </a:r>
          </a:p>
        </p:txBody>
      </p:sp>
    </p:spTree>
    <p:extLst>
      <p:ext uri="{BB962C8B-B14F-4D97-AF65-F5344CB8AC3E}">
        <p14:creationId xmlns:p14="http://schemas.microsoft.com/office/powerpoint/2010/main" val="26733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Similar to cut -f, AWK can parse the line into fields</a:t>
            </a:r>
          </a:p>
          <a:p>
            <a:r>
              <a:rPr lang="en-US" altLang="zh-TW" sz="2800" dirty="0">
                <a:ea typeface="新細明體" pitchFamily="18" charset="-120"/>
              </a:rPr>
              <a:t>$4 would indicate the 4</a:t>
            </a:r>
            <a:r>
              <a:rPr lang="en-US" altLang="zh-TW" sz="2800" baseline="30000" dirty="0">
                <a:ea typeface="新細明體" pitchFamily="18" charset="-120"/>
              </a:rPr>
              <a:t>th</a:t>
            </a:r>
            <a:r>
              <a:rPr lang="en-US" altLang="zh-TW" sz="2800" dirty="0">
                <a:ea typeface="新細明體" pitchFamily="18" charset="-120"/>
              </a:rPr>
              <a:t> field</a:t>
            </a:r>
          </a:p>
          <a:p>
            <a:pPr>
              <a:spcAft>
                <a:spcPts val="1200"/>
              </a:spcAft>
            </a:pPr>
            <a:r>
              <a:rPr lang="en-US" altLang="zh-TW" sz="2800" dirty="0">
                <a:ea typeface="新細明體" pitchFamily="18" charset="-120"/>
              </a:rPr>
              <a:t>We should not confuse an AWK field $4 with a 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C-shell parameter variable $4</a:t>
            </a:r>
          </a:p>
          <a:p>
            <a:r>
              <a:rPr lang="en-US" altLang="zh-TW" sz="2800" dirty="0">
                <a:ea typeface="新細明體" pitchFamily="18" charset="-120"/>
              </a:rPr>
              <a:t>For example, all of the following print the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first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eleventh</a:t>
            </a:r>
            <a:r>
              <a:rPr lang="en-US" altLang="zh-TW" sz="2800" dirty="0">
                <a:ea typeface="新細明體" pitchFamily="18" charset="-120"/>
              </a:rPr>
              <a:t> fields: 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$1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,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$11</a:t>
            </a:r>
            <a:r>
              <a:rPr lang="en-US" altLang="zh-TW" sz="2800" dirty="0">
                <a:ea typeface="新細明體" pitchFamily="18" charset="-120"/>
              </a:rPr>
              <a:t>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x=1</a:t>
            </a:r>
            <a:r>
              <a:rPr lang="en-US" altLang="zh-TW" sz="2800" dirty="0">
                <a:ea typeface="新細明體" pitchFamily="18" charset="-120"/>
              </a:rPr>
              <a:t>;print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$x</a:t>
            </a:r>
            <a:r>
              <a:rPr lang="en-US" altLang="zh-TW" sz="2800" dirty="0">
                <a:ea typeface="新細明體" pitchFamily="18" charset="-120"/>
              </a:rPr>
              <a:t>,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$(11</a:t>
            </a:r>
            <a:r>
              <a:rPr lang="en-US" altLang="zh-TW" sz="2800" dirty="0">
                <a:ea typeface="新細明體" pitchFamily="18" charset="-120"/>
              </a:rPr>
              <a:t>*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)}'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$1</a:t>
            </a:r>
            <a:r>
              <a:rPr lang="en-US" altLang="zh-TW" sz="2800" dirty="0">
                <a:ea typeface="新細明體" pitchFamily="18" charset="-120"/>
              </a:rPr>
              <a:t> " "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$11</a:t>
            </a:r>
            <a:r>
              <a:rPr lang="en-US" altLang="zh-TW" sz="2800" dirty="0">
                <a:ea typeface="新細明體" pitchFamily="18" charset="-120"/>
              </a:rPr>
              <a:t>}'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343400" y="2438400"/>
            <a:ext cx="4724400" cy="1371600"/>
          </a:xfrm>
          <a:prstGeom prst="wedgeRoundRectCallout">
            <a:avLst>
              <a:gd name="adj1" fmla="val -66646"/>
              <a:gd name="adj2" fmla="val 1658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If the items to print are separated by commas, then they will be output with a single space between them.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648200" y="5715000"/>
            <a:ext cx="4495800" cy="1143000"/>
          </a:xfrm>
          <a:prstGeom prst="wedgeRoundRectCallout">
            <a:avLst>
              <a:gd name="adj1" fmla="val -75928"/>
              <a:gd name="adj2" fmla="val 109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45720" bIns="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If the items are not separated by commas, then they will be output directly next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3525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NF </a:t>
            </a:r>
            <a:r>
              <a:rPr kumimoji="1" lang="en-US" altLang="zh-TW" sz="7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-  Number of fields in current line (or record)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NR </a:t>
            </a:r>
            <a:r>
              <a:rPr kumimoji="1" lang="en-US" altLang="zh-TW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So, for example: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"Line #" NR, "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contains",NF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 "fields"}'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"The last field is:" $NF}'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for(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=1;i&lt;=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NF;i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++) print "Field #" 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,"is:",$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endParaRPr kumimoji="1" lang="en-US" altLang="zh-TW" sz="27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10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NF </a:t>
            </a:r>
            <a:r>
              <a:rPr kumimoji="1" lang="en-US" altLang="zh-TW" sz="7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-  Number of fields in current line (or record)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NR </a:t>
            </a:r>
            <a:r>
              <a:rPr kumimoji="1" lang="en-US" altLang="zh-TW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So, for example: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"Line #" NR, "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contains",NF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 "fields"}'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"The last field is:" $NF}'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for(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=1;i&lt;=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NF;i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++) print "Field #" 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,"is:",$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endParaRPr kumimoji="1" lang="en-US" altLang="zh-TW" sz="2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895600" y="5410200"/>
            <a:ext cx="6019800" cy="1371600"/>
          </a:xfrm>
          <a:prstGeom prst="wedgeRoundRectCallout">
            <a:avLst>
              <a:gd name="adj1" fmla="val -42185"/>
              <a:gd name="adj2" fmla="val -794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Notice how similar AWK syntax is to C! All your old friends are here: while, break, {…}, if, else, etc.  In fact, AWK even offers </a:t>
            </a:r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printf</a:t>
            </a: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5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Output Formatting: print vs </a:t>
            </a:r>
            <a:r>
              <a:rPr lang="en-US" altLang="zh-TW" dirty="0" err="1">
                <a:solidFill>
                  <a:schemeClr val="accent2"/>
                </a:solidFill>
                <a:ea typeface="新細明體" pitchFamily="18" charset="-120"/>
              </a:rPr>
              <a:t>printf</a:t>
            </a:r>
            <a:endParaRPr lang="en-US" altLang="zh-TW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4237"/>
            <a:ext cx="8686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uses a simplistic format: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( format, val1, val2, </a:t>
            </a:r>
            <a:r>
              <a:rPr lang="en-US" altLang="zh-TW" dirty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you control formatting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So, to insert your own spaces and newlines, do this: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     % awk '{</a:t>
            </a:r>
            <a:r>
              <a:rPr lang="en-US" altLang="zh-TW" sz="2400" dirty="0" err="1">
                <a:ea typeface="新細明體" pitchFamily="18" charset="-120"/>
              </a:rPr>
              <a:t>printf</a:t>
            </a:r>
            <a:r>
              <a:rPr lang="en-US" altLang="zh-TW" sz="2400" dirty="0">
                <a:ea typeface="新細明體" pitchFamily="18" charset="-120"/>
              </a:rPr>
              <a:t>("Pay for %-8s is </a:t>
            </a:r>
            <a:r>
              <a:rPr lang="en-US" altLang="zh-TW" sz="2400" dirty="0" smtClean="0">
                <a:ea typeface="新細明體" pitchFamily="18" charset="-120"/>
              </a:rPr>
              <a:t>$%6.2f.\</a:t>
            </a:r>
            <a:r>
              <a:rPr lang="en-US" altLang="zh-TW" sz="2400" dirty="0">
                <a:ea typeface="新細明體" pitchFamily="18" charset="-120"/>
              </a:rPr>
              <a:t>n",$1,$2*$3)}'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81000" y="5791200"/>
            <a:ext cx="8382000" cy="838200"/>
          </a:xfrm>
          <a:prstGeom prst="wedgeRoundRectCallout">
            <a:avLst>
              <a:gd name="adj1" fmla="val 31366"/>
              <a:gd name="adj2" fmla="val -104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this? AWK makes no distinction between a number and a string! It is just a question of </a:t>
            </a:r>
            <a:r>
              <a:rPr kumimoji="1"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you use it</a:t>
            </a:r>
            <a:r>
              <a:rPr kumimoji="1" lang="en-US" altLang="zh-TW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5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Validating data is a common operation</a:t>
            </a:r>
          </a:p>
          <a:p>
            <a:r>
              <a:rPr lang="en-US" altLang="zh-TW" dirty="0">
                <a:ea typeface="新細明體" pitchFamily="18" charset="-120"/>
              </a:rPr>
              <a:t>Awk is excellent at data validation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NF != 3 { print $0, "number of fields not equal to 3"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$2 &lt; 6.55 { print $0, "rate is below minimum wage"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$2 &gt; 10 { print $0, "rate exceeds $10 per hour"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$3 &lt; 0 { print $0, "negative hours worked"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$3 &gt; 60 { print $0, "too many hours worked" }</a:t>
            </a:r>
          </a:p>
        </p:txBody>
      </p:sp>
    </p:spTree>
    <p:extLst>
      <p:ext uri="{BB962C8B-B14F-4D97-AF65-F5344CB8AC3E}">
        <p14:creationId xmlns:p14="http://schemas.microsoft.com/office/powerpoint/2010/main" val="105134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  </a:t>
            </a:r>
            <a:r>
              <a:rPr lang="en-US" altLang="zh-TW" sz="3200">
                <a:ea typeface="新細明體" pitchFamily="18" charset="-120"/>
              </a:rPr>
              <a:t>There are some useful flags</a:t>
            </a:r>
            <a:endParaRPr lang="en-US" altLang="zh-TW"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-f  &lt;</a:t>
            </a:r>
            <a:r>
              <a:rPr lang="en-US" altLang="zh-TW"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>
                <a:ea typeface="新細明體" pitchFamily="18" charset="-120"/>
              </a:rPr>
              <a:t>&gt; 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  Uses the file instead of a one-liner script			(But you can also just put a #!/usr/bin/awk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  <a:sym typeface="Symbol" pitchFamily="18" charset="2"/>
              </a:rPr>
              <a:t>-F "x"     Uses the symbol in "x" for the field separator</a:t>
            </a:r>
            <a:endParaRPr lang="en-US" altLang="zh-TW">
              <a:solidFill>
                <a:schemeClr val="bg1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  <a:buFont typeface="Monotype Sorts" pitchFamily="2" charset="2"/>
              <a:buNone/>
            </a:pPr>
            <a:endParaRPr lang="en-US" altLang="zh-TW" sz="2600">
              <a:ea typeface="新細明體" pitchFamily="18" charset="-120"/>
            </a:endParaRPr>
          </a:p>
        </p:txBody>
      </p:sp>
      <p:sp>
        <p:nvSpPr>
          <p:cNvPr id="4" name="Flowchart: Connector 3"/>
          <p:cNvSpPr>
            <a:spLocks noChangeArrowheads="1"/>
          </p:cNvSpPr>
          <p:nvPr/>
        </p:nvSpPr>
        <p:spPr bwMode="auto">
          <a:xfrm>
            <a:off x="8648700" y="1676400"/>
            <a:ext cx="342900" cy="328613"/>
          </a:xfrm>
          <a:prstGeom prst="flowChartConnector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0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/>
              <a:t>I have modified some of them, to convert things like “</a:t>
            </a:r>
            <a:r>
              <a:rPr lang="en-US" altLang="zh-TW" dirty="0" err="1"/>
              <a:t>sed</a:t>
            </a:r>
            <a:r>
              <a:rPr lang="en-US" altLang="zh-TW" dirty="0"/>
              <a:t> -e ':a' -e '...;</a:t>
            </a:r>
            <a:r>
              <a:rPr lang="en-US" altLang="zh-TW" dirty="0" err="1"/>
              <a:t>ba</a:t>
            </a:r>
            <a:r>
              <a:rPr lang="en-US" altLang="zh-TW" dirty="0"/>
              <a:t>' ” to: “ </a:t>
            </a:r>
            <a:r>
              <a:rPr lang="en-US" altLang="zh-TW" dirty="0" err="1"/>
              <a:t>sed</a:t>
            </a:r>
            <a:r>
              <a:rPr lang="en-US" altLang="zh-TW" dirty="0"/>
              <a:t> ':a;…;</a:t>
            </a:r>
            <a:r>
              <a:rPr lang="en-US" altLang="zh-TW" dirty="0" err="1"/>
              <a:t>ba</a:t>
            </a:r>
            <a:r>
              <a:rPr lang="en-US" altLang="zh-TW" dirty="0"/>
              <a:t>' ”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Um, </a:t>
            </a:r>
            <a:r>
              <a:rPr lang="en-US" altLang="zh-TW" i="1" dirty="0">
                <a:solidFill>
                  <a:srgbClr val="00B050"/>
                </a:solidFill>
              </a:rPr>
              <a:t>maybe</a:t>
            </a:r>
            <a:r>
              <a:rPr lang="en-US" altLang="zh-TW" dirty="0">
                <a:solidFill>
                  <a:srgbClr val="00B050"/>
                </a:solidFill>
              </a:rPr>
              <a:t> something is nonstandard on the right?</a:t>
            </a:r>
          </a:p>
          <a:p>
            <a:pPr lvl="2"/>
            <a:r>
              <a:rPr lang="en-US" altLang="zh-TW" dirty="0">
                <a:solidFill>
                  <a:srgbClr val="00B050"/>
                </a:solidFill>
              </a:rPr>
              <a:t>But, then again, it looks fine to me and probably works for everyone of you on your computers.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84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389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5814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506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81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7579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258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8132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000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9156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42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537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120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73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222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222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261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01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These are from: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/>
              <a:t>Please understand the mindset behind the creation of these examples:  </a:t>
            </a:r>
          </a:p>
          <a:p>
            <a:pPr lvl="1"/>
            <a:r>
              <a:rPr lang="en-US" altLang="zh-TW" dirty="0"/>
              <a:t>Their goal was minimizing the number of keystrokes</a:t>
            </a:r>
          </a:p>
          <a:p>
            <a:pPr lvl="1"/>
            <a:r>
              <a:rPr lang="en-US" altLang="zh-TW" dirty="0"/>
              <a:t>Their goal was not clarity</a:t>
            </a:r>
          </a:p>
        </p:txBody>
      </p:sp>
    </p:spTree>
    <p:extLst>
      <p:ext uri="{BB962C8B-B14F-4D97-AF65-F5344CB8AC3E}">
        <p14:creationId xmlns:p14="http://schemas.microsoft.com/office/powerpoint/2010/main" val="3128649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427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434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5300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5301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3400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270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 	   d</a:t>
            </a:r>
          </a:p>
        </p:txBody>
      </p:sp>
      <p:sp>
        <p:nvSpPr>
          <p:cNvPr id="5734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734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2462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490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8592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endParaRPr lang="en-US" altLang="zh-TW" b="1" dirty="0">
              <a:solidFill>
                <a:srgbClr val="00FF99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755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317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CCCCCC"/>
                </a:solidFill>
                <a:ea typeface="新細明體" pitchFamily="18" charset="-120"/>
              </a:rPr>
              <a:t>There are some useful flags</a:t>
            </a:r>
            <a:endParaRPr lang="en-US" altLang="zh-TW" dirty="0">
              <a:solidFill>
                <a:srgbClr val="CCCCCC"/>
              </a:solidFill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CCCCCC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</a:pPr>
            <a:r>
              <a:rPr lang="en-US" altLang="zh-TW" sz="3200" dirty="0">
                <a:ea typeface="新細明體" pitchFamily="18" charset="-120"/>
              </a:rPr>
              <a:t>  You also might want to access arguments</a:t>
            </a:r>
          </a:p>
          <a:p>
            <a:pPr lvl="1">
              <a:spcBef>
                <a:spcPct val="0"/>
              </a:spcBef>
            </a:pPr>
            <a:r>
              <a:rPr lang="en-US" altLang="zh-TW" sz="2600" dirty="0">
                <a:ea typeface="新細明體" pitchFamily="18" charset="-120"/>
              </a:rPr>
              <a:t>Of course, you can’t use $1, $2, etc. (because these are used for fields.)</a:t>
            </a:r>
          </a:p>
          <a:p>
            <a:pPr lvl="1">
              <a:spcBef>
                <a:spcPts val="1200"/>
              </a:spcBef>
            </a:pPr>
            <a:r>
              <a:rPr lang="en-US" altLang="zh-TW" sz="2600" dirty="0">
                <a:ea typeface="新細明體" pitchFamily="18" charset="-120"/>
              </a:rPr>
              <a:t>Instead, what you do is to use the built-in variables ARGC &amp; ARGV.  For example: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 awk</a:t>
            </a:r>
            <a:r>
              <a:rPr lang="en-US" altLang="zh-TW" sz="2000" dirty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1800" i="1" dirty="0" err="1">
                <a:ea typeface="新細明體" pitchFamily="18" charset="-120"/>
              </a:rPr>
              <a:t>awk_code_goes_here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2000" dirty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filename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  <a:sym typeface="Symbol" pitchFamily="18" charset="2"/>
              </a:rPr>
              <a:t></a:t>
            </a:r>
            <a:r>
              <a:rPr lang="en-US" altLang="zh-TW" sz="2200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200" dirty="0">
                <a:ea typeface="新細明體" pitchFamily="18" charset="-120"/>
              </a:rPr>
              <a:t>ARGC == 2), (ARGV[0] == “awk”),(ARGV[1] == “filename”)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676400" y="914400"/>
            <a:ext cx="6400800" cy="1905000"/>
          </a:xfrm>
          <a:prstGeom prst="wedgeRoundRectCallout">
            <a:avLst>
              <a:gd name="adj1" fmla="val -49650"/>
              <a:gd name="adj2" fmla="val 1615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Yes, these wo</a:t>
            </a:r>
            <a:r>
              <a:rPr lang="en-US" sz="2800" dirty="0">
                <a:solidFill>
                  <a:srgbClr val="000000"/>
                </a:solidFill>
              </a:rPr>
              <a:t>rk. But not like you think they would: Awk arguments are filenames not generic parameters that you can define however you would like.  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33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676400" y="1600200"/>
            <a:ext cx="6400800" cy="1905000"/>
          </a:xfrm>
          <a:prstGeom prst="wedgeRoundRectCallout">
            <a:avLst>
              <a:gd name="adj1" fmla="val -59079"/>
              <a:gd name="adj2" fmla="val -56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Just as you could specify the -F flag, you can also change the field separator from within the awk program (but it will only apply to future input lines/records).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143000" y="2895600"/>
            <a:ext cx="6400800" cy="3352800"/>
          </a:xfrm>
          <a:prstGeom prst="wedgeRoundRectCallout">
            <a:avLst>
              <a:gd name="adj1" fmla="val 11909"/>
              <a:gd name="adj2" fmla="val -779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>
              <a:defRPr/>
            </a:pPr>
            <a:r>
              <a:rPr lang="en-US" sz="2800" dirty="0">
                <a:solidFill>
                  <a:srgbClr val="000000"/>
                </a:solidFill>
              </a:rPr>
              <a:t>Notice that the default consumes all of the blank space between fields. So AWK WON’T know HOW MANY spaces were in the input line, unless you either:</a:t>
            </a:r>
          </a:p>
          <a:p>
            <a:pPr marL="514350" lvl="1" indent="-514350">
              <a:buFontTx/>
              <a:buAutoNum type="arabicParenR"/>
              <a:defRPr/>
            </a:pPr>
            <a:r>
              <a:rPr lang="en-US" sz="2800" dirty="0">
                <a:solidFill>
                  <a:srgbClr val="000000"/>
                </a:solidFill>
              </a:rPr>
              <a:t>Override the FS default</a:t>
            </a:r>
          </a:p>
          <a:p>
            <a:pPr marL="514350" lvl="1" indent="-514350">
              <a:defRPr/>
            </a:pPr>
            <a:r>
              <a:rPr lang="en-US" sz="2800" dirty="0">
                <a:solidFill>
                  <a:srgbClr val="000000"/>
                </a:solidFill>
              </a:rPr>
              <a:t>			or</a:t>
            </a:r>
          </a:p>
          <a:p>
            <a:pPr marL="514350" lvl="1" indent="-514350">
              <a:defRPr/>
            </a:pPr>
            <a:r>
              <a:rPr lang="en-US" sz="2800" dirty="0">
                <a:solidFill>
                  <a:srgbClr val="000000"/>
                </a:solidFill>
              </a:rPr>
              <a:t>2)	Directly inspect $0</a:t>
            </a:r>
          </a:p>
        </p:txBody>
      </p:sp>
    </p:spTree>
    <p:extLst>
      <p:ext uri="{BB962C8B-B14F-4D97-AF65-F5344CB8AC3E}">
        <p14:creationId xmlns:p14="http://schemas.microsoft.com/office/powerpoint/2010/main" val="2069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/>
              <a:t> (like "</a:t>
            </a:r>
            <a:r>
              <a:rPr lang="en-US" dirty="0" err="1"/>
              <a:t>grep</a:t>
            </a:r>
            <a:r>
              <a:rPr lang="en-US" dirty="0"/>
              <a:t>"):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/p'</a:t>
            </a:r>
            <a:r>
              <a:rPr lang="en-US" dirty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regexp</a:t>
            </a:r>
            <a:r>
              <a:rPr lang="en-US" b="1" dirty="0"/>
              <a:t>/\!d' </a:t>
            </a:r>
            <a:r>
              <a:rPr lang="en-US" dirty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lines without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/>
              <a:t> (like "</a:t>
            </a:r>
            <a:r>
              <a:rPr lang="en-US" dirty="0" err="1"/>
              <a:t>grep</a:t>
            </a:r>
            <a:r>
              <a:rPr lang="en-US" dirty="0"/>
              <a:t> -v"):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/\!p'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regexp</a:t>
            </a:r>
            <a:r>
              <a:rPr lang="en-US" b="1" dirty="0"/>
              <a:t>/d' </a:t>
            </a:r>
            <a:r>
              <a:rPr lang="en-US" dirty="0"/>
              <a:t># method 2</a:t>
            </a:r>
          </a:p>
        </p:txBody>
      </p:sp>
    </p:spTree>
    <p:extLst>
      <p:ext uri="{BB962C8B-B14F-4D97-AF65-F5344CB8AC3E}">
        <p14:creationId xmlns:p14="http://schemas.microsoft.com/office/powerpoint/2010/main" val="2948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152400" y="3810000"/>
            <a:ext cx="8839200" cy="2590800"/>
          </a:xfrm>
          <a:prstGeom prst="wedgeRoundRectCallout">
            <a:avLst>
              <a:gd name="adj1" fmla="val -41250"/>
              <a:gd name="adj2" fmla="val -900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Why is the line number called NR instead of NL? Because:</a:t>
            </a:r>
          </a:p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1) You don’t have to use the default – you can change it </a:t>
            </a:r>
            <a:b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     with RS</a:t>
            </a:r>
          </a:p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2) And if you change it then they won’t be input lines any </a:t>
            </a:r>
            <a:b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     more. So we instead use the generic word, “record.”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</p:spTree>
    <p:extLst>
      <p:ext uri="{BB962C8B-B14F-4D97-AF65-F5344CB8AC3E}">
        <p14:creationId xmlns:p14="http://schemas.microsoft.com/office/powerpoint/2010/main" val="3708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50701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29073"/>
              <a:gd name="adj2" fmla="val -504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Q:What is going on?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724400" y="685800"/>
            <a:ext cx="4267200" cy="1600200"/>
          </a:xfrm>
          <a:prstGeom prst="wedgeRoundRectCallout">
            <a:avLst>
              <a:gd name="adj1" fmla="val -62365"/>
              <a:gd name="adj2" fmla="val 52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Su</a:t>
            </a:r>
            <a:r>
              <a:rPr lang="en-US" sz="3200" dirty="0">
                <a:solidFill>
                  <a:srgbClr val="000000"/>
                </a:solidFill>
              </a:rPr>
              <a:t>rely, this part that I just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added is useless code </a:t>
            </a:r>
            <a:r>
              <a:rPr lang="en-US" sz="3200" dirty="0">
                <a:solidFill>
                  <a:srgbClr val="FFFF00"/>
                </a:solidFill>
              </a:rPr>
              <a:t>that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does nothing</a:t>
            </a:r>
            <a:r>
              <a:rPr lang="en-US" sz="3200" dirty="0">
                <a:solidFill>
                  <a:srgbClr val="000000"/>
                </a:solidFill>
              </a:rPr>
              <a:t>!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104290"/>
              <a:gd name="adj2" fmla="val 284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Q:But Why not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also?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3352800"/>
            <a:ext cx="2743200" cy="1600200"/>
          </a:xfrm>
          <a:prstGeom prst="wedgeRoundRectCallout">
            <a:avLst>
              <a:gd name="adj1" fmla="val -95568"/>
              <a:gd name="adj2" fmla="val -131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awk -F: '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{$1=$1}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676400" y="3352800"/>
            <a:ext cx="4267200" cy="1600200"/>
          </a:xfrm>
          <a:prstGeom prst="wedgeRoundRectCallout">
            <a:avLst>
              <a:gd name="adj1" fmla="val -56794"/>
              <a:gd name="adj2" fmla="val -77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Umm…? It seems to have had an effect</a:t>
            </a:r>
            <a:r>
              <a:rPr lang="en-US" sz="3200" dirty="0">
                <a:solidFill>
                  <a:srgbClr val="000000"/>
                </a:solidFill>
              </a:rPr>
              <a:t>, so I guess it </a:t>
            </a:r>
            <a:r>
              <a:rPr lang="en-US" sz="3200" dirty="0">
                <a:solidFill>
                  <a:srgbClr val="FFFF00"/>
                </a:solidFill>
              </a:rPr>
              <a:t>wasn’t</a:t>
            </a:r>
            <a:r>
              <a:rPr lang="en-US" sz="3200" dirty="0">
                <a:solidFill>
                  <a:srgbClr val="000000"/>
                </a:solidFill>
              </a:rPr>
              <a:t> useless!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42878"/>
              <a:gd name="adj2" fmla="val -1795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Q:What is going on?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t1): The </a:t>
            </a:r>
            <a:r>
              <a:rPr lang="en-US" altLang="zh-TW" sz="3200" i="1" dirty="0">
                <a:solidFill>
                  <a:srgbClr val="000000"/>
                </a:solidFill>
                <a:ea typeface="新細明體" pitchFamily="18" charset="-120"/>
              </a:rPr>
              <a:t>input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FS</a:t>
            </a:r>
            <a:r>
              <a:rPr lang="en-US" sz="3200" dirty="0">
                <a:solidFill>
                  <a:srgbClr val="000000"/>
                </a:solidFill>
              </a:rPr>
              <a:t> was changed, but the </a:t>
            </a:r>
            <a:r>
              <a:rPr lang="en-US" altLang="zh-TW" sz="3200" i="1" dirty="0">
                <a:solidFill>
                  <a:srgbClr val="FFFF00"/>
                </a:solidFill>
                <a:ea typeface="新細明體" pitchFamily="18" charset="-120"/>
              </a:rPr>
              <a:t>output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field sepa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ato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is still the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default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(a space).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61584"/>
              <a:gd name="adj2" fmla="val -81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Q:But Why not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also?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t2): This p</a:t>
            </a:r>
            <a:r>
              <a:rPr lang="en-US" sz="3200" dirty="0">
                <a:solidFill>
                  <a:srgbClr val="000000"/>
                </a:solidFill>
              </a:rPr>
              <a:t>rogram didn’t allow awk to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r</a:t>
            </a:r>
            <a:r>
              <a:rPr lang="en-US" altLang="zh-TW" sz="3200" dirty="0" err="1">
                <a:solidFill>
                  <a:srgbClr val="000000"/>
                </a:solidFill>
                <a:ea typeface="新細明體" pitchFamily="18" charset="-120"/>
              </a:rPr>
              <a:t>ecompute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943600" y="2362200"/>
            <a:ext cx="3200400" cy="1143000"/>
          </a:xfrm>
          <a:prstGeom prst="wedgeRoundRectCallout">
            <a:avLst>
              <a:gd name="adj1" fmla="val -91299"/>
              <a:gd name="adj2" fmla="val -257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t3): But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this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p</a:t>
            </a:r>
            <a:r>
              <a:rPr lang="en-US" sz="3200" dirty="0">
                <a:solidFill>
                  <a:srgbClr val="000000"/>
                </a:solidFill>
              </a:rPr>
              <a:t>rogram </a:t>
            </a:r>
            <a:r>
              <a:rPr lang="en-US" sz="3200" i="1" dirty="0">
                <a:solidFill>
                  <a:srgbClr val="FFFF00"/>
                </a:solidFill>
              </a:rPr>
              <a:t>did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4" grpId="1" animBg="1"/>
      <p:bldP spid="9" grpId="0" animBg="1"/>
      <p:bldP spid="6" grpId="0" animBg="1"/>
      <p:bldP spid="6" grpId="1" animBg="1"/>
      <p:bldP spid="5" grpId="0" animBg="1"/>
      <p:bldP spid="5" grpId="1" animBg="1"/>
      <p:bldP spid="7" grpId="0" animBg="1"/>
      <p:bldP spid="10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733800" y="4267200"/>
            <a:ext cx="2743200" cy="609600"/>
          </a:xfrm>
          <a:prstGeom prst="wedgeRoundRectCallout">
            <a:avLst>
              <a:gd name="adj1" fmla="val -134901"/>
              <a:gd name="adj2" fmla="val -263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105400" y="914400"/>
            <a:ext cx="2819400" cy="609600"/>
          </a:xfrm>
          <a:prstGeom prst="wedgeRoundRectCallout">
            <a:avLst>
              <a:gd name="adj1" fmla="val -83057"/>
              <a:gd name="adj2" fmla="val 3394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743200" y="4267200"/>
            <a:ext cx="4267200" cy="609600"/>
          </a:xfrm>
          <a:prstGeom prst="wedgeRoundRectCallout">
            <a:avLst>
              <a:gd name="adj1" fmla="val -79509"/>
              <a:gd name="adj2" fmla="val -119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Thus, equivalent outp</a:t>
            </a:r>
            <a:r>
              <a:rPr lang="en-US" sz="3200" dirty="0">
                <a:solidFill>
                  <a:srgbClr val="000000"/>
                </a:solidFill>
              </a:rPr>
              <a:t>ut.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419600" y="914400"/>
            <a:ext cx="4267200" cy="609600"/>
          </a:xfrm>
          <a:prstGeom prst="wedgeRoundRectCallout">
            <a:avLst>
              <a:gd name="adj1" fmla="val -79508"/>
              <a:gd name="adj2" fmla="val 1921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 Equivalent p</a:t>
            </a:r>
            <a:r>
              <a:rPr lang="en-US" sz="3200" dirty="0">
                <a:solidFill>
                  <a:srgbClr val="000000"/>
                </a:solidFill>
              </a:rPr>
              <a:t>rograms.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0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12611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427588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7315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962400" y="5638800"/>
            <a:ext cx="5181600" cy="1143000"/>
          </a:xfrm>
          <a:prstGeom prst="wedgeRoundRectCallout">
            <a:avLst>
              <a:gd name="adj1" fmla="val -1937"/>
              <a:gd name="adj2" fmla="val -849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Only sometimes</a:t>
            </a:r>
            <a:r>
              <a:rPr lang="en-US" sz="3200" dirty="0">
                <a:solidFill>
                  <a:srgbClr val="000000"/>
                </a:solidFill>
              </a:rPr>
              <a:t> allows awk to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r</a:t>
            </a:r>
            <a:r>
              <a:rPr lang="en-US" altLang="zh-TW" sz="3200" dirty="0" err="1">
                <a:solidFill>
                  <a:srgbClr val="000000"/>
                </a:solidFill>
                <a:ea typeface="新細明體" pitchFamily="18" charset="-120"/>
              </a:rPr>
              <a:t>ecompute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4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1181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1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5105400"/>
            <a:ext cx="4876800" cy="1600200"/>
          </a:xfrm>
          <a:prstGeom prst="wedgeRoundRectCallout">
            <a:avLst>
              <a:gd name="adj1" fmla="val -120834"/>
              <a:gd name="adj2" fmla="val 4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Yes, the</a:t>
            </a:r>
            <a:r>
              <a:rPr lang="en-US" sz="3200" dirty="0">
                <a:solidFill>
                  <a:srgbClr val="000000"/>
                </a:solidFill>
              </a:rPr>
              <a:t>re is an empty line here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 </a:t>
            </a:r>
            <a:r>
              <a:rPr lang="en-US" altLang="zh-TW" sz="3200" i="1" dirty="0">
                <a:solidFill>
                  <a:srgbClr val="FFFF00"/>
                </a:solidFill>
                <a:ea typeface="新細明體" pitchFamily="18" charset="-120"/>
              </a:rPr>
              <a:t>Why</a:t>
            </a:r>
            <a:r>
              <a:rPr lang="en-US" altLang="zh-TW" sz="3200" i="1" dirty="0">
                <a:solidFill>
                  <a:srgbClr val="000000"/>
                </a:solidFill>
                <a:ea typeface="新細明體" pitchFamily="18" charset="-120"/>
              </a:rPr>
              <a:t> the</a:t>
            </a:r>
            <a:r>
              <a:rPr lang="en-US" sz="3200" i="1" dirty="0">
                <a:solidFill>
                  <a:srgbClr val="000000"/>
                </a:solidFill>
              </a:rPr>
              <a:t> empty line</a:t>
            </a:r>
            <a:r>
              <a:rPr lang="en-US" sz="3200" dirty="0">
                <a:solidFill>
                  <a:srgbClr val="000000"/>
                </a:solidFill>
              </a:rPr>
              <a:t>?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1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166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2821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13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before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/{g;1\!p;};h'</a:t>
            </a:r>
            <a:r>
              <a:rPr lang="en-US" dirty="0"/>
              <a:t> # method 1 </a:t>
            </a:r>
            <a:r>
              <a:rPr lang="en-US" b="1" dirty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</a:t>
            </a:r>
            <a:r>
              <a:rPr lang="en-US" b="1" dirty="0" err="1"/>
              <a:t>regexp</a:t>
            </a:r>
            <a:r>
              <a:rPr lang="en-US" b="1" dirty="0"/>
              <a:t>/{g;1ba;p;:a;};h'</a:t>
            </a:r>
            <a:r>
              <a:rPr lang="en-US" dirty="0"/>
              <a:t> #\ 								       method 2 </a:t>
            </a:r>
            <a:endParaRPr lang="en-US" b="1" dirty="0"/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after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</a:t>
            </a:r>
            <a:r>
              <a:rPr lang="en-US" b="1" dirty="0" err="1"/>
              <a:t>n;p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None/>
              <a:defRPr/>
            </a:pPr>
            <a:endParaRPr lang="en-US" b="1" dirty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54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b="1" dirty="0">
              <a:solidFill>
                <a:srgbClr val="40404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2310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</p:spTree>
    <p:extLst>
      <p:ext uri="{BB962C8B-B14F-4D97-AF65-F5344CB8AC3E}">
        <p14:creationId xmlns:p14="http://schemas.microsoft.com/office/powerpoint/2010/main" val="1630908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2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5604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$0 does not automatically update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;{$1=$1}1'</a:t>
            </a:r>
          </a:p>
          <a:p>
            <a:pPr marL="0" lvl="1"/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2209800" y="3048000"/>
            <a:ext cx="6400800" cy="1905000"/>
          </a:xfrm>
          <a:prstGeom prst="wedgeRoundRectCallout">
            <a:avLst>
              <a:gd name="adj1" fmla="val -71824"/>
              <a:gd name="adj2" fmla="val -60037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See: the default OFS is one space, but the two fields are still separated by the original number of spaces, because $0 has not updated.  </a:t>
            </a:r>
          </a:p>
        </p:txBody>
      </p:sp>
    </p:spTree>
    <p:extLst>
      <p:ext uri="{BB962C8B-B14F-4D97-AF65-F5344CB8AC3E}">
        <p14:creationId xmlns:p14="http://schemas.microsoft.com/office/powerpoint/2010/main" val="11482357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6628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;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{$1=$1}1'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9" name="Rounded Rectangular Callout 6"/>
          <p:cNvSpPr>
            <a:spLocks noChangeArrowheads="1"/>
          </p:cNvSpPr>
          <p:nvPr/>
        </p:nvSpPr>
        <p:spPr bwMode="auto">
          <a:xfrm>
            <a:off x="2590800" y="2971800"/>
            <a:ext cx="6400800" cy="1524000"/>
          </a:xfrm>
          <a:prstGeom prst="wedgeRoundRectCallout">
            <a:avLst>
              <a:gd name="adj1" fmla="val -29662"/>
              <a:gd name="adj2" fmla="val -81324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(This “;” is necessary to indicate that the action that follows is NOT matched to the pattern that precedes it.) </a:t>
            </a:r>
          </a:p>
        </p:txBody>
      </p:sp>
    </p:spTree>
    <p:extLst>
      <p:ext uri="{BB962C8B-B14F-4D97-AF65-F5344CB8AC3E}">
        <p14:creationId xmlns:p14="http://schemas.microsoft.com/office/powerpoint/2010/main" val="29886849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7652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not automatically update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$1=$1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7653" name="Rounded Rectangular Callout 6"/>
          <p:cNvSpPr>
            <a:spLocks noChangeArrowheads="1"/>
          </p:cNvSpPr>
          <p:nvPr/>
        </p:nvSpPr>
        <p:spPr bwMode="auto">
          <a:xfrm>
            <a:off x="2057400" y="3048000"/>
            <a:ext cx="7086600" cy="1524000"/>
          </a:xfrm>
          <a:prstGeom prst="wedgeRoundRectCallout">
            <a:avLst>
              <a:gd name="adj1" fmla="val -15144"/>
              <a:gd name="adj2" fmla="val -9197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Although we said that it doesn’t </a:t>
            </a:r>
            <a:r>
              <a:rPr lang="en-US" altLang="zh-TW" sz="2800" i="1">
                <a:solidFill>
                  <a:srgbClr val="FFFFFF"/>
                </a:solidFill>
                <a:ea typeface="新細明體" pitchFamily="18" charset="-120"/>
              </a:rPr>
              <a:t>automatically</a:t>
            </a:r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 update, yet that doesn’t mean that we can’t manually force a recalculation of $0. </a:t>
            </a:r>
          </a:p>
        </p:txBody>
      </p:sp>
    </p:spTree>
    <p:extLst>
      <p:ext uri="{BB962C8B-B14F-4D97-AF65-F5344CB8AC3E}">
        <p14:creationId xmlns:p14="http://schemas.microsoft.com/office/powerpoint/2010/main" val="2717149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867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677" name="Rounded Rectangular Callout 7"/>
          <p:cNvSpPr>
            <a:spLocks noChangeArrowheads="1"/>
          </p:cNvSpPr>
          <p:nvPr/>
        </p:nvSpPr>
        <p:spPr bwMode="auto">
          <a:xfrm>
            <a:off x="2057400" y="0"/>
            <a:ext cx="7086600" cy="1524000"/>
          </a:xfrm>
          <a:prstGeom prst="wedgeRoundRectCallout">
            <a:avLst>
              <a:gd name="adj1" fmla="val -5361"/>
              <a:gd name="adj2" fmla="val 92870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(No “;” is needed here – although it is not an error to include one.  It isn’t needed because the part that follows is clearly a new pattern.)</a:t>
            </a:r>
          </a:p>
        </p:txBody>
      </p:sp>
    </p:spTree>
    <p:extLst>
      <p:ext uri="{BB962C8B-B14F-4D97-AF65-F5344CB8AC3E}">
        <p14:creationId xmlns:p14="http://schemas.microsoft.com/office/powerpoint/2010/main" val="26908383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828800" y="3276600"/>
            <a:ext cx="6400800" cy="1143000"/>
          </a:xfrm>
          <a:prstGeom prst="wedgeRoundRectCallout">
            <a:avLst>
              <a:gd name="adj1" fmla="val -65375"/>
              <a:gd name="adj2" fmla="val -5229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See: the second print command outputs the recomputed $0 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3886200" y="2438400"/>
            <a:ext cx="1371600" cy="9906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6264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762000" y="1447800"/>
            <a:ext cx="6553200" cy="1981200"/>
          </a:xfrm>
          <a:prstGeom prst="wedgeRoundRectCallout">
            <a:avLst>
              <a:gd name="adj1" fmla="val -42514"/>
              <a:gd name="adj2" fmla="val 13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The OFS and the ORS can also be strings, not just single characters. (But, of course, they cannot be regular expressions like FS and RS can.)</a:t>
            </a:r>
          </a:p>
        </p:txBody>
      </p:sp>
    </p:spTree>
    <p:extLst>
      <p:ext uri="{BB962C8B-B14F-4D97-AF65-F5344CB8AC3E}">
        <p14:creationId xmlns:p14="http://schemas.microsoft.com/office/powerpoint/2010/main" val="21069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$0, $1, $2, $NF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ARGC/ARGV</a:t>
            </a:r>
            <a:r>
              <a:rPr lang="en-US" altLang="zh-TW" dirty="0">
                <a:ea typeface="新細明體" pitchFamily="18" charset="-120"/>
              </a:rPr>
              <a:t> - Argument Count / Value array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NR</a:t>
            </a:r>
            <a:r>
              <a:rPr lang="en-US" altLang="zh-TW" dirty="0">
                <a:ea typeface="新細明體" pitchFamily="18" charset="-120"/>
              </a:rPr>
              <a:t> - Number of records processed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FNR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Number of records processed in current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NF</a:t>
            </a:r>
            <a:r>
              <a:rPr lang="en-US" altLang="zh-TW" dirty="0">
                <a:ea typeface="新細明體" pitchFamily="18" charset="-120"/>
              </a:rPr>
              <a:t> - Number of fields in current record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name of current input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FS</a:t>
            </a:r>
            <a:r>
              <a:rPr lang="en-US" altLang="zh-TW" dirty="0">
                <a:ea typeface="新細明體" pitchFamily="18" charset="-120"/>
              </a:rPr>
              <a:t> - Field separator, space/TAB by default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(so it’s like the -F flag -- except </a:t>
            </a:r>
            <a:r>
              <a:rPr lang="en-US" altLang="zh-TW" i="1" dirty="0">
                <a:ea typeface="新細明體" pitchFamily="18" charset="-120"/>
              </a:rPr>
              <a:t>you can change it on the fly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OFS</a:t>
            </a:r>
            <a:r>
              <a:rPr lang="en-US" altLang="zh-TW" dirty="0">
                <a:ea typeface="新細明體" pitchFamily="18" charset="-120"/>
              </a:rPr>
              <a:t> - Output field separator, space default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RS</a:t>
            </a:r>
            <a:r>
              <a:rPr lang="en-US" altLang="zh-TW" dirty="0">
                <a:ea typeface="新細明體" pitchFamily="18" charset="-120"/>
              </a:rPr>
              <a:t> - Record separator, \n by 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 </a:t>
            </a: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(See! It doesn’t have to be \n. That is why we don’t call them lines.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	   That is why it is “RS”, “NR” &amp; “FNR” instead of “LS”, “LR” &amp; FNL”)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ORS</a:t>
            </a:r>
            <a:r>
              <a:rPr lang="en-US" altLang="zh-TW" dirty="0">
                <a:ea typeface="新細明體" pitchFamily="18" charset="-120"/>
              </a:rPr>
              <a:t> - Output record separator, \n by default</a:t>
            </a:r>
          </a:p>
        </p:txBody>
      </p:sp>
    </p:spTree>
    <p:extLst>
      <p:ext uri="{BB962C8B-B14F-4D97-AF65-F5344CB8AC3E}">
        <p14:creationId xmlns:p14="http://schemas.microsoft.com/office/powerpoint/2010/main" val="177246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dirty="0">
                <a:solidFill>
                  <a:srgbClr val="2D2D8A"/>
                </a:solidFill>
              </a:rPr>
              <a:t>print 1 line of context before and after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, with line number indicating </a:t>
            </a:r>
            <a:r>
              <a:rPr lang="en-US">
                <a:solidFill>
                  <a:srgbClr val="2D2D8A"/>
                </a:solidFill>
              </a:rPr>
              <a:t>where  the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 occurred</a:t>
            </a:r>
            <a:r>
              <a:rPr lang="en-US" dirty="0"/>
              <a:t> (like "grep -A1 -B1"):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sz="2000" dirty="0"/>
              <a:t> </a:t>
            </a:r>
            <a:r>
              <a:rPr lang="en-US" b="1" dirty="0" err="1"/>
              <a:t>sed</a:t>
            </a:r>
            <a:r>
              <a:rPr lang="en-US" sz="2000" b="1" dirty="0"/>
              <a:t> </a:t>
            </a:r>
            <a:r>
              <a:rPr lang="en-US" b="1" dirty="0"/>
              <a:t>-n</a:t>
            </a:r>
            <a:r>
              <a:rPr lang="en-US" sz="2000" b="1" dirty="0"/>
              <a:t> </a:t>
            </a:r>
            <a:r>
              <a:rPr lang="en-US" b="1" dirty="0"/>
              <a:t>'/</a:t>
            </a:r>
            <a:r>
              <a:rPr lang="en-US" b="1" dirty="0" err="1"/>
              <a:t>regexp</a:t>
            </a:r>
            <a:r>
              <a:rPr lang="en-US" b="1" dirty="0"/>
              <a:t>/{=;x;1\!p;g;$!</a:t>
            </a:r>
            <a:r>
              <a:rPr lang="en-US" b="1" dirty="0" err="1"/>
              <a:t>N;p;D</a:t>
            </a:r>
            <a:r>
              <a:rPr lang="en-US" b="1" dirty="0"/>
              <a:t>;};h'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chemeClr val="accent6"/>
                </a:solidFill>
              </a:rPr>
              <a:t>grep</a:t>
            </a:r>
            <a:r>
              <a:rPr lang="en-US" dirty="0">
                <a:solidFill>
                  <a:schemeClr val="accent6"/>
                </a:solidFill>
              </a:rPr>
              <a:t> for AAA 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% </a:t>
            </a:r>
            <a:r>
              <a:rPr lang="en-US" altLang="zh-TW" b="1" dirty="0"/>
              <a:t>sed '/AAA/b;/BBB/b;/CCC/</a:t>
            </a:r>
            <a:r>
              <a:rPr lang="en-US" altLang="zh-TW" b="1" dirty="0" err="1"/>
              <a:t>b;d</a:t>
            </a:r>
            <a:r>
              <a:rPr lang="en-US" altLang="zh-TW" b="1" dirty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 </a:t>
            </a:r>
            <a:r>
              <a:rPr lang="en-US" b="1" dirty="0"/>
              <a:t>sed -n '/\([ABC]</a:t>
            </a:r>
            <a:r>
              <a:rPr lang="en-US" altLang="zh-TW" b="1" dirty="0"/>
              <a:t>\)\1\1</a:t>
            </a:r>
            <a:r>
              <a:rPr lang="en-US" b="1" dirty="0"/>
              <a:t>/p'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'/AAA\|BBB\|CCC/!d'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19175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7005</TotalTime>
  <Words>5512</Words>
  <Application>Microsoft Office PowerPoint</Application>
  <PresentationFormat>On-screen Show (4:3)</PresentationFormat>
  <Paragraphs>1200</Paragraphs>
  <Slides>89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89</vt:i4>
      </vt:variant>
    </vt:vector>
  </HeadingPairs>
  <TitlesOfParts>
    <vt:vector size="101" baseType="lpstr">
      <vt:lpstr>Monotype Sorts</vt:lpstr>
      <vt:lpstr>新細明體</vt:lpstr>
      <vt:lpstr>Arial</vt:lpstr>
      <vt:lpstr>Arial Narrow</vt:lpstr>
      <vt:lpstr>High Tower Text</vt:lpstr>
      <vt:lpstr>Lucida Console</vt:lpstr>
      <vt:lpstr>Symbol</vt:lpstr>
      <vt:lpstr>Times New Roman</vt:lpstr>
      <vt:lpstr>Wingdings</vt:lpstr>
      <vt:lpstr>Default Design</vt:lpstr>
      <vt:lpstr>1_Default Design</vt:lpstr>
      <vt:lpstr>CISC1480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sed one-liners Optimizing for Speed</vt:lpstr>
      <vt:lpstr>sed one-liners Optimizing for Speed</vt:lpstr>
      <vt:lpstr>sed one-liners Text Substitution</vt:lpstr>
      <vt:lpstr>sed one-liners Optimizing for Speed</vt:lpstr>
      <vt:lpstr>sed one-liners Optimizing for Speed</vt:lpstr>
      <vt:lpstr>From the sed FAQs</vt:lpstr>
      <vt:lpstr>And now: awk</vt:lpstr>
      <vt:lpstr>awk</vt:lpstr>
      <vt:lpstr>Development timeline</vt:lpstr>
      <vt:lpstr>Running an AWK Program</vt:lpstr>
      <vt:lpstr>Running an AWK Program</vt:lpstr>
      <vt:lpstr>The Structure of an AWK Program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AWK Variables</vt:lpstr>
      <vt:lpstr>PowerPoint Presentation</vt:lpstr>
      <vt:lpstr>PowerPoint Presentation</vt:lpstr>
      <vt:lpstr>PowerPoint Presentation</vt:lpstr>
      <vt:lpstr>PowerPoint Presentation</vt:lpstr>
      <vt:lpstr>Output Formatting: print vs printf</vt:lpstr>
      <vt:lpstr>Data Validation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Built-in Variables for Separating Things</vt:lpstr>
      <vt:lpstr>PowerPoint Presentation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Built-In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429</cp:revision>
  <cp:lastPrinted>1999-10-31T21:08:02Z</cp:lastPrinted>
  <dcterms:created xsi:type="dcterms:W3CDTF">1999-08-07T15:16:11Z</dcterms:created>
  <dcterms:modified xsi:type="dcterms:W3CDTF">2020-05-18T04:59:47Z</dcterms:modified>
</cp:coreProperties>
</file>