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74"/>
  </p:notesMasterIdLst>
  <p:handoutMasterIdLst>
    <p:handoutMasterId r:id="rId175"/>
  </p:handoutMasterIdLst>
  <p:sldIdLst>
    <p:sldId id="891" r:id="rId3"/>
    <p:sldId id="892" r:id="rId4"/>
    <p:sldId id="727" r:id="rId5"/>
    <p:sldId id="741" r:id="rId6"/>
    <p:sldId id="761" r:id="rId7"/>
    <p:sldId id="890" r:id="rId8"/>
    <p:sldId id="765" r:id="rId9"/>
    <p:sldId id="772" r:id="rId10"/>
    <p:sldId id="900" r:id="rId11"/>
    <p:sldId id="901" r:id="rId12"/>
    <p:sldId id="895" r:id="rId13"/>
    <p:sldId id="902" r:id="rId14"/>
    <p:sldId id="896" r:id="rId15"/>
    <p:sldId id="897" r:id="rId16"/>
    <p:sldId id="898" r:id="rId17"/>
    <p:sldId id="903" r:id="rId18"/>
    <p:sldId id="749" r:id="rId19"/>
    <p:sldId id="893" r:id="rId20"/>
    <p:sldId id="768" r:id="rId21"/>
    <p:sldId id="769" r:id="rId22"/>
    <p:sldId id="770" r:id="rId23"/>
    <p:sldId id="771" r:id="rId24"/>
    <p:sldId id="753" r:id="rId25"/>
    <p:sldId id="922" r:id="rId26"/>
    <p:sldId id="924" r:id="rId27"/>
    <p:sldId id="763" r:id="rId28"/>
    <p:sldId id="925" r:id="rId29"/>
    <p:sldId id="927" r:id="rId30"/>
    <p:sldId id="757" r:id="rId31"/>
    <p:sldId id="928" r:id="rId32"/>
    <p:sldId id="758" r:id="rId33"/>
    <p:sldId id="932" r:id="rId34"/>
    <p:sldId id="934" r:id="rId35"/>
    <p:sldId id="935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31" r:id="rId45"/>
    <p:sldId id="945" r:id="rId46"/>
    <p:sldId id="947" r:id="rId47"/>
    <p:sldId id="946" r:id="rId48"/>
    <p:sldId id="764" r:id="rId49"/>
    <p:sldId id="911" r:id="rId50"/>
    <p:sldId id="914" r:id="rId51"/>
    <p:sldId id="735" r:id="rId52"/>
    <p:sldId id="919" r:id="rId53"/>
    <p:sldId id="841" r:id="rId54"/>
    <p:sldId id="843" r:id="rId55"/>
    <p:sldId id="844" r:id="rId56"/>
    <p:sldId id="842" r:id="rId57"/>
    <p:sldId id="846" r:id="rId58"/>
    <p:sldId id="845" r:id="rId59"/>
    <p:sldId id="737" r:id="rId60"/>
    <p:sldId id="730" r:id="rId61"/>
    <p:sldId id="916" r:id="rId62"/>
    <p:sldId id="917" r:id="rId63"/>
    <p:sldId id="918" r:id="rId64"/>
    <p:sldId id="731" r:id="rId65"/>
    <p:sldId id="838" r:id="rId66"/>
    <p:sldId id="732" r:id="rId67"/>
    <p:sldId id="913" r:id="rId68"/>
    <p:sldId id="920" r:id="rId69"/>
    <p:sldId id="948" r:id="rId70"/>
    <p:sldId id="949" r:id="rId71"/>
    <p:sldId id="767" r:id="rId72"/>
    <p:sldId id="639" r:id="rId73"/>
    <p:sldId id="687" r:id="rId74"/>
    <p:sldId id="640" r:id="rId75"/>
    <p:sldId id="641" r:id="rId76"/>
    <p:sldId id="642" r:id="rId77"/>
    <p:sldId id="643" r:id="rId78"/>
    <p:sldId id="644" r:id="rId79"/>
    <p:sldId id="645" r:id="rId80"/>
    <p:sldId id="646" r:id="rId81"/>
    <p:sldId id="647" r:id="rId82"/>
    <p:sldId id="648" r:id="rId83"/>
    <p:sldId id="649" r:id="rId84"/>
    <p:sldId id="650" r:id="rId85"/>
    <p:sldId id="651" r:id="rId86"/>
    <p:sldId id="652" r:id="rId87"/>
    <p:sldId id="653" r:id="rId88"/>
    <p:sldId id="654" r:id="rId89"/>
    <p:sldId id="655" r:id="rId90"/>
    <p:sldId id="656" r:id="rId91"/>
    <p:sldId id="657" r:id="rId92"/>
    <p:sldId id="658" r:id="rId93"/>
    <p:sldId id="659" r:id="rId94"/>
    <p:sldId id="660" r:id="rId95"/>
    <p:sldId id="661" r:id="rId96"/>
    <p:sldId id="662" r:id="rId97"/>
    <p:sldId id="663" r:id="rId98"/>
    <p:sldId id="664" r:id="rId99"/>
    <p:sldId id="665" r:id="rId100"/>
    <p:sldId id="666" r:id="rId101"/>
    <p:sldId id="667" r:id="rId102"/>
    <p:sldId id="849" r:id="rId103"/>
    <p:sldId id="848" r:id="rId104"/>
    <p:sldId id="850" r:id="rId105"/>
    <p:sldId id="852" r:id="rId106"/>
    <p:sldId id="851" r:id="rId107"/>
    <p:sldId id="853" r:id="rId108"/>
    <p:sldId id="773" r:id="rId109"/>
    <p:sldId id="774" r:id="rId110"/>
    <p:sldId id="733" r:id="rId111"/>
    <p:sldId id="894" r:id="rId112"/>
    <p:sldId id="580" r:id="rId113"/>
    <p:sldId id="950" r:id="rId114"/>
    <p:sldId id="951" r:id="rId115"/>
    <p:sldId id="952" r:id="rId116"/>
    <p:sldId id="953" r:id="rId117"/>
    <p:sldId id="954" r:id="rId118"/>
    <p:sldId id="955" r:id="rId119"/>
    <p:sldId id="956" r:id="rId120"/>
    <p:sldId id="957" r:id="rId121"/>
    <p:sldId id="958" r:id="rId122"/>
    <p:sldId id="959" r:id="rId123"/>
    <p:sldId id="960" r:id="rId124"/>
    <p:sldId id="961" r:id="rId125"/>
    <p:sldId id="962" r:id="rId126"/>
    <p:sldId id="963" r:id="rId127"/>
    <p:sldId id="989" r:id="rId128"/>
    <p:sldId id="990" r:id="rId129"/>
    <p:sldId id="964" r:id="rId130"/>
    <p:sldId id="965" r:id="rId131"/>
    <p:sldId id="968" r:id="rId132"/>
    <p:sldId id="970" r:id="rId133"/>
    <p:sldId id="972" r:id="rId134"/>
    <p:sldId id="977" r:id="rId135"/>
    <p:sldId id="978" r:id="rId136"/>
    <p:sldId id="979" r:id="rId137"/>
    <p:sldId id="980" r:id="rId138"/>
    <p:sldId id="981" r:id="rId139"/>
    <p:sldId id="986" r:id="rId140"/>
    <p:sldId id="983" r:id="rId141"/>
    <p:sldId id="991" r:id="rId142"/>
    <p:sldId id="984" r:id="rId143"/>
    <p:sldId id="988" r:id="rId144"/>
    <p:sldId id="985" r:id="rId145"/>
    <p:sldId id="992" r:id="rId146"/>
    <p:sldId id="993" r:id="rId147"/>
    <p:sldId id="973" r:id="rId148"/>
    <p:sldId id="969" r:id="rId149"/>
    <p:sldId id="975" r:id="rId150"/>
    <p:sldId id="976" r:id="rId151"/>
    <p:sldId id="1016" r:id="rId152"/>
    <p:sldId id="1017" r:id="rId153"/>
    <p:sldId id="1018" r:id="rId154"/>
    <p:sldId id="1019" r:id="rId155"/>
    <p:sldId id="1020" r:id="rId156"/>
    <p:sldId id="1021" r:id="rId157"/>
    <p:sldId id="1022" r:id="rId158"/>
    <p:sldId id="1023" r:id="rId159"/>
    <p:sldId id="1024" r:id="rId160"/>
    <p:sldId id="1025" r:id="rId161"/>
    <p:sldId id="1026" r:id="rId162"/>
    <p:sldId id="1027" r:id="rId163"/>
    <p:sldId id="1028" r:id="rId164"/>
    <p:sldId id="1029" r:id="rId165"/>
    <p:sldId id="1030" r:id="rId166"/>
    <p:sldId id="1031" r:id="rId167"/>
    <p:sldId id="1032" r:id="rId168"/>
    <p:sldId id="1033" r:id="rId169"/>
    <p:sldId id="1034" r:id="rId170"/>
    <p:sldId id="1035" r:id="rId171"/>
    <p:sldId id="1036" r:id="rId172"/>
    <p:sldId id="1037" r:id="rId173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B74BC9"/>
    <a:srgbClr val="FFFFFF"/>
    <a:srgbClr val="F8467D"/>
    <a:srgbClr val="5F5F5F"/>
    <a:srgbClr val="1B4D1B"/>
    <a:srgbClr val="797600"/>
    <a:srgbClr val="9030A0"/>
    <a:srgbClr val="EEE8A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viewProps" Target="viewProps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presProps" Target="pres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A5777-6404-4F7C-868B-46A77CDDE84A}" type="slidenum">
              <a:rPr lang="zh-TW" altLang="en-US">
                <a:solidFill>
                  <a:srgbClr val="000000"/>
                </a:solidFill>
              </a:rPr>
              <a:pPr/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86522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3625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4623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4661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7755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13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6660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8688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844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C42-31E4-4533-9083-3380566A143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62918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A5EF2-437A-4548-A5A0-3AEA285E75D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53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1B0D5-75C0-458C-8A7E-1793FE16C56A}" type="slidenum">
              <a:rPr lang="zh-TW" altLang="en-US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390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5AE8-5307-4084-89E0-63F43955F7EE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56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2B3AC-D4DD-4BBB-A602-D127C5DF3E6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7462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5E67-6636-477B-A890-E2D77A233F9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87768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6610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51010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98883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5789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3643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9E46-1846-41CB-8310-6DF3E8B9D1A1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727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041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/>
              <a:t>FS and OFS are good things to set in the BEGIN pattern-action pair if you don’t want the default</a:t>
            </a:r>
          </a:p>
        </p:txBody>
      </p:sp>
    </p:spTree>
    <p:extLst>
      <p:ext uri="{BB962C8B-B14F-4D97-AF65-F5344CB8AC3E}">
        <p14:creationId xmlns:p14="http://schemas.microsoft.com/office/powerpoint/2010/main" val="3944573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4501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43979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7375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7434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8093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9360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8444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50808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4675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147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26347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22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45370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21989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5478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46934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24916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/>
              <a:t>The +1 is to account for the NEWLINE at the end of each line, </a:t>
            </a:r>
            <a:r>
              <a:rPr lang="en-US" altLang="zh-TW" i="1" dirty="0" smtClean="0"/>
              <a:t>length</a:t>
            </a:r>
            <a:r>
              <a:rPr lang="en-US" altLang="zh-TW" dirty="0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8692781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0661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0513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779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61191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56116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862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28614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77699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47049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0786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959350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62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63321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27774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928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384805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67127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4016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68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2602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71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99081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107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379251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108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85284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110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57323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D7E461F3-08FF-4EDE-AFEE-AE28EC9F527E}" type="slidenum">
              <a:rPr lang="zh-TW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151</a:t>
            </a:fld>
            <a:endParaRPr lang="en-US" altLang="zh-TW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988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CABBC841-006E-4D01-A02D-EEE090809E6F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152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331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82F3E5A5-3532-49BE-BC28-3638FBCD2F15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153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347759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0BF803-0B22-4EBC-93A6-899F405A066F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154</a:t>
            </a:fld>
            <a:endParaRPr lang="en-US" altLang="en-US" sz="120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389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/>
            <a:fld id="{AA809ABA-CD30-44AE-B821-81ACEC71ABEA}" type="slidenum">
              <a:rPr lang="en-US" altLang="en-US" sz="120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/>
              <a:t>155</a:t>
            </a:fld>
            <a:endParaRPr lang="en-US" altLang="en-US" sz="1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508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>
                <a:solidFill>
                  <a:srgbClr val="000000"/>
                </a:solidFill>
              </a:rPr>
              <a:pPr/>
              <a:t>168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727478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169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03583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>
                <a:solidFill>
                  <a:srgbClr val="000000"/>
                </a:solidFill>
              </a:rPr>
              <a:pPr/>
              <a:t>170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/>
              <a:t>FS and OFS are good things to set in the BEGIN pattern-action pair if you don’t want the default</a:t>
            </a:r>
          </a:p>
        </p:txBody>
      </p:sp>
    </p:spTree>
    <p:extLst>
      <p:ext uri="{BB962C8B-B14F-4D97-AF65-F5344CB8AC3E}">
        <p14:creationId xmlns:p14="http://schemas.microsoft.com/office/powerpoint/2010/main" val="19561887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>
                <a:solidFill>
                  <a:srgbClr val="000000"/>
                </a:solidFill>
              </a:rPr>
              <a:pPr/>
              <a:t>171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6770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5928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5638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7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2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9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1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39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62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2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6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9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6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019800" y="1219200"/>
            <a:ext cx="2514600" cy="4953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1" lang="zh-TW" alt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0" y="1295400"/>
            <a:ext cx="2286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BEGIN{action}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 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END    {action}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 smtClean="0">
                <a:solidFill>
                  <a:schemeClr val="accent2"/>
                </a:solidFill>
                <a:ea typeface="新細明體" pitchFamily="18" charset="-120"/>
              </a:rPr>
              <a:t>The Structure of an AWK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10200" cy="5181600"/>
          </a:xfrm>
        </p:spPr>
        <p:txBody>
          <a:bodyPr/>
          <a:lstStyle/>
          <a:p>
            <a:r>
              <a:rPr lang="en-US" altLang="zh-TW" sz="3200" dirty="0" smtClean="0">
                <a:ea typeface="新細明體" pitchFamily="18" charset="-120"/>
              </a:rPr>
              <a:t>Awk programs consist of: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An optional BEGIN segment</a:t>
            </a:r>
          </a:p>
          <a:p>
            <a:pPr lvl="2"/>
            <a:r>
              <a:rPr lang="en-US" altLang="zh-TW" sz="2600" dirty="0" smtClean="0">
                <a:ea typeface="新細明體" pitchFamily="18" charset="-120"/>
              </a:rPr>
              <a:t>For processing to execute prior to reading input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pattern - action pairs</a:t>
            </a:r>
          </a:p>
          <a:p>
            <a:pPr lvl="2"/>
            <a:r>
              <a:rPr lang="en-US" altLang="zh-TW" sz="2600" dirty="0" smtClean="0">
                <a:ea typeface="新細明體" pitchFamily="18" charset="-120"/>
              </a:rPr>
              <a:t>Processing for input data</a:t>
            </a:r>
          </a:p>
          <a:p>
            <a:pPr lvl="2"/>
            <a:r>
              <a:rPr lang="en-US" altLang="zh-TW" sz="2600" dirty="0" smtClean="0">
                <a:ea typeface="新細明體" pitchFamily="18" charset="-120"/>
              </a:rPr>
              <a:t>For each pattern matched, the corresponding action is taken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An optional END segment</a:t>
            </a:r>
          </a:p>
          <a:p>
            <a:pPr lvl="2"/>
            <a:r>
              <a:rPr lang="en-US" altLang="zh-TW" sz="2600" dirty="0" smtClean="0">
                <a:ea typeface="新細明體" pitchFamily="18" charset="-120"/>
              </a:rPr>
              <a:t>Processing after end of input data</a:t>
            </a:r>
          </a:p>
        </p:txBody>
      </p:sp>
    </p:spTree>
    <p:extLst>
      <p:ext uri="{BB962C8B-B14F-4D97-AF65-F5344CB8AC3E}">
        <p14:creationId xmlns:p14="http://schemas.microsoft.com/office/powerpoint/2010/main" val="15535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 smtClean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 smtClean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3451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  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, thanks beautiful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</a:t>
            </a:r>
            <a:endParaRPr lang="zh-TW" altLang="en-US" dirty="0" smtClean="0"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1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"]="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 smtClean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yet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substitution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was’t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made.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900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 rot="690457">
            <a:off x="4087357" y="5992231"/>
            <a:ext cx="401053" cy="838200"/>
          </a:xfrm>
          <a:prstGeom prst="wedgeRoundRectCallout">
            <a:avLst>
              <a:gd name="adj1" fmla="val -174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"]="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 smtClean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underbar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,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yet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substitution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was’t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made.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62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That’s because this text was: 1) capitalized and 2)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followed by a comma. So there was no match.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5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 phrase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66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 smtClean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 phrase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yet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substitution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was’t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made.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021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Although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 phrase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was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this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dictionary,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 smtClean="0">
                <a:ea typeface="新細明體" pitchFamily="18" charset="-120"/>
              </a:rPr>
              <a:t>"</a:t>
            </a:r>
          </a:p>
          <a:p>
            <a:pPr>
              <a:buNone/>
            </a:pPr>
            <a:endParaRPr lang="en-US" altLang="zh-TW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++)</a:t>
            </a:r>
            <a:r>
              <a:rPr lang="en-US" altLang="zh-TW" b="1" dirty="0" smtClean="0">
                <a:solidFill>
                  <a:srgbClr val="00B0F0"/>
                </a:solidFill>
                <a:ea typeface="新細明體" pitchFamily="18" charset="-120"/>
              </a:rPr>
              <a:t>if($</a:t>
            </a:r>
            <a:r>
              <a:rPr lang="en-US" altLang="zh-TW" b="1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b="1" dirty="0" smtClean="0">
                <a:solidFill>
                  <a:srgbClr val="00B0F0"/>
                </a:solidFill>
                <a:ea typeface="新細明體" pitchFamily="18" charset="-120"/>
              </a:rPr>
              <a:t> in </a:t>
            </a:r>
            <a:r>
              <a:rPr lang="en-US" altLang="zh-TW" b="1" dirty="0" err="1" smtClean="0">
                <a:solidFill>
                  <a:srgbClr val="00B0F0"/>
                </a:solidFill>
                <a:ea typeface="新細明體" pitchFamily="18" charset="-120"/>
              </a:rPr>
              <a:t>dict</a:t>
            </a:r>
            <a:r>
              <a:rPr lang="en-US" altLang="zh-TW" b="1" dirty="0" smtClean="0">
                <a:solidFill>
                  <a:srgbClr val="00B0F0"/>
                </a:solidFill>
                <a:ea typeface="新細明體" pitchFamily="18" charset="-120"/>
              </a:rPr>
              <a:t>)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yet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the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substitution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was’t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made.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31223"/>
              <a:gd name="adj2" fmla="val -120052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That’s because the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 are separate fields. We never tested: </a:t>
            </a:r>
            <a:r>
              <a:rPr lang="en-US" altLang="zh-TW" b="1" dirty="0" smtClean="0">
                <a:ea typeface="新細明體" pitchFamily="18" charset="-120"/>
              </a:rPr>
              <a:t>if($</a:t>
            </a:r>
            <a:r>
              <a:rPr lang="en-US" altLang="zh-TW" b="1" dirty="0" err="1" smtClean="0">
                <a:ea typeface="新細明體" pitchFamily="18" charset="-120"/>
              </a:rPr>
              <a:t>i</a:t>
            </a:r>
            <a:r>
              <a:rPr lang="en-US" altLang="zh-TW" b="1" dirty="0" smtClean="0">
                <a:ea typeface="新細明體" pitchFamily="18" charset="-120"/>
              </a:rPr>
              <a:t>" "$(i+1) in </a:t>
            </a:r>
            <a:r>
              <a:rPr lang="en-US" altLang="zh-TW" b="1" dirty="0" err="1" smtClean="0">
                <a:ea typeface="新細明體" pitchFamily="18" charset="-120"/>
              </a:rPr>
              <a:t>dict</a:t>
            </a:r>
            <a:r>
              <a:rPr lang="en-US" altLang="zh-TW" b="1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054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Q: 	If AWK arrays are just strings, 	</a:t>
            </a: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then</a:t>
            </a:r>
            <a:r>
              <a:rPr lang="en-US" altLang="zh-TW" b="1" dirty="0" smtClean="0">
                <a:ea typeface="新細明體" pitchFamily="18" charset="-120"/>
              </a:rPr>
              <a:t> how do you create a </a:t>
            </a:r>
            <a:br>
              <a:rPr lang="en-US" altLang="zh-TW" b="1" dirty="0" smtClean="0">
                <a:ea typeface="新細明體" pitchFamily="18" charset="-120"/>
              </a:rPr>
            </a:br>
            <a:r>
              <a:rPr lang="en-US" altLang="zh-TW" b="1" dirty="0" smtClean="0"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L[NF" "N</a:t>
            </a:r>
            <a:r>
              <a:rPr lang="en-US" altLang="zh-TW" sz="3600" dirty="0" smtClean="0">
                <a:latin typeface="+mj-lt"/>
                <a:ea typeface="新細明體" pitchFamily="18" charset="-120"/>
              </a:rPr>
              <a:t>R]</a:t>
            </a:r>
            <a:r>
              <a:rPr lang="en-US" altLang="zh-TW" sz="3600" dirty="0" smtClean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L[NF "," </a:t>
            </a:r>
            <a:r>
              <a:rPr lang="en-US" altLang="zh-TW" sz="3600" dirty="0" err="1" smtClean="0">
                <a:ea typeface="新細明體" pitchFamily="18" charset="-120"/>
              </a:rPr>
              <a:t>var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L[$1" "$3]=$0;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</p:spTree>
    <p:extLst>
      <p:ext uri="{BB962C8B-B14F-4D97-AF65-F5344CB8AC3E}">
        <p14:creationId xmlns:p14="http://schemas.microsoft.com/office/powerpoint/2010/main" val="8854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Q: 	If AWK arrays are just strings, 	then how do you create a </a:t>
            </a:r>
            <a:b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</a:b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NF" "N</a:t>
            </a:r>
            <a:r>
              <a:rPr lang="en-US" altLang="zh-TW" sz="3600" b="1" dirty="0" smtClean="0">
                <a:solidFill>
                  <a:srgbClr val="FF0000"/>
                </a:solidFill>
                <a:latin typeface="+mj-lt"/>
                <a:ea typeface="新細明體" pitchFamily="18" charset="-120"/>
              </a:rPr>
              <a:t>R</a:t>
            </a:r>
            <a:r>
              <a:rPr lang="en-US" altLang="zh-TW" sz="3600" dirty="0" smtClean="0">
                <a:latin typeface="+mj-lt"/>
                <a:ea typeface="新細明體" pitchFamily="18" charset="-120"/>
              </a:rPr>
              <a:t>]</a:t>
            </a:r>
            <a:r>
              <a:rPr lang="en-US" altLang="zh-TW" sz="3600" dirty="0" smtClean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NF "," </a:t>
            </a:r>
            <a:r>
              <a:rPr lang="en-US" altLang="zh-TW" sz="3600" b="1" dirty="0" err="1" smtClean="0">
                <a:solidFill>
                  <a:srgbClr val="FF0000"/>
                </a:solidFill>
                <a:ea typeface="新細明體" pitchFamily="18" charset="-120"/>
              </a:rPr>
              <a:t>var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$1" "$3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1524000"/>
            <a:ext cx="4495800" cy="1295400"/>
          </a:xfrm>
          <a:prstGeom prst="wedgeRoundRectCallout">
            <a:avLst>
              <a:gd name="adj1" fmla="val -64384"/>
              <a:gd name="adj2" fmla="val 1776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shows us that concatenation is achieved by just putting the strings next to each other.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53000" y="3048000"/>
            <a:ext cx="4038600" cy="1295400"/>
            <a:chOff x="4953000" y="3048000"/>
            <a:chExt cx="4038600" cy="1295400"/>
          </a:xfrm>
        </p:grpSpPr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5181600" y="3048000"/>
              <a:ext cx="685800" cy="1295400"/>
            </a:xfrm>
            <a:prstGeom prst="wedgeRoundRectCallout">
              <a:avLst>
                <a:gd name="adj1" fmla="val -259251"/>
                <a:gd name="adj2" fmla="val 16120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5181600" y="3048000"/>
              <a:ext cx="1600200" cy="1219200"/>
            </a:xfrm>
            <a:prstGeom prst="wedgeRoundRectCallout">
              <a:avLst>
                <a:gd name="adj1" fmla="val -132394"/>
                <a:gd name="adj2" fmla="val 12167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4953000" y="3048000"/>
              <a:ext cx="4038600" cy="1295400"/>
            </a:xfrm>
            <a:prstGeom prst="wedgeRoundRectCallout">
              <a:avLst>
                <a:gd name="adj1" fmla="val -80133"/>
                <a:gd name="adj2" fmla="val 70339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In each of these three example lines, there are three strings being concatenated into one.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5638800"/>
            <a:ext cx="3886200" cy="457200"/>
            <a:chOff x="4724400" y="5638800"/>
            <a:chExt cx="3886200" cy="457200"/>
          </a:xfrm>
        </p:grpSpPr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>
              <a:off x="48006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2" name="Rounded Rectangular Callout 11"/>
            <p:cNvSpPr>
              <a:spLocks noChangeArrowheads="1"/>
            </p:cNvSpPr>
            <p:nvPr/>
          </p:nvSpPr>
          <p:spPr bwMode="auto">
            <a:xfrm>
              <a:off x="4724400" y="5638800"/>
              <a:ext cx="38862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A space separated them here.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6324600"/>
            <a:ext cx="3657600" cy="457200"/>
            <a:chOff x="4572000" y="5638800"/>
            <a:chExt cx="3657600" cy="457200"/>
          </a:xfrm>
        </p:grpSpPr>
        <p:sp>
          <p:nvSpPr>
            <p:cNvPr id="16" name="Rounded Rectangular Callout 15"/>
            <p:cNvSpPr>
              <a:spLocks noChangeArrowheads="1"/>
            </p:cNvSpPr>
            <p:nvPr/>
          </p:nvSpPr>
          <p:spPr bwMode="auto">
            <a:xfrm>
              <a:off x="47244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7" name="Rounded Rectangular Callout 16"/>
            <p:cNvSpPr>
              <a:spLocks noChangeArrowheads="1"/>
            </p:cNvSpPr>
            <p:nvPr/>
          </p:nvSpPr>
          <p:spPr bwMode="auto">
            <a:xfrm>
              <a:off x="4572000" y="5638800"/>
              <a:ext cx="36576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But even that was optional.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8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Split</a:t>
            </a:r>
            <a:r>
              <a:rPr lang="en-US" altLang="zh-TW" b="1" dirty="0" smtClean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and an</a:t>
            </a:r>
            <a:r>
              <a:rPr lang="en-US" altLang="zh-TW" b="1" dirty="0" smtClean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b="1" dirty="0" smtClean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Array</a:t>
            </a:r>
            <a:endParaRPr lang="en-US" altLang="zh-TW" sz="360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chemeClr val="accent2"/>
                </a:solidFill>
                <a:ea typeface="新細明體" pitchFamily="18" charset="-120"/>
              </a:rPr>
              <a:t>How to create an array indexed by numbers?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(month[1] is 'Jan', month[2] is 'Feb', month[3] is 'Mar', …)</a:t>
            </a:r>
          </a:p>
          <a:p>
            <a:pPr>
              <a:buFont typeface="Monotype Sorts" pitchFamily="2" charset="2"/>
              <a:buNone/>
            </a:pPr>
            <a:endParaRPr lang="en-US" altLang="zh-TW" sz="8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split("</a:t>
            </a:r>
            <a:r>
              <a:rPr lang="en-US" altLang="zh-TW" sz="3200" i="1" dirty="0" smtClean="0">
                <a:solidFill>
                  <a:srgbClr val="C00000"/>
                </a:solidFill>
                <a:latin typeface="Arial Narrow" pitchFamily="34" charset="0"/>
                <a:ea typeface="新細明體" pitchFamily="18" charset="-120"/>
              </a:rPr>
              <a:t>Jan Feb Mar Apr May Jun Jul Aug Sep Oct Nov Dec",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 month, " ")</a:t>
            </a:r>
          </a:p>
          <a:p>
            <a:endParaRPr lang="en-US" altLang="zh-TW" sz="1400" i="1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chemeClr val="accent2"/>
                </a:solidFill>
                <a:ea typeface="新細明體" pitchFamily="18" charset="-120"/>
              </a:rPr>
              <a:t>How to create an array named "</a:t>
            </a:r>
            <a:r>
              <a:rPr lang="en-US" altLang="zh-TW" sz="3200" dirty="0" err="1" smtClean="0">
                <a:solidFill>
                  <a:schemeClr val="accent2"/>
                </a:solidFill>
                <a:ea typeface="新細明體" pitchFamily="18" charset="-120"/>
              </a:rPr>
              <a:t>mdigit</a:t>
            </a:r>
            <a:r>
              <a:rPr lang="en-US" altLang="zh-TW" sz="3200" dirty="0" smtClean="0">
                <a:solidFill>
                  <a:schemeClr val="accent2"/>
                </a:solidFill>
                <a:ea typeface="新細明體" pitchFamily="18" charset="-120"/>
              </a:rPr>
              <a:t>", indexed by these “month” strings?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err="1" smtClean="0">
                <a:ea typeface="新細明體" pitchFamily="18" charset="-120"/>
              </a:rPr>
              <a:t>mdigit</a:t>
            </a:r>
            <a:r>
              <a:rPr lang="en-US" altLang="zh-TW" dirty="0" smtClean="0">
                <a:ea typeface="新細明體" pitchFamily="18" charset="-120"/>
              </a:rPr>
              <a:t>["Jan"] is 1, </a:t>
            </a:r>
            <a:r>
              <a:rPr lang="en-US" altLang="zh-TW" dirty="0" err="1" smtClean="0">
                <a:ea typeface="新細明體" pitchFamily="18" charset="-120"/>
              </a:rPr>
              <a:t>mdigit</a:t>
            </a:r>
            <a:r>
              <a:rPr lang="en-US" altLang="zh-TW" dirty="0" smtClean="0">
                <a:ea typeface="新細明體" pitchFamily="18" charset="-120"/>
              </a:rPr>
              <a:t>["Feb"] is 2) </a:t>
            </a:r>
          </a:p>
          <a:p>
            <a:pPr>
              <a:buFont typeface="Monotype Sorts" pitchFamily="2" charset="2"/>
              <a:buNone/>
            </a:pPr>
            <a:endParaRPr lang="en-US" altLang="zh-TW" sz="800" i="1" dirty="0" smtClean="0">
              <a:solidFill>
                <a:srgbClr val="C000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for (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=1; 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&lt;=12; 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++) 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mdigit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[month[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 smtClean="0">
                <a:solidFill>
                  <a:srgbClr val="C00000"/>
                </a:solidFill>
                <a:ea typeface="新細明體" pitchFamily="18" charset="-120"/>
              </a:rPr>
              <a:t>]] = </a:t>
            </a:r>
            <a:r>
              <a:rPr lang="en-US" altLang="zh-TW" sz="3200" i="1" dirty="0" err="1" smtClean="0">
                <a:solidFill>
                  <a:srgbClr val="C00000"/>
                </a:solidFill>
                <a:ea typeface="新細明體" pitchFamily="18" charset="-120"/>
              </a:rPr>
              <a:t>i</a:t>
            </a:r>
            <a:endParaRPr lang="en-US" altLang="zh-TW" sz="2400" i="1" dirty="0" smtClean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sz="2400" i="1" dirty="0" smtClean="0">
                <a:ea typeface="新細明體" pitchFamily="18" charset="-120"/>
              </a:rPr>
              <a:t>Check out:  </a:t>
            </a:r>
            <a:r>
              <a:rPr lang="en-US" altLang="zh-TW" sz="2400" u="sng" dirty="0" smtClean="0">
                <a:solidFill>
                  <a:srgbClr val="0070C0"/>
                </a:solidFill>
                <a:ea typeface="新細明體" pitchFamily="18" charset="-120"/>
              </a:rPr>
              <a:t>http://www.grymoire.com/Unix/Awk.html#uh-22</a:t>
            </a:r>
          </a:p>
          <a:p>
            <a:r>
              <a:rPr lang="en-US" altLang="zh-TW" sz="2400" i="1" dirty="0" smtClean="0">
                <a:ea typeface="新細明體" pitchFamily="18" charset="-120"/>
              </a:rPr>
              <a:t>And:  </a:t>
            </a:r>
            <a:r>
              <a:rPr lang="en-US" altLang="zh-TW" sz="2400" u="sng" dirty="0" smtClean="0">
                <a:solidFill>
                  <a:srgbClr val="0070C0"/>
                </a:solidFill>
                <a:ea typeface="新細明體" pitchFamily="18" charset="-120"/>
              </a:rPr>
              <a:t>http://www.grymoire.com/Unix/Awk.html#uh-23</a:t>
            </a:r>
            <a:endParaRPr lang="en-US" altLang="zh-TW" sz="2400" i="1" u="sng" dirty="0" smtClean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400" i="1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2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split</a:t>
            </a:r>
            <a:r>
              <a:rPr lang="en-US" altLang="zh-TW" sz="3200" dirty="0" smtClean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Takes 3 arguments: the </a:t>
            </a:r>
            <a:r>
              <a:rPr lang="en-US" altLang="zh-TW" u="sng" dirty="0" smtClean="0"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, an </a:t>
            </a:r>
            <a:r>
              <a:rPr lang="en-US" altLang="zh-TW" u="sng" dirty="0" smtClean="0">
                <a:ea typeface="新細明體" pitchFamily="18" charset="-120"/>
              </a:rPr>
              <a:t>array to fill</a:t>
            </a:r>
            <a:r>
              <a:rPr lang="en-US" altLang="zh-TW" dirty="0" smtClean="0">
                <a:ea typeface="新細明體" pitchFamily="18" charset="-120"/>
              </a:rPr>
              <a:t>, &amp; a </a:t>
            </a:r>
            <a:r>
              <a:rPr lang="en-US" altLang="zh-TW" u="sng" dirty="0" smtClean="0">
                <a:ea typeface="新細明體" pitchFamily="18" charset="-120"/>
              </a:rPr>
              <a:t>separator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 $1==A[1], $2==A[2], … $NF==A[n];  NF==n</a:t>
            </a:r>
          </a:p>
          <a:p>
            <a:pPr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 smtClean="0"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2743200" y="228600"/>
            <a:ext cx="5334000" cy="1447800"/>
          </a:xfrm>
          <a:prstGeom prst="wedgeRoundRectCallout">
            <a:avLst>
              <a:gd name="adj1" fmla="val -61813"/>
              <a:gd name="adj2" fmla="val 1634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The 1 here is converted to a string before it’s used in the table lookup.</a:t>
            </a:r>
          </a:p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It is </a:t>
            </a: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a string representing a number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2971800" y="2667000"/>
            <a:ext cx="5334000" cy="1524000"/>
          </a:xfrm>
          <a:prstGeom prst="wedgeRoundRectCallout">
            <a:avLst>
              <a:gd name="adj1" fmla="val -10384"/>
              <a:gd name="adj2" fmla="val -1449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err="1" smtClean="0">
                <a:ea typeface="新細明體" pitchFamily="18" charset="-120"/>
              </a:rPr>
              <a:t>Eg</a:t>
            </a:r>
            <a:r>
              <a:rPr lang="en-US" altLang="zh-TW" sz="2800" dirty="0" smtClean="0">
                <a:ea typeface="新細明體" pitchFamily="18" charset="-120"/>
              </a:rPr>
              <a:t>, "65535" represents a number using </a:t>
            </a:r>
            <a:r>
              <a:rPr lang="en-US" altLang="zh-TW" sz="2800" dirty="0">
                <a:ea typeface="新細明體" pitchFamily="18" charset="-120"/>
              </a:rPr>
              <a:t>6</a:t>
            </a:r>
            <a:r>
              <a:rPr lang="en-US" altLang="zh-TW" sz="2800" dirty="0" smtClean="0">
                <a:ea typeface="新細明體" pitchFamily="18" charset="-120"/>
              </a:rPr>
              <a:t> bytes (5 bytes plus a '\0' at the end).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class examples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Here are some examples. Most of them come from:</a:t>
            </a:r>
          </a:p>
          <a:p>
            <a:pPr>
              <a:buFont typeface="Monotype Sorts" pitchFamily="2" charset="2"/>
              <a:buNone/>
            </a:pPr>
            <a:r>
              <a:rPr lang="en-US" altLang="zh-TW" u="sng" smtClean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file spacing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Double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'1;{print""}'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	or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'{ORS="\n\n"}1'</a:t>
            </a:r>
          </a:p>
          <a:p>
            <a:pPr>
              <a:lnSpc>
                <a:spcPct val="90000"/>
              </a:lnSpc>
            </a:pP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Double space a file which already has blank lines in it?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Output file should contain no more than one blank line between lines of text.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'NF;NF{print""}'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 smtClean="0">
                <a:ea typeface="新細明體" pitchFamily="18" charset="-120"/>
              </a:rPr>
              <a:t>(NOTE: On Unix systems, DOS lines which have only CRLF (\r\n) are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 smtClean="0">
                <a:ea typeface="新細明體" pitchFamily="18" charset="-120"/>
              </a:rPr>
              <a:t>often treated as non-blank, and thus 'NF' alone will return TRUE</a:t>
            </a:r>
            <a:r>
              <a:rPr lang="en-US" altLang="zh-TW" sz="2400" i="1" dirty="0" smtClean="0">
                <a:ea typeface="新細明體" pitchFamily="18" charset="-120"/>
              </a:rPr>
              <a:t>.)</a:t>
            </a: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Triple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'1;{print"\n"}'</a:t>
            </a:r>
          </a:p>
          <a:p>
            <a:pPr>
              <a:lnSpc>
                <a:spcPct val="90000"/>
              </a:lnSpc>
            </a:pP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7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Precede each line by its line number? (behave like grep -n "^".)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</a:t>
            </a:r>
            <a:r>
              <a:rPr lang="en-US" altLang="zh-TW" sz="2400" i="1" dirty="0" smtClean="0">
                <a:ea typeface="新細明體" pitchFamily="18" charset="-120"/>
              </a:rPr>
              <a:t>'{$</a:t>
            </a:r>
            <a:r>
              <a:rPr lang="en-US" altLang="zh-TW" sz="2400" i="1" dirty="0">
                <a:ea typeface="新細明體" pitchFamily="18" charset="-120"/>
              </a:rPr>
              <a:t>0=NR":"$0}1' </a:t>
            </a: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'{print NR":"$0}'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Number each line of a file? 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(behave like 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"cat 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-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n".)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'{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("%</a:t>
            </a:r>
            <a:r>
              <a:rPr lang="en-US" altLang="zh-TW" sz="2400" i="1" dirty="0">
                <a:ea typeface="新細明體" pitchFamily="18" charset="-120"/>
              </a:rPr>
              <a:t>6</a:t>
            </a:r>
            <a:r>
              <a:rPr lang="en-US" altLang="zh-TW" sz="2400" i="1" dirty="0" smtClean="0">
                <a:ea typeface="新細明體" pitchFamily="18" charset="-120"/>
              </a:rPr>
              <a:t>d\</a:t>
            </a:r>
            <a:r>
              <a:rPr lang="en-US" altLang="zh-TW" sz="2400" i="1" dirty="0" err="1" smtClean="0">
                <a:ea typeface="新細明體" pitchFamily="18" charset="-120"/>
              </a:rPr>
              <a:t>t%s</a:t>
            </a:r>
            <a:r>
              <a:rPr lang="en-US" altLang="zh-TW" sz="2400" i="1" dirty="0" smtClean="0">
                <a:ea typeface="新細明體" pitchFamily="18" charset="-120"/>
              </a:rPr>
              <a:t>\n",NR,$0)}'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line, 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but only print numbers if line is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'NF{$</a:t>
            </a:r>
            <a:r>
              <a:rPr lang="en-US" altLang="zh-TW" sz="2400" i="1" dirty="0" smtClean="0">
                <a:ea typeface="新細明體" pitchFamily="18" charset="-120"/>
              </a:rPr>
              <a:t>0=NR":"$0}1</a:t>
            </a:r>
            <a:r>
              <a:rPr lang="en-US" altLang="zh-TW" sz="2400" i="1" dirty="0">
                <a:ea typeface="新細明體" pitchFamily="18" charset="-120"/>
              </a:rPr>
              <a:t>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Number each line of file, but only count lines that are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'NF{$0=++a " :" $0}1'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'{print (NF?++a":":"") $0}'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Count lines? 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(behave like 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 -l")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'END{print NR}'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8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sums of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'{s=0;for(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=1;i&lt;=</a:t>
            </a:r>
            <a:r>
              <a:rPr lang="en-US" altLang="zh-TW" sz="2400" i="1" kern="0" dirty="0" err="1" smtClean="0">
                <a:ea typeface="新細明體" pitchFamily="18" charset="-120"/>
              </a:rPr>
              <a:t>NF;i</a:t>
            </a:r>
            <a:r>
              <a:rPr lang="en-US" altLang="zh-TW" sz="2400" i="1" kern="0" dirty="0" smtClean="0">
                <a:ea typeface="新細明體" pitchFamily="18" charset="-120"/>
              </a:rPr>
              <a:t>++)s=s+$</a:t>
            </a:r>
            <a:r>
              <a:rPr lang="en-US" altLang="zh-TW" sz="2400" i="1" kern="0" dirty="0" err="1" smtClean="0">
                <a:ea typeface="新細明體" pitchFamily="18" charset="-120"/>
              </a:rPr>
              <a:t>i;print</a:t>
            </a:r>
            <a:r>
              <a:rPr lang="en-US" altLang="zh-TW" sz="2400" i="1" kern="0" dirty="0" smtClean="0">
                <a:ea typeface="新細明體" pitchFamily="18" charset="-120"/>
              </a:rPr>
              <a:t> s}'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kern="0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Add all fields in all lines and print the sum?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'{for (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=1;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&lt;=NF;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++) s=s+$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}; END{print s}'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Replacing each field with its absolute value?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err="1" smtClean="0">
                <a:ea typeface="新細明體" pitchFamily="18" charset="-120"/>
              </a:rPr>
              <a:t>awk</a:t>
            </a:r>
            <a:r>
              <a:rPr lang="en-US" altLang="zh-TW" sz="2400" i="1" kern="0" dirty="0" smtClean="0">
                <a:ea typeface="新細明體" pitchFamily="18" charset="-120"/>
              </a:rPr>
              <a:t> '{for (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=1;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&lt;=NF;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++) if ($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 &lt; 0) 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 = -$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r>
              <a:rPr lang="en-US" altLang="zh-TW" sz="2400" i="1" kern="0" dirty="0" smtClean="0">
                <a:ea typeface="新細明體" pitchFamily="18" charset="-120"/>
              </a:rPr>
              <a:t> awk '{for (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=1;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&lt;=NF;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++) 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 = ($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 &lt; 0) ? -$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 : 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total number of fields ("words") in all lines? (</a:t>
            </a:r>
            <a:r>
              <a:rPr lang="en-US" altLang="zh-TW" sz="2400" kern="0" dirty="0" err="1" smtClean="0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sz="2400" kern="0" dirty="0" err="1" smtClean="0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 -c)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 t+=NF};END{print t}' file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1600" i="1" kern="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total number of lines that contain "Beth"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'/Beth/{n++}; END {print n+0}' file</a:t>
            </a:r>
          </a:p>
        </p:txBody>
      </p:sp>
    </p:spTree>
    <p:extLst>
      <p:ext uri="{BB962C8B-B14F-4D97-AF65-F5344CB8AC3E}">
        <p14:creationId xmlns:p14="http://schemas.microsoft.com/office/powerpoint/2010/main" val="11087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30960"/>
            <a:ext cx="8763000" cy="55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largest first field and the line that contains it?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i="1" kern="0" dirty="0" smtClean="0">
                <a:ea typeface="新細明體" pitchFamily="18" charset="-120"/>
              </a:rPr>
              <a:t>awk '$1&gt;max{max=$1;maxline=$0};END{print </a:t>
            </a:r>
            <a:r>
              <a:rPr lang="en-US" altLang="zh-TW" sz="2400" i="1" kern="0" dirty="0" err="1" smtClean="0">
                <a:ea typeface="新細明體" pitchFamily="18" charset="-120"/>
              </a:rPr>
              <a:t>max,maxline</a:t>
            </a:r>
            <a:r>
              <a:rPr lang="en-US" altLang="zh-TW" sz="2400" i="1" kern="0" dirty="0" smtClean="0">
                <a:ea typeface="新細明體" pitchFamily="18" charset="-120"/>
              </a:rPr>
              <a:t>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400" kern="0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number of fields in each line, followed by the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 print NF ":" $0 } '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last field of each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 print $NF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last field of the last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 field = $NF }; END{ print field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every line with more than 4 fields?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'NF &gt; 4'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every line where the value of the last field is &gt; 4?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'$NF &gt; 4'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i="1" kern="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2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string creation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Create a string of a specific length? (e.g., generate 513 spaces)</a:t>
            </a:r>
          </a:p>
          <a:p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'BEGIN{while (a++&lt;513) s=s " "; print s}'</a:t>
            </a:r>
          </a:p>
          <a:p>
            <a:endParaRPr lang="en-US" altLang="zh-TW" sz="2400" i="1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Insert a string of specific length at a certain character position?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Example: insert 49 spaces after column #6 of each input line.</a:t>
            </a:r>
          </a:p>
          <a:p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rgbClr val="A6A6A6"/>
                </a:solidFill>
                <a:ea typeface="新細明體" pitchFamily="18" charset="-120"/>
              </a:rPr>
              <a:t>gawk --re-interval 'BEGIN{while(a++&lt;49) s=s " "};               				   {sub(/^.{6}/,"&amp;" s)};1'</a:t>
            </a:r>
          </a:p>
          <a:p>
            <a:pPr>
              <a:buFont typeface="Monotype Sorts" pitchFamily="2" charset="2"/>
              <a:buNone/>
            </a:pPr>
            <a:endParaRPr lang="en-US" altLang="zh-TW" sz="2400" i="1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762000" y="4724400"/>
            <a:ext cx="6934200" cy="685800"/>
          </a:xfrm>
          <a:prstGeom prst="wedgeRoundRectCallout">
            <a:avLst>
              <a:gd name="adj1" fmla="val -41250"/>
              <a:gd name="adj2" fmla="val -12452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I won’t test you on </a:t>
            </a:r>
            <a:r>
              <a:rPr lang="en-US" altLang="zh-TW" sz="2800" dirty="0" smtClean="0">
                <a:solidFill>
                  <a:srgbClr val="000000"/>
                </a:solidFill>
                <a:ea typeface="新細明體" pitchFamily="18" charset="-120"/>
              </a:rPr>
              <a:t>gawk.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0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Convert DOS newlines (CR/LF) to Unix format?</a:t>
            </a: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  </a:t>
            </a:r>
            <a:r>
              <a:rPr lang="en-US" altLang="zh-TW" sz="2000" dirty="0" smtClean="0">
                <a:ea typeface="新細明體" pitchFamily="18" charset="-120"/>
              </a:rPr>
              <a:t>(emulates </a:t>
            </a:r>
            <a:r>
              <a:rPr lang="en-US" altLang="zh-TW" sz="2000" dirty="0" err="1" smtClean="0">
                <a:ea typeface="新細明體" pitchFamily="18" charset="-120"/>
              </a:rPr>
              <a:t>tr</a:t>
            </a:r>
            <a:r>
              <a:rPr lang="en-US" altLang="zh-TW" sz="2000" dirty="0" smtClean="0">
                <a:ea typeface="新細明體" pitchFamily="18" charset="-120"/>
              </a:rPr>
              <a:t> –d “\r”)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smtClean="0">
                <a:ea typeface="新細明體" pitchFamily="18" charset="-120"/>
              </a:rPr>
              <a:t>awk '{sub(/\r$/,"")};1'</a:t>
            </a:r>
            <a:r>
              <a:rPr lang="en-US" altLang="zh-TW" sz="2000" dirty="0" smtClean="0">
                <a:ea typeface="新細明體" pitchFamily="18" charset="-120"/>
              </a:rPr>
              <a:t>   # assumes EACH line ends with Ctrl-M</a:t>
            </a:r>
          </a:p>
          <a:p>
            <a:pPr>
              <a:lnSpc>
                <a:spcPct val="90000"/>
              </a:lnSpc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Convert Unix newlines (LF) to DOS format?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awk '{sub(/$/,"\r")};1'</a:t>
            </a:r>
          </a:p>
          <a:p>
            <a:pPr>
              <a:lnSpc>
                <a:spcPct val="90000"/>
              </a:lnSpc>
            </a:pPr>
            <a:endParaRPr lang="en-US" altLang="zh-TW" sz="12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leading whitespace (spaces, tabs) from front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awk '{sub(/^[ \t]+/, "")};1'</a:t>
            </a:r>
          </a:p>
          <a:p>
            <a:pPr>
              <a:lnSpc>
                <a:spcPct val="90000"/>
              </a:lnSpc>
            </a:pPr>
            <a:endParaRPr lang="en-US" altLang="zh-TW" sz="12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trailing whitespace (spaces, tabs) from end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awk '{sub(/[ \t]+$/, "")};1'</a:t>
            </a:r>
          </a:p>
          <a:p>
            <a:pPr>
              <a:lnSpc>
                <a:spcPct val="90000"/>
              </a:lnSpc>
            </a:pPr>
            <a:endParaRPr lang="en-US" altLang="zh-TW" sz="1200" i="1" dirty="0" smtClean="0">
              <a:ea typeface="新細明體" pitchFamily="18" charset="-12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zh-TW" sz="2300" dirty="0">
                <a:solidFill>
                  <a:srgbClr val="3333CC"/>
                </a:solidFill>
                <a:ea typeface="新細明體" pitchFamily="18" charset="-120"/>
              </a:rPr>
              <a:t>Delete BOTH leading and trailing whitespace from each line?</a:t>
            </a:r>
          </a:p>
          <a:p>
            <a:pPr lvl="0">
              <a:lnSpc>
                <a:spcPct val="90000"/>
              </a:lnSpc>
            </a:pPr>
            <a:r>
              <a:rPr lang="en-US" altLang="zh-TW" sz="2000" i="1" dirty="0" smtClean="0">
                <a:solidFill>
                  <a:srgbClr val="000000"/>
                </a:solidFill>
                <a:ea typeface="新細明體" pitchFamily="18" charset="-120"/>
              </a:rPr>
              <a:t>awk </a:t>
            </a: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'{</a:t>
            </a:r>
            <a:r>
              <a:rPr lang="en-US" altLang="zh-TW" sz="2000" i="1" dirty="0" err="1">
                <a:solidFill>
                  <a:srgbClr val="000000"/>
                </a:solidFill>
                <a:ea typeface="新細明體" pitchFamily="18" charset="-120"/>
              </a:rPr>
              <a:t>gsub</a:t>
            </a: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(/^[ \t]+|[ \t]+$/,"")};1'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all extra whitespace (</a:t>
            </a:r>
            <a:r>
              <a:rPr lang="en-US" altLang="zh-TW" sz="2300" dirty="0" err="1" smtClean="0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, each field separated by one space?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awk '{$1=$1};1'</a:t>
            </a:r>
            <a:r>
              <a:rPr lang="en-US" altLang="zh-TW" sz="2000" dirty="0" smtClean="0">
                <a:ea typeface="新細明體" pitchFamily="18" charset="-120"/>
              </a:rPr>
              <a:t>           # also removes extra space between fields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Insert 5 blank spaces at beginning of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'{sub(/^/, "     ")};1'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Align all text flush right on a 79-column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 "%79s\n", $0}' file*</a:t>
            </a:r>
          </a:p>
          <a:p>
            <a:pPr>
              <a:lnSpc>
                <a:spcPct val="9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Center all text on a 79-character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'{l=length();s=</a:t>
            </a:r>
            <a:r>
              <a:rPr lang="en-US" altLang="zh-TW" sz="2400" i="1" dirty="0" err="1" smtClean="0">
                <a:ea typeface="新細明體" pitchFamily="18" charset="-120"/>
              </a:rPr>
              <a:t>int</a:t>
            </a:r>
            <a:r>
              <a:rPr lang="en-US" altLang="zh-TW" sz="2400" i="1" dirty="0" smtClean="0">
                <a:ea typeface="新細明體" pitchFamily="18" charset="-120"/>
              </a:rPr>
              <a:t>((79-l)/2); 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 "%"(</a:t>
            </a:r>
            <a:r>
              <a:rPr lang="en-US" altLang="zh-TW" sz="2400" i="1" dirty="0" err="1" smtClean="0">
                <a:ea typeface="新細明體" pitchFamily="18" charset="-120"/>
              </a:rPr>
              <a:t>s+l</a:t>
            </a:r>
            <a:r>
              <a:rPr lang="en-US" altLang="zh-TW" sz="2400" i="1" dirty="0" smtClean="0">
                <a:ea typeface="新細明體" pitchFamily="18" charset="-120"/>
              </a:rPr>
              <a:t>)"s\n",$0}' file*</a:t>
            </a:r>
          </a:p>
          <a:p>
            <a:pPr>
              <a:lnSpc>
                <a:spcPct val="9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Substitute (find and replace)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 with "bar" on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'{sub(/foo/,"bar")}; 1'</a:t>
            </a:r>
            <a:r>
              <a:rPr lang="en-US" altLang="zh-TW" sz="2400" dirty="0" smtClean="0">
                <a:ea typeface="新細明體" pitchFamily="18" charset="-120"/>
              </a:rPr>
              <a:t>               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replace only 1st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gawk '{$0=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gensub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(/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foo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/,"bar",4)};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1'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  <a:ea typeface="新細明體" pitchFamily="18" charset="-120"/>
              </a:rPr>
              <a:t># replace only 4th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</a:t>
            </a:r>
            <a:r>
              <a:rPr lang="en-US" altLang="zh-TW" sz="2400" i="1" dirty="0" err="1" smtClean="0">
                <a:ea typeface="新細明體" pitchFamily="18" charset="-120"/>
              </a:rPr>
              <a:t>gsub</a:t>
            </a:r>
            <a:r>
              <a:rPr lang="en-US" altLang="zh-TW" sz="2400" i="1" dirty="0" smtClean="0">
                <a:ea typeface="新細明體" pitchFamily="18" charset="-120"/>
              </a:rPr>
              <a:t>(/foo/,"bar")}; 1'</a:t>
            </a:r>
            <a:r>
              <a:rPr lang="en-US" altLang="zh-TW" sz="2400" dirty="0" smtClean="0">
                <a:ea typeface="新細明體" pitchFamily="18" charset="-120"/>
              </a:rPr>
              <a:t>      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replace ALL instances in a line</a:t>
            </a:r>
          </a:p>
        </p:txBody>
      </p:sp>
    </p:spTree>
    <p:extLst>
      <p:ext uri="{BB962C8B-B14F-4D97-AF65-F5344CB8AC3E}">
        <p14:creationId xmlns:p14="http://schemas.microsoft.com/office/powerpoint/2010/main" val="2653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Substitute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 with "bar" ONLY for lines which contain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</a:t>
            </a:r>
            <a:r>
              <a:rPr lang="en-US" altLang="zh-TW" sz="2400" i="1" dirty="0" err="1" smtClean="0">
                <a:ea typeface="新細明體" pitchFamily="18" charset="-120"/>
              </a:rPr>
              <a:t>baz</a:t>
            </a:r>
            <a:r>
              <a:rPr lang="en-US" altLang="zh-TW" sz="2400" i="1" dirty="0" smtClean="0">
                <a:ea typeface="新細明體" pitchFamily="18" charset="-120"/>
              </a:rPr>
              <a:t>/{</a:t>
            </a:r>
            <a:r>
              <a:rPr lang="en-US" altLang="zh-TW" sz="2400" i="1" dirty="0" err="1" smtClean="0">
                <a:ea typeface="新細明體" pitchFamily="18" charset="-120"/>
              </a:rPr>
              <a:t>gsub</a:t>
            </a:r>
            <a:r>
              <a:rPr lang="en-US" altLang="zh-TW" sz="2400" i="1" dirty="0" smtClean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Substitute "foo" with "bar" EXCEPT for lines that contain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'!/</a:t>
            </a:r>
            <a:r>
              <a:rPr lang="en-US" altLang="zh-TW" sz="2400" i="1" dirty="0" err="1" smtClean="0">
                <a:ea typeface="新細明體" pitchFamily="18" charset="-120"/>
              </a:rPr>
              <a:t>baz</a:t>
            </a:r>
            <a:r>
              <a:rPr lang="en-US" altLang="zh-TW" sz="2400" i="1" dirty="0" smtClean="0">
                <a:ea typeface="新細明體" pitchFamily="18" charset="-120"/>
              </a:rPr>
              <a:t>/{</a:t>
            </a:r>
            <a:r>
              <a:rPr lang="en-US" altLang="zh-TW" sz="2400" i="1" dirty="0" err="1" smtClean="0">
                <a:ea typeface="新細明體" pitchFamily="18" charset="-120"/>
              </a:rPr>
              <a:t>gsub</a:t>
            </a:r>
            <a:r>
              <a:rPr lang="en-US" altLang="zh-TW" sz="2400" i="1" dirty="0" smtClean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Change "scarlet" or "ruby" or "puce" to "red“?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</a:t>
            </a:r>
            <a:r>
              <a:rPr lang="en-US" altLang="zh-TW" sz="2400" i="1" dirty="0" err="1" smtClean="0">
                <a:ea typeface="新細明體" pitchFamily="18" charset="-120"/>
              </a:rPr>
              <a:t>gsub</a:t>
            </a:r>
            <a:r>
              <a:rPr lang="en-US" altLang="zh-TW" sz="2400" i="1" dirty="0" smtClean="0">
                <a:ea typeface="新細明體" pitchFamily="18" charset="-120"/>
              </a:rPr>
              <a:t>(/</a:t>
            </a:r>
            <a:r>
              <a:rPr lang="en-US" altLang="zh-TW" sz="2400" i="1" dirty="0" err="1" smtClean="0">
                <a:ea typeface="新細明體" pitchFamily="18" charset="-120"/>
              </a:rPr>
              <a:t>scarlet|ruby|puce</a:t>
            </a:r>
            <a:r>
              <a:rPr lang="en-US" altLang="zh-TW" sz="2400" i="1" dirty="0" smtClean="0">
                <a:ea typeface="新細明體" pitchFamily="18" charset="-120"/>
              </a:rPr>
              <a:t>/, "red")}; 1'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Reverse order of lines (emulates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tac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")?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'{a[</a:t>
            </a:r>
            <a:r>
              <a:rPr lang="en-US" altLang="zh-TW" sz="2400" i="1" dirty="0" err="1" smtClean="0">
                <a:ea typeface="新細明體" pitchFamily="18" charset="-120"/>
              </a:rPr>
              <a:t>i</a:t>
            </a:r>
            <a:r>
              <a:rPr lang="en-US" altLang="zh-TW" sz="2400" i="1" dirty="0" smtClean="0">
                <a:ea typeface="新細明體" pitchFamily="18" charset="-120"/>
              </a:rPr>
              <a:t>++]=$0} END {for (j=i-1; j&gt;=0;) print a[j--] }' file*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If a line ends with a backslash, append the next line to it?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(Fails if there are multiple lines ending with backslash...)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awk '/\\$/ {sub(/\\$/,""); </a:t>
            </a:r>
            <a:r>
              <a:rPr lang="en-US" altLang="zh-TW" sz="2400" i="1" dirty="0" err="1" smtClean="0">
                <a:ea typeface="新細明體" pitchFamily="18" charset="-120"/>
              </a:rPr>
              <a:t>getline</a:t>
            </a:r>
            <a:r>
              <a:rPr lang="en-US" altLang="zh-TW" sz="2400" i="1" dirty="0" smtClean="0">
                <a:ea typeface="新細明體" pitchFamily="18" charset="-120"/>
              </a:rPr>
              <a:t> t; print $0 t; next}; 1' file*</a:t>
            </a:r>
          </a:p>
        </p:txBody>
      </p:sp>
    </p:spTree>
    <p:extLst>
      <p:ext uri="{BB962C8B-B14F-4D97-AF65-F5344CB8AC3E}">
        <p14:creationId xmlns:p14="http://schemas.microsoft.com/office/powerpoint/2010/main" val="21495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endParaRPr lang="en-US" altLang="zh-TW" b="1" spc="-100" dirty="0" smtClean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 smtClean="0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salaries.txt | awk -F"[\t]" -f </a:t>
            </a:r>
            <a:r>
              <a:rPr lang="en-US" altLang="zh-TW" spc="-1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and sort the login names of all users?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TW" sz="2400" kern="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-F ":" '{print $1 | "sort" }' /</a:t>
            </a:r>
            <a:r>
              <a:rPr lang="en-US" altLang="zh-TW" sz="2400" i="1" kern="0" dirty="0" err="1" smtClean="0">
                <a:ea typeface="新細明體" pitchFamily="18" charset="-120"/>
              </a:rPr>
              <a:t>etc</a:t>
            </a:r>
            <a:r>
              <a:rPr lang="en-US" altLang="zh-TW" sz="2400" i="1" kern="0" dirty="0" smtClean="0">
                <a:ea typeface="新細明體" pitchFamily="18" charset="-120"/>
              </a:rPr>
              <a:t>/</a:t>
            </a:r>
            <a:r>
              <a:rPr lang="en-US" altLang="zh-TW" sz="2400" i="1" kern="0" dirty="0" err="1" smtClean="0">
                <a:ea typeface="新細明體" pitchFamily="18" charset="-120"/>
              </a:rPr>
              <a:t>passwd</a:t>
            </a:r>
            <a:endParaRPr lang="en-US" altLang="zh-TW" sz="2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first 2 fields, in opposite order,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'{print $2, $1}'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Switch the first 2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'{temp = $1; $1 = $2; $2 = temp}'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every line, deleting the second field of that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 $2 = ""; print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in reverse order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'{for (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=NF;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&gt;0; 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--) </a:t>
            </a:r>
            <a:r>
              <a:rPr lang="en-US" altLang="zh-TW" sz="2400" i="1" kern="0" dirty="0" err="1" smtClean="0">
                <a:ea typeface="新細明體" pitchFamily="18" charset="-120"/>
              </a:rPr>
              <a:t>printf</a:t>
            </a:r>
            <a:r>
              <a:rPr lang="en-US" altLang="zh-TW" sz="2400" i="1" kern="0" dirty="0" smtClean="0">
                <a:ea typeface="新細明體" pitchFamily="18" charset="-120"/>
              </a:rPr>
              <a:t>("%s ",$</a:t>
            </a:r>
            <a:r>
              <a:rPr lang="en-US" altLang="zh-TW" sz="2400" i="1" kern="0" dirty="0" err="1" smtClean="0">
                <a:ea typeface="新細明體" pitchFamily="18" charset="-120"/>
              </a:rPr>
              <a:t>i</a:t>
            </a:r>
            <a:r>
              <a:rPr lang="en-US" altLang="zh-TW" sz="2400" i="1" kern="0" dirty="0" smtClean="0">
                <a:ea typeface="新細明體" pitchFamily="18" charset="-120"/>
              </a:rPr>
              <a:t>);print ""}'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Concatenate every 5 lines of input, using a comma separator?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'ORS=NR%5?",":"\n"' file</a:t>
            </a:r>
          </a:p>
        </p:txBody>
      </p:sp>
    </p:spTree>
    <p:extLst>
      <p:ext uri="{BB962C8B-B14F-4D97-AF65-F5344CB8AC3E}">
        <p14:creationId xmlns:p14="http://schemas.microsoft.com/office/powerpoint/2010/main" val="1021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first 10 lines of file?</a:t>
            </a:r>
            <a:r>
              <a:rPr lang="en-US" altLang="zh-TW" sz="2400" kern="0" dirty="0" smtClean="0">
                <a:ea typeface="新細明體" pitchFamily="18" charset="-120"/>
              </a:rPr>
              <a:t> (emulates "head")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'NR &lt; 11'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first line of file?</a:t>
            </a:r>
            <a:r>
              <a:rPr lang="en-US" altLang="zh-TW" sz="2400" kern="0" dirty="0" smtClean="0">
                <a:ea typeface="新細明體" pitchFamily="18" charset="-120"/>
              </a:rPr>
              <a:t> (emulates "head -1")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 smtClean="0">
                <a:ea typeface="新細明體" pitchFamily="18" charset="-120"/>
              </a:rPr>
              <a:t> awk 'NR&gt;1{exit};1'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last 2 lines of a file?</a:t>
            </a:r>
            <a:r>
              <a:rPr lang="en-US" altLang="zh-TW" sz="2400" kern="0" dirty="0" smtClean="0">
                <a:ea typeface="新細明體" pitchFamily="18" charset="-120"/>
              </a:rPr>
              <a:t> (emulates "tail -2")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'{y=x "\n" $0; x=$0};END{print y}'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the last line of a file?</a:t>
            </a:r>
            <a:r>
              <a:rPr lang="en-US" altLang="zh-TW" sz="2400" kern="0" dirty="0" smtClean="0">
                <a:ea typeface="新細明體" pitchFamily="18" charset="-120"/>
              </a:rPr>
              <a:t> (emulates "tail -1")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'END{print}'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only lines which match regular expression?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ea typeface="新細明體" pitchFamily="18" charset="-120"/>
              </a:rPr>
              <a:t>(emulates "</a:t>
            </a:r>
            <a:r>
              <a:rPr lang="en-US" altLang="zh-TW" sz="2000" kern="0" dirty="0" err="1" smtClean="0">
                <a:ea typeface="新細明體" pitchFamily="18" charset="-120"/>
              </a:rPr>
              <a:t>grep</a:t>
            </a:r>
            <a:r>
              <a:rPr lang="en-US" altLang="zh-TW" sz="2000" kern="0" dirty="0" smtClean="0">
                <a:ea typeface="新細明體" pitchFamily="18" charset="-12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'/regex/'</a:t>
            </a:r>
          </a:p>
        </p:txBody>
      </p:sp>
    </p:spTree>
    <p:extLst>
      <p:ext uri="{BB962C8B-B14F-4D97-AF65-F5344CB8AC3E}">
        <p14:creationId xmlns:p14="http://schemas.microsoft.com/office/powerpoint/2010/main" val="14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only lines which do NOT match regex?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ea typeface="新細明體" pitchFamily="18" charset="-120"/>
              </a:rPr>
              <a:t>(emulates "grep -v")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'!/regex/'</a:t>
            </a:r>
          </a:p>
          <a:p>
            <a:pPr>
              <a:lnSpc>
                <a:spcPct val="80000"/>
              </a:lnSpc>
            </a:pPr>
            <a:endParaRPr lang="en-US" altLang="zh-TW" sz="2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any line where field #5 is equal to "abc123“?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'$5 == "abc123"'</a:t>
            </a:r>
          </a:p>
          <a:p>
            <a:pPr>
              <a:lnSpc>
                <a:spcPct val="80000"/>
              </a:lnSpc>
            </a:pPr>
            <a:endParaRPr lang="en-US" altLang="zh-TW" sz="2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Print only those lines where field #5 is NOT equal to "abc123“?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kern="0" dirty="0" smtClean="0">
                <a:ea typeface="新細明體" pitchFamily="18" charset="-120"/>
              </a:rPr>
              <a:t>(But this will also print lines which have less than 5 fields.)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'$5 != "abc123"'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 smtClean="0">
                <a:ea typeface="新細明體" pitchFamily="18" charset="-120"/>
              </a:rPr>
              <a:t> awk '!($5 == "abc123")'</a:t>
            </a:r>
          </a:p>
          <a:p>
            <a:pPr>
              <a:lnSpc>
                <a:spcPct val="80000"/>
              </a:lnSpc>
            </a:pPr>
            <a:endParaRPr lang="en-US" altLang="zh-TW" sz="2400" i="1" kern="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 smtClean="0">
                <a:solidFill>
                  <a:schemeClr val="accent2"/>
                </a:solidFill>
                <a:ea typeface="新細明體" pitchFamily="18" charset="-120"/>
              </a:rPr>
              <a:t>Matching a field against a regular expression?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'$7  ~ /^[a-f]/'</a:t>
            </a:r>
            <a:r>
              <a:rPr lang="en-US" altLang="zh-TW" sz="2400" kern="0" dirty="0" smtClean="0">
                <a:ea typeface="新細明體" pitchFamily="18" charset="-120"/>
              </a:rPr>
              <a:t>    </a:t>
            </a:r>
            <a:r>
              <a:rPr lang="en-US" altLang="zh-TW" sz="2400" kern="0" dirty="0" smtClean="0">
                <a:latin typeface="Arial Narrow" pitchFamily="34" charset="0"/>
                <a:ea typeface="新細明體" pitchFamily="18" charset="-120"/>
              </a:rPr>
              <a:t># print line if field #7 matches regex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sz="2400" i="1" kern="0" dirty="0" smtClean="0">
                <a:ea typeface="新細明體" pitchFamily="18" charset="-120"/>
              </a:rPr>
              <a:t>awk '$7 !~ /^[a-f]/'</a:t>
            </a:r>
            <a:r>
              <a:rPr lang="en-US" altLang="zh-TW" sz="2400" kern="0" dirty="0" smtClean="0">
                <a:ea typeface="新細明體" pitchFamily="18" charset="-120"/>
              </a:rPr>
              <a:t>    </a:t>
            </a:r>
            <a:r>
              <a:rPr lang="en-US" altLang="zh-TW" sz="2400" kern="0" dirty="0" smtClean="0">
                <a:latin typeface="Arial Narrow" pitchFamily="34" charset="0"/>
                <a:ea typeface="新細明體" pitchFamily="18" charset="-120"/>
              </a:rPr>
              <a:t># print line if field #7 does NOT match regex</a:t>
            </a:r>
          </a:p>
          <a:p>
            <a:pPr>
              <a:lnSpc>
                <a:spcPct val="80000"/>
              </a:lnSpc>
            </a:pPr>
            <a:endParaRPr lang="en-US" altLang="zh-TW" sz="2400" kern="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4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line immediately before a 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(But not the line with </a:t>
            </a:r>
            <a:r>
              <a:rPr lang="en-US" altLang="zh-TW" sz="2000" dirty="0" err="1" smtClean="0">
                <a:ea typeface="新細明體" pitchFamily="18" charset="-120"/>
              </a:rPr>
              <a:t>regex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'/regex/{print x};{x=$0}'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awk '/regex/{print (NR==1 ? "match on line 1" : x)};{x=$0}'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line immediately after a 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(But not the line with </a:t>
            </a:r>
            <a:r>
              <a:rPr lang="en-US" altLang="zh-TW" sz="2000" dirty="0" err="1" smtClean="0">
                <a:ea typeface="新細明體" pitchFamily="18" charset="-120"/>
              </a:rPr>
              <a:t>regex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awk '/regex/{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getline;print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}'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 for AAA and BBB and CCC?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(in any order, on the same line)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'/AAA/ &amp;&amp; /BBB/ &amp;&amp; /CCC/'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 for AAA and BBB and CCC? (in that order)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'/AAA.*BBB.*CCC/'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of 65 characters or longer?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'length &gt; 64'</a:t>
            </a:r>
          </a:p>
        </p:txBody>
      </p:sp>
    </p:spTree>
    <p:extLst>
      <p:ext uri="{BB962C8B-B14F-4D97-AF65-F5344CB8AC3E}">
        <p14:creationId xmlns:p14="http://schemas.microsoft.com/office/powerpoint/2010/main" val="1947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of less than 65 characters?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'length &lt; 64'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from regular expression to end of file?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'/regex/,0'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awk '/regex/,EOF'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from lines 8-12, inclusive?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'NR==8,NR==12'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line number 52?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'NR==52'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awk 'NR==52 {</a:t>
            </a:r>
            <a:r>
              <a:rPr lang="en-US" altLang="zh-TW" sz="2400" i="1" dirty="0" err="1" smtClean="0">
                <a:ea typeface="新細明體" pitchFamily="18" charset="-120"/>
              </a:rPr>
              <a:t>print;exit</a:t>
            </a:r>
            <a:r>
              <a:rPr lang="en-US" altLang="zh-TW" sz="2400" i="1" dirty="0" smtClean="0">
                <a:ea typeface="新細明體" pitchFamily="18" charset="-120"/>
              </a:rPr>
              <a:t>}'</a:t>
            </a:r>
            <a:r>
              <a:rPr lang="en-US" altLang="zh-TW" sz="2400" dirty="0" smtClean="0">
                <a:ea typeface="新細明體" pitchFamily="18" charset="-120"/>
              </a:rPr>
              <a:t>          # more efficient on large files</a:t>
            </a: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between two regular expressions (inclusive)?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'/Iowa/,/Montana/'</a:t>
            </a:r>
            <a:r>
              <a:rPr lang="en-US" altLang="zh-TW" sz="2400" dirty="0" smtClean="0">
                <a:ea typeface="新細明體" pitchFamily="18" charset="-120"/>
              </a:rPr>
              <a:t>             #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42535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One-liners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solidFill>
                  <a:schemeClr val="tx1"/>
                </a:solidFill>
                <a:ea typeface="新細明體" pitchFamily="18" charset="-120"/>
              </a:rPr>
              <a:t>selective deleting of certain lines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Delete ALL blank lines from a file?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(same as "grep '.' ")</a:t>
            </a:r>
          </a:p>
          <a:p>
            <a:r>
              <a:rPr lang="en-US" altLang="zh-TW" sz="2400" i="1" dirty="0" smtClean="0">
                <a:ea typeface="新細明體" pitchFamily="18" charset="-120"/>
              </a:rPr>
              <a:t> awk NF</a:t>
            </a:r>
          </a:p>
          <a:p>
            <a:r>
              <a:rPr lang="en-US" altLang="zh-TW" sz="2400" i="1" dirty="0" smtClean="0">
                <a:ea typeface="新細明體" pitchFamily="18" charset="-120"/>
              </a:rPr>
              <a:t> awk '/./'</a:t>
            </a:r>
          </a:p>
          <a:p>
            <a:endParaRPr lang="en-US" altLang="zh-TW" sz="2400" i="1" dirty="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Remove duplicate, consecutive lines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(emulates "</a:t>
            </a:r>
            <a:r>
              <a:rPr lang="en-US" altLang="zh-TW" sz="2000" dirty="0" err="1" smtClean="0">
                <a:ea typeface="新細明體" pitchFamily="18" charset="-120"/>
              </a:rPr>
              <a:t>uniq</a:t>
            </a:r>
            <a:r>
              <a:rPr lang="en-US" altLang="zh-TW" sz="2000" dirty="0" smtClean="0">
                <a:ea typeface="新細明體" pitchFamily="18" charset="-120"/>
              </a:rPr>
              <a:t>")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'a !~ $0; {a=$0}'</a:t>
            </a:r>
          </a:p>
          <a:p>
            <a:endParaRPr lang="en-US" altLang="zh-TW" sz="2400" i="1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Remove duplicate, nonconsecutive lines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'!a[$0]++'</a:t>
            </a:r>
            <a:r>
              <a:rPr lang="en-US" altLang="zh-TW" sz="2400" dirty="0" smtClean="0">
                <a:ea typeface="新細明體" pitchFamily="18" charset="-120"/>
              </a:rPr>
              <a:t>                         # most concise script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smtClean="0">
                <a:ea typeface="新細明體" pitchFamily="18" charset="-120"/>
              </a:rPr>
              <a:t>awk '!($0 in a){a[$0];print}'</a:t>
            </a:r>
            <a:r>
              <a:rPr lang="en-US" altLang="zh-TW" sz="2400" dirty="0" smtClean="0">
                <a:ea typeface="新細明體" pitchFamily="18" charset="-120"/>
              </a:rPr>
              <a:t>      # most efficient script</a:t>
            </a:r>
          </a:p>
          <a:p>
            <a:endParaRPr lang="en-US" altLang="zh-TW" sz="2400" dirty="0" smtClean="0">
              <a:ea typeface="新細明體" pitchFamily="18" charset="-120"/>
            </a:endParaRPr>
          </a:p>
          <a:p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2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" y="0"/>
            <a:ext cx="9067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+mn-lt"/>
              </a:rPr>
              <a:t>B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onus topic that won't be on the exam: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err="1" smtClean="0">
                <a:solidFill>
                  <a:schemeClr val="accent2"/>
                </a:solidFill>
                <a:latin typeface="+mn-lt"/>
              </a:rPr>
              <a:t>Makefiles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239520"/>
            <a:ext cx="9067800" cy="56184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346075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One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nice feature of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UNIX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is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the open-source community supporting it.</a:t>
            </a:r>
          </a:p>
          <a:p>
            <a:pPr marL="457200" marR="0" indent="-346075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But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UNIX software can be hard to install.</a:t>
            </a: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If you are lucky, the software will give you an rpm file that is easy to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install.</a:t>
            </a:r>
            <a:endParaRPr lang="en-US" sz="2800" dirty="0" smtClean="0">
              <a:solidFill>
                <a:srgbClr val="FF0000"/>
              </a:solidFill>
              <a:latin typeface="+mn-lt"/>
            </a:endParaRPr>
          </a:p>
          <a:p>
            <a:pPr marL="1371600" lvl="2" indent="-346075"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But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it has to be for your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system </a:t>
            </a:r>
          </a:p>
          <a:p>
            <a:pPr marL="1371600" lvl="2" indent="-346075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And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it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won't give you the source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code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457200" marR="0" indent="-346075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You may also be provided a tar file. Unpacking it, you will find many files,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including: 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00EE"/>
                </a:solidFill>
                <a:latin typeface="+mn-lt"/>
              </a:rPr>
              <a:t>README: open this file and read it</a:t>
            </a:r>
          </a:p>
          <a:p>
            <a:pPr marL="914400" lvl="1" indent="-346075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0000EE"/>
                </a:solidFill>
                <a:latin typeface="+mn-lt"/>
              </a:rPr>
              <a:t>Makefile</a:t>
            </a:r>
            <a:r>
              <a:rPr lang="en-US" sz="3200" dirty="0" smtClean="0">
                <a:solidFill>
                  <a:srgbClr val="0000EE"/>
                </a:solidFill>
                <a:latin typeface="+mn-lt"/>
              </a:rPr>
              <a:t>: use the make command to run this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EE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02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6200" y="0"/>
            <a:ext cx="9067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+mn-lt"/>
              </a:rPr>
              <a:t>B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onus topic that won't be on the exam: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 err="1" smtClean="0">
                <a:solidFill>
                  <a:schemeClr val="accent2"/>
                </a:solidFill>
                <a:latin typeface="+mn-lt"/>
              </a:rPr>
              <a:t>Makefiles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1295400"/>
            <a:ext cx="9067800" cy="548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When you run a 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it builds the package from the source files.</a:t>
            </a: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If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the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Makefile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assumes some settings different than your system, it will crash.</a:t>
            </a: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baseline="0" dirty="0" smtClean="0">
                <a:solidFill>
                  <a:srgbClr val="FF0000"/>
                </a:solidFill>
                <a:latin typeface="+mn-lt"/>
              </a:rPr>
              <a:t>If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the source files contain bugs, it will crash.</a:t>
            </a:r>
          </a:p>
          <a:p>
            <a:pPr marL="914400" lvl="1" indent="-346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Why would they release code with bugs? Because those bugs are only appearing with your version of the compiler.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</a:endParaRPr>
          </a:p>
          <a:p>
            <a:pPr marL="457200" marR="0" indent="-346075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If it crashes, you need to study the 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</a:rPr>
              <a:t>Makefile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 and find out what made it crash.</a:t>
            </a:r>
          </a:p>
          <a:p>
            <a:pPr marL="914400" lvl="1" indent="-346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Sometimes googling the error message or reading the websites FAQ may give clues.</a:t>
            </a:r>
          </a:p>
        </p:txBody>
      </p:sp>
    </p:spTree>
    <p:extLst>
      <p:ext uri="{BB962C8B-B14F-4D97-AF65-F5344CB8AC3E}">
        <p14:creationId xmlns:p14="http://schemas.microsoft.com/office/powerpoint/2010/main" val="15286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066800"/>
            <a:ext cx="8458200" cy="579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</a:t>
            </a:r>
            <a:r>
              <a:rPr lang="en-US" sz="32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ake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is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tool for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managing computer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programs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containing many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component files. </a:t>
            </a:r>
            <a:endParaRPr lang="en-US" sz="3200" spc="-30" dirty="0" smtClean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It automatically finds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which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components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need to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be recompiled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, and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then recompiles them.</a:t>
            </a: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reads its instruction from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"</a:t>
            </a:r>
            <a:r>
              <a:rPr lang="en-US" sz="3200" spc="-30" dirty="0" err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Makefile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".</a:t>
            </a:r>
          </a:p>
          <a:p>
            <a:pPr marL="233363" indent="-2333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sz="3200" spc="-30" dirty="0" err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Makefile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defines the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rules to determine which parts of a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program need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to be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recompiled,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and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 way </a:t>
            </a: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to recompile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them.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err="1" smtClean="0">
                <a:ea typeface="新細明體" pitchFamily="18" charset="-120"/>
              </a:rPr>
              <a:t>Makefiles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29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Many component files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58322"/>
            <a:ext cx="6934200" cy="61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7.50    40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9.00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Donald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Knuth 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8.50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9.80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endParaRPr lang="en-US" altLang="zh-TW" b="1" spc="-10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8.50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cat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salaries.txt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| awk -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F"[\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]"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-f </a:t>
            </a:r>
            <a:r>
              <a:rPr lang="en-US" altLang="zh-TW" spc="-1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4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295400"/>
            <a:ext cx="8915400" cy="556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-c hello.cpp main.cpp factorial.cpp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ls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*.o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./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 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World!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 of 5 is </a:t>
            </a: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120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sz="14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 </a:t>
            </a:r>
            <a:r>
              <a:rPr lang="en-US" sz="30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we </a:t>
            </a: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change hello.cpp, how do we recompile </a:t>
            </a:r>
            <a:r>
              <a:rPr lang="en-US" sz="3000" spc="-30" dirty="0" err="1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prog</a:t>
            </a: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? </a:t>
            </a:r>
            <a:b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Well, we would </a:t>
            </a:r>
            <a:r>
              <a:rPr lang="en-US" sz="3000" i="1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could</a:t>
            </a: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redo all of the work above.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But in large programs, that might take hours.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All you actually need to do is this:</a:t>
            </a:r>
            <a:endParaRPr lang="en-US" sz="3000" spc="-3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-c hello.cpp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Command Line</a:t>
            </a:r>
            <a:br>
              <a:rPr lang="en-US" spc="-30" dirty="0" smtClean="0">
                <a:cs typeface="Times New Roman" panose="02020603050405020304" pitchFamily="18" charset="0"/>
              </a:rPr>
            </a:br>
            <a:r>
              <a:rPr lang="en-US" spc="-30" dirty="0" smtClean="0">
                <a:cs typeface="Times New Roman" panose="02020603050405020304" pitchFamily="18" charset="0"/>
              </a:rPr>
              <a:t>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It compares the file modification time of the target to the times of the files it depends upon.  </a:t>
            </a:r>
          </a:p>
          <a:p>
            <a:pPr marL="233363" lvl="0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Any dependency file that has a more recent modification time than its target file forces the target file to be recreated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.</a:t>
            </a:r>
            <a:endParaRPr lang="en-US" sz="3200" spc="-30" dirty="0" smtClean="0">
              <a:latin typeface="+mn-lt"/>
              <a:cs typeface="Times New Roman" panose="02020603050405020304" pitchFamily="18" charset="0"/>
            </a:endParaRPr>
          </a:p>
          <a:p>
            <a:pPr marL="233363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What is a dependency? Well, recall:</a:t>
            </a:r>
            <a:br>
              <a:rPr lang="en-US" sz="3200" spc="-3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g++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-c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  <a: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ls *.o</a:t>
            </a:r>
            <a:b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sz="28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g++</a:t>
            </a:r>
            <a:r>
              <a:rPr lang="en-US" sz="20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-o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8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8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8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690563" lvl="1" indent="-233363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spc="-30" dirty="0" smtClean="0">
                <a:latin typeface="+mn-lt"/>
                <a:cs typeface="Times New Roman" panose="02020603050405020304" pitchFamily="18" charset="0"/>
              </a:rPr>
              <a:t>In the above, each ".o" </a:t>
            </a:r>
            <a:r>
              <a:rPr lang="en-US" sz="2800" i="1" spc="-30" dirty="0" smtClean="0">
                <a:latin typeface="+mn-lt"/>
                <a:cs typeface="Times New Roman" panose="02020603050405020304" pitchFamily="18" charset="0"/>
              </a:rPr>
              <a:t>depends</a:t>
            </a:r>
            <a:r>
              <a:rPr lang="en-US" sz="2800" spc="-30" dirty="0" smtClean="0">
                <a:latin typeface="+mn-lt"/>
                <a:cs typeface="Times New Roman" panose="02020603050405020304" pitchFamily="18" charset="0"/>
              </a:rPr>
              <a:t> on a corresponding ".</a:t>
            </a:r>
            <a:r>
              <a:rPr lang="en-US" sz="2800" spc="-30" dirty="0" err="1" smtClean="0">
                <a:latin typeface="+mn-lt"/>
                <a:cs typeface="Times New Roman" panose="02020603050405020304" pitchFamily="18" charset="0"/>
              </a:rPr>
              <a:t>cpp</a:t>
            </a:r>
            <a:r>
              <a:rPr lang="en-US" sz="2800" spc="-30" dirty="0" smtClean="0">
                <a:latin typeface="+mn-lt"/>
                <a:cs typeface="Times New Roman" panose="02020603050405020304" pitchFamily="18" charset="0"/>
              </a:rPr>
              <a:t>" file. (What we mean is: if the user changes the program in the .</a:t>
            </a:r>
            <a:r>
              <a:rPr lang="en-US" sz="2800" spc="-30" dirty="0" err="1" smtClean="0">
                <a:latin typeface="+mn-lt"/>
                <a:cs typeface="Times New Roman" panose="02020603050405020304" pitchFamily="18" charset="0"/>
              </a:rPr>
              <a:t>cpp</a:t>
            </a:r>
            <a:r>
              <a:rPr lang="en-US" sz="2800" spc="-30" dirty="0" smtClean="0">
                <a:latin typeface="+mn-lt"/>
                <a:cs typeface="Times New Roman" panose="02020603050405020304" pitchFamily="18" charset="0"/>
              </a:rPr>
              <a:t> file, then the ".o" won't be correct anymore.) 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How make works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7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03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52400" y="9906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 smtClean="0"/>
              <a:t>rul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47800" y="9906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</p:spTree>
    <p:extLst>
      <p:ext uri="{BB962C8B-B14F-4D97-AF65-F5344CB8AC3E}">
        <p14:creationId xmlns:p14="http://schemas.microsoft.com/office/powerpoint/2010/main" val="7926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2400" y="12954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 smtClean="0"/>
              <a:t>fil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447800" y="12954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34200" y="1676400"/>
            <a:ext cx="1981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is the rule of how the files are used.</a:t>
            </a:r>
          </a:p>
        </p:txBody>
      </p:sp>
    </p:spTree>
    <p:extLst>
      <p:ext uri="{BB962C8B-B14F-4D97-AF65-F5344CB8AC3E}">
        <p14:creationId xmlns:p14="http://schemas.microsoft.com/office/powerpoint/2010/main" val="92994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52400" y="19812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 smtClean="0"/>
              <a:t>fil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286000" y="19812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</p:spTree>
    <p:extLst>
      <p:ext uri="{BB962C8B-B14F-4D97-AF65-F5344CB8AC3E}">
        <p14:creationId xmlns:p14="http://schemas.microsoft.com/office/powerpoint/2010/main" val="5163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62400" y="26670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066800" y="25908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 smtClean="0"/>
              <a:t>fil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136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743200" y="3429000"/>
            <a:ext cx="838200" cy="1219200"/>
          </a:xfrm>
          <a:prstGeom prst="wedgeRoundRectCallout">
            <a:avLst>
              <a:gd name="adj1" fmla="val -20535"/>
              <a:gd name="adj2" fmla="val 99033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file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57200" y="3429000"/>
            <a:ext cx="838200" cy="1219200"/>
          </a:xfrm>
          <a:prstGeom prst="wedgeRoundRectCallout">
            <a:avLst>
              <a:gd name="adj1" fmla="val 19465"/>
              <a:gd name="adj2" fmla="val 100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dirty="0" smtClean="0"/>
              <a:t>fil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87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1295400"/>
            <a:ext cx="8763000" cy="5562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-c hello.cpp main.cpp factorial.cpp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ls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*.o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solidFill>
                <a:schemeClr val="accent2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./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 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World!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30" dirty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 of 5 is </a:t>
            </a:r>
            <a:r>
              <a:rPr lang="en-US" sz="2600" spc="-30" dirty="0" smtClean="0">
                <a:solidFill>
                  <a:schemeClr val="accent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120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en-US" sz="14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If we change hello.cpp, how do we recompile </a:t>
            </a:r>
            <a:r>
              <a:rPr lang="en-US" sz="3000" spc="-30" dirty="0" err="1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prog</a:t>
            </a:r>
            <a: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  <a:t>? </a:t>
            </a:r>
            <a:br>
              <a:rPr lang="en-US" sz="3000" spc="-30" dirty="0">
                <a:solidFill>
                  <a:srgbClr val="FF0000"/>
                </a:solidFill>
                <a:latin typeface="Arial"/>
                <a:cs typeface="Times New Roman" panose="02020603050405020304" pitchFamily="18" charset="0"/>
              </a:rPr>
            </a:br>
            <a:r>
              <a:rPr lang="en-US" sz="3000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Well, we would </a:t>
            </a:r>
            <a:r>
              <a:rPr lang="en-US" sz="3000" i="1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could</a:t>
            </a:r>
            <a:r>
              <a:rPr lang="en-US" sz="3000" spc="-30" dirty="0">
                <a:solidFill>
                  <a:schemeClr val="bg1">
                    <a:lumMod val="50000"/>
                  </a:schemeClr>
                </a:solidFill>
                <a:latin typeface="Arial"/>
                <a:cs typeface="Times New Roman" panose="02020603050405020304" pitchFamily="18" charset="0"/>
              </a:rPr>
              <a:t> redo all of the work above.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But in large programs, that might take hours.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30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All you actually need to do is this:</a:t>
            </a:r>
            <a:endParaRPr lang="en-US" sz="3000" spc="-30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-c hello.cpp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Command Line</a:t>
            </a:r>
            <a:br>
              <a:rPr lang="en-US" spc="-30" dirty="0" smtClean="0">
                <a:cs typeface="Times New Roman" panose="02020603050405020304" pitchFamily="18" charset="0"/>
              </a:rPr>
            </a:br>
            <a:r>
              <a:rPr lang="en-US" spc="-30" dirty="0" smtClean="0">
                <a:cs typeface="Times New Roman" panose="02020603050405020304" pitchFamily="18" charset="0"/>
              </a:rPr>
              <a:t>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" y="1295400"/>
            <a:ext cx="8915400" cy="2514600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" y="4648200"/>
            <a:ext cx="2514600" cy="457200"/>
          </a:xfrm>
          <a:prstGeom prst="wedgeRoundRectCallout">
            <a:avLst>
              <a:gd name="adj1" fmla="val 21720"/>
              <a:gd name="adj2" fmla="val 36347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prog</a:t>
            </a:r>
            <a:r>
              <a:rPr lang="en-US" sz="2800" dirty="0" smtClean="0"/>
              <a:t> depends on: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00400" y="4648200"/>
            <a:ext cx="4114800" cy="457200"/>
          </a:xfrm>
          <a:prstGeom prst="wedgeRoundRectCallout">
            <a:avLst>
              <a:gd name="adj1" fmla="val 23830"/>
              <a:gd name="adj2" fmla="val 3679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h</a:t>
            </a:r>
            <a:r>
              <a:rPr lang="en-US" sz="2800" dirty="0" err="1" smtClean="0"/>
              <a:t>ello.o</a:t>
            </a:r>
            <a:r>
              <a:rPr lang="en-US" sz="2800" dirty="0" smtClean="0"/>
              <a:t>, which depends on: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315200" y="4648200"/>
            <a:ext cx="1600200" cy="457200"/>
          </a:xfrm>
          <a:prstGeom prst="wedgeRoundRectCallout">
            <a:avLst>
              <a:gd name="adj1" fmla="val -268093"/>
              <a:gd name="adj2" fmla="val 2901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hello.cpp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85800" y="4648200"/>
            <a:ext cx="2514600" cy="457200"/>
          </a:xfrm>
          <a:prstGeom prst="wedgeRoundRectCallout">
            <a:avLst>
              <a:gd name="adj1" fmla="val -44139"/>
              <a:gd name="adj2" fmla="val -34541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 smtClean="0"/>
              <a:t>prog</a:t>
            </a:r>
            <a:r>
              <a:rPr lang="en-US" sz="2800" dirty="0" smtClean="0"/>
              <a:t> depends on: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200400" y="4648200"/>
            <a:ext cx="4114800" cy="457200"/>
          </a:xfrm>
          <a:prstGeom prst="wedgeRoundRectCallout">
            <a:avLst>
              <a:gd name="adj1" fmla="val 35188"/>
              <a:gd name="adj2" fmla="val -2431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err="1"/>
              <a:t>h</a:t>
            </a:r>
            <a:r>
              <a:rPr lang="en-US" sz="2800" dirty="0" err="1" smtClean="0"/>
              <a:t>ello.o</a:t>
            </a:r>
            <a:r>
              <a:rPr lang="en-US" sz="2800" dirty="0" smtClean="0"/>
              <a:t>, which depends on: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315200" y="4648200"/>
            <a:ext cx="1600200" cy="457200"/>
          </a:xfrm>
          <a:prstGeom prst="wedgeRoundRectCallout">
            <a:avLst>
              <a:gd name="adj1" fmla="val -261109"/>
              <a:gd name="adj2" fmla="val 92366"/>
              <a:gd name="adj3" fmla="val 16667"/>
            </a:avLst>
          </a:prstGeom>
          <a:solidFill>
            <a:srgbClr val="B74BC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hello.cpp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0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Donald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Knuth 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8.50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cat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salaries.txt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| awk -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F"[\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]"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-f </a:t>
            </a:r>
            <a:r>
              <a:rPr lang="en-US" altLang="zh-TW" spc="-1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Brian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wage</a:t>
            </a:r>
            <a:b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</a:b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</a:t>
            </a:r>
            <a:r>
              <a:rPr lang="en-US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10/hour</a:t>
            </a:r>
            <a:endParaRPr lang="en-US" altLang="zh-TW" spc="-100" dirty="0">
              <a:solidFill>
                <a:srgbClr val="00B0F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98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5755640"/>
            <a:ext cx="2438400" cy="1066800"/>
          </a:xfrm>
          <a:prstGeom prst="wedgeRoundRectCallout">
            <a:avLst>
              <a:gd name="adj1" fmla="val -257260"/>
              <a:gd name="adj2" fmla="val -23507"/>
              <a:gd name="adj3" fmla="val 16667"/>
            </a:avLst>
          </a:prstGeom>
          <a:solidFill>
            <a:srgbClr val="F846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But when does this run?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838200"/>
            <a:ext cx="8915400" cy="6019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By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default, the first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target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is the one that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is built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. Other targets are checked only if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the first needs them (so their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order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does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not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matter). </a:t>
            </a:r>
          </a:p>
          <a:p>
            <a:pPr marL="233363" indent="-233363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So if I changed hello.cpp, then ran: </a:t>
            </a:r>
            <a:r>
              <a:rPr lang="en-US" sz="3200" spc="-3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%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make</a:t>
            </a:r>
          </a:p>
          <a:p>
            <a:pPr marL="284163" indent="-284163">
              <a:spcAft>
                <a:spcPts val="1200"/>
              </a:spcAft>
            </a:pPr>
            <a:r>
              <a:rPr lang="en-US" sz="3200" spc="-3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spc="-3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the effect is to:</a:t>
            </a: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 Locate the file named </a:t>
            </a:r>
            <a:r>
              <a:rPr lang="en-US" sz="3200" spc="-30" dirty="0" err="1" smtClean="0">
                <a:latin typeface="+mn-lt"/>
                <a:cs typeface="Times New Roman" panose="02020603050405020304" pitchFamily="18" charset="0"/>
              </a:rPr>
              <a:t>Makefile</a:t>
            </a:r>
            <a:endParaRPr lang="en-US" sz="3200" spc="-30" dirty="0" smtClean="0">
              <a:latin typeface="+mn-lt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 Look in that file and see that </a:t>
            </a:r>
            <a:r>
              <a:rPr lang="en-US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 is the first target, and it needs </a:t>
            </a:r>
            <a:r>
              <a:rPr lang="en-US" sz="3200" spc="-30" dirty="0" err="1" smtClean="0">
                <a:latin typeface="+mn-lt"/>
                <a:cs typeface="Times New Roman" panose="02020603050405020304" pitchFamily="18" charset="0"/>
              </a:rPr>
              <a:t>prog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, which needs </a:t>
            </a:r>
            <a:r>
              <a:rPr lang="en-US" sz="3200" spc="-30" dirty="0" err="1" smtClean="0">
                <a:latin typeface="+mn-lt"/>
                <a:cs typeface="Times New Roman" panose="02020603050405020304" pitchFamily="18" charset="0"/>
              </a:rPr>
              <a:t>hello.o</a:t>
            </a:r>
            <a:endParaRPr lang="en-US" sz="3200" spc="-30" dirty="0" smtClean="0">
              <a:latin typeface="+mn-lt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run: </a:t>
            </a:r>
            <a:r>
              <a:rPr lang="en-US" sz="32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gcc</a:t>
            </a:r>
            <a:r>
              <a:rPr lang="en-US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-</a:t>
            </a:r>
            <a:r>
              <a:rPr lang="en-US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 </a:t>
            </a:r>
            <a:r>
              <a:rPr lang="en-US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-Wall </a:t>
            </a:r>
            <a:r>
              <a:rPr lang="en-US" sz="32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hello.c</a:t>
            </a:r>
            <a:endParaRPr lang="en-US" sz="32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14350" indent="-168275">
              <a:spcAft>
                <a:spcPts val="1200"/>
              </a:spcAft>
              <a:buFont typeface="+mj-lt"/>
              <a:buAutoNum type="arabicPeriod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 run: </a:t>
            </a:r>
            <a:r>
              <a:rPr lang="en-US" sz="32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gcc</a:t>
            </a:r>
            <a:r>
              <a:rPr lang="en-US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pt-BR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... </a:t>
            </a:r>
            <a:r>
              <a:rPr lang="pt-BR" sz="32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hello.o -o </a:t>
            </a:r>
            <a:r>
              <a:rPr lang="pt-BR" sz="32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How make works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27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838200"/>
            <a:ext cx="8915400" cy="6019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3363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By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default, the first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target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is the one that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is built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. Other targets are checked only if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the first needs them (so their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order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does </a:t>
            </a:r>
            <a:r>
              <a:rPr lang="en-US" sz="3200" spc="-30" dirty="0">
                <a:latin typeface="+mn-lt"/>
                <a:cs typeface="Times New Roman" panose="02020603050405020304" pitchFamily="18" charset="0"/>
              </a:rPr>
              <a:t>not </a:t>
            </a: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matter). </a:t>
            </a:r>
          </a:p>
          <a:p>
            <a:pPr marL="690563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latin typeface="+mn-lt"/>
                <a:cs typeface="Times New Roman" panose="02020603050405020304" pitchFamily="18" charset="0"/>
              </a:rPr>
              <a:t>But that is just the default.</a:t>
            </a:r>
          </a:p>
          <a:p>
            <a:pPr marL="233363" lvl="0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I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f you 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give 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 argument to the make command, it is a 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target, </a:t>
            </a:r>
            <a:r>
              <a:rPr lang="en-US" sz="3200" spc="-30" dirty="0" err="1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eg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: </a:t>
            </a:r>
          </a:p>
          <a:p>
            <a:pPr marL="233363" lvl="0">
              <a:spcAft>
                <a:spcPts val="600"/>
              </a:spcAft>
            </a:pPr>
            <a:r>
              <a:rPr lang="en-US" sz="32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r>
              <a:rPr lang="en-US" sz="3200" spc="-30" dirty="0" smtClean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32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 </a:t>
            </a:r>
            <a:r>
              <a:rPr lang="en-US" sz="32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endParaRPr lang="en-US" sz="3200" spc="-30" dirty="0" smtClean="0">
              <a:solidFill>
                <a:srgbClr val="00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233363" lvl="0">
              <a:spcAft>
                <a:spcPts val="600"/>
              </a:spcAft>
            </a:pP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The 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effect 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now is 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to perform </a:t>
            </a:r>
            <a:r>
              <a:rPr lang="en-US" sz="3200" spc="-30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3200" spc="-30" dirty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 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instead.</a:t>
            </a:r>
          </a:p>
          <a:p>
            <a:pPr marL="690563" lvl="1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And the effect of running clean is to remove all of the object files.</a:t>
            </a:r>
          </a:p>
          <a:p>
            <a:pPr marL="1147763" lvl="2" indent="-2333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Most </a:t>
            </a:r>
            <a:r>
              <a:rPr lang="en-US" sz="3200" spc="-30" dirty="0" err="1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Makefiles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 will define </a:t>
            </a:r>
            <a:r>
              <a:rPr lang="en-US" sz="3200" spc="-30" dirty="0" smtClean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3200" spc="-30" dirty="0" smtClean="0">
                <a:solidFill>
                  <a:srgbClr val="000000"/>
                </a:solidFill>
                <a:latin typeface="Arial"/>
                <a:cs typeface="Times New Roman" panose="02020603050405020304" pitchFamily="18" charset="0"/>
              </a:rPr>
              <a:t>.</a:t>
            </a:r>
            <a:endParaRPr lang="en-US" sz="3200" spc="-30" dirty="0">
              <a:solidFill>
                <a:srgbClr val="000000"/>
              </a:solidFill>
              <a:latin typeface="Arial"/>
              <a:cs typeface="Times New Roman" panose="02020603050405020304" pitchFamily="18" charset="0"/>
            </a:endParaRPr>
          </a:p>
          <a:p>
            <a:pPr lvl="2">
              <a:spcAft>
                <a:spcPts val="600"/>
              </a:spcAft>
            </a:pPr>
            <a:endParaRPr lang="pt-BR" sz="32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How make works</a:t>
            </a:r>
            <a:r>
              <a:rPr lang="en-US" altLang="zh-TW" sz="3600" dirty="0" smtClean="0">
                <a:ea typeface="新細明體" pitchFamily="18" charset="-120"/>
              </a:rPr>
              <a:t/>
            </a:r>
            <a:br>
              <a:rPr lang="en-US" altLang="zh-TW" sz="3600" dirty="0" smtClean="0">
                <a:ea typeface="新細明體" pitchFamily="18" charset="-120"/>
              </a:rPr>
            </a:b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0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accent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accent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solidFill>
                <a:srgbClr val="00B0F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solidFill>
                <a:srgbClr val="FFC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00B0F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>
                <a:solidFill>
                  <a:srgbClr val="9030A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</a:t>
            </a:r>
            <a:r>
              <a:rPr lang="en-US" sz="2600" spc="-30" dirty="0" smtClean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$(</a:t>
            </a:r>
            <a:r>
              <a:rPr lang="en-US" sz="2600" spc="-30" dirty="0">
                <a:solidFill>
                  <a:srgbClr val="FFC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9400" y="5755640"/>
            <a:ext cx="2438400" cy="1066800"/>
          </a:xfrm>
          <a:prstGeom prst="wedgeRoundRectCallout">
            <a:avLst>
              <a:gd name="adj1" fmla="val -257260"/>
              <a:gd name="adj2" fmla="val -23507"/>
              <a:gd name="adj3" fmla="val 16667"/>
            </a:avLst>
          </a:prstGeom>
          <a:solidFill>
            <a:srgbClr val="F8467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But when does this run?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96000" y="3429000"/>
            <a:ext cx="2286000" cy="1371600"/>
          </a:xfrm>
          <a:prstGeom prst="wedgeRoundRectCallout">
            <a:avLst>
              <a:gd name="adj1" fmla="val 23184"/>
              <a:gd name="adj2" fmla="val 1351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Answer: When you type "make clean"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prog:main.o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$(CC) </a:t>
            </a:r>
            <a:r>
              <a:rPr lang="en-US" sz="2600" spc="-6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 -o </a:t>
            </a:r>
            <a:r>
              <a:rPr lang="en-US" sz="2600" spc="-6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6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:$(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$(OBJECTS)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4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:$(OBJECTS)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</a:t>
            </a:r>
            <a:r>
              <a:rPr lang="en-US" sz="2600" spc="-6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OBJECTS) -o 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main.cpp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factorial.cpp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hello.cpp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clean: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*.o </a:t>
            </a:r>
            <a:endParaRPr lang="en-US" sz="2600" spc="-3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257800" y="2895600"/>
            <a:ext cx="3810000" cy="1076960"/>
          </a:xfrm>
          <a:prstGeom prst="wedgeRoundRectCallout">
            <a:avLst>
              <a:gd name="adj1" fmla="val -97699"/>
              <a:gd name="adj2" fmla="val 49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4358645">
            <a:off x="4879549" y="3347500"/>
            <a:ext cx="457200" cy="1861682"/>
          </a:xfrm>
          <a:prstGeom prst="triangle">
            <a:avLst>
              <a:gd name="adj" fmla="val 914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257800" y="2895600"/>
            <a:ext cx="3810000" cy="1295400"/>
          </a:xfrm>
          <a:prstGeom prst="wedgeRoundRectCallout">
            <a:avLst>
              <a:gd name="adj1" fmla="val -87566"/>
              <a:gd name="adj2" fmla="val 13712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These rules all have the same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form. We can replace them with a pattern rule…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:$(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%.o: %.cpp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</a:t>
            </a:r>
            <a:r>
              <a:rPr lang="en-US" sz="2600" spc="-30" dirty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$&lt;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57800" y="2895600"/>
            <a:ext cx="3810000" cy="1295400"/>
          </a:xfrm>
          <a:prstGeom prst="wedgeRoundRectCallout">
            <a:avLst>
              <a:gd name="adj1" fmla="val -125433"/>
              <a:gd name="adj2" fmla="val 3045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These rules all have the same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form. We can replace them with a pattern rule…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029200" y="5257800"/>
            <a:ext cx="3962400" cy="1295400"/>
          </a:xfrm>
          <a:prstGeom prst="wedgeRoundRectCallout">
            <a:avLst>
              <a:gd name="adj1" fmla="val -57228"/>
              <a:gd name="adj2" fmla="val -1169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pc="-30" dirty="0">
                <a:cs typeface="Times New Roman" panose="02020603050405020304" pitchFamily="18" charset="0"/>
              </a:rPr>
              <a:t>$&lt; is a special macro </a:t>
            </a:r>
            <a:r>
              <a:rPr lang="en-US" spc="-30" dirty="0" smtClean="0">
                <a:cs typeface="Times New Roman" panose="02020603050405020304" pitchFamily="18" charset="0"/>
              </a:rPr>
              <a:t>which, </a:t>
            </a:r>
            <a:r>
              <a:rPr lang="en-US" spc="-30" dirty="0">
                <a:cs typeface="Times New Roman" panose="02020603050405020304" pitchFamily="18" charset="0"/>
              </a:rPr>
              <a:t>in this </a:t>
            </a:r>
            <a:r>
              <a:rPr lang="en-US" spc="-30" dirty="0" smtClean="0">
                <a:cs typeface="Times New Roman" panose="02020603050405020304" pitchFamily="18" charset="0"/>
              </a:rPr>
              <a:t>case, </a:t>
            </a:r>
            <a:r>
              <a:rPr lang="en-US" spc="-30" dirty="0">
                <a:cs typeface="Times New Roman" panose="02020603050405020304" pitchFamily="18" charset="0"/>
              </a:rPr>
              <a:t>stands for </a:t>
            </a:r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>
                <a:cs typeface="Times New Roman" panose="02020603050405020304" pitchFamily="18" charset="0"/>
              </a:rPr>
              <a:t>.</a:t>
            </a:r>
            <a:r>
              <a:rPr lang="en-US" spc="-30" dirty="0" err="1">
                <a:cs typeface="Times New Roman" panose="02020603050405020304" pitchFamily="18" charset="0"/>
              </a:rPr>
              <a:t>cpp</a:t>
            </a:r>
            <a:r>
              <a:rPr lang="en-US" spc="-30" dirty="0">
                <a:cs typeface="Times New Roman" panose="02020603050405020304" pitchFamily="18" charset="0"/>
              </a:rPr>
              <a:t> </a:t>
            </a:r>
            <a:r>
              <a:rPr lang="en-US" spc="-30" dirty="0" smtClean="0">
                <a:cs typeface="Times New Roman" panose="02020603050405020304" pitchFamily="18" charset="0"/>
              </a:rPr>
              <a:t>file </a:t>
            </a:r>
            <a:r>
              <a:rPr lang="en-US" spc="-30" dirty="0">
                <a:cs typeface="Times New Roman" panose="02020603050405020304" pitchFamily="18" charset="0"/>
              </a:rPr>
              <a:t>used </a:t>
            </a:r>
            <a:r>
              <a:rPr lang="en-US" spc="-30" dirty="0" smtClean="0">
                <a:cs typeface="Times New Roman" panose="02020603050405020304" pitchFamily="18" charset="0"/>
              </a:rPr>
              <a:t>to make the </a:t>
            </a:r>
            <a:r>
              <a:rPr lang="en-US" spc="-30" dirty="0">
                <a:cs typeface="Times New Roman" panose="02020603050405020304" pitchFamily="18" charset="0"/>
              </a:rPr>
              <a:t>.o file.</a:t>
            </a:r>
          </a:p>
        </p:txBody>
      </p:sp>
    </p:spTree>
    <p:extLst>
      <p:ext uri="{BB962C8B-B14F-4D97-AF65-F5344CB8AC3E}">
        <p14:creationId xmlns:p14="http://schemas.microsoft.com/office/powerpoint/2010/main" val="38457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:$(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lang="en-US" sz="2600" spc="-3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cpp.o</a:t>
            </a:r>
            <a:r>
              <a:rPr lang="en-US" sz="2600" spc="-30" dirty="0" smtClean="0">
                <a:solidFill>
                  <a:srgbClr val="FF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endParaRPr lang="en-US" sz="2600" spc="-3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$&lt;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 smtClean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71800" y="4724400"/>
            <a:ext cx="3810000" cy="914400"/>
          </a:xfrm>
          <a:prstGeom prst="wedgeRoundRectCallout">
            <a:avLst>
              <a:gd name="adj1" fmla="val -88633"/>
              <a:gd name="adj2" fmla="val -12732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an alternative (and preferred) way to write it.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5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 </a:t>
            </a:r>
            <a:r>
              <a:rPr lang="en-US" sz="2600" spc="-30" dirty="0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cat </a:t>
            </a:r>
            <a:r>
              <a:rPr lang="en-US" sz="2600" spc="-30" dirty="0" err="1" smtClean="0">
                <a:solidFill>
                  <a:srgbClr val="0000EE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Makefile</a:t>
            </a:r>
            <a:endParaRPr lang="en-US" sz="2600" spc="-30" dirty="0" smtClean="0">
              <a:solidFill>
                <a:srgbClr val="0000EE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CC=g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#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are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flags for </a:t>
            </a:r>
            <a:r>
              <a:rPr lang="en-US" sz="2600" spc="-50" dirty="0">
                <a:latin typeface="Lucida Console" panose="020B0609040504020204" pitchFamily="49" charset="0"/>
                <a:cs typeface="Times New Roman" panose="02020603050405020304" pitchFamily="18" charset="0"/>
              </a:rPr>
              <a:t>the </a:t>
            </a:r>
            <a:r>
              <a:rPr lang="en-US" sz="2600" spc="-5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compiler:</a:t>
            </a:r>
            <a:endParaRPr lang="en-US" sz="2600" spc="-5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CFLAGS= -c -Wall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 =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main.o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hello.o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factorial.o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all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:$(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6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6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OBJECTS) -o 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prog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.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cpp.o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$(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CC) $(CFLAGS) 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$&lt;</a:t>
            </a:r>
            <a:endParaRPr lang="en-US" sz="2600" spc="-30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clean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    </a:t>
            </a:r>
            <a:r>
              <a:rPr lang="en-US" sz="2600" spc="-30" dirty="0" err="1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rm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-</a:t>
            </a:r>
            <a:r>
              <a:rPr lang="en-US" sz="2600" spc="-3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rf</a:t>
            </a:r>
            <a:r>
              <a:rPr lang="en-US" sz="2600" spc="-30" dirty="0">
                <a:latin typeface="Lucida Console" panose="020B0609040504020204" pitchFamily="49" charset="0"/>
                <a:cs typeface="Times New Roman" panose="02020603050405020304" pitchFamily="18" charset="0"/>
              </a:rPr>
              <a:t> *.</a:t>
            </a:r>
            <a:r>
              <a:rPr lang="en-US" sz="2600" spc="-30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r>
              <a:rPr lang="en-US" sz="2600" spc="-3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87000"/>
              </a:lnSpc>
              <a:spcAft>
                <a:spcPts val="0"/>
              </a:spcAft>
            </a:pPr>
            <a:endParaRPr kumimoji="0" lang="en-US" sz="2600" b="0" i="0" u="none" strike="noStrike" cap="none" spc="-30" normalizeH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62000"/>
          </a:xfrm>
        </p:spPr>
        <p:txBody>
          <a:bodyPr/>
          <a:lstStyle/>
          <a:p>
            <a:r>
              <a:rPr lang="en-US" spc="-30" dirty="0" smtClean="0">
                <a:cs typeface="Times New Roman" panose="02020603050405020304" pitchFamily="18" charset="0"/>
              </a:rPr>
              <a:t>The </a:t>
            </a:r>
            <a:r>
              <a:rPr lang="en-US" spc="-30" dirty="0" err="1" smtClean="0">
                <a:cs typeface="Times New Roman" panose="02020603050405020304" pitchFamily="18" charset="0"/>
              </a:rPr>
              <a:t>Makefile</a:t>
            </a:r>
            <a:r>
              <a:rPr lang="en-US" spc="-30" dirty="0" smtClean="0">
                <a:cs typeface="Times New Roman" panose="02020603050405020304" pitchFamily="18" charset="0"/>
              </a:rPr>
              <a:t> Approach </a:t>
            </a:r>
            <a:r>
              <a:rPr lang="en-US" spc="-30" dirty="0">
                <a:cs typeface="Times New Roman" panose="02020603050405020304" pitchFamily="18" charset="0"/>
              </a:rPr>
              <a:t>to </a:t>
            </a:r>
            <a:r>
              <a:rPr lang="en-US" spc="-30" dirty="0" smtClean="0">
                <a:cs typeface="Times New Roman" panose="02020603050405020304" pitchFamily="18" charset="0"/>
              </a:rPr>
              <a:t>Compiling</a:t>
            </a:r>
            <a:endParaRPr lang="en-US" altLang="zh-TW" sz="3600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4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Donald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Knuth   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8.50 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endParaRPr lang="en-US" altLang="zh-TW" b="1" spc="-10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cat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salaries.txt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| awk -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F"[\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]"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-f </a:t>
            </a:r>
            <a:r>
              <a:rPr lang="en-US" altLang="zh-TW" spc="-1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Brian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1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</a:t>
            </a:r>
            <a:r>
              <a:rPr lang="en-US" altLang="zh-TW" spc="-11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304800" y="3634666"/>
            <a:ext cx="3733800" cy="1143000"/>
          </a:xfrm>
          <a:prstGeom prst="wedgeRoundRectCallout">
            <a:avLst>
              <a:gd name="adj1" fmla="val 32746"/>
              <a:gd name="adj2" fmla="val 1250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But wait.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Yes, this field is broken.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038600" y="4114800"/>
            <a:ext cx="4724400" cy="685800"/>
          </a:xfrm>
          <a:prstGeom prst="wedgeRoundRectCallout">
            <a:avLst>
              <a:gd name="adj1" fmla="val -8920"/>
              <a:gd name="adj2" fmla="val 1746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But it isn't broken in this way.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1752600"/>
            <a:ext cx="3733800" cy="685800"/>
          </a:xfrm>
          <a:prstGeom prst="wedgeRoundRectCallout">
            <a:avLst>
              <a:gd name="adj1" fmla="val -33348"/>
              <a:gd name="adj2" fmla="val 1862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So why is $9.00 &lt; 7.5 ?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 smtClean="0"/>
              <a:t>Final Exam Quick </a:t>
            </a:r>
            <a:r>
              <a:rPr lang="en-US" altLang="zh-TW" sz="4800" b="1" dirty="0" smtClean="0">
                <a:solidFill>
                  <a:srgbClr val="0033CC"/>
                </a:solidFill>
              </a:rPr>
              <a:t>Review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sz="3200" dirty="0" smtClean="0"/>
              <a:t>Exam date: June 15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3200" dirty="0" smtClean="0"/>
              <a:t>It is a comp</a:t>
            </a:r>
            <a:r>
              <a:rPr lang="en-US" altLang="zh-TW" sz="3200" dirty="0" smtClean="0"/>
              <a:t>rehensive exam</a:t>
            </a:r>
          </a:p>
          <a:p>
            <a:pPr lvl="1"/>
            <a:r>
              <a:rPr lang="en-US" sz="2800" dirty="0" smtClean="0"/>
              <a:t>This means that any mate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ial f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om the </a:t>
            </a:r>
            <a:r>
              <a:rPr lang="en-US" sz="2800" b="1" dirty="0" smtClean="0"/>
              <a:t>lectu</a:t>
            </a:r>
            <a:r>
              <a:rPr lang="en-US" altLang="zh-TW" sz="2800" b="1" dirty="0" smtClean="0"/>
              <a:t>r</a:t>
            </a:r>
            <a:r>
              <a:rPr lang="en-US" sz="2800" b="1" dirty="0" smtClean="0"/>
              <a:t>es</a:t>
            </a:r>
            <a:r>
              <a:rPr lang="en-US" sz="2800" dirty="0" smtClean="0"/>
              <a:t>, </a:t>
            </a:r>
            <a:r>
              <a:rPr lang="en-US" sz="2800" b="1" dirty="0" smtClean="0"/>
              <a:t>midte</a:t>
            </a:r>
            <a:r>
              <a:rPr lang="en-US" altLang="zh-TW" sz="2800" b="1" dirty="0" smtClean="0"/>
              <a:t>r</a:t>
            </a:r>
            <a:r>
              <a:rPr lang="en-US" sz="2800" b="1" dirty="0" smtClean="0"/>
              <a:t>m exam</a:t>
            </a:r>
            <a:r>
              <a:rPr lang="en-US" altLang="zh-TW" sz="2800" dirty="0" smtClean="0"/>
              <a:t>, or </a:t>
            </a:r>
            <a:r>
              <a:rPr lang="en-US" altLang="zh-TW" sz="2800" b="1" dirty="0" smtClean="0"/>
              <a:t>programming assignments</a:t>
            </a:r>
            <a:r>
              <a:rPr lang="en-US" altLang="zh-TW" sz="2800" dirty="0" smtClean="0"/>
              <a:t> may be tested.</a:t>
            </a:r>
          </a:p>
          <a:p>
            <a:pPr lvl="1"/>
            <a:r>
              <a:rPr lang="en-US" sz="2800" dirty="0" smtClean="0"/>
              <a:t>But mate</a:t>
            </a:r>
            <a:r>
              <a:rPr lang="en-US" altLang="zh-TW" sz="2800" dirty="0" smtClean="0"/>
              <a:t>rial covered since</a:t>
            </a:r>
            <a:r>
              <a:rPr lang="en-US" sz="2800" dirty="0" smtClean="0"/>
              <a:t> the midte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m wil</a:t>
            </a:r>
            <a:r>
              <a:rPr lang="en-US" altLang="zh-TW" sz="2800" dirty="0" smtClean="0"/>
              <a:t>l be more emphasized slightly.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altLang="zh-TW" sz="3200" dirty="0" smtClean="0"/>
              <a:t>The following slides will help you to review…</a:t>
            </a:r>
          </a:p>
          <a:p>
            <a:pPr lvl="1">
              <a:buNone/>
            </a:pPr>
            <a:r>
              <a:rPr lang="en-US" altLang="zh-TW" sz="2800" dirty="0"/>
              <a:t>The following slides will help you to review…</a:t>
            </a:r>
          </a:p>
          <a:p>
            <a:pPr lvl="1">
              <a:buNone/>
            </a:pPr>
            <a:r>
              <a:rPr lang="en-US" sz="2800" dirty="0" smtClean="0"/>
              <a:t>(You can skip the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gray parts</a:t>
            </a:r>
            <a:r>
              <a:rPr lang="en-US" sz="2800" dirty="0" smtClean="0"/>
              <a:t>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9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Viewing Files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cat</a:t>
            </a:r>
            <a:r>
              <a:rPr lang="en-US" altLang="zh-TW" sz="2800" dirty="0" smtClean="0"/>
              <a:t> &lt;filename&gt; - display a file on screen </a:t>
            </a:r>
            <a:br>
              <a:rPr lang="en-US" altLang="zh-TW" sz="2800" dirty="0" smtClean="0"/>
            </a:br>
            <a:r>
              <a:rPr lang="en-US" altLang="zh-TW" sz="2800" b="1" dirty="0" smtClean="0"/>
              <a:t>cat -n</a:t>
            </a:r>
            <a:r>
              <a:rPr lang="en-US" altLang="zh-TW" sz="2800" dirty="0" smtClean="0"/>
              <a:t> &lt;filename&gt; - display with line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</a:rPr>
              <a:t>more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 &lt;filename&gt; - to see a </a:t>
            </a:r>
            <a:r>
              <a:rPr lang="en-US" altLang="zh-TW" sz="2800" dirty="0" err="1" smtClean="0">
                <a:solidFill>
                  <a:schemeClr val="bg1">
                    <a:lumMod val="85000"/>
                  </a:schemeClr>
                </a:solidFill>
              </a:rPr>
              <a:t>screenful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 at a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>
                <a:solidFill>
                  <a:schemeClr val="bg1">
                    <a:lumMod val="85000"/>
                  </a:schemeClr>
                </a:solidFill>
              </a:rPr>
              <a:t>less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 &lt;filename&gt;  - a better version of more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	(</a:t>
            </a:r>
            <a:r>
              <a:rPr lang="en-US" altLang="zh-TW" sz="2800" i="1" dirty="0" smtClean="0">
                <a:solidFill>
                  <a:schemeClr val="bg1">
                    <a:lumMod val="85000"/>
                  </a:schemeClr>
                </a:solidFill>
              </a:rPr>
              <a:t>Because, in life, less is often better than more.</a:t>
            </a:r>
            <a:r>
              <a:rPr lang="en-US" altLang="zh-TW" sz="28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head</a:t>
            </a:r>
            <a:r>
              <a:rPr lang="en-US" altLang="zh-TW" sz="2800" dirty="0" smtClean="0"/>
              <a:t> &lt;filename&gt; - display the first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sz="2800" b="1" dirty="0" smtClean="0"/>
              <a:t>head </a:t>
            </a:r>
            <a:r>
              <a:rPr lang="en-US" altLang="zh-TW" b="1" dirty="0"/>
              <a:t>-</a:t>
            </a:r>
            <a:r>
              <a:rPr lang="en-US" altLang="zh-TW" sz="2800" b="1" dirty="0" smtClean="0"/>
              <a:t>n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displays the first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tail </a:t>
            </a:r>
            <a:r>
              <a:rPr lang="en-US" altLang="zh-TW" sz="2800" dirty="0" smtClean="0"/>
              <a:t>&lt;filename&gt; - display the last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sz="2800" b="1" dirty="0" smtClean="0"/>
              <a:t>tail -n</a:t>
            </a:r>
            <a:r>
              <a:rPr lang="en-US" altLang="zh-TW" sz="2800" dirty="0" smtClean="0"/>
              <a:t>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displays the last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47885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/>
          </p:nvPr>
        </p:nvGraphicFramePr>
        <p:xfrm>
          <a:off x="228600" y="838200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rt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 (or extract) an archive file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(u+-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66CC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15569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5"/>
          <a:ext cx="9144000" cy="5699233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(-y)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66CC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213758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/>
          </p:nvPr>
        </p:nvGraphicFramePr>
        <p:xfrm>
          <a:off x="152400" y="914400"/>
          <a:ext cx="8991600" cy="5956300"/>
        </p:xfrm>
        <a:graphic>
          <a:graphicData uri="http://schemas.openxmlformats.org/drawingml/2006/table">
            <a:tbl>
              <a:tblPr/>
              <a:tblGrid>
                <a:gridCol w="1752600"/>
                <a:gridCol w="7239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(-n)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DC23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name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which</a:t>
                      </a:r>
                      <a:endParaRPr lang="en-US" sz="2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Identifies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the location of an executable</a:t>
                      </a:r>
                      <a:endParaRPr lang="en-US" sz="2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reruns that command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33CC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472973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/>
        </p:nvGraphicFramePr>
        <p:xfrm>
          <a:off x="152400" y="1035748"/>
          <a:ext cx="8991600" cy="4984052"/>
        </p:xfrm>
        <a:graphic>
          <a:graphicData uri="http://schemas.openxmlformats.org/drawingml/2006/table">
            <a:tbl>
              <a:tblPr/>
              <a:tblGrid>
                <a:gridCol w="2286000"/>
                <a:gridCol w="6705600"/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a calculated expression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(-dc)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 or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--complement)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field positions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4200" dirty="0" smtClean="0">
                <a:solidFill>
                  <a:srgbClr val="0066CC"/>
                </a:solidFill>
              </a:rPr>
              <a:t>More Advanced Commands</a:t>
            </a: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152400" y="5569570"/>
          <a:ext cx="8991600" cy="1517030"/>
        </p:xfrm>
        <a:graphic>
          <a:graphicData uri="http://schemas.openxmlformats.org/drawingml/2006/table">
            <a:tbl>
              <a:tblPr/>
              <a:tblGrid>
                <a:gridCol w="2286000"/>
                <a:gridCol w="6705600"/>
              </a:tblGrid>
              <a:tr h="357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Stream editor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awk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field-based programming language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3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dirty="0"/>
              <a:t>i</a:t>
            </a:r>
            <a:r>
              <a:rPr lang="en-US" altLang="zh-TW" dirty="0" smtClean="0"/>
              <a:t>f () </a:t>
            </a:r>
            <a:r>
              <a:rPr lang="en-US" altLang="zh-TW" i="1" dirty="0" err="1" smtClean="0"/>
              <a:t>cmd</a:t>
            </a:r>
            <a:endParaRPr lang="en-US" altLang="zh-TW" i="1" dirty="0" smtClean="0"/>
          </a:p>
          <a:p>
            <a:pPr eaLnBrk="1" hangingPunct="1">
              <a:lnSpc>
                <a:spcPct val="80000"/>
              </a:lnSpc>
              <a:spcBef>
                <a:spcPts val="1672"/>
              </a:spcBef>
            </a:pPr>
            <a:r>
              <a:rPr lang="en-US" altLang="zh-TW" dirty="0" smtClean="0"/>
              <a:t>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else 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if (-z/e </a:t>
            </a:r>
            <a:r>
              <a:rPr lang="en-US" altLang="zh-TW" i="1" dirty="0" smtClean="0"/>
              <a:t>file</a:t>
            </a:r>
            <a:r>
              <a:rPr lang="en-US" altLang="zh-TW" dirty="0" smtClean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smtClean="0"/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dirty="0" err="1" smtClean="0"/>
              <a:t>foreach</a:t>
            </a:r>
            <a:r>
              <a:rPr lang="en-US" altLang="zh-TW" dirty="0" smtClean="0"/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$#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endParaRPr lang="en-US" altLang="zh-TW" sz="3200" kern="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$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[$#</a:t>
            </a:r>
            <a:r>
              <a:rPr lang="en-US" altLang="zh-TW" sz="3200" kern="0" dirty="0" err="1">
                <a:solidFill>
                  <a:srgbClr val="000000"/>
                </a:solidFill>
                <a:latin typeface="Arial"/>
              </a:rPr>
              <a:t>argv</a:t>
            </a: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$&lt;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word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X = $3:q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set T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unset T 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SzPct val="65000"/>
              <a:buFont typeface="Wingdings" panose="05000000000000000000" pitchFamily="2" charset="2"/>
              <a:buChar char="q"/>
              <a:defRPr/>
            </a:pPr>
            <a:r>
              <a:rPr lang="en-US" altLang="zh-TW" sz="3200" kern="0" dirty="0">
                <a:solidFill>
                  <a:srgbClr val="000000"/>
                </a:solidFill>
                <a:latin typeface="Arial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28876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</a:t>
            </a:r>
            <a:r>
              <a:rPr lang="en-US" altLang="zh-TW" sz="2400" i="1" dirty="0" err="1" smtClean="0">
                <a:ea typeface="新細明體" pitchFamily="18" charset="-120"/>
              </a:rPr>
              <a:t>myvar</a:t>
            </a:r>
            <a:r>
              <a:rPr lang="en-US" altLang="zh-TW" sz="2400" i="1" dirty="0" smtClean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 smtClean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 smtClean="0">
                <a:solidFill>
                  <a:srgbClr val="0066CC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9941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400" smtClean="0">
                <a:solidFill>
                  <a:srgbClr val="0033CC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/>
                <a:gridCol w="7239002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chemeClr val="accent6"/>
                </a:solidFill>
              </a:rPr>
              <a:t>The * and ? Wildcards</a:t>
            </a:r>
            <a:endParaRPr lang="en-US" altLang="zh-TW" dirty="0" smtClean="0">
              <a:solidFill>
                <a:schemeClr val="accent6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 smtClean="0"/>
              <a:t>  All files starting with 'a'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 smtClean="0"/>
              <a:t>  All filenames with 'a' in them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 smtClean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 smtClean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 smtClean="0"/>
          </a:p>
        </p:txBody>
      </p:sp>
    </p:spTree>
    <p:extLst>
      <p:ext uri="{BB962C8B-B14F-4D97-AF65-F5344CB8AC3E}">
        <p14:creationId xmlns:p14="http://schemas.microsoft.com/office/powerpoint/2010/main" val="16054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10+10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"10" 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"10"+"10"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10 10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"55NotANum"+0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0+"NotANum"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}'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55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a"&lt;"b")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("a"&gt;"A")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("a"&lt;"</a:t>
            </a:r>
            <a:r>
              <a:rPr lang="en-US" altLang="zh-TW" spc="-100" dirty="0" err="1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ap</a:t>
            </a: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")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}'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("10"&lt;"9")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(10&lt;9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)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("$"&lt;"7")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}'</a:t>
            </a:r>
            <a:endParaRPr lang="en-US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7.5</a:t>
            </a: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")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7.5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)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 8@X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| </a:t>
            </a:r>
            <a:r>
              <a:rPr lang="en-US" altLang="zh-TW" spc="-1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tr</a:t>
            </a:r>
            <a:r>
              <a:rPr lang="en-US" altLang="zh-TW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"@" "\n" | awk \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? 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'{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print(</a:t>
            </a: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</a:t>
            </a:r>
            <a:r>
              <a:rPr lang="pt-BR" altLang="zh-TW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 smtClean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$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1+0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pt-BR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+"0"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"o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$NF-1</a:t>
            </a:r>
            <a:r>
              <a:rPr lang="en-US" dirty="0" smtClean="0">
                <a:solidFill>
                  <a:srgbClr val="9030A0"/>
                </a:solidFill>
              </a:rPr>
              <a:t>,$(NF-1</a:t>
            </a:r>
            <a:r>
              <a:rPr lang="en-US" dirty="0">
                <a:solidFill>
                  <a:srgbClr val="9030A0"/>
                </a:solidFill>
              </a:rPr>
              <a:t>)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)}'</a:t>
            </a:r>
            <a:endParaRPr lang="pt-BR" altLang="zh-TW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8o </a:t>
            </a:r>
            <a:r>
              <a:rPr lang="pt-BR" altLang="zh-TW" spc="-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 smtClean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Xo </a:t>
            </a:r>
            <a:r>
              <a:rPr lang="pt-BR" altLang="zh-TW" spc="-100" dirty="0" smtClean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-1</a:t>
            </a:r>
            <a:r>
              <a:rPr lang="pt-BR" altLang="zh-TW" spc="-100" dirty="0" smtClean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How Awk handles strings vs numbers</a:t>
            </a: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990600" y="0"/>
            <a:ext cx="3886200" cy="1447800"/>
          </a:xfrm>
          <a:prstGeom prst="wedgeRoundRectCallout">
            <a:avLst>
              <a:gd name="adj1" fmla="val 36748"/>
              <a:gd name="adj2" fmla="val 93519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What happens when you use a numeric operator on string operands?</a:t>
            </a:r>
            <a:endParaRPr lang="en-US" altLang="zh-TW" sz="2800" dirty="0">
              <a:solidFill>
                <a:srgbClr val="C00000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95400"/>
            <a:ext cx="76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 smtClean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pt-BR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?</a:t>
            </a:r>
            <a:endParaRPr lang="pt-BR" altLang="zh-TW" kern="0" spc="-10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Rounded Rectangular Callout 5"/>
          <p:cNvSpPr>
            <a:spLocks noChangeArrowheads="1"/>
          </p:cNvSpPr>
          <p:nvPr/>
        </p:nvSpPr>
        <p:spPr bwMode="auto">
          <a:xfrm>
            <a:off x="5181600" y="0"/>
            <a:ext cx="3886200" cy="1447800"/>
          </a:xfrm>
          <a:prstGeom prst="wedgeRoundRectCallout">
            <a:avLst>
              <a:gd name="adj1" fmla="val -36127"/>
              <a:gd name="adj2" fmla="val 91066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 smtClean="0">
                <a:solidFill>
                  <a:srgbClr val="FFC000"/>
                </a:solidFill>
                <a:ea typeface="新細明體" pitchFamily="18" charset="-120"/>
              </a:rPr>
              <a:t>What happens when you use a string operator on numeric operands?</a:t>
            </a:r>
            <a:endParaRPr lang="en-US" altLang="zh-TW" sz="2800" dirty="0">
              <a:solidFill>
                <a:srgbClr val="FFC000"/>
              </a:solidFill>
              <a:ea typeface="新細明體" pitchFamily="18" charset="-120"/>
            </a:endParaRPr>
          </a:p>
        </p:txBody>
      </p:sp>
      <p:sp>
        <p:nvSpPr>
          <p:cNvPr id="10" name="Rounded Rectangular Callout 5"/>
          <p:cNvSpPr>
            <a:spLocks noChangeArrowheads="1"/>
          </p:cNvSpPr>
          <p:nvPr/>
        </p:nvSpPr>
        <p:spPr bwMode="auto">
          <a:xfrm>
            <a:off x="304800" y="3505200"/>
            <a:ext cx="5257800" cy="1752600"/>
          </a:xfrm>
          <a:prstGeom prst="wedgeRoundRectCallout">
            <a:avLst>
              <a:gd name="adj1" fmla="val -36642"/>
              <a:gd name="adj2" fmla="val -99633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The answer is that you get the same results as before, because Awk converts the operand types so that they work with the operator.</a:t>
            </a:r>
            <a:endParaRPr lang="en-US" altLang="zh-TW" sz="2800" dirty="0">
              <a:ea typeface="新細明體" pitchFamily="18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0600" y="609600"/>
            <a:ext cx="4306339" cy="1447800"/>
            <a:chOff x="990600" y="609600"/>
            <a:chExt cx="4306339" cy="1447800"/>
          </a:xfrm>
        </p:grpSpPr>
        <p:sp>
          <p:nvSpPr>
            <p:cNvPr id="12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92957"/>
                <a:gd name="adj2" fmla="val 90010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 smtClean="0">
                  <a:solidFill>
                    <a:srgbClr val="FF0000"/>
                  </a:solidFill>
                  <a:ea typeface="新細明體" pitchFamily="18" charset="-120"/>
                </a:rPr>
                <a:t>What happens when you use a numeric operator on string operands?</a:t>
              </a:r>
              <a:endParaRPr lang="en-US" altLang="zh-TW" sz="2800" dirty="0">
                <a:solidFill>
                  <a:srgbClr val="FF0000"/>
                </a:solidFill>
                <a:ea typeface="新細明體" pitchFamily="18" charset="-120"/>
              </a:endParaRPr>
            </a:p>
          </p:txBody>
        </p:sp>
        <p:sp>
          <p:nvSpPr>
            <p:cNvPr id="11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36748"/>
                <a:gd name="adj2" fmla="val 93519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 smtClean="0">
                  <a:ea typeface="新細明體" pitchFamily="18" charset="-120"/>
                </a:rPr>
                <a:t>But what if the operand cannot be converted to</a:t>
              </a:r>
              <a:br>
                <a:rPr lang="en-US" altLang="zh-TW" sz="2800" dirty="0" smtClean="0">
                  <a:ea typeface="新細明體" pitchFamily="18" charset="-120"/>
                </a:rPr>
              </a:br>
              <a:r>
                <a:rPr lang="en-US" altLang="zh-TW" sz="2800" dirty="0" smtClean="0">
                  <a:ea typeface="新細明體" pitchFamily="18" charset="-120"/>
                </a:rPr>
                <a:t>a number?</a:t>
              </a:r>
              <a:endParaRPr lang="en-US" altLang="zh-TW" sz="2800" dirty="0">
                <a:ea typeface="新細明體" pitchFamily="18" charset="-120"/>
              </a:endParaRPr>
            </a:p>
          </p:txBody>
        </p:sp>
        <p:sp>
          <p:nvSpPr>
            <p:cNvPr id="3" name="Isosceles Triangle 2"/>
            <p:cNvSpPr/>
            <p:nvPr/>
          </p:nvSpPr>
          <p:spPr bwMode="auto">
            <a:xfrm rot="7212084">
              <a:off x="4790773" y="1430719"/>
              <a:ext cx="402731" cy="609600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Rounded Rectangular Callout 5"/>
          <p:cNvSpPr>
            <a:spLocks noChangeArrowheads="1"/>
          </p:cNvSpPr>
          <p:nvPr/>
        </p:nvSpPr>
        <p:spPr bwMode="auto">
          <a:xfrm>
            <a:off x="304800" y="4267200"/>
            <a:ext cx="2819400" cy="1828800"/>
          </a:xfrm>
          <a:prstGeom prst="wedgeRoundRectCallout">
            <a:avLst>
              <a:gd name="adj1" fmla="val -43344"/>
              <a:gd name="adj2" fmla="val -108828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The answer is that any number at the front of the operand is used.</a:t>
            </a:r>
          </a:p>
        </p:txBody>
      </p:sp>
      <p:sp>
        <p:nvSpPr>
          <p:cNvPr id="16" name="Rounded Rectangular Callout 5"/>
          <p:cNvSpPr>
            <a:spLocks noChangeArrowheads="1"/>
          </p:cNvSpPr>
          <p:nvPr/>
        </p:nvSpPr>
        <p:spPr bwMode="auto">
          <a:xfrm>
            <a:off x="5105400" y="1447800"/>
            <a:ext cx="990600" cy="1371600"/>
          </a:xfrm>
          <a:prstGeom prst="wedgeRoundRectCallout">
            <a:avLst>
              <a:gd name="adj1" fmla="val -3942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ASCII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97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7" name="Rounded Rectangular Callout 5"/>
          <p:cNvSpPr>
            <a:spLocks noChangeArrowheads="1"/>
          </p:cNvSpPr>
          <p:nvPr/>
        </p:nvSpPr>
        <p:spPr bwMode="auto">
          <a:xfrm>
            <a:off x="6096000" y="1447800"/>
            <a:ext cx="980217" cy="1371600"/>
          </a:xfrm>
          <a:prstGeom prst="wedgeRoundRectCallout">
            <a:avLst>
              <a:gd name="adj1" fmla="val -34798"/>
              <a:gd name="adj2" fmla="val 8665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ASCII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65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8" name="Rounded Rectangular Callout 5"/>
          <p:cNvSpPr>
            <a:spLocks noChangeArrowheads="1"/>
          </p:cNvSpPr>
          <p:nvPr/>
        </p:nvSpPr>
        <p:spPr bwMode="auto">
          <a:xfrm>
            <a:off x="3124200" y="1447800"/>
            <a:ext cx="990600" cy="1371600"/>
          </a:xfrm>
          <a:prstGeom prst="wedgeRoundRectCallout">
            <a:avLst>
              <a:gd name="adj1" fmla="val 24138"/>
              <a:gd name="adj2" fmla="val 8778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ASCII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97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9" name="Rounded Rectangular Callout 5"/>
          <p:cNvSpPr>
            <a:spLocks noChangeArrowheads="1"/>
          </p:cNvSpPr>
          <p:nvPr/>
        </p:nvSpPr>
        <p:spPr bwMode="auto">
          <a:xfrm>
            <a:off x="4114800" y="1447800"/>
            <a:ext cx="980217" cy="1371600"/>
          </a:xfrm>
          <a:prstGeom prst="wedgeRoundRectCallout">
            <a:avLst>
              <a:gd name="adj1" fmla="val -7128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ASCII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98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0" name="Rounded Rectangular Callout 5"/>
          <p:cNvSpPr>
            <a:spLocks noChangeArrowheads="1"/>
          </p:cNvSpPr>
          <p:nvPr/>
        </p:nvSpPr>
        <p:spPr bwMode="auto">
          <a:xfrm>
            <a:off x="7074748" y="1447800"/>
            <a:ext cx="1754070" cy="1371600"/>
          </a:xfrm>
          <a:prstGeom prst="wedgeRoundRectCallout">
            <a:avLst>
              <a:gd name="adj1" fmla="val 7012"/>
              <a:gd name="adj2" fmla="val 8891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>
              <a:lnSpc>
                <a:spcPct val="80000"/>
              </a:lnSpc>
            </a:pPr>
            <a:r>
              <a:rPr lang="en-US" altLang="zh-TW" sz="2800" dirty="0" smtClean="0">
                <a:ea typeface="新細明體" pitchFamily="18" charset="-120"/>
              </a:rPr>
              <a:t>Longer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is bigger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(like in a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dictionary) 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1" name="Rounded Rectangular Callout 5"/>
          <p:cNvSpPr>
            <a:spLocks noChangeArrowheads="1"/>
          </p:cNvSpPr>
          <p:nvPr/>
        </p:nvSpPr>
        <p:spPr bwMode="auto">
          <a:xfrm>
            <a:off x="4800600" y="3352800"/>
            <a:ext cx="1828800" cy="1828800"/>
          </a:xfrm>
          <a:prstGeom prst="wedgeRoundRectCallout">
            <a:avLst>
              <a:gd name="adj1" fmla="val 21643"/>
              <a:gd name="adj2" fmla="val 72241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Take the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last field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and subtract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1 from it.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3" name="Rounded Rectangular Callout 5"/>
          <p:cNvSpPr>
            <a:spLocks noChangeArrowheads="1"/>
          </p:cNvSpPr>
          <p:nvPr/>
        </p:nvSpPr>
        <p:spPr bwMode="auto">
          <a:xfrm>
            <a:off x="6629400" y="3402227"/>
            <a:ext cx="2438400" cy="1828800"/>
          </a:xfrm>
          <a:prstGeom prst="wedgeRoundRectCallout">
            <a:avLst>
              <a:gd name="adj1" fmla="val -22640"/>
              <a:gd name="adj2" fmla="val 70890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Take the 2</a:t>
            </a:r>
            <a:r>
              <a:rPr lang="en-US" altLang="zh-TW" sz="2800" baseline="30000" dirty="0" smtClean="0">
                <a:ea typeface="新細明體" pitchFamily="18" charset="-120"/>
              </a:rPr>
              <a:t>nd</a:t>
            </a:r>
            <a:r>
              <a:rPr lang="en-US" altLang="zh-TW" sz="2800" dirty="0" smtClean="0">
                <a:ea typeface="新細明體" pitchFamily="18" charset="-120"/>
              </a:rPr>
              <a:t>-to-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last field. But if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NF==1, then $0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is the full line.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2" name="Rounded Rectangular Callout 5"/>
          <p:cNvSpPr>
            <a:spLocks noChangeArrowheads="1"/>
          </p:cNvSpPr>
          <p:nvPr/>
        </p:nvSpPr>
        <p:spPr bwMode="auto">
          <a:xfrm>
            <a:off x="2895600" y="2971800"/>
            <a:ext cx="2590800" cy="1828800"/>
          </a:xfrm>
          <a:prstGeom prst="wedgeRoundRectCallout">
            <a:avLst>
              <a:gd name="adj1" fmla="val -121383"/>
              <a:gd name="adj2" fmla="val -41605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 smtClean="0">
                <a:ea typeface="新細明體" pitchFamily="18" charset="-120"/>
              </a:rPr>
              <a:t>And if there is no number at the front, then it converts to a 0.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737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3" grpId="0" animBg="1"/>
      <p:bldP spid="22" grpId="0" animBg="1"/>
      <p:bldP spid="22" grpId="1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   ]   ]]   x   </a:t>
            </a:r>
            <a:r>
              <a:rPr lang="fr-FR" altLang="zh-TW" sz="24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*]*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]]</a:t>
            </a:r>
            <a:r>
              <a:rPr lang="fr-FR" altLang="zh-TW" sz="2400" dirty="0">
                <a:latin typeface="Lucida Console" panose="020B0609040504020204" pitchFamily="49" charset="0"/>
              </a:rPr>
              <a:t>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  <a:r>
              <a:rPr lang="fr-FR" altLang="zh-TW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]</a:t>
            </a:r>
            <a:endParaRPr lang="fr-FR" altLang="zh-TW" sz="2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 smtClean="0">
                <a:latin typeface="Lucida Console" panose="020B0609040504020204" pitchFamily="49" charset="0"/>
              </a:rPr>
              <a:t>ls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 </a:t>
            </a:r>
            <a:r>
              <a:rPr lang="fr-FR" altLang="zh-TW" sz="2400" dirty="0">
                <a:latin typeface="Lucida Console" panose="020B0609040504020204" pitchFamily="49" charset="0"/>
              </a:rPr>
              <a:t>[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[]</a:t>
            </a: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[x[]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'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[</a:t>
            </a:r>
            <a:r>
              <a:rPr lang="fr-FR" altLang="zh-TW" sz="2400" dirty="0">
                <a:latin typeface="Lucida Console" panose="020B0609040504020204" pitchFamily="49" charset="0"/>
              </a:rPr>
              <a:t>'   </a:t>
            </a: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[x]]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x]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dirty="0">
                <a:latin typeface="Lucida Console" panose="020B0609040504020204" pitchFamily="49" charset="0"/>
              </a:rPr>
              <a:t> </a:t>
            </a:r>
            <a:r>
              <a:rPr lang="fr-FR" altLang="zh-TW" sz="2400" dirty="0" smtClean="0">
                <a:latin typeface="Lucida Console" panose="020B0609040504020204" pitchFamily="49" charset="0"/>
              </a:rPr>
              <a:t>[]x]</a:t>
            </a:r>
            <a:endParaRPr lang="fr-FR" altLang="zh-TW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 </a:t>
            </a:r>
            <a:r>
              <a:rPr lang="fr-FR" altLang="zh-TW" sz="2400" b="1" dirty="0" err="1">
                <a:latin typeface="Lucida Console" panose="020B0609040504020204" pitchFamily="49" charset="0"/>
              </a:rPr>
              <a:t>ls</a:t>
            </a:r>
            <a:r>
              <a:rPr lang="fr-FR" altLang="zh-TW" sz="2400" b="1" dirty="0">
                <a:latin typeface="Lucida Console" panose="020B0609040504020204" pitchFamily="49" charset="0"/>
              </a:rPr>
              <a:t> [x\]]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]  x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fr-FR" altLang="zh-TW" sz="2400" dirty="0" smtClean="0">
                <a:latin typeface="Lucida Console" panose="020B0609040504020204" pitchFamily="49" charset="0"/>
              </a:rPr>
              <a:t>%</a:t>
            </a:r>
            <a:endParaRPr lang="fr-FR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Wildcard: […]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81400" y="4953000"/>
            <a:ext cx="5562600" cy="1828800"/>
          </a:xfrm>
          <a:prstGeom prst="wedgeRoundRectCallout">
            <a:avLst>
              <a:gd name="adj1" fmla="val -90917"/>
              <a:gd name="adj2" fmla="val 28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This</a:t>
            </a:r>
            <a:r>
              <a:rPr kumimoji="1" lang="en-US" altLang="zh-TW" sz="28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one</a:t>
            </a:r>
            <a:r>
              <a:rPr kumimoji="1" lang="en-US" altLang="zh-TW" sz="28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behaved</a:t>
            </a:r>
            <a:r>
              <a:rPr kumimoji="1" lang="en-US" altLang="zh-TW" sz="28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differently</a:t>
            </a:r>
            <a:b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than </a:t>
            </a:r>
            <a:r>
              <a:rPr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g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rep: the \ wasn’</a:t>
            </a:r>
            <a:r>
              <a:rPr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 treated</a:t>
            </a:r>
          </a:p>
          <a:p>
            <a:pPr eaLnBrk="1" hangingPunct="1"/>
            <a:r>
              <a:rPr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as a character in 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the set.</a:t>
            </a:r>
          </a:p>
        </p:txBody>
      </p:sp>
    </p:spTree>
    <p:extLst>
      <p:ext uri="{BB962C8B-B14F-4D97-AF65-F5344CB8AC3E}">
        <p14:creationId xmlns:p14="http://schemas.microsoft.com/office/powerpoint/2010/main" val="25202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a[a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b]b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cXc</a:t>
            </a: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d[]d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e]]e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fX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]f\f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X]]' </a:t>
            </a:r>
            <a:r>
              <a:rPr lang="en-US" altLang="zh-TW" sz="24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 grep --color '[]X]'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r>
              <a:rPr lang="en-US" altLang="zh-TW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dirty="0" err="1">
                <a:latin typeface="Lucida Console" panose="020B0609040504020204" pitchFamily="49" charset="0"/>
              </a:rPr>
              <a:t>c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d[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>
                <a:latin typeface="Lucida Console" panose="020B0609040504020204" pitchFamily="49" charset="0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  <a:r>
              <a:rPr lang="en-US" altLang="zh-TW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]]</a:t>
            </a:r>
            <a:r>
              <a:rPr lang="en-US" altLang="zh-TW" sz="2400" dirty="0">
                <a:latin typeface="Lucida Console" panose="020B0609040504020204" pitchFamily="49" charset="0"/>
              </a:rPr>
              <a:t>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err="1" smtClean="0">
                <a:latin typeface="Lucida Console" panose="020B0609040504020204" pitchFamily="49" charset="0"/>
              </a:rPr>
              <a:t>f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f\f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%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1371600"/>
            <a:ext cx="2590800" cy="1676400"/>
          </a:xfrm>
          <a:prstGeom prst="wedgeRoundRectCallout">
            <a:avLst>
              <a:gd name="adj1" fmla="val -99841"/>
              <a:gd name="adj2" fmla="val 762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So how to get the “]” into the set?  </a:t>
            </a:r>
            <a:endParaRPr kumimoji="1" lang="zh-TW" altLang="en-US" sz="320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48200" y="3581400"/>
            <a:ext cx="2514600" cy="563563"/>
          </a:xfrm>
          <a:prstGeom prst="wedgeRoundRectCallout">
            <a:avLst>
              <a:gd name="adj1" fmla="val -77096"/>
              <a:gd name="adj2" fmla="val 578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This </a:t>
            </a:r>
            <a:r>
              <a:rPr kumimoji="1" lang="en-US" altLang="zh-TW" sz="320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worked</a:t>
            </a:r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!</a:t>
            </a:r>
            <a:endParaRPr kumimoji="1" lang="zh-TW" altLang="en-US" sz="320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248400" y="4465637"/>
            <a:ext cx="2514600" cy="563563"/>
          </a:xfrm>
          <a:prstGeom prst="wedgeRoundRectCallout">
            <a:avLst>
              <a:gd name="adj1" fmla="val -44792"/>
              <a:gd name="adj2" fmla="val -1102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Q: But why?</a:t>
            </a:r>
            <a:endParaRPr kumimoji="1" lang="zh-TW" altLang="en-US" sz="320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600200" y="4099719"/>
            <a:ext cx="4267200" cy="12342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" name="Rounded Rectangular Callout 14"/>
          <p:cNvSpPr/>
          <p:nvPr/>
        </p:nvSpPr>
        <p:spPr bwMode="auto">
          <a:xfrm>
            <a:off x="4343400" y="5257800"/>
            <a:ext cx="4800600" cy="1600200"/>
          </a:xfrm>
          <a:prstGeom prst="wedgeRoundRectCallout">
            <a:avLst>
              <a:gd name="adj1" fmla="val -62768"/>
              <a:gd name="adj2" fmla="val -9661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TW" sz="32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A: Empty sets are invalid, so grep knew the first character wasn’t the end. </a:t>
            </a:r>
            <a:endParaRPr kumimoji="1" lang="zh-TW" altLang="en-US" sz="3200" dirty="0" smtClean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Regular expressions: […]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You will also want to understand the difference between wildcard patterns, regular expression patterns and simple lists: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2209800"/>
            <a:ext cx="87629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</a:rPr>
              <a:t>A wild </a:t>
            </a:r>
            <a:r>
              <a:rPr lang="en-US" sz="2800" kern="0" dirty="0">
                <a:solidFill>
                  <a:srgbClr val="000000"/>
                </a:solidFill>
              </a:rPr>
              <a:t>card </a:t>
            </a:r>
            <a:r>
              <a:rPr lang="en-US" sz="2800" kern="0" dirty="0" smtClean="0">
                <a:solidFill>
                  <a:srgbClr val="000000"/>
                </a:solidFill>
              </a:rPr>
              <a:t>pattern:</a:t>
            </a:r>
          </a:p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</a:rPr>
              <a:t>    % ls [A-E]*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</a:rPr>
              <a:t>A regular expression </a:t>
            </a:r>
            <a:r>
              <a:rPr lang="en-US" sz="2800" kern="0" dirty="0">
                <a:solidFill>
                  <a:srgbClr val="000000"/>
                </a:solidFill>
              </a:rPr>
              <a:t>pattern</a:t>
            </a:r>
            <a:r>
              <a:rPr lang="en-US" sz="2800" kern="0" dirty="0" smtClean="0">
                <a:solidFill>
                  <a:srgbClr val="000000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2400" kern="0" dirty="0" smtClean="0">
                <a:solidFill>
                  <a:srgbClr val="000000"/>
                </a:solidFill>
              </a:rPr>
              <a:t>     % grep '[</a:t>
            </a:r>
            <a:r>
              <a:rPr lang="en-US" sz="2400" kern="0" dirty="0">
                <a:solidFill>
                  <a:srgbClr val="000000"/>
                </a:solidFill>
              </a:rPr>
              <a:t>A-E</a:t>
            </a:r>
            <a:r>
              <a:rPr lang="en-US" sz="2400" kern="0" dirty="0" smtClean="0">
                <a:solidFill>
                  <a:srgbClr val="000000"/>
                </a:solidFill>
              </a:rPr>
              <a:t>]*'  </a:t>
            </a:r>
            <a:r>
              <a:rPr lang="en-US" sz="2400" i="1" kern="0" dirty="0" smtClean="0">
                <a:solidFill>
                  <a:srgbClr val="000000"/>
                </a:solidFill>
              </a:rPr>
              <a:t>file</a:t>
            </a:r>
            <a:endParaRPr lang="en-US" sz="2400" i="1" kern="0" dirty="0">
              <a:solidFill>
                <a:srgbClr val="000000"/>
              </a:solidFill>
            </a:endParaRP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This </a:t>
            </a:r>
            <a:r>
              <a:rPr lang="en-US" sz="2000" kern="0" dirty="0" smtClean="0">
                <a:solidFill>
                  <a:srgbClr val="000000"/>
                </a:solidFill>
              </a:rPr>
              <a:t>matches all lines that contain strings of 0 or more elements of the first 5 letters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</a:rPr>
              <a:t>For example, </a:t>
            </a:r>
            <a:r>
              <a:rPr lang="en-US" sz="2000" kern="0" dirty="0" err="1" smtClean="0">
                <a:solidFill>
                  <a:srgbClr val="000000"/>
                </a:solidFill>
              </a:rPr>
              <a:t>abcdebaceda</a:t>
            </a:r>
            <a:endParaRPr lang="en-US" sz="2000" kern="0" dirty="0" smtClean="0">
              <a:solidFill>
                <a:srgbClr val="000000"/>
              </a:solidFill>
            </a:endParaRP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</a:rPr>
              <a:t>But the empty string is also a match (because 0 is allowed)</a:t>
            </a:r>
            <a:endParaRPr lang="en-US" sz="2000" kern="0" dirty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rgbClr val="000000"/>
                </a:solidFill>
              </a:rPr>
              <a:t>A simple list:</a:t>
            </a:r>
            <a:endParaRPr lang="en-US" sz="2800" kern="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kern="0" dirty="0">
                <a:solidFill>
                  <a:srgbClr val="000000"/>
                </a:solidFill>
              </a:rPr>
              <a:t>  </a:t>
            </a:r>
            <a:r>
              <a:rPr lang="en-US" sz="2400" kern="0" dirty="0" smtClean="0">
                <a:solidFill>
                  <a:srgbClr val="000000"/>
                </a:solidFill>
              </a:rPr>
              <a:t>   </a:t>
            </a:r>
            <a:r>
              <a:rPr lang="en-US" sz="2400" kern="0" dirty="0">
                <a:solidFill>
                  <a:srgbClr val="000000"/>
                </a:solidFill>
              </a:rPr>
              <a:t>% </a:t>
            </a:r>
            <a:r>
              <a:rPr lang="en-US" sz="2400" kern="0" dirty="0" err="1" smtClean="0">
                <a:solidFill>
                  <a:srgbClr val="000000"/>
                </a:solidFill>
              </a:rPr>
              <a:t>tr</a:t>
            </a:r>
            <a:r>
              <a:rPr lang="en-US" sz="2400" kern="0" dirty="0" smtClean="0">
                <a:solidFill>
                  <a:srgbClr val="000000"/>
                </a:solidFill>
              </a:rPr>
              <a:t> -d </a:t>
            </a:r>
            <a:r>
              <a:rPr lang="en-US" sz="2400" kern="0" dirty="0">
                <a:solidFill>
                  <a:srgbClr val="000000"/>
                </a:solidFill>
              </a:rPr>
              <a:t>'[A-E]*' </a:t>
            </a:r>
            <a:r>
              <a:rPr lang="en-US" sz="2400" kern="0" dirty="0" smtClean="0">
                <a:solidFill>
                  <a:srgbClr val="000000"/>
                </a:solidFill>
              </a:rPr>
              <a:t>&lt; </a:t>
            </a:r>
            <a:r>
              <a:rPr lang="en-US" sz="240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00"/>
                </a:solidFill>
              </a:rPr>
              <a:t>This </a:t>
            </a:r>
            <a:r>
              <a:rPr lang="en-US" sz="2000" kern="0" dirty="0" smtClean="0">
                <a:solidFill>
                  <a:srgbClr val="000000"/>
                </a:solidFill>
              </a:rPr>
              <a:t>deleted every instance of any of </a:t>
            </a:r>
            <a:r>
              <a:rPr lang="en-US" sz="2000" kern="0" dirty="0">
                <a:solidFill>
                  <a:srgbClr val="000000"/>
                </a:solidFill>
              </a:rPr>
              <a:t>the first 5 </a:t>
            </a:r>
            <a:r>
              <a:rPr lang="en-US" sz="2000" kern="0" dirty="0" smtClean="0">
                <a:solidFill>
                  <a:srgbClr val="000000"/>
                </a:solidFill>
              </a:rPr>
              <a:t>letters. But it also deletes the [, ], and * symbols</a:t>
            </a:r>
          </a:p>
          <a:p>
            <a:pPr marL="1371600" lvl="2" indent="-4572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kern="0" dirty="0" smtClean="0">
                <a:solidFill>
                  <a:srgbClr val="000000"/>
                </a:solidFill>
              </a:rPr>
              <a:t>You see that? </a:t>
            </a:r>
            <a:r>
              <a:rPr lang="en-US" sz="2000" kern="0" dirty="0" smtClean="0">
                <a:solidFill>
                  <a:srgbClr val="FF0000"/>
                </a:solidFill>
              </a:rPr>
              <a:t>You </a:t>
            </a:r>
            <a:r>
              <a:rPr lang="en-US" sz="2000" kern="0" dirty="0">
                <a:solidFill>
                  <a:srgbClr val="FF0000"/>
                </a:solidFill>
              </a:rPr>
              <a:t>d</a:t>
            </a:r>
            <a:r>
              <a:rPr lang="en-US" sz="2000" kern="0" dirty="0" smtClean="0">
                <a:solidFill>
                  <a:srgbClr val="FF0000"/>
                </a:solidFill>
              </a:rPr>
              <a:t>on’t use  [ and ]  to enclose the lists for tr.</a:t>
            </a:r>
            <a:endParaRPr lang="en-US" sz="1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C00000"/>
                </a:solidFill>
              </a:rPr>
              <a:t>Both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Regular Expression Types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7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^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1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$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\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[ ]</a:t>
            </a:r>
            <a:r>
              <a:rPr lang="en-US" altLang="zh-TW" sz="2400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None/>
            </a:pPr>
            <a:r>
              <a:rPr lang="en-US" altLang="zh-TW" sz="11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-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^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/>
              <a:t>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1050" b="1" dirty="0" smtClean="0">
                <a:solidFill>
                  <a:srgbClr val="0000FF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.	</a:t>
            </a:r>
            <a:r>
              <a:rPr lang="en-US" altLang="zh-TW" sz="2400" dirty="0" smtClean="0"/>
              <a:t>(period) matches to any one character, as in: ^.$ </a:t>
            </a:r>
          </a:p>
          <a:p>
            <a:pPr>
              <a:buFontTx/>
              <a:buNone/>
            </a:pPr>
            <a:r>
              <a:rPr lang="en-US" altLang="zh-TW" sz="500" b="1" dirty="0" smtClean="0">
                <a:solidFill>
                  <a:srgbClr val="0000FF"/>
                </a:solidFill>
              </a:rPr>
              <a:t> 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*	</a:t>
            </a:r>
            <a:r>
              <a:rPr lang="en-US" altLang="zh-TW" sz="2400" dirty="0" smtClean="0"/>
              <a:t>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</p:spTree>
    <p:extLst>
      <p:ext uri="{BB962C8B-B14F-4D97-AF65-F5344CB8AC3E}">
        <p14:creationId xmlns:p14="http://schemas.microsoft.com/office/powerpoint/2010/main" val="17357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9900"/>
                </a:solidFill>
              </a:rPr>
              <a:t>Normal</a:t>
            </a:r>
            <a:r>
              <a:rPr lang="en-US" altLang="zh-TW" dirty="0" smtClean="0"/>
              <a:t> Regular </a:t>
            </a:r>
            <a:r>
              <a:rPr lang="en-US" altLang="zh-TW" dirty="0" smtClean="0">
                <a:solidFill>
                  <a:schemeClr val="accent2"/>
                </a:solidFill>
              </a:rPr>
              <a:t>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\{x\}</a:t>
            </a:r>
            <a:r>
              <a:rPr lang="en-US" altLang="zh-TW" sz="26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 smtClean="0">
                <a:solidFill>
                  <a:srgbClr val="FF9900"/>
                </a:solidFill>
              </a:rPr>
              <a:t>x,y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\}</a:t>
            </a:r>
            <a:r>
              <a:rPr lang="en-US" altLang="zh-TW" sz="2600" dirty="0" smtClean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\{x,\}</a:t>
            </a:r>
            <a:r>
              <a:rPr lang="en-US" altLang="zh-TW" sz="2600" dirty="0" smtClean="0"/>
              <a:t>	Matches the preceding regular expression only if it the number of repetitions is </a:t>
            </a:r>
            <a:r>
              <a:rPr lang="en-US" altLang="zh-TW" sz="2600" dirty="0" smtClean="0">
                <a:sym typeface="Symbol" pitchFamily="18" charset="2"/>
              </a:rPr>
              <a:t> </a:t>
            </a:r>
            <a:r>
              <a:rPr lang="en-US" altLang="zh-TW" sz="2600" dirty="0" smtClean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\&lt;</a:t>
            </a:r>
            <a:r>
              <a:rPr lang="en-US" altLang="zh-TW" sz="2600" dirty="0" smtClean="0"/>
              <a:t>	Matches the expression only if it starts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\&gt;</a:t>
            </a:r>
            <a:r>
              <a:rPr lang="en-US" altLang="zh-TW" sz="2600" dirty="0" smtClean="0"/>
              <a:t>	Matches the expression only if it ends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\(</a:t>
            </a:r>
            <a:r>
              <a:rPr lang="en-US" altLang="zh-TW" sz="2600" dirty="0" smtClean="0"/>
              <a:t>…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\)</a:t>
            </a:r>
            <a:r>
              <a:rPr lang="en-US" altLang="zh-TW" sz="2600" dirty="0" smtClean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\1</a:t>
            </a:r>
            <a:r>
              <a:rPr lang="en-US" altLang="zh-TW" sz="2600" dirty="0" smtClean="0"/>
              <a:t>, 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\2</a:t>
            </a:r>
            <a:r>
              <a:rPr lang="en-US" altLang="zh-TW" sz="2600" dirty="0" smtClean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</a:t>
            </a:r>
            <a:r>
              <a:rPr lang="en-US" altLang="zh-TW" sz="2200" dirty="0" smtClean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dirty="0" smtClean="0"/>
              <a:t>” and “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dirty="0" err="1" smtClean="0"/>
              <a:t>gram</a:t>
            </a:r>
            <a:r>
              <a:rPr lang="en-US" altLang="zh-TW" sz="2200" dirty="0" smtClean="0"/>
              <a:t>”.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Then your regular expression is: </a:t>
            </a:r>
            <a:r>
              <a:rPr lang="en-US" altLang="zh-TW" sz="2000" dirty="0" smtClean="0">
                <a:solidFill>
                  <a:srgbClr val="FF9933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bdcfghj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np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tv</a:t>
            </a:r>
            <a:r>
              <a:rPr lang="en-US" altLang="zh-TW" sz="2000" dirty="0" smtClean="0">
                <a:solidFill>
                  <a:srgbClr val="FF9933"/>
                </a:solidFill>
              </a:rPr>
              <a:t>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0066CC"/>
                </a:solidFill>
              </a:rPr>
              <a:t>aeiou</a:t>
            </a:r>
            <a:r>
              <a:rPr lang="en-US" altLang="zh-TW" sz="2000" dirty="0" smtClean="0">
                <a:solidFill>
                  <a:srgbClr val="0066CC"/>
                </a:solidFill>
              </a:rPr>
              <a:t>]\)</a:t>
            </a:r>
            <a:r>
              <a:rPr lang="en-US" altLang="zh-TW" sz="2000" dirty="0" smtClean="0">
                <a:solidFill>
                  <a:srgbClr val="FF9933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Extended</a:t>
            </a:r>
            <a:r>
              <a:rPr lang="en-US" altLang="zh-TW" dirty="0" smtClean="0"/>
              <a:t> Reg</a:t>
            </a:r>
            <a:r>
              <a:rPr lang="en-US" altLang="zh-TW" dirty="0" smtClean="0">
                <a:solidFill>
                  <a:schemeClr val="accent2"/>
                </a:solidFill>
              </a:rPr>
              <a:t>ular Expressions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r>
              <a:rPr lang="en-US" altLang="zh-TW" sz="2600" dirty="0" smtClean="0"/>
              <a:t>	Makes the preceding expression optional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x?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x\{0,1\}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TW" sz="2600" dirty="0" smtClean="0"/>
              <a:t>	Requires the preceding expression to occur at least once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x+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x\{1,*\}	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sz="26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x|y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>
                <a:latin typeface="+mj-lt"/>
                <a:ea typeface="Cambria Math"/>
                <a:sym typeface="Symbol"/>
              </a:rPr>
              <a:t>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-e x  -e y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zh-TW" sz="2600" dirty="0" smtClean="0"/>
              <a:t>	Used with the OR operation to change the </a:t>
            </a:r>
            <a:r>
              <a:rPr lang="en-US" altLang="zh-TW" sz="2600" dirty="0" err="1" smtClean="0"/>
              <a:t>associativity</a:t>
            </a:r>
            <a:r>
              <a:rPr lang="en-US" altLang="zh-TW" sz="2600" dirty="0" smtClean="0"/>
              <a:t> of the OR operator.  So w(</a:t>
            </a:r>
            <a:r>
              <a:rPr lang="en-US" altLang="zh-TW" sz="2600" dirty="0" err="1" smtClean="0"/>
              <a:t>xy|yw</a:t>
            </a:r>
            <a:r>
              <a:rPr lang="en-US" altLang="zh-TW" sz="2600" dirty="0" smtClean="0"/>
              <a:t>)z matches to exactly these 2 strings: </a:t>
            </a:r>
            <a:r>
              <a:rPr lang="en-US" altLang="zh-TW" sz="2600" dirty="0" err="1" smtClean="0"/>
              <a:t>wxyz</a:t>
            </a:r>
            <a:r>
              <a:rPr lang="en-US" altLang="zh-TW" sz="2600" dirty="0" smtClean="0"/>
              <a:t> and </a:t>
            </a:r>
            <a:r>
              <a:rPr lang="en-US" altLang="zh-TW" sz="2600" dirty="0" err="1" smtClean="0"/>
              <a:t>wywz</a:t>
            </a:r>
            <a:r>
              <a:rPr lang="en-US" altLang="zh-TW" sz="2400" dirty="0" smtClean="0"/>
              <a:t>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strike="sngStrike" dirty="0" smtClean="0">
                <a:solidFill>
                  <a:schemeClr val="bg1">
                    <a:lumMod val="85000"/>
                  </a:schemeClr>
                </a:solidFill>
              </a:rPr>
              <a:t>{, }, \1, … \9, \&lt;, \&gt;</a:t>
            </a:r>
            <a:br>
              <a:rPr lang="en-US" altLang="zh-TW" sz="2600" strike="sngStrike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sz="2600" dirty="0" smtClean="0">
                <a:solidFill>
                  <a:schemeClr val="bg1">
                    <a:lumMod val="85000"/>
                  </a:schemeClr>
                </a:solidFill>
              </a:rPr>
              <a:t>These have no special meaning </a:t>
            </a:r>
            <a:r>
              <a:rPr lang="en-US" altLang="zh-TW" sz="2600" i="1" dirty="0" smtClean="0">
                <a:solidFill>
                  <a:schemeClr val="bg1">
                    <a:lumMod val="85000"/>
                  </a:schemeClr>
                </a:solidFill>
              </a:rPr>
              <a:t>(but most </a:t>
            </a:r>
            <a:r>
              <a:rPr lang="en-US" altLang="zh-TW" sz="2600" i="1" dirty="0" err="1" smtClean="0">
                <a:solidFill>
                  <a:schemeClr val="bg1">
                    <a:lumMod val="85000"/>
                  </a:schemeClr>
                </a:solidFill>
              </a:rPr>
              <a:t>egreps</a:t>
            </a:r>
            <a:r>
              <a:rPr lang="en-US" altLang="zh-TW" sz="2600" i="1" dirty="0" smtClean="0">
                <a:solidFill>
                  <a:schemeClr val="bg1">
                    <a:lumMod val="85000"/>
                  </a:schemeClr>
                </a:solidFill>
              </a:rPr>
              <a:t> allow them)</a:t>
            </a:r>
            <a:r>
              <a:rPr lang="en-US" altLang="zh-TW" sz="2400" i="1" dirty="0" smtClean="0">
                <a:solidFill>
                  <a:schemeClr val="bg1">
                    <a:lumMod val="85000"/>
                  </a:schemeClr>
                </a:solidFill>
              </a:rPr>
              <a:t>		         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  <a:latin typeface="Aharoni" pitchFamily="2" charset="-79"/>
                <a:cs typeface="Aharoni" pitchFamily="2" charset="-79"/>
              </a:rPr>
              <a:t>Lowers expressivity (if not allowed)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4800" dirty="0" smtClean="0">
                <a:solidFill>
                  <a:schemeClr val="accent2"/>
                </a:solidFill>
              </a:rPr>
              <a:t>Sed commands </a:t>
            </a:r>
            <a:br>
              <a:rPr lang="en-US" altLang="zh-TW" sz="4800" dirty="0" smtClean="0">
                <a:solidFill>
                  <a:schemeClr val="accent2"/>
                </a:solidFill>
              </a:rPr>
            </a:br>
            <a:r>
              <a:rPr lang="en-US" altLang="zh-TW" sz="4400" dirty="0" smtClean="0">
                <a:solidFill>
                  <a:schemeClr val="bg1">
                    <a:lumMod val="85000"/>
                  </a:schemeClr>
                </a:solidFill>
              </a:rPr>
              <a:t>(you can skip the grey ones)</a:t>
            </a:r>
            <a:endParaRPr lang="en-US" altLang="zh-TW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1295400"/>
            <a:ext cx="8731126" cy="5638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/>
              <a:t>Sed commands related to control flow</a:t>
            </a:r>
            <a:br>
              <a:rPr lang="en-US" dirty="0"/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”</a:t>
            </a:r>
          </a:p>
          <a:p>
            <a:endParaRPr lang="en-US" dirty="0">
              <a:solidFill>
                <a:srgbClr val="FFFFFF">
                  <a:lumMod val="75000"/>
                </a:srgbClr>
              </a:solidFill>
            </a:endParaRPr>
          </a:p>
          <a:p>
            <a:r>
              <a:rPr lang="en-US" dirty="0" smtClean="0"/>
              <a:t>Also study the some </a:t>
            </a:r>
            <a:r>
              <a:rPr lang="en-US" dirty="0"/>
              <a:t>of the </a:t>
            </a:r>
            <a:r>
              <a:rPr lang="en-US" dirty="0" smtClean="0"/>
              <a:t>sed </a:t>
            </a:r>
            <a:r>
              <a:rPr lang="en-US" dirty="0"/>
              <a:t>1-liners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Awk commands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while, for, print, length, index, sub, </a:t>
            </a:r>
            <a:r>
              <a:rPr lang="en-US" dirty="0" err="1" smtClean="0"/>
              <a:t>gsub</a:t>
            </a:r>
            <a:r>
              <a:rPr lang="en-US" dirty="0" smtClean="0"/>
              <a:t>, match</a:t>
            </a:r>
          </a:p>
          <a:p>
            <a:r>
              <a:rPr lang="en-US" dirty="0" smtClean="0"/>
              <a:t>Associative arrays and the use of “in”</a:t>
            </a:r>
          </a:p>
          <a:p>
            <a:r>
              <a:rPr lang="en-US" dirty="0" smtClean="0"/>
              <a:t>Also study some of the awk 1-liners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	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'print' 	  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	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'{x++}x%2'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</a:rPr>
              <a:t> '++x%2'</a:t>
            </a:r>
            <a:r>
              <a:rPr lang="en-US" altLang="zh-TW" sz="2400" dirty="0" smtClean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Ordinarily, patterns don’t do an action themselves. But ++ is an exception.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(In the same way that C conditionals don’t ordinarily do actions, but  can use the ++.</a:t>
            </a:r>
          </a:p>
        </p:txBody>
      </p:sp>
    </p:spTree>
    <p:extLst>
      <p:ext uri="{BB962C8B-B14F-4D97-AF65-F5344CB8AC3E}">
        <p14:creationId xmlns:p14="http://schemas.microsoft.com/office/powerpoint/2010/main" val="103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dirty="0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124200"/>
            <a:ext cx="44196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Arial Narrow" panose="020B0606020202030204" pitchFamily="34" charset="0"/>
                <a:ea typeface="+mj-ea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"|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tr "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"&gt;file</a:t>
            </a:r>
            <a:endParaRPr lang="pt-BR" altLang="zh-TW" sz="2400" dirty="0" smtClean="0"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latin typeface="Arial Narrow" panose="020B0606020202030204" pitchFamily="34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dirty="0"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0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 smtClean="0"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$2 &gt;=8 { print }</a:t>
            </a:r>
          </a:p>
          <a:p>
            <a:r>
              <a:rPr lang="en-US" altLang="zh-TW" dirty="0" smtClean="0"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$2 * $3 &gt; 50 { 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 smtClean="0"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 smtClean="0"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$1 == </a:t>
            </a:r>
            <a:r>
              <a:rPr lang="en-US" altLang="zh-TW" dirty="0" smtClean="0">
                <a:ea typeface="新細明體" pitchFamily="18" charset="-120"/>
              </a:rPr>
              <a:t>"Grace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$1 </a:t>
            </a:r>
            <a:r>
              <a:rPr lang="en-US" altLang="zh-TW" dirty="0">
                <a:ea typeface="新細明體" pitchFamily="18" charset="-120"/>
              </a:rPr>
              <a:t>~</a:t>
            </a:r>
            <a:r>
              <a:rPr lang="en-US" altLang="zh-TW" dirty="0" smtClean="0">
                <a:ea typeface="新細明體" pitchFamily="18" charset="-120"/>
              </a:rPr>
              <a:t> "Grace"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/Grace/   </a:t>
            </a:r>
            <a:r>
              <a:rPr lang="en-US" altLang="zh-TW" dirty="0" smtClean="0"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 smtClean="0"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3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 smtClean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 smtClean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 smtClean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 smtClean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(so it’s like the -F flag -- except </a:t>
            </a:r>
            <a:r>
              <a:rPr lang="en-US" altLang="zh-TW" i="1" dirty="0" smtClean="0">
                <a:ea typeface="新細明體" pitchFamily="18" charset="-120"/>
              </a:rPr>
              <a:t>you can change it on the fly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 smtClean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 smtClean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 </a:t>
            </a: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 smtClean="0">
                <a:ea typeface="新細明體" pitchFamily="18" charset="-120"/>
              </a:rPr>
              <a:t> - Output record separator, \n by default</a:t>
            </a:r>
          </a:p>
        </p:txBody>
      </p:sp>
    </p:spTree>
    <p:extLst>
      <p:ext uri="{BB962C8B-B14F-4D97-AF65-F5344CB8AC3E}">
        <p14:creationId xmlns:p14="http://schemas.microsoft.com/office/powerpoint/2010/main" val="33164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 –</a:t>
            </a:r>
            <a:r>
              <a:rPr lang="en-US" altLang="zh-TW" dirty="0" err="1" smtClean="0">
                <a:ea typeface="新細明體" pitchFamily="18" charset="-120"/>
              </a:rPr>
              <a:t>stdin</a:t>
            </a:r>
            <a:r>
              <a:rPr lang="en-US" altLang="zh-TW" smtClean="0">
                <a:ea typeface="新細明體" pitchFamily="18" charset="-120"/>
              </a:rPr>
              <a:t>,</a:t>
            </a:r>
            <a:endParaRPr lang="en-US" altLang="zh-TW" sz="2800" dirty="0" smtClean="0">
              <a:ea typeface="新細明體" pitchFamily="18" charset="-12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b="1" dirty="0" smtClean="0">
                <a:solidFill>
                  <a:schemeClr val="accent2"/>
                </a:solidFill>
                <a:ea typeface="新細明體" pitchFamily="18" charset="-120"/>
              </a:rPr>
              <a:t>Awk Operators</a:t>
            </a:r>
          </a:p>
        </p:txBody>
      </p:sp>
    </p:spTree>
    <p:extLst>
      <p:ext uri="{BB962C8B-B14F-4D97-AF65-F5344CB8AC3E}">
        <p14:creationId xmlns:p14="http://schemas.microsoft.com/office/powerpoint/2010/main" val="37800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&gt;=8 { print }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* $3 &gt; 50 {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printf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==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"Grace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~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"Grace"</a:t>
            </a:r>
          </a:p>
          <a:p>
            <a:pPr lvl="1"/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</a:rPr>
              <a:t>/Grace/   </a:t>
            </a:r>
            <a:r>
              <a:rPr lang="en-US" altLang="zh-TW" dirty="0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 smtClean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895600" y="4343400"/>
            <a:ext cx="6019800" cy="1371600"/>
          </a:xfrm>
          <a:prstGeom prst="wedgeRoundRectCallout">
            <a:avLst>
              <a:gd name="adj1" fmla="val -8375"/>
              <a:gd name="adj2" fmla="val 1027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Q: And so, what is that sed meaning?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A: Matches to lines containing the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 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    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95600" y="3276600"/>
            <a:ext cx="6019800" cy="1066800"/>
          </a:xfrm>
          <a:prstGeom prst="wedgeRoundRectCallout">
            <a:avLst>
              <a:gd name="adj1" fmla="val -67620"/>
              <a:gd name="adj2" fmla="val 2476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Matches </a:t>
            </a:r>
            <a:r>
              <a:rPr lang="en-US" altLang="zh-TW" dirty="0">
                <a:ea typeface="新細明體" pitchFamily="18" charset="-120"/>
              </a:rPr>
              <a:t>to lines containing the </a:t>
            </a:r>
            <a:r>
              <a:rPr lang="en-US" altLang="zh-TW" sz="2800" b="1" u="sng" dirty="0" smtClean="0">
                <a:solidFill>
                  <a:srgbClr val="FFFF00"/>
                </a:solidFill>
                <a:ea typeface="新細明體" pitchFamily="18" charset="-120"/>
              </a:rPr>
              <a:t>extended </a:t>
            </a:r>
            <a:r>
              <a:rPr lang="en-US" altLang="zh-TW" sz="2800" b="1" u="sng" dirty="0" smtClean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800" b="1" u="sng" dirty="0" smtClean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inside of the /…/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971800" y="2286000"/>
            <a:ext cx="6019800" cy="990600"/>
          </a:xfrm>
          <a:prstGeom prst="wedgeRoundRectCallout">
            <a:avLst>
              <a:gd name="adj1" fmla="val -69939"/>
              <a:gd name="adj2" fmla="val 37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This example would be equivalent to:</a:t>
            </a:r>
            <a:endParaRPr lang="en-US" altLang="zh-TW" sz="2800" dirty="0" smtClean="0">
              <a:solidFill>
                <a:srgbClr val="FFFF00"/>
              </a:solidFill>
              <a:ea typeface="新細明體" pitchFamily="18" charset="-120"/>
            </a:endParaRPr>
          </a:p>
          <a:p>
            <a:pPr marL="0" lvl="1"/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$0~"Susie"</a:t>
            </a:r>
            <a:endParaRPr lang="en-US" altLang="zh-TW" sz="2800" dirty="0">
              <a:solidFill>
                <a:srgbClr val="FFFF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1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219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The Pattern Selection Part: the BEGIN and END Patterns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Special pattern BEGIN matches before the first input line is read; END matches after the last input line has been read</a:t>
            </a:r>
          </a:p>
          <a:p>
            <a:r>
              <a:rPr lang="en-US" altLang="zh-TW" dirty="0" smtClean="0">
                <a:ea typeface="新細明體" pitchFamily="18" charset="-120"/>
              </a:rPr>
              <a:t>This allows for initial and wrap-up processing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</a:t>
            </a:r>
            <a:r>
              <a:rPr lang="en-US" altLang="zh-TW" sz="1400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{ FS=",";print "NAME    RATE    HOURS"; print ""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 { print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END</a:t>
            </a:r>
            <a:r>
              <a:rPr lang="en-US" altLang="zh-TW" sz="2000" dirty="0" smtClean="0">
                <a:ea typeface="新細明體" pitchFamily="18" charset="-120"/>
              </a:rPr>
              <a:t>    </a:t>
            </a:r>
            <a:r>
              <a:rPr lang="en-US" altLang="zh-TW" dirty="0" smtClean="0">
                <a:ea typeface="新細明體" pitchFamily="18" charset="-120"/>
              </a:rPr>
              <a:t> { print "total number of employees is", NR }</a:t>
            </a:r>
          </a:p>
        </p:txBody>
      </p:sp>
    </p:spTree>
    <p:extLst>
      <p:ext uri="{BB962C8B-B14F-4D97-AF65-F5344CB8AC3E}">
        <p14:creationId xmlns:p14="http://schemas.microsoft.com/office/powerpoint/2010/main" val="1096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 smtClean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You can skip the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or the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pattern</a:t>
            </a:r>
            <a:r>
              <a:rPr lang="en-US" altLang="zh-TW" sz="2800" dirty="0" smtClean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default </a:t>
            </a:r>
            <a:r>
              <a:rPr lang="en-US" altLang="zh-TW" sz="2800" i="1" dirty="0" smtClean="0">
                <a:ea typeface="新細明體" pitchFamily="18" charset="-120"/>
              </a:rPr>
              <a:t>action</a:t>
            </a:r>
            <a:r>
              <a:rPr lang="en-US" altLang="zh-TW" sz="2800" dirty="0" smtClean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cat f  | '1{print}'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‘{print}'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cat f  | '1' 	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 	cat f  | '1;1;1'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	     cat f  | 'print' 	  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'{x++}x%2'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</a:rPr>
              <a:t> 	     cat f  | ‘++x%2'</a:t>
            </a:r>
            <a:r>
              <a:rPr lang="en-US" altLang="zh-TW" sz="2400" dirty="0" smtClean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 smtClean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2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59436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$3 &gt; 15 { </a:t>
            </a:r>
            <a:r>
              <a:rPr lang="en-US" altLang="zh-TW" sz="2400" dirty="0" err="1" smtClean="0">
                <a:ea typeface="新細明體" pitchFamily="18" charset="-120"/>
              </a:rPr>
              <a:t>emp</a:t>
            </a:r>
            <a:r>
              <a:rPr lang="en-US" altLang="zh-TW" sz="2400" dirty="0" smtClean="0">
                <a:ea typeface="新細明體" pitchFamily="18" charset="-120"/>
              </a:rPr>
              <a:t> = </a:t>
            </a:r>
            <a:r>
              <a:rPr lang="en-US" altLang="zh-TW" sz="2400" dirty="0" err="1" smtClean="0">
                <a:ea typeface="新細明體" pitchFamily="18" charset="-120"/>
              </a:rPr>
              <a:t>emp</a:t>
            </a:r>
            <a:r>
              <a:rPr lang="en-US" altLang="zh-TW" sz="2400" dirty="0" smtClean="0"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END { print </a:t>
            </a:r>
            <a:r>
              <a:rPr lang="en-US" altLang="zh-TW" sz="2400" dirty="0" err="1" smtClean="0">
                <a:ea typeface="新細明體" pitchFamily="18" charset="-120"/>
              </a:rPr>
              <a:t>emp</a:t>
            </a:r>
            <a:r>
              <a:rPr lang="en-US" altLang="zh-TW" sz="2400" dirty="0" smtClean="0">
                <a:ea typeface="新細明體" pitchFamily="18" charset="-120"/>
              </a:rPr>
              <a:t>, "employees worked more than 15 </a:t>
            </a:r>
            <a:r>
              <a:rPr lang="en-US" altLang="zh-TW" sz="2400" dirty="0" err="1" smtClean="0">
                <a:ea typeface="新細明體" pitchFamily="18" charset="-120"/>
              </a:rPr>
              <a:t>hrs</a:t>
            </a:r>
            <a:r>
              <a:rPr lang="en-US" altLang="zh-TW" sz="2400" dirty="0" smtClean="0"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488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, "employees worked more than 15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hrs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"}</a:t>
            </a:r>
          </a:p>
          <a:p>
            <a:r>
              <a:rPr lang="en-US" altLang="zh-TW" dirty="0" smtClean="0"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END { print NR,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</a:t>
            </a:r>
            <a:r>
              <a:rPr lang="en-US" altLang="zh-TW" spc="-7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value is from the final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print "average pay is", pay/NR      }</a:t>
            </a:r>
          </a:p>
        </p:txBody>
      </p:sp>
    </p:spTree>
    <p:extLst>
      <p:ext uri="{BB962C8B-B14F-4D97-AF65-F5344CB8AC3E}">
        <p14:creationId xmlns:p14="http://schemas.microsoft.com/office/powerpoint/2010/main" val="19779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(A little comment about END)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, "employees worked more than 15 hrs"}</a:t>
            </a:r>
          </a:p>
          <a:p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END</a:t>
            </a:r>
            <a:r>
              <a:rPr lang="en-US" altLang="zh-TW" dirty="0" smtClean="0">
                <a:ea typeface="新細明體" pitchFamily="18" charset="-120"/>
              </a:rPr>
              <a:t> { print 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NR</a:t>
            </a:r>
            <a:r>
              <a:rPr lang="en-US" altLang="zh-TW" dirty="0" smtClean="0">
                <a:ea typeface="新細明體" pitchFamily="18" charset="-120"/>
              </a:rPr>
              <a:t>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  print "average pay is", pay/NR      }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Printing the Last Input Line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Although 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NR retains its value</a:t>
            </a:r>
            <a:r>
              <a:rPr lang="en-US" altLang="zh-TW" dirty="0" smtClean="0">
                <a:ea typeface="新細明體" pitchFamily="18" charset="-120"/>
              </a:rPr>
              <a:t> after the last input line has been read,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$0 does not (on some systems)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{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last = $0 </a:t>
            </a: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END { print NR ":",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last</a:t>
            </a:r>
            <a:r>
              <a:rPr lang="en-US" altLang="zh-TW" dirty="0" smtClean="0">
                <a:ea typeface="新細明體" pitchFamily="18" charset="-120"/>
              </a:rPr>
              <a:t> }</a:t>
            </a:r>
          </a:p>
          <a:p>
            <a:pPr lvl="1"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Handling Text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kern="0" dirty="0" smtClean="0">
                <a:ea typeface="新細明體" pitchFamily="18" charset="-120"/>
              </a:rPr>
              <a:t>Awk variables can hold strings of characters as well as numbers, and Awk conveniently translates back and forth as needed</a:t>
            </a:r>
          </a:p>
          <a:p>
            <a:pPr>
              <a:spcBef>
                <a:spcPts val="1800"/>
              </a:spcBef>
            </a:pPr>
            <a:r>
              <a:rPr lang="en-US" altLang="zh-TW" kern="0" dirty="0" smtClean="0">
                <a:ea typeface="新細明體" pitchFamily="18" charset="-120"/>
              </a:rPr>
              <a:t>The following program finds the employee who is paid the most per hour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 smtClean="0">
                <a:ea typeface="新細明體" pitchFamily="18" charset="-120"/>
              </a:rPr>
              <a:t>      $2 &gt; </a:t>
            </a:r>
            <a:r>
              <a:rPr lang="en-US" altLang="zh-TW" sz="2400" kern="0" dirty="0" err="1" smtClean="0">
                <a:ea typeface="新細明體" pitchFamily="18" charset="-120"/>
              </a:rPr>
              <a:t>maxrate</a:t>
            </a:r>
            <a:r>
              <a:rPr lang="en-US" altLang="zh-TW" sz="2400" kern="0" dirty="0" smtClean="0">
                <a:ea typeface="新細明體" pitchFamily="18" charset="-120"/>
              </a:rPr>
              <a:t> { </a:t>
            </a:r>
            <a:r>
              <a:rPr lang="en-US" altLang="zh-TW" sz="2400" kern="0" dirty="0" err="1" smtClean="0">
                <a:ea typeface="新細明體" pitchFamily="18" charset="-120"/>
              </a:rPr>
              <a:t>maxrate</a:t>
            </a:r>
            <a:r>
              <a:rPr lang="en-US" altLang="zh-TW" sz="2400" kern="0" dirty="0" smtClean="0">
                <a:ea typeface="新細明體" pitchFamily="18" charset="-120"/>
              </a:rPr>
              <a:t> = $2; </a:t>
            </a:r>
            <a:r>
              <a:rPr lang="en-US" altLang="zh-TW" sz="2400" kern="0" dirty="0" err="1" smtClean="0">
                <a:ea typeface="新細明體" pitchFamily="18" charset="-120"/>
              </a:rPr>
              <a:t>maxemp</a:t>
            </a:r>
            <a:r>
              <a:rPr lang="en-US" altLang="zh-TW" sz="2400" kern="0" dirty="0" smtClean="0">
                <a:ea typeface="新細明體" pitchFamily="18" charset="-120"/>
              </a:rPr>
              <a:t> = $1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 smtClean="0">
                <a:ea typeface="新細明體" pitchFamily="18" charset="-120"/>
              </a:rPr>
              <a:t>      END { print "highest hourly rate:",</a:t>
            </a:r>
            <a:r>
              <a:rPr lang="en-US" altLang="zh-TW" sz="2400" kern="0" dirty="0" err="1" smtClean="0">
                <a:ea typeface="新細明體" pitchFamily="18" charset="-120"/>
              </a:rPr>
              <a:t>maxrate</a:t>
            </a:r>
            <a:r>
              <a:rPr lang="en-US" altLang="zh-TW" sz="2400" kern="0" dirty="0" smtClean="0">
                <a:ea typeface="新細明體" pitchFamily="18" charset="-120"/>
              </a:rPr>
              <a:t>,"for",</a:t>
            </a:r>
            <a:r>
              <a:rPr lang="en-US" altLang="zh-TW" sz="2400" kern="0" dirty="0" err="1" smtClean="0">
                <a:ea typeface="新細明體" pitchFamily="18" charset="-120"/>
              </a:rPr>
              <a:t>maxemp</a:t>
            </a:r>
            <a:r>
              <a:rPr lang="en-US" altLang="zh-TW" sz="2400" kern="0" dirty="0" smtClean="0">
                <a:ea typeface="新細明體" pitchFamily="18" charset="-120"/>
              </a:rPr>
              <a:t> }</a:t>
            </a:r>
          </a:p>
          <a:p>
            <a:pPr>
              <a:spcBef>
                <a:spcPts val="1800"/>
              </a:spcBef>
            </a:pPr>
            <a:r>
              <a:rPr lang="en-US" altLang="zh-TW" kern="0" dirty="0" smtClean="0">
                <a:ea typeface="新細明體" pitchFamily="18" charset="-120"/>
              </a:rPr>
              <a:t>String Concatenation: the space operator</a:t>
            </a:r>
          </a:p>
          <a:p>
            <a:pPr lvl="1"/>
            <a:r>
              <a:rPr lang="en-US" altLang="zh-TW" kern="0" dirty="0" smtClean="0">
                <a:ea typeface="新細明體" pitchFamily="18" charset="-120"/>
              </a:rPr>
              <a:t>New strings can be created by combining old ones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 smtClean="0">
                <a:ea typeface="新細明體" pitchFamily="18" charset="-120"/>
              </a:rPr>
              <a:t>         { names = names $1 ", 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 smtClean="0">
                <a:ea typeface="新細明體" pitchFamily="18" charset="-120"/>
              </a:rPr>
              <a:t>END { print names }</a:t>
            </a:r>
          </a:p>
          <a:p>
            <a:pPr>
              <a:buFont typeface="Monotype Sorts" pitchFamily="2" charset="2"/>
              <a:buNone/>
            </a:pPr>
            <a:endParaRPr lang="en-US" altLang="zh-TW" sz="2400" kern="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print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printf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But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has the form: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i="1" dirty="0" smtClean="0">
                <a:ea typeface="新細明體" pitchFamily="18" charset="-120"/>
              </a:rPr>
              <a:t> format, val1, val2, val3,</a:t>
            </a:r>
            <a:r>
              <a:rPr lang="en-US" altLang="zh-TW" dirty="0" smtClean="0">
                <a:ea typeface="新細明體" pitchFamily="18" charset="-120"/>
              </a:rPr>
              <a:t> … 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When using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	     % awk '{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"Pay for %-8s is $%6.2f\n",$1,$2*$3}'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6019800"/>
            <a:ext cx="8382000" cy="838200"/>
          </a:xfrm>
          <a:prstGeom prst="wedgeRoundRectCallout">
            <a:avLst>
              <a:gd name="adj1" fmla="val 19264"/>
              <a:gd name="adj2" fmla="val -76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These are keywords. But they are also built in functions…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6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print()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But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has the form: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i="1" dirty="0" smtClean="0">
                <a:ea typeface="新細明體" pitchFamily="18" charset="-120"/>
              </a:rPr>
              <a:t> ( format, val1, val2, val3,</a:t>
            </a:r>
            <a:r>
              <a:rPr lang="en-US" altLang="zh-TW" dirty="0" smtClean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When using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	     % awk '{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("Pay for %-8s is $%6.2f\n",$1,$2*$3)}'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These are keywords. But they are also built in functions…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333399"/>
                </a:solidFill>
                <a:ea typeface="新細明體" pitchFamily="18" charset="-120"/>
              </a:rPr>
              <a:t>print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 err="1" smtClean="0">
                <a:solidFill>
                  <a:srgbClr val="333399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&gt;</a:t>
            </a:r>
            <a:r>
              <a:rPr lang="en-US" altLang="zh-TW" sz="5400" b="1" kern="0" dirty="0" smtClean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sz="5400" kern="0" dirty="0" smtClean="0">
                <a:solidFill>
                  <a:srgbClr val="0000EE"/>
                </a:solidFill>
                <a:ea typeface="新細明體" pitchFamily="18" charset="-120"/>
              </a:rPr>
              <a:t>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"filename"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Instead of sending output to standard output, you can send </a:t>
            </a:r>
            <a:r>
              <a:rPr lang="en-US" altLang="zh-TW" dirty="0" smtClean="0">
                <a:ea typeface="新細明體" pitchFamily="18" charset="-120"/>
              </a:rPr>
              <a:t>it to a file.</a:t>
            </a:r>
            <a:endParaRPr lang="en-US" altLang="zh-TW" dirty="0">
              <a:ea typeface="新細明體" pitchFamily="18" charset="-120"/>
            </a:endParaRPr>
          </a:p>
          <a:p>
            <a:pPr marL="855663" lvl="1" indent="-398463"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dirty="0" smtClean="0">
                <a:ea typeface="新細明體" pitchFamily="18" charset="-120"/>
              </a:rPr>
              <a:t> Appends the printed text </a:t>
            </a:r>
            <a:r>
              <a:rPr lang="en-US" altLang="zh-TW" u="sng" dirty="0" smtClean="0">
                <a:ea typeface="新細明體" pitchFamily="18" charset="-120"/>
              </a:rPr>
              <a:t>at the end</a:t>
            </a:r>
            <a:r>
              <a:rPr lang="en-US" altLang="zh-TW" dirty="0" smtClean="0">
                <a:ea typeface="新細明體" pitchFamily="18" charset="-120"/>
              </a:rPr>
              <a:t> of the indicated file (if it exists, otherwise it creates it).</a:t>
            </a:r>
          </a:p>
          <a:p>
            <a:pPr marL="855663" lvl="1" indent="-398463"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&gt; </a:t>
            </a:r>
            <a:r>
              <a:rPr lang="en-US" altLang="zh-TW" dirty="0" smtClean="0">
                <a:ea typeface="新細明體" pitchFamily="18" charset="-120"/>
              </a:rPr>
              <a:t>  Behaves in one of 2 ways:</a:t>
            </a:r>
          </a:p>
          <a:p>
            <a:pPr marL="855663" lvl="1" indent="-398463">
              <a:buNone/>
            </a:pPr>
            <a:r>
              <a:rPr lang="en-US" altLang="zh-TW" dirty="0" smtClean="0">
                <a:ea typeface="新細明體" pitchFamily="18" charset="-120"/>
              </a:rPr>
              <a:t>	- If this is the first time your awk program redirects to this file, it creates a new file containing the printed text.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 smtClean="0">
                <a:ea typeface="新細明體" pitchFamily="18" charset="-120"/>
              </a:rPr>
              <a:t>- Otherwise, it appends the printed text into the file.</a:t>
            </a:r>
            <a:endParaRPr lang="en-US" altLang="zh-TW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2 | awk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? '{printf$0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"F"}NR==1{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"-"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"F"}'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% cat 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1-2%</a:t>
            </a:r>
          </a:p>
        </p:txBody>
      </p:sp>
    </p:spTree>
    <p:extLst>
      <p:ext uri="{BB962C8B-B14F-4D97-AF65-F5344CB8AC3E}">
        <p14:creationId xmlns:p14="http://schemas.microsoft.com/office/powerpoint/2010/main" val="10040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An if-else clause:</a:t>
            </a:r>
          </a:p>
          <a:p>
            <a:pPr>
              <a:buFont typeface="Arial" charset="0"/>
              <a:buChar char="•"/>
            </a:pPr>
            <a:endParaRPr lang="en-US" altLang="zh-TW" sz="1100" dirty="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$2 &gt; 8 { n = n + 1;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END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     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(n &gt; 0)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    	print n, "employees, total pay is $" pay,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    		  "average pay is $" pay/n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{</a:t>
            </a:r>
            <a:r>
              <a:rPr lang="en-US" altLang="zh-TW" dirty="0" smtClean="0">
                <a:ea typeface="新細明體" pitchFamily="18" charset="-120"/>
              </a:rPr>
              <a:t>   print "no employees are paid more than $8/hour"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}</a:t>
            </a:r>
          </a:p>
          <a:p>
            <a:pPr lvl="1"/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002280" y="5562600"/>
            <a:ext cx="6019800" cy="1143000"/>
          </a:xfrm>
          <a:prstGeom prst="wedgeRoundRectCallout">
            <a:avLst>
              <a:gd name="adj1" fmla="val -5199"/>
              <a:gd name="adj2" fmla="val -195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By not putting a comma (“,”) here, the number will go right after the “$”.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11780" y="533400"/>
            <a:ext cx="6019800" cy="1524000"/>
          </a:xfrm>
          <a:prstGeom prst="wedgeRoundRectCallout">
            <a:avLst>
              <a:gd name="adj1" fmla="val 5054"/>
              <a:gd name="adj2" fmla="val 158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But pay/n is a numeric computation. Q:How can the numeric answer be used with the string concatenation operator?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66700" y="2286000"/>
            <a:ext cx="6477000" cy="1524000"/>
          </a:xfrm>
          <a:prstGeom prst="wedgeRoundRectCallout">
            <a:avLst>
              <a:gd name="adj1" fmla="val -7393"/>
              <a:gd name="adj2" fmla="val -102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A:Awk uses the operator to determine how to treat the operands. In reality everything (even numbers) are </a:t>
            </a:r>
            <a:r>
              <a:rPr lang="en-US" altLang="zh-TW" sz="2800" b="1" dirty="0" smtClean="0">
                <a:solidFill>
                  <a:srgbClr val="0070C0"/>
                </a:solidFill>
                <a:ea typeface="新細明體" pitchFamily="18" charset="-120"/>
              </a:rPr>
              <a:t>stored as strings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04800" y="4343400"/>
            <a:ext cx="6477000" cy="2362200"/>
          </a:xfrm>
          <a:prstGeom prst="wedgeRoundRectCallout">
            <a:avLst>
              <a:gd name="adj1" fmla="val 11926"/>
              <a:gd name="adj2" fmla="val -7903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W</a:t>
            </a:r>
            <a:r>
              <a:rPr lang="en-US" altLang="zh-TW" sz="2800" dirty="0" smtClean="0">
                <a:solidFill>
                  <a:srgbClr val="00CC99"/>
                </a:solidFill>
                <a:ea typeface="新細明體" pitchFamily="18" charset="-120"/>
              </a:rPr>
              <a:t>e know that the number </a:t>
            </a:r>
            <a:r>
              <a:rPr lang="en-US" sz="2800" dirty="0" smtClean="0">
                <a:solidFill>
                  <a:srgbClr val="00CC99"/>
                </a:solidFill>
              </a:rPr>
              <a:t>4294967295 can be stored in 4 bytes as unsigned </a:t>
            </a:r>
            <a:r>
              <a:rPr lang="en-US" sz="2800" dirty="0" err="1" smtClean="0">
                <a:solidFill>
                  <a:srgbClr val="00CC99"/>
                </a:solidFill>
              </a:rPr>
              <a:t>int</a:t>
            </a:r>
            <a:r>
              <a:rPr lang="en-US" sz="2800" dirty="0" smtClean="0">
                <a:solidFill>
                  <a:srgbClr val="00CC99"/>
                </a:solidFill>
              </a:rPr>
              <a:t>, but consider: it can also be stored in 11 bytes as a string of ASCII characters (with a '\0' to mark the end): "4294967295".</a:t>
            </a:r>
            <a:endParaRPr lang="en-US" sz="2800" dirty="0">
              <a:solidFill>
                <a:srgbClr val="00CC99"/>
              </a:solidFill>
            </a:endParaRPr>
          </a:p>
          <a:p>
            <a:pPr marL="0" lvl="1"/>
            <a:r>
              <a:rPr lang="en-US" altLang="zh-TW" sz="2800" dirty="0" smtClean="0">
                <a:solidFill>
                  <a:srgbClr val="00CC99"/>
                </a:solidFill>
                <a:ea typeface="新細明體" pitchFamily="18" charset="-120"/>
              </a:rPr>
              <a:t> </a:t>
            </a:r>
            <a:endParaRPr lang="en-US" altLang="zh-TW" sz="2800" dirty="0">
              <a:solidFill>
                <a:srgbClr val="00CC99"/>
              </a:solidFill>
              <a:ea typeface="新細明體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 smtClean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 smtClean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 smtClean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 smtClean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(so it’s like the -F flag -- except </a:t>
            </a:r>
            <a:r>
              <a:rPr lang="en-US" altLang="zh-TW" i="1" dirty="0" smtClean="0">
                <a:ea typeface="新細明體" pitchFamily="18" charset="-120"/>
              </a:rPr>
              <a:t>you can change it on the fly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 smtClean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 smtClean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 </a:t>
            </a: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 smtClean="0">
                <a:ea typeface="新細明體" pitchFamily="18" charset="-120"/>
              </a:rPr>
              <a:t> - Output record separator, \n by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038600"/>
            <a:ext cx="91440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16764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A while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 smtClean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ompute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compound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interest, year-by-year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&lt;=$3)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+ 1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With a break:</a:t>
            </a:r>
            <a:endParaRPr lang="en-US" altLang="zh-TW" sz="3200" dirty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(1)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("\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t%.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2f\n",$1*(1+$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)^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 smtClean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  <a:endParaRPr lang="en-US" altLang="zh-TW" dirty="0">
              <a:latin typeface="Arial Narrow" panose="020B0606020202030204" pitchFamily="34" charset="0"/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1; if (</a:t>
            </a:r>
            <a:r>
              <a:rPr lang="en-US" altLang="zh-TW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&gt;$3)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40386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19049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1722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 smtClean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ompute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compound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interest, year-by-year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nn-NO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 </a:t>
            </a:r>
            <a:r>
              <a:rPr lang="nn-NO" altLang="zh-TW" dirty="0">
                <a:latin typeface="Lucida Console" panose="020B0609040504020204" pitchFamily="49" charset="0"/>
                <a:ea typeface="新細明體" pitchFamily="18" charset="-120"/>
              </a:rPr>
              <a:t>(i = 1; i &lt;= $3; i = i + 1)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</a:t>
            </a:r>
            <a:r>
              <a:rPr lang="en-US" altLang="zh-TW" dirty="0" smtClean="0">
                <a:latin typeface="Arial Narrow" panose="020B0606020202030204" pitchFamily="34" charset="0"/>
                <a:ea typeface="新細明體" pitchFamily="18" charset="-120"/>
              </a:rPr>
              <a:t>exponent</a:t>
            </a:r>
            <a:endParaRPr lang="en-US" altLang="zh-TW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loop 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iterating over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an array: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(v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A)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print A[v]}'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the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keyword also works outside of a loop:</a:t>
            </a:r>
            <a:endParaRPr lang="en-US" altLang="zh-TW" sz="3200" dirty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 smtClean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{ A[0]="X";A[1]="Y";A[2]="Z";\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 print "This prints 0 1 0 1: ", \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3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, 2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, "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A, "1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  <a:ea typeface="新細明體" pitchFamily="18" charset="-120"/>
              </a:rPr>
              <a:t>}'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14654"/>
            <a:ext cx="9144000" cy="4433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smtClean="0">
                <a:ea typeface="新細明體" pitchFamily="18" charset="-120"/>
              </a:rPr>
              <a:t>: immediately stop processing any more input.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stop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processing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this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line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and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restart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for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9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stop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processing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this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line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and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restart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for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stop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processing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this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line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and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restart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for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1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stop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processing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this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line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and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restart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for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stop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processing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this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line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and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restart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for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the</a:t>
            </a:r>
            <a:r>
              <a:rPr lang="en-US" altLang="zh-TW" sz="2400" kern="0" spc="-20" dirty="0" smtClean="0">
                <a:ea typeface="新細明體" pitchFamily="18" charset="-120"/>
              </a:rPr>
              <a:t> </a:t>
            </a:r>
            <a:r>
              <a:rPr lang="en-US" altLang="zh-TW" kern="0" spc="-20" dirty="0" smtClean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8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Using Operators…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5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1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ea typeface="新細明體" pitchFamily="18" charset="-120"/>
              </a:rPr>
              <a:t>:</a:t>
            </a:r>
            <a:r>
              <a:rPr lang="en-US" altLang="zh-TW" sz="2400" kern="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replace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this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line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with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next,</a:t>
            </a:r>
            <a:r>
              <a:rPr lang="en-US" altLang="zh-TW" sz="20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but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keep</a:t>
            </a:r>
            <a:r>
              <a:rPr lang="en-US" altLang="zh-TW" sz="2400" kern="0" spc="-100" dirty="0" smtClean="0"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 smtClean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 smtClean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 smtClean="0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 smtClean="0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 smtClean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1800" kern="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(The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printed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2x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because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there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is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no</a:t>
            </a:r>
            <a:r>
              <a:rPr lang="en-US" altLang="zh-TW" sz="2000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4.)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next 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13" y="6216341"/>
            <a:ext cx="401072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ea typeface="新細明體" pitchFamily="18" charset="-120"/>
              </a:rPr>
              <a:t>Instead of replacing $0 (</a:t>
            </a:r>
            <a:r>
              <a:rPr lang="en-US" altLang="zh-TW" sz="3200" kern="0" dirty="0" smtClean="0">
                <a:ea typeface="新細明體" pitchFamily="18" charset="-120"/>
              </a:rPr>
              <a:t>and </a:t>
            </a:r>
            <a:r>
              <a:rPr lang="en-US" altLang="zh-TW" sz="3200" kern="0" dirty="0">
                <a:ea typeface="新細明體" pitchFamily="18" charset="-120"/>
              </a:rPr>
              <a:t>$1, $2, </a:t>
            </a:r>
            <a:r>
              <a:rPr lang="en-US" altLang="zh-TW" sz="3200" kern="0" dirty="0" err="1">
                <a:ea typeface="新細明體" pitchFamily="18" charset="-120"/>
              </a:rPr>
              <a:t>etc</a:t>
            </a:r>
            <a:r>
              <a:rPr lang="en-US" altLang="zh-TW" sz="3200" kern="0" dirty="0">
                <a:ea typeface="新細明體" pitchFamily="18" charset="-120"/>
              </a:rPr>
              <a:t>), you can give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variable to load into:</a:t>
            </a:r>
          </a:p>
          <a:p>
            <a:pPr>
              <a:spcBef>
                <a:spcPts val="0"/>
              </a:spcBef>
            </a:pPr>
            <a:endParaRPr lang="en-US" altLang="zh-TW" sz="800" kern="0" dirty="0" smtClean="0"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333399"/>
                </a:solidFill>
                <a:latin typeface="Lucida Console" panose="020B0609040504020204" pitchFamily="49" charset="0"/>
                <a:ea typeface="新細明體" pitchFamily="18" charset="-120"/>
              </a:rPr>
              <a:t>$0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 -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n||</a:t>
            </a:r>
            <a:r>
              <a:rPr lang="en-US" altLang="zh-TW" kern="0" dirty="0" smtClean="0">
                <a:latin typeface="+mn-ea"/>
              </a:rPr>
              <a:t>The </a:t>
            </a:r>
            <a:r>
              <a:rPr lang="en-US" altLang="zh-TW" kern="0" dirty="0">
                <a:latin typeface="+mn-ea"/>
              </a:rPr>
              <a:t>following </a:t>
            </a:r>
            <a:r>
              <a:rPr lang="en-US" altLang="zh-TW" kern="0" dirty="0" smtClean="0">
                <a:latin typeface="+mn-ea"/>
              </a:rPr>
              <a:t>shows </a:t>
            </a:r>
            <a:r>
              <a:rPr lang="en-US" altLang="zh-TW" kern="0" dirty="0" err="1" smtClean="0">
                <a:latin typeface="+mn-ea"/>
              </a:rPr>
              <a:t>getline</a:t>
            </a:r>
            <a:r>
              <a:rPr lang="en-US" altLang="zh-TW" kern="0" dirty="0" smtClean="0">
                <a:latin typeface="+mn-ea"/>
              </a:rPr>
              <a:t> returns 0 on fail</a:t>
            </a:r>
            <a:endParaRPr lang="en-US" altLang="zh-TW" kern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038089"/>
            <a:ext cx="370614" cy="213411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6000"/>
              </a:lnSpc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endParaRPr lang="en-US" kern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r>
              <a:rPr lang="en-US" kern="0" dirty="0" smtClean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</a:t>
            </a:r>
            <a:r>
              <a:rPr lang="en-US" altLang="zh-TW" sz="3200" kern="0" dirty="0" smtClean="0">
                <a:ea typeface="新細明體" pitchFamily="18" charset="-120"/>
              </a:rPr>
              <a:t>standard input, you can </a:t>
            </a:r>
            <a:r>
              <a:rPr lang="en-US" altLang="zh-TW" sz="3200" kern="0" dirty="0" err="1" smtClean="0">
                <a:ea typeface="新細明體" pitchFamily="18" charset="-120"/>
              </a:rPr>
              <a:t>getline</a:t>
            </a:r>
            <a:r>
              <a:rPr lang="en-US" altLang="zh-TW" sz="3200" kern="0" dirty="0" smtClean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  <a:endParaRPr lang="en-US" altLang="zh-TW" sz="3200" kern="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A piped command you execute (you provide a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string </a:t>
            </a: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holding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UNIX command </a:t>
            </a: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sequence):</a:t>
            </a:r>
            <a:endParaRPr lang="en-US" altLang="zh-TW" sz="3200" kern="0" dirty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050" kern="0" dirty="0" smtClean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awk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condition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(</a:t>
            </a:r>
            <a:r>
              <a:rPr lang="en-US" altLang="zh-TW" sz="1600" i="1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condition</a:t>
            </a:r>
            <a:r>
              <a:rPr lang="en-US" altLang="zh-TW" sz="3200" spc="-40" dirty="0" smtClean="0">
                <a:ea typeface="新細明體" pitchFamily="18" charset="-120"/>
              </a:rPr>
              <a:t>;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  <a:r>
              <a:rPr lang="en-US" altLang="zh-TW" sz="2000" spc="-40" dirty="0" smtClean="0">
                <a:ea typeface="新細明體" pitchFamily="18" charset="-120"/>
              </a:rPr>
              <a:t> </a:t>
            </a:r>
            <a:r>
              <a:rPr lang="en-US" altLang="zh-TW" sz="3200" spc="-40" dirty="0" smtClean="0">
                <a:ea typeface="新細明體" pitchFamily="18" charset="-120"/>
              </a:rPr>
              <a:t>)</a:t>
            </a:r>
            <a:r>
              <a:rPr lang="en-US" altLang="zh-TW" sz="2400" spc="-40" dirty="0" smtClean="0">
                <a:ea typeface="新細明體" pitchFamily="18" charset="-120"/>
              </a:rPr>
              <a:t> </a:t>
            </a:r>
            <a:r>
              <a:rPr lang="en-US" altLang="zh-TW" sz="3200" i="1" spc="-40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( </a:t>
            </a:r>
            <a:r>
              <a:rPr lang="en-US" altLang="zh-TW" sz="3200" i="1" dirty="0" smtClean="0">
                <a:ea typeface="新細明體" pitchFamily="18" charset="-120"/>
              </a:rPr>
              <a:t>variable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) </a:t>
            </a:r>
            <a:r>
              <a:rPr lang="en-US" altLang="zh-TW" sz="3200" i="1" dirty="0" smtClean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function</a:t>
            </a:r>
            <a:r>
              <a:rPr lang="en-US" altLang="zh-TW" sz="5400" b="1" kern="0" dirty="0" smtClean="0">
                <a:solidFill>
                  <a:srgbClr val="333399"/>
                </a:solidFill>
                <a:ea typeface="新細明體" pitchFamily="18" charset="-120"/>
              </a:rPr>
              <a:t> </a:t>
            </a:r>
            <a:endParaRPr lang="en-US" altLang="zh-TW" sz="4400" b="1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Use </a:t>
            </a:r>
            <a:r>
              <a:rPr lang="en-US" altLang="zh-TW" sz="3200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 to define a new </a:t>
            </a: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function: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if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(NF != 4)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("Expected 4 fields");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else 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print;</a:t>
            </a:r>
          </a:p>
          <a:p>
            <a:pPr lvl="1">
              <a:spcBef>
                <a:spcPts val="0"/>
              </a:spcBef>
              <a:buNone/>
            </a:pPr>
            <a:endParaRPr lang="en-US" altLang="zh-TW" kern="0" dirty="0" smtClean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( message 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if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(FILENAME != "-")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("%s: ", FILENAME) 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("line # %d, %s, line: %s\n", NR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,\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         message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, $0) &gt;&gt;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Built-in Functions…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-7345" y="651164"/>
            <a:ext cx="3429000" cy="1558636"/>
          </a:xfrm>
          <a:prstGeom prst="wedgeRoundRectCallout">
            <a:avLst>
              <a:gd name="adj1" fmla="val 72747"/>
              <a:gd name="adj2" fmla="val 649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These are all obvious. But they won’t be on the exam.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5673436" y="339436"/>
            <a:ext cx="3470564" cy="2251364"/>
          </a:xfrm>
          <a:prstGeom prst="wedgeRoundRectCallout">
            <a:avLst>
              <a:gd name="adj1" fmla="val -57798"/>
              <a:gd name="adj2" fmla="val 529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>
              <a:lnSpc>
                <a:spcPct val="90000"/>
              </a:lnSpc>
            </a:pPr>
            <a:r>
              <a:rPr lang="en-US" altLang="zh-TW" sz="2800" spc="-40" dirty="0" smtClean="0">
                <a:ea typeface="新細明體" pitchFamily="18" charset="-120"/>
              </a:rPr>
              <a:t>There are 3 variants of </a:t>
            </a:r>
            <a:r>
              <a:rPr lang="en-US" altLang="zh-TW" sz="2800" spc="-50" dirty="0" smtClean="0">
                <a:ea typeface="新細明體" pitchFamily="18" charset="-120"/>
              </a:rPr>
              <a:t>awk. Among them, the </a:t>
            </a:r>
            <a:r>
              <a:rPr lang="en-US" altLang="zh-TW" sz="2800" spc="-200" dirty="0" smtClean="0">
                <a:ea typeface="新細明體" pitchFamily="18" charset="-120"/>
              </a:rPr>
              <a:t>e</a:t>
            </a:r>
            <a:r>
              <a:rPr lang="en-US" altLang="zh-TW" sz="2800" spc="-100" dirty="0" smtClean="0">
                <a:ea typeface="新細明體" pitchFamily="18" charset="-120"/>
              </a:rPr>
              <a:t>x</a:t>
            </a:r>
            <a:r>
              <a:rPr lang="en-US" altLang="zh-TW" sz="2800" spc="-50" dirty="0" smtClean="0">
                <a:ea typeface="新細明體" pitchFamily="18" charset="-120"/>
              </a:rPr>
              <a:t>a</a:t>
            </a:r>
            <a:r>
              <a:rPr lang="en-US" altLang="zh-TW" sz="2800" spc="-200" dirty="0" smtClean="0">
                <a:ea typeface="新細明體" pitchFamily="18" charset="-120"/>
              </a:rPr>
              <a:t>m </a:t>
            </a:r>
            <a:r>
              <a:rPr lang="en-US" altLang="zh-TW" sz="2800" spc="-220" dirty="0" smtClean="0">
                <a:ea typeface="新細明體" pitchFamily="18" charset="-120"/>
              </a:rPr>
              <a:t>w</a:t>
            </a:r>
            <a:r>
              <a:rPr lang="en-US" altLang="zh-TW" sz="2800" spc="-100" dirty="0" smtClean="0">
                <a:ea typeface="新細明體" pitchFamily="18" charset="-120"/>
              </a:rPr>
              <a:t>o</a:t>
            </a:r>
            <a:r>
              <a:rPr lang="en-US" altLang="zh-TW" sz="2800" spc="-300" dirty="0">
                <a:ea typeface="新細明體" pitchFamily="18" charset="-120"/>
              </a:rPr>
              <a:t>n</a:t>
            </a:r>
            <a:r>
              <a:rPr lang="en-US" altLang="zh-TW" sz="2800" spc="-200" dirty="0">
                <a:ea typeface="新細明體" pitchFamily="18" charset="-120"/>
              </a:rPr>
              <a:t>’t </a:t>
            </a:r>
            <a:r>
              <a:rPr lang="en-US" altLang="zh-TW" sz="2800" spc="-100" dirty="0" smtClean="0">
                <a:ea typeface="新細明體" pitchFamily="18" charset="-120"/>
              </a:rPr>
              <a:t>c</a:t>
            </a:r>
            <a:r>
              <a:rPr lang="en-US" altLang="zh-TW" sz="2800" spc="-200" dirty="0" smtClean="0">
                <a:ea typeface="新細明體" pitchFamily="18" charset="-120"/>
              </a:rPr>
              <a:t>ov</a:t>
            </a:r>
            <a:r>
              <a:rPr lang="en-US" altLang="zh-TW" sz="2800" spc="-70" dirty="0" smtClean="0">
                <a:ea typeface="新細明體" pitchFamily="18" charset="-120"/>
              </a:rPr>
              <a:t>e</a:t>
            </a:r>
            <a:r>
              <a:rPr lang="en-US" altLang="zh-TW" sz="2800" spc="-100" dirty="0" smtClean="0">
                <a:ea typeface="新細明體" pitchFamily="18" charset="-120"/>
              </a:rPr>
              <a:t>r g</a:t>
            </a:r>
            <a:r>
              <a:rPr lang="en-US" altLang="zh-TW" sz="2800" spc="-150" dirty="0" smtClean="0">
                <a:ea typeface="新細明體" pitchFamily="18" charset="-120"/>
              </a:rPr>
              <a:t>a</a:t>
            </a:r>
            <a:r>
              <a:rPr lang="en-US" altLang="zh-TW" sz="2800" spc="-120" dirty="0" smtClean="0">
                <a:ea typeface="新細明體" pitchFamily="18" charset="-120"/>
              </a:rPr>
              <a:t>w</a:t>
            </a:r>
            <a:r>
              <a:rPr lang="en-US" altLang="zh-TW" sz="2800" spc="-100" dirty="0" smtClean="0">
                <a:ea typeface="新細明體" pitchFamily="18" charset="-120"/>
              </a:rPr>
              <a:t>k</a:t>
            </a:r>
            <a:r>
              <a:rPr lang="en-US" altLang="zh-TW" sz="2800" spc="-150" dirty="0" smtClean="0">
                <a:ea typeface="新細明體" pitchFamily="18" charset="-120"/>
              </a:rPr>
              <a:t>. </a:t>
            </a:r>
            <a:r>
              <a:rPr lang="en-US" altLang="zh-TW" sz="2800" dirty="0" smtClean="0">
                <a:ea typeface="新細明體" pitchFamily="18" charset="-120"/>
              </a:rPr>
              <a:t>(Some computers run </a:t>
            </a:r>
            <a:r>
              <a:rPr lang="en-US" altLang="zh-TW" sz="2800" spc="-60" dirty="0" smtClean="0">
                <a:ea typeface="新細明體" pitchFamily="18" charset="-120"/>
              </a:rPr>
              <a:t>g</a:t>
            </a:r>
            <a:r>
              <a:rPr lang="en-US" altLang="zh-TW" sz="2800" spc="-100" dirty="0" smtClean="0">
                <a:ea typeface="新細明體" pitchFamily="18" charset="-120"/>
              </a:rPr>
              <a:t>aw</a:t>
            </a:r>
            <a:r>
              <a:rPr lang="en-US" altLang="zh-TW" sz="2800" spc="-60" dirty="0" smtClean="0">
                <a:ea typeface="新細明體" pitchFamily="18" charset="-120"/>
              </a:rPr>
              <a:t>k</a:t>
            </a:r>
            <a:r>
              <a:rPr lang="en-US" altLang="zh-TW" spc="-60" dirty="0" smtClean="0">
                <a:ea typeface="新細明體" pitchFamily="18" charset="-120"/>
              </a:rPr>
              <a:t> </a:t>
            </a:r>
            <a:r>
              <a:rPr lang="en-US" altLang="zh-TW" sz="2800" spc="-60" dirty="0" smtClean="0">
                <a:ea typeface="新細明體" pitchFamily="18" charset="-120"/>
              </a:rPr>
              <a:t>if </a:t>
            </a:r>
            <a:r>
              <a:rPr lang="en-US" altLang="zh-TW" sz="2800" spc="-110" dirty="0" smtClean="0">
                <a:ea typeface="新細明體" pitchFamily="18" charset="-120"/>
              </a:rPr>
              <a:t>yo</a:t>
            </a:r>
            <a:r>
              <a:rPr lang="en-US" altLang="zh-TW" sz="2800" spc="-60" dirty="0" smtClean="0">
                <a:ea typeface="新細明體" pitchFamily="18" charset="-120"/>
              </a:rPr>
              <a:t>u</a:t>
            </a:r>
            <a:r>
              <a:rPr lang="en-US" altLang="zh-TW" spc="-60" dirty="0" smtClean="0">
                <a:ea typeface="新細明體" pitchFamily="18" charset="-120"/>
              </a:rPr>
              <a:t> </a:t>
            </a:r>
            <a:r>
              <a:rPr lang="en-US" altLang="zh-TW" sz="2800" spc="-60" dirty="0" smtClean="0">
                <a:ea typeface="新細明體" pitchFamily="18" charset="-120"/>
              </a:rPr>
              <a:t>type </a:t>
            </a:r>
            <a:r>
              <a:rPr lang="en-US" altLang="zh-TW" sz="2800" spc="-110" dirty="0" smtClean="0">
                <a:ea typeface="新細明體" pitchFamily="18" charset="-120"/>
              </a:rPr>
              <a:t>aw</a:t>
            </a:r>
            <a:r>
              <a:rPr lang="en-US" altLang="zh-TW" sz="2800" spc="-60" dirty="0" smtClean="0">
                <a:ea typeface="新細明體" pitchFamily="18" charset="-120"/>
              </a:rPr>
              <a:t>k</a:t>
            </a:r>
            <a:r>
              <a:rPr lang="en-US" altLang="zh-TW" sz="2800" spc="-200" dirty="0" smtClean="0">
                <a:ea typeface="新細明體" pitchFamily="18" charset="-120"/>
              </a:rPr>
              <a:t>.</a:t>
            </a:r>
            <a:r>
              <a:rPr lang="en-US" altLang="zh-TW" sz="2800" spc="-60" dirty="0" smtClean="0">
                <a:ea typeface="新細明體" pitchFamily="18" charset="-120"/>
              </a:rPr>
              <a:t>)</a:t>
            </a:r>
            <a:endParaRPr lang="en-US" altLang="zh-TW" sz="2800" spc="-6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9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28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27136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592320" y="3576320"/>
            <a:ext cx="3886200" cy="990600"/>
          </a:xfrm>
          <a:prstGeom prst="wedgeRoundRectCallout">
            <a:avLst>
              <a:gd name="adj1" fmla="val -102086"/>
              <a:gd name="adj2" fmla="val 1391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 smtClean="0">
                <a:ea typeface="新細明體" pitchFamily="18" charset="-120"/>
              </a:rPr>
              <a:t>This one differs </a:t>
            </a:r>
            <a:r>
              <a:rPr lang="en-US" altLang="zh-TW" sz="2400" dirty="0">
                <a:ea typeface="新細明體" pitchFamily="18" charset="-120"/>
              </a:rPr>
              <a:t>from </a:t>
            </a:r>
            <a:r>
              <a:rPr lang="en-US" altLang="zh-TW" sz="2400" dirty="0" smtClean="0">
                <a:ea typeface="新細明體" pitchFamily="18" charset="-120"/>
              </a:rPr>
              <a:t>C, because it means “exponent”.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length</a:t>
            </a:r>
            <a:r>
              <a:rPr lang="en-US" altLang="zh-TW" sz="3200" dirty="0">
                <a:ea typeface="新細明體" pitchFamily="18" charset="-120"/>
              </a:rPr>
              <a:t>() function can tell you the number of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elements</a:t>
            </a:r>
            <a:r>
              <a:rPr lang="en-US" altLang="zh-TW" sz="3200" dirty="0">
                <a:ea typeface="新細明體" pitchFamily="18" charset="-120"/>
              </a:rPr>
              <a:t> in an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OR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characters</a:t>
            </a:r>
            <a:r>
              <a:rPr lang="en-US" altLang="zh-TW" sz="3200" dirty="0">
                <a:ea typeface="新細明體" pitchFamily="18" charset="-120"/>
              </a:rPr>
              <a:t> in a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string</a:t>
            </a:r>
            <a:r>
              <a:rPr lang="en-US" altLang="zh-TW" sz="3200" dirty="0">
                <a:ea typeface="新細明體" pitchFamily="18" charset="-120"/>
              </a:rPr>
              <a:t>.</a:t>
            </a: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When used on a string, it is equivalent to the </a:t>
            </a:r>
            <a:r>
              <a:rPr lang="en-US" altLang="zh-TW" sz="3200" dirty="0" err="1">
                <a:ea typeface="新細明體" pitchFamily="18" charset="-120"/>
              </a:rPr>
              <a:t>strlen</a:t>
            </a:r>
            <a:r>
              <a:rPr lang="en-US" altLang="zh-TW" sz="3200" dirty="0">
                <a:ea typeface="新細明體" pitchFamily="18" charset="-120"/>
              </a:rPr>
              <a:t>() function of C programming.</a:t>
            </a:r>
          </a:p>
          <a:p>
            <a:pPr indent="-287338"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here is a basic equivalent of </a:t>
            </a:r>
            <a:r>
              <a:rPr lang="en-US" altLang="zh-TW" sz="3200" dirty="0" err="1">
                <a:ea typeface="新細明體" pitchFamily="18" charset="-120"/>
              </a:rPr>
              <a:t>wc</a:t>
            </a:r>
            <a:r>
              <a:rPr lang="en-US" altLang="zh-TW" sz="3200" dirty="0">
                <a:ea typeface="新細明體" pitchFamily="18" charset="-120"/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	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/bin/awk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+ 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+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+ NF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END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print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NR,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"lines,",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"words,",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"characters" }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length()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missing, the rest of the string is used.</a:t>
            </a:r>
          </a:p>
        </p:txBody>
      </p:sp>
    </p:spTree>
    <p:extLst>
      <p:ext uri="{BB962C8B-B14F-4D97-AF65-F5344CB8AC3E}">
        <p14:creationId xmlns:p14="http://schemas.microsoft.com/office/powerpoint/2010/main" val="18314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9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 smtClean="0">
                <a:solidFill>
                  <a:srgbClr val="009900"/>
                </a:solidFill>
                <a:ea typeface="新細明體" pitchFamily="18" charset="-120"/>
              </a:rPr>
              <a:t>st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 is the string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the 2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st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string, 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the 2</a:t>
            </a:r>
            <a:r>
              <a:rPr lang="en-US" altLang="zh-TW" baseline="30000" dirty="0" smtClean="0">
                <a:solidFill>
                  <a:srgbClr val="009900"/>
                </a:solidFill>
                <a:ea typeface="新細明體" pitchFamily="18" charset="-120"/>
              </a:rPr>
              <a:t>nd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 is the position of the start of the substring to extract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The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2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</a:t>
            </a:r>
            <a:r>
              <a:rPr lang="en-US" altLang="zh-TW" dirty="0" smtClean="0">
                <a:solidFill>
                  <a:srgbClr val="A6A6A6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 smtClean="0">
                <a:solidFill>
                  <a:srgbClr val="A6A6A6"/>
                </a:solidFill>
                <a:ea typeface="新細明體" pitchFamily="18" charset="-120"/>
              </a:rPr>
              <a:t>st</a:t>
            </a:r>
            <a:r>
              <a:rPr lang="en-US" altLang="zh-TW" dirty="0" smtClean="0">
                <a:solidFill>
                  <a:srgbClr val="A6A6A6"/>
                </a:solidFill>
                <a:ea typeface="新細明體" pitchFamily="18" charset="-120"/>
              </a:rPr>
              <a:t> is the string, 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he 2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The 3</a:t>
            </a:r>
            <a:r>
              <a:rPr lang="en-US" altLang="zh-TW" baseline="30000" dirty="0" smtClean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 is the length of the string to extract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If this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length(</a:t>
            </a:r>
            <a:r>
              <a:rPr lang="en-US" altLang="zh-TW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 smtClean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5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 smtClean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rgbClr val="009900"/>
                </a:solidFill>
                <a:ea typeface="新細明體" pitchFamily="18" charset="-120"/>
              </a:rPr>
              <a:t> argument is missing, the rest of the string is used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 smtClean="0">
              <a:ea typeface="新細明體" pitchFamily="18" charset="-120"/>
            </a:endParaRPr>
          </a:p>
        </p:txBody>
      </p:sp>
      <p:sp>
        <p:nvSpPr>
          <p:cNvPr id="2" name="Arc 1"/>
          <p:cNvSpPr/>
          <p:nvPr/>
        </p:nvSpPr>
        <p:spPr bwMode="auto">
          <a:xfrm rot="1128827">
            <a:off x="751357" y="3194801"/>
            <a:ext cx="5861868" cy="2322844"/>
          </a:xfrm>
          <a:prstGeom prst="arc">
            <a:avLst>
              <a:gd name="adj1" fmla="val 18679135"/>
              <a:gd name="adj2" fmla="val 414193"/>
            </a:avLst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r>
              <a:rPr lang="en-US" altLang="zh-TW" sz="4400" b="1" dirty="0" smtClean="0">
                <a:ea typeface="新細明體" pitchFamily="18" charset="-120"/>
              </a:rPr>
              <a:t/>
            </a:r>
            <a:br>
              <a:rPr lang="en-US" altLang="zh-TW" sz="4400" b="1" dirty="0" smtClean="0"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(), continued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err="1" smtClean="0">
                <a:ea typeface="新細明體" pitchFamily="18" charset="-120"/>
              </a:rPr>
              <a:t>substr</a:t>
            </a:r>
            <a:r>
              <a:rPr lang="en-US" altLang="zh-TW" dirty="0" smtClean="0">
                <a:ea typeface="新細明體" pitchFamily="18" charset="-120"/>
              </a:rPr>
              <a:t> function can be used in non-obvious ways. For example, it can convert upper case to lower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pc="100" dirty="0" smtClean="0">
                <a:latin typeface="High Tower Text" pitchFamily="18" charset="0"/>
                <a:ea typeface="新細明體" pitchFamily="18" charset="-120"/>
              </a:rPr>
              <a:t>L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C="</a:t>
            </a:r>
            <a:r>
              <a:rPr lang="en-US" altLang="zh-TW" sz="105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 smtClean="0">
                <a:latin typeface="High Tower Text" pitchFamily="18" charset="0"/>
                <a:ea typeface="新細明體" pitchFamily="18" charset="-120"/>
              </a:rPr>
              <a:t>ab</a:t>
            </a:r>
            <a:r>
              <a:rPr lang="en-US" altLang="zh-TW" sz="4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 err="1" smtClean="0">
                <a:latin typeface="High Tower Text" pitchFamily="18" charset="0"/>
                <a:ea typeface="新細明體" pitchFamily="18" charset="-120"/>
              </a:rPr>
              <a:t>c</a:t>
            </a:r>
            <a:r>
              <a:rPr lang="en-US" altLang="zh-TW" sz="3000" spc="500" dirty="0" err="1" smtClean="0">
                <a:latin typeface="High Tower Text" pitchFamily="18" charset="0"/>
                <a:ea typeface="新細明體" pitchFamily="18" charset="-120"/>
              </a:rPr>
              <a:t>defghijklmnopqrstuvwxy</a:t>
            </a:r>
            <a:r>
              <a:rPr lang="en-US" altLang="zh-TW" sz="3000" spc="100" dirty="0" err="1" smtClean="0">
                <a:latin typeface="High Tower Text" pitchFamily="18" charset="0"/>
                <a:ea typeface="新細明體" pitchFamily="18" charset="-120"/>
              </a:rPr>
              <a:t>z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pc="-200" dirty="0" smtClean="0">
                <a:latin typeface="High Tower Text" pitchFamily="18" charset="0"/>
                <a:ea typeface="新細明體" pitchFamily="18" charset="-120"/>
              </a:rPr>
              <a:t>U</a:t>
            </a:r>
            <a:r>
              <a:rPr lang="en-US" altLang="zh-TW" spc="-100" dirty="0" smtClean="0">
                <a:latin typeface="High Tower Text" pitchFamily="18" charset="0"/>
                <a:ea typeface="新細明體" pitchFamily="18" charset="-120"/>
              </a:rPr>
              <a:t>C="ABCDEFGHIJKLMNOPQRSTUVWXYZ"; </a:t>
            </a:r>
          </a:p>
          <a:p>
            <a:pPr>
              <a:lnSpc>
                <a:spcPct val="67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</a:t>
            </a:r>
            <a:r>
              <a:rPr lang="en-US" altLang="zh-TW" sz="18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 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out="";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for(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&lt;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=length(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++)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char=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,i,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j=index(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L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C,char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if (j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{ out = out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(UC,j,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else { out = out char;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	}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n", out);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index()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index</a:t>
            </a:r>
            <a:r>
              <a:rPr lang="en-US" altLang="zh-TW" sz="3200" dirty="0" smtClean="0">
                <a:ea typeface="新細明體" pitchFamily="18" charset="-120"/>
              </a:rPr>
              <a:t>() function is the equivalent of the </a:t>
            </a:r>
            <a:r>
              <a:rPr lang="en-US" altLang="zh-TW" sz="3200" dirty="0" err="1" smtClean="0">
                <a:ea typeface="新細明體" pitchFamily="18" charset="-120"/>
              </a:rPr>
              <a:t>strstr</a:t>
            </a:r>
            <a:r>
              <a:rPr lang="en-US" altLang="zh-TW" sz="3200" dirty="0" smtClean="0">
                <a:ea typeface="新細明體" pitchFamily="18" charset="-120"/>
              </a:rPr>
              <a:t>() function of C programming.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The function returns a positive value indicating the </a:t>
            </a:r>
            <a:r>
              <a:rPr lang="en-US" altLang="zh-TW" dirty="0">
                <a:ea typeface="新細明體" pitchFamily="18" charset="-120"/>
              </a:rPr>
              <a:t>location of the </a:t>
            </a:r>
            <a:r>
              <a:rPr lang="en-US" altLang="zh-TW" dirty="0" smtClean="0">
                <a:ea typeface="新細明體" pitchFamily="18" charset="-120"/>
              </a:rPr>
              <a:t>substring, </a:t>
            </a:r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zh-TW" dirty="0" smtClean="0">
                <a:ea typeface="新細明體" pitchFamily="18" charset="-120"/>
              </a:rPr>
              <a:t>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If the substring consists of 2 or more characters, all of them must be found, sequentially, in the same order, for a match.</a:t>
            </a:r>
            <a:endParaRPr lang="en-US" altLang="zh-TW" sz="3200" dirty="0" smtClean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</a:t>
            </a:r>
            <a:r>
              <a:rPr lang="en-US" altLang="zh-TW" sz="3200" dirty="0" smtClean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         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index(sentence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,","));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5" name="Rounded Rectangular Callout 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</a:t>
              </a:r>
              <a:r>
                <a:rPr lang="en-US" altLang="zh-TW" sz="2400" dirty="0" smtClean="0">
                  <a:ea typeface="新細明體" pitchFamily="18" charset="-120"/>
                </a:rPr>
                <a:t>other operators </a:t>
              </a:r>
              <a:r>
                <a:rPr lang="en-US" altLang="zh-TW" sz="2400" dirty="0">
                  <a:ea typeface="新細明體" pitchFamily="18" charset="-120"/>
                </a:rPr>
                <a:t>that differ from C.</a:t>
              </a:r>
            </a:p>
          </p:txBody>
        </p:sp>
        <p:sp>
          <p:nvSpPr>
            <p:cNvPr id="2" name="Isosceles Triangle 1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match()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Whereas</a:t>
            </a:r>
            <a:r>
              <a:rPr lang="en-US" altLang="zh-TW" sz="3200" dirty="0">
                <a:ea typeface="新細明體" pitchFamily="18" charset="-120"/>
              </a:rPr>
              <a:t> </a:t>
            </a:r>
            <a:r>
              <a:rPr lang="en-US" altLang="zh-TW" sz="3200" i="1" dirty="0">
                <a:ea typeface="新細明體" pitchFamily="18" charset="-120"/>
              </a:rPr>
              <a:t>index</a:t>
            </a:r>
            <a:r>
              <a:rPr lang="en-US" altLang="zh-TW" sz="3200" dirty="0">
                <a:ea typeface="新細明體" pitchFamily="18" charset="-120"/>
              </a:rPr>
              <a:t>() </a:t>
            </a:r>
            <a:r>
              <a:rPr lang="en-US" altLang="zh-TW" sz="3200" dirty="0" smtClean="0">
                <a:ea typeface="新細明體" pitchFamily="18" charset="-120"/>
              </a:rPr>
              <a:t>searches for a substring, </a:t>
            </a:r>
            <a:r>
              <a:rPr lang="en-US" altLang="zh-TW" sz="3200" i="1" dirty="0" smtClean="0">
                <a:ea typeface="新細明體" pitchFamily="18" charset="-120"/>
              </a:rPr>
              <a:t>match</a:t>
            </a:r>
            <a:r>
              <a:rPr lang="en-US" altLang="zh-TW" sz="3200" dirty="0" smtClean="0">
                <a:ea typeface="新細明體" pitchFamily="18" charset="-120"/>
              </a:rPr>
              <a:t>() searches for a regular expression.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The function returns a positive value indicating the </a:t>
            </a:r>
            <a:r>
              <a:rPr lang="en-US" altLang="zh-TW" dirty="0">
                <a:ea typeface="新細明體" pitchFamily="18" charset="-120"/>
              </a:rPr>
              <a:t>location of the </a:t>
            </a:r>
            <a:r>
              <a:rPr lang="en-US" altLang="zh-TW" dirty="0" smtClean="0">
                <a:ea typeface="新細明體" pitchFamily="18" charset="-120"/>
              </a:rPr>
              <a:t>expression, </a:t>
            </a:r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zh-TW" dirty="0" smtClean="0">
                <a:ea typeface="新細明體" pitchFamily="18" charset="-120"/>
              </a:rPr>
              <a:t>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Actually, a string is a trivial case of a reg. expr.. So you can use match in place of index (but only in </a:t>
            </a:r>
            <a:r>
              <a:rPr lang="en-US" altLang="zh-TW" dirty="0" err="1" smtClean="0">
                <a:ea typeface="新細明體" pitchFamily="18" charset="-120"/>
              </a:rPr>
              <a:t>nawk</a:t>
            </a:r>
            <a:r>
              <a:rPr lang="en-US" altLang="zh-TW" dirty="0" smtClean="0">
                <a:ea typeface="新細明體" pitchFamily="18" charset="-120"/>
              </a:rPr>
              <a:t>, not awk).</a:t>
            </a:r>
            <a:endParaRPr lang="en-US" altLang="zh-TW" sz="3200" dirty="0" smtClean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</a:t>
            </a:r>
            <a:r>
              <a:rPr lang="en-US" altLang="zh-TW" sz="3200" dirty="0" smtClean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n", 			 	                 match(sentence,","));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442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sub()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W</a:t>
            </a:r>
            <a:r>
              <a:rPr lang="en-US" altLang="zh-TW" sz="3200" spc="-10" dirty="0" smtClean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spc="-10" dirty="0" smtClean="0">
                <a:ea typeface="新細明體" pitchFamily="18" charset="-120"/>
              </a:rPr>
              <a:t>m</a:t>
            </a:r>
            <a:r>
              <a:rPr lang="en-US" altLang="zh-TW" sz="3200" i="1" dirty="0" smtClean="0">
                <a:ea typeface="新細明體" pitchFamily="18" charset="-120"/>
              </a:rPr>
              <a:t>atch</a:t>
            </a:r>
            <a:r>
              <a:rPr lang="en-US" altLang="zh-TW" sz="3200" dirty="0" smtClean="0">
                <a:ea typeface="新細明體" pitchFamily="18" charset="-120"/>
              </a:rPr>
              <a:t>()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onl</a:t>
            </a:r>
            <a:r>
              <a:rPr lang="en-US" altLang="zh-TW" sz="3200" dirty="0" smtClean="0">
                <a:ea typeface="新細明體" pitchFamily="18" charset="-120"/>
              </a:rPr>
              <a:t>y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searches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for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a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re</a:t>
            </a:r>
            <a:r>
              <a:rPr lang="en-US" altLang="zh-TW" sz="3200" spc="-60" dirty="0" smtClean="0">
                <a:ea typeface="新細明體" pitchFamily="18" charset="-120"/>
              </a:rPr>
              <a:t>g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spc="-60" dirty="0" smtClean="0">
                <a:ea typeface="新細明體" pitchFamily="18" charset="-120"/>
              </a:rPr>
              <a:t>e</a:t>
            </a:r>
            <a:r>
              <a:rPr lang="en-US" altLang="zh-TW" sz="3200" dirty="0" smtClean="0">
                <a:ea typeface="新細明體" pitchFamily="18" charset="-120"/>
              </a:rPr>
              <a:t>xp</a:t>
            </a:r>
            <a:r>
              <a:rPr lang="en-US" altLang="zh-TW" sz="3200" spc="-50" dirty="0" smtClean="0">
                <a:ea typeface="新細明體" pitchFamily="18" charset="-120"/>
              </a:rPr>
              <a:t>r.</a:t>
            </a:r>
            <a:r>
              <a:rPr lang="en-US" altLang="zh-TW" sz="3200" dirty="0" smtClean="0">
                <a:ea typeface="新細明體" pitchFamily="18" charset="-120"/>
              </a:rPr>
              <a:t>, </a:t>
            </a:r>
            <a:r>
              <a:rPr lang="en-US" altLang="zh-TW" sz="3200" spc="-10" dirty="0" smtClean="0">
                <a:ea typeface="新細明體" pitchFamily="18" charset="-120"/>
              </a:rPr>
              <a:t>t</a:t>
            </a:r>
            <a:r>
              <a:rPr lang="en-US" altLang="zh-TW" sz="3200" spc="-20" dirty="0" smtClean="0">
                <a:ea typeface="新細明體" pitchFamily="18" charset="-120"/>
              </a:rPr>
              <a:t>h</a:t>
            </a:r>
            <a:r>
              <a:rPr lang="en-US" altLang="zh-TW" sz="3200" spc="-10" dirty="0" smtClean="0">
                <a:ea typeface="新細明體" pitchFamily="18" charset="-120"/>
              </a:rPr>
              <a:t>e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i="1" spc="-10" dirty="0" smtClean="0">
                <a:ea typeface="新細明體" pitchFamily="18" charset="-120"/>
              </a:rPr>
              <a:t>sub</a:t>
            </a:r>
            <a:r>
              <a:rPr lang="en-US" altLang="zh-TW" sz="3200" spc="-10" dirty="0" smtClean="0">
                <a:ea typeface="新細明體" pitchFamily="18" charset="-120"/>
              </a:rPr>
              <a:t>()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c</a:t>
            </a:r>
            <a:r>
              <a:rPr lang="en-US" altLang="zh-TW" sz="3200" spc="-20" dirty="0" smtClean="0">
                <a:ea typeface="新細明體" pitchFamily="18" charset="-120"/>
              </a:rPr>
              <a:t>ommand</a:t>
            </a:r>
            <a:r>
              <a:rPr lang="en-US" altLang="zh-TW" spc="-20" dirty="0" smtClean="0">
                <a:ea typeface="新細明體" pitchFamily="18" charset="-120"/>
              </a:rPr>
              <a:t> </a:t>
            </a:r>
            <a:r>
              <a:rPr lang="en-US" altLang="zh-TW" sz="3200" spc="-20" dirty="0" smtClean="0">
                <a:ea typeface="新細明體" pitchFamily="18" charset="-120"/>
              </a:rPr>
              <a:t>goe</a:t>
            </a:r>
            <a:r>
              <a:rPr lang="en-US" altLang="zh-TW" sz="3200" spc="-10" dirty="0" smtClean="0">
                <a:ea typeface="新細明體" pitchFamily="18" charset="-120"/>
              </a:rPr>
              <a:t>s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furt</a:t>
            </a:r>
            <a:r>
              <a:rPr lang="en-US" altLang="zh-TW" sz="3200" spc="-20" dirty="0" smtClean="0">
                <a:ea typeface="新細明體" pitchFamily="18" charset="-120"/>
              </a:rPr>
              <a:t>her</a:t>
            </a:r>
            <a:r>
              <a:rPr lang="en-US" altLang="zh-TW" spc="-20" dirty="0" smtClean="0">
                <a:ea typeface="新細明體" pitchFamily="18" charset="-120"/>
              </a:rPr>
              <a:t> </a:t>
            </a:r>
            <a:r>
              <a:rPr lang="en-US" altLang="zh-TW" sz="3200" spc="-20" dirty="0" smtClean="0">
                <a:ea typeface="新細明體" pitchFamily="18" charset="-120"/>
              </a:rPr>
              <a:t>an</a:t>
            </a:r>
            <a:r>
              <a:rPr lang="en-US" altLang="zh-TW" sz="3200" spc="-10" dirty="0" smtClean="0">
                <a:ea typeface="新細明體" pitchFamily="18" charset="-120"/>
              </a:rPr>
              <a:t>d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r</a:t>
            </a:r>
            <a:r>
              <a:rPr lang="en-US" altLang="zh-TW" sz="3200" spc="-20" dirty="0" smtClean="0">
                <a:ea typeface="新細明體" pitchFamily="18" charset="-120"/>
              </a:rPr>
              <a:t>epla</a:t>
            </a:r>
            <a:r>
              <a:rPr lang="en-US" altLang="zh-TW" sz="3200" spc="-10" dirty="0" smtClean="0">
                <a:ea typeface="新細明體" pitchFamily="18" charset="-120"/>
              </a:rPr>
              <a:t>ces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it.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But it also returns a value of 1 to indicate that a substitution occurred. Returns 0 if no substitution is made.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It only replaces the first match.                                                    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.</a:t>
            </a:r>
            <a:endParaRPr lang="en-US" altLang="zh-TW" sz="32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</a:t>
            </a:r>
            <a:r>
              <a:rPr lang="en-US" altLang="zh-TW" sz="3200" dirty="0" smtClean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("Replaced comma?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n", 			 	       sub("x",",",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sentence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),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sentence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767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W</a:t>
            </a:r>
            <a:r>
              <a:rPr lang="en-US" altLang="zh-TW" sz="3200" spc="-10" dirty="0" smtClean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dirty="0" smtClean="0">
                <a:ea typeface="新細明體" pitchFamily="18" charset="-120"/>
              </a:rPr>
              <a:t>sub</a:t>
            </a:r>
            <a:r>
              <a:rPr lang="en-US" altLang="zh-TW" sz="3200" dirty="0" smtClean="0">
                <a:ea typeface="新細明體" pitchFamily="18" charset="-120"/>
              </a:rPr>
              <a:t>()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onl</a:t>
            </a:r>
            <a:r>
              <a:rPr lang="en-US" altLang="zh-TW" sz="3200" dirty="0" smtClean="0">
                <a:ea typeface="新細明體" pitchFamily="18" charset="-120"/>
              </a:rPr>
              <a:t>y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replaces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one match, </a:t>
            </a:r>
            <a:r>
              <a:rPr lang="en-US" altLang="zh-TW" sz="3200" spc="-10" dirty="0" smtClean="0">
                <a:ea typeface="新細明體" pitchFamily="18" charset="-120"/>
              </a:rPr>
              <a:t>t</a:t>
            </a:r>
            <a:r>
              <a:rPr lang="en-US" altLang="zh-TW" sz="3200" spc="-20" dirty="0" smtClean="0">
                <a:ea typeface="新細明體" pitchFamily="18" charset="-120"/>
              </a:rPr>
              <a:t>h</a:t>
            </a:r>
            <a:r>
              <a:rPr lang="en-US" altLang="zh-TW" sz="3200" spc="-10" dirty="0" smtClean="0">
                <a:ea typeface="新細明體" pitchFamily="18" charset="-120"/>
              </a:rPr>
              <a:t>e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i="1" spc="-10" dirty="0" err="1" smtClean="0">
                <a:ea typeface="新細明體" pitchFamily="18" charset="-120"/>
              </a:rPr>
              <a:t>gsub</a:t>
            </a:r>
            <a:r>
              <a:rPr lang="en-US" altLang="zh-TW" sz="3200" spc="-10" dirty="0" smtClean="0">
                <a:ea typeface="新細明體" pitchFamily="18" charset="-120"/>
              </a:rPr>
              <a:t>()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c</a:t>
            </a:r>
            <a:r>
              <a:rPr lang="en-US" altLang="zh-TW" sz="3200" spc="-20" dirty="0" smtClean="0">
                <a:ea typeface="新細明體" pitchFamily="18" charset="-120"/>
              </a:rPr>
              <a:t>ommand</a:t>
            </a:r>
            <a:r>
              <a:rPr lang="en-US" altLang="zh-TW" spc="-2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r</a:t>
            </a:r>
            <a:r>
              <a:rPr lang="en-US" altLang="zh-TW" sz="3200" spc="-20" dirty="0" smtClean="0">
                <a:ea typeface="新細明體" pitchFamily="18" charset="-120"/>
              </a:rPr>
              <a:t>epla</a:t>
            </a:r>
            <a:r>
              <a:rPr lang="en-US" altLang="zh-TW" sz="3200" spc="-10" dirty="0" smtClean="0">
                <a:ea typeface="新細明體" pitchFamily="18" charset="-120"/>
              </a:rPr>
              <a:t>ces</a:t>
            </a:r>
            <a:r>
              <a:rPr lang="en-US" altLang="zh-TW" spc="-10" dirty="0" smtClean="0">
                <a:ea typeface="新細明體" pitchFamily="18" charset="-120"/>
              </a:rPr>
              <a:t> </a:t>
            </a:r>
            <a:r>
              <a:rPr lang="en-US" altLang="zh-TW" sz="3200" spc="-10" dirty="0" smtClean="0">
                <a:ea typeface="新細明體" pitchFamily="18" charset="-120"/>
              </a:rPr>
              <a:t>all matches.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But it also returns a value indicating the number of substitutions that occurred (including the possibility of returning a 0 if no substitutions were made).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It only replaces the first match.</a:t>
            </a:r>
            <a:endParaRPr lang="en-US" altLang="zh-TW" sz="3200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</a:t>
            </a:r>
            <a:r>
              <a:rPr lang="en-US" altLang="zh-TW" sz="3200" dirty="0" smtClean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("Replaced this many commas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n", 		     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gsub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("x",",",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sentence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),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sentence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</a:t>
            </a:r>
            <a:br>
              <a:rPr lang="en-US" altLang="zh-TW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83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6858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So sub() acts like </a:t>
            </a:r>
            <a:r>
              <a:rPr lang="en-US" altLang="zh-TW" sz="3200" dirty="0" err="1">
                <a:ea typeface="新細明體" pitchFamily="18" charset="-120"/>
              </a:rPr>
              <a:t>sed’s</a:t>
            </a:r>
            <a:r>
              <a:rPr lang="en-US" altLang="zh-TW" sz="3200" dirty="0">
                <a:ea typeface="新細明體" pitchFamily="18" charset="-120"/>
              </a:rPr>
              <a:t> “s”. 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/>
            </a:r>
            <a:br>
              <a:rPr lang="en-US" altLang="zh-TW" sz="320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 smtClean="0">
                <a:ea typeface="新細明體" pitchFamily="18" charset="-120"/>
              </a:rPr>
              <a:t> </a:t>
            </a:r>
            <a:br>
              <a:rPr lang="en-US" altLang="zh-TW" sz="3200" dirty="0" smtClean="0">
                <a:ea typeface="新細明體" pitchFamily="18" charset="-120"/>
              </a:rPr>
            </a:br>
            <a:endParaRPr lang="en-US" altLang="zh-TW" sz="2800" dirty="0" smtClean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25908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Here is a sentence| </a:t>
            </a: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r.*n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Here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is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a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sentence|awk</a:t>
            </a:r>
            <a:r>
              <a:rPr lang="en-US" altLang="zh-TW" sz="24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'{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</a:t>
            </a:r>
            <a:r>
              <a:rPr lang="en-US" altLang="zh-TW" sz="3200" kern="0" dirty="0" err="1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n</a:t>
            </a: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sz="3200" kern="0" dirty="0" err="1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5720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buFont typeface="Wingdings" pitchFamily="2" charset="2"/>
              <a:buChar char="§"/>
            </a:pPr>
            <a:r>
              <a:rPr lang="en-US" altLang="zh-TW" sz="3200" kern="0" dirty="0" smtClean="0">
                <a:ea typeface="新細明體" pitchFamily="18" charset="-120"/>
              </a:rPr>
              <a:t>But awk uses </a:t>
            </a:r>
            <a:r>
              <a:rPr lang="en-US" altLang="zh-TW" sz="3200" i="1" u="sng" kern="0" dirty="0" smtClean="0">
                <a:ea typeface="新細明體" pitchFamily="18" charset="-120"/>
              </a:rPr>
              <a:t>extended</a:t>
            </a:r>
            <a:r>
              <a:rPr lang="en-US" altLang="zh-TW" sz="3200" kern="0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ea typeface="新細明體" pitchFamily="18" charset="-120"/>
              </a:rPr>
              <a:t>regular expressions, so:</a:t>
            </a:r>
            <a:r>
              <a:rPr lang="en-US" altLang="zh-TW" sz="3000" kern="0" dirty="0" smtClean="0">
                <a:ea typeface="新細明體" pitchFamily="18" charset="-120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kern="0" dirty="0" smtClean="0">
                <a:latin typeface="High Tower Text" pitchFamily="18" charset="0"/>
                <a:ea typeface="新細明體" pitchFamily="18" charset="-120"/>
              </a:rPr>
              <a:t/>
            </a:r>
            <a:br>
              <a:rPr lang="en-US" altLang="zh-TW" sz="3200" kern="0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 smtClean="0">
                <a:ea typeface="新細明體" pitchFamily="18" charset="-120"/>
              </a:rPr>
              <a:t> </a:t>
            </a:r>
            <a:br>
              <a:rPr lang="en-US" altLang="zh-TW" sz="3200" kern="0" dirty="0" smtClean="0">
                <a:ea typeface="新細明體" pitchFamily="18" charset="-120"/>
              </a:rPr>
            </a:br>
            <a:endParaRPr lang="en-US" altLang="zh-TW" kern="0" dirty="0" smtClean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51054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</a:t>
            </a:r>
            <a:r>
              <a:rPr lang="en-US" altLang="zh-TW" sz="3200" kern="0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]+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1@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awk '{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]+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z="3200" kern="0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057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zh-TW" sz="3000" kern="0" dirty="0" smtClean="0">
                <a:ea typeface="新細明體" pitchFamily="18" charset="-120"/>
              </a:rPr>
              <a:t>Compare: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kern="0" dirty="0" smtClean="0">
                <a:latin typeface="High Tower Text" pitchFamily="18" charset="0"/>
                <a:ea typeface="新細明體" pitchFamily="18" charset="-120"/>
              </a:rPr>
              <a:t/>
            </a:r>
            <a:br>
              <a:rPr lang="en-US" altLang="zh-TW" sz="3200" kern="0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 smtClean="0">
                <a:ea typeface="新細明體" pitchFamily="18" charset="-120"/>
              </a:rPr>
              <a:t> </a:t>
            </a:r>
            <a:br>
              <a:rPr lang="en-US" altLang="zh-TW" sz="3200" kern="0" dirty="0" smtClean="0">
                <a:ea typeface="新細明體" pitchFamily="18" charset="-120"/>
              </a:rPr>
            </a:br>
            <a:endParaRPr lang="en-US" altLang="zh-TW" kern="0" dirty="0" smtClean="0">
              <a:latin typeface="High Tower Text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9" grpId="0"/>
      <p:bldP spid="9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 smtClean="0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So sub() acts like </a:t>
            </a:r>
            <a:r>
              <a:rPr lang="en-US" altLang="zh-TW" sz="3200" dirty="0" err="1" smtClean="0">
                <a:ea typeface="新細明體" pitchFamily="18" charset="-120"/>
              </a:rPr>
              <a:t>sed’s</a:t>
            </a:r>
            <a:r>
              <a:rPr lang="en-US" altLang="zh-TW" sz="3200" dirty="0" smtClean="0">
                <a:ea typeface="新細明體" pitchFamily="18" charset="-120"/>
              </a:rPr>
              <a:t> “s”. </a:t>
            </a:r>
            <a:endParaRPr lang="en-US" altLang="zh-TW" sz="3200" dirty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You can give a third argument to apply the substitution to a variable: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sub("old",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 err="1" smtClean="0">
                <a:ea typeface="新細明體" pitchFamily="18" charset="-120"/>
              </a:rPr>
              <a:t>gsub</a:t>
            </a:r>
            <a:r>
              <a:rPr lang="en-US" altLang="zh-TW" sz="3200" dirty="0">
                <a:ea typeface="新細明體" pitchFamily="18" charset="-120"/>
              </a:rPr>
              <a:t>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TW" sz="3200" dirty="0" err="1" smtClean="0">
                <a:ea typeface="新細明體" pitchFamily="18" charset="-120"/>
              </a:rPr>
              <a:t>gsub</a:t>
            </a:r>
            <a:r>
              <a:rPr lang="en-US" altLang="zh-TW" sz="3200" dirty="0" smtClean="0">
                <a:ea typeface="新細明體" pitchFamily="18" charset="-120"/>
              </a:rPr>
              <a:t>("old</a:t>
            </a:r>
            <a:r>
              <a:rPr lang="en-US" altLang="zh-TW" sz="3200" dirty="0">
                <a:ea typeface="新細明體" pitchFamily="18" charset="-120"/>
              </a:rPr>
              <a:t>"</a:t>
            </a:r>
            <a:r>
              <a:rPr lang="en-US" altLang="zh-TW" sz="3200" dirty="0" smtClean="0">
                <a:ea typeface="新細明體" pitchFamily="18" charset="-120"/>
              </a:rPr>
              <a:t>, "new", </a:t>
            </a:r>
            <a:r>
              <a:rPr lang="en-US" altLang="zh-TW" sz="3200" dirty="0" err="1" smtClean="0">
                <a:ea typeface="新細明體" pitchFamily="18" charset="-120"/>
              </a:rPr>
              <a:t>stringvariable</a:t>
            </a:r>
            <a:r>
              <a:rPr lang="en-US" altLang="zh-TW" sz="3200" dirty="0" smtClean="0">
                <a:ea typeface="新細明體" pitchFamily="18" charset="-12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Obviously from the last slide, $0 is the variable   that it gets applied to by default (i.e., when no third argument is given). </a:t>
            </a:r>
            <a:endParaRPr lang="en-US" altLang="zh-TW" sz="3200" dirty="0" smtClean="0">
              <a:latin typeface="High Tower Text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split</a:t>
            </a:r>
            <a:r>
              <a:rPr lang="en-US" altLang="zh-TW" sz="3200" dirty="0" smtClean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Takes 3 arguments: the </a:t>
            </a:r>
            <a:r>
              <a:rPr lang="en-US" altLang="zh-TW" u="sng" dirty="0" smtClean="0"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, an </a:t>
            </a:r>
            <a:r>
              <a:rPr lang="en-US" altLang="zh-TW" u="sng" dirty="0" smtClean="0">
                <a:ea typeface="新細明體" pitchFamily="18" charset="-120"/>
              </a:rPr>
              <a:t>array to fill</a:t>
            </a:r>
            <a:r>
              <a:rPr lang="en-US" altLang="zh-TW" dirty="0" smtClean="0">
                <a:ea typeface="新細明體" pitchFamily="18" charset="-120"/>
              </a:rPr>
              <a:t>, &amp; a </a:t>
            </a:r>
            <a:r>
              <a:rPr lang="en-US" altLang="zh-TW" u="sng" dirty="0" smtClean="0">
                <a:ea typeface="新細明體" pitchFamily="18" charset="-120"/>
              </a:rPr>
              <a:t>separator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 $1==A[1], $2==A[2], … $NF==A[n];  NF==n</a:t>
            </a:r>
          </a:p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152400"/>
            <a:ext cx="5715000" cy="2362200"/>
          </a:xfrm>
          <a:prstGeom prst="wedgeRoundRectCallout">
            <a:avLst>
              <a:gd name="adj1" fmla="val 40674"/>
              <a:gd name="adj2" fmla="val 790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Actually,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 keyword, not a function (we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know this because you don't put "(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)" after the word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).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Anyway, we already looked at the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keyword.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6181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 smtClean="0">
                <a:solidFill>
                  <a:srgbClr val="0000EE"/>
                </a:solidFill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solidFill>
                  <a:srgbClr val="0000EE"/>
                </a:solidFill>
                <a:ea typeface="新細明體" pitchFamily="18" charset="-120"/>
              </a:rPr>
              <a:t>system</a:t>
            </a:r>
            <a:r>
              <a:rPr lang="en-US" altLang="zh-TW" sz="3200" dirty="0" smtClean="0">
                <a:solidFill>
                  <a:srgbClr val="0000EE"/>
                </a:solidFill>
                <a:ea typeface="新細明體" pitchFamily="18" charset="-120"/>
              </a:rPr>
              <a:t>() function executes a UNIX command or command sequence.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Takes 1 argument: a </a:t>
            </a:r>
            <a:r>
              <a:rPr lang="en-US" altLang="zh-TW" u="sng" dirty="0" smtClean="0"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Returns the exit code from running the command (s). 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Don't forget the quotes around the UNIX command (s).</a:t>
            </a:r>
          </a:p>
          <a:p>
            <a:pPr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For example: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      x=system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("clear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#</a:t>
            </a:r>
            <a:r>
              <a:rPr lang="en-US" altLang="zh-TW" sz="2400" dirty="0">
                <a:latin typeface="Arial Narrow" panose="020B0606020202030204" pitchFamily="34" charset="0"/>
              </a:rPr>
              <a:t>return a 0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 </a:t>
            </a:r>
            <a:r>
              <a:rPr lang="en-US" altLang="zh-TW" sz="2400" dirty="0">
                <a:latin typeface="Arial Narrow" panose="020B0606020202030204" pitchFamily="34" charset="0"/>
              </a:rPr>
              <a:t>means </a:t>
            </a:r>
            <a:r>
              <a:rPr lang="en-US" altLang="zh-TW" sz="2400" dirty="0" smtClean="0">
                <a:latin typeface="Arial Narrow" panose="020B0606020202030204" pitchFamily="34" charset="0"/>
              </a:rPr>
              <a:t>success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       print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y=system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("exit </a:t>
            </a:r>
            <a:r>
              <a:rPr lang="en-US" altLang="zh-TW" sz="2400" dirty="0" smtClean="0">
                <a:ea typeface="新細明體" pitchFamily="18" charset="-120"/>
              </a:rPr>
              <a:t>5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 smtClean="0">
                <a:latin typeface="Arial Narrow" panose="020B0606020202030204" pitchFamily="34" charset="0"/>
                <a:ea typeface="新細明體" pitchFamily="18" charset="-120"/>
              </a:rPr>
              <a:t>#</a:t>
            </a:r>
            <a:r>
              <a:rPr lang="en-US" altLang="zh-TW" sz="2400" dirty="0">
                <a:latin typeface="Arial Narrow" panose="020B0606020202030204" pitchFamily="34" charset="0"/>
                <a:ea typeface="新細明體" pitchFamily="18" charset="-120"/>
              </a:rPr>
              <a:t>returns a </a:t>
            </a:r>
            <a:r>
              <a:rPr lang="en-US" altLang="zh-TW" sz="2400" dirty="0" smtClean="0">
                <a:latin typeface="Arial Narrow" panose="020B0606020202030204" pitchFamily="34" charset="0"/>
                <a:ea typeface="新細明體" pitchFamily="18" charset="-120"/>
              </a:rPr>
              <a:t>5</a:t>
            </a:r>
            <a:endParaRPr lang="en-US" altLang="zh-TW" sz="2400" dirty="0">
              <a:latin typeface="Arial Narrow" panose="020B0606020202030204" pitchFamily="34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       print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y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     system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("(cd 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usr;pwd|sed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s,</a:t>
            </a:r>
            <a:r>
              <a:rPr lang="en-US" altLang="zh-TW" dirty="0" smtClean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,,);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pwd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 smtClean="0">
                <a:latin typeface="Arial Narrow" panose="020B0606020202030204" pitchFamily="34" charset="0"/>
                <a:ea typeface="新細明體" pitchFamily="18" charset="-120"/>
              </a:rPr>
              <a:t>#a command sequence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   }</a:t>
            </a:r>
            <a:endParaRPr lang="en-US" altLang="zh-TW" dirty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24220"/>
              <a:gd name="adj2" fmla="val -83589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system()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 smtClea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 smtClean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</a:t>
            </a:r>
            <a:r>
              <a:rPr lang="en-US" altLang="zh-TW" sz="3200" kern="0" dirty="0" smtClean="0">
                <a:ea typeface="新細明體" pitchFamily="18" charset="-120"/>
              </a:rPr>
              <a:t>standard input, you can </a:t>
            </a:r>
            <a:r>
              <a:rPr lang="en-US" altLang="zh-TW" sz="3200" kern="0" dirty="0" err="1" smtClean="0">
                <a:ea typeface="新細明體" pitchFamily="18" charset="-120"/>
              </a:rPr>
              <a:t>getline</a:t>
            </a:r>
            <a:r>
              <a:rPr lang="en-US" altLang="zh-TW" sz="3200" kern="0" dirty="0" smtClean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  <a:endParaRPr lang="en-US" altLang="zh-TW" sz="3200" kern="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echo|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A piped command you execute (you provide a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string </a:t>
            </a: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holding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UNIX command </a:t>
            </a:r>
            <a:r>
              <a:rPr lang="en-US" altLang="zh-TW" sz="3200" kern="0" dirty="0" smtClean="0">
                <a:solidFill>
                  <a:srgbClr val="FF0000"/>
                </a:solidFill>
                <a:ea typeface="新細明體" pitchFamily="18" charset="-120"/>
              </a:rPr>
              <a:t>sequence):</a:t>
            </a:r>
            <a:endParaRPr lang="en-US" altLang="zh-TW" sz="3200" kern="0" dirty="0">
              <a:solidFill>
                <a:srgbClr val="FF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050" kern="0" dirty="0" smtClean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% echo|awk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 smtClean="0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 smtClean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1539"/>
              <a:gd name="adj2" fmla="val 98472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219200" y="3276600"/>
            <a:ext cx="7496175" cy="1247775"/>
          </a:xfrm>
          <a:prstGeom prst="wedgeRoundRectCallout">
            <a:avLst>
              <a:gd name="adj1" fmla="val -48426"/>
              <a:gd name="adj2" fmla="val 169464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Notice that "|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"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kept track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of how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many lines the UNIX command </a:t>
            </a:r>
            <a:r>
              <a:rPr lang="en-US" sz="3200" dirty="0" smtClean="0">
                <a:solidFill>
                  <a:schemeClr val="bg1"/>
                </a:solidFill>
              </a:rPr>
              <a:t>gener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ated.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5981"/>
              <a:gd name="adj2" fmla="val -1745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Slide #44</a:t>
            </a:r>
            <a:endParaRPr kumimoji="1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2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4916"/>
              <a:gd name="adj2" fmla="val -970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914400"/>
            <a:ext cx="9144000" cy="19050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9144000" cy="2514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23" name="Rounded Rectangular Callout 22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25" name="Rounded Rectangular Callout 2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</a:t>
              </a:r>
              <a:r>
                <a:rPr lang="en-US" altLang="zh-TW" sz="2400" dirty="0" smtClean="0">
                  <a:ea typeface="新細明體" pitchFamily="18" charset="-120"/>
                </a:rPr>
                <a:t>other operators </a:t>
              </a:r>
              <a:r>
                <a:rPr lang="en-US" altLang="zh-TW" sz="2400" dirty="0">
                  <a:ea typeface="新細明體" pitchFamily="18" charset="-120"/>
                </a:rPr>
                <a:t>that differ from C.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3715916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awk '{print A $1}{A=$1}'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048000" y="1066800"/>
            <a:ext cx="4495800" cy="1295400"/>
          </a:xfrm>
          <a:prstGeom prst="wedgeRoundRectCallout">
            <a:avLst>
              <a:gd name="adj1" fmla="val -96926"/>
              <a:gd name="adj2" fmla="val 8869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 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awk '$1~"[.][0-9]+E"{print $1}'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awk '$0!~"(</a:t>
            </a:r>
            <a:r>
              <a:rPr lang="en-US" altLang="zh-TW" dirty="0" err="1" smtClean="0">
                <a:ea typeface="新細明體" pitchFamily="18" charset="-120"/>
              </a:rPr>
              <a:t>a|b</a:t>
            </a:r>
            <a:r>
              <a:rPr lang="en-US" altLang="zh-TW" dirty="0" smtClean="0">
                <a:ea typeface="新細明體" pitchFamily="18" charset="-120"/>
              </a:rPr>
              <a:t>)y"{print "nope"}'</a:t>
            </a:r>
          </a:p>
        </p:txBody>
      </p:sp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6324600" y="76200"/>
            <a:ext cx="2743200" cy="1524000"/>
          </a:xfrm>
          <a:prstGeom prst="wedgeRoundRectCallout">
            <a:avLst>
              <a:gd name="adj1" fmla="val -80529"/>
              <a:gd name="adj2" fmla="val 506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So, AWK uses </a:t>
            </a: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extended</a:t>
            </a:r>
            <a:r>
              <a:rPr lang="en-US" altLang="zh-TW" sz="2800" dirty="0" smtClean="0">
                <a:ea typeface="新細明體" pitchFamily="18" charset="-120"/>
              </a:rPr>
              <a:t> regular expressions.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A$1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}{A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=$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}'.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</a:t>
            </a:r>
            <a:r>
              <a:rPr lang="en-US" altLang="zh-TW" dirty="0" smtClean="0">
                <a:ea typeface="新細明體" pitchFamily="18" charset="-120"/>
              </a:rPr>
              <a:t>A$1</a:t>
            </a:r>
            <a:r>
              <a:rPr lang="en-US" altLang="zh-TW" dirty="0">
                <a:ea typeface="新細明體" pitchFamily="18" charset="-120"/>
              </a:rPr>
              <a:t>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 B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}{B=A;A=$1}'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20951" y="2590800"/>
            <a:ext cx="3886200" cy="457200"/>
          </a:xfrm>
          <a:prstGeom prst="wedgeRoundRectCallout">
            <a:avLst>
              <a:gd name="adj1" fmla="val -55799"/>
              <a:gd name="adj2" fmla="val 3338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A space separated them here.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5105400" y="3054609"/>
            <a:ext cx="3886200" cy="1288791"/>
          </a:xfrm>
          <a:prstGeom prst="wedgeRoundRectCallout">
            <a:avLst>
              <a:gd name="adj1" fmla="val -56551"/>
              <a:gd name="adj2" fmla="val 808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But it was optional, because it will be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implicitly assumed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when no operator is given.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029200" y="5486400"/>
            <a:ext cx="3962400" cy="1295400"/>
          </a:xfrm>
          <a:prstGeom prst="wedgeRoundRectCallout">
            <a:avLst>
              <a:gd name="adj1" fmla="val -53182"/>
              <a:gd name="adj2" fmla="val -759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This time, however, the space was needed to prevent creating a new variable “AB”.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0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15" grpId="0" animBg="1"/>
      <p:bldP spid="15" grpId="1" animBg="1"/>
      <p:bldP spid="21" grpId="0" animBg="1"/>
      <p:bldP spid="21" grpId="1" animBg="1"/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Associative Arrays…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0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1122" y="778565"/>
            <a:ext cx="845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sz="4000" kern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Awk provides arrays for storing groups of related data values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# reverse - print input in reverse order by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         { line[NR] = $0 }   	# remember each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END { </a:t>
            </a:r>
            <a:r>
              <a:rPr lang="en-US" altLang="zh-TW" sz="2800" kern="0" dirty="0" err="1" smtClean="0">
                <a:ea typeface="新細明體" pitchFamily="18" charset="-120"/>
              </a:rPr>
              <a:t>i</a:t>
            </a:r>
            <a:r>
              <a:rPr lang="en-US" altLang="zh-TW" sz="2800" kern="0" dirty="0" smtClean="0">
                <a:ea typeface="新細明體" pitchFamily="18" charset="-120"/>
              </a:rPr>
              <a:t> = NR		# print lines in reverse order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			while (</a:t>
            </a:r>
            <a:r>
              <a:rPr lang="en-US" altLang="zh-TW" sz="2800" kern="0" dirty="0" err="1" smtClean="0">
                <a:ea typeface="新細明體" pitchFamily="18" charset="-120"/>
              </a:rPr>
              <a:t>i</a:t>
            </a:r>
            <a:r>
              <a:rPr lang="en-US" altLang="zh-TW" sz="2800" kern="0" dirty="0" smtClean="0">
                <a:ea typeface="新細明體" pitchFamily="18" charset="-120"/>
              </a:rPr>
              <a:t> &gt; 0)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				print line[</a:t>
            </a:r>
            <a:r>
              <a:rPr lang="en-US" altLang="zh-TW" sz="2800" kern="0" dirty="0" err="1" smtClean="0">
                <a:ea typeface="新細明體" pitchFamily="18" charset="-120"/>
              </a:rPr>
              <a:t>i</a:t>
            </a:r>
            <a:r>
              <a:rPr lang="en-US" altLang="zh-TW" sz="2800" kern="0" dirty="0" smtClean="0">
                <a:ea typeface="新細明體" pitchFamily="18" charset="-120"/>
              </a:rPr>
              <a:t>]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				</a:t>
            </a:r>
            <a:r>
              <a:rPr lang="en-US" altLang="zh-TW" sz="2800" kern="0" dirty="0" err="1" smtClean="0">
                <a:ea typeface="新細明體" pitchFamily="18" charset="-120"/>
              </a:rPr>
              <a:t>i</a:t>
            </a:r>
            <a:r>
              <a:rPr lang="en-US" altLang="zh-TW" sz="2800" kern="0" dirty="0" smtClean="0">
                <a:ea typeface="新細明體" pitchFamily="18" charset="-120"/>
              </a:rPr>
              <a:t> = </a:t>
            </a:r>
            <a:r>
              <a:rPr lang="en-US" altLang="zh-TW" sz="2800" kern="0" dirty="0" err="1" smtClean="0">
                <a:ea typeface="新細明體" pitchFamily="18" charset="-120"/>
              </a:rPr>
              <a:t>i</a:t>
            </a:r>
            <a:r>
              <a:rPr lang="en-US" altLang="zh-TW" sz="2800" kern="0" dirty="0" smtClean="0">
                <a:ea typeface="新細明體" pitchFamily="18" charset="-120"/>
              </a:rPr>
              <a:t> - 1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		    	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 smtClean="0">
                <a:ea typeface="新細明體" pitchFamily="18" charset="-120"/>
              </a:rPr>
              <a:t>		     }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514600" y="914400"/>
            <a:ext cx="5943600" cy="990600"/>
          </a:xfrm>
          <a:prstGeom prst="wedgeRoundRectCallout">
            <a:avLst>
              <a:gd name="adj1" fmla="val -41557"/>
              <a:gd name="adj2" fmla="val 134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</a:t>
            </a:r>
            <a:r>
              <a:rPr lang="en-US" altLang="zh-TW" b="1" i="1" dirty="0" smtClean="0">
                <a:ea typeface="新細明體" pitchFamily="18" charset="-120"/>
              </a:rPr>
              <a:t>looks like</a:t>
            </a:r>
            <a:r>
              <a:rPr lang="en-US" altLang="zh-TW" dirty="0" smtClean="0">
                <a:ea typeface="新細明體" pitchFamily="18" charset="-120"/>
              </a:rPr>
              <a:t> an ordinary C-style array. But actually the array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index</a:t>
            </a:r>
            <a:r>
              <a:rPr lang="en-US" altLang="zh-TW" dirty="0" smtClean="0">
                <a:ea typeface="新細明體" pitchFamily="18" charset="-120"/>
              </a:rPr>
              <a:t> being used is a </a:t>
            </a:r>
            <a:r>
              <a:rPr lang="en-US" altLang="zh-TW" b="1" i="1" dirty="0" smtClean="0">
                <a:solidFill>
                  <a:srgbClr val="FFFF00"/>
                </a:solidFill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657600" y="3810000"/>
            <a:ext cx="5410200" cy="1752600"/>
          </a:xfrm>
          <a:prstGeom prst="wedgeRoundRectCallout">
            <a:avLst>
              <a:gd name="adj1" fmla="val 27310"/>
              <a:gd name="adj2" fmla="val -16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(It just so-happens that, in this case, the string contains a set of characters that are all digits – in other words, this string just happens to actually represent a number.)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838200"/>
            <a:ext cx="8478982" cy="6019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There is a data structure called a </a:t>
            </a:r>
            <a:r>
              <a:rPr lang="en-US" altLang="zh-TW" sz="40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hash table</a:t>
            </a: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That is what an associative array is.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You use a </a:t>
            </a:r>
            <a:r>
              <a:rPr lang="en-US" altLang="zh-TW" sz="40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key</a:t>
            </a: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to </a:t>
            </a:r>
            <a:r>
              <a:rPr lang="en-US" altLang="zh-TW" sz="40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look-up</a:t>
            </a: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the </a:t>
            </a:r>
            <a:r>
              <a:rPr lang="en-US" altLang="zh-TW" sz="40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value </a:t>
            </a: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the 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simpler: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</a:t>
            </a: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manages </a:t>
            </a: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hash table</a:t>
            </a: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  <a:endParaRPr lang="en-US" altLang="zh-TW" sz="40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</a:t>
            </a:r>
            <a:r>
              <a:rPr lang="en-US" altLang="zh-TW" sz="4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more efficient: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</a:t>
            </a: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optimizes </a:t>
            </a: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hash table</a:t>
            </a:r>
            <a:r>
              <a:rPr lang="en-US" altLang="zh-TW" sz="3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BEGIN</a:t>
            </a: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</a:t>
            </a:r>
            <a:r>
              <a:rPr lang="en-US" altLang="zh-TW" dirty="0" err="1" smtClean="0">
                <a:ea typeface="新細明體" pitchFamily="18" charset="-120"/>
              </a:rPr>
              <a:t>beautifull</a:t>
            </a:r>
            <a:r>
              <a:rPr lang="en-US" altLang="zh-TW" dirty="0" smtClean="0"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96129"/>
              <a:gd name="adj2" fmla="val -59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where you initialize stuff (in this case, an array).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for(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ea typeface="新細明體" pitchFamily="18" charset="-120"/>
              </a:rPr>
              <a:t>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70717"/>
              <a:gd name="adj2" fmla="val 1233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can loop through all fields.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>
                <a:ea typeface="新細明體" pitchFamily="18" charset="-120"/>
              </a:rPr>
              <a:t>Associative </a:t>
            </a:r>
            <a:r>
              <a:rPr lang="en-US" altLang="zh-TW" sz="3200" dirty="0">
                <a:ea typeface="新細明體" pitchFamily="18" charset="-120"/>
              </a:rPr>
              <a:t>arrays can easily translate text</a:t>
            </a:r>
            <a:r>
              <a:rPr lang="en-US" altLang="zh-TW" sz="3200" dirty="0" smtClean="0">
                <a:ea typeface="新細明體" pitchFamily="18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0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check what is </a:t>
            </a:r>
            <a:r>
              <a:rPr lang="en-US" altLang="zh-TW" b="1" u="sng" dirty="0" smtClean="0">
                <a:solidFill>
                  <a:srgbClr val="FFFF00"/>
                </a:solidFill>
                <a:ea typeface="新細明體" pitchFamily="18" charset="-120"/>
              </a:rPr>
              <a:t>in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b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2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check what is </a:t>
            </a:r>
            <a:r>
              <a:rPr lang="en-US" altLang="zh-TW" b="1" u="sng" dirty="0" smtClean="0">
                <a:ea typeface="新細明體" pitchFamily="18" charset="-120"/>
              </a:rPr>
              <a:t>in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b="1" u="sng" dirty="0" smtClean="0">
                <a:solidFill>
                  <a:srgbClr val="FFFF00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019800" y="4572000"/>
            <a:ext cx="3048000" cy="1295400"/>
          </a:xfrm>
          <a:prstGeom prst="wedgeRoundRectCallout">
            <a:avLst>
              <a:gd name="adj1" fmla="val -78959"/>
              <a:gd name="adj2" fmla="val -1558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Can you visualize why a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C-style array</a:t>
            </a:r>
            <a:r>
              <a:rPr lang="en-US" altLang="zh-TW" dirty="0" smtClean="0">
                <a:ea typeface="新細明體" pitchFamily="18" charset="-120"/>
              </a:rPr>
              <a:t> would </a:t>
            </a:r>
            <a:r>
              <a:rPr lang="en-US" altLang="zh-TW" u="sng" dirty="0" smtClean="0">
                <a:solidFill>
                  <a:srgbClr val="FFFF00"/>
                </a:solidFill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need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this</a:t>
            </a:r>
            <a:r>
              <a:rPr lang="en-US" altLang="zh-TW" dirty="0" smtClean="0">
                <a:ea typeface="新細明體" pitchFamily="18" charset="-120"/>
              </a:rPr>
              <a:t> operator?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267200" y="4495800"/>
            <a:ext cx="3048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</a:t>
            </a:r>
            <a:r>
              <a:rPr lang="en-US" altLang="zh-TW" sz="3200" dirty="0" smtClean="0">
                <a:ea typeface="新細明體" pitchFamily="18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599"/>
              <a:gd name="adj2" fmla="val 1362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update a field.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</a:t>
            </a:r>
            <a:r>
              <a:rPr lang="en-US" altLang="zh-TW" sz="3200" dirty="0" smtClean="0">
                <a:ea typeface="新細明體" pitchFamily="18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accent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118246"/>
              <a:gd name="adj2" fmla="val 1971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prints the new $0, which may have updated  fields.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 smtClean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 smtClean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590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validate2.awk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28" y="6457950"/>
            <a:ext cx="357790" cy="39460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thanks beautiful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</a:t>
            </a:r>
            <a:endParaRPr lang="zh-TW" altLang="en-US" dirty="0" smtClean="0"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arrays can easily translate text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086600" y="4724400"/>
            <a:ext cx="2057400" cy="457200"/>
          </a:xfrm>
          <a:prstGeom prst="wedgeRoundRectCallout">
            <a:avLst>
              <a:gd name="adj1" fmla="val -299843"/>
              <a:gd name="adj2" fmla="val 217180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it stays as is.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40404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7F7F7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 smtClean="0">
                <a:solidFill>
                  <a:srgbClr val="A6A6A6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489325" algn="l"/>
              </a:tabLst>
            </a:pP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80365"/>
              <a:gd name="adj2" fmla="val 20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So, update it.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533400"/>
            <a:ext cx="8839200" cy="762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 smtClean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 smtClean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981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 smtClean="0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 smtClean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 smtClean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3086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2286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133600" y="3048000"/>
            <a:ext cx="42672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2860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505200" y="3048000"/>
            <a:ext cx="1828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834640" y="4535424"/>
            <a:ext cx="2499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24017"/>
              <a:gd name="adj2" fmla="val 189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So, update it.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1219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209800" y="3581400"/>
            <a:ext cx="4191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8194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33800" y="3505200"/>
            <a:ext cx="1600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886200" y="4572000"/>
            <a:ext cx="1447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the loop is done.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 smtClean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Wunderbar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schoen</a:t>
            </a:r>
            <a:r>
              <a:rPr lang="en-US" altLang="zh-TW" dirty="0" smtClean="0">
                <a:ea typeface="新細明體" pitchFamily="18" charset="-120"/>
              </a:rPr>
              <a:t>" | awk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 thanks beautiful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the loop is done.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93788"/>
              <a:gd name="adj2" fmla="val 2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And $0 prints.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04508"/>
              <a:gd name="adj2" fmla="val 4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And $0 prints.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14698</TotalTime>
  <Words>12807</Words>
  <Application>Microsoft Office PowerPoint</Application>
  <PresentationFormat>On-screen Show (4:3)</PresentationFormat>
  <Paragraphs>2484</Paragraphs>
  <Slides>171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171</vt:i4>
      </vt:variant>
    </vt:vector>
  </HeadingPairs>
  <TitlesOfParts>
    <vt:vector size="187" baseType="lpstr">
      <vt:lpstr>Aharoni</vt:lpstr>
      <vt:lpstr>Andale Mono</vt:lpstr>
      <vt:lpstr>Monotype Sorts</vt:lpstr>
      <vt:lpstr>MS PGothic</vt:lpstr>
      <vt:lpstr>PMingLiU</vt:lpstr>
      <vt:lpstr>Arial</vt:lpstr>
      <vt:lpstr>Arial Narrow</vt:lpstr>
      <vt:lpstr>Bahnschrift</vt:lpstr>
      <vt:lpstr>Cambria Math</vt:lpstr>
      <vt:lpstr>High Tower Text</vt:lpstr>
      <vt:lpstr>Lucida Console</vt:lpstr>
      <vt:lpstr>Symbol</vt:lpstr>
      <vt:lpstr>Times New Roman</vt:lpstr>
      <vt:lpstr>Wingdings</vt:lpstr>
      <vt:lpstr>CISC1480</vt:lpstr>
      <vt:lpstr>Default Design</vt:lpstr>
      <vt:lpstr>The Structure of an AWK Program</vt:lpstr>
      <vt:lpstr>The Structure of Pattern-Action Pairs</vt:lpstr>
      <vt:lpstr>Summary of Built-In Variables</vt:lpstr>
      <vt:lpstr>Using Operators…</vt:lpstr>
      <vt:lpstr>Operators</vt:lpstr>
      <vt:lpstr>Operators</vt:lpstr>
      <vt:lpstr>Operators</vt:lpstr>
      <vt:lpstr>Awk is Good at Data Validation (證實) </vt:lpstr>
      <vt:lpstr>Awk is Good at Data Validation (證實) </vt:lpstr>
      <vt:lpstr>PowerPoint Presentation</vt:lpstr>
      <vt:lpstr>Data Validation</vt:lpstr>
      <vt:lpstr>Data Validation</vt:lpstr>
      <vt:lpstr>Data Validation</vt:lpstr>
      <vt:lpstr>Data Validation</vt:lpstr>
      <vt:lpstr>Data Validation</vt:lpstr>
      <vt:lpstr>How Awk handles strings vs numbers</vt:lpstr>
      <vt:lpstr>The Pattern Selection Part of the  Pattern/Action Pair: Complex Cases </vt:lpstr>
      <vt:lpstr>The Pattern Selection Part of the  Pattern/Action Pair: Complex Cases </vt:lpstr>
      <vt:lpstr>The Pattern Selection Part: the BEGIN and END Patterns</vt:lpstr>
      <vt:lpstr>Computing with AWK</vt:lpstr>
      <vt:lpstr>Computing with AWK</vt:lpstr>
      <vt:lpstr>(A little comment about END)</vt:lpstr>
      <vt:lpstr>Handling Text</vt:lpstr>
      <vt:lpstr>Keywords  </vt:lpstr>
      <vt:lpstr>PowerPoint Presentation</vt:lpstr>
      <vt:lpstr>PowerPoint Presentation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 </vt:lpstr>
      <vt:lpstr>PowerPoint Presentation</vt:lpstr>
      <vt:lpstr>Built-in Functions…</vt:lpstr>
      <vt:lpstr>Summary of Built-In Functions</vt:lpstr>
      <vt:lpstr>Summary of Built-In Functions</vt:lpstr>
      <vt:lpstr>Built-In Functions length()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substr(), continued</vt:lpstr>
      <vt:lpstr>Built-In Functions index()</vt:lpstr>
      <vt:lpstr>Built-In Functions match()</vt:lpstr>
      <vt:lpstr>Built-In Functions sub()</vt:lpstr>
      <vt:lpstr>Built-In Functions gsub()</vt:lpstr>
      <vt:lpstr>Built-In Functions sub(), gsub()</vt:lpstr>
      <vt:lpstr>Built-In Functions sub(), gsub()</vt:lpstr>
      <vt:lpstr>Built-In Functions split()</vt:lpstr>
      <vt:lpstr>Summary of Built-In Functions</vt:lpstr>
      <vt:lpstr>Built-In Functions system()</vt:lpstr>
      <vt:lpstr>PowerPoint Presentation</vt:lpstr>
      <vt:lpstr>Summary of Built-In Functions</vt:lpstr>
      <vt:lpstr>Associative Arrays…</vt:lpstr>
      <vt:lpstr>Awk Arrays</vt:lpstr>
      <vt:lpstr>Awk Arrays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Q:  If AWK arrays are just strings,  then how do you create a   multi-dimensional array?</vt:lpstr>
      <vt:lpstr>Q:  If AWK arrays are just strings,  then how do you create a   multi-dimensional array?</vt:lpstr>
      <vt:lpstr>Split and an Associative Array</vt:lpstr>
      <vt:lpstr>Built-In Functions split()</vt:lpstr>
      <vt:lpstr>In class examples</vt:lpstr>
      <vt:lpstr>AWK One-liners file spacing</vt:lpstr>
      <vt:lpstr>AWK One-liners numbering and calculations</vt:lpstr>
      <vt:lpstr>AWK One-liners numbering and calculations</vt:lpstr>
      <vt:lpstr>AWK One-liners numbering and calculations</vt:lpstr>
      <vt:lpstr>AWK One-liners string creation</vt:lpstr>
      <vt:lpstr>AWK One-liners text conversion and substitution</vt:lpstr>
      <vt:lpstr>AWK One-liners text conversion and substitution</vt:lpstr>
      <vt:lpstr>AWK One-liners text conversion and substitution</vt:lpstr>
      <vt:lpstr>AWK One-liners text conversion and substitution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deleting of certain lines</vt:lpstr>
      <vt:lpstr>PowerPoint Presentation</vt:lpstr>
      <vt:lpstr>PowerPoint Presentation</vt:lpstr>
      <vt:lpstr>Makefiles </vt:lpstr>
      <vt:lpstr>Many component files </vt:lpstr>
      <vt:lpstr>The Command Line Approach to Compiling</vt:lpstr>
      <vt:lpstr>How make works 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Command Line Approach to Compiling</vt:lpstr>
      <vt:lpstr>The Makefile Approach to Compiling</vt:lpstr>
      <vt:lpstr>The Makefile Approach to Compiling</vt:lpstr>
      <vt:lpstr>How make works </vt:lpstr>
      <vt:lpstr>How make works 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The Makefile Approach to Compiling</vt:lpstr>
      <vt:lpstr>Final Exam Quick Review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The * and ? Wildcards</vt:lpstr>
      <vt:lpstr>Wildcard: […]</vt:lpstr>
      <vt:lpstr>Regular expressions: […]</vt:lpstr>
      <vt:lpstr>You will also want to understand the difference between wildcard patterns, regular expression patterns and simple lists:</vt:lpstr>
      <vt:lpstr>For Both Regular Expression Types</vt:lpstr>
      <vt:lpstr>For Normal Regular Expressions</vt:lpstr>
      <vt:lpstr>For Extended Regular Expressions</vt:lpstr>
      <vt:lpstr>Sed commands  (you can skip the grey ones)</vt:lpstr>
      <vt:lpstr>Awk commands</vt:lpstr>
      <vt:lpstr>The Structure of Pattern-Action Pairs</vt:lpstr>
      <vt:lpstr>Running AWK</vt:lpstr>
      <vt:lpstr>Summary of Built-In Variables</vt:lpstr>
      <vt:lpstr>Awk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550</cp:revision>
  <cp:lastPrinted>1999-10-31T21:08:02Z</cp:lastPrinted>
  <dcterms:created xsi:type="dcterms:W3CDTF">1999-08-07T15:16:11Z</dcterms:created>
  <dcterms:modified xsi:type="dcterms:W3CDTF">2020-06-09T17:14:44Z</dcterms:modified>
</cp:coreProperties>
</file>