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4"/>
  </p:notesMasterIdLst>
  <p:handoutMasterIdLst>
    <p:handoutMasterId r:id="rId115"/>
  </p:handoutMasterIdLst>
  <p:sldIdLst>
    <p:sldId id="1241" r:id="rId2"/>
    <p:sldId id="1232" r:id="rId3"/>
    <p:sldId id="1248" r:id="rId4"/>
    <p:sldId id="1115" r:id="rId5"/>
    <p:sldId id="1249" r:id="rId6"/>
    <p:sldId id="1119" r:id="rId7"/>
    <p:sldId id="1250" r:id="rId8"/>
    <p:sldId id="1132" r:id="rId9"/>
    <p:sldId id="1379" r:id="rId10"/>
    <p:sldId id="1380" r:id="rId11"/>
    <p:sldId id="1381" r:id="rId12"/>
    <p:sldId id="1146" r:id="rId13"/>
    <p:sldId id="1378" r:id="rId14"/>
    <p:sldId id="1383" r:id="rId15"/>
    <p:sldId id="1367" r:id="rId16"/>
    <p:sldId id="1389" r:id="rId17"/>
    <p:sldId id="1384" r:id="rId18"/>
    <p:sldId id="1168" r:id="rId19"/>
    <p:sldId id="1386" r:id="rId20"/>
    <p:sldId id="1159" r:id="rId21"/>
    <p:sldId id="1160" r:id="rId22"/>
    <p:sldId id="1161" r:id="rId23"/>
    <p:sldId id="1388" r:id="rId24"/>
    <p:sldId id="1170" r:id="rId25"/>
    <p:sldId id="1342" r:id="rId26"/>
    <p:sldId id="1343" r:id="rId27"/>
    <p:sldId id="1344" r:id="rId28"/>
    <p:sldId id="1345" r:id="rId29"/>
    <p:sldId id="1346" r:id="rId30"/>
    <p:sldId id="1347" r:id="rId31"/>
    <p:sldId id="1348" r:id="rId32"/>
    <p:sldId id="1349" r:id="rId33"/>
    <p:sldId id="1350" r:id="rId34"/>
    <p:sldId id="1351" r:id="rId35"/>
    <p:sldId id="1352" r:id="rId36"/>
    <p:sldId id="1353" r:id="rId37"/>
    <p:sldId id="1354" r:id="rId38"/>
    <p:sldId id="1355" r:id="rId39"/>
    <p:sldId id="1356" r:id="rId40"/>
    <p:sldId id="1357" r:id="rId41"/>
    <p:sldId id="1358" r:id="rId42"/>
    <p:sldId id="1391" r:id="rId43"/>
    <p:sldId id="1359" r:id="rId44"/>
    <p:sldId id="1360" r:id="rId45"/>
    <p:sldId id="1361" r:id="rId46"/>
    <p:sldId id="1453" r:id="rId47"/>
    <p:sldId id="1390" r:id="rId48"/>
    <p:sldId id="1363" r:id="rId49"/>
    <p:sldId id="1364" r:id="rId50"/>
    <p:sldId id="1365" r:id="rId51"/>
    <p:sldId id="1392" r:id="rId52"/>
    <p:sldId id="1393" r:id="rId53"/>
    <p:sldId id="1454" r:id="rId54"/>
    <p:sldId id="1455" r:id="rId55"/>
    <p:sldId id="1395" r:id="rId56"/>
    <p:sldId id="1396" r:id="rId57"/>
    <p:sldId id="1397" r:id="rId58"/>
    <p:sldId id="1398" r:id="rId59"/>
    <p:sldId id="1399" r:id="rId60"/>
    <p:sldId id="1400" r:id="rId61"/>
    <p:sldId id="1401" r:id="rId62"/>
    <p:sldId id="1402" r:id="rId63"/>
    <p:sldId id="1403" r:id="rId64"/>
    <p:sldId id="1404" r:id="rId65"/>
    <p:sldId id="1405" r:id="rId66"/>
    <p:sldId id="1406" r:id="rId67"/>
    <p:sldId id="1407" r:id="rId68"/>
    <p:sldId id="1408" r:id="rId69"/>
    <p:sldId id="1409" r:id="rId70"/>
    <p:sldId id="1410" r:id="rId71"/>
    <p:sldId id="1411" r:id="rId72"/>
    <p:sldId id="1412" r:id="rId73"/>
    <p:sldId id="1413" r:id="rId74"/>
    <p:sldId id="1414" r:id="rId75"/>
    <p:sldId id="1415" r:id="rId76"/>
    <p:sldId id="1416" r:id="rId77"/>
    <p:sldId id="1417" r:id="rId78"/>
    <p:sldId id="1418" r:id="rId79"/>
    <p:sldId id="1419" r:id="rId80"/>
    <p:sldId id="1420" r:id="rId81"/>
    <p:sldId id="1421" r:id="rId82"/>
    <p:sldId id="1422" r:id="rId83"/>
    <p:sldId id="1423" r:id="rId84"/>
    <p:sldId id="1424" r:id="rId85"/>
    <p:sldId id="1425" r:id="rId86"/>
    <p:sldId id="1426" r:id="rId87"/>
    <p:sldId id="1427" r:id="rId88"/>
    <p:sldId id="1428" r:id="rId89"/>
    <p:sldId id="1429" r:id="rId90"/>
    <p:sldId id="1430" r:id="rId91"/>
    <p:sldId id="1431" r:id="rId92"/>
    <p:sldId id="1432" r:id="rId93"/>
    <p:sldId id="1433" r:id="rId94"/>
    <p:sldId id="1434" r:id="rId95"/>
    <p:sldId id="1435" r:id="rId96"/>
    <p:sldId id="1436" r:id="rId97"/>
    <p:sldId id="1437" r:id="rId98"/>
    <p:sldId id="1438" r:id="rId99"/>
    <p:sldId id="1439" r:id="rId100"/>
    <p:sldId id="1440" r:id="rId101"/>
    <p:sldId id="1441" r:id="rId102"/>
    <p:sldId id="1442" r:id="rId103"/>
    <p:sldId id="1443" r:id="rId104"/>
    <p:sldId id="1444" r:id="rId105"/>
    <p:sldId id="1445" r:id="rId106"/>
    <p:sldId id="1446" r:id="rId107"/>
    <p:sldId id="1447" r:id="rId108"/>
    <p:sldId id="1448" r:id="rId109"/>
    <p:sldId id="1449" r:id="rId110"/>
    <p:sldId id="1450" r:id="rId111"/>
    <p:sldId id="1451" r:id="rId112"/>
    <p:sldId id="1452" r:id="rId1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C1C1"/>
    <a:srgbClr val="FFD8D8"/>
    <a:srgbClr val="FF5475"/>
    <a:srgbClr val="FF3300"/>
    <a:srgbClr val="008000"/>
    <a:srgbClr val="FF9F9F"/>
    <a:srgbClr val="00B050"/>
    <a:srgbClr val="A86A04"/>
    <a:srgbClr val="EDC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 varScale="1">
        <p:scale>
          <a:sx n="63" d="100"/>
          <a:sy n="63" d="100"/>
        </p:scale>
        <p:origin x="336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E4FEB374-7A9C-432F-B8F4-C672B9452E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168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3CF5FBE8-3E05-41A6-85A0-3933C4055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45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53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7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7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2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0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0FDBEE42-13C9-453E-8D7B-3822A2138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31126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000000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</a:t>
            </a:r>
            <a:r>
              <a:rPr lang="en-US" sz="2800" b="0" dirty="0">
                <a:latin typeface="Arial" charset="0"/>
                <a:ea typeface="新細明體" charset="-120"/>
              </a:rPr>
              <a:t>Lecture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5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Lecture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7).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z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“Zap” the pattern space (equivalent to: </a:t>
            </a:r>
            <a:r>
              <a:rPr lang="en-US" altLang="zh-TW" sz="2800" spc="-200" dirty="0" smtClean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/>
              <a:t>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325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325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325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325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1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427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4277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4279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4281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4284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4285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4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530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530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530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530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530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530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632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632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632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632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633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633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2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6629400" cy="560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ffstart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200" dirty="0">
                <a:solidFill>
                  <a:srgbClr val="FF0000"/>
                </a:solidFill>
                <a:latin typeface="Arial"/>
              </a:rPr>
              <a:t>./script &lt;f3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ffstart</a:t>
            </a:r>
            <a:endParaRPr lang="en-US" altLang="zh-TW" sz="3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#</a:t>
            </a:r>
          </a:p>
        </p:txBody>
      </p:sp>
      <p:grpSp>
        <p:nvGrpSpPr>
          <p:cNvPr id="5734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734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735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735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735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735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 smtClean="0">
                <a:solidFill>
                  <a:srgbClr val="FFC1C1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→Execute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command(s) that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follows 	only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it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matches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sz="2800" b="1" dirty="0" smtClean="0">
                <a:solidFill>
                  <a:srgbClr val="FFC1C1"/>
                </a:solidFill>
              </a:rPr>
              <a:t>$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 Indicates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final line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number.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en-US" altLang="zh-TW" dirty="0"/>
              <a:t>	→ </a:t>
            </a:r>
            <a:r>
              <a:rPr lang="en-US" altLang="zh-TW" dirty="0" smtClean="0"/>
              <a:t>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/>
              <a:t>		</a:t>
            </a:r>
            <a:r>
              <a:rPr lang="en-US" altLang="zh-TW" b="1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/>
              <a:t>XregexX</a:t>
            </a:r>
            <a:r>
              <a:rPr lang="en-US" altLang="zh-TW" dirty="0" smtClean="0"/>
              <a:t> → The same effect as /regex/</a:t>
            </a:r>
            <a:endParaRPr lang="en-US" altLang="zh-TW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/>
              <a:t>              </a:t>
            </a:r>
            <a:r>
              <a:rPr lang="en-US" altLang="zh-TW" dirty="0" smtClean="0"/>
              <a:t>               but allows any character X.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Negate the condition under which to 	execute the following command. 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 smtClean="0">
                <a:solidFill>
                  <a:srgbClr val="FFC1C1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→Execute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command(s) that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follows 	only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it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matches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sz="2800" b="1" dirty="0" smtClean="0">
                <a:solidFill>
                  <a:srgbClr val="FFC1C1"/>
                </a:solidFill>
              </a:rPr>
              <a:t>$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 Indicates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final line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number.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 smtClean="0">
                <a:solidFill>
                  <a:srgbClr val="FFC1C1"/>
                </a:solidFill>
              </a:rPr>
              <a:t>/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altLang="zh-TW" b="1" dirty="0" smtClean="0">
                <a:solidFill>
                  <a:srgbClr val="FFC1C1"/>
                </a:solidFill>
              </a:rPr>
              <a:t>\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XregexX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→ The same effect as /regex/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         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              but allows any character X.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C1C1"/>
                </a:solidFill>
              </a:rPr>
              <a:t>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r>
              <a:rPr lang="en-US" altLang="zh-TW" dirty="0"/>
              <a:t>	→ </a:t>
            </a:r>
            <a:r>
              <a:rPr lang="en-US" altLang="zh-TW" dirty="0" smtClean="0"/>
              <a:t>Negate the condition under which to 	execute the following command.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4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437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’p’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20484" name="Rectangular Callout 3"/>
          <p:cNvSpPr>
            <a:spLocks noChangeArrowheads="1"/>
          </p:cNvSpPr>
          <p:nvPr/>
        </p:nvSpPr>
        <p:spPr bwMode="auto">
          <a:xfrm>
            <a:off x="4876800" y="914400"/>
            <a:ext cx="3810000" cy="1752600"/>
          </a:xfrm>
          <a:prstGeom prst="wedgeRectCallout">
            <a:avLst>
              <a:gd name="adj1" fmla="val -11269"/>
              <a:gd name="adj2" fmla="val 92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err="1">
                <a:solidFill>
                  <a:srgbClr val="000000"/>
                </a:solidFill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</a:rPr>
              <a:t> got confused, because the “!” is interpreted by the shell, even inside of the </a:t>
            </a:r>
            <a:r>
              <a:rPr lang="en-US" altLang="zh-TW" sz="2800" dirty="0" smtClean="0">
                <a:solidFill>
                  <a:srgbClr val="000000"/>
                </a:solidFill>
              </a:rPr>
              <a:t>' </a:t>
            </a:r>
            <a:r>
              <a:rPr lang="en-US" altLang="zh-TW" sz="2800" dirty="0">
                <a:solidFill>
                  <a:srgbClr val="000000"/>
                </a:solidFill>
              </a:rPr>
              <a:t>quote.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’p’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'\!p'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</p:txBody>
      </p:sp>
      <p:sp>
        <p:nvSpPr>
          <p:cNvPr id="20484" name="Rectangular Callout 3"/>
          <p:cNvSpPr>
            <a:spLocks noChangeArrowheads="1"/>
          </p:cNvSpPr>
          <p:nvPr/>
        </p:nvSpPr>
        <p:spPr bwMode="auto">
          <a:xfrm>
            <a:off x="4876800" y="914400"/>
            <a:ext cx="3810000" cy="1752600"/>
          </a:xfrm>
          <a:prstGeom prst="wedgeRectCallout">
            <a:avLst>
              <a:gd name="adj1" fmla="val -11269"/>
              <a:gd name="adj2" fmla="val 92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err="1">
                <a:solidFill>
                  <a:srgbClr val="000000"/>
                </a:solidFill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</a:rPr>
              <a:t> got confused, because the “!” is interpreted by the shell, even inside of the </a:t>
            </a:r>
            <a:r>
              <a:rPr lang="en-US" altLang="zh-TW" sz="2800" dirty="0" smtClean="0">
                <a:solidFill>
                  <a:srgbClr val="000000"/>
                </a:solidFill>
              </a:rPr>
              <a:t>' </a:t>
            </a:r>
            <a:r>
              <a:rPr lang="en-US" altLang="zh-TW" sz="2800" dirty="0">
                <a:solidFill>
                  <a:srgbClr val="000000"/>
                </a:solidFill>
              </a:rPr>
              <a:t>quote.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485" name="Rectangular Callout 4"/>
          <p:cNvSpPr>
            <a:spLocks noChangeArrowheads="1"/>
          </p:cNvSpPr>
          <p:nvPr/>
        </p:nvSpPr>
        <p:spPr bwMode="auto">
          <a:xfrm>
            <a:off x="6705600" y="5334000"/>
            <a:ext cx="2133600" cy="1371600"/>
          </a:xfrm>
          <a:prstGeom prst="wedgeRectCallout">
            <a:avLst>
              <a:gd name="adj1" fmla="val -56880"/>
              <a:gd name="adj2" fmla="val -788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00"/>
                </a:solidFill>
              </a:rPr>
              <a:t>So we use a back-slash instead. </a:t>
            </a:r>
          </a:p>
        </p:txBody>
      </p:sp>
      <p:sp>
        <p:nvSpPr>
          <p:cNvPr id="6" name="Rectangular Callout 3"/>
          <p:cNvSpPr>
            <a:spLocks noChangeArrowheads="1"/>
          </p:cNvSpPr>
          <p:nvPr/>
        </p:nvSpPr>
        <p:spPr bwMode="auto">
          <a:xfrm>
            <a:off x="7020272" y="2708920"/>
            <a:ext cx="2123728" cy="1845568"/>
          </a:xfrm>
          <a:prstGeom prst="wedgeRectCallout">
            <a:avLst>
              <a:gd name="adj1" fmla="val -36820"/>
              <a:gd name="adj2" fmla="val 1025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 smtClean="0">
                <a:solidFill>
                  <a:srgbClr val="000000"/>
                </a:solidFill>
              </a:rPr>
              <a:t>BUT</a:t>
            </a:r>
            <a:r>
              <a:rPr lang="en-US" altLang="zh-TW" sz="2800" dirty="0">
                <a:solidFill>
                  <a:srgbClr val="000000"/>
                </a:solidFill>
              </a:rPr>
              <a:t>… not if you run the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program from a file</a:t>
            </a:r>
          </a:p>
        </p:txBody>
      </p:sp>
    </p:spTree>
    <p:extLst>
      <p:ext uri="{BB962C8B-B14F-4D97-AF65-F5344CB8AC3E}">
        <p14:creationId xmlns:p14="http://schemas.microsoft.com/office/powerpoint/2010/main" val="39088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Lecture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7).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'p'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'\!p'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 '\!d'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784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204"/>
            <a:ext cx="7473950" cy="658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-108520" y="0"/>
            <a:ext cx="936104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 smtClean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</a:rPr>
              <a:t>Suppose a file has </a:t>
            </a:r>
            <a:r>
              <a:rPr lang="en-US" altLang="zh-TW" sz="2000" b="0" dirty="0" smtClean="0">
                <a:solidFill>
                  <a:srgbClr val="FF0000"/>
                </a:solidFill>
                <a:latin typeface="Copperplate Gothic Bold" panose="020E0705020206020404" pitchFamily="34" charset="0"/>
                <a:ea typeface="新細明體" charset="-120"/>
              </a:rPr>
              <a:t>20 lines</a:t>
            </a:r>
            <a:r>
              <a:rPr lang="en-US" altLang="zh-TW" sz="2000" b="0" dirty="0" smtClean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</a:rPr>
              <a:t>. Then what would the following do?</a:t>
            </a:r>
            <a:endParaRPr lang="zh-TW" altLang="en-US" sz="2000" b="0" dirty="0" smtClean="0">
              <a:solidFill>
                <a:srgbClr val="000000"/>
              </a:solidFill>
              <a:latin typeface="Copperplate Gothic Bold" panose="020E07050202060204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31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-108520" y="0"/>
            <a:ext cx="936104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 smtClean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</a:rPr>
              <a:t>Suppose a file has </a:t>
            </a:r>
            <a:r>
              <a:rPr lang="en-US" altLang="zh-TW" sz="2000" b="0" dirty="0" smtClean="0">
                <a:solidFill>
                  <a:srgbClr val="FF0000"/>
                </a:solidFill>
                <a:latin typeface="Copperplate Gothic Bold" panose="020E0705020206020404" pitchFamily="34" charset="0"/>
                <a:ea typeface="新細明體" charset="-120"/>
              </a:rPr>
              <a:t>20 lines</a:t>
            </a:r>
            <a:r>
              <a:rPr lang="en-US" altLang="zh-TW" sz="2000" b="0" dirty="0" smtClean="0">
                <a:solidFill>
                  <a:srgbClr val="000000"/>
                </a:solidFill>
                <a:latin typeface="Copperplate Gothic Bold" panose="020E0705020206020404" pitchFamily="34" charset="0"/>
                <a:ea typeface="新細明體" charset="-120"/>
              </a:rPr>
              <a:t>. Then what would the following do?</a:t>
            </a:r>
            <a:endParaRPr lang="zh-TW" altLang="en-US" sz="2000" b="0" dirty="0" smtClean="0">
              <a:solidFill>
                <a:srgbClr val="000000"/>
              </a:solidFill>
              <a:latin typeface="Copperplate Gothic Bold" panose="020E0705020206020404" pitchFamily="34" charset="0"/>
              <a:ea typeface="新細明體" charset="-120"/>
            </a:endParaRP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204"/>
            <a:ext cx="7473950" cy="658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4876800" y="2409800"/>
            <a:ext cx="4038600" cy="1295400"/>
          </a:xfrm>
          <a:prstGeom prst="wedgeRectCallout">
            <a:avLst>
              <a:gd name="adj1" fmla="val -99042"/>
              <a:gd name="adj2" fmla="val -108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</a:rPr>
              <a:t>If you think about it, there’s a very unusual sense to the logic of the ‘!’ operator…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04800" y="2257400"/>
            <a:ext cx="4343400" cy="2971800"/>
          </a:xfrm>
          <a:prstGeom prst="wedgeRectCallout">
            <a:avLst>
              <a:gd name="adj1" fmla="val 7928"/>
              <a:gd name="adj2" fmla="val -71418"/>
            </a:avLst>
          </a:prstGeom>
          <a:solidFill>
            <a:srgbClr val="BBE0E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You said “Don’t delete 1-10”, but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responded, “Now why would they tell me not to delete … I was not planning on deleting, so why tell me not to? I guess … </a:t>
            </a:r>
            <a:r>
              <a:rPr lang="en-US" altLang="zh-TW" sz="2800" dirty="0" smtClean="0">
                <a:solidFill>
                  <a:srgbClr val="BBE0E3"/>
                </a:solidFill>
              </a:rPr>
              <a:t>maybe … </a:t>
            </a:r>
            <a:r>
              <a:rPr lang="en-US" altLang="zh-TW" sz="2800" dirty="0">
                <a:solidFill>
                  <a:srgbClr val="BBE0E3"/>
                </a:solidFill>
              </a:rPr>
              <a:t>I should delete all other lines!”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2D2D8A"/>
                </a:solidFill>
              </a:rPr>
              <a:t>Sed</a:t>
            </a:r>
            <a:r>
              <a:rPr lang="en-US" dirty="0" smtClean="0">
                <a:solidFill>
                  <a:srgbClr val="2D2D8A"/>
                </a:solidFill>
              </a:rPr>
              <a:t>-style logic may seems odd, but in fact, people do sometimes use it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04800" y="2257400"/>
            <a:ext cx="4343400" cy="2971800"/>
          </a:xfrm>
          <a:prstGeom prst="wedgeRectCallout">
            <a:avLst>
              <a:gd name="adj1" fmla="val 7928"/>
              <a:gd name="adj2" fmla="val -714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You said “Don’t delete 1-10”, but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responded, “Now why would they tell me not to delete … I was not planning on deleting, so why tell me not to? I guess … </a:t>
            </a:r>
            <a:r>
              <a:rPr lang="en-US" altLang="zh-TW" sz="2800" dirty="0" smtClean="0">
                <a:solidFill>
                  <a:srgbClr val="FF0000"/>
                </a:solidFill>
              </a:rPr>
              <a:t>maybe … </a:t>
            </a:r>
            <a:r>
              <a:rPr lang="en-US" altLang="zh-TW" sz="2800" dirty="0">
                <a:solidFill>
                  <a:srgbClr val="BBE0E3"/>
                </a:solidFill>
              </a:rPr>
              <a:t>I should delete all other lines!”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" name="Rectangular Callout 12"/>
          <p:cNvSpPr>
            <a:spLocks noChangeArrowheads="1"/>
          </p:cNvSpPr>
          <p:nvPr/>
        </p:nvSpPr>
        <p:spPr bwMode="auto">
          <a:xfrm>
            <a:off x="304800" y="2257400"/>
            <a:ext cx="4343400" cy="2971800"/>
          </a:xfrm>
          <a:prstGeom prst="wedgeRectCallout">
            <a:avLst>
              <a:gd name="adj1" fmla="val 7928"/>
              <a:gd name="adj2" fmla="val -714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You said “Don’t delete 1-10”, but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responded, “Now why would they tell me not to delete … I was not planning on deleting, so why tell me not to? I guess … </a:t>
            </a:r>
            <a:r>
              <a:rPr lang="en-US" altLang="zh-TW" sz="2800" dirty="0" smtClean="0">
                <a:solidFill>
                  <a:srgbClr val="000000"/>
                </a:solidFill>
              </a:rPr>
              <a:t>maybe …</a:t>
            </a:r>
            <a:r>
              <a:rPr lang="en-US" altLang="zh-TW" sz="2800" dirty="0" smtClean="0">
                <a:solidFill>
                  <a:srgbClr val="BBE0E3"/>
                </a:solidFill>
              </a:rPr>
              <a:t> </a:t>
            </a:r>
            <a:r>
              <a:rPr lang="en-US" altLang="zh-TW" sz="2800" dirty="0">
                <a:solidFill>
                  <a:srgbClr val="000000"/>
                </a:solidFill>
              </a:rPr>
              <a:t>I should </a:t>
            </a:r>
            <a:r>
              <a:rPr lang="en-US" altLang="zh-TW" sz="2800" dirty="0">
                <a:solidFill>
                  <a:srgbClr val="FF0000"/>
                </a:solidFill>
              </a:rPr>
              <a:t>delete all </a:t>
            </a:r>
            <a:r>
              <a:rPr lang="en-US" altLang="zh-TW" sz="2800" i="1" dirty="0">
                <a:solidFill>
                  <a:srgbClr val="FF0000"/>
                </a:solidFill>
              </a:rPr>
              <a:t>other</a:t>
            </a:r>
            <a:r>
              <a:rPr lang="en-US" altLang="zh-TW" sz="2800" dirty="0">
                <a:solidFill>
                  <a:srgbClr val="FF0000"/>
                </a:solidFill>
              </a:rPr>
              <a:t> lines!</a:t>
            </a:r>
            <a:r>
              <a:rPr lang="en-US" altLang="zh-TW" sz="2800" dirty="0">
                <a:solidFill>
                  <a:srgbClr val="000000"/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9624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10" grpId="0" animBg="1"/>
      <p:bldP spid="10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025352"/>
            <a:ext cx="8686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a-z </a:t>
            </a:r>
            <a:r>
              <a:rPr lang="en-US" altLang="zh-TW" dirty="0" err="1"/>
              <a:t>A-Z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</a:t>
            </a:r>
            <a:r>
              <a:rPr lang="en-US" altLang="zh-TW" dirty="0" err="1" smtClean="0"/>
              <a:t>abcdefghijklmnopqrstuvwxyz</a:t>
            </a:r>
            <a:r>
              <a:rPr lang="en-US" altLang="zh-TW" dirty="0"/>
              <a:t> </a:t>
            </a:r>
            <a:r>
              <a:rPr lang="en-US" altLang="zh-TW" dirty="0" smtClean="0"/>
              <a:t>AB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CDEFGHIJKLMNOPQRSTUVWXYZ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 capitalize</a:t>
            </a:r>
          </a:p>
          <a:p>
            <a:pPr eaLnBrk="1" hangingPunct="1"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'y/</a:t>
            </a:r>
            <a:r>
              <a:rPr lang="en-US" altLang="zh-TW" dirty="0" err="1" smtClean="0"/>
              <a:t>abcdefghijklmnopqrstuvwxyz</a:t>
            </a:r>
            <a:r>
              <a:rPr lang="en-US" altLang="zh-TW" dirty="0" smtClean="0"/>
              <a:t>/ABCDEFGHIJKL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MNOPQRSTUVWXYZ</a:t>
            </a:r>
            <a:r>
              <a:rPr lang="en-US" altLang="zh-TW" dirty="0"/>
              <a:t>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./capitalize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200400" y="5128989"/>
            <a:ext cx="5562600" cy="1524000"/>
          </a:xfrm>
          <a:prstGeom prst="wedgeRectCallout">
            <a:avLst>
              <a:gd name="adj1" fmla="val -29722"/>
              <a:gd name="adj2" fmla="val -947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latin typeface="+mn-lt"/>
              </a:rPr>
              <a:t>So, its not as easy to type as it would be in </a:t>
            </a:r>
            <a:r>
              <a:rPr lang="en-US" altLang="zh-TW" sz="2800" dirty="0" err="1">
                <a:latin typeface="+mn-lt"/>
              </a:rPr>
              <a:t>tr</a:t>
            </a:r>
            <a:r>
              <a:rPr lang="en-US" altLang="zh-TW" sz="2800" dirty="0">
                <a:latin typeface="+mn-lt"/>
              </a:rPr>
              <a:t>, because ranges aren’t supported (i.e., no “a-z”)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6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268760"/>
            <a:ext cx="8964488" cy="5589240"/>
          </a:xfrm>
        </p:spPr>
        <p:txBody>
          <a:bodyPr/>
          <a:lstStyle/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:</a:t>
            </a:r>
            <a:endParaRPr lang="en-US" altLang="zh-TW" dirty="0" smtClean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Allows you to indicate ranges.</a:t>
            </a:r>
            <a:br>
              <a:rPr lang="en-US" altLang="zh-TW" dirty="0" smtClean="0"/>
            </a:br>
            <a:r>
              <a:rPr lang="en-US" altLang="zh-TW" dirty="0" err="1" smtClean="0"/>
              <a:t>eg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-d 0-9</a:t>
            </a:r>
            <a:r>
              <a:rPr lang="en-US" altLang="zh-TW" dirty="0" smtClean="0">
                <a:latin typeface="Lucida Console" panose="020B0609040504020204" pitchFamily="49" charset="0"/>
              </a:rPr>
              <a:t> ==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-d 0123456789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Allows you to use padding in the replacement string.</a:t>
            </a:r>
            <a:br>
              <a:rPr lang="en-US" altLang="zh-TW" dirty="0" smtClean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0-9 01</a:t>
            </a:r>
            <a:r>
              <a:rPr lang="en-US" altLang="zh-TW" dirty="0" smtClean="0">
                <a:latin typeface="Lucida Console" panose="020B0609040504020204" pitchFamily="49" charset="0"/>
              </a:rPr>
              <a:t> ==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0-9 0111111111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Ignores left over characters in the </a:t>
            </a:r>
            <a:r>
              <a:rPr lang="en-US" altLang="zh-TW" dirty="0"/>
              <a:t>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a-z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a-j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TW" dirty="0" smtClean="0"/>
              <a:t>Uses the last match </a:t>
            </a:r>
            <a:r>
              <a:rPr lang="en-US" altLang="zh-TW" dirty="0"/>
              <a:t>in the 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banana 123456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bna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156</a:t>
            </a:r>
            <a:endParaRPr lang="en-US" altLang="zh-TW" dirty="0">
              <a:solidFill>
                <a:srgbClr val="FF3300"/>
              </a:solidFill>
            </a:endParaRPr>
          </a:p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32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y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Disallows </a:t>
            </a:r>
            <a:r>
              <a:rPr lang="en-US" altLang="zh-TW" dirty="0"/>
              <a:t>ranges</a:t>
            </a:r>
            <a:r>
              <a:rPr lang="en-US" altLang="zh-TW" dirty="0" smtClean="0"/>
              <a:t>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Requires the </a:t>
            </a:r>
            <a:r>
              <a:rPr lang="en-US" altLang="zh-TW" dirty="0"/>
              <a:t>replacement </a:t>
            </a:r>
            <a:r>
              <a:rPr lang="en-US" altLang="zh-TW" dirty="0" smtClean="0"/>
              <a:t>string to have same size.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Uses </a:t>
            </a:r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match in the 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 smtClean="0">
                <a:solidFill>
                  <a:srgbClr val="00B050"/>
                </a:solidFill>
              </a:rPr>
              <a:t>sed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y/banana/123456/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y/ban/123/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 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8256" y="242392"/>
            <a:ext cx="8458200" cy="80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i="1" kern="0" dirty="0" smtClean="0">
                <a:solidFill>
                  <a:schemeClr val="tx1"/>
                </a:solidFill>
              </a:rPr>
              <a:t> </a:t>
            </a:r>
            <a:br>
              <a:rPr lang="en-US" altLang="zh-TW" sz="4800" b="0" i="1" kern="0" dirty="0" smtClean="0">
                <a:solidFill>
                  <a:schemeClr val="tx1"/>
                </a:solidFill>
              </a:rPr>
            </a:br>
            <a:r>
              <a:rPr lang="en-US" altLang="zh-TW" b="0" i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Summary vs. </a:t>
            </a:r>
            <a:r>
              <a:rPr lang="en-US" altLang="zh-TW" b="0" i="1" kern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TW" b="0" i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4800" b="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Lecture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7).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  	line, </a:t>
            </a:r>
            <a:r>
              <a:rPr lang="en-US" altLang="zh-TW" sz="2800" u="sng" dirty="0"/>
              <a:t>after printing the old space</a:t>
            </a:r>
            <a:r>
              <a:rPr lang="en-US" altLang="zh-TW" sz="2800" dirty="0"/>
              <a:t>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-n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n |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tr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'\n' , ;echo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1,2,3,4,5,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2800" dirty="0">
                <a:latin typeface="Lucida Console" panose="020B0609040504020204" pitchFamily="49" charset="0"/>
              </a:rPr>
              <a:t>% seq </a:t>
            </a:r>
            <a:r>
              <a:rPr lang="pt-BR" altLang="zh-TW" sz="2800" dirty="0" smtClean="0">
                <a:latin typeface="Lucida Console" panose="020B0609040504020204" pitchFamily="49" charset="0"/>
              </a:rPr>
              <a:t>5 | </a:t>
            </a:r>
            <a:r>
              <a:rPr lang="pt-BR" altLang="zh-TW" sz="2800" dirty="0">
                <a:latin typeface="Lucida Console" panose="020B0609040504020204" pitchFamily="49" charset="0"/>
              </a:rPr>
              <a:t>sed -n </a:t>
            </a:r>
            <a:r>
              <a:rPr lang="pt-BR" altLang="zh-TW" sz="2800" dirty="0" smtClean="0">
                <a:latin typeface="Lucida Console" panose="020B0609040504020204" pitchFamily="49" charset="0"/>
              </a:rPr>
              <a:t>'n;p'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|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tr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'\n'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, ;</a:t>
            </a:r>
            <a:r>
              <a:rPr lang="en-US" altLang="zh-TW" sz="2800" dirty="0">
                <a:latin typeface="Lucida Console" panose="020B0609040504020204" pitchFamily="49" charset="0"/>
              </a:rPr>
              <a:t>echo</a:t>
            </a:r>
            <a:endParaRPr lang="pt-BR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2,4,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n;p</a:t>
            </a:r>
            <a:r>
              <a:rPr lang="en-US" altLang="zh-TW" sz="2800" dirty="0">
                <a:latin typeface="Lucida Console" panose="020B0609040504020204" pitchFamily="49" charset="0"/>
              </a:rPr>
              <a:t>'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tr</a:t>
            </a:r>
            <a:r>
              <a:rPr lang="en-US" altLang="zh-TW" sz="2800" dirty="0">
                <a:latin typeface="Lucida Console" panose="020B0609040504020204" pitchFamily="49" charset="0"/>
              </a:rPr>
              <a:t> '\n'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, ;</a:t>
            </a:r>
            <a:r>
              <a:rPr lang="en-US" altLang="zh-TW" sz="2800" dirty="0">
                <a:latin typeface="Lucida Console" panose="020B0609040504020204" pitchFamily="49" charset="0"/>
              </a:rPr>
              <a:t>echo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1,2,2,3,4,4,5,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%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 smtClean="0">
                <a:solidFill>
                  <a:schemeClr val="accent2"/>
                </a:solidFill>
              </a:rPr>
              <a:t>The n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25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Lecture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7).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  	line, </a:t>
            </a:r>
            <a:r>
              <a:rPr lang="en-US" altLang="zh-TW" sz="2800" u="sng" dirty="0"/>
              <a:t>after printing the old space</a:t>
            </a:r>
            <a:r>
              <a:rPr lang="en-US" altLang="zh-TW" sz="2800" dirty="0"/>
              <a:t>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Lecture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7).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65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212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N;N;c</a:t>
            </a:r>
            <a:r>
              <a:rPr lang="en-US" altLang="zh-TW" dirty="0"/>
              <a:t> It had 3'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4857328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latin typeface="+mn-lt"/>
              </a:rPr>
              <a:t>See what happened here?</a:t>
            </a:r>
          </a:p>
          <a:p>
            <a:r>
              <a:rPr lang="en-US" altLang="zh-TW" sz="2800" dirty="0">
                <a:latin typeface="+mn-lt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+mn-lt"/>
              </a:rPr>
              <a:t>N failed</a:t>
            </a:r>
            <a:r>
              <a:rPr lang="en-US" altLang="zh-TW" sz="2800" dirty="0">
                <a:latin typeface="+mn-lt"/>
              </a:rPr>
              <a:t> to get a next-line, </a:t>
            </a:r>
            <a:r>
              <a:rPr lang="en-US" altLang="zh-TW" sz="2800" dirty="0" err="1">
                <a:latin typeface="+mn-lt"/>
              </a:rPr>
              <a:t>sed</a:t>
            </a:r>
            <a:r>
              <a:rPr lang="en-US" altLang="zh-TW" sz="2800" dirty="0">
                <a:latin typeface="+mn-lt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189040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8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Lecture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7).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comment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;,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\n,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{,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},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  <a:endParaRPr kumimoji="1" lang="en-US" sz="5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latin typeface="+mn-lt"/>
              </a:rPr>
              <a:t>The # command causes the rest</a:t>
            </a:r>
            <a:br>
              <a:rPr lang="en-US" altLang="zh-TW" sz="2800" dirty="0">
                <a:latin typeface="+mn-lt"/>
              </a:rPr>
            </a:br>
            <a:r>
              <a:rPr lang="en-US" altLang="zh-TW" sz="2800" dirty="0">
                <a:latin typeface="+mn-lt"/>
              </a:rPr>
              <a:t>of the line to be ignored.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</a:t>
            </a:r>
            <a:r>
              <a:rPr lang="en-US" sz="2800" b="0" dirty="0">
                <a:latin typeface="Arial" charset="0"/>
                <a:ea typeface="新細明體" charset="-120"/>
              </a:rPr>
              <a:t>Lecture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56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% echo "A B C" | tr " " "\n" | sed '=; d; i no'</a:t>
            </a:r>
          </a:p>
          <a:p>
            <a:pPr eaLnBrk="1" hangingPunct="1">
              <a:buFontTx/>
              <a:buNone/>
            </a:pPr>
            <a:r>
              <a:rPr lang="en-US" altLang="zh-TW"/>
              <a:t>1</a:t>
            </a:r>
          </a:p>
          <a:p>
            <a:pPr eaLnBrk="1" hangingPunct="1">
              <a:buFontTx/>
              <a:buNone/>
            </a:pPr>
            <a:r>
              <a:rPr lang="en-US" altLang="zh-TW"/>
              <a:t>2</a:t>
            </a:r>
          </a:p>
          <a:p>
            <a:pPr eaLnBrk="1" hangingPunct="1">
              <a:buFontTx/>
              <a:buNone/>
            </a:pPr>
            <a:r>
              <a:rPr lang="en-US" altLang="zh-TW"/>
              <a:t>3</a:t>
            </a:r>
          </a:p>
          <a:p>
            <a:pPr eaLnBrk="1" hangingPunct="1">
              <a:buFontTx/>
              <a:buNone/>
            </a:pPr>
            <a:r>
              <a:rPr lang="en-US" altLang="zh-TW"/>
              <a:t>%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15364" name="Rectangular Callout 3"/>
          <p:cNvSpPr>
            <a:spLocks noChangeArrowheads="1"/>
          </p:cNvSpPr>
          <p:nvPr/>
        </p:nvSpPr>
        <p:spPr bwMode="auto">
          <a:xfrm>
            <a:off x="2590800" y="3180109"/>
            <a:ext cx="5105400" cy="2286000"/>
          </a:xfrm>
          <a:prstGeom prst="wedgeRectCallout">
            <a:avLst>
              <a:gd name="adj1" fmla="val 43885"/>
              <a:gd name="adj2" fmla="val -108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Where did the output’s “</a:t>
            </a:r>
            <a:r>
              <a:rPr lang="en-US" altLang="zh-TW" sz="2800" dirty="0" err="1"/>
              <a:t>no”s</a:t>
            </a:r>
            <a:r>
              <a:rPr lang="en-US" altLang="zh-TW" sz="2800" dirty="0"/>
              <a:t> go? </a:t>
            </a:r>
            <a:br>
              <a:rPr lang="en-US" altLang="zh-TW" sz="2800" dirty="0"/>
            </a:br>
            <a:r>
              <a:rPr lang="en-US" altLang="zh-TW" sz="2800" dirty="0"/>
              <a:t>Well, remember that we’ve said </a:t>
            </a:r>
            <a:br>
              <a:rPr lang="en-US" altLang="zh-TW" sz="2800" dirty="0"/>
            </a:br>
            <a:r>
              <a:rPr lang="en-US" altLang="zh-TW" sz="2800" dirty="0"/>
              <a:t>that ‘d’ has the side effect that it stops processing the input line.</a:t>
            </a:r>
          </a:p>
          <a:p>
            <a:r>
              <a:rPr lang="en-US" altLang="zh-TW" sz="2800" dirty="0"/>
              <a:t>So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needs to go first.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3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'=; </a:t>
            </a:r>
            <a:r>
              <a:rPr lang="en-US" altLang="zh-TW" dirty="0" err="1"/>
              <a:t>i</a:t>
            </a:r>
            <a:r>
              <a:rPr lang="en-US" altLang="zh-TW" dirty="0"/>
              <a:t> yes\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d'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6388" name="Rectangular Callout 3"/>
          <p:cNvSpPr>
            <a:spLocks noChangeArrowheads="1"/>
          </p:cNvSpPr>
          <p:nvPr/>
        </p:nvSpPr>
        <p:spPr bwMode="auto">
          <a:xfrm>
            <a:off x="4267200" y="2570509"/>
            <a:ext cx="3962400" cy="1371600"/>
          </a:xfrm>
          <a:prstGeom prst="wedgeRectCallout">
            <a:avLst>
              <a:gd name="adj1" fmla="val 37269"/>
              <a:gd name="adj2" fmla="val -101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And, if ‘</a:t>
            </a:r>
            <a:r>
              <a:rPr lang="en-US" altLang="zh-TW" sz="2800" dirty="0" err="1"/>
              <a:t>i</a:t>
            </a:r>
            <a:r>
              <a:rPr lang="en-US" altLang="zh-TW" sz="2800" dirty="0"/>
              <a:t>’ goes first, then we will need a \ to allow ‘d’ to be a command.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34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d is useful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So far it looks like it just stops output, the same as -n: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</a:t>
            </a:r>
            <a:r>
              <a:rPr lang="en-US" altLang="zh-TW" dirty="0" err="1"/>
              <a:t>tr</a:t>
            </a:r>
            <a:r>
              <a:rPr lang="en-US" altLang="zh-TW" dirty="0"/>
              <a:t> " " "\n" |</a:t>
            </a:r>
            <a:r>
              <a:rPr lang="en-US" altLang="zh-TW" dirty="0" err="1"/>
              <a:t>sed</a:t>
            </a:r>
            <a:r>
              <a:rPr lang="en-US" altLang="zh-TW" dirty="0"/>
              <a:t> 's/B/</a:t>
            </a:r>
            <a:r>
              <a:rPr lang="en-US" altLang="zh-TW" dirty="0" err="1"/>
              <a:t>b/p</a:t>
            </a:r>
            <a:r>
              <a:rPr lang="en-US" altLang="zh-TW" dirty="0"/>
              <a:t>; d'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</a:t>
            </a:r>
            <a:r>
              <a:rPr lang="en-US" altLang="zh-TW" dirty="0" err="1"/>
              <a:t>tr</a:t>
            </a:r>
            <a:r>
              <a:rPr lang="en-US" altLang="zh-TW" dirty="0"/>
              <a:t> " " "\n" |</a:t>
            </a:r>
            <a:r>
              <a:rPr lang="en-US" altLang="zh-TW" dirty="0" err="1"/>
              <a:t>sed</a:t>
            </a:r>
            <a:r>
              <a:rPr lang="en-US" altLang="zh-TW" dirty="0"/>
              <a:t> -n 's/B/</a:t>
            </a:r>
            <a:r>
              <a:rPr lang="en-US" altLang="zh-TW" dirty="0" err="1"/>
              <a:t>b/p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/>
            <a:r>
              <a:rPr lang="en-US" altLang="zh-TW" dirty="0"/>
              <a:t>But its usefulness is with control flow, as we will see later…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7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Lecture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7).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and </a:t>
            </a:r>
            <a:r>
              <a:rPr lang="en-US" sz="2800" dirty="0" smtClean="0"/>
              <a:t>restart </a:t>
            </a:r>
            <a:r>
              <a:rPr lang="en-US" sz="2800" dirty="0"/>
              <a:t>with the </a:t>
            </a:r>
            <a:r>
              <a:rPr lang="en-US" sz="2800" dirty="0" smtClean="0"/>
              <a:t>resultant 	pattern </a:t>
            </a:r>
            <a:r>
              <a:rPr lang="en-US" sz="2800" dirty="0"/>
              <a:t>space, without reading new </a:t>
            </a:r>
            <a:r>
              <a:rPr lang="en-US" sz="2800" dirty="0" smtClean="0"/>
              <a:t>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557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3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5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4. Using </a:t>
            </a:r>
            <a:r>
              <a:rPr lang="en-US" altLang="zh-TW" sz="4800" dirty="0">
                <a:solidFill>
                  <a:schemeClr val="accent2"/>
                </a:solidFill>
              </a:rPr>
              <a:t>the </a:t>
            </a:r>
            <a:r>
              <a:rPr lang="en-US" altLang="zh-TW" sz="4800" dirty="0" smtClean="0">
                <a:solidFill>
                  <a:schemeClr val="accent2"/>
                </a:solidFill>
              </a:rPr>
              <a:t>hold </a:t>
            </a:r>
            <a:r>
              <a:rPr lang="en-US" altLang="zh-TW" sz="4800" dirty="0">
                <a:solidFill>
                  <a:schemeClr val="accent2"/>
                </a:solidFill>
              </a:rPr>
              <a:t>space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b,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q,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:,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</a:p>
        </p:txBody>
      </p:sp>
    </p:spTree>
    <p:extLst>
      <p:ext uri="{BB962C8B-B14F-4D97-AF65-F5344CB8AC3E}">
        <p14:creationId xmlns:p14="http://schemas.microsoft.com/office/powerpoint/2010/main" val="16236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Storing </a:t>
            </a:r>
            <a:r>
              <a:rPr lang="en-US" altLang="zh-TW" sz="4800" dirty="0">
                <a:solidFill>
                  <a:schemeClr val="accent2"/>
                </a:solidFill>
              </a:rPr>
              <a:t>to and </a:t>
            </a:r>
            <a:r>
              <a:rPr lang="en-US" altLang="zh-TW" sz="4800" dirty="0" smtClean="0">
                <a:solidFill>
                  <a:schemeClr val="accent2"/>
                </a:solidFill>
              </a:rPr>
              <a:t>retrieving</a:t>
            </a:r>
            <a:br>
              <a:rPr lang="en-US" altLang="zh-TW" sz="4800" dirty="0" smtClean="0">
                <a:solidFill>
                  <a:schemeClr val="accent2"/>
                </a:solidFill>
              </a:rPr>
            </a:br>
            <a:r>
              <a:rPr lang="en-US" altLang="zh-TW" sz="4800" dirty="0" smtClean="0">
                <a:solidFill>
                  <a:schemeClr val="accent2"/>
                </a:solidFill>
              </a:rPr>
              <a:t>from </a:t>
            </a:r>
            <a:r>
              <a:rPr lang="en-US" altLang="zh-TW" sz="4800" dirty="0">
                <a:solidFill>
                  <a:schemeClr val="accent2"/>
                </a:solidFill>
              </a:rPr>
              <a:t>the hold space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852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In addition to the pattern space, </a:t>
            </a:r>
            <a:r>
              <a:rPr lang="en-US" altLang="zh-TW" dirty="0" err="1"/>
              <a:t>sed</a:t>
            </a:r>
            <a:r>
              <a:rPr lang="en-US" altLang="zh-TW" dirty="0"/>
              <a:t> provides a second space, the hold space.</a:t>
            </a:r>
          </a:p>
          <a:p>
            <a:pPr eaLnBrk="1" hangingPunct="1"/>
            <a:r>
              <a:rPr lang="en-US" altLang="zh-TW" dirty="0"/>
              <a:t>Not many commands modify the hold space.</a:t>
            </a:r>
          </a:p>
          <a:p>
            <a:pPr lvl="1" eaLnBrk="1" hangingPunct="1"/>
            <a:r>
              <a:rPr lang="en-US" altLang="zh-TW" dirty="0"/>
              <a:t>For example, you can’t access it, unless you first bring it into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3287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Storing </a:t>
            </a:r>
            <a:r>
              <a:rPr lang="en-US" altLang="zh-TW" sz="4800" dirty="0">
                <a:solidFill>
                  <a:schemeClr val="accent2"/>
                </a:solidFill>
              </a:rPr>
              <a:t>to and </a:t>
            </a:r>
            <a:r>
              <a:rPr lang="en-US" altLang="zh-TW" sz="4800" dirty="0" smtClean="0">
                <a:solidFill>
                  <a:schemeClr val="accent2"/>
                </a:solidFill>
              </a:rPr>
              <a:t>retrieving</a:t>
            </a:r>
            <a:br>
              <a:rPr lang="en-US" altLang="zh-TW" sz="4800" dirty="0" smtClean="0">
                <a:solidFill>
                  <a:schemeClr val="accent2"/>
                </a:solidFill>
              </a:rPr>
            </a:br>
            <a:r>
              <a:rPr lang="en-US" altLang="zh-TW" sz="4800" dirty="0" smtClean="0">
                <a:solidFill>
                  <a:schemeClr val="accent2"/>
                </a:solidFill>
              </a:rPr>
              <a:t>from </a:t>
            </a:r>
            <a:r>
              <a:rPr lang="en-US" altLang="zh-TW" sz="4800" dirty="0">
                <a:solidFill>
                  <a:schemeClr val="accent2"/>
                </a:solidFill>
              </a:rPr>
              <a:t>the hold space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852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In addition to the pattern space,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provides a second space, the hold space.</a:t>
            </a:r>
          </a:p>
          <a:p>
            <a:pPr eaLnBrk="1" hangingPunct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Not many commands modify the hold space.</a:t>
            </a:r>
          </a:p>
          <a:p>
            <a:pPr lvl="1" eaLnBrk="1" hangingPunct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 example, you can’t access it, unless you first bring it into the pattern space.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h</a:t>
            </a:r>
            <a:r>
              <a:rPr lang="en-US" altLang="zh-TW" sz="2800" dirty="0"/>
              <a:t>	→ Copy the pattern space into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H</a:t>
            </a:r>
            <a:r>
              <a:rPr lang="en-US" altLang="zh-TW" sz="2800" dirty="0"/>
              <a:t>	→ Append the pattern space into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g</a:t>
            </a:r>
            <a:r>
              <a:rPr lang="en-US" altLang="zh-TW" sz="2800" dirty="0"/>
              <a:t> 	→ </a:t>
            </a:r>
            <a:r>
              <a:rPr lang="en-US" altLang="zh-TW" sz="2800" dirty="0" smtClean="0"/>
              <a:t>Get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hold space (</a:t>
            </a:r>
            <a:r>
              <a:rPr lang="en-US" altLang="zh-TW" sz="2800" dirty="0" err="1" smtClean="0"/>
              <a:t>ie</a:t>
            </a:r>
            <a:r>
              <a:rPr lang="en-US" altLang="zh-TW" sz="2800" dirty="0" smtClean="0"/>
              <a:t>, load into the pattern space)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G</a:t>
            </a:r>
            <a:r>
              <a:rPr lang="en-US" altLang="zh-TW" sz="2800" dirty="0"/>
              <a:t>	→ Append the </a:t>
            </a:r>
            <a:r>
              <a:rPr lang="en-US" altLang="zh-TW" sz="2800" dirty="0" smtClean="0"/>
              <a:t>hold </a:t>
            </a:r>
            <a:r>
              <a:rPr lang="en-US" altLang="zh-TW" sz="2800" dirty="0"/>
              <a:t>space </a:t>
            </a:r>
            <a:r>
              <a:rPr lang="en-US" altLang="zh-TW" sz="2800" dirty="0" smtClean="0"/>
              <a:t>into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pattern </a:t>
            </a:r>
            <a:r>
              <a:rPr lang="en-US" altLang="zh-TW" sz="2800" dirty="0"/>
              <a:t>space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en-US" altLang="zh-TW" sz="2800" dirty="0"/>
              <a:t> 	→ </a:t>
            </a:r>
            <a:r>
              <a:rPr lang="en-US" altLang="zh-TW" sz="2800" dirty="0" err="1" smtClean="0"/>
              <a:t>eXchange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the pattern space </a:t>
            </a:r>
            <a:r>
              <a:rPr lang="en-US" altLang="zh-TW" sz="2800" dirty="0" smtClean="0"/>
              <a:t>and the </a:t>
            </a:r>
            <a:r>
              <a:rPr lang="en-US" altLang="zh-TW" sz="2800" dirty="0"/>
              <a:t>hold space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1043608" y="2204864"/>
            <a:ext cx="3636912" cy="1296144"/>
            <a:chOff x="1043608" y="2204864"/>
            <a:chExt cx="3636912" cy="1296144"/>
          </a:xfrm>
        </p:grpSpPr>
        <p:sp>
          <p:nvSpPr>
            <p:cNvPr id="2" name="圓角矩形圖說文字 1"/>
            <p:cNvSpPr/>
            <p:nvPr/>
          </p:nvSpPr>
          <p:spPr bwMode="auto">
            <a:xfrm>
              <a:off x="1043608" y="2204864"/>
              <a:ext cx="3636912" cy="1296144"/>
            </a:xfrm>
            <a:prstGeom prst="wedgeRoundRectCallout">
              <a:avLst>
                <a:gd name="adj1" fmla="val -67679"/>
                <a:gd name="adj2" fmla="val 277331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1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This one is easier to remember if you think of “x” as representing a picture:                   </a:t>
              </a:r>
              <a:endParaRPr lang="es-ES" altLang="zh-TW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線單箭頭接點 3"/>
            <p:cNvCxnSpPr/>
            <p:nvPr/>
          </p:nvCxnSpPr>
          <p:spPr bwMode="auto">
            <a:xfrm>
              <a:off x="2267744" y="2996952"/>
              <a:ext cx="432048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線接點 5"/>
            <p:cNvCxnSpPr/>
            <p:nvPr/>
          </p:nvCxnSpPr>
          <p:spPr bwMode="auto">
            <a:xfrm>
              <a:off x="2771800" y="2996952"/>
              <a:ext cx="2160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 flipV="1">
              <a:off x="2258823" y="2974650"/>
              <a:ext cx="432048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接點 13"/>
            <p:cNvCxnSpPr/>
            <p:nvPr/>
          </p:nvCxnSpPr>
          <p:spPr bwMode="auto">
            <a:xfrm>
              <a:off x="2771800" y="3356992"/>
              <a:ext cx="2160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接點 14"/>
            <p:cNvCxnSpPr/>
            <p:nvPr/>
          </p:nvCxnSpPr>
          <p:spPr bwMode="auto">
            <a:xfrm>
              <a:off x="1979712" y="3356992"/>
              <a:ext cx="2160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接點 15"/>
            <p:cNvCxnSpPr/>
            <p:nvPr/>
          </p:nvCxnSpPr>
          <p:spPr bwMode="auto">
            <a:xfrm>
              <a:off x="1979712" y="2996952"/>
              <a:ext cx="2160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589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Pattern Space Control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To switch every two lines</a:t>
            </a:r>
            <a:r>
              <a:rPr lang="en-US" altLang="zh-TW" dirty="0"/>
              <a:t>: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% </a:t>
            </a:r>
            <a:r>
              <a:rPr lang="en-US" altLang="zh-TW" dirty="0" err="1"/>
              <a:t>seq</a:t>
            </a:r>
            <a:r>
              <a:rPr lang="en-US" altLang="zh-TW" dirty="0"/>
              <a:t> 4 |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-n 'x; n; p; g; p'</a:t>
            </a:r>
            <a:r>
              <a:rPr lang="en-US" altLang="zh-TW" dirty="0"/>
              <a:t> | </a:t>
            </a:r>
            <a:r>
              <a:rPr lang="en-US" altLang="zh-TW" dirty="0" err="1"/>
              <a:t>tr</a:t>
            </a:r>
            <a:r>
              <a:rPr lang="en-US" altLang="zh-TW" dirty="0"/>
              <a:t> "\n" " "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2 1 4 3%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To reverse the input (sort-of)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% </a:t>
            </a:r>
            <a:r>
              <a:rPr lang="en-US" altLang="zh-TW" dirty="0" err="1"/>
              <a:t>seq</a:t>
            </a:r>
            <a:r>
              <a:rPr lang="en-US" altLang="zh-TW" dirty="0"/>
              <a:t> 4 |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'</a:t>
            </a:r>
            <a:r>
              <a:rPr lang="en-US" altLang="zh-TW" dirty="0" err="1">
                <a:solidFill>
                  <a:schemeClr val="accent2"/>
                </a:solidFill>
              </a:rPr>
              <a:t>G;h</a:t>
            </a:r>
            <a:r>
              <a:rPr lang="en-US" altLang="zh-TW" dirty="0">
                <a:solidFill>
                  <a:schemeClr val="accent2"/>
                </a:solidFill>
              </a:rPr>
              <a:t>'</a:t>
            </a:r>
            <a:r>
              <a:rPr lang="en-US" altLang="zh-TW" dirty="0"/>
              <a:t> | </a:t>
            </a:r>
            <a:r>
              <a:rPr lang="en-US" altLang="zh-TW" dirty="0" err="1"/>
              <a:t>tr</a:t>
            </a:r>
            <a:r>
              <a:rPr lang="en-US" altLang="zh-TW" dirty="0"/>
              <a:t> "\n" " "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1  2 1  3 2 1  4 3 2 1%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To double space the input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% </a:t>
            </a:r>
            <a:r>
              <a:rPr lang="en-US" altLang="zh-TW" dirty="0" err="1"/>
              <a:t>seq</a:t>
            </a:r>
            <a:r>
              <a:rPr lang="en-US" altLang="zh-TW" dirty="0"/>
              <a:t> 2 |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G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1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2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/>
              <a:t>		%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95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5. General </a:t>
            </a:r>
            <a:r>
              <a:rPr lang="en-US" altLang="zh-TW" sz="4800" dirty="0">
                <a:solidFill>
                  <a:schemeClr val="accent2"/>
                </a:solidFill>
              </a:rPr>
              <a:t>control flow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3333"/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21940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 smtClean="0">
                <a:solidFill>
                  <a:srgbClr val="BFBFBF"/>
                </a:solidFill>
              </a:rPr>
              <a:t>z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  <a:endParaRPr kumimoji="1" lang="en-US" sz="5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6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22238"/>
            <a:ext cx="9144000" cy="61261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A series of instructions looks like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a program: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/>
              <a:t>		% </a:t>
            </a:r>
            <a:r>
              <a:rPr lang="en-US" altLang="zh-TW" sz="4000" dirty="0" err="1"/>
              <a:t>sed</a:t>
            </a:r>
            <a:r>
              <a:rPr lang="en-US" altLang="zh-TW" sz="4000" dirty="0"/>
              <a:t> 's/b/B/</a:t>
            </a:r>
            <a:r>
              <a:rPr lang="en-US" altLang="zh-TW" sz="4000" dirty="0" err="1"/>
              <a:t>gp</a:t>
            </a:r>
            <a:r>
              <a:rPr lang="en-US" altLang="zh-TW" sz="4000" dirty="0"/>
              <a:t>; =; 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hi there' &lt;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0073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22238"/>
            <a:ext cx="9144000" cy="67357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A series of instructions looks like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a program: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		% </a:t>
            </a:r>
            <a:r>
              <a:rPr lang="en-US" altLang="zh-TW" sz="40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 's/b/B/</a:t>
            </a:r>
            <a:r>
              <a:rPr lang="en-US" altLang="zh-TW" sz="4000" dirty="0" err="1">
                <a:solidFill>
                  <a:schemeClr val="bg1">
                    <a:lumMod val="65000"/>
                  </a:schemeClr>
                </a:solidFill>
              </a:rPr>
              <a:t>gp</a:t>
            </a: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; =; </a:t>
            </a:r>
            <a:r>
              <a:rPr lang="en-US" altLang="zh-TW" sz="40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sz="4000" dirty="0">
                <a:solidFill>
                  <a:schemeClr val="bg1">
                    <a:lumMod val="65000"/>
                  </a:schemeClr>
                </a:solidFill>
              </a:rPr>
              <a:t> hi there' &lt;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They look even more like a pro-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gram when you put them in a file: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% cat sedprog1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s/b/B/</a:t>
            </a:r>
            <a:r>
              <a:rPr lang="en-US" altLang="zh-TW" sz="4000" dirty="0" err="1"/>
              <a:t>gp</a:t>
            </a:r>
            <a:endParaRPr lang="en-US" altLang="zh-TW" sz="4000" dirty="0"/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=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</a:t>
            </a:r>
            <a:r>
              <a:rPr lang="en-US" altLang="zh-TW" sz="4000" dirty="0" err="1"/>
              <a:t>i</a:t>
            </a:r>
            <a:r>
              <a:rPr lang="en-US" altLang="zh-TW" sz="4000" dirty="0"/>
              <a:t> hi there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TW" sz="4000" dirty="0"/>
              <a:t>		%</a:t>
            </a:r>
          </a:p>
        </p:txBody>
      </p:sp>
    </p:spTree>
    <p:extLst>
      <p:ext uri="{BB962C8B-B14F-4D97-AF65-F5344CB8AC3E}">
        <p14:creationId xmlns:p14="http://schemas.microsoft.com/office/powerpoint/2010/main" val="36229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8915400" cy="67413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4000" dirty="0">
                <a:solidFill>
                  <a:schemeClr val="accent2"/>
                </a:solidFill>
              </a:rPr>
              <a:t> Indeed, </a:t>
            </a:r>
            <a:r>
              <a:rPr lang="en-US" altLang="zh-TW" sz="4000" dirty="0" err="1">
                <a:solidFill>
                  <a:schemeClr val="accent2"/>
                </a:solidFill>
              </a:rPr>
              <a:t>sed</a:t>
            </a:r>
            <a:r>
              <a:rPr lang="en-US" altLang="zh-TW" sz="4000" dirty="0">
                <a:solidFill>
                  <a:schemeClr val="accent2"/>
                </a:solidFill>
              </a:rPr>
              <a:t> </a:t>
            </a:r>
            <a:r>
              <a:rPr lang="en-US" altLang="zh-TW" sz="4000" i="1" dirty="0">
                <a:solidFill>
                  <a:schemeClr val="accent2"/>
                </a:solidFill>
              </a:rPr>
              <a:t>is</a:t>
            </a:r>
            <a:r>
              <a:rPr lang="en-US" altLang="zh-TW" sz="4000" dirty="0">
                <a:solidFill>
                  <a:schemeClr val="accent2"/>
                </a:solidFill>
              </a:rPr>
              <a:t> programming language</a:t>
            </a:r>
          </a:p>
          <a:p>
            <a:pPr eaLnBrk="1" hangingPunct="1"/>
            <a:endParaRPr lang="en-US" altLang="zh-TW" sz="105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3600" dirty="0">
                <a:solidFill>
                  <a:srgbClr val="FF0000"/>
                </a:solidFill>
              </a:rPr>
              <a:t>But what programming language would be complete without control flow? </a:t>
            </a:r>
          </a:p>
          <a:p>
            <a:pPr eaLnBrk="1" hangingPunct="1"/>
            <a:r>
              <a:rPr lang="en-US" altLang="zh-TW" sz="3600" dirty="0" err="1">
                <a:solidFill>
                  <a:srgbClr val="FF0000"/>
                </a:solidFill>
              </a:rPr>
              <a:t>Sed</a:t>
            </a:r>
            <a:r>
              <a:rPr lang="en-US" altLang="zh-TW" sz="3600" dirty="0">
                <a:solidFill>
                  <a:srgbClr val="FF0000"/>
                </a:solidFill>
              </a:rPr>
              <a:t> achieves control flow by providing conditional and unconditional branches.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TW" sz="3600" dirty="0">
                <a:solidFill>
                  <a:srgbClr val="FF0000"/>
                </a:solidFill>
              </a:rPr>
              <a:t>If you think about it, that is the </a:t>
            </a:r>
            <a:r>
              <a:rPr lang="en-US" altLang="zh-TW" sz="3600" i="1" dirty="0">
                <a:solidFill>
                  <a:srgbClr val="FF0000"/>
                </a:solidFill>
              </a:rPr>
              <a:t>same way</a:t>
            </a:r>
            <a:r>
              <a:rPr lang="en-US" altLang="zh-TW" sz="3600" dirty="0">
                <a:solidFill>
                  <a:srgbClr val="FF0000"/>
                </a:solidFill>
              </a:rPr>
              <a:t> computer </a:t>
            </a:r>
            <a:r>
              <a:rPr lang="en-US" altLang="zh-TW" sz="3600" i="1" u="sng" dirty="0">
                <a:solidFill>
                  <a:srgbClr val="FF0000"/>
                </a:solidFill>
              </a:rPr>
              <a:t>hardware</a:t>
            </a:r>
            <a:r>
              <a:rPr lang="en-US" altLang="zh-TW" sz="3600" dirty="0">
                <a:solidFill>
                  <a:srgbClr val="FF0000"/>
                </a:solidFill>
              </a:rPr>
              <a:t> achieves control flow. </a:t>
            </a:r>
            <a:endParaRPr lang="en-US" altLang="zh-TW" sz="100" i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zh-TW" sz="3200" dirty="0">
                <a:solidFill>
                  <a:srgbClr val="FF0000"/>
                </a:solidFill>
              </a:rPr>
              <a:t>And, if you think more about it, a computer can run your compiled programs, so:</a:t>
            </a:r>
          </a:p>
          <a:p>
            <a:pPr lvl="2" eaLnBrk="1" hangingPunct="1">
              <a:spcAft>
                <a:spcPts val="0"/>
              </a:spcAft>
              <a:buFontTx/>
              <a:buChar char="-"/>
            </a:pPr>
            <a:r>
              <a:rPr lang="en-US" altLang="zh-TW" sz="3000" dirty="0">
                <a:solidFill>
                  <a:srgbClr val="FF0000"/>
                </a:solidFill>
              </a:rPr>
              <a:t>So, this must be enough syntax to achieve any desired control flow:  if/else, while, or for.</a:t>
            </a:r>
          </a:p>
        </p:txBody>
      </p:sp>
    </p:spTree>
    <p:extLst>
      <p:ext uri="{BB962C8B-B14F-4D97-AF65-F5344CB8AC3E}">
        <p14:creationId xmlns:p14="http://schemas.microsoft.com/office/powerpoint/2010/main" val="41692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→ This </a:t>
            </a:r>
            <a:r>
              <a:rPr lang="en-US" altLang="zh-TW" u="sng" dirty="0" smtClean="0">
                <a:solidFill>
                  <a:srgbClr val="008000"/>
                </a:solidFill>
              </a:rPr>
              <a:t>b</a:t>
            </a:r>
            <a:r>
              <a:rPr lang="en-US" altLang="zh-TW" dirty="0" smtClean="0">
                <a:solidFill>
                  <a:srgbClr val="008000"/>
                </a:solidFill>
              </a:rPr>
              <a:t>ranches to a label called ‘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rgbClr val="008000"/>
                </a:solidFill>
              </a:rPr>
              <a:t>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>
                <a:solidFill>
                  <a:srgbClr val="008000"/>
                </a:solidFill>
              </a:rPr>
              <a:t>	</a:t>
            </a:r>
            <a:r>
              <a:rPr lang="en-US" altLang="zh-TW" dirty="0" smtClean="0">
                <a:solidFill>
                  <a:srgbClr val="008000"/>
                </a:solidFill>
              </a:rPr>
              <a:t>	 </a:t>
            </a:r>
            <a:r>
              <a:rPr lang="en-US" altLang="zh-TW" sz="2800" dirty="0" smtClean="0">
                <a:solidFill>
                  <a:srgbClr val="008000"/>
                </a:solidFill>
              </a:rPr>
              <a:t>(If no label is given, then branch to the 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en-US" altLang="zh-TW" sz="2800" dirty="0" smtClean="0">
                <a:solidFill>
                  <a:srgbClr val="008000"/>
                </a:solidFill>
              </a:rPr>
              <a:t>)</a:t>
            </a:r>
            <a:endParaRPr lang="en-US" altLang="zh-TW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sz="1400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→This </a:t>
            </a:r>
            <a:r>
              <a:rPr lang="en-US" altLang="zh-TW" u="sng" dirty="0" smtClean="0">
                <a:solidFill>
                  <a:srgbClr val="008000"/>
                </a:solidFill>
              </a:rPr>
              <a:t>t</a:t>
            </a:r>
            <a:r>
              <a:rPr lang="en-US" altLang="zh-TW" dirty="0" smtClean="0">
                <a:solidFill>
                  <a:srgbClr val="008000"/>
                </a:solidFill>
              </a:rPr>
              <a:t>ests to conditionally branch to label</a:t>
            </a:r>
            <a:r>
              <a:rPr lang="en-US" altLang="zh-TW" sz="2800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‘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rgbClr val="008000"/>
                </a:solidFill>
              </a:rPr>
              <a:t>’,</a:t>
            </a:r>
            <a:br>
              <a:rPr lang="en-US" altLang="zh-TW" dirty="0" smtClean="0">
                <a:solidFill>
                  <a:srgbClr val="008000"/>
                </a:solidFill>
              </a:rPr>
            </a:br>
            <a:r>
              <a:rPr lang="en-US" altLang="zh-TW" dirty="0" smtClean="0">
                <a:solidFill>
                  <a:srgbClr val="008000"/>
                </a:solidFill>
              </a:rPr>
              <a:t>	 if</a:t>
            </a:r>
            <a:r>
              <a:rPr lang="en-US" altLang="zh-TW" sz="2800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any</a:t>
            </a:r>
            <a:r>
              <a:rPr lang="en-US" altLang="zh-TW" sz="2800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8000"/>
                </a:solidFill>
              </a:rPr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8000"/>
                </a:solidFill>
              </a:rPr>
              <a:t>A “t” tests the flag to decide whether to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sz="2800" dirty="0" smtClean="0">
                <a:solidFill>
                  <a:srgbClr val="008000"/>
                </a:solidFill>
              </a:rPr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8000"/>
                </a:solidFill>
              </a:rPr>
              <a:t>But it will also reset the flag.</a:t>
            </a:r>
            <a:endParaRPr lang="en-US" altLang="zh-TW" sz="2800" dirty="0">
              <a:solidFill>
                <a:srgbClr val="008000"/>
              </a:solidFill>
            </a:endParaRP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rgbClr val="008000"/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rgbClr val="008000"/>
                </a:solidFill>
              </a:rPr>
              <a:t>”.</a:t>
            </a:r>
            <a:endParaRPr lang="en-US" altLang="zh-TW" sz="240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sz="1000" b="1" dirty="0" smtClean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→</a:t>
            </a:r>
            <a:r>
              <a:rPr lang="en-US" altLang="zh-TW" dirty="0">
                <a:solidFill>
                  <a:srgbClr val="008000"/>
                </a:solidFill>
              </a:rPr>
              <a:t>Opposite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of ‘t’</a:t>
            </a:r>
            <a:r>
              <a:rPr lang="en-US" altLang="zh-TW" sz="20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-</a:t>
            </a:r>
            <a:r>
              <a:rPr lang="en-US" altLang="zh-TW" sz="20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branch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if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not</a:t>
            </a:r>
            <a:r>
              <a:rPr lang="en-US" altLang="zh-TW" sz="2800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fla</a:t>
            </a:r>
            <a:r>
              <a:rPr lang="en-US" altLang="zh-TW" spc="-170" dirty="0">
                <a:solidFill>
                  <a:srgbClr val="008000"/>
                </a:solidFill>
              </a:rPr>
              <a:t>g</a:t>
            </a:r>
            <a:r>
              <a:rPr lang="en-US" altLang="zh-TW" dirty="0">
                <a:solidFill>
                  <a:srgbClr val="008000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572814" cy="5877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152128" y="3645024"/>
            <a:ext cx="6660232" cy="1584176"/>
          </a:xfrm>
          <a:prstGeom prst="wedgeRectCallout">
            <a:avLst>
              <a:gd name="adj1" fmla="val -59326"/>
              <a:gd name="adj2" fmla="val 1152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200" dirty="0" smtClean="0">
                <a:solidFill>
                  <a:srgbClr val="000000"/>
                </a:solidFill>
              </a:rPr>
              <a:t>So this name doesn’t follow the pattern of most other capitalized commands: its behavior is unrelated to newlines. </a:t>
            </a:r>
            <a:endParaRPr lang="en-US" altLang="zh-TW" sz="320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836712"/>
            <a:ext cx="65798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0" kern="0" dirty="0" err="1" smtClean="0">
                <a:solidFill>
                  <a:srgbClr val="000000"/>
                </a:solidFill>
              </a:rPr>
              <a:t>Sed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control flow is simple, but ugly:</a:t>
            </a:r>
          </a:p>
        </p:txBody>
      </p:sp>
    </p:spTree>
    <p:extLst>
      <p:ext uri="{BB962C8B-B14F-4D97-AF65-F5344CB8AC3E}">
        <p14:creationId xmlns:p14="http://schemas.microsoft.com/office/powerpoint/2010/main" val="277339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>
                    <a:lumMod val="75000"/>
                  </a:schemeClr>
                </a:solidFill>
              </a:rPr>
              <a:t>bx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 This </a:t>
            </a:r>
            <a:r>
              <a:rPr lang="en-US" altLang="zh-TW" u="sng" dirty="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	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(If no label is given, then branch to the </a:t>
            </a:r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→This </a:t>
            </a:r>
            <a:r>
              <a:rPr lang="en-US" altLang="zh-TW" u="sng" dirty="0" smtClean="0"/>
              <a:t>t</a:t>
            </a:r>
            <a:r>
              <a:rPr lang="en-US" altLang="zh-TW" dirty="0" smtClean="0"/>
              <a:t>ests to conditionally branch to label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‘x’,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C1C1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/>
              <a:t>T</a:t>
            </a:r>
            <a:r>
              <a:rPr lang="en-US" altLang="zh-TW" b="1" dirty="0" err="1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 smtClean="0"/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C1C1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:a; s/o//p; ta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"."</a:t>
            </a:r>
            <a:endParaRPr lang="en-US" altLang="zh-TW" sz="2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 This 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b="1" dirty="0" smtClean="0"/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</a:t>
            </a:r>
            <a:r>
              <a:rPr lang="en-US" altLang="zh-TW" u="sng" dirty="0" smtClean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 smtClean="0"/>
              <a:t> to label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‘x’,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C1C1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/>
              <a:t>T</a:t>
            </a:r>
            <a:r>
              <a:rPr lang="en-US" altLang="zh-TW" b="1" dirty="0" err="1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 smtClean="0"/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:a; s/o//p; </a:t>
            </a:r>
            <a:r>
              <a:rPr lang="en-US" altLang="zh-TW" sz="2800" b="0" u="sng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"."</a:t>
            </a:r>
            <a:endParaRPr lang="en-US" altLang="zh-TW" sz="2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 This 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b="1" dirty="0" smtClean="0"/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</a:t>
            </a:r>
            <a:r>
              <a:rPr lang="en-US" altLang="zh-TW" dirty="0" smtClean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00B050"/>
                </a:solidFill>
              </a:rPr>
              <a:t>to label</a:t>
            </a:r>
            <a:r>
              <a:rPr lang="en-US" altLang="zh-TW" sz="2800" u="sng" dirty="0" smtClean="0">
                <a:solidFill>
                  <a:srgbClr val="00B050"/>
                </a:solidFill>
              </a:rPr>
              <a:t> </a:t>
            </a:r>
            <a:r>
              <a:rPr lang="en-US" altLang="zh-TW" u="sng" dirty="0" smtClean="0">
                <a:solidFill>
                  <a:srgbClr val="00B050"/>
                </a:solidFill>
              </a:rPr>
              <a:t>‘x’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C1C1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/>
              <a:t>T</a:t>
            </a:r>
            <a:r>
              <a:rPr lang="en-US" altLang="zh-TW" b="1" dirty="0" err="1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 smtClean="0"/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u="sng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s/o//p;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u="sng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"."</a:t>
            </a:r>
            <a:endParaRPr lang="en-US" altLang="zh-TW" sz="2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2800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 This 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b="1" dirty="0" smtClean="0"/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</a:t>
            </a:r>
            <a:r>
              <a:rPr lang="en-US" altLang="zh-TW" dirty="0" smtClean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to label</a:t>
            </a:r>
            <a:r>
              <a:rPr lang="en-US" altLang="zh-TW" sz="2800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‘x’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u="sng" dirty="0" smtClean="0">
                <a:solidFill>
                  <a:srgbClr val="00B0F0"/>
                </a:solidFill>
              </a:rPr>
              <a:t>previous s command</a:t>
            </a:r>
            <a:r>
              <a:rPr lang="en-US" altLang="zh-TW" dirty="0" smtClean="0"/>
              <a:t>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C1C1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/>
              <a:t>T</a:t>
            </a:r>
            <a:r>
              <a:rPr lang="en-US" altLang="zh-TW" b="1" dirty="0" err="1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 smtClean="0"/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u="sng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/o//p;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"."</a:t>
            </a:r>
            <a:endParaRPr lang="en-US" altLang="zh-TW" sz="2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2800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 This 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b="1" dirty="0" smtClean="0"/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</a:t>
            </a:r>
            <a:r>
              <a:rPr lang="en-US" altLang="zh-TW" dirty="0" smtClean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to label</a:t>
            </a:r>
            <a:r>
              <a:rPr lang="en-US" altLang="zh-TW" sz="2800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‘x’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previous s command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7030A0"/>
                </a:solidFill>
              </a:rPr>
              <a:t>had matched</a:t>
            </a:r>
            <a:r>
              <a:rPr lang="en-US" altLang="zh-TW" dirty="0" smtClean="0"/>
              <a:t>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C1C1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/>
              <a:t>T</a:t>
            </a:r>
            <a:r>
              <a:rPr lang="en-US" altLang="zh-TW" b="1" dirty="0" err="1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 smtClean="0"/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0" u="sng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|\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"\n"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"."</a:t>
            </a:r>
            <a:endParaRPr lang="en-US" altLang="zh-TW" sz="2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 This 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b="1" dirty="0" smtClean="0"/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</a:t>
            </a:r>
            <a:r>
              <a:rPr lang="en-US" altLang="zh-TW" dirty="0" smtClean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to label</a:t>
            </a:r>
            <a:r>
              <a:rPr lang="en-US" altLang="zh-TW" sz="2800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‘x’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previous s command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had matched</a:t>
            </a:r>
            <a:r>
              <a:rPr lang="en-US" altLang="zh-TW" dirty="0" smtClean="0"/>
              <a:t>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C1C1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/>
              <a:t>T</a:t>
            </a:r>
            <a:r>
              <a:rPr lang="en-US" altLang="zh-TW" b="1" dirty="0" err="1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 smtClean="0"/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//p;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|\ </a:t>
            </a:r>
            <a:r>
              <a:rPr lang="en-US" altLang="zh-TW" sz="2800" b="0" kern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"\n"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"."</a:t>
            </a:r>
            <a:endParaRPr lang="en-US" altLang="zh-TW" sz="2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b="0" kern="0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380593" y="692696"/>
            <a:ext cx="3878317" cy="2160240"/>
          </a:xfrm>
          <a:prstGeom prst="arc">
            <a:avLst>
              <a:gd name="adj1" fmla="val 11459207"/>
              <a:gd name="adj2" fmla="val 20854229"/>
            </a:avLst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7030A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10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696356" cy="58388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can be separated by either: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inside a </a:t>
            </a:r>
            <a:r>
              <a:rPr lang="en-US" dirty="0" err="1"/>
              <a:t>sed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” and 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typed on the command line, in C-shell)</a:t>
            </a:r>
          </a:p>
          <a:p>
            <a:r>
              <a:rPr lang="en-US" dirty="0"/>
              <a:t>The command sequence can be further added to with additional -e or -f flags</a:t>
            </a:r>
          </a:p>
          <a:p>
            <a:r>
              <a:rPr lang="en-US" dirty="0"/>
              <a:t>Commands can be grouped with “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But you  should put a “;” before the “}” (i.e., “;}”)</a:t>
            </a:r>
          </a:p>
          <a:p>
            <a:pPr lvl="2"/>
            <a:r>
              <a:rPr lang="en-US" dirty="0"/>
              <a:t>Most people’s </a:t>
            </a:r>
            <a:r>
              <a:rPr lang="en-US" dirty="0" err="1"/>
              <a:t>sed</a:t>
            </a:r>
            <a:r>
              <a:rPr lang="en-US" dirty="0"/>
              <a:t> versions will not require the “;”, but that is non-standard.</a:t>
            </a:r>
          </a:p>
          <a:p>
            <a:pPr lvl="2">
              <a:spcBef>
                <a:spcPts val="0"/>
              </a:spcBef>
            </a:pPr>
            <a:r>
              <a:rPr lang="en-US" dirty="0"/>
              <a:t>If commands also follow the “}”, then use “;};”</a:t>
            </a:r>
          </a:p>
          <a:p>
            <a:endParaRPr lang="en-US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 This 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b="1" dirty="0" smtClean="0"/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</a:t>
            </a:r>
            <a:r>
              <a:rPr lang="en-US" altLang="zh-TW" dirty="0" smtClean="0">
                <a:solidFill>
                  <a:srgbClr val="FF0000"/>
                </a:solidFill>
              </a:rPr>
              <a:t>This tests to conditionally branch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to label</a:t>
            </a:r>
            <a:r>
              <a:rPr lang="en-US" altLang="zh-TW" sz="2800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‘x’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previous s command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had matched</a:t>
            </a:r>
            <a:r>
              <a:rPr lang="en-US" altLang="zh-TW" dirty="0" smtClean="0"/>
              <a:t>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FFC1C1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;: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”.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2000"/>
              </a:lnSpc>
              <a:buNone/>
            </a:pPr>
            <a:r>
              <a:rPr lang="en-US" altLang="zh-TW" b="1" dirty="0" err="1" smtClean="0"/>
              <a:t>T</a:t>
            </a:r>
            <a:r>
              <a:rPr lang="en-US" altLang="zh-TW" b="1" dirty="0" err="1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altLang="zh-TW" sz="1000" b="1" dirty="0" smtClean="0"/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</a:t>
            </a:r>
            <a:r>
              <a:rPr lang="en-US" altLang="zh-TW" dirty="0">
                <a:solidFill>
                  <a:srgbClr val="BFBFBF"/>
                </a:solidFill>
              </a:rPr>
              <a:t>Opposite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of ‘t’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-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branch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if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not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fla</a:t>
            </a:r>
            <a:r>
              <a:rPr lang="en-US" altLang="zh-TW" spc="-170" dirty="0">
                <a:solidFill>
                  <a:srgbClr val="BFBFBF"/>
                </a:solidFill>
              </a:rPr>
              <a:t>g</a:t>
            </a:r>
            <a:r>
              <a:rPr lang="en-US" altLang="zh-TW" dirty="0">
                <a:solidFill>
                  <a:srgbClr val="BFBFBF"/>
                </a:solidFill>
              </a:rPr>
              <a:t>.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sz="2800" i="1" dirty="0" smtClean="0">
                <a:solidFill>
                  <a:schemeClr val="bg1"/>
                </a:solidFill>
              </a:rPr>
              <a:t>nonstandard</a:t>
            </a:r>
            <a:endParaRPr lang="en-US" altLang="zh-TW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85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408" y="836712"/>
            <a:ext cx="8740080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</a:rPr>
              <a:t>For example:</a:t>
            </a:r>
            <a:endParaRPr lang="en-US" altLang="zh-TW" b="0" kern="0" dirty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echo "</a:t>
            </a:r>
            <a:r>
              <a:rPr lang="en-US" altLang="zh-TW" sz="2800" b="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oooo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:a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//</a:t>
            </a:r>
            <a:r>
              <a:rPr lang="en-US" altLang="zh-TW" sz="2800" b="0" u="sng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b="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8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|\ </a:t>
            </a:r>
            <a:r>
              <a:rPr lang="en-US" altLang="zh-TW" sz="2800" b="0" kern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"\n"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800" b="0" kern="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endParaRPr lang="en-US" altLang="zh-TW" sz="28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0" u="sng" kern="0" dirty="0" err="1" smtClean="0">
                <a:solidFill>
                  <a:srgbClr val="FF9900"/>
                </a:solidFill>
                <a:latin typeface="Lucida Console" panose="020B0609040504020204" pitchFamily="49" charset="0"/>
              </a:rPr>
              <a:t>ooo.oo.o</a:t>
            </a:r>
            <a:r>
              <a:rPr lang="en-US" altLang="zh-TW" sz="2800" b="0" u="sng" kern="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..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380593" y="692696"/>
            <a:ext cx="3878317" cy="2160240"/>
          </a:xfrm>
          <a:prstGeom prst="arc">
            <a:avLst>
              <a:gd name="adj1" fmla="val 11459207"/>
              <a:gd name="adj2" fmla="val 20854229"/>
            </a:avLst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7030A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7624" y="2204864"/>
            <a:ext cx="79208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2204864"/>
            <a:ext cx="6480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67744" y="2204864"/>
            <a:ext cx="79208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4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7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>
                <a:solidFill>
                  <a:srgbClr val="BFBFBF"/>
                </a:solidFill>
              </a:rPr>
              <a:t>Sed</a:t>
            </a:r>
            <a:r>
              <a:rPr lang="en-US" altLang="zh-TW" dirty="0" smtClean="0">
                <a:solidFill>
                  <a:srgbClr val="BFBFBF"/>
                </a:solidFill>
              </a:rPr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rgbClr val="BFBFBF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rgbClr val="BFBFBF"/>
                </a:solidFill>
              </a:rPr>
              <a:t>x </a:t>
            </a:r>
            <a:r>
              <a:rPr lang="en-US" altLang="zh-TW" sz="1400" b="1" dirty="0" smtClean="0">
                <a:solidFill>
                  <a:srgbClr val="BFBFBF"/>
                </a:solidFill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</a:rPr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rgbClr val="BFBFBF"/>
                </a:solidFill>
              </a:rPr>
              <a:t>bx</a:t>
            </a:r>
            <a:r>
              <a:rPr lang="en-US" altLang="zh-TW" sz="1400" dirty="0" smtClean="0">
                <a:solidFill>
                  <a:srgbClr val="BFBFBF"/>
                </a:solidFill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</a:rPr>
              <a:t>→ This </a:t>
            </a:r>
            <a:r>
              <a:rPr lang="en-US" altLang="zh-TW" u="sng" dirty="0" smtClean="0">
                <a:solidFill>
                  <a:srgbClr val="BFBFBF"/>
                </a:solidFill>
              </a:rPr>
              <a:t>b</a:t>
            </a:r>
            <a:r>
              <a:rPr lang="en-US" altLang="zh-TW" dirty="0" smtClean="0">
                <a:solidFill>
                  <a:srgbClr val="BFBFBF"/>
                </a:solidFill>
              </a:rPr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>
                <a:solidFill>
                  <a:srgbClr val="BFBFBF"/>
                </a:solidFill>
              </a:rPr>
              <a:t>	</a:t>
            </a:r>
            <a:r>
              <a:rPr lang="en-US" altLang="zh-TW" dirty="0" smtClean="0">
                <a:solidFill>
                  <a:srgbClr val="BFBFBF"/>
                </a:solidFill>
              </a:rPr>
              <a:t>	 </a:t>
            </a:r>
            <a:r>
              <a:rPr lang="en-US" altLang="zh-TW" sz="2800" dirty="0" smtClean="0">
                <a:solidFill>
                  <a:srgbClr val="BFBFBF"/>
                </a:solidFill>
              </a:rPr>
              <a:t>(If no label is given, then branch to the </a:t>
            </a:r>
            <a:r>
              <a:rPr lang="en-US" altLang="zh-TW" sz="2800" b="1" dirty="0" smtClean="0">
                <a:solidFill>
                  <a:srgbClr val="BFBFBF"/>
                </a:solidFill>
              </a:rPr>
              <a:t>end</a:t>
            </a:r>
            <a:r>
              <a:rPr lang="en-US" altLang="zh-TW" sz="2800" dirty="0" smtClean="0">
                <a:solidFill>
                  <a:srgbClr val="BFBFBF"/>
                </a:solidFill>
              </a:rPr>
              <a:t>)</a:t>
            </a:r>
            <a:endParaRPr lang="en-US" altLang="zh-TW" dirty="0" smtClean="0">
              <a:solidFill>
                <a:srgbClr val="BFBFBF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rgbClr val="BFBFBF"/>
                </a:solidFill>
              </a:rPr>
              <a:t>tx</a:t>
            </a:r>
            <a:r>
              <a:rPr lang="en-US" altLang="zh-TW" dirty="0" smtClean="0">
                <a:solidFill>
                  <a:srgbClr val="BFBFBF"/>
                </a:solidFill>
              </a:rPr>
              <a:t> </a:t>
            </a:r>
            <a:r>
              <a:rPr lang="en-US" altLang="zh-TW" sz="1400" dirty="0" smtClean="0">
                <a:solidFill>
                  <a:srgbClr val="BFBFBF"/>
                </a:solidFill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</a:rPr>
              <a:t>→This </a:t>
            </a:r>
            <a:r>
              <a:rPr lang="en-US" altLang="zh-TW" u="sng" dirty="0" smtClean="0">
                <a:solidFill>
                  <a:srgbClr val="BFBFBF"/>
                </a:solidFill>
              </a:rPr>
              <a:t>t</a:t>
            </a:r>
            <a:r>
              <a:rPr lang="en-US" altLang="zh-TW" dirty="0" smtClean="0">
                <a:solidFill>
                  <a:srgbClr val="BFBFBF"/>
                </a:solidFill>
              </a:rPr>
              <a:t>ests to conditionally branch to label</a:t>
            </a:r>
            <a:r>
              <a:rPr lang="en-US" altLang="zh-TW" sz="2800" dirty="0" smtClean="0">
                <a:solidFill>
                  <a:srgbClr val="BFBFBF"/>
                </a:solidFill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</a:rPr>
              <a:t>‘x’,</a:t>
            </a:r>
            <a:br>
              <a:rPr lang="en-US" altLang="zh-TW" dirty="0" smtClean="0">
                <a:solidFill>
                  <a:srgbClr val="BFBFBF"/>
                </a:solidFill>
              </a:rPr>
            </a:br>
            <a:r>
              <a:rPr lang="en-US" altLang="zh-TW" dirty="0" smtClean="0">
                <a:solidFill>
                  <a:srgbClr val="BFBFBF"/>
                </a:solidFill>
              </a:rPr>
              <a:t>	 if</a:t>
            </a:r>
            <a:r>
              <a:rPr lang="en-US" altLang="zh-TW" sz="2800" dirty="0" smtClean="0">
                <a:solidFill>
                  <a:srgbClr val="BFBFBF"/>
                </a:solidFill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</a:rPr>
              <a:t>any</a:t>
            </a:r>
            <a:r>
              <a:rPr lang="en-US" altLang="zh-TW" sz="2800" dirty="0" smtClean="0">
                <a:solidFill>
                  <a:srgbClr val="BFBFBF"/>
                </a:solidFill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</a:rPr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BFBFBF"/>
                </a:solidFill>
              </a:rPr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BFBFBF"/>
                </a:solidFill>
              </a:rPr>
              <a:t>A “t” tests the flag to decide whether to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</a:rPr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BFBFBF"/>
                </a:solidFill>
              </a:rPr>
              <a:t>But it will also reset the flag.</a:t>
            </a:r>
            <a:endParaRPr lang="en-US" altLang="zh-TW" sz="2800" dirty="0">
              <a:solidFill>
                <a:srgbClr val="BFBFBF"/>
              </a:solidFill>
            </a:endParaRPr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BFBFBF"/>
                </a:solidFill>
              </a:rPr>
              <a:t>So, if you want to cause a reset, use “</a:t>
            </a:r>
            <a:r>
              <a:rPr lang="en-US" altLang="zh-TW" b="1" dirty="0" err="1" smtClean="0">
                <a:solidFill>
                  <a:srgbClr val="BFBFBF"/>
                </a:solidFill>
              </a:rPr>
              <a:t>tx</a:t>
            </a:r>
            <a:r>
              <a:rPr lang="en-US" altLang="zh-TW" b="1" dirty="0" smtClean="0">
                <a:solidFill>
                  <a:srgbClr val="BFBFBF"/>
                </a:solidFill>
              </a:rPr>
              <a:t>;:x</a:t>
            </a:r>
            <a:r>
              <a:rPr lang="en-US" altLang="zh-TW" dirty="0" smtClean="0">
                <a:solidFill>
                  <a:srgbClr val="BFBFBF"/>
                </a:solidFill>
              </a:rPr>
              <a:t>”.</a:t>
            </a:r>
            <a:endParaRPr lang="en-US" altLang="zh-TW" sz="2400" dirty="0" smtClean="0">
              <a:solidFill>
                <a:srgbClr val="BFBFBF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/>
              <a:t>Tx</a:t>
            </a:r>
            <a:r>
              <a:rPr lang="en-US" altLang="zh-TW" sz="1000" b="1" dirty="0" smtClean="0"/>
              <a:t> </a:t>
            </a:r>
            <a:r>
              <a:rPr lang="en-US" altLang="zh-TW" dirty="0" smtClean="0"/>
              <a:t>→Opposite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of ‘t’</a:t>
            </a:r>
            <a:r>
              <a:rPr lang="en-US" altLang="zh-TW" sz="2000" dirty="0" smtClean="0"/>
              <a:t> </a:t>
            </a:r>
            <a:r>
              <a:rPr lang="en-US" altLang="zh-TW" dirty="0" smtClean="0"/>
              <a:t>-</a:t>
            </a:r>
            <a:r>
              <a:rPr lang="en-US" altLang="zh-TW" sz="2000" dirty="0" smtClean="0"/>
              <a:t> </a:t>
            </a:r>
            <a:r>
              <a:rPr lang="en-US" altLang="zh-TW" dirty="0" smtClean="0"/>
              <a:t>branch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not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fla</a:t>
            </a:r>
            <a:r>
              <a:rPr lang="en-US" altLang="zh-TW" spc="-170" dirty="0" smtClean="0"/>
              <a:t>g</a:t>
            </a:r>
            <a:r>
              <a:rPr lang="en-US" altLang="zh-TW" dirty="0" smtClean="0"/>
              <a:t>.</a:t>
            </a:r>
            <a:r>
              <a:rPr lang="en-US" altLang="zh-TW" sz="2000" dirty="0" smtClean="0"/>
              <a:t> </a:t>
            </a:r>
            <a:endParaRPr lang="en-US" altLang="zh-TW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FFC1C1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C1C1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BFBFBF"/>
                </a:solidFill>
              </a:rPr>
              <a:t>x</a:t>
            </a:r>
            <a:r>
              <a:rPr lang="en-US" altLang="zh-TW" kern="0" dirty="0" smtClean="0">
                <a:solidFill>
                  <a:srgbClr val="FFC1C1"/>
                </a:solidFill>
              </a:rPr>
              <a:t> </a:t>
            </a:r>
            <a:r>
              <a:rPr lang="en-US" altLang="zh-TW" sz="1400" kern="0" dirty="0" smtClean="0">
                <a:solidFill>
                  <a:srgbClr val="FFC1C1"/>
                </a:solidFill>
              </a:rPr>
              <a:t> </a:t>
            </a:r>
            <a:endParaRPr lang="en-US" altLang="zh-TW" b="0" kern="0" dirty="0" smtClean="0">
              <a:solidFill>
                <a:srgbClr val="FFC1C1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b</a:t>
            </a:r>
            <a:r>
              <a:rPr lang="en-US" altLang="zh-TW" kern="0" dirty="0" err="1" smtClean="0">
                <a:solidFill>
                  <a:srgbClr val="BFBFBF"/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C1C1"/>
                </a:solidFill>
              </a:rPr>
              <a:t> </a:t>
            </a:r>
            <a:endParaRPr lang="en-US" altLang="zh-TW" b="0" kern="0" dirty="0" smtClean="0">
              <a:solidFill>
                <a:srgbClr val="FFC1C1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FFC1C1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C1C1"/>
                </a:solidFill>
              </a:rPr>
              <a:t>t</a:t>
            </a:r>
            <a:r>
              <a:rPr lang="en-US" altLang="zh-TW" kern="0" dirty="0" err="1" smtClean="0">
                <a:solidFill>
                  <a:srgbClr val="BFBFBF"/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1687" y="6165304"/>
            <a:ext cx="2318263" cy="745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TW" sz="3000" b="0" i="1" dirty="0" smtClean="0">
                <a:solidFill>
                  <a:srgbClr val="FF54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</a:t>
            </a:r>
            <a:br>
              <a:rPr lang="en-US" altLang="zh-TW" sz="3000" b="0" i="1" dirty="0" smtClean="0">
                <a:solidFill>
                  <a:srgbClr val="FF547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000" b="0" i="1" dirty="0" smtClean="0">
                <a:solidFill>
                  <a:srgbClr val="FF54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nonstandard</a:t>
            </a:r>
            <a:endParaRPr lang="zh-TW" altLang="en-US" sz="3000" b="0" dirty="0">
              <a:solidFill>
                <a:srgbClr val="FF54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724128" y="4509120"/>
            <a:ext cx="1944216" cy="1008112"/>
          </a:xfrm>
          <a:prstGeom prst="wedgeRoundRectCallout">
            <a:avLst>
              <a:gd name="adj1" fmla="val 42928"/>
              <a:gd name="adj2" fmla="val 1229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We’ll use it anyway</a:t>
            </a:r>
            <a:endParaRPr kumimoji="1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5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6712"/>
            <a:ext cx="8991600" cy="5877272"/>
          </a:xfrm>
        </p:spPr>
        <p:txBody>
          <a:bodyPr/>
          <a:lstStyle/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control flow is simple, but ugly:</a:t>
            </a: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Elephant" panose="02020904090505020303" pitchFamily="18" charset="0"/>
              </a:rPr>
              <a:t>:</a:t>
            </a:r>
            <a:r>
              <a:rPr lang="en-US" altLang="zh-TW" b="1" dirty="0" smtClean="0">
                <a:solidFill>
                  <a:schemeClr val="bg1"/>
                </a:solidFill>
              </a:rPr>
              <a:t>x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/>
              <a:t>→ This defines a label that you can branch to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bx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 This </a:t>
            </a:r>
            <a:r>
              <a:rPr lang="en-US" altLang="zh-TW" u="sng" dirty="0" smtClean="0"/>
              <a:t>b</a:t>
            </a:r>
            <a:r>
              <a:rPr lang="en-US" altLang="zh-TW" dirty="0" smtClean="0"/>
              <a:t>ranches to a label called ‘x’</a:t>
            </a: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b="1" dirty="0" smtClean="0"/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>
                <a:solidFill>
                  <a:schemeClr val="bg1"/>
                </a:solidFill>
              </a:rPr>
              <a:t>tx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/>
              <a:t> </a:t>
            </a:r>
            <a:r>
              <a:rPr lang="en-US" altLang="zh-TW" dirty="0" smtClean="0"/>
              <a:t>→This </a:t>
            </a:r>
            <a:r>
              <a:rPr lang="en-US" altLang="zh-TW" u="sng" dirty="0" smtClean="0"/>
              <a:t>t</a:t>
            </a:r>
            <a:r>
              <a:rPr lang="en-US" altLang="zh-TW" dirty="0" smtClean="0"/>
              <a:t>ests to conditionally branch to label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‘x’,</a:t>
            </a:r>
            <a:br>
              <a:rPr lang="en-US" altLang="zh-TW" dirty="0" smtClean="0"/>
            </a:br>
            <a:r>
              <a:rPr lang="en-US" altLang="zh-TW" dirty="0" smtClean="0"/>
              <a:t>	 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any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previous s command had matched.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When an s is successful, it sets a certain flag, which remains set until the next t executes.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A “t” tests the flag to decide whether to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branch.</a:t>
            </a:r>
          </a:p>
          <a:p>
            <a:pPr marL="1255713" indent="-233363" eaLnBrk="1" hangingPunct="1">
              <a:lnSpc>
                <a:spcPct val="92000"/>
              </a:lnSpc>
              <a:spcBef>
                <a:spcPts val="600"/>
              </a:spcBef>
            </a:pPr>
            <a:r>
              <a:rPr lang="en-US" altLang="zh-TW" sz="2800" dirty="0" smtClean="0"/>
              <a:t>But it will also reset the flag.</a:t>
            </a:r>
            <a:endParaRPr lang="en-US" altLang="zh-TW" sz="2800" dirty="0"/>
          </a:p>
          <a:p>
            <a:pPr marL="1655763" lvl="1" indent="-233363" eaLnBrk="1" hangingPunct="1">
              <a:lnSpc>
                <a:spcPct val="92000"/>
              </a:lnSpc>
              <a:spcBef>
                <a:spcPts val="0"/>
              </a:spcBef>
            </a:pPr>
            <a:r>
              <a:rPr lang="en-US" altLang="zh-TW" dirty="0" smtClean="0"/>
              <a:t>So, if you want to cause a reset, use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</a:t>
            </a:r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b="1" dirty="0" smtClean="0"/>
              <a:t>;: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dirty="0" smtClean="0"/>
              <a:t>”.</a:t>
            </a:r>
            <a:endParaRPr lang="en-US" altLang="zh-TW" sz="2400" dirty="0" smtClean="0"/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b="1" dirty="0" err="1" smtClean="0"/>
              <a:t>Tx</a:t>
            </a:r>
            <a:r>
              <a:rPr lang="en-US" altLang="zh-TW" sz="1000" b="1" dirty="0" smtClean="0"/>
              <a:t> </a:t>
            </a:r>
            <a:r>
              <a:rPr lang="en-US" altLang="zh-TW" dirty="0" smtClean="0"/>
              <a:t>→Opposite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of ‘t’</a:t>
            </a:r>
            <a:r>
              <a:rPr lang="en-US" altLang="zh-TW" sz="2000" dirty="0" smtClean="0"/>
              <a:t> </a:t>
            </a:r>
            <a:r>
              <a:rPr lang="en-US" altLang="zh-TW" dirty="0" smtClean="0"/>
              <a:t>-</a:t>
            </a:r>
            <a:r>
              <a:rPr lang="en-US" altLang="zh-TW" sz="2000" dirty="0" smtClean="0"/>
              <a:t> </a:t>
            </a:r>
            <a:r>
              <a:rPr lang="en-US" altLang="zh-TW" dirty="0" smtClean="0"/>
              <a:t>branch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not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fla</a:t>
            </a:r>
            <a:r>
              <a:rPr lang="en-US" altLang="zh-TW" spc="-170" dirty="0" smtClean="0"/>
              <a:t>g</a:t>
            </a:r>
            <a:r>
              <a:rPr lang="en-US" altLang="zh-TW" dirty="0" smtClean="0"/>
              <a:t>.</a:t>
            </a:r>
            <a:r>
              <a:rPr lang="en-US" altLang="zh-TW" sz="2000" dirty="0" smtClean="0"/>
              <a:t> </a:t>
            </a:r>
            <a:endParaRPr lang="en-US" altLang="zh-TW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836712"/>
            <a:ext cx="146727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4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400" b="0" kern="0" dirty="0" smtClean="0">
                <a:solidFill>
                  <a:srgbClr val="FF0000"/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b="0" kern="0" dirty="0" smtClean="0">
                <a:solidFill>
                  <a:srgbClr val="000000"/>
                </a:solidFill>
              </a:rPr>
              <a:t/>
            </a:r>
            <a:br>
              <a:rPr lang="en-US" altLang="zh-TW" b="0" kern="0" dirty="0" smtClean="0">
                <a:solidFill>
                  <a:srgbClr val="000000"/>
                </a:solidFill>
              </a:rPr>
            </a:br>
            <a:r>
              <a:rPr lang="en-US" altLang="zh-TW" b="0" kern="0" dirty="0" smtClean="0">
                <a:solidFill>
                  <a:srgbClr val="000000"/>
                </a:solidFill>
              </a:rPr>
              <a:t>	</a:t>
            </a: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r>
              <a:rPr lang="en-US" altLang="zh-TW" sz="28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2800" b="0" kern="0" dirty="0" smtClean="0">
                <a:solidFill>
                  <a:srgbClr val="000000"/>
                </a:solidFill>
              </a:rPr>
            </a:b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022350" indent="0" eaLnBrk="1" hangingPunct="1">
              <a:lnSpc>
                <a:spcPct val="92000"/>
              </a:lnSpc>
              <a:spcBef>
                <a:spcPts val="600"/>
              </a:spcBef>
              <a:buFontTx/>
              <a:buNone/>
            </a:pPr>
            <a:endParaRPr lang="en-US" altLang="zh-TW" sz="2800" b="0" kern="0" dirty="0" smtClean="0">
              <a:solidFill>
                <a:srgbClr val="000000"/>
              </a:solidFill>
            </a:endParaRPr>
          </a:p>
          <a:p>
            <a:pPr marL="1422400" lvl="1" indent="0" eaLnBrk="1" hangingPunct="1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b="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2000"/>
              </a:lnSpc>
              <a:buFontTx/>
              <a:buNone/>
            </a:pPr>
            <a:r>
              <a:rPr lang="en-US" altLang="zh-TW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0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en-US" altLang="zh-TW" b="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5. General </a:t>
            </a:r>
            <a:r>
              <a:rPr lang="en-US" altLang="zh-TW" sz="4800" dirty="0">
                <a:solidFill>
                  <a:schemeClr val="accent2"/>
                </a:solidFill>
              </a:rPr>
              <a:t>control flow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3333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8099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i="1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4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i="1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4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i="1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9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3333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5. General </a:t>
            </a:r>
            <a:r>
              <a:rPr lang="en-US" altLang="zh-TW" sz="4800" dirty="0">
                <a:solidFill>
                  <a:schemeClr val="accent2"/>
                </a:solidFill>
              </a:rPr>
              <a:t>control flow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79512" y="914400"/>
            <a:ext cx="8640960" cy="3018656"/>
            <a:chOff x="228600" y="914400"/>
            <a:chExt cx="8477474" cy="3018656"/>
          </a:xfrm>
        </p:grpSpPr>
        <p:sp>
          <p:nvSpPr>
            <p:cNvPr id="3" name="矩形 2"/>
            <p:cNvSpPr/>
            <p:nvPr/>
          </p:nvSpPr>
          <p:spPr bwMode="auto">
            <a:xfrm>
              <a:off x="228600" y="914400"/>
              <a:ext cx="8087816" cy="4983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23528" y="2054324"/>
              <a:ext cx="8087816" cy="18787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8092" y="1398662"/>
              <a:ext cx="515516" cy="942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39752" y="1352649"/>
              <a:ext cx="6366322" cy="942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4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(see slides 4-75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→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Delete the pattern space. </a:t>
            </a:r>
            <a:r>
              <a:rPr lang="en-US" altLang="zh-TW" sz="2800" u="sng" dirty="0">
                <a:solidFill>
                  <a:srgbClr val="FF0000"/>
                </a:solidFill>
              </a:rPr>
              <a:t>Immediately start a 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800" u="sng" dirty="0">
                <a:solidFill>
                  <a:srgbClr val="FF0000"/>
                </a:solidFill>
              </a:rPr>
              <a:t>new cycle for the next line of input</a:t>
            </a:r>
            <a:r>
              <a:rPr lang="en-US" altLang="zh-TW" sz="2800" dirty="0"/>
              <a:t>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and </a:t>
            </a:r>
            <a:r>
              <a:rPr lang="en-US" sz="2800" u="sng" dirty="0" smtClean="0">
                <a:solidFill>
                  <a:srgbClr val="FF0000"/>
                </a:solidFill>
              </a:rPr>
              <a:t>restart </a:t>
            </a:r>
            <a:r>
              <a:rPr lang="en-US" sz="2800" u="sng" dirty="0">
                <a:solidFill>
                  <a:srgbClr val="FF0000"/>
                </a:solidFill>
              </a:rPr>
              <a:t>with the </a:t>
            </a:r>
            <a:r>
              <a:rPr lang="en-US" sz="2800" u="sng" dirty="0" smtClean="0">
                <a:solidFill>
                  <a:srgbClr val="FF0000"/>
                </a:solidFill>
              </a:rPr>
              <a:t>resultant </a:t>
            </a: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u="sng" dirty="0" smtClean="0">
                <a:solidFill>
                  <a:srgbClr val="FF0000"/>
                </a:solidFill>
              </a:rPr>
              <a:t>pattern </a:t>
            </a:r>
            <a:r>
              <a:rPr lang="en-US" sz="2800" u="sng" dirty="0">
                <a:solidFill>
                  <a:srgbClr val="FF0000"/>
                </a:solidFill>
              </a:rPr>
              <a:t>space, without reading new </a:t>
            </a:r>
            <a:r>
              <a:rPr lang="en-US" sz="2800" u="sng" dirty="0" smtClean="0">
                <a:solidFill>
                  <a:srgbClr val="FF0000"/>
                </a:solidFill>
              </a:rPr>
              <a:t>input</a:t>
            </a:r>
            <a:r>
              <a:rPr lang="en-US" sz="2800" u="sng" dirty="0">
                <a:solidFill>
                  <a:srgbClr val="FF0000"/>
                </a:solidFill>
              </a:rPr>
              <a:t>.</a:t>
            </a:r>
            <a:endParaRPr lang="en-US" altLang="zh-TW" sz="2800" u="sng" dirty="0">
              <a:solidFill>
                <a:srgbClr val="FF0000"/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0264" y="1422648"/>
            <a:ext cx="8458200" cy="25104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Dividing into instruction types is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imprecise(</a:t>
            </a:r>
            <a:r>
              <a:rPr lang="zh-TW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不精確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):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a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few commands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belong to several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types.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/>
            </a:r>
            <a:b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Eg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 “</a:t>
            </a:r>
            <a:r>
              <a:rPr lang="en-US" altLang="zh-TW" sz="3400" b="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” &amp; “</a:t>
            </a:r>
            <a:r>
              <a:rPr lang="en-US" altLang="zh-TW" sz="3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” will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“Update the pattern space.”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/>
            </a:r>
            <a:b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But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they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also affect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control flow,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by causing a </a:t>
            </a:r>
            <a:r>
              <a:rPr lang="en-US" altLang="zh-TW" sz="3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restart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(perhaps after loading a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new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input line).</a:t>
            </a:r>
            <a:endParaRPr lang="zh-TW" altLang="en-US" sz="3400" b="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9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</a:t>
            </a:r>
            <a:r>
              <a:rPr lang="en-US" altLang="zh-TW" sz="2800" dirty="0">
                <a:solidFill>
                  <a:srgbClr val="FF0000"/>
                </a:solidFill>
              </a:rPr>
              <a:t>Afterwards, immediately, 	start a new cycle for the next line of input</a:t>
            </a:r>
            <a:r>
              <a:rPr lang="en-US" altLang="zh-TW" sz="2800" dirty="0"/>
              <a:t>.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1"/>
          <p:cNvSpPr/>
          <p:nvPr/>
        </p:nvSpPr>
        <p:spPr bwMode="auto">
          <a:xfrm>
            <a:off x="290264" y="1422648"/>
            <a:ext cx="8458200" cy="25104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Dividing into instruction types is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imprecise(</a:t>
            </a:r>
            <a:r>
              <a:rPr lang="zh-TW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不精確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):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a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few commands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belong to several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types.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/>
            </a:r>
            <a:b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Eg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“</a:t>
            </a:r>
            <a:r>
              <a:rPr lang="en-US" altLang="zh-TW" sz="3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”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will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“Write to </a:t>
            </a:r>
            <a:r>
              <a:rPr lang="en-US" altLang="zh-TW" sz="3400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stdout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.”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/>
            </a:r>
            <a:b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</a:b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But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it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also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affects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control flow,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by causing a </a:t>
            </a:r>
            <a:r>
              <a:rPr lang="en-US" altLang="zh-TW" sz="3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restart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(after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loading a</a:t>
            </a:r>
            <a:r>
              <a:rPr lang="en-US" altLang="zh-TW" sz="34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new </a:t>
            </a:r>
            <a:r>
              <a:rPr lang="en-US" altLang="zh-TW" sz="3400" b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input line).</a:t>
            </a:r>
            <a:endParaRPr lang="zh-TW" altLang="en-US" sz="3400" b="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5. General </a:t>
            </a:r>
            <a:r>
              <a:rPr lang="en-US" altLang="zh-TW" sz="4800" dirty="0">
                <a:solidFill>
                  <a:schemeClr val="accent2"/>
                </a:solidFill>
              </a:rPr>
              <a:t>control flow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3333"/>
                </a:solidFill>
              </a:rPr>
              <a:t>T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089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5. General </a:t>
            </a:r>
            <a:r>
              <a:rPr lang="en-US" altLang="zh-TW" sz="4800" dirty="0">
                <a:solidFill>
                  <a:schemeClr val="accent2"/>
                </a:solidFill>
              </a:rPr>
              <a:t>control flow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9249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One more conditional flow, q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290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zh-TW" sz="3600" dirty="0"/>
              <a:t>The “q” command is, technically, a control-flow instruction, because the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 program will stop running.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sz="3600" dirty="0"/>
              <a:t>It will not fetch any more input lines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z="3600" dirty="0"/>
              <a:t>It will, however, print the pattern space (unless the “-n” flag was used).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35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 smtClean="0">
                <a:solidFill>
                  <a:srgbClr val="BFBFBF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b,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q,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:,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kumimoji="1" lang="en-US" sz="5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75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 hidden="1"/>
          <p:cNvSpPr/>
          <p:nvPr/>
        </p:nvSpPr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Write a </a:t>
            </a:r>
            <a:r>
              <a:rPr kumimoji="1" lang="en-US" altLang="zh-TW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sed</a:t>
            </a:r>
            <a:r>
              <a:rPr kumimoji="1" lang="en-US" altLang="zh-TW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 program to </a:t>
            </a:r>
            <a:r>
              <a:rPr lang="en-US" altLang="zh-TW" sz="4000" b="0" dirty="0" smtClean="0">
                <a:solidFill>
                  <a:schemeClr val="bg1"/>
                </a:solidFill>
                <a:latin typeface="Arial" charset="0"/>
                <a:ea typeface="新細明體" charset="-120"/>
              </a:rPr>
              <a:t>print, </a:t>
            </a:r>
            <a:r>
              <a:rPr lang="en-US" altLang="zh-TW" sz="4000" b="0" dirty="0">
                <a:solidFill>
                  <a:schemeClr val="bg1"/>
                </a:solidFill>
                <a:latin typeface="Arial" charset="0"/>
                <a:ea typeface="新細明體" charset="-120"/>
              </a:rPr>
              <a:t>in reverse </a:t>
            </a:r>
            <a:r>
              <a:rPr lang="en-US" altLang="zh-TW" sz="4000" b="0" dirty="0" smtClean="0">
                <a:solidFill>
                  <a:schemeClr val="bg1"/>
                </a:solidFill>
                <a:latin typeface="Arial" charset="0"/>
                <a:ea typeface="新細明體" charset="-120"/>
              </a:rPr>
              <a:t>order, </a:t>
            </a:r>
            <a:r>
              <a:rPr kumimoji="1" lang="en-US" altLang="zh-TW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all lines that contain a ‘2’ in them</a:t>
            </a:r>
          </a:p>
          <a:p>
            <a:pPr>
              <a:spcBef>
                <a:spcPts val="600"/>
              </a:spcBef>
            </a:pPr>
            <a:r>
              <a:rPr lang="en-US" altLang="zh-TW" sz="3600" b="0" dirty="0" smtClean="0">
                <a:solidFill>
                  <a:schemeClr val="bg1"/>
                </a:solidFill>
                <a:latin typeface="+mn-lt"/>
                <a:ea typeface="新細明體" charset="-120"/>
              </a:rPr>
              <a:t>For example:</a:t>
            </a:r>
            <a:r>
              <a:rPr lang="pt-BR" altLang="zh-TW" sz="3600" dirty="0" smtClean="0">
                <a:solidFill>
                  <a:schemeClr val="bg1"/>
                </a:solidFill>
                <a:latin typeface="+mn-lt"/>
              </a:rPr>
              <a:t> </a:t>
            </a:r>
            <a:endParaRPr lang="pt-BR" altLang="zh-TW" sz="3600" dirty="0">
              <a:solidFill>
                <a:schemeClr val="bg1"/>
              </a:solidFill>
              <a:latin typeface="+mn-lt"/>
            </a:endParaRPr>
          </a:p>
          <a:p>
            <a:r>
              <a:rPr lang="pt-BR" altLang="zh-TW" sz="32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</a:t>
            </a:r>
            <a:r>
              <a:rPr lang="pt-BR" altLang="zh-TW" sz="3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seq 23 | sed -n -f sedf | tr \</a:t>
            </a:r>
            <a:r>
              <a:rPr lang="pt-BR" altLang="zh-TW" sz="32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\n ,</a:t>
            </a:r>
            <a:endParaRPr lang="pt-BR" altLang="zh-TW" sz="32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zh-TW" sz="3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,2,,12,2,,20,12,2,,21,20,12,2,,22,21,20,12,2,,%</a:t>
            </a:r>
          </a:p>
          <a:p>
            <a:endParaRPr lang="en-US" altLang="zh-TW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zh-TW" sz="3600" b="0" dirty="0" smtClean="0">
                <a:solidFill>
                  <a:schemeClr val="bg1"/>
                </a:solidFill>
                <a:latin typeface="+mn-lt"/>
                <a:ea typeface="新細明體" charset="-120"/>
              </a:rPr>
              <a:t>Answer:</a:t>
            </a:r>
            <a:r>
              <a:rPr lang="pt-BR" altLang="zh-TW" sz="3600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altLang="zh-TW" sz="3600" dirty="0" smtClean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93000"/>
              </a:lnSpc>
            </a:pPr>
            <a:r>
              <a:rPr lang="en-US" altLang="zh-TW" sz="32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3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cat </a:t>
            </a:r>
            <a:r>
              <a:rPr lang="en-US" altLang="zh-TW" sz="3200" b="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sedf</a:t>
            </a:r>
            <a:endParaRPr lang="en-US" altLang="zh-TW" sz="32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s/2/2/</a:t>
            </a: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T</a:t>
            </a: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</a:p>
          <a:p>
            <a:pPr>
              <a:lnSpc>
                <a:spcPct val="93000"/>
              </a:lnSpc>
            </a:pPr>
            <a:r>
              <a:rPr lang="en-US" altLang="zh-TW" sz="3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H</a:t>
            </a:r>
          </a:p>
          <a:p>
            <a:pPr marL="0" marR="0" indent="0" algn="l" defTabSz="9144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q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536504"/>
          </a:xfrm>
          <a:solidFill>
            <a:schemeClr val="tx1"/>
          </a:solidFill>
        </p:spPr>
        <p:txBody>
          <a:bodyPr rIns="0"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-n q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q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q;p;p;p;p;p;p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3 |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 's/1/One/;</a:t>
            </a:r>
            <a:r>
              <a:rPr lang="en-US" altLang="zh-TW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t;q;iNoP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One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004048" y="1556792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283968" y="2060848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668344" y="3043808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8604448" y="3979912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971600" y="5420072"/>
            <a:ext cx="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55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FFFF"/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/>
                </a:solidFill>
              </a:rPr>
              <a:t>	→ Delete Pattern Space. Immediately 	</a:t>
            </a:r>
            <a:r>
              <a:rPr lang="en-US" altLang="zh-TW" sz="3600" b="0" u="sng" kern="0" dirty="0" smtClean="0">
                <a:solidFill>
                  <a:srgbClr val="FFFFFF"/>
                </a:solidFill>
              </a:rPr>
              <a:t>start a new program</a:t>
            </a:r>
            <a:r>
              <a:rPr lang="en-US" altLang="zh-TW" sz="3600" b="0" kern="0" dirty="0" smtClean="0">
                <a:solidFill>
                  <a:srgbClr val="FFFFFF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 smtClean="0">
                <a:solidFill>
                  <a:srgbClr val="FFFFFF"/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/>
                </a:solidFill>
              </a:rPr>
              <a:t> → </a:t>
            </a:r>
            <a:r>
              <a:rPr lang="en-US" sz="3600" b="0" kern="0" dirty="0" smtClean="0">
                <a:solidFill>
                  <a:srgbClr val="FFFFFF"/>
                </a:solidFill>
              </a:rPr>
              <a:t>If no “</a:t>
            </a:r>
            <a:r>
              <a:rPr lang="en-US" sz="3600" b="0" kern="0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/>
                </a:solidFill>
              </a:rPr>
              <a:t>n” in Pattern Space, do a “d”.  	Otherwise, delete Pattern Space up 	to first “</a:t>
            </a:r>
            <a:r>
              <a:rPr lang="en-US" sz="3600" b="0" kern="0" dirty="0" smtClean="0">
                <a:solidFill>
                  <a:srgbClr val="FFFFFF"/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/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FFFFFF"/>
                </a:solidFill>
              </a:rPr>
              <a:t>restart the program </a:t>
            </a:r>
            <a:r>
              <a:rPr lang="en-US" sz="3600" b="0" kern="0" dirty="0" smtClean="0">
                <a:solidFill>
                  <a:srgbClr val="FFFFFF"/>
                </a:solidFill>
              </a:rPr>
              <a:t>	on the resultant Pattern Space,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Pattern 	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Space 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412776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One more control flow command, q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15672" cy="522500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TW" sz="3600" b="1" dirty="0" smtClean="0">
                <a:solidFill>
                  <a:srgbClr val="FF0000"/>
                </a:solidFill>
              </a:rPr>
              <a:t>q</a:t>
            </a:r>
            <a:r>
              <a:rPr lang="en-US" altLang="zh-TW" sz="3600" dirty="0" smtClean="0"/>
              <a:t> → This quits </a:t>
            </a:r>
            <a:r>
              <a:rPr lang="en-US" altLang="zh-TW" sz="3600" dirty="0" err="1" smtClean="0"/>
              <a:t>sed</a:t>
            </a:r>
            <a:r>
              <a:rPr lang="en-US" altLang="zh-TW" sz="3600" dirty="0" smtClean="0"/>
              <a:t>, but prints </a:t>
            </a:r>
            <a:r>
              <a:rPr lang="en-US" altLang="zh-TW" sz="3600" dirty="0"/>
              <a:t>the </a:t>
            </a:r>
            <a:r>
              <a:rPr lang="en-US" altLang="zh-TW" sz="3600" dirty="0" smtClean="0"/>
              <a:t>Pattern 	</a:t>
            </a:r>
            <a:r>
              <a:rPr lang="en-US" altLang="zh-TW" sz="1600" dirty="0" smtClean="0"/>
              <a:t> </a:t>
            </a:r>
            <a:r>
              <a:rPr lang="en-US" altLang="zh-TW" sz="3600" dirty="0" smtClean="0"/>
              <a:t>Space 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unless </a:t>
            </a:r>
            <a:r>
              <a:rPr lang="en-US" altLang="zh-TW" sz="3600" dirty="0"/>
              <a:t>“-n</a:t>
            </a:r>
            <a:r>
              <a:rPr lang="en-US" altLang="zh-TW" sz="3600" dirty="0" smtClean="0"/>
              <a:t>” </a:t>
            </a:r>
            <a:r>
              <a:rPr lang="en-US" altLang="zh-TW" sz="3600" dirty="0"/>
              <a:t>was used</a:t>
            </a:r>
            <a:r>
              <a:rPr lang="en-US" altLang="zh-TW" sz="3600" dirty="0" smtClean="0"/>
              <a:t>).</a:t>
            </a:r>
            <a:endParaRPr lang="en-US" altLang="zh-TW" sz="3600" dirty="0"/>
          </a:p>
          <a:p>
            <a:pPr marL="1379538" indent="-352425" eaLnBrk="1" hangingPunct="1">
              <a:spcBef>
                <a:spcPts val="1200"/>
              </a:spcBef>
            </a:pPr>
            <a:r>
              <a:rPr lang="en-US" altLang="zh-TW" dirty="0" smtClean="0"/>
              <a:t>This is control flow in the same sense as b, t, d, &amp; D, because it affects the program counter of </a:t>
            </a:r>
            <a:r>
              <a:rPr lang="en-US" altLang="zh-TW" i="1" dirty="0" smtClean="0"/>
              <a:t>this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program.</a:t>
            </a:r>
          </a:p>
          <a:p>
            <a:pPr marL="1379538" indent="-352425" eaLnBrk="1" hangingPunct="1">
              <a:spcBef>
                <a:spcPts val="1200"/>
              </a:spcBef>
            </a:pPr>
            <a:r>
              <a:rPr lang="en-US" altLang="zh-TW" dirty="0" smtClean="0"/>
              <a:t>But it is also control flow in a sense unlike the others, because it prevents future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programs (i.e.,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will not fetch or print any more input lines).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44624"/>
            <a:ext cx="8458200" cy="1412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 smtClean="0">
                <a:solidFill>
                  <a:srgbClr val="333399"/>
                </a:solidFill>
              </a:rPr>
              <a:t>There are similarities between  q &amp; d</a:t>
            </a:r>
          </a:p>
        </p:txBody>
      </p:sp>
    </p:spTree>
    <p:extLst>
      <p:ext uri="{BB962C8B-B14F-4D97-AF65-F5344CB8AC3E}">
        <p14:creationId xmlns:p14="http://schemas.microsoft.com/office/powerpoint/2010/main" val="34360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79769E-6 L -0.00174 0.579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89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023 L -0.00035 0.576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87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7626E-6 L 0.00086 0.557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78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99" grpId="0" build="allAtOnce"/>
      <p:bldP spid="4099" grpI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Pattern Space.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	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start a new 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Pattern Space, do a “d”.  	Otherwise, delete Pattern Space up 	to first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Pattern Space,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Pattern 	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Space 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412776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One more control flow command, q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44624"/>
            <a:ext cx="8458200" cy="1412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 smtClean="0">
                <a:solidFill>
                  <a:srgbClr val="333399"/>
                </a:solidFill>
              </a:rPr>
              <a:t>There are similarities between  q &amp; 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</a:t>
            </a:r>
            <a:r>
              <a:rPr lang="en-US" altLang="zh-TW" sz="3600" b="0" kern="0" dirty="0" smtClean="0">
                <a:solidFill>
                  <a:srgbClr val="FFFFFF"/>
                </a:solidFill>
              </a:rPr>
              <a:t>attern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altLang="zh-TW" sz="3600" b="0" kern="0" dirty="0" smtClean="0">
                <a:solidFill>
                  <a:srgbClr val="FFFFFF"/>
                </a:solidFill>
              </a:rPr>
              <a:t>pace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	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start a new 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</a:t>
            </a:r>
            <a:r>
              <a:rPr lang="en-US" sz="3600" b="0" kern="0" dirty="0" smtClean="0">
                <a:solidFill>
                  <a:srgbClr val="FFFFFF"/>
                </a:solidFill>
              </a:rPr>
              <a:t>attern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sz="3600" b="0" kern="0" dirty="0" smtClean="0">
                <a:solidFill>
                  <a:srgbClr val="FFFFFF"/>
                </a:solidFill>
              </a:rPr>
              <a:t>pace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, do a “d”.  	Otherwise, delete P</a:t>
            </a:r>
            <a:r>
              <a:rPr lang="en-US" sz="3600" b="0" kern="0" dirty="0" smtClean="0">
                <a:solidFill>
                  <a:srgbClr val="FFFFFF"/>
                </a:solidFill>
              </a:rPr>
              <a:t>attern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sz="3600" b="0" kern="0" dirty="0" smtClean="0">
                <a:solidFill>
                  <a:srgbClr val="FFFFFF"/>
                </a:solidFill>
              </a:rPr>
              <a:t>pace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up 	to first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</a:t>
            </a:r>
            <a:r>
              <a:rPr lang="en-US" sz="3600" b="0" kern="0" dirty="0" smtClean="0">
                <a:solidFill>
                  <a:srgbClr val="FFFFFF"/>
                </a:solidFill>
              </a:rPr>
              <a:t>attern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S</a:t>
            </a:r>
            <a:r>
              <a:rPr lang="en-US" sz="3600" b="0" kern="0" dirty="0" smtClean="0">
                <a:solidFill>
                  <a:srgbClr val="FFFFFF"/>
                </a:solidFill>
              </a:rPr>
              <a:t>pace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,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P</a:t>
            </a:r>
            <a:r>
              <a:rPr lang="en-US" altLang="zh-TW" sz="3600" b="0" kern="0" dirty="0">
                <a:solidFill>
                  <a:srgbClr val="FFFFFF"/>
                </a:solidFill>
              </a:rPr>
              <a:t>attern</a:t>
            </a:r>
            <a:r>
              <a:rPr lang="en-US" altLang="zh-TW" sz="3600" b="0" kern="0" dirty="0">
                <a:solidFill>
                  <a:srgbClr val="000000"/>
                </a:solidFill>
              </a:rPr>
              <a:t> 	</a:t>
            </a:r>
            <a:r>
              <a:rPr lang="en-US" altLang="zh-TW" sz="14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S</a:t>
            </a:r>
            <a:r>
              <a:rPr lang="en-US" altLang="zh-TW" sz="3600" b="0" kern="0" dirty="0">
                <a:solidFill>
                  <a:srgbClr val="FFFFFF"/>
                </a:solidFill>
              </a:rPr>
              <a:t>pace</a:t>
            </a:r>
            <a:r>
              <a:rPr lang="en-US" altLang="zh-TW" sz="3600" b="0" kern="0" dirty="0">
                <a:solidFill>
                  <a:srgbClr val="000000"/>
                </a:solidFill>
              </a:rPr>
              <a:t> 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PS.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start a new 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PS, do a “d”.  	Otherwise, delete PS up 	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PS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err="1" smtClean="0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PS.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input line.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PS, do a “d”.  	Otherwise, delete PS up 	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PS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err="1" smtClean="0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PS.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</a:t>
            </a:r>
            <a:r>
              <a:rPr lang="en-US" altLang="zh-TW" sz="3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input line.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endParaRPr lang="en-US" altLang="zh-TW" sz="3600" b="0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PS, do a “d”.  	Otherwise, delete PS up 	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PS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err="1" smtClean="0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PS.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</a:t>
            </a:r>
            <a:r>
              <a:rPr lang="en-US" altLang="zh-TW" sz="3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input line.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endParaRPr lang="en-US" altLang="zh-TW" sz="3600" b="0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PS, do a “d”.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Otherwise,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delete PS up 	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to first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 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PS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err="1" smtClean="0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PS.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</a:t>
            </a:r>
            <a:r>
              <a:rPr lang="en-US" altLang="zh-TW" sz="3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input line.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endParaRPr lang="en-US" altLang="zh-TW" sz="3600" b="0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PS, do a “d”.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Otherwise,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delete PS up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endParaRPr lang="en-US" sz="3600" b="0" kern="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 smtClean="0">
                <a:solidFill>
                  <a:srgbClr val="FF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 This quits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prints the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PS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err="1" smtClean="0">
                <a:solidFill>
                  <a:srgbClr val="FFFFFF"/>
                </a:solidFill>
              </a:rPr>
              <a:t>atter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(unless “-n” was used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23528" y="1556792"/>
            <a:ext cx="8515672" cy="52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PS.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</a:t>
            </a:r>
            <a:r>
              <a:rPr lang="en-US" altLang="zh-TW" sz="3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input line.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endParaRPr lang="en-US" altLang="zh-TW" sz="3600" b="0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70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PS, do a “d”.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Otherwise,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delete PS up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endParaRPr lang="en-US" sz="3600" b="0" kern="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1200" b="0" kern="0" dirty="0">
                <a:solidFill>
                  <a:srgbClr val="000000"/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prints PS</a:t>
            </a:r>
            <a:r>
              <a:rPr lang="en-US" altLang="zh-TW" sz="3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(unless -n).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23528" y="2633472"/>
            <a:ext cx="851567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2000" b="0" kern="0" dirty="0">
                <a:solidFill>
                  <a:srgbClr val="000000"/>
                </a:solidFill>
              </a:rPr>
              <a:t>	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FFFFFF">
                    <a:lumMod val="50000"/>
                  </a:srgbClr>
                </a:solidFill>
              </a:rPr>
              <a:t>D</a:t>
            </a:r>
            <a:r>
              <a:rPr lang="en-US" altLang="zh-TW" sz="3600" b="0" kern="0" dirty="0" smtClean="0">
                <a:solidFill>
                  <a:srgbClr val="FFFFFF">
                    <a:lumMod val="50000"/>
                  </a:srgbClr>
                </a:solidFill>
              </a:rPr>
              <a:t>elete PS.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Immediately </a:t>
            </a:r>
            <a:r>
              <a:rPr lang="en-US" altLang="zh-TW" sz="3600" b="0" u="sng" kern="0" dirty="0">
                <a:solidFill>
                  <a:srgbClr val="000000"/>
                </a:solidFill>
              </a:rPr>
              <a:t>start a new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/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r>
              <a:rPr lang="en-US" altLang="zh-TW" sz="3600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u="sng" kern="0" dirty="0" smtClean="0">
                <a:solidFill>
                  <a:srgbClr val="000000"/>
                </a:solidFill>
              </a:rPr>
              <a:t>program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for the next</a:t>
            </a:r>
            <a:r>
              <a:rPr lang="en-US" altLang="zh-TW" sz="3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input line.</a:t>
            </a:r>
            <a:br>
              <a:rPr lang="en-US" altLang="zh-TW" sz="3600" b="0" kern="0" dirty="0" smtClean="0">
                <a:solidFill>
                  <a:srgbClr val="000000"/>
                </a:solidFill>
              </a:rPr>
            </a:br>
            <a:endParaRPr lang="en-US" altLang="zh-TW" sz="100" b="0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en-US" altLang="zh-TW" sz="100" kern="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D</a:t>
            </a:r>
            <a:r>
              <a:rPr lang="en-US" altLang="zh-TW" sz="1200" b="0" kern="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I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f no “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n” in PS, do a “d”.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Otherwise,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delete PS up 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to first “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dirty="0">
                <a:solidFill>
                  <a:srgbClr val="FFFFFF">
                    <a:lumMod val="50000"/>
                  </a:srgbClr>
                </a:solidFill>
              </a:rPr>
              <a:t>n”, and 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restart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	</a:t>
            </a:r>
            <a:r>
              <a:rPr lang="en-US" sz="3600" b="0" u="sng" kern="0" dirty="0" smtClean="0">
                <a:solidFill>
                  <a:srgbClr val="000000"/>
                </a:solidFill>
              </a:rPr>
              <a:t>the program </a:t>
            </a:r>
            <a:r>
              <a:rPr lang="en-US" sz="3600" b="0" kern="0" dirty="0" smtClean="0">
                <a:solidFill>
                  <a:srgbClr val="000000"/>
                </a:solidFill>
              </a:rPr>
              <a:t>	</a:t>
            </a: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on the resultant PS,</a:t>
            </a:r>
            <a:b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sz="3600" b="0" kern="0" dirty="0" smtClean="0">
                <a:solidFill>
                  <a:srgbClr val="FFFFFF">
                    <a:lumMod val="50000"/>
                  </a:srgbClr>
                </a:solidFill>
              </a:rPr>
              <a:t> 	without reading new input.</a:t>
            </a:r>
            <a:endParaRPr lang="en-US" sz="1600" b="0" kern="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endParaRPr lang="en-US" altLang="zh-TW" sz="800" b="0" kern="0" dirty="0">
              <a:solidFill>
                <a:srgbClr val="FFFFFF">
                  <a:lumMod val="50000"/>
                </a:srgb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kern="0" dirty="0">
                <a:solidFill>
                  <a:srgbClr val="FF0000"/>
                </a:solidFill>
              </a:rPr>
              <a:t>q</a:t>
            </a:r>
            <a:r>
              <a:rPr lang="en-US" altLang="zh-TW" sz="1200" b="0" kern="0" dirty="0">
                <a:solidFill>
                  <a:srgbClr val="000000"/>
                </a:solidFill>
              </a:rPr>
              <a:t>   </a:t>
            </a:r>
            <a:r>
              <a:rPr lang="en-US" altLang="zh-TW" sz="3600" b="0" kern="0" dirty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Q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uits </a:t>
            </a:r>
            <a:r>
              <a:rPr lang="en-US" altLang="zh-TW" sz="3600" b="0" kern="0" dirty="0" err="1">
                <a:solidFill>
                  <a:srgbClr val="000000"/>
                </a:solidFill>
              </a:rPr>
              <a:t>sed</a:t>
            </a:r>
            <a:r>
              <a:rPr lang="en-US" altLang="zh-TW" sz="3600" b="0" kern="0" dirty="0">
                <a:solidFill>
                  <a:srgbClr val="000000"/>
                </a:solidFill>
              </a:rPr>
              <a:t>, but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prints PS</a:t>
            </a:r>
            <a:r>
              <a:rPr lang="en-US" altLang="zh-TW" sz="3600" b="0" kern="0" dirty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(unless -n).</a:t>
            </a:r>
            <a:endParaRPr lang="en-US" altLang="zh-TW" sz="3600" b="0" kern="0" dirty="0">
              <a:solidFill>
                <a:srgbClr val="000000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23528" y="3717032"/>
            <a:ext cx="8515672" cy="3168352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2000" dirty="0">
                <a:solidFill>
                  <a:srgbClr val="000000"/>
                </a:solidFill>
              </a:rPr>
              <a:t>	  </a:t>
            </a:r>
            <a:r>
              <a:rPr lang="en-US" altLang="zh-TW" sz="3600" dirty="0">
                <a:solidFill>
                  <a:srgbClr val="000000"/>
                </a:solidFill>
              </a:rPr>
              <a:t>→</a:t>
            </a:r>
            <a:r>
              <a:rPr lang="en-US" altLang="zh-TW" sz="800" dirty="0">
                <a:solidFill>
                  <a:srgbClr val="000000"/>
                </a:solidFill>
              </a:rPr>
              <a:t> </a:t>
            </a:r>
            <a:r>
              <a:rPr lang="en-US" altLang="zh-TW" sz="3600" dirty="0">
                <a:solidFill>
                  <a:srgbClr val="FFFFFF">
                    <a:lumMod val="65000"/>
                  </a:srgbClr>
                </a:solidFill>
              </a:rPr>
              <a:t>D</a:t>
            </a: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elete PS. </a:t>
            </a:r>
            <a:r>
              <a:rPr lang="en-US" altLang="zh-TW" sz="3600" dirty="0" smtClean="0"/>
              <a:t>Immediately </a:t>
            </a:r>
            <a:r>
              <a:rPr lang="en-US" altLang="zh-TW" sz="3600" u="sng" dirty="0" smtClean="0"/>
              <a:t>start a new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	</a:t>
            </a:r>
            <a:r>
              <a:rPr lang="en-US" altLang="zh-TW" sz="800" dirty="0" smtClean="0"/>
              <a:t>  </a:t>
            </a:r>
            <a:r>
              <a:rPr lang="en-US" altLang="zh-TW" sz="3600" u="sng" dirty="0" smtClean="0"/>
              <a:t>program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for the next </a:t>
            </a:r>
            <a:r>
              <a:rPr lang="en-US" altLang="zh-TW" sz="3600" dirty="0" smtClean="0"/>
              <a:t>input line.</a:t>
            </a:r>
            <a:endParaRPr lang="en-US" altLang="zh-TW" sz="3600" dirty="0"/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1200" dirty="0">
                <a:solidFill>
                  <a:srgbClr val="FFFFFF">
                    <a:lumMod val="65000"/>
                  </a:srgbClr>
                </a:solidFill>
              </a:rPr>
              <a:t>   </a:t>
            </a:r>
            <a:r>
              <a:rPr lang="en-US" altLang="zh-TW" sz="3600" dirty="0">
                <a:solidFill>
                  <a:srgbClr val="000000"/>
                </a:solidFill>
              </a:rPr>
              <a:t>→</a:t>
            </a:r>
            <a:r>
              <a:rPr lang="en-US" altLang="zh-TW" sz="8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f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no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n”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PS, do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 “d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”. Otherwise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delete PS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up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to first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3600" u="sng" dirty="0"/>
              <a:t>restart </a:t>
            </a:r>
            <a:r>
              <a:rPr lang="en-US" sz="3600" dirty="0" smtClean="0"/>
              <a:t>	</a:t>
            </a:r>
            <a:r>
              <a:rPr lang="en-US" sz="800" dirty="0" smtClean="0"/>
              <a:t> </a:t>
            </a:r>
            <a:r>
              <a:rPr lang="en-US" sz="3600" u="sng" dirty="0" smtClean="0"/>
              <a:t>the program </a:t>
            </a:r>
            <a:r>
              <a:rPr lang="en-US" sz="3600" dirty="0" smtClean="0"/>
              <a:t>	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resultant PS.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q</a:t>
            </a:r>
            <a:r>
              <a:rPr lang="en-US" altLang="zh-TW" sz="1200" dirty="0">
                <a:solidFill>
                  <a:srgbClr val="000000"/>
                </a:solidFill>
              </a:rPr>
              <a:t>   </a:t>
            </a:r>
            <a:r>
              <a:rPr lang="en-US" altLang="zh-TW" sz="3600" dirty="0">
                <a:solidFill>
                  <a:srgbClr val="000000"/>
                </a:solidFill>
              </a:rPr>
              <a:t>→</a:t>
            </a:r>
            <a:r>
              <a:rPr lang="en-US" altLang="zh-TW" sz="800" dirty="0">
                <a:solidFill>
                  <a:srgbClr val="000000"/>
                </a:solidFill>
              </a:rPr>
              <a:t> </a:t>
            </a:r>
            <a:r>
              <a:rPr lang="en-US" altLang="zh-TW" sz="3600" dirty="0">
                <a:solidFill>
                  <a:srgbClr val="000000"/>
                </a:solidFill>
              </a:rPr>
              <a:t>Q</a:t>
            </a:r>
            <a:r>
              <a:rPr lang="en-US" altLang="zh-TW" sz="3600" dirty="0" smtClean="0"/>
              <a:t>uits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, but prints PS (unless -n</a:t>
            </a:r>
            <a:r>
              <a:rPr lang="en-US" altLang="zh-TW" sz="3600" dirty="0" smtClean="0"/>
              <a:t>).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23528" y="4005064"/>
            <a:ext cx="8515672" cy="2880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kern="0" smtClean="0">
                <a:solidFill>
                  <a:srgbClr val="FF0000"/>
                </a:solidFill>
              </a:rPr>
              <a:t>d</a:t>
            </a:r>
            <a:r>
              <a:rPr lang="en-US" altLang="zh-TW" sz="2000" b="0" kern="0" smtClean="0"/>
              <a:t>	  </a:t>
            </a:r>
            <a:r>
              <a:rPr lang="en-US" altLang="zh-TW" sz="3600" b="0" kern="0" smtClean="0"/>
              <a:t>→</a:t>
            </a:r>
            <a:r>
              <a:rPr lang="en-US" altLang="zh-TW" sz="800" b="0" kern="0" smtClean="0"/>
              <a:t> </a:t>
            </a:r>
            <a:r>
              <a:rPr lang="en-US" altLang="zh-TW" sz="3600" b="0" kern="0" smtClean="0">
                <a:solidFill>
                  <a:schemeClr val="bg1">
                    <a:lumMod val="65000"/>
                  </a:schemeClr>
                </a:solidFill>
              </a:rPr>
              <a:t>Delete PS. </a:t>
            </a:r>
            <a:r>
              <a:rPr lang="en-US" altLang="zh-TW" sz="3600" b="0" kern="0" smtClean="0"/>
              <a:t>Immediately </a:t>
            </a:r>
            <a:r>
              <a:rPr lang="en-US" altLang="zh-TW" sz="3600" b="0" u="sng" kern="0" smtClean="0"/>
              <a:t>start a new </a:t>
            </a:r>
            <a:r>
              <a:rPr lang="en-US" altLang="zh-TW" sz="3600" b="0" kern="0" smtClean="0"/>
              <a:t/>
            </a:r>
            <a:br>
              <a:rPr lang="en-US" altLang="zh-TW" sz="3600" b="0" kern="0" smtClean="0"/>
            </a:br>
            <a:r>
              <a:rPr lang="en-US" altLang="zh-TW" sz="3600" b="0" kern="0" smtClean="0"/>
              <a:t>	</a:t>
            </a:r>
            <a:r>
              <a:rPr lang="en-US" altLang="zh-TW" sz="800" b="0" kern="0" smtClean="0"/>
              <a:t>  </a:t>
            </a:r>
            <a:r>
              <a:rPr lang="en-US" altLang="zh-TW" sz="3600" b="0" u="sng" kern="0" smtClean="0"/>
              <a:t>program</a:t>
            </a:r>
            <a:r>
              <a:rPr lang="en-US" altLang="zh-TW" sz="3600" b="0" kern="0" smtClean="0"/>
              <a:t> for the next input line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kern="0" smtClean="0">
                <a:solidFill>
                  <a:srgbClr val="FF0000"/>
                </a:solidFill>
              </a:rPr>
              <a:t>D</a:t>
            </a:r>
            <a:r>
              <a:rPr lang="en-US" altLang="zh-TW" sz="1200" b="0" kern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sz="3600" b="0" kern="0" smtClean="0"/>
              <a:t>→</a:t>
            </a:r>
            <a:r>
              <a:rPr lang="en-US" altLang="zh-TW" sz="800" b="0" kern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b="0" kern="0" smtClean="0">
                <a:solidFill>
                  <a:schemeClr val="bg1">
                    <a:lumMod val="65000"/>
                  </a:schemeClr>
                </a:solidFill>
              </a:rPr>
              <a:t>If no “</a:t>
            </a:r>
            <a:r>
              <a:rPr lang="en-US" sz="3600" b="0" kern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smtClean="0">
                <a:solidFill>
                  <a:schemeClr val="bg1">
                    <a:lumMod val="65000"/>
                  </a:schemeClr>
                </a:solidFill>
              </a:rPr>
              <a:t>n” in PS, do a “d”. Otherwise, 	</a:t>
            </a:r>
            <a:r>
              <a:rPr lang="en-US" sz="800" b="0" kern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b="0" kern="0" smtClean="0">
                <a:solidFill>
                  <a:schemeClr val="bg1">
                    <a:lumMod val="65000"/>
                  </a:schemeClr>
                </a:solidFill>
              </a:rPr>
              <a:t>delete PS up to first “</a:t>
            </a:r>
            <a:r>
              <a:rPr lang="en-US" sz="3600" b="0" kern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b="0" kern="0" smtClean="0">
                <a:solidFill>
                  <a:schemeClr val="bg1">
                    <a:lumMod val="65000"/>
                  </a:schemeClr>
                </a:solidFill>
              </a:rPr>
              <a:t>n”, and </a:t>
            </a:r>
            <a:r>
              <a:rPr lang="en-US" sz="3600" b="0" u="sng" kern="0" smtClean="0"/>
              <a:t>restart </a:t>
            </a:r>
            <a:r>
              <a:rPr lang="en-US" sz="3600" b="0" kern="0" smtClean="0"/>
              <a:t>	</a:t>
            </a:r>
            <a:r>
              <a:rPr lang="en-US" sz="800" b="0" kern="0" smtClean="0"/>
              <a:t> </a:t>
            </a:r>
            <a:r>
              <a:rPr lang="en-US" sz="3600" b="0" u="sng" kern="0" smtClean="0"/>
              <a:t>the program </a:t>
            </a:r>
            <a:r>
              <a:rPr lang="en-US" sz="3600" b="0" kern="0" smtClean="0"/>
              <a:t>	</a:t>
            </a:r>
            <a:r>
              <a:rPr lang="en-US" sz="3600" b="0" kern="0" smtClean="0">
                <a:solidFill>
                  <a:schemeClr val="bg1">
                    <a:lumMod val="65000"/>
                  </a:schemeClr>
                </a:solidFill>
              </a:rPr>
              <a:t>on the resultant PS.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kern="0" smtClean="0">
                <a:solidFill>
                  <a:srgbClr val="FF0000"/>
                </a:solidFill>
              </a:rPr>
              <a:t>q</a:t>
            </a:r>
            <a:r>
              <a:rPr lang="en-US" altLang="zh-TW" sz="1200" b="0" kern="0" smtClean="0"/>
              <a:t>   </a:t>
            </a:r>
            <a:r>
              <a:rPr lang="en-US" altLang="zh-TW" sz="3600" b="0" kern="0" smtClean="0"/>
              <a:t>→</a:t>
            </a:r>
            <a:r>
              <a:rPr lang="en-US" altLang="zh-TW" sz="800" b="0" kern="0" smtClean="0"/>
              <a:t> </a:t>
            </a:r>
            <a:r>
              <a:rPr lang="en-US" altLang="zh-TW" sz="3600" b="0" kern="0" smtClean="0"/>
              <a:t>Quits sed, but prints PS (unless -n).</a:t>
            </a:r>
            <a:endParaRPr lang="en-US" sz="3600" b="0" kern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FontTx/>
              <a:buNone/>
            </a:pPr>
            <a:endParaRPr lang="en-US" altLang="zh-TW" sz="3600" b="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23" grpId="0"/>
      <p:bldP spid="23" grpId="1"/>
      <p:bldP spid="25" grpId="0"/>
      <p:bldP spid="25" grpId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4005064"/>
            <a:ext cx="8515672" cy="28803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  </a:t>
            </a:r>
            <a:r>
              <a:rPr lang="en-US" altLang="zh-TW" sz="3600" dirty="0" smtClean="0"/>
              <a:t>→</a:t>
            </a:r>
            <a:r>
              <a:rPr lang="en-US" altLang="zh-TW" sz="800" dirty="0" smtClean="0"/>
              <a:t> </a:t>
            </a: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Delete PS. </a:t>
            </a:r>
            <a:r>
              <a:rPr lang="en-US" altLang="zh-TW" sz="3600" dirty="0" smtClean="0"/>
              <a:t>Immediately </a:t>
            </a:r>
            <a:r>
              <a:rPr lang="en-US" altLang="zh-TW" sz="3600" u="sng" dirty="0" smtClean="0"/>
              <a:t>start a new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	</a:t>
            </a:r>
            <a:r>
              <a:rPr lang="en-US" altLang="zh-TW" sz="800" dirty="0" smtClean="0"/>
              <a:t>  </a:t>
            </a:r>
            <a:r>
              <a:rPr lang="en-US" altLang="zh-TW" sz="3600" u="sng" dirty="0" smtClean="0"/>
              <a:t>program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for the next </a:t>
            </a:r>
            <a:r>
              <a:rPr lang="en-US" altLang="zh-TW" sz="3600" dirty="0" smtClean="0"/>
              <a:t>input line</a:t>
            </a:r>
            <a:endParaRPr lang="en-US" altLang="zh-TW" sz="3600" dirty="0"/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3600" dirty="0" smtClean="0"/>
              <a:t>→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If no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n”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PS, do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 “d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”. Otherwise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delete PS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up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to first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3600" u="sng" dirty="0"/>
              <a:t>restart </a:t>
            </a:r>
            <a:r>
              <a:rPr lang="en-US" sz="3600" dirty="0" smtClean="0"/>
              <a:t>	</a:t>
            </a:r>
            <a:r>
              <a:rPr lang="en-US" sz="800" dirty="0" smtClean="0"/>
              <a:t> </a:t>
            </a:r>
            <a:r>
              <a:rPr lang="en-US" sz="3600" u="sng" dirty="0" smtClean="0"/>
              <a:t>the program </a:t>
            </a:r>
            <a:r>
              <a:rPr lang="en-US" sz="3600" dirty="0" smtClean="0"/>
              <a:t>	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resultant PS.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q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  </a:t>
            </a:r>
            <a:r>
              <a:rPr lang="en-US" altLang="zh-TW" sz="3600" dirty="0" smtClean="0"/>
              <a:t>→</a:t>
            </a:r>
            <a:r>
              <a:rPr lang="en-US" altLang="zh-TW" sz="800" dirty="0" smtClean="0"/>
              <a:t> </a:t>
            </a:r>
            <a:r>
              <a:rPr lang="en-US" altLang="zh-TW" sz="3600" dirty="0"/>
              <a:t>Quits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, but prints PS (unless -n</a:t>
            </a:r>
            <a:r>
              <a:rPr lang="en-US" altLang="zh-TW" sz="3600" dirty="0" smtClean="0"/>
              <a:t>).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General Control Flow Summary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8032" y="3140968"/>
            <a:ext cx="88204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25525" indent="-1025525" eaLnBrk="1" hangingPunct="1">
              <a:lnSpc>
                <a:spcPct val="80000"/>
              </a:lnSpc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</a:rPr>
              <a:t>c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3600" dirty="0" smtClean="0"/>
              <a:t> →</a:t>
            </a:r>
            <a:r>
              <a:rPr lang="en-US" altLang="zh-TW" sz="2000" dirty="0" smtClean="0"/>
              <a:t> </a:t>
            </a:r>
            <a:r>
              <a:rPr lang="en-US" altLang="zh-TW" sz="3600" b="0" spc="-40" dirty="0" smtClean="0">
                <a:solidFill>
                  <a:srgbClr val="BFBFBF"/>
                </a:solidFill>
              </a:rPr>
              <a:t>Print </a:t>
            </a:r>
            <a:r>
              <a:rPr lang="en-US" altLang="zh-TW" sz="3600" b="0" spc="-40" dirty="0">
                <a:solidFill>
                  <a:srgbClr val="BFBFBF"/>
                </a:solidFill>
              </a:rPr>
              <a:t>the rest of the </a:t>
            </a:r>
            <a:r>
              <a:rPr lang="en-US" altLang="zh-TW" sz="3600" b="0" spc="-40" dirty="0" smtClean="0">
                <a:solidFill>
                  <a:srgbClr val="BFBFBF"/>
                </a:solidFill>
              </a:rPr>
              <a:t>line</a:t>
            </a:r>
            <a:r>
              <a:rPr lang="en-US" altLang="zh-TW" sz="3600" b="0" dirty="0" smtClean="0">
                <a:solidFill>
                  <a:srgbClr val="BFBFBF"/>
                </a:solidFill>
              </a:rPr>
              <a:t>.</a:t>
            </a:r>
            <a:r>
              <a:rPr lang="en-US" altLang="zh-TW" sz="3600" b="0" dirty="0" smtClean="0"/>
              <a:t> Then start </a:t>
            </a:r>
            <a:r>
              <a:rPr lang="en-US" altLang="zh-TW" sz="3600" b="0" dirty="0"/>
              <a:t>a new cycle for the </a:t>
            </a:r>
            <a:r>
              <a:rPr lang="en-US" altLang="zh-TW" sz="3600" b="0" dirty="0" smtClean="0"/>
              <a:t>next input line.</a:t>
            </a:r>
            <a:endParaRPr lang="en-US" altLang="zh-TW" sz="3600" b="0" dirty="0"/>
          </a:p>
        </p:txBody>
      </p:sp>
    </p:spTree>
    <p:extLst>
      <p:ext uri="{BB962C8B-B14F-4D97-AF65-F5344CB8AC3E}">
        <p14:creationId xmlns:p14="http://schemas.microsoft.com/office/powerpoint/2010/main" val="5501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4005064"/>
            <a:ext cx="8515672" cy="288032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  </a:t>
            </a:r>
            <a:r>
              <a:rPr lang="en-US" altLang="zh-TW" sz="3600" dirty="0" smtClean="0"/>
              <a:t>→</a:t>
            </a:r>
            <a:r>
              <a:rPr lang="en-US" altLang="zh-TW" sz="800" dirty="0" smtClean="0"/>
              <a:t> </a:t>
            </a: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Delete PS. </a:t>
            </a:r>
            <a:r>
              <a:rPr lang="en-US" altLang="zh-TW" sz="3600" dirty="0" smtClean="0"/>
              <a:t>Immediately </a:t>
            </a:r>
            <a:r>
              <a:rPr lang="en-US" altLang="zh-TW" sz="3600" u="sng" dirty="0" smtClean="0"/>
              <a:t>start a new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	</a:t>
            </a:r>
            <a:r>
              <a:rPr lang="en-US" altLang="zh-TW" sz="800" dirty="0" smtClean="0"/>
              <a:t>  </a:t>
            </a:r>
            <a:r>
              <a:rPr lang="en-US" altLang="zh-TW" sz="3600" u="sng" dirty="0" smtClean="0"/>
              <a:t>program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for the next </a:t>
            </a:r>
            <a:r>
              <a:rPr lang="en-US" altLang="zh-TW" sz="3600" dirty="0" smtClean="0"/>
              <a:t>input line</a:t>
            </a:r>
            <a:endParaRPr lang="en-US" altLang="zh-TW" sz="3600" dirty="0"/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D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3600" dirty="0" smtClean="0"/>
              <a:t>→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If no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n”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PS, do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 “d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”. Otherwise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delete PS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up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to first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\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n”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3600" u="sng" dirty="0"/>
              <a:t>restart </a:t>
            </a:r>
            <a:r>
              <a:rPr lang="en-US" sz="3600" dirty="0" smtClean="0"/>
              <a:t>	</a:t>
            </a:r>
            <a:r>
              <a:rPr lang="en-US" sz="800" dirty="0" smtClean="0"/>
              <a:t> </a:t>
            </a:r>
            <a:r>
              <a:rPr lang="en-US" sz="3600" u="sng" dirty="0" smtClean="0"/>
              <a:t>the program </a:t>
            </a:r>
            <a:r>
              <a:rPr lang="en-US" sz="3600" dirty="0" smtClean="0"/>
              <a:t>	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resultant PS.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zh-TW" sz="3600" b="1" dirty="0">
                <a:solidFill>
                  <a:srgbClr val="FF0000"/>
                </a:solidFill>
              </a:rPr>
              <a:t>q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  </a:t>
            </a:r>
            <a:r>
              <a:rPr lang="en-US" altLang="zh-TW" sz="3600" dirty="0" smtClean="0"/>
              <a:t>→</a:t>
            </a:r>
            <a:r>
              <a:rPr lang="en-US" altLang="zh-TW" sz="800" dirty="0" smtClean="0"/>
              <a:t> </a:t>
            </a:r>
            <a:r>
              <a:rPr lang="en-US" altLang="zh-TW" sz="3600" dirty="0"/>
              <a:t>Quits </a:t>
            </a:r>
            <a:r>
              <a:rPr lang="en-US" altLang="zh-TW" sz="3600" dirty="0" err="1"/>
              <a:t>sed</a:t>
            </a:r>
            <a:r>
              <a:rPr lang="en-US" altLang="zh-TW" sz="3600" dirty="0"/>
              <a:t>, but prints PS (unless -n</a:t>
            </a:r>
            <a:r>
              <a:rPr lang="en-US" altLang="zh-TW" sz="3600" dirty="0" smtClean="0"/>
              <a:t>).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8032" y="692696"/>
            <a:ext cx="88204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2000"/>
              </a:lnSpc>
              <a:spcBef>
                <a:spcPts val="600"/>
              </a:spcBef>
              <a:buFontTx/>
              <a:buNone/>
            </a:pPr>
            <a:r>
              <a:rPr lang="en-US" altLang="zh-TW" sz="3600" b="0" kern="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:</a:t>
            </a:r>
            <a:r>
              <a:rPr lang="en-US" altLang="zh-TW" sz="3600" kern="0" dirty="0" smtClean="0">
                <a:solidFill>
                  <a:srgbClr val="FFFFFF">
                    <a:lumMod val="50000"/>
                  </a:srgbClr>
                </a:solidFill>
              </a:rPr>
              <a:t>x </a:t>
            </a:r>
            <a:r>
              <a:rPr lang="en-US" altLang="zh-TW" sz="12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Define a label you can branch to</a:t>
            </a:r>
          </a:p>
          <a:p>
            <a:pPr eaLnBrk="1" hangingPunct="1">
              <a:lnSpc>
                <a:spcPct val="82000"/>
              </a:lnSpc>
              <a:spcBef>
                <a:spcPts val="300"/>
              </a:spcBef>
              <a:buFontTx/>
              <a:buNone/>
            </a:pPr>
            <a:r>
              <a:rPr lang="en-US" altLang="zh-TW" sz="3600" kern="0" dirty="0" err="1" smtClean="0">
                <a:solidFill>
                  <a:srgbClr val="FF0000"/>
                </a:solidFill>
              </a:rPr>
              <a:t>b</a:t>
            </a:r>
            <a:r>
              <a:rPr lang="en-US" altLang="zh-TW" sz="3600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12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Branch to a label called ‘x’</a:t>
            </a:r>
          </a:p>
          <a:p>
            <a:pPr eaLnBrk="1" hangingPunct="1">
              <a:lnSpc>
                <a:spcPct val="82000"/>
              </a:lnSpc>
              <a:spcBef>
                <a:spcPts val="300"/>
              </a:spcBef>
              <a:buFontTx/>
              <a:buNone/>
            </a:pPr>
            <a:r>
              <a:rPr lang="en-US" altLang="zh-TW" sz="36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3600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36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1200" kern="0" dirty="0" smtClean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→</a:t>
            </a:r>
            <a:r>
              <a:rPr lang="en-US" altLang="zh-TW" sz="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Test to conditionally branch to label x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	</a:t>
            </a:r>
            <a:r>
              <a:rPr lang="en-US" altLang="zh-TW" sz="1400" b="0" kern="0" dirty="0" smtClean="0">
                <a:solidFill>
                  <a:srgbClr val="000000"/>
                </a:solidFill>
              </a:rPr>
              <a:t>  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if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any</a:t>
            </a:r>
            <a:r>
              <a:rPr lang="en-US" altLang="zh-TW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previous s command matched.</a:t>
            </a:r>
          </a:p>
          <a:p>
            <a:pPr eaLnBrk="1" hangingPunct="1">
              <a:lnSpc>
                <a:spcPct val="82000"/>
              </a:lnSpc>
              <a:spcBef>
                <a:spcPts val="300"/>
              </a:spcBef>
              <a:buFontTx/>
              <a:buNone/>
            </a:pPr>
            <a:r>
              <a:rPr lang="en-US" altLang="zh-TW" sz="36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3600" kern="0" dirty="0" err="1" smtClean="0">
                <a:solidFill>
                  <a:srgbClr val="FFFFFF">
                    <a:lumMod val="50000"/>
                  </a:srgbClr>
                </a:solidFill>
              </a:rPr>
              <a:t>x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→</a:t>
            </a:r>
            <a:r>
              <a:rPr lang="en-US" altLang="zh-TW" sz="8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Branch if no </a:t>
            </a:r>
            <a:r>
              <a:rPr lang="en-US" altLang="zh-TW" sz="3600" b="0" kern="0" dirty="0">
                <a:solidFill>
                  <a:srgbClr val="000000"/>
                </a:solidFill>
              </a:rPr>
              <a:t>s command matched.</a:t>
            </a:r>
            <a:endParaRPr lang="en-US" altLang="zh-TW" sz="3600" b="0" kern="0" dirty="0" smtClean="0">
              <a:solidFill>
                <a:srgbClr val="000000"/>
              </a:solidFill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General Control Flow Summary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8032" y="3140968"/>
            <a:ext cx="88204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25525" indent="-1025525" eaLnBrk="1" hangingPunct="1">
              <a:lnSpc>
                <a:spcPct val="80000"/>
              </a:lnSpc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</a:rPr>
              <a:t>c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3600" dirty="0" smtClean="0"/>
              <a:t> →</a:t>
            </a:r>
            <a:r>
              <a:rPr lang="en-US" altLang="zh-TW" sz="2000" dirty="0" smtClean="0"/>
              <a:t> </a:t>
            </a:r>
            <a:r>
              <a:rPr lang="en-US" altLang="zh-TW" sz="3600" b="0" spc="-40" dirty="0" smtClean="0">
                <a:solidFill>
                  <a:srgbClr val="BFBFBF"/>
                </a:solidFill>
              </a:rPr>
              <a:t>Print </a:t>
            </a:r>
            <a:r>
              <a:rPr lang="en-US" altLang="zh-TW" sz="3600" b="0" spc="-40" dirty="0">
                <a:solidFill>
                  <a:srgbClr val="BFBFBF"/>
                </a:solidFill>
              </a:rPr>
              <a:t>the rest of the </a:t>
            </a:r>
            <a:r>
              <a:rPr lang="en-US" altLang="zh-TW" sz="3600" b="0" spc="-40" dirty="0" smtClean="0">
                <a:solidFill>
                  <a:srgbClr val="BFBFBF"/>
                </a:solidFill>
              </a:rPr>
              <a:t>line</a:t>
            </a:r>
            <a:r>
              <a:rPr lang="en-US" altLang="zh-TW" sz="3600" b="0" dirty="0" smtClean="0">
                <a:solidFill>
                  <a:srgbClr val="BFBFBF"/>
                </a:solidFill>
              </a:rPr>
              <a:t>.</a:t>
            </a:r>
            <a:r>
              <a:rPr lang="en-US" altLang="zh-TW" sz="3600" b="0" dirty="0" smtClean="0"/>
              <a:t> Then start </a:t>
            </a:r>
            <a:r>
              <a:rPr lang="en-US" altLang="zh-TW" sz="3600" b="0" dirty="0"/>
              <a:t>a new cycle for the </a:t>
            </a:r>
            <a:r>
              <a:rPr lang="en-US" altLang="zh-TW" sz="3600" b="0" dirty="0" smtClean="0"/>
              <a:t>next input line.</a:t>
            </a:r>
            <a:endParaRPr lang="en-US" altLang="zh-TW" sz="3600" b="0" dirty="0"/>
          </a:p>
        </p:txBody>
      </p:sp>
    </p:spTree>
    <p:extLst>
      <p:ext uri="{BB962C8B-B14F-4D97-AF65-F5344CB8AC3E}">
        <p14:creationId xmlns:p14="http://schemas.microsoft.com/office/powerpoint/2010/main" val="25662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6. Predicated </a:t>
            </a:r>
            <a:r>
              <a:rPr lang="en-US" altLang="zh-TW" sz="4800" dirty="0">
                <a:solidFill>
                  <a:schemeClr val="accent2"/>
                </a:solidFill>
              </a:rPr>
              <a:t>execution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Predicated execution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31840" y="908720"/>
            <a:ext cx="6012160" cy="2736304"/>
          </a:xfrm>
          <a:prstGeom prst="wedgeRoundRectCallout">
            <a:avLst>
              <a:gd name="adj1" fmla="val -30292"/>
              <a:gd name="adj2" fmla="val 73790"/>
              <a:gd name="adj3" fmla="val 16667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 smtClean="0">
                <a:solidFill>
                  <a:srgbClr val="BBE0E3"/>
                </a:solidFill>
                <a:latin typeface="Arial Rounded MT Bold" panose="020F0704030504030204" pitchFamily="34" charset="0"/>
              </a:rPr>
              <a:t>Predication is non-general control flow. It</a:t>
            </a:r>
            <a:r>
              <a:rPr lang="en-US" sz="2800" b="0" dirty="0" smtClean="0">
                <a:solidFill>
                  <a:srgbClr val="BBE0E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b="0" dirty="0" smtClean="0">
                <a:solidFill>
                  <a:srgbClr val="BBE0E3"/>
                </a:solidFill>
                <a:latin typeface="Arial Rounded MT Bold" panose="020F0704030504030204" pitchFamily="34" charset="0"/>
              </a:rPr>
              <a:t>won’t change the program counter, but it may prevent the predicated command from executing.</a:t>
            </a:r>
          </a:p>
        </p:txBody>
      </p:sp>
    </p:spTree>
    <p:extLst>
      <p:ext uri="{BB962C8B-B14F-4D97-AF65-F5344CB8AC3E}">
        <p14:creationId xmlns:p14="http://schemas.microsoft.com/office/powerpoint/2010/main" val="4305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6. Predicated execution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b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q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FFC1C1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: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Predicated 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36576" y="5241404"/>
            <a:ext cx="4741741" cy="1616596"/>
            <a:chOff x="-36576" y="5241404"/>
            <a:chExt cx="4741741" cy="16165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-36576" y="5241404"/>
              <a:ext cx="4681728" cy="1616596"/>
            </a:xfrm>
            <a:prstGeom prst="roundRect">
              <a:avLst/>
            </a:prstGeom>
            <a:solidFill>
              <a:srgbClr val="18187C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endPara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3437" y="5241404"/>
              <a:ext cx="4681728" cy="1556792"/>
            </a:xfrm>
            <a:prstGeom prst="roundRect">
              <a:avLst>
                <a:gd name="adj" fmla="val 9791"/>
              </a:avLst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sz="3200" b="0" dirty="0" smtClean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</a:rPr>
                <a:t>Predication </a:t>
              </a:r>
              <a:r>
                <a:rPr lang="en-US" sz="3200" b="0" dirty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</a:rPr>
                <a:t>applies to only the immediately following command</a:t>
              </a:r>
              <a:r>
                <a:rPr lang="en-US" sz="3200" b="0" dirty="0" smtClean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</a:rPr>
                <a:t>.</a:t>
              </a:r>
              <a:endPara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4860032" y="5239512"/>
            <a:ext cx="4288536" cy="1618488"/>
          </a:xfrm>
          <a:prstGeom prst="roundRect">
            <a:avLst/>
          </a:prstGeom>
          <a:solidFill>
            <a:srgbClr val="18187C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rPr>
              <a:t>But that isn’t quite </a:t>
            </a:r>
            <a:r>
              <a:rPr lang="en-US" sz="3200" b="0" dirty="0" smtClean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rPr>
              <a:t>true…</a:t>
            </a:r>
            <a:r>
              <a:rPr lang="en-US" sz="3200" b="0" dirty="0" smtClean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</a:rPr>
              <a:t> </a:t>
            </a:r>
            <a:br>
              <a:rPr lang="en-US" sz="3200" b="0" dirty="0" smtClean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</a:rPr>
            </a:br>
            <a:r>
              <a:rPr lang="en-US" sz="3200" b="0" dirty="0" smtClean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</a:rPr>
              <a:t> </a:t>
            </a:r>
            <a:endParaRPr lang="en-US" sz="3200" b="0" dirty="0">
              <a:solidFill>
                <a:srgbClr val="18187C"/>
              </a:solidFill>
              <a:latin typeface="Arial Rounded MT Bold" panose="020F0704030504030204" pitchFamily="34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131840" y="908720"/>
            <a:ext cx="6012160" cy="2736304"/>
          </a:xfrm>
          <a:prstGeom prst="wedgeRoundRectCallout">
            <a:avLst>
              <a:gd name="adj1" fmla="val -30292"/>
              <a:gd name="adj2" fmla="val 73790"/>
              <a:gd name="adj3" fmla="val 16667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 smtClean="0">
                <a:solidFill>
                  <a:srgbClr val="7D7CFF"/>
                </a:solidFill>
                <a:latin typeface="Arial Rounded MT Bold" panose="020F0704030504030204" pitchFamily="34" charset="0"/>
              </a:rPr>
              <a:t>Predication is non-general control flow. It</a:t>
            </a:r>
            <a:r>
              <a:rPr lang="en-US" sz="2800" b="0" dirty="0" smtClean="0">
                <a:solidFill>
                  <a:srgbClr val="7D7C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b="0" dirty="0" smtClean="0">
                <a:solidFill>
                  <a:srgbClr val="7D7CFF"/>
                </a:solidFill>
                <a:latin typeface="Arial Rounded MT Bold" panose="020F0704030504030204" pitchFamily="34" charset="0"/>
              </a:rPr>
              <a:t>won’t change the program counter, but it may prevent the predicated </a:t>
            </a:r>
            <a:r>
              <a:rPr lang="en-US" sz="3200" b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command</a:t>
            </a:r>
            <a:r>
              <a:rPr lang="en-US" sz="3200" b="0" dirty="0" smtClean="0">
                <a:solidFill>
                  <a:srgbClr val="7D7CFF"/>
                </a:solidFill>
                <a:latin typeface="Arial Rounded MT Bold" panose="020F0704030504030204" pitchFamily="34" charset="0"/>
              </a:rPr>
              <a:t> from executing.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-36512" y="4653136"/>
            <a:ext cx="4680520" cy="2204864"/>
          </a:xfrm>
          <a:prstGeom prst="wedgeRoundRectCallout">
            <a:avLst>
              <a:gd name="adj1" fmla="val 39738"/>
              <a:gd name="adj2" fmla="val -104358"/>
              <a:gd name="adj3" fmla="val 16667"/>
            </a:avLst>
          </a:prstGeom>
          <a:gradFill>
            <a:gsLst>
              <a:gs pos="0">
                <a:srgbClr val="18187C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 smtClean="0">
                <a:solidFill>
                  <a:srgbClr val="BBE0E3"/>
                </a:solidFill>
                <a:latin typeface="Arial Rounded MT Bold" panose="020F0704030504030204" pitchFamily="34" charset="0"/>
              </a:rPr>
              <a:t>This word is </a:t>
            </a:r>
            <a:r>
              <a:rPr lang="en-US" sz="3200" b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singular</a:t>
            </a:r>
            <a:r>
              <a:rPr lang="en-US" sz="3200" b="0" dirty="0" smtClean="0">
                <a:solidFill>
                  <a:srgbClr val="BBE0E3"/>
                </a:solidFill>
                <a:latin typeface="Arial Rounded MT Bold" panose="020F0704030504030204" pitchFamily="34" charset="0"/>
              </a:rPr>
              <a:t>: Predication applies to only the immediately following command.</a:t>
            </a:r>
          </a:p>
        </p:txBody>
      </p:sp>
    </p:spTree>
    <p:extLst>
      <p:ext uri="{BB962C8B-B14F-4D97-AF65-F5344CB8AC3E}">
        <p14:creationId xmlns:p14="http://schemas.microsoft.com/office/powerpoint/2010/main" val="36702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6. Predicated execution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146600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146600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Predicated execution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860032" y="5239512"/>
            <a:ext cx="4288536" cy="1618488"/>
          </a:xfrm>
          <a:prstGeom prst="roundRect">
            <a:avLst/>
          </a:prstGeom>
          <a:solidFill>
            <a:srgbClr val="18187C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rPr>
              <a:t>But that isn’t quite </a:t>
            </a:r>
            <a:r>
              <a:rPr lang="en-US" sz="3200" b="0" dirty="0" smtClean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rPr>
              <a:t>true…</a:t>
            </a:r>
            <a:r>
              <a:rPr lang="en-US" sz="3200" b="0" dirty="0" smtClean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</a:rPr>
              <a:t> </a:t>
            </a:r>
            <a:br>
              <a:rPr lang="en-US" sz="3200" b="0" dirty="0" smtClean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</a:rPr>
            </a:br>
            <a:r>
              <a:rPr lang="en-US" sz="3200" b="0" dirty="0" smtClean="0">
                <a:solidFill>
                  <a:srgbClr val="18187C"/>
                </a:solidFill>
                <a:latin typeface="Arial Rounded MT Bold" panose="020F0704030504030204" pitchFamily="34" charset="0"/>
                <a:ea typeface="新細明體" charset="-120"/>
              </a:rPr>
              <a:t> </a:t>
            </a:r>
            <a:endParaRPr lang="en-US" sz="3200" b="0" dirty="0">
              <a:solidFill>
                <a:srgbClr val="18187C"/>
              </a:solidFill>
              <a:latin typeface="Arial Rounded MT Bold" panose="020F0704030504030204" pitchFamily="34" charset="0"/>
              <a:ea typeface="新細明體" charset="-12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36576" y="5241404"/>
            <a:ext cx="4741741" cy="1616596"/>
            <a:chOff x="-36576" y="5241404"/>
            <a:chExt cx="4741741" cy="16165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-36576" y="5241404"/>
              <a:ext cx="4681728" cy="1616596"/>
            </a:xfrm>
            <a:prstGeom prst="roundRect">
              <a:avLst/>
            </a:prstGeom>
            <a:solidFill>
              <a:srgbClr val="18187C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endPara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3437" y="5241404"/>
              <a:ext cx="4681728" cy="1556792"/>
            </a:xfrm>
            <a:prstGeom prst="roundRect">
              <a:avLst>
                <a:gd name="adj" fmla="val 9791"/>
              </a:avLst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sz="3200" b="0" dirty="0" smtClean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</a:rPr>
                <a:t>Predication </a:t>
              </a:r>
              <a:r>
                <a:rPr lang="en-US" sz="3200" b="0" dirty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</a:rPr>
                <a:t>applies to only the immediately following command</a:t>
              </a:r>
              <a:r>
                <a:rPr lang="en-US" sz="3200" b="0" dirty="0" smtClean="0">
                  <a:solidFill>
                    <a:srgbClr val="BBE0E3"/>
                  </a:solidFill>
                  <a:latin typeface="Arial Rounded MT Bold" panose="020F0704030504030204" pitchFamily="34" charset="0"/>
                  <a:ea typeface="新細明體" charset="-120"/>
                </a:rPr>
                <a:t>.</a:t>
              </a:r>
              <a:endParaRPr lang="en-US" sz="3200" b="0" dirty="0">
                <a:solidFill>
                  <a:srgbClr val="BBE0E3"/>
                </a:solidFill>
                <a:latin typeface="Arial Rounded MT Bold" panose="020F0704030504030204" pitchFamily="34" charset="0"/>
                <a:ea typeface="新細明體" charset="-120"/>
              </a:endParaRP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4860031" y="5241404"/>
            <a:ext cx="4283969" cy="1616596"/>
          </a:xfrm>
          <a:prstGeom prst="wedgeRoundRectCallout">
            <a:avLst>
              <a:gd name="adj1" fmla="val -67656"/>
              <a:gd name="adj2" fmla="val -161340"/>
              <a:gd name="adj3" fmla="val 16667"/>
            </a:avLst>
          </a:prstGeom>
          <a:gradFill>
            <a:gsLst>
              <a:gs pos="0">
                <a:srgbClr val="18187C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 w="3810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3200" b="0" dirty="0" smtClean="0">
                <a:solidFill>
                  <a:srgbClr val="BBE0E3"/>
                </a:solidFill>
                <a:latin typeface="Arial Rounded MT Bold" panose="020F0704030504030204" pitchFamily="34" charset="0"/>
              </a:rPr>
              <a:t>But that isn’t quite true, </a:t>
            </a:r>
            <a:r>
              <a:rPr lang="en-US" sz="3200" b="0" dirty="0" smtClean="0">
                <a:solidFill>
                  <a:srgbClr val="FF9900"/>
                </a:solidFill>
                <a:latin typeface="Arial Rounded MT Bold" panose="020F0704030504030204" pitchFamily="34" charset="0"/>
              </a:rPr>
              <a:t>since we can group command</a:t>
            </a:r>
            <a:r>
              <a:rPr lang="en-US" sz="3200" b="0" u="sng" dirty="0" smtClean="0">
                <a:solidFill>
                  <a:srgbClr val="FF99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3200" b="0" dirty="0" smtClean="0">
                <a:solidFill>
                  <a:srgbClr val="FF9900"/>
                </a:solidFill>
                <a:latin typeface="Arial Rounded MT Bold" panose="020F0704030504030204" pitchFamily="34" charset="0"/>
              </a:rPr>
              <a:t>.</a:t>
            </a:r>
            <a:endParaRPr lang="en-US" sz="3200" b="0" dirty="0" smtClean="0">
              <a:solidFill>
                <a:srgbClr val="BBE0E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 smtClean="0">
                <a:latin typeface="Arial Narrow" panose="020B0606020202030204" pitchFamily="34" charset="0"/>
              </a:rPr>
              <a:t>a #</a:t>
            </a:r>
            <a:r>
              <a:rPr lang="en-US" altLang="zh-TW" dirty="0" smtClean="0"/>
              <a:t>→Execute </a:t>
            </a:r>
            <a:r>
              <a:rPr lang="en-US" altLang="zh-TW" dirty="0"/>
              <a:t>the command(s) that </a:t>
            </a:r>
            <a:r>
              <a:rPr lang="en-US" altLang="zh-TW" dirty="0" smtClean="0"/>
              <a:t>follows 	only </a:t>
            </a:r>
            <a:r>
              <a:rPr lang="en-US" altLang="zh-TW" dirty="0"/>
              <a:t>if it </a:t>
            </a:r>
            <a:r>
              <a:rPr lang="en-US" altLang="zh-TW" dirty="0" smtClean="0"/>
              <a:t>matches </a:t>
            </a:r>
            <a:r>
              <a:rPr lang="en-US" altLang="zh-TW" dirty="0"/>
              <a:t>the </a:t>
            </a:r>
            <a:r>
              <a:rPr lang="en-US" altLang="zh-TW" dirty="0" smtClean="0"/>
              <a:t>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/>
              <a:t>		</a:t>
            </a:r>
            <a:r>
              <a:rPr lang="en-US" altLang="zh-TW" sz="2800" b="1" dirty="0"/>
              <a:t>$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→ Indicates </a:t>
            </a:r>
            <a:r>
              <a:rPr lang="en-US" altLang="zh-TW" dirty="0"/>
              <a:t>the final line </a:t>
            </a:r>
            <a:r>
              <a:rPr lang="en-US" altLang="zh-TW" dirty="0" smtClean="0"/>
              <a:t>number.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 smtClean="0"/>
              <a:t>/</a:t>
            </a:r>
            <a:r>
              <a:rPr lang="en-US" altLang="zh-TW" dirty="0"/>
              <a:t>	→ </a:t>
            </a:r>
            <a:r>
              <a:rPr lang="en-US" altLang="zh-TW" dirty="0" smtClean="0"/>
              <a:t>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/>
              <a:t>		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XregexX</a:t>
            </a:r>
            <a:r>
              <a:rPr lang="en-US" altLang="zh-TW" dirty="0" smtClean="0"/>
              <a:t> → The same effect as /regex/</a:t>
            </a:r>
            <a:endParaRPr lang="en-US" altLang="zh-TW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/>
              <a:t>              </a:t>
            </a:r>
            <a:r>
              <a:rPr lang="en-US" altLang="zh-TW" dirty="0" smtClean="0"/>
              <a:t>               but allows any character X.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/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!</a:t>
            </a:r>
            <a:r>
              <a:rPr lang="en-US" altLang="zh-TW" dirty="0"/>
              <a:t>	→ </a:t>
            </a:r>
            <a:r>
              <a:rPr lang="en-US" altLang="zh-TW" dirty="0" smtClean="0"/>
              <a:t>Negate the condition under which to 	execute the following command.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70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 smtClean="0"/>
              <a:t>→Execute </a:t>
            </a:r>
            <a:r>
              <a:rPr lang="en-US" altLang="zh-TW" dirty="0"/>
              <a:t>the command(s) that </a:t>
            </a:r>
            <a:r>
              <a:rPr lang="en-US" altLang="zh-TW" dirty="0" smtClean="0"/>
              <a:t>follows 	only </a:t>
            </a:r>
            <a:r>
              <a:rPr lang="en-US" altLang="zh-TW" dirty="0"/>
              <a:t>if it </a:t>
            </a:r>
            <a:r>
              <a:rPr lang="en-US" altLang="zh-TW" dirty="0" smtClean="0"/>
              <a:t>matches </a:t>
            </a:r>
            <a:r>
              <a:rPr lang="en-US" altLang="zh-TW" dirty="0"/>
              <a:t>the </a:t>
            </a:r>
            <a:r>
              <a:rPr lang="en-US" altLang="zh-TW" dirty="0" smtClean="0"/>
              <a:t>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/>
              <a:t>		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→ Indicates </a:t>
            </a:r>
            <a:r>
              <a:rPr lang="en-US" altLang="zh-TW" dirty="0"/>
              <a:t>the final line </a:t>
            </a:r>
            <a:r>
              <a:rPr lang="en-US" altLang="zh-TW" dirty="0" smtClean="0"/>
              <a:t>number.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XregexX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→ The same effect as /regex/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           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              but allows any character X.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Negate the condition under which to 	execute the following command. 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Commands </a:t>
            </a:r>
            <a:r>
              <a:rPr lang="en-US" altLang="zh-TW" sz="4800" dirty="0">
                <a:solidFill>
                  <a:schemeClr val="accent2"/>
                </a:solidFill>
              </a:rPr>
              <a:t>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/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/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/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a	→ Following the a, the rest of the line is a string.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/>
              <a:t>c	→ Following the c, the rest of the line is a string 	to print to STDOUT. Afterwards, immediately, 	start a new cycle for the next line of input.</a:t>
            </a:r>
          </a:p>
          <a:p>
            <a:pPr eaLnBrk="1" hangingPunct="1">
              <a:buFontTx/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981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38250"/>
            <a:ext cx="8839200" cy="5268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Commands</a:t>
            </a:r>
            <a:r>
              <a:rPr lang="en-US" altLang="zh-TW" sz="2400" dirty="0" smtClean="0"/>
              <a:t> </a:t>
            </a:r>
            <a:r>
              <a:rPr lang="en-US" altLang="zh-TW" sz="2800" dirty="0" smtClean="0"/>
              <a:t>can</a:t>
            </a:r>
            <a:r>
              <a:rPr lang="en-US" altLang="zh-TW" sz="2400" dirty="0" smtClean="0"/>
              <a:t> </a:t>
            </a:r>
            <a:r>
              <a:rPr lang="en-US" altLang="zh-TW" sz="2800" dirty="0" smtClean="0"/>
              <a:t>be</a:t>
            </a:r>
            <a:r>
              <a:rPr lang="en-US" altLang="zh-TW" sz="2400" dirty="0" smtClean="0"/>
              <a:t> </a:t>
            </a:r>
            <a:r>
              <a:rPr lang="en-US" altLang="zh-TW" sz="2800" dirty="0" smtClean="0"/>
              <a:t>predicated</a:t>
            </a:r>
            <a:r>
              <a:rPr lang="en-US" altLang="zh-TW" sz="2400" dirty="0" smtClean="0"/>
              <a:t> </a:t>
            </a:r>
            <a:r>
              <a:rPr lang="en-US" altLang="zh-TW" sz="2800" dirty="0" smtClean="0"/>
              <a:t>for</a:t>
            </a:r>
            <a:r>
              <a:rPr lang="en-US" altLang="zh-TW" sz="2400" dirty="0" smtClean="0"/>
              <a:t> </a:t>
            </a:r>
            <a:r>
              <a:rPr lang="en-US" altLang="zh-TW" sz="2800" dirty="0" smtClean="0"/>
              <a:t>specific</a:t>
            </a:r>
            <a:r>
              <a:rPr lang="en-US" altLang="zh-TW" sz="2400" dirty="0" smtClean="0"/>
              <a:t> </a:t>
            </a:r>
            <a:r>
              <a:rPr lang="en-US" altLang="zh-TW" sz="2800" dirty="0" smtClean="0"/>
              <a:t>line</a:t>
            </a:r>
            <a:r>
              <a:rPr lang="en-US" altLang="zh-TW" sz="2400" dirty="0" smtClean="0"/>
              <a:t> </a:t>
            </a:r>
            <a:r>
              <a:rPr lang="en-US" altLang="zh-TW" sz="2800" dirty="0" smtClean="0"/>
              <a:t>numbers.</a:t>
            </a:r>
            <a:endParaRPr lang="en-US" altLang="zh-TW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        1       first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        2       second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       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        $       last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        </a:t>
            </a:r>
            <a:r>
              <a:rPr lang="en-US" altLang="zh-TW" sz="2800" dirty="0" err="1" smtClean="0"/>
              <a:t>i,j</a:t>
            </a:r>
            <a:r>
              <a:rPr lang="en-US" altLang="zh-TW" sz="2800" dirty="0" smtClean="0"/>
              <a:t>     from </a:t>
            </a:r>
            <a:r>
              <a:rPr lang="en-US" altLang="zh-TW" sz="2800" dirty="0" err="1" smtClean="0"/>
              <a:t>i-th</a:t>
            </a:r>
            <a:r>
              <a:rPr lang="en-US" altLang="zh-TW" sz="2800" dirty="0" smtClean="0"/>
              <a:t> to j-</a:t>
            </a:r>
            <a:r>
              <a:rPr lang="en-US" altLang="zh-TW" sz="2800" dirty="0" err="1" smtClean="0"/>
              <a:t>th</a:t>
            </a:r>
            <a:r>
              <a:rPr lang="en-US" altLang="zh-TW" sz="2800" dirty="0" smtClean="0"/>
              <a:t> line, inclusive. j can be $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Lucida Console" panose="020B0609040504020204" pitchFamily="49" charset="0"/>
              </a:rPr>
              <a:t>sed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 '52d'  </a:t>
            </a:r>
            <a:r>
              <a:rPr lang="en-US" altLang="zh-TW" sz="2400" dirty="0" smtClean="0"/>
              <a:t>	    prints everything except line number 52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sed</a:t>
            </a:r>
            <a:r>
              <a:rPr lang="en-US" altLang="zh-TW" sz="24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-n '6p'</a:t>
            </a:r>
            <a:r>
              <a:rPr lang="en-US" altLang="zh-TW" sz="2400" b="1" dirty="0" smtClean="0">
                <a:latin typeface="Courier New" pitchFamily="49" charset="0"/>
              </a:rPr>
              <a:t>	  </a:t>
            </a:r>
            <a:r>
              <a:rPr lang="en-US" altLang="zh-TW" sz="2400" dirty="0" smtClean="0"/>
              <a:t>prints only line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 err="1" smtClean="0">
                <a:latin typeface="Lucida Console" panose="020B0609040504020204" pitchFamily="49" charset="0"/>
              </a:rPr>
              <a:t>sed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 -n '1,52p' </a:t>
            </a:r>
            <a:r>
              <a:rPr lang="en-US" altLang="zh-TW" sz="2400" dirty="0" smtClean="0"/>
              <a:t>prints only the first 52 lines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Lucida Console" panose="020B0609040504020204" pitchFamily="49" charset="0"/>
              </a:rPr>
              <a:t>sed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 '52q' </a:t>
            </a:r>
            <a:r>
              <a:rPr lang="en-US" altLang="zh-TW" sz="2400" b="1" dirty="0" smtClean="0">
                <a:latin typeface="Courier New" pitchFamily="49" charset="0"/>
              </a:rPr>
              <a:t>	  </a:t>
            </a:r>
            <a:r>
              <a:rPr lang="en-US" altLang="zh-TW" sz="2400" dirty="0" smtClean="0"/>
              <a:t>prints only the first 52 lines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b="1" dirty="0" err="1" smtClean="0">
                <a:latin typeface="Lucida Console" panose="020B0609040504020204" pitchFamily="49" charset="0"/>
              </a:rPr>
              <a:t>sed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 '53,$d'</a:t>
            </a:r>
            <a:r>
              <a:rPr lang="en-US" altLang="zh-TW" sz="2400" b="1" dirty="0" smtClean="0">
                <a:latin typeface="Courier New" pitchFamily="49" charset="0"/>
              </a:rPr>
              <a:t>	  </a:t>
            </a:r>
            <a:r>
              <a:rPr lang="en-US" altLang="zh-TW" sz="2400" dirty="0" smtClean="0"/>
              <a:t>prints only the first 52 lines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Line Numbers as Conditionals</a:t>
            </a:r>
          </a:p>
        </p:txBody>
      </p:sp>
    </p:spTree>
    <p:extLst>
      <p:ext uri="{BB962C8B-B14F-4D97-AF65-F5344CB8AC3E}">
        <p14:creationId xmlns:p14="http://schemas.microsoft.com/office/powerpoint/2010/main" val="6985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 smtClean="0"/>
              <a:t>→Execute </a:t>
            </a:r>
            <a:r>
              <a:rPr lang="en-US" altLang="zh-TW" dirty="0"/>
              <a:t>the command(s) that </a:t>
            </a:r>
            <a:r>
              <a:rPr lang="en-US" altLang="zh-TW" dirty="0" smtClean="0"/>
              <a:t>follows 	only </a:t>
            </a:r>
            <a:r>
              <a:rPr lang="en-US" altLang="zh-TW" dirty="0"/>
              <a:t>if it </a:t>
            </a:r>
            <a:r>
              <a:rPr lang="en-US" altLang="zh-TW" dirty="0" smtClean="0"/>
              <a:t>matches </a:t>
            </a:r>
            <a:r>
              <a:rPr lang="en-US" altLang="zh-TW" dirty="0"/>
              <a:t>the </a:t>
            </a:r>
            <a:r>
              <a:rPr lang="en-US" altLang="zh-TW" dirty="0" smtClean="0"/>
              <a:t>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/>
              <a:t>		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→ Indicates </a:t>
            </a:r>
            <a:r>
              <a:rPr lang="en-US" altLang="zh-TW" dirty="0"/>
              <a:t>the final line </a:t>
            </a:r>
            <a:r>
              <a:rPr lang="en-US" altLang="zh-TW" dirty="0" smtClean="0"/>
              <a:t>number.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\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XregexX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→ The same effect as /regex/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            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               but allows any character X.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Negate the condition under which to 	execute the following command. 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Predicated execution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85048"/>
          </a:xfrm>
        </p:spPr>
        <p:txBody>
          <a:bodyPr/>
          <a:lstStyle/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sz="2800" b="1" dirty="0" smtClean="0">
                <a:solidFill>
                  <a:srgbClr val="FFC1C1"/>
                </a:solidFill>
                <a:latin typeface="Arial Narrow" panose="020B0606020202030204" pitchFamily="34" charset="0"/>
              </a:rPr>
              <a:t>a #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→Execute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command(s) that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follows 	only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it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matches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line number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altLang="zh-TW" sz="2800" b="1" dirty="0" smtClean="0">
                <a:solidFill>
                  <a:srgbClr val="FFC1C1"/>
                </a:solidFill>
              </a:rPr>
              <a:t>$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→ Indicates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final line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number.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en-US" altLang="zh-TW" dirty="0"/>
              <a:t>	→ </a:t>
            </a:r>
            <a:r>
              <a:rPr lang="en-US" altLang="zh-TW" dirty="0" smtClean="0"/>
              <a:t>Execute the command(s) that follows 	only if it matches the pattern given.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/>
              <a:t>		</a:t>
            </a:r>
            <a:r>
              <a:rPr lang="en-US" altLang="zh-TW" b="1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/>
              <a:t>XregexX</a:t>
            </a:r>
            <a:r>
              <a:rPr lang="en-US" altLang="zh-TW" dirty="0" smtClean="0"/>
              <a:t> → The same effect as /regex/</a:t>
            </a:r>
            <a:endParaRPr lang="en-US" altLang="zh-TW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/>
              <a:t>              </a:t>
            </a:r>
            <a:r>
              <a:rPr lang="en-US" altLang="zh-TW" dirty="0" smtClean="0"/>
              <a:t>               but allows any character X.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	→ Execute over a range.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Negate the condition under which to 	execute the following command. 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2675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Pattern Matches as Conditionals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112838"/>
            <a:ext cx="8686800" cy="56689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To remove all lines with your name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sz="28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8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'/Steve/ d' &lt; file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		or</a:t>
            </a:r>
          </a:p>
          <a:p>
            <a:pPr lvl="0" eaLnBrk="1" hangingPunct="1">
              <a:buNone/>
            </a:pPr>
            <a:r>
              <a:rPr lang="en-US" altLang="zh-TW" dirty="0">
                <a:solidFill>
                  <a:srgbClr val="333399"/>
                </a:solidFill>
              </a:rPr>
              <a:t>		</a:t>
            </a:r>
            <a:r>
              <a:rPr lang="en-US" altLang="zh-TW" sz="2800" dirty="0">
                <a:solidFill>
                  <a:srgbClr val="333399"/>
                </a:solidFill>
              </a:rPr>
              <a:t>%</a:t>
            </a:r>
            <a:r>
              <a:rPr lang="en-US" altLang="zh-TW" dirty="0">
                <a:solidFill>
                  <a:srgbClr val="333399"/>
                </a:solidFill>
              </a:rPr>
              <a:t> </a:t>
            </a:r>
            <a:r>
              <a:rPr lang="en-US" altLang="zh-TW" sz="2800" dirty="0">
                <a:solidFill>
                  <a:srgbClr val="333399"/>
                </a:solidFill>
                <a:latin typeface="Lucida Console" panose="020B0609040504020204" pitchFamily="49" charset="0"/>
              </a:rPr>
              <a:t>sed '/Steve/ s/.*/CONFIDENTIAL/'</a:t>
            </a:r>
            <a:endParaRPr lang="en-US" altLang="zh-TW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accent2"/>
                </a:solidFill>
              </a:rPr>
              <a:t>		</a:t>
            </a:r>
            <a:r>
              <a:rPr lang="en-US" altLang="zh-TW" sz="2800" dirty="0" smtClean="0">
                <a:solidFill>
                  <a:schemeClr val="accent2"/>
                </a:solidFill>
              </a:rPr>
              <a:t>%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sz="28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sed '/Steve/</a:t>
            </a:r>
            <a:r>
              <a:rPr lang="en-US" altLang="zh-TW" sz="28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cCONFIDENTIAL</a:t>
            </a:r>
            <a:r>
              <a:rPr lang="en-US" altLang="zh-TW" sz="28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'</a:t>
            </a:r>
            <a:endParaRPr lang="en-US" altLang="zh-TW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altLang="zh-TW" sz="1200" dirty="0" smtClean="0"/>
          </a:p>
          <a:p>
            <a:pPr eaLnBrk="1" hangingPunct="1"/>
            <a:r>
              <a:rPr lang="en-US" altLang="zh-TW" dirty="0" smtClean="0"/>
              <a:t>You can specify ranges with patterns</a:t>
            </a:r>
          </a:p>
          <a:p>
            <a:pPr eaLnBrk="1" hangingPunct="1"/>
            <a:r>
              <a:rPr lang="en-US" altLang="zh-TW" dirty="0" smtClean="0"/>
              <a:t>To print all of the lines within c comments: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sz="2800" dirty="0" smtClean="0">
                <a:solidFill>
                  <a:schemeClr val="accent2"/>
                </a:solidFill>
              </a:rPr>
              <a:t>% </a:t>
            </a:r>
            <a:r>
              <a:rPr lang="en-US" altLang="zh-TW" sz="28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sed -n '/\/\*/,/\*\//p'</a:t>
            </a:r>
            <a:r>
              <a:rPr lang="en-US" altLang="zh-TW" sz="2800" dirty="0" smtClean="0">
                <a:solidFill>
                  <a:schemeClr val="accent2"/>
                </a:solidFill>
              </a:rPr>
              <a:t> 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Note: when it finds the stop pattern, it starts looking for the start pattern again. Therefore it can find multiple comments, but it could not find nested patterns like C’s { and } blocks.</a:t>
            </a:r>
          </a:p>
        </p:txBody>
      </p:sp>
    </p:spTree>
    <p:extLst>
      <p:ext uri="{BB962C8B-B14F-4D97-AF65-F5344CB8AC3E}">
        <p14:creationId xmlns:p14="http://schemas.microsoft.com/office/powerpoint/2010/main" val="20810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04800" y="1085056"/>
            <a:ext cx="8458200" cy="464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put any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command after the pattern match. The following removes </a:t>
            </a:r>
            <a:r>
              <a:rPr lang="en-US" altLang="zh-TW" dirty="0" err="1" smtClean="0"/>
              <a:t>tcsh</a:t>
            </a:r>
            <a:r>
              <a:rPr lang="en-US" altLang="zh-TW" dirty="0" smtClean="0"/>
              <a:t> comments, but only between start and stop: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'/start/,/stop/ s/#.*//'</a:t>
            </a:r>
          </a:p>
          <a:p>
            <a:pPr eaLnBrk="1" hangingPunct="1">
              <a:buFontTx/>
              <a:buNone/>
            </a:pPr>
            <a:endParaRPr lang="en-US" altLang="zh-TW" sz="2400" dirty="0" smtClean="0"/>
          </a:p>
          <a:p>
            <a:pPr eaLnBrk="1" hangingPunct="1"/>
            <a:r>
              <a:rPr lang="en-US" altLang="zh-TW" dirty="0" smtClean="0"/>
              <a:t>If the "stop" pattern is never found, the flag is never turned off, and the substitution will be performed on every line until the end of the file. </a:t>
            </a:r>
          </a:p>
        </p:txBody>
      </p:sp>
      <p:sp>
        <p:nvSpPr>
          <p:cNvPr id="31747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 dirty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</p:txBody>
      </p:sp>
    </p:spTree>
    <p:extLst>
      <p:ext uri="{BB962C8B-B14F-4D97-AF65-F5344CB8AC3E}">
        <p14:creationId xmlns:p14="http://schemas.microsoft.com/office/powerpoint/2010/main" val="17009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broken.c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/*..*/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broken.c</a:t>
            </a:r>
            <a:endParaRPr lang="en-US" altLang="zh-TW" sz="28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example.c:4:17:</a:t>
            </a: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錯誤：</a:t>
            </a: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unknown type name </a:t>
            </a:r>
            <a:r>
              <a:rPr lang="zh-TW" alt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  <a:r>
              <a:rPr lang="zh-TW" alt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」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</a:t>
            </a: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The C /*..*/ 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                </a:t>
            </a: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^~~~~~~~</a:t>
            </a:r>
            <a:endParaRPr lang="en-US" altLang="zh-TW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76056" y="188640"/>
            <a:ext cx="2880320" cy="576064"/>
          </a:xfrm>
          <a:prstGeom prst="wedgeRoundRectCallout">
            <a:avLst>
              <a:gd name="adj1" fmla="val -101545"/>
              <a:gd name="adj2" fmla="val 181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This won’t work.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76056" y="5013176"/>
            <a:ext cx="2880320" cy="576064"/>
          </a:xfrm>
          <a:prstGeom prst="wedgeRoundRectCallout">
            <a:avLst>
              <a:gd name="adj1" fmla="val -145164"/>
              <a:gd name="adj2" fmla="val 1592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I told you so.</a:t>
            </a:r>
          </a:p>
        </p:txBody>
      </p:sp>
    </p:spTree>
    <p:extLst>
      <p:ext uri="{BB962C8B-B14F-4D97-AF65-F5344CB8AC3E}">
        <p14:creationId xmlns:p14="http://schemas.microsoft.com/office/powerpoint/2010/main" val="5407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broken.c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/*..*/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broken.c</a:t>
            </a:r>
            <a:endParaRPr lang="en-US" altLang="zh-TW" sz="28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example.c:4:17:</a:t>
            </a: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錯誤：</a:t>
            </a: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unknown type name </a:t>
            </a:r>
            <a:r>
              <a:rPr lang="zh-TW" alt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  <a:r>
              <a:rPr lang="zh-TW" alt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」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  </a:t>
            </a: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The C /*..*/ </a:t>
            </a:r>
            <a:r>
              <a:rPr lang="en-US" altLang="zh-TW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                </a:t>
            </a:r>
            <a:r>
              <a:rPr lang="en-US" altLang="zh-TW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^~~~~~~~</a:t>
            </a:r>
            <a:endParaRPr lang="en-US" altLang="zh-TW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504" y="33572"/>
            <a:ext cx="7632848" cy="108117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76056" y="188640"/>
            <a:ext cx="2880320" cy="576064"/>
          </a:xfrm>
          <a:prstGeom prst="wedgeRoundRectCallout">
            <a:avLst>
              <a:gd name="adj1" fmla="val -101545"/>
              <a:gd name="adj2" fmla="val 181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This won’t work.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7504" y="2219285"/>
            <a:ext cx="8784976" cy="326515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76056" y="5013176"/>
            <a:ext cx="2880320" cy="576064"/>
          </a:xfrm>
          <a:prstGeom prst="wedgeRoundRectCallout">
            <a:avLst>
              <a:gd name="adj1" fmla="val -145164"/>
              <a:gd name="adj2" fmla="val 1592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I told you so.</a:t>
            </a:r>
          </a:p>
        </p:txBody>
      </p:sp>
    </p:spTree>
    <p:extLst>
      <p:ext uri="{BB962C8B-B14F-4D97-AF65-F5344CB8AC3E}">
        <p14:creationId xmlns:p14="http://schemas.microsoft.com/office/powerpoint/2010/main" val="32506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2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endParaRPr lang="en-US" altLang="zh-TW" sz="28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#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Works now. The point: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no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nesting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eal point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Also no 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504" y="12382"/>
            <a:ext cx="7632848" cy="111236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7504" y="2219285"/>
            <a:ext cx="8784976" cy="326515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1704" y="5477256"/>
            <a:ext cx="8686800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6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/>
      <p:bldP spid="4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r>
              <a:rPr lang="en-US" altLang="zh-TW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/\/\*/,/\*\//s</a:t>
            </a:r>
            <a:r>
              <a:rPr lang="en-US" altLang="zh-TW" sz="28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Works now. The point: no nesting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CCFF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5536" y="5477256"/>
            <a:ext cx="8686800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9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r>
              <a:rPr lang="en-US" altLang="zh-TW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\_/\*_,\_\*/_s</a:t>
            </a:r>
            <a:r>
              <a:rPr lang="en-US" altLang="zh-TW" sz="28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Works now. The point: no nesting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>
                <a:latin typeface="Lucida Console" panose="020B0609040504020204" pitchFamily="49" charset="0"/>
              </a:rPr>
              <a:t> 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CCFF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5536" y="5477256"/>
            <a:ext cx="8686800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4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  <a:solidFill>
            <a:schemeClr val="bg1"/>
          </a:solidFill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C1C1"/>
                </a:solidFill>
              </a:rPr>
              <a:t>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rgbClr val="FFC1C1"/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b,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q,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!,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:,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/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  <a:endParaRPr kumimoji="1" lang="en-US" sz="5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8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r>
              <a:rPr lang="en-US" altLang="zh-TW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/\/\*/,/\*\//s</a:t>
            </a:r>
            <a:r>
              <a:rPr lang="en-US" altLang="zh-TW" sz="28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fixed.c</a:t>
            </a:r>
            <a:endParaRPr lang="en-US" altLang="zh-TW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# Works now. The point: 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no </a:t>
            </a:r>
            <a:r>
              <a:rPr lang="en-US" altLang="zh-TW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nesting 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7566" y="5477256"/>
            <a:ext cx="625049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4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9011344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broke</a:t>
            </a:r>
            <a:r>
              <a:rPr lang="en-US" altLang="zh-TW" sz="2800" spc="-300" dirty="0" err="1" smtClean="0">
                <a:latin typeface="Lucida Console" panose="020B0609040504020204" pitchFamily="49" charset="0"/>
              </a:rPr>
              <a:t>n.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c</a:t>
            </a:r>
            <a:r>
              <a:rPr lang="en-US" altLang="zh-TW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spc="-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300" dirty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,/\*\//s</a:t>
            </a:r>
            <a:r>
              <a:rPr lang="en-US" altLang="zh-TW" sz="28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/^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800" b="1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800" b="1" spc="-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/*..*/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7F7F7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latin typeface="Lucida Console" panose="020B0609040504020204" pitchFamily="49" charset="0"/>
              </a:rPr>
              <a:t>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Real 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no </a:t>
            </a:r>
            <a:r>
              <a:rPr lang="en-US" altLang="zh-TW" sz="2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nesting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7566" y="5477256"/>
            <a:ext cx="625049" cy="712254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544" y="6196693"/>
            <a:ext cx="401072" cy="4726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1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TW" sz="2800" b="1" dirty="0">
                <a:solidFill>
                  <a:srgbClr val="92D05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endParaRPr lang="en-US" altLang="zh-TW" sz="28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#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Of course, curly braces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nest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?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#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point: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sed’s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…/ 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behaves like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\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? # 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C’s 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/*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…*/ not like C’s {…}.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544" y="6196693"/>
            <a:ext cx="401072" cy="66130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555776" y="5085184"/>
            <a:ext cx="4032448" cy="8112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83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("Yes\n");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fixed.c</a:t>
            </a:r>
            <a:endParaRPr lang="en-US" altLang="zh-TW" sz="28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544" y="6196693"/>
            <a:ext cx="401072" cy="66130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67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fixt.c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");</a:t>
            </a:r>
            <a:r>
              <a:rPr lang="en-US" altLang="zh-TW" sz="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while (c&gt;0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/*still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works*/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fixt.c</a:t>
            </a:r>
            <a:endParaRPr lang="en-US" altLang="zh-TW" sz="28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#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 lets you put /*..*/ on one line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#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The point: </a:t>
            </a:r>
            <a:r>
              <a:rPr lang="en-US" altLang="zh-TW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sed’s</a:t>
            </a: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/../ does </a:t>
            </a:r>
            <a:r>
              <a:rPr lang="en-US" altLang="zh-TW" sz="2800" u="sng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endParaRPr lang="en-US" altLang="zh-TW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7504" y="12381"/>
            <a:ext cx="7632848" cy="4352724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504" y="4365105"/>
            <a:ext cx="4464496" cy="391951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1704" y="4725145"/>
            <a:ext cx="8686800" cy="75037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760132" y="4581128"/>
            <a:ext cx="2052228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886200" y="4581128"/>
            <a:ext cx="189856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73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5373216"/>
            <a:ext cx="40107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8580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>
                <a:latin typeface="Lucida Console" panose="020B0609040504020204" pitchFamily="49" charset="0"/>
              </a:rPr>
              <a:t> cat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fixt.c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|sed</a:t>
            </a:r>
            <a:r>
              <a:rPr lang="en-US" altLang="zh-TW" sz="20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/\/\*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,/\*\//</a:t>
            </a:r>
            <a:r>
              <a:rPr lang="en-US" altLang="zh-TW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/^/&gt;&gt;&gt;/'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This is a test program.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The C </a:t>
            </a:r>
            <a:r>
              <a:rPr lang="en-US" altLang="zh-TW" sz="2800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 *..* /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operator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does not allow nesting.*/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This runs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for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values of c &gt; 0*/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if (c&gt;0)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");</a:t>
            </a:r>
            <a:r>
              <a:rPr lang="en-US" altLang="zh-TW" sz="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while (c&gt;0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/*still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works*/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n",c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   }   }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gcc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fixt.c</a:t>
            </a:r>
            <a:endParaRPr lang="en-US" altLang="zh-TW" sz="28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#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 lets you put /*..*/ on one line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#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The point: </a:t>
            </a:r>
            <a:r>
              <a:rPr lang="en-US" altLang="zh-TW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sed’s</a:t>
            </a: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/../ does </a:t>
            </a:r>
            <a:r>
              <a:rPr lang="en-US" altLang="zh-TW" sz="2800" u="sng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endParaRPr lang="en-US" altLang="zh-TW" sz="2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5733256"/>
            <a:ext cx="4010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800" b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%</a:t>
            </a:r>
            <a:endParaRPr lang="en-US" sz="2000" b="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03648" y="2564904"/>
            <a:ext cx="6120680" cy="1440160"/>
          </a:xfrm>
          <a:prstGeom prst="wedgeRoundRectCallout">
            <a:avLst>
              <a:gd name="adj1" fmla="val -53464"/>
              <a:gd name="adj2" fmla="val 11596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These 2 lines aren’t actually inside a C comment. But the “&gt;&gt;&gt;” indicates that </a:t>
            </a:r>
            <a:r>
              <a:rPr lang="en-US" sz="2800" b="0" dirty="0" err="1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sed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thinks they’re inside a /*..*/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1187624" y="5085184"/>
            <a:ext cx="5904656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956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smtClean="0">
                <a:latin typeface="Lucida Console" panose="020B0609040504020204" pitchFamily="49" charset="0"/>
              </a:rPr>
              <a:t>cat</a:t>
            </a:r>
            <a:r>
              <a:rPr lang="en-US" altLang="zh-TW" sz="2000" spc="-1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err="1">
                <a:latin typeface="Lucida Console" panose="020B0609040504020204" pitchFamily="49" charset="0"/>
              </a:rPr>
              <a:t>fix</a:t>
            </a:r>
            <a:r>
              <a:rPr lang="en-US" altLang="zh-TW" sz="2800" spc="-200" dirty="0" err="1">
                <a:latin typeface="Lucida Console" panose="020B0609040504020204" pitchFamily="49" charset="0"/>
              </a:rPr>
              <a:t>t.c</a:t>
            </a:r>
            <a:r>
              <a:rPr lang="en-US" altLang="zh-TW" sz="2800" b="1" spc="-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800" b="1" spc="-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1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/\*\</a:t>
            </a:r>
            <a:r>
              <a:rPr lang="en-US" altLang="zh-TW" sz="2800" b="1" spc="-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/line/LINE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5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endParaRPr lang="en-US" altLang="zh-TW" sz="2800" b="1" spc="-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s a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program.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C / *..* /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op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rator</a:t>
            </a: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do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ot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ow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.*/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main()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/*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ru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for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va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of c &gt; 0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*/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if (c&gt;0)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");</a:t>
            </a:r>
            <a:r>
              <a:rPr lang="en-US" altLang="zh-TW" sz="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wh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ILE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(c&gt;0) 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/*</a:t>
            </a:r>
            <a:r>
              <a:rPr lang="en-US" altLang="zh-TW" sz="2800" dirty="0" err="1" smtClean="0">
                <a:solidFill>
                  <a:srgbClr val="FF9900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ILL</a:t>
            </a:r>
            <a:r>
              <a:rPr lang="en-US" altLang="zh-TW" sz="2800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works*/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        {   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pr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tf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("%d\</a:t>
            </a:r>
            <a:r>
              <a:rPr lang="en-US" altLang="zh-TW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800" dirty="0" err="1">
                <a:solidFill>
                  <a:srgbClr val="FF9900"/>
                </a:solidFill>
                <a:latin typeface="Lucida Console" panose="020B0609040504020204" pitchFamily="49" charset="0"/>
              </a:rPr>
              <a:t>",c</a:t>
            </a: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--);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9900"/>
                </a:solidFill>
                <a:latin typeface="Lucida Console" panose="020B0609040504020204" pitchFamily="49" charset="0"/>
              </a:rPr>
              <a:t>}   }   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457200" y="0"/>
            <a:ext cx="8229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Note: predication works with any </a:t>
            </a:r>
            <a:r>
              <a:rPr lang="en-US" altLang="zh-TW" sz="4800" b="0" dirty="0" err="1" smtClean="0">
                <a:solidFill>
                  <a:srgbClr val="333399"/>
                </a:solidFill>
                <a:latin typeface="Arial" charset="0"/>
              </a:rPr>
              <a:t>sed</a:t>
            </a: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 command. Here is </a:t>
            </a:r>
            <a:r>
              <a:rPr lang="en-US" altLang="zh-TW" sz="4800" b="0" dirty="0" smtClean="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:</a:t>
            </a:r>
            <a:endParaRPr lang="en-US" altLang="zh-TW" sz="4800" b="0" dirty="0">
              <a:solidFill>
                <a:srgbClr val="3333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smtClean="0">
                <a:latin typeface="Lucida Console" panose="020B0609040504020204" pitchFamily="49" charset="0"/>
              </a:rPr>
              <a:t>cat</a:t>
            </a:r>
            <a:r>
              <a:rPr lang="en-US" altLang="zh-TW" sz="2000" spc="-1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err="1">
                <a:latin typeface="Lucida Console" panose="020B0609040504020204" pitchFamily="49" charset="0"/>
              </a:rPr>
              <a:t>fix</a:t>
            </a:r>
            <a:r>
              <a:rPr lang="en-US" altLang="zh-TW" sz="2800" spc="-200" dirty="0" err="1">
                <a:latin typeface="Lucida Console" panose="020B0609040504020204" pitchFamily="49" charset="0"/>
              </a:rPr>
              <a:t>t.c</a:t>
            </a:r>
            <a:r>
              <a:rPr lang="en-US" altLang="zh-TW" sz="2800" b="1" spc="-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800" b="1" spc="-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1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/\*\</a:t>
            </a:r>
            <a:r>
              <a:rPr lang="en-US" altLang="zh-TW" sz="2800" b="1" spc="-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b="1" spc="-5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endParaRPr lang="en-US" altLang="zh-TW" sz="2800" b="1" spc="-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main()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 smtClean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if (c&gt;0)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");</a:t>
            </a:r>
            <a:r>
              <a:rPr lang="en-US" altLang="zh-TW" sz="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457200" y="0"/>
            <a:ext cx="8229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Note: predication works with any </a:t>
            </a:r>
            <a:r>
              <a:rPr lang="en-US" altLang="zh-TW" sz="4800" b="0" dirty="0" err="1" smtClean="0">
                <a:solidFill>
                  <a:srgbClr val="333399"/>
                </a:solidFill>
                <a:latin typeface="Arial" charset="0"/>
              </a:rPr>
              <a:t>sed</a:t>
            </a: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 command. Here is </a:t>
            </a:r>
            <a:r>
              <a:rPr lang="en-US" altLang="zh-TW" sz="4800" b="0" dirty="0" smtClean="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:</a:t>
            </a:r>
            <a:endParaRPr lang="en-US" altLang="zh-TW" sz="4800" b="0" dirty="0">
              <a:solidFill>
                <a:srgbClr val="3333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smtClean="0">
                <a:latin typeface="Lucida Console" panose="020B0609040504020204" pitchFamily="49" charset="0"/>
              </a:rPr>
              <a:t>cat</a:t>
            </a:r>
            <a:r>
              <a:rPr lang="en-US" altLang="zh-TW" sz="2000" spc="-1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spc="-100" dirty="0" err="1">
                <a:latin typeface="Lucida Console" panose="020B0609040504020204" pitchFamily="49" charset="0"/>
              </a:rPr>
              <a:t>fix</a:t>
            </a:r>
            <a:r>
              <a:rPr lang="en-US" altLang="zh-TW" sz="2800" spc="-200" dirty="0" err="1">
                <a:latin typeface="Lucida Console" panose="020B0609040504020204" pitchFamily="49" charset="0"/>
              </a:rPr>
              <a:t>t.c</a:t>
            </a:r>
            <a:r>
              <a:rPr lang="en-US" altLang="zh-TW" sz="2800" b="1" spc="-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800" b="1" spc="-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1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/\/</a:t>
            </a:r>
            <a:r>
              <a:rPr lang="en-US" altLang="zh-TW" sz="2800" b="1" spc="-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\*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/\*\</a:t>
            </a:r>
            <a:r>
              <a:rPr lang="en-US" altLang="zh-TW" sz="2800" b="1" spc="-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b="1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**********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800" b="1" spc="-5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'</a:t>
            </a:r>
            <a:endParaRPr lang="en-US" altLang="zh-TW" sz="2800" b="1" spc="-5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c;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b="1" spc="-100" dirty="0">
                <a:solidFill>
                  <a:srgbClr val="0000FF"/>
                </a:solidFill>
                <a:latin typeface="Lucida Console" panose="020B0609040504020204" pitchFamily="49" charset="0"/>
              </a:rPr>
              <a:t>**********</a:t>
            </a:r>
            <a:r>
              <a:rPr lang="en-US" altLang="zh-TW" sz="2800" b="1" spc="-400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main()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scanf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("%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d",&amp;c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b="1" spc="-1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**********</a:t>
            </a:r>
            <a:r>
              <a:rPr lang="en-US" altLang="zh-TW" sz="2800" b="1" spc="-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if (c&gt;0)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{  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("Yes\n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");</a:t>
            </a:r>
            <a:r>
              <a:rPr lang="en-US" altLang="zh-TW" sz="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8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457200" y="0"/>
            <a:ext cx="8229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Note: predication works with any </a:t>
            </a:r>
            <a:r>
              <a:rPr lang="en-US" altLang="zh-TW" sz="4800" b="0" dirty="0" err="1" smtClean="0">
                <a:solidFill>
                  <a:srgbClr val="333399"/>
                </a:solidFill>
                <a:latin typeface="Arial" charset="0"/>
              </a:rPr>
              <a:t>sed</a:t>
            </a: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 command. Here is </a:t>
            </a:r>
            <a:r>
              <a:rPr lang="en-US" altLang="zh-TW" sz="4800" b="0" dirty="0" smtClean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TW" sz="4800" b="0" dirty="0" smtClean="0">
                <a:solidFill>
                  <a:srgbClr val="333399"/>
                </a:solidFill>
                <a:latin typeface="Arial" charset="0"/>
              </a:rPr>
              <a:t>:</a:t>
            </a:r>
            <a:endParaRPr lang="en-US" altLang="zh-TW" sz="4800" b="0" dirty="0">
              <a:solidFill>
                <a:srgbClr val="333399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5925" y="1844824"/>
            <a:ext cx="6442579" cy="3744416"/>
            <a:chOff x="2809941" y="1844824"/>
            <a:chExt cx="6442579" cy="3744416"/>
          </a:xfrm>
        </p:grpSpPr>
        <p:sp>
          <p:nvSpPr>
            <p:cNvPr id="4" name="Rounded Rectangular Callout 3"/>
            <p:cNvSpPr/>
            <p:nvPr/>
          </p:nvSpPr>
          <p:spPr bwMode="auto">
            <a:xfrm>
              <a:off x="4572000" y="1844824"/>
              <a:ext cx="4680520" cy="3744416"/>
            </a:xfrm>
            <a:prstGeom prst="wedgeRoundRectCallout">
              <a:avLst>
                <a:gd name="adj1" fmla="val -87791"/>
                <a:gd name="adj2" fmla="val -3342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3200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Interesting. There’s only one output line for each of these matched ranges. </a:t>
              </a:r>
              <a:r>
                <a:rPr lang="en-US" sz="32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The “c” is the only</a:t>
              </a:r>
              <a:r>
                <a:rPr lang="en-US" sz="24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command</a:t>
              </a:r>
              <a:r>
                <a:rPr lang="en-US" sz="28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that</a:t>
              </a:r>
              <a:r>
                <a:rPr lang="en-US" sz="28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operates</a:t>
              </a:r>
              <a:r>
                <a:rPr lang="en-US" sz="20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on</a:t>
              </a:r>
              <a:r>
                <a:rPr lang="en-US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sz="3200" dirty="0" smtClean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the full range as one item. </a:t>
              </a:r>
            </a:p>
          </p:txBody>
        </p:sp>
        <p:sp>
          <p:nvSpPr>
            <p:cNvPr id="2" name="Isosceles Triangle 1"/>
            <p:cNvSpPr/>
            <p:nvPr/>
          </p:nvSpPr>
          <p:spPr bwMode="auto">
            <a:xfrm flipV="1">
              <a:off x="2809941" y="3517795"/>
              <a:ext cx="1800200" cy="991325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4576890" y="3935501"/>
              <a:ext cx="190459" cy="600111"/>
            </a:xfrm>
            <a:prstGeom prst="roundRect">
              <a:avLst>
                <a:gd name="adj" fmla="val 25610"/>
              </a:avLst>
            </a:prstGeom>
            <a:solidFill>
              <a:srgbClr val="BBE0E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576890" y="3460952"/>
              <a:ext cx="190459" cy="600111"/>
            </a:xfrm>
            <a:prstGeom prst="roundRect">
              <a:avLst>
                <a:gd name="adj" fmla="val 25610"/>
              </a:avLst>
            </a:prstGeom>
            <a:solidFill>
              <a:srgbClr val="BBE0E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0" y="5734034"/>
            <a:ext cx="9144000" cy="1102097"/>
          </a:xfrm>
          <a:prstGeom prst="wedgeRoundRectCallout">
            <a:avLst>
              <a:gd name="adj1" fmla="val -41782"/>
              <a:gd name="adj2" fmla="val -1702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Interesting.</a:t>
            </a:r>
            <a:r>
              <a:rPr lang="en-US" sz="24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There’s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no</a:t>
            </a:r>
            <a:r>
              <a:rPr lang="en-US" sz="28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output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line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for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the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last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match. That’s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because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the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stop</a:t>
            </a:r>
            <a:r>
              <a:rPr lang="en-US" sz="28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pattern</a:t>
            </a:r>
            <a:r>
              <a:rPr lang="en-US" sz="2400" b="0" spc="-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was</a:t>
            </a:r>
            <a:r>
              <a:rPr lang="en-US" sz="28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never</a:t>
            </a:r>
            <a:r>
              <a:rPr lang="en-US" sz="24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 </a:t>
            </a:r>
            <a:r>
              <a:rPr lang="en-US" sz="3200" b="0" spc="-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foun</a:t>
            </a:r>
            <a:r>
              <a:rPr lang="en-US" sz="3200" b="0" spc="-260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d</a:t>
            </a:r>
            <a:r>
              <a:rPr lang="en-US" sz="3200" b="0" spc="-26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'1,/stop/ s/#.*//'</a:t>
            </a:r>
          </a:p>
          <a:p>
            <a:pPr eaLnBrk="1" hangingPunct="1"/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chemeClr val="accent2"/>
                </a:solidFill>
              </a:rPr>
              <a:t>   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-n '/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32771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</p:txBody>
      </p:sp>
    </p:spTree>
    <p:extLst>
      <p:ext uri="{BB962C8B-B14F-4D97-AF65-F5344CB8AC3E}">
        <p14:creationId xmlns:p14="http://schemas.microsoft.com/office/powerpoint/2010/main" val="29018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s	→ Substitute pattern with string (see Lecture </a:t>
            </a:r>
            <a:r>
              <a:rPr lang="en-US" altLang="zh-TW" sz="2800" dirty="0" smtClean="0"/>
              <a:t>7).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z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“Zap” the pattern space (equivalent to: </a:t>
            </a:r>
            <a:r>
              <a:rPr lang="en-US" altLang="zh-TW" sz="2800" spc="-200" dirty="0" smtClean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/>
              <a:t>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/>
              <a:t>D → </a:t>
            </a:r>
            <a:r>
              <a:rPr lang="en-US" sz="2800" dirty="0"/>
              <a:t>If no newline in pattern space, perform a “d”.  	Otherwise, delete the pattern space up to 	first newline, and </a:t>
            </a:r>
            <a:r>
              <a:rPr lang="en-US" sz="2800" dirty="0" smtClean="0"/>
              <a:t>restart </a:t>
            </a:r>
            <a:r>
              <a:rPr lang="en-US" sz="2800" dirty="0"/>
              <a:t>with the </a:t>
            </a:r>
            <a:r>
              <a:rPr lang="en-US" sz="2800" dirty="0" smtClean="0"/>
              <a:t>resultant 	pattern </a:t>
            </a:r>
            <a:r>
              <a:rPr lang="en-US" sz="2800" dirty="0"/>
              <a:t>space, without reading new </a:t>
            </a:r>
            <a:r>
              <a:rPr lang="en-US" sz="2800" dirty="0" smtClean="0"/>
              <a:t>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998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'1,/stop/ s/#.*//'</a:t>
            </a:r>
          </a:p>
          <a:p>
            <a:pPr eaLnBrk="1" hangingPunct="1"/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chemeClr val="accent2"/>
                </a:solidFill>
              </a:rPr>
              <a:t>   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-n '/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32771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344616" y="6284168"/>
            <a:ext cx="2971800" cy="457200"/>
          </a:xfrm>
          <a:prstGeom prst="wedgeRectCallout">
            <a:avLst>
              <a:gd name="adj1" fmla="val 35213"/>
              <a:gd name="adj2" fmla="val -1269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dirty="0" smtClean="0">
                <a:solidFill>
                  <a:srgbClr val="000000"/>
                </a:solidFill>
              </a:rPr>
              <a:t>This “;” is necessary. 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181600" y="3276600"/>
            <a:ext cx="3962400" cy="1143000"/>
          </a:xfrm>
          <a:prstGeom prst="wedgeRectCallout">
            <a:avLst>
              <a:gd name="adj1" fmla="val 23996"/>
              <a:gd name="adj2" fmla="val 1471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dirty="0" smtClean="0">
                <a:solidFill>
                  <a:srgbClr val="000000"/>
                </a:solidFill>
              </a:rPr>
              <a:t>If you put any commands after this, then another “;” would also be necessary here. </a:t>
            </a:r>
            <a:endParaRPr lang="en-US" altLang="zh-TW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'1,/stop/ s/#.*//'</a:t>
            </a:r>
          </a:p>
          <a:p>
            <a:pPr eaLnBrk="1" hangingPunct="1"/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chemeClr val="accent2"/>
                </a:solidFill>
              </a:rPr>
              <a:t>   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-n '/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32771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1295400"/>
            <a:ext cx="67818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Q: How will </a:t>
            </a:r>
            <a:r>
              <a:rPr lang="en-US" altLang="zh-TW" sz="3600" b="0" dirty="0" err="1">
                <a:solidFill>
                  <a:srgbClr val="000000"/>
                </a:solidFill>
                <a:latin typeface="Arial" charset="0"/>
              </a:rPr>
              <a:t>sed</a:t>
            </a: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 handle </a:t>
            </a:r>
            <a:r>
              <a:rPr lang="en-US" altLang="zh-TW" sz="3600" b="0" dirty="0" smtClean="0">
                <a:solidFill>
                  <a:srgbClr val="000000"/>
                </a:solidFill>
                <a:latin typeface="Arial" charset="0"/>
              </a:rPr>
              <a:t>patterns</a:t>
            </a:r>
            <a:br>
              <a:rPr lang="en-US" altLang="zh-TW" sz="36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altLang="zh-TW" sz="3600" b="0" dirty="0" smtClean="0">
                <a:solidFill>
                  <a:srgbClr val="000000"/>
                </a:solidFill>
                <a:latin typeface="Arial" charset="0"/>
              </a:rPr>
              <a:t>     that </a:t>
            </a: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recur in the input file?</a:t>
            </a:r>
          </a:p>
          <a:p>
            <a:endParaRPr lang="zh-TW" altLang="en-US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0"/>
            <a:ext cx="678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>
                <a:solidFill>
                  <a:srgbClr val="000000"/>
                </a:solidFill>
                <a:latin typeface="Arial" charset="0"/>
              </a:rPr>
              <a:t>A: It will work on each match.</a:t>
            </a:r>
          </a:p>
          <a:p>
            <a:endParaRPr lang="zh-TW" altLang="en-US" sz="20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3276600"/>
            <a:ext cx="678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>
                <a:solidFill>
                  <a:srgbClr val="000000"/>
                </a:solidFill>
                <a:latin typeface="Arial" charset="0"/>
              </a:rPr>
              <a:t>Q: But what if there is overlap?</a:t>
            </a:r>
          </a:p>
          <a:p>
            <a:endParaRPr lang="zh-TW" altLang="en-US" sz="20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62400"/>
            <a:ext cx="67818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A: To understand </a:t>
            </a:r>
            <a:r>
              <a:rPr lang="en-US" altLang="zh-TW" sz="3600" b="0" dirty="0" err="1" smtClean="0">
                <a:solidFill>
                  <a:srgbClr val="000000"/>
                </a:solidFill>
                <a:latin typeface="Arial" charset="0"/>
              </a:rPr>
              <a:t>sed’s</a:t>
            </a: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altLang="zh-TW" sz="3600" b="0" dirty="0">
                <a:solidFill>
                  <a:srgbClr val="000000"/>
                </a:solidFill>
                <a:latin typeface="Arial" charset="0"/>
              </a:rPr>
            </a:br>
            <a:r>
              <a:rPr lang="en-US" altLang="zh-TW" sz="3600" b="0" dirty="0" smtClean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TW" sz="3600" b="0" dirty="0" smtClean="0">
                <a:solidFill>
                  <a:srgbClr val="000000"/>
                </a:solidFill>
                <a:latin typeface="Arial" charset="0"/>
              </a:rPr>
              <a:t>approach</a:t>
            </a:r>
            <a:r>
              <a:rPr lang="en-US" altLang="zh-TW" sz="3600" b="0" dirty="0">
                <a:solidFill>
                  <a:srgbClr val="000000"/>
                </a:solidFill>
                <a:latin typeface="Arial" charset="0"/>
              </a:rPr>
              <a:t>, consider a DFA…</a:t>
            </a:r>
          </a:p>
          <a:p>
            <a:endParaRPr lang="zh-TW" altLang="en-US" sz="2000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000000"/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000000"/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00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00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00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</a:t>
            </a:r>
            <a:endParaRPr lang="en-US" altLang="zh-TW" sz="40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82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482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482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482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5846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5849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5850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2195736" y="1676400"/>
            <a:ext cx="6912768" cy="2286000"/>
          </a:xfrm>
          <a:prstGeom prst="wedgeRectCallout">
            <a:avLst>
              <a:gd name="adj1" fmla="val -57233"/>
              <a:gd name="adj2" fmla="val 7775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 smtClean="0">
                <a:solidFill>
                  <a:srgbClr val="000000"/>
                </a:solidFill>
              </a:rPr>
              <a:t>We’re </a:t>
            </a:r>
            <a:r>
              <a:rPr lang="en-US" altLang="zh-TW" sz="2800" dirty="0">
                <a:solidFill>
                  <a:srgbClr val="000000"/>
                </a:solidFill>
              </a:rPr>
              <a:t>now going to step through this input </a:t>
            </a:r>
            <a:r>
              <a:rPr lang="en-US" altLang="zh-TW" sz="2800" dirty="0" smtClean="0">
                <a:solidFill>
                  <a:srgbClr val="000000"/>
                </a:solidFill>
              </a:rPr>
              <a:t>file</a:t>
            </a:r>
            <a:r>
              <a:rPr lang="en-US" altLang="zh-TW" sz="2800" dirty="0">
                <a:solidFill>
                  <a:srgbClr val="000000"/>
                </a:solidFill>
              </a:rPr>
              <a:t>, reasoning about what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will do, as we go.</a:t>
            </a: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 YOU MUST NOW TAKE OUT A SHEET OF PAPER AND FOLLOW ALONG, WRITING THE OUTPUT THAT YOU EXPECT, at each step</a:t>
            </a:r>
            <a:r>
              <a:rPr lang="en-US" altLang="zh-TW" sz="2800" dirty="0" smtClean="0">
                <a:solidFill>
                  <a:srgbClr val="000000"/>
                </a:solidFill>
              </a:rPr>
              <a:t>.</a:t>
            </a:r>
            <a:endParaRPr lang="en-US" altLang="zh-TW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686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687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687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687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789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789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789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790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9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891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8917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892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8921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8924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8925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5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3994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994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994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3994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3994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994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4096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096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096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097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097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7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sto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&lt;f1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198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199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199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199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199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3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3. Update </a:t>
            </a:r>
            <a:r>
              <a:rPr lang="en-US" altLang="zh-TW" sz="4800" dirty="0">
                <a:solidFill>
                  <a:schemeClr val="accent2"/>
                </a:solidFill>
              </a:rPr>
              <a:t>the pattern space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/>
              <a:t>	→ Substitute pattern with string (see Lecture </a:t>
            </a:r>
            <a:r>
              <a:rPr lang="en-US" altLang="zh-TW" sz="2800" dirty="0" smtClean="0"/>
              <a:t>7).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6629400" cy="560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</a:t>
            </a:r>
            <a:endParaRPr lang="en-US" altLang="zh-TW" sz="32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</a:t>
            </a: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200" dirty="0">
                <a:solidFill>
                  <a:srgbClr val="FF0000"/>
                </a:solidFill>
                <a:latin typeface="Arial"/>
              </a:rPr>
              <a:t>./script &lt;f1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rgbClr val="000000"/>
                </a:solidFill>
                <a:latin typeface="Arial"/>
              </a:rPr>
              <a:t>sto</a:t>
            </a:r>
            <a:endParaRPr lang="en-US" altLang="zh-TW" sz="3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rgbClr val="000000"/>
                </a:solidFill>
                <a:latin typeface="Arial"/>
              </a:rPr>
              <a:t>star#</a:t>
            </a:r>
          </a:p>
        </p:txBody>
      </p:sp>
      <p:grpSp>
        <p:nvGrpSpPr>
          <p:cNvPr id="4301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3014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3016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3017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3018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19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86200" y="2133600"/>
            <a:ext cx="3134072" cy="990600"/>
          </a:xfrm>
          <a:prstGeom prst="wedgeRectCallout">
            <a:avLst>
              <a:gd name="adj1" fmla="val -143181"/>
              <a:gd name="adj2" fmla="val 29110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Were you right?</a:t>
            </a: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Let’s try that again... </a:t>
            </a:r>
          </a:p>
        </p:txBody>
      </p:sp>
    </p:spTree>
    <p:extLst>
      <p:ext uri="{BB962C8B-B14F-4D97-AF65-F5344CB8AC3E}">
        <p14:creationId xmlns:p14="http://schemas.microsoft.com/office/powerpoint/2010/main" val="18275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403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4038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4040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4041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4042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10000" y="1676400"/>
            <a:ext cx="3505200" cy="1295400"/>
          </a:xfrm>
          <a:prstGeom prst="wedgeRectCallout">
            <a:avLst>
              <a:gd name="adj1" fmla="val -108431"/>
              <a:gd name="adj2" fmla="val 1374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AGAIN! WRITE DOWN </a:t>
            </a:r>
            <a:r>
              <a:rPr lang="en-US" altLang="zh-TW" sz="2800" dirty="0" smtClean="0">
                <a:solidFill>
                  <a:srgbClr val="000000"/>
                </a:solidFill>
              </a:rPr>
              <a:t>YOUR </a:t>
            </a:r>
            <a:r>
              <a:rPr lang="en-US" altLang="zh-TW" sz="2800" dirty="0">
                <a:solidFill>
                  <a:srgbClr val="000000"/>
                </a:solidFill>
              </a:rPr>
              <a:t>GUESSES FOR THIS ONE TOO… </a:t>
            </a:r>
          </a:p>
        </p:txBody>
      </p:sp>
    </p:spTree>
    <p:extLst>
      <p:ext uri="{BB962C8B-B14F-4D97-AF65-F5344CB8AC3E}">
        <p14:creationId xmlns:p14="http://schemas.microsoft.com/office/powerpoint/2010/main" val="11333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506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506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506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506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506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506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5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608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608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608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608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609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609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4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710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710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711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711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711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711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&lt;f2</a:t>
            </a:r>
          </a:p>
        </p:txBody>
      </p:sp>
      <p:grpSp>
        <p:nvGrpSpPr>
          <p:cNvPr id="4813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813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813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813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814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814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0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967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./script &lt;f2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endParaRPr lang="en-US" altLang="zh-TW" sz="3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en-US" altLang="zh-TW" sz="3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15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9158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9161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49162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86200" y="2362200"/>
            <a:ext cx="3206080" cy="990600"/>
          </a:xfrm>
          <a:prstGeom prst="wedgeRectCallout">
            <a:avLst>
              <a:gd name="adj1" fmla="val -127189"/>
              <a:gd name="adj2" fmla="val 21987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Were you right?</a:t>
            </a: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Let’s try that again... </a:t>
            </a:r>
          </a:p>
        </p:txBody>
      </p:sp>
    </p:spTree>
    <p:extLst>
      <p:ext uri="{BB962C8B-B14F-4D97-AF65-F5344CB8AC3E}">
        <p14:creationId xmlns:p14="http://schemas.microsoft.com/office/powerpoint/2010/main" val="184435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FFFF">
                  <a:lumMod val="50000"/>
                </a:srgb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018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0182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0184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0185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0186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4495800" y="1676400"/>
            <a:ext cx="3505200" cy="1295400"/>
          </a:xfrm>
          <a:prstGeom prst="wedgeRectCallout">
            <a:avLst>
              <a:gd name="adj1" fmla="val -93757"/>
              <a:gd name="adj2" fmla="val 13078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AGAIN! WRITE DOWN </a:t>
            </a:r>
            <a:r>
              <a:rPr lang="en-US" altLang="zh-TW" sz="2800" dirty="0" smtClean="0">
                <a:solidFill>
                  <a:srgbClr val="000000"/>
                </a:solidFill>
              </a:rPr>
              <a:t>YOUR </a:t>
            </a:r>
            <a:r>
              <a:rPr lang="en-US" altLang="zh-TW" sz="2800" dirty="0">
                <a:solidFill>
                  <a:srgbClr val="000000"/>
                </a:solidFill>
              </a:rPr>
              <a:t>GUESSES FOR THIS ONE TOO… </a:t>
            </a:r>
          </a:p>
        </p:txBody>
      </p:sp>
    </p:spTree>
    <p:extLst>
      <p:ext uri="{BB962C8B-B14F-4D97-AF65-F5344CB8AC3E}">
        <p14:creationId xmlns:p14="http://schemas.microsoft.com/office/powerpoint/2010/main" val="29989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120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120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120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120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121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121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rgbClr val="333399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rgbClr val="333399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%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!/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-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Arial"/>
              </a:rPr>
              <a:t>/</a:t>
            </a:r>
            <a:r>
              <a:rPr lang="en-US" altLang="zh-TW" sz="400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Arial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ffstart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000000"/>
                </a:solidFill>
                <a:latin typeface="Arial"/>
              </a:rPr>
              <a:t>ggg</a:t>
            </a: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/>
              </a:rPr>
              <a:t>% ./script &lt;f3</a:t>
            </a:r>
          </a:p>
        </p:txBody>
      </p:sp>
      <p:grpSp>
        <p:nvGrpSpPr>
          <p:cNvPr id="5222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222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223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223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(s/#.*//)</a:t>
              </a:r>
            </a:p>
          </p:txBody>
        </p:sp>
        <p:cxnSp>
          <p:nvCxnSpPr>
            <p:cNvPr id="5223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5223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00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223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20846</TotalTime>
  <Words>6269</Words>
  <Application>Microsoft Office PowerPoint</Application>
  <PresentationFormat>On-screen Show (4:3)</PresentationFormat>
  <Paragraphs>1557</Paragraphs>
  <Slides>112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5" baseType="lpstr">
      <vt:lpstr>MS PGothic</vt:lpstr>
      <vt:lpstr>PMingLiU</vt:lpstr>
      <vt:lpstr>Arial</vt:lpstr>
      <vt:lpstr>Arial Narrow</vt:lpstr>
      <vt:lpstr>Arial Rounded MT Bold</vt:lpstr>
      <vt:lpstr>Cambria</vt:lpstr>
      <vt:lpstr>Copperplate Gothic Bold</vt:lpstr>
      <vt:lpstr>Courier New</vt:lpstr>
      <vt:lpstr>Elephant</vt:lpstr>
      <vt:lpstr>High Tower Text</vt:lpstr>
      <vt:lpstr>Lucida Console</vt:lpstr>
      <vt:lpstr>Times New Roman</vt:lpstr>
      <vt:lpstr>Default Design</vt:lpstr>
      <vt:lpstr>Categorizing commands</vt:lpstr>
      <vt:lpstr>The comment</vt:lpstr>
      <vt:lpstr>Command separators</vt:lpstr>
      <vt:lpstr>Command separators</vt:lpstr>
      <vt:lpstr>Commands that write to stdout</vt:lpstr>
      <vt:lpstr>Commands that write to stdout</vt:lpstr>
      <vt:lpstr>3. Update the pattern space</vt:lpstr>
      <vt:lpstr>3. Update the pattern space</vt:lpstr>
      <vt:lpstr>3. Update the pattern space</vt:lpstr>
      <vt:lpstr>3. Update the pattern space</vt:lpstr>
      <vt:lpstr>3. Update the pattern space</vt:lpstr>
      <vt:lpstr>The y</vt:lpstr>
      <vt:lpstr>The y </vt:lpstr>
      <vt:lpstr>3. Update the pattern space</vt:lpstr>
      <vt:lpstr>PowerPoint Presentation</vt:lpstr>
      <vt:lpstr>3. Update the pattern space</vt:lpstr>
      <vt:lpstr>3. Update the pattern space</vt:lpstr>
      <vt:lpstr>The N</vt:lpstr>
      <vt:lpstr>3. Update the pattern space</vt:lpstr>
      <vt:lpstr>The d</vt:lpstr>
      <vt:lpstr>The d</vt:lpstr>
      <vt:lpstr>d is useful</vt:lpstr>
      <vt:lpstr>3. Update the pattern space</vt:lpstr>
      <vt:lpstr>The D</vt:lpstr>
      <vt:lpstr>4. Using the hold space</vt:lpstr>
      <vt:lpstr>Storing to and retrieving from the hold space</vt:lpstr>
      <vt:lpstr>Storing to and retrieving from the hold space</vt:lpstr>
      <vt:lpstr>Pattern Space Control</vt:lpstr>
      <vt:lpstr>5. General control flow</vt:lpstr>
      <vt:lpstr>PowerPoint Presentation</vt:lpstr>
      <vt:lpstr>PowerPoint Presentation</vt:lpstr>
      <vt:lpstr>PowerPoint Presentation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Control flow branches</vt:lpstr>
      <vt:lpstr>5. General control flow</vt:lpstr>
      <vt:lpstr>5. General control flow</vt:lpstr>
      <vt:lpstr>Update the pattern space</vt:lpstr>
      <vt:lpstr>Commands that write to stdout</vt:lpstr>
      <vt:lpstr>5. General control flow</vt:lpstr>
      <vt:lpstr>5. General control flow</vt:lpstr>
      <vt:lpstr>One more conditional flow, q</vt:lpstr>
      <vt:lpstr>The q</vt:lpstr>
      <vt:lpstr>One more control flow command, q</vt:lpstr>
      <vt:lpstr>One more control flow command, q</vt:lpstr>
      <vt:lpstr>General Control Flow Summary</vt:lpstr>
      <vt:lpstr>General Control Flow Summary</vt:lpstr>
      <vt:lpstr>6. Predicated execution</vt:lpstr>
      <vt:lpstr>6. Predicated execution</vt:lpstr>
      <vt:lpstr>6. Predicated execution</vt:lpstr>
      <vt:lpstr>Predicated execution</vt:lpstr>
      <vt:lpstr>Predicated execution</vt:lpstr>
      <vt:lpstr>Line Numbers as Conditionals</vt:lpstr>
      <vt:lpstr>Predicated execution</vt:lpstr>
      <vt:lpstr>Predicated execution</vt:lpstr>
      <vt:lpstr>Pattern Matches as 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Predicated execution</vt:lpstr>
      <vt:lpstr>Predicated execution</vt:lpstr>
      <vt:lpstr>!d, !p, !q, … !etc.</vt:lpstr>
      <vt:lpstr>!d, !p, !q, … !etc.</vt:lpstr>
      <vt:lpstr>!d, !p, !q, … !etc.</vt:lpstr>
      <vt:lpstr>!d, !p, !q, … !etc.</vt:lpstr>
      <vt:lpstr>PowerPoint Presentation</vt:lpstr>
      <vt:lpstr>Sed-style logic may seems odd, but in fact, people do sometimes use 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485</cp:revision>
  <cp:lastPrinted>2005-05-27T21:26:31Z</cp:lastPrinted>
  <dcterms:created xsi:type="dcterms:W3CDTF">2005-05-23T21:56:35Z</dcterms:created>
  <dcterms:modified xsi:type="dcterms:W3CDTF">2020-04-27T04:51:41Z</dcterms:modified>
</cp:coreProperties>
</file>