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1"/>
    <p:sldMasterId id="2147483662" r:id="rId2"/>
  </p:sldMasterIdLst>
  <p:notesMasterIdLst>
    <p:notesMasterId r:id="rId89"/>
  </p:notesMasterIdLst>
  <p:handoutMasterIdLst>
    <p:handoutMasterId r:id="rId90"/>
  </p:handoutMasterIdLst>
  <p:sldIdLst>
    <p:sldId id="1490" r:id="rId3"/>
    <p:sldId id="1219" r:id="rId4"/>
    <p:sldId id="1267" r:id="rId5"/>
    <p:sldId id="1220" r:id="rId6"/>
    <p:sldId id="1268" r:id="rId7"/>
    <p:sldId id="1499" r:id="rId8"/>
    <p:sldId id="1500" r:id="rId9"/>
    <p:sldId id="1501" r:id="rId10"/>
    <p:sldId id="1502" r:id="rId11"/>
    <p:sldId id="1503" r:id="rId12"/>
    <p:sldId id="1504" r:id="rId13"/>
    <p:sldId id="1505" r:id="rId14"/>
    <p:sldId id="1506" r:id="rId15"/>
    <p:sldId id="1507" r:id="rId16"/>
    <p:sldId id="1508" r:id="rId17"/>
    <p:sldId id="1509" r:id="rId18"/>
    <p:sldId id="1510" r:id="rId19"/>
    <p:sldId id="1511" r:id="rId20"/>
    <p:sldId id="1513" r:id="rId21"/>
    <p:sldId id="1514" r:id="rId22"/>
    <p:sldId id="1515" r:id="rId23"/>
    <p:sldId id="1516" r:id="rId24"/>
    <p:sldId id="1517" r:id="rId25"/>
    <p:sldId id="1518" r:id="rId26"/>
    <p:sldId id="1519" r:id="rId27"/>
    <p:sldId id="1520" r:id="rId28"/>
    <p:sldId id="1521" r:id="rId29"/>
    <p:sldId id="1522" r:id="rId30"/>
    <p:sldId id="1523" r:id="rId31"/>
    <p:sldId id="1524" r:id="rId32"/>
    <p:sldId id="1525" r:id="rId33"/>
    <p:sldId id="1526" r:id="rId34"/>
    <p:sldId id="1527" r:id="rId35"/>
    <p:sldId id="1528" r:id="rId36"/>
    <p:sldId id="1534" r:id="rId37"/>
    <p:sldId id="1535" r:id="rId38"/>
    <p:sldId id="1529" r:id="rId39"/>
    <p:sldId id="1530" r:id="rId40"/>
    <p:sldId id="1531" r:id="rId41"/>
    <p:sldId id="1532" r:id="rId42"/>
    <p:sldId id="1533" r:id="rId43"/>
    <p:sldId id="1222" r:id="rId44"/>
    <p:sldId id="1223" r:id="rId45"/>
    <p:sldId id="1339" r:id="rId46"/>
    <p:sldId id="1340" r:id="rId47"/>
    <p:sldId id="1344" r:id="rId48"/>
    <p:sldId id="1342" r:id="rId49"/>
    <p:sldId id="1343" r:id="rId50"/>
    <p:sldId id="1536" r:id="rId51"/>
    <p:sldId id="1382" r:id="rId52"/>
    <p:sldId id="1551" r:id="rId53"/>
    <p:sldId id="1552" r:id="rId54"/>
    <p:sldId id="1553" r:id="rId55"/>
    <p:sldId id="1554" r:id="rId56"/>
    <p:sldId id="1555" r:id="rId57"/>
    <p:sldId id="1556" r:id="rId58"/>
    <p:sldId id="1557" r:id="rId59"/>
    <p:sldId id="1460" r:id="rId60"/>
    <p:sldId id="1479" r:id="rId61"/>
    <p:sldId id="1487" r:id="rId62"/>
    <p:sldId id="1483" r:id="rId63"/>
    <p:sldId id="1459" r:id="rId64"/>
    <p:sldId id="1463" r:id="rId65"/>
    <p:sldId id="1467" r:id="rId66"/>
    <p:sldId id="1468" r:id="rId67"/>
    <p:sldId id="1469" r:id="rId68"/>
    <p:sldId id="1473" r:id="rId69"/>
    <p:sldId id="1475" r:id="rId70"/>
    <p:sldId id="1477" r:id="rId71"/>
    <p:sldId id="1478" r:id="rId72"/>
    <p:sldId id="1484" r:id="rId73"/>
    <p:sldId id="1485" r:id="rId74"/>
    <p:sldId id="1482" r:id="rId75"/>
    <p:sldId id="1486" r:id="rId76"/>
    <p:sldId id="1559" r:id="rId77"/>
    <p:sldId id="1418" r:id="rId78"/>
    <p:sldId id="1419" r:id="rId79"/>
    <p:sldId id="1420" r:id="rId80"/>
    <p:sldId id="1421" r:id="rId81"/>
    <p:sldId id="1422" r:id="rId82"/>
    <p:sldId id="1423" r:id="rId83"/>
    <p:sldId id="1424" r:id="rId84"/>
    <p:sldId id="1425" r:id="rId85"/>
    <p:sldId id="1494" r:id="rId86"/>
    <p:sldId id="1495" r:id="rId87"/>
    <p:sldId id="1496" r:id="rId88"/>
  </p:sldIdLst>
  <p:sldSz cx="9144000" cy="6858000" type="screen4x3"/>
  <p:notesSz cx="6858000" cy="9144000"/>
  <p:defaultTextStyle>
    <a:defPPr>
      <a:defRPr lang="en-US"/>
    </a:defPPr>
    <a:lvl1pPr algn="l" rtl="0" fontAlgn="base">
      <a:spcBef>
        <a:spcPct val="0"/>
      </a:spcBef>
      <a:spcAft>
        <a:spcPct val="0"/>
      </a:spcAft>
      <a:defRPr kumimoji="1" b="1" kern="1200">
        <a:solidFill>
          <a:schemeClr val="tx1"/>
        </a:solidFill>
        <a:latin typeface="Arial Narrow" pitchFamily="34" charset="0"/>
        <a:ea typeface="新細明體" pitchFamily="18" charset="-120"/>
        <a:cs typeface="+mn-cs"/>
      </a:defRPr>
    </a:lvl1pPr>
    <a:lvl2pPr marL="457200" algn="l" rtl="0" fontAlgn="base">
      <a:spcBef>
        <a:spcPct val="0"/>
      </a:spcBef>
      <a:spcAft>
        <a:spcPct val="0"/>
      </a:spcAft>
      <a:defRPr kumimoji="1" b="1" kern="1200">
        <a:solidFill>
          <a:schemeClr val="tx1"/>
        </a:solidFill>
        <a:latin typeface="Arial Narrow" pitchFamily="34" charset="0"/>
        <a:ea typeface="新細明體" pitchFamily="18" charset="-120"/>
        <a:cs typeface="+mn-cs"/>
      </a:defRPr>
    </a:lvl2pPr>
    <a:lvl3pPr marL="914400" algn="l" rtl="0" fontAlgn="base">
      <a:spcBef>
        <a:spcPct val="0"/>
      </a:spcBef>
      <a:spcAft>
        <a:spcPct val="0"/>
      </a:spcAft>
      <a:defRPr kumimoji="1" b="1" kern="1200">
        <a:solidFill>
          <a:schemeClr val="tx1"/>
        </a:solidFill>
        <a:latin typeface="Arial Narrow" pitchFamily="34" charset="0"/>
        <a:ea typeface="新細明體" pitchFamily="18" charset="-120"/>
        <a:cs typeface="+mn-cs"/>
      </a:defRPr>
    </a:lvl3pPr>
    <a:lvl4pPr marL="1371600" algn="l" rtl="0" fontAlgn="base">
      <a:spcBef>
        <a:spcPct val="0"/>
      </a:spcBef>
      <a:spcAft>
        <a:spcPct val="0"/>
      </a:spcAft>
      <a:defRPr kumimoji="1" b="1" kern="1200">
        <a:solidFill>
          <a:schemeClr val="tx1"/>
        </a:solidFill>
        <a:latin typeface="Arial Narrow" pitchFamily="34" charset="0"/>
        <a:ea typeface="新細明體" pitchFamily="18" charset="-120"/>
        <a:cs typeface="+mn-cs"/>
      </a:defRPr>
    </a:lvl4pPr>
    <a:lvl5pPr marL="1828800" algn="l" rtl="0" fontAlgn="base">
      <a:spcBef>
        <a:spcPct val="0"/>
      </a:spcBef>
      <a:spcAft>
        <a:spcPct val="0"/>
      </a:spcAft>
      <a:defRPr kumimoji="1" b="1" kern="1200">
        <a:solidFill>
          <a:schemeClr val="tx1"/>
        </a:solidFill>
        <a:latin typeface="Arial Narrow" pitchFamily="34" charset="0"/>
        <a:ea typeface="新細明體" pitchFamily="18" charset="-120"/>
        <a:cs typeface="+mn-cs"/>
      </a:defRPr>
    </a:lvl5pPr>
    <a:lvl6pPr marL="2286000" algn="l" defTabSz="914400" rtl="0" eaLnBrk="1" latinLnBrk="0" hangingPunct="1">
      <a:defRPr kumimoji="1" b="1" kern="1200">
        <a:solidFill>
          <a:schemeClr val="tx1"/>
        </a:solidFill>
        <a:latin typeface="Arial Narrow" pitchFamily="34" charset="0"/>
        <a:ea typeface="新細明體" pitchFamily="18" charset="-120"/>
        <a:cs typeface="+mn-cs"/>
      </a:defRPr>
    </a:lvl6pPr>
    <a:lvl7pPr marL="2743200" algn="l" defTabSz="914400" rtl="0" eaLnBrk="1" latinLnBrk="0" hangingPunct="1">
      <a:defRPr kumimoji="1" b="1" kern="1200">
        <a:solidFill>
          <a:schemeClr val="tx1"/>
        </a:solidFill>
        <a:latin typeface="Arial Narrow" pitchFamily="34" charset="0"/>
        <a:ea typeface="新細明體" pitchFamily="18" charset="-120"/>
        <a:cs typeface="+mn-cs"/>
      </a:defRPr>
    </a:lvl7pPr>
    <a:lvl8pPr marL="3200400" algn="l" defTabSz="914400" rtl="0" eaLnBrk="1" latinLnBrk="0" hangingPunct="1">
      <a:defRPr kumimoji="1" b="1" kern="1200">
        <a:solidFill>
          <a:schemeClr val="tx1"/>
        </a:solidFill>
        <a:latin typeface="Arial Narrow" pitchFamily="34" charset="0"/>
        <a:ea typeface="新細明體" pitchFamily="18" charset="-120"/>
        <a:cs typeface="+mn-cs"/>
      </a:defRPr>
    </a:lvl8pPr>
    <a:lvl9pPr marL="3657600" algn="l" defTabSz="914400" rtl="0" eaLnBrk="1" latinLnBrk="0" hangingPunct="1">
      <a:defRPr kumimoji="1" b="1" kern="1200">
        <a:solidFill>
          <a:schemeClr val="tx1"/>
        </a:solidFill>
        <a:latin typeface="Arial Narrow" pitchFamily="34"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8A"/>
    <a:srgbClr val="FFFFFF"/>
    <a:srgbClr val="E7E7E7"/>
    <a:srgbClr val="0070C0"/>
    <a:srgbClr val="FFC1C1"/>
    <a:srgbClr val="BBE0E3"/>
    <a:srgbClr val="A6A6A6"/>
    <a:srgbClr val="FF9393"/>
    <a:srgbClr val="FFFFCC"/>
    <a:srgbClr val="4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6" autoAdjust="0"/>
    <p:restoredTop sz="89615" autoAdjust="0"/>
  </p:normalViewPr>
  <p:slideViewPr>
    <p:cSldViewPr>
      <p:cViewPr varScale="1">
        <p:scale>
          <a:sx n="60" d="100"/>
          <a:sy n="60" d="100"/>
        </p:scale>
        <p:origin x="884" y="48"/>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notesMaster" Target="notesMasters/notesMaster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handoutMaster" Target="handoutMasters/handoutMaster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viewProps" Target="viewProp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_rels/viewProps.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slide" Target="slides/slide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kumimoji="0" sz="1200" b="0">
                <a:latin typeface="Arial" charset="0"/>
                <a:ea typeface="MS PGothic" pitchFamily="34" charset="-128"/>
              </a:defRPr>
            </a:lvl1pPr>
          </a:lstStyle>
          <a:p>
            <a:pPr>
              <a:defRPr/>
            </a:pPr>
            <a:endParaRPr lang="en-US" altLang="zh-TW"/>
          </a:p>
        </p:txBody>
      </p:sp>
      <p:sp>
        <p:nvSpPr>
          <p:cNvPr id="3686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kumimoji="0" sz="1200" b="0">
                <a:latin typeface="Arial" charset="0"/>
                <a:ea typeface="MS PGothic" pitchFamily="34" charset="-128"/>
              </a:defRPr>
            </a:lvl1pPr>
          </a:lstStyle>
          <a:p>
            <a:pPr>
              <a:defRPr/>
            </a:pPr>
            <a:endParaRPr lang="en-US" altLang="zh-TW"/>
          </a:p>
        </p:txBody>
      </p:sp>
      <p:sp>
        <p:nvSpPr>
          <p:cNvPr id="3686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kumimoji="0" sz="1200" b="0">
                <a:latin typeface="Arial" charset="0"/>
                <a:ea typeface="MS PGothic" pitchFamily="34" charset="-128"/>
              </a:defRPr>
            </a:lvl1pPr>
          </a:lstStyle>
          <a:p>
            <a:pPr>
              <a:defRPr/>
            </a:pPr>
            <a:endParaRPr lang="en-US" altLang="zh-TW"/>
          </a:p>
        </p:txBody>
      </p:sp>
      <p:sp>
        <p:nvSpPr>
          <p:cNvPr id="3686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kumimoji="0" sz="1200" b="0">
                <a:latin typeface="Arial" charset="0"/>
                <a:ea typeface="MS PGothic" pitchFamily="34" charset="-128"/>
              </a:defRPr>
            </a:lvl1pPr>
          </a:lstStyle>
          <a:p>
            <a:pPr>
              <a:defRPr/>
            </a:pPr>
            <a:fld id="{E4FEB374-7A9C-432F-B8F4-C672B9452E4A}" type="slidenum">
              <a:rPr lang="zh-TW" altLang="en-US"/>
              <a:pPr>
                <a:defRPr/>
              </a:pPr>
              <a:t>‹#›</a:t>
            </a:fld>
            <a:endParaRPr lang="en-US" altLang="zh-TW"/>
          </a:p>
        </p:txBody>
      </p:sp>
    </p:spTree>
    <p:extLst>
      <p:ext uri="{BB962C8B-B14F-4D97-AF65-F5344CB8AC3E}">
        <p14:creationId xmlns:p14="http://schemas.microsoft.com/office/powerpoint/2010/main" val="27216831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kumimoji="0" sz="1200" b="0">
                <a:latin typeface="Arial" charset="0"/>
                <a:ea typeface="MS PGothic" pitchFamily="34" charset="-128"/>
              </a:defRPr>
            </a:lvl1pPr>
          </a:lstStyle>
          <a:p>
            <a:pPr>
              <a:defRPr/>
            </a:pPr>
            <a:endParaRPr lang="en-US" altLang="zh-TW"/>
          </a:p>
        </p:txBody>
      </p:sp>
      <p:sp>
        <p:nvSpPr>
          <p:cNvPr id="593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kumimoji="0" sz="1200" b="0">
                <a:latin typeface="Arial" charset="0"/>
                <a:ea typeface="MS PGothic" pitchFamily="34" charset="-128"/>
              </a:defRPr>
            </a:lvl1pPr>
          </a:lstStyle>
          <a:p>
            <a:pPr>
              <a:defRPr/>
            </a:pPr>
            <a:endParaRPr lang="en-US" altLang="zh-TW"/>
          </a:p>
        </p:txBody>
      </p:sp>
      <p:sp>
        <p:nvSpPr>
          <p:cNvPr id="860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93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593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kumimoji="0" sz="1200" b="0">
                <a:latin typeface="Arial" charset="0"/>
                <a:ea typeface="MS PGothic" pitchFamily="34" charset="-128"/>
              </a:defRPr>
            </a:lvl1pPr>
          </a:lstStyle>
          <a:p>
            <a:pPr>
              <a:defRPr/>
            </a:pPr>
            <a:endParaRPr lang="en-US" altLang="zh-TW"/>
          </a:p>
        </p:txBody>
      </p:sp>
      <p:sp>
        <p:nvSpPr>
          <p:cNvPr id="593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kumimoji="0" sz="1200" b="0">
                <a:latin typeface="Arial" charset="0"/>
                <a:ea typeface="MS PGothic" pitchFamily="34" charset="-128"/>
              </a:defRPr>
            </a:lvl1pPr>
          </a:lstStyle>
          <a:p>
            <a:pPr>
              <a:defRPr/>
            </a:pPr>
            <a:fld id="{3CF5FBE8-3E05-41A6-85A0-3933C4055E12}" type="slidenum">
              <a:rPr lang="zh-TW" altLang="en-US"/>
              <a:pPr>
                <a:defRPr/>
              </a:pPr>
              <a:t>‹#›</a:t>
            </a:fld>
            <a:endParaRPr lang="en-US" altLang="zh-TW"/>
          </a:p>
        </p:txBody>
      </p:sp>
    </p:spTree>
    <p:extLst>
      <p:ext uri="{BB962C8B-B14F-4D97-AF65-F5344CB8AC3E}">
        <p14:creationId xmlns:p14="http://schemas.microsoft.com/office/powerpoint/2010/main" val="2367450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TextEdit="1"/>
          </p:cNvSpPr>
          <p:nvPr>
            <p:ph type="sldImg"/>
          </p:nvPr>
        </p:nvSpPr>
        <p:spPr>
          <a:ln/>
        </p:spPr>
      </p:sp>
      <p:sp>
        <p:nvSpPr>
          <p:cNvPr id="132099" name="Rectangle 3"/>
          <p:cNvSpPr>
            <a:spLocks noGrp="1"/>
          </p:cNvSpPr>
          <p:nvPr>
            <p:ph type="body" idx="1"/>
          </p:nvPr>
        </p:nvSpPr>
        <p:spPr>
          <a:noFill/>
          <a:ln/>
        </p:spPr>
        <p:txBody>
          <a:bodyPr/>
          <a:lstStyle/>
          <a:p>
            <a:endParaRPr lang="zh-TW" altLang="en-US">
              <a:latin typeface="Arial" pitchFamily="34" charset="0"/>
            </a:endParaRPr>
          </a:p>
        </p:txBody>
      </p:sp>
    </p:spTree>
    <p:extLst>
      <p:ext uri="{BB962C8B-B14F-4D97-AF65-F5344CB8AC3E}">
        <p14:creationId xmlns:p14="http://schemas.microsoft.com/office/powerpoint/2010/main" val="229351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TextEdit="1"/>
          </p:cNvSpPr>
          <p:nvPr>
            <p:ph type="sldImg"/>
          </p:nvPr>
        </p:nvSpPr>
        <p:spPr>
          <a:ln/>
        </p:spPr>
      </p:sp>
      <p:sp>
        <p:nvSpPr>
          <p:cNvPr id="134147" name="Rectangle 3"/>
          <p:cNvSpPr>
            <a:spLocks noGrp="1"/>
          </p:cNvSpPr>
          <p:nvPr>
            <p:ph type="body" idx="1"/>
          </p:nvPr>
        </p:nvSpPr>
        <p:spPr>
          <a:noFill/>
          <a:ln/>
        </p:spPr>
        <p:txBody>
          <a:bodyPr/>
          <a:lstStyle/>
          <a:p>
            <a:endParaRPr lang="zh-TW" altLang="en-US">
              <a:latin typeface="Arial" pitchFamily="34" charset="0"/>
            </a:endParaRPr>
          </a:p>
        </p:txBody>
      </p:sp>
    </p:spTree>
    <p:extLst>
      <p:ext uri="{BB962C8B-B14F-4D97-AF65-F5344CB8AC3E}">
        <p14:creationId xmlns:p14="http://schemas.microsoft.com/office/powerpoint/2010/main" val="1864648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TextEdit="1"/>
          </p:cNvSpPr>
          <p:nvPr>
            <p:ph type="sldImg"/>
          </p:nvPr>
        </p:nvSpPr>
        <p:spPr>
          <a:ln/>
        </p:spPr>
      </p:sp>
      <p:sp>
        <p:nvSpPr>
          <p:cNvPr id="135171" name="Rectangle 3"/>
          <p:cNvSpPr>
            <a:spLocks noGrp="1"/>
          </p:cNvSpPr>
          <p:nvPr>
            <p:ph type="body" idx="1"/>
          </p:nvPr>
        </p:nvSpPr>
        <p:spPr>
          <a:noFill/>
          <a:ln/>
        </p:spPr>
        <p:txBody>
          <a:bodyPr/>
          <a:lstStyle/>
          <a:p>
            <a:endParaRPr lang="zh-TW" altLang="en-US">
              <a:latin typeface="Arial" pitchFamily="34" charset="0"/>
            </a:endParaRPr>
          </a:p>
        </p:txBody>
      </p:sp>
    </p:spTree>
    <p:extLst>
      <p:ext uri="{BB962C8B-B14F-4D97-AF65-F5344CB8AC3E}">
        <p14:creationId xmlns:p14="http://schemas.microsoft.com/office/powerpoint/2010/main" val="3686519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TextEdit="1"/>
          </p:cNvSpPr>
          <p:nvPr>
            <p:ph type="sldImg"/>
          </p:nvPr>
        </p:nvSpPr>
        <p:spPr>
          <a:ln/>
        </p:spPr>
      </p:sp>
      <p:sp>
        <p:nvSpPr>
          <p:cNvPr id="136195" name="Rectangle 3"/>
          <p:cNvSpPr>
            <a:spLocks noGrp="1"/>
          </p:cNvSpPr>
          <p:nvPr>
            <p:ph type="body" idx="1"/>
          </p:nvPr>
        </p:nvSpPr>
        <p:spPr>
          <a:noFill/>
          <a:ln/>
        </p:spPr>
        <p:txBody>
          <a:bodyPr/>
          <a:lstStyle/>
          <a:p>
            <a:endParaRPr lang="zh-TW" altLang="en-US">
              <a:latin typeface="Arial" pitchFamily="34" charset="0"/>
            </a:endParaRPr>
          </a:p>
        </p:txBody>
      </p:sp>
    </p:spTree>
    <p:extLst>
      <p:ext uri="{BB962C8B-B14F-4D97-AF65-F5344CB8AC3E}">
        <p14:creationId xmlns:p14="http://schemas.microsoft.com/office/powerpoint/2010/main" val="3744113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TextEdit="1"/>
          </p:cNvSpPr>
          <p:nvPr>
            <p:ph type="sldImg"/>
          </p:nvPr>
        </p:nvSpPr>
        <p:spPr>
          <a:ln/>
        </p:spPr>
      </p:sp>
      <p:sp>
        <p:nvSpPr>
          <p:cNvPr id="137219" name="Rectangle 3"/>
          <p:cNvSpPr>
            <a:spLocks noGrp="1"/>
          </p:cNvSpPr>
          <p:nvPr>
            <p:ph type="body" idx="1"/>
          </p:nvPr>
        </p:nvSpPr>
        <p:spPr>
          <a:noFill/>
          <a:ln/>
        </p:spPr>
        <p:txBody>
          <a:bodyPr/>
          <a:lstStyle/>
          <a:p>
            <a:endParaRPr lang="zh-TW" altLang="en-US">
              <a:latin typeface="Arial" pitchFamily="34" charset="0"/>
            </a:endParaRPr>
          </a:p>
        </p:txBody>
      </p:sp>
    </p:spTree>
    <p:extLst>
      <p:ext uri="{BB962C8B-B14F-4D97-AF65-F5344CB8AC3E}">
        <p14:creationId xmlns:p14="http://schemas.microsoft.com/office/powerpoint/2010/main" val="3248541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TextEdit="1"/>
          </p:cNvSpPr>
          <p:nvPr>
            <p:ph type="sldImg"/>
          </p:nvPr>
        </p:nvSpPr>
        <p:spPr>
          <a:ln/>
        </p:spPr>
      </p:sp>
      <p:sp>
        <p:nvSpPr>
          <p:cNvPr id="138243" name="Rectangle 3"/>
          <p:cNvSpPr>
            <a:spLocks noGrp="1"/>
          </p:cNvSpPr>
          <p:nvPr>
            <p:ph type="body" idx="1"/>
          </p:nvPr>
        </p:nvSpPr>
        <p:spPr>
          <a:noFill/>
          <a:ln/>
        </p:spPr>
        <p:txBody>
          <a:bodyPr/>
          <a:lstStyle/>
          <a:p>
            <a:endParaRPr lang="zh-TW" altLang="en-US">
              <a:latin typeface="Arial" pitchFamily="34" charset="0"/>
            </a:endParaRPr>
          </a:p>
        </p:txBody>
      </p:sp>
    </p:spTree>
    <p:extLst>
      <p:ext uri="{BB962C8B-B14F-4D97-AF65-F5344CB8AC3E}">
        <p14:creationId xmlns:p14="http://schemas.microsoft.com/office/powerpoint/2010/main" val="2975241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F7DC070B-252B-4F03-8A4C-75D07DA82BCB}" type="slidenum">
              <a:rPr lang="zh-TW" altLang="en-US" smtClean="0">
                <a:solidFill>
                  <a:srgbClr val="000000"/>
                </a:solidFill>
                <a:latin typeface="Arial" pitchFamily="34" charset="0"/>
              </a:rPr>
              <a:pPr/>
              <a:t>32</a:t>
            </a:fld>
            <a:endParaRPr lang="en-US" altLang="zh-TW">
              <a:solidFill>
                <a:srgbClr val="000000"/>
              </a:solidFill>
              <a:latin typeface="Arial" pitchFamily="34" charset="0"/>
            </a:endParaRPr>
          </a:p>
        </p:txBody>
      </p:sp>
      <p:sp>
        <p:nvSpPr>
          <p:cNvPr id="139267" name="Rectangle 2"/>
          <p:cNvSpPr>
            <a:spLocks noGrp="1" noRot="1" noChangeAspect="1" noChangeArrowheads="1" noTextEdit="1"/>
          </p:cNvSpPr>
          <p:nvPr>
            <p:ph type="sldImg"/>
          </p:nvPr>
        </p:nvSpPr>
        <p:spPr>
          <a:xfrm>
            <a:off x="1144588" y="685800"/>
            <a:ext cx="4568825" cy="3427413"/>
          </a:xfrm>
          <a:ln/>
        </p:spPr>
      </p:sp>
      <p:sp>
        <p:nvSpPr>
          <p:cNvPr id="139268" name="Rectangle 3"/>
          <p:cNvSpPr>
            <a:spLocks noGrp="1" noChangeArrowheads="1"/>
          </p:cNvSpPr>
          <p:nvPr>
            <p:ph type="body" idx="1"/>
          </p:nvPr>
        </p:nvSpPr>
        <p:spPr>
          <a:noFill/>
          <a:ln/>
        </p:spPr>
        <p:txBody>
          <a:bodyPr/>
          <a:lstStyle/>
          <a:p>
            <a:pPr marL="228600" indent="-228600" eaLnBrk="1" hangingPunct="1">
              <a:spcBef>
                <a:spcPct val="0"/>
              </a:spcBef>
            </a:pPr>
            <a:endParaRPr lang="zh-TW" altLang="en-US" dirty="0">
              <a:latin typeface="Arial" pitchFamily="34" charset="0"/>
            </a:endParaRPr>
          </a:p>
        </p:txBody>
      </p:sp>
    </p:spTree>
    <p:extLst>
      <p:ext uri="{BB962C8B-B14F-4D97-AF65-F5344CB8AC3E}">
        <p14:creationId xmlns:p14="http://schemas.microsoft.com/office/powerpoint/2010/main" val="207036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F7DC070B-252B-4F03-8A4C-75D07DA82BCB}" type="slidenum">
              <a:rPr lang="zh-TW" altLang="en-US" smtClean="0">
                <a:solidFill>
                  <a:srgbClr val="000000"/>
                </a:solidFill>
                <a:latin typeface="Arial" pitchFamily="34" charset="0"/>
              </a:rPr>
              <a:pPr/>
              <a:t>33</a:t>
            </a:fld>
            <a:endParaRPr lang="en-US" altLang="zh-TW">
              <a:solidFill>
                <a:srgbClr val="000000"/>
              </a:solidFill>
              <a:latin typeface="Arial" pitchFamily="34" charset="0"/>
            </a:endParaRPr>
          </a:p>
        </p:txBody>
      </p:sp>
      <p:sp>
        <p:nvSpPr>
          <p:cNvPr id="139267" name="Rectangle 2"/>
          <p:cNvSpPr>
            <a:spLocks noGrp="1" noRot="1" noChangeAspect="1" noChangeArrowheads="1" noTextEdit="1"/>
          </p:cNvSpPr>
          <p:nvPr>
            <p:ph type="sldImg"/>
          </p:nvPr>
        </p:nvSpPr>
        <p:spPr>
          <a:xfrm>
            <a:off x="1144588" y="685800"/>
            <a:ext cx="4568825" cy="3427413"/>
          </a:xfrm>
          <a:ln/>
        </p:spPr>
      </p:sp>
      <p:sp>
        <p:nvSpPr>
          <p:cNvPr id="139268" name="Rectangle 3"/>
          <p:cNvSpPr>
            <a:spLocks noGrp="1" noChangeArrowheads="1"/>
          </p:cNvSpPr>
          <p:nvPr>
            <p:ph type="body" idx="1"/>
          </p:nvPr>
        </p:nvSpPr>
        <p:spPr>
          <a:noFill/>
          <a:ln/>
        </p:spPr>
        <p:txBody>
          <a:bodyPr/>
          <a:lstStyle/>
          <a:p>
            <a:pPr marL="228600" indent="-228600" eaLnBrk="1" hangingPunct="1">
              <a:spcBef>
                <a:spcPct val="0"/>
              </a:spcBef>
            </a:pPr>
            <a:endParaRPr lang="zh-TW" altLang="en-US" dirty="0">
              <a:latin typeface="Arial" pitchFamily="34" charset="0"/>
            </a:endParaRPr>
          </a:p>
        </p:txBody>
      </p:sp>
    </p:spTree>
    <p:extLst>
      <p:ext uri="{BB962C8B-B14F-4D97-AF65-F5344CB8AC3E}">
        <p14:creationId xmlns:p14="http://schemas.microsoft.com/office/powerpoint/2010/main" val="2803049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9B47762-5C62-47AD-9614-A3EA662BE8A7}" type="slidenum">
              <a:rPr lang="zh-TW" altLang="en-US" smtClean="0">
                <a:solidFill>
                  <a:srgbClr val="000000"/>
                </a:solidFill>
              </a:rPr>
              <a:pPr/>
              <a:t>86</a:t>
            </a:fld>
            <a:endParaRPr lang="en-US" altLang="zh-TW">
              <a:solidFill>
                <a:srgbClr val="000000"/>
              </a:solidFill>
            </a:endParaRPr>
          </a:p>
        </p:txBody>
      </p:sp>
    </p:spTree>
    <p:extLst>
      <p:ext uri="{BB962C8B-B14F-4D97-AF65-F5344CB8AC3E}">
        <p14:creationId xmlns:p14="http://schemas.microsoft.com/office/powerpoint/2010/main" val="3648627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1DB7BFFE-1730-484A-8F2D-05FDC907B019}" type="slidenum">
              <a:rPr lang="zh-TW" altLang="en-US"/>
              <a:pPr>
                <a:defRPr/>
              </a:pPr>
              <a:t>‹#›</a:t>
            </a:fld>
            <a:endParaRPr lang="en-US" alt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A754FFD2-28A6-4B2D-876D-659AFB9CF3E7}" type="slidenum">
              <a:rPr lang="zh-TW" altLang="en-US"/>
              <a:pPr>
                <a:defRPr/>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377A29A0-016D-4801-8695-01D34DA36CAD}" type="slidenum">
              <a:rPr lang="zh-TW" altLang="en-US"/>
              <a:pPr>
                <a:defRPr/>
              </a:pPr>
              <a:t>‹#›</a:t>
            </a:fld>
            <a:endParaRPr lang="en-US" altLang="zh-TW"/>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DB7BFFE-1730-484A-8F2D-05FDC907B019}" type="slidenum">
              <a:rPr lang="zh-TW" altLang="en-US">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104971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157E727-02F7-46E0-A957-C3641FE0E34B}" type="slidenum">
              <a:rPr lang="zh-TW" altLang="en-US">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1560699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D29F734-E2E6-49FC-9DDA-32EFE9B7C406}" type="slidenum">
              <a:rPr lang="zh-TW" altLang="en-US">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3322640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7FABCB0-0F28-4ADD-870E-CB1B5934B11E}" type="slidenum">
              <a:rPr lang="zh-TW" altLang="en-US">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3546903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7F76F61B-8FE3-4163-9ADD-828868CBA758}" type="slidenum">
              <a:rPr lang="zh-TW" altLang="en-US">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23588515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78B3D35A-90A8-45E3-B592-8F6A4302B5B6}" type="slidenum">
              <a:rPr lang="zh-TW" altLang="en-US">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838319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37096FFC-2FED-47AE-8A66-E365050651B1}" type="slidenum">
              <a:rPr lang="zh-TW" altLang="en-US">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40879541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6C3ED22-79BC-4BF7-8193-606EE7B3A96B}" type="slidenum">
              <a:rPr lang="zh-TW" altLang="en-US">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714651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C157E727-02F7-46E0-A957-C3641FE0E34B}" type="slidenum">
              <a:rPr lang="zh-TW" altLang="en-US"/>
              <a:pPr>
                <a:defRPr/>
              </a:pPr>
              <a:t>‹#›</a:t>
            </a:fld>
            <a:endParaRPr lang="en-US" altLang="zh-TW"/>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021D83-1182-4B56-9308-A09D5DD55885}" type="slidenum">
              <a:rPr lang="zh-TW" altLang="en-US">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35881312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754FFD2-28A6-4B2D-876D-659AFB9CF3E7}" type="slidenum">
              <a:rPr lang="zh-TW" altLang="en-US">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26191865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77A29A0-016D-4801-8695-01D34DA36CAD}" type="slidenum">
              <a:rPr lang="zh-TW" altLang="en-US">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476972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6D29F734-E2E6-49FC-9DDA-32EFE9B7C406}" type="slidenum">
              <a:rPr lang="zh-TW" altLang="en-US"/>
              <a:pPr>
                <a:defRPr/>
              </a:pPr>
              <a:t>‹#›</a:t>
            </a:fld>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F7FABCB0-0F28-4ADD-870E-CB1B5934B11E}" type="slidenum">
              <a:rPr lang="zh-TW" altLang="en-US"/>
              <a:pPr>
                <a:defRPr/>
              </a:pPr>
              <a:t>‹#›</a:t>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7F76F61B-8FE3-4163-9ADD-828868CBA758}" type="slidenum">
              <a:rPr lang="zh-TW" altLang="en-US"/>
              <a:pPr>
                <a:defRPr/>
              </a:pPr>
              <a:t>‹#›</a:t>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78B3D35A-90A8-45E3-B592-8F6A4302B5B6}" type="slidenum">
              <a:rPr lang="zh-TW" altLang="en-US"/>
              <a:pPr>
                <a:defRPr/>
              </a:pPr>
              <a:t>‹#›</a:t>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37096FFC-2FED-47AE-8A66-E365050651B1}" type="slidenum">
              <a:rPr lang="zh-TW" altLang="en-US"/>
              <a:pPr>
                <a:defRPr/>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86C3ED22-79BC-4BF7-8193-606EE7B3A96B}" type="slidenum">
              <a:rPr lang="zh-TW" altLang="en-US"/>
              <a:pPr>
                <a:defRPr/>
              </a:pPr>
              <a:t>‹#›</a:t>
            </a:fld>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FE021D83-1182-4B56-9308-A09D5DD55885}" type="slidenum">
              <a:rPr lang="zh-TW" altLang="en-US"/>
              <a:pPr>
                <a:defRPr/>
              </a:pPr>
              <a:t>‹#›</a:t>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TW"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1116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Arial" charset="0"/>
              </a:defRPr>
            </a:lvl1pPr>
          </a:lstStyle>
          <a:p>
            <a:pPr>
              <a:defRPr/>
            </a:pPr>
            <a:endParaRPr lang="en-US" altLang="zh-TW"/>
          </a:p>
        </p:txBody>
      </p:sp>
      <p:sp>
        <p:nvSpPr>
          <p:cNvPr id="1116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Arial" charset="0"/>
              </a:defRPr>
            </a:lvl1pPr>
          </a:lstStyle>
          <a:p>
            <a:pPr>
              <a:defRPr/>
            </a:pPr>
            <a:endParaRPr lang="en-US" altLang="zh-TW"/>
          </a:p>
        </p:txBody>
      </p:sp>
      <p:sp>
        <p:nvSpPr>
          <p:cNvPr id="1116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Arial" charset="0"/>
              </a:defRPr>
            </a:lvl1pPr>
          </a:lstStyle>
          <a:p>
            <a:pPr>
              <a:defRPr/>
            </a:pPr>
            <a:fld id="{0FDBEE42-13C9-453E-8D7B-3822A2138F39}" type="slidenum">
              <a:rPr lang="zh-TW" altLang="en-US"/>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新細明體" charset="-120"/>
        </a:defRPr>
      </a:lvl2pPr>
      <a:lvl3pPr algn="ctr" rtl="0" eaLnBrk="0" fontAlgn="base" hangingPunct="0">
        <a:spcBef>
          <a:spcPct val="0"/>
        </a:spcBef>
        <a:spcAft>
          <a:spcPct val="0"/>
        </a:spcAft>
        <a:defRPr kumimoji="1" sz="4400">
          <a:solidFill>
            <a:schemeClr val="tx2"/>
          </a:solidFill>
          <a:latin typeface="Arial" charset="0"/>
          <a:ea typeface="新細明體" charset="-120"/>
        </a:defRPr>
      </a:lvl3pPr>
      <a:lvl4pPr algn="ctr" rtl="0" eaLnBrk="0" fontAlgn="base" hangingPunct="0">
        <a:spcBef>
          <a:spcPct val="0"/>
        </a:spcBef>
        <a:spcAft>
          <a:spcPct val="0"/>
        </a:spcAft>
        <a:defRPr kumimoji="1" sz="4400">
          <a:solidFill>
            <a:schemeClr val="tx2"/>
          </a:solidFill>
          <a:latin typeface="Arial" charset="0"/>
          <a:ea typeface="新細明體" charset="-120"/>
        </a:defRPr>
      </a:lvl4pPr>
      <a:lvl5pPr algn="ctr" rtl="0" eaLnBrk="0" fontAlgn="base" hangingPunct="0">
        <a:spcBef>
          <a:spcPct val="0"/>
        </a:spcBef>
        <a:spcAft>
          <a:spcPct val="0"/>
        </a:spcAft>
        <a:defRPr kumimoji="1" sz="4400">
          <a:solidFill>
            <a:schemeClr val="tx2"/>
          </a:solidFill>
          <a:latin typeface="Arial" charset="0"/>
          <a:ea typeface="新細明體" charset="-120"/>
        </a:defRPr>
      </a:lvl5pPr>
      <a:lvl6pPr marL="457200" algn="ctr" rtl="0" fontAlgn="base">
        <a:spcBef>
          <a:spcPct val="0"/>
        </a:spcBef>
        <a:spcAft>
          <a:spcPct val="0"/>
        </a:spcAft>
        <a:defRPr kumimoji="1" sz="4400">
          <a:solidFill>
            <a:schemeClr val="tx2"/>
          </a:solidFill>
          <a:latin typeface="Arial" charset="0"/>
          <a:ea typeface="新細明體" charset="-120"/>
        </a:defRPr>
      </a:lvl6pPr>
      <a:lvl7pPr marL="914400" algn="ctr" rtl="0" fontAlgn="base">
        <a:spcBef>
          <a:spcPct val="0"/>
        </a:spcBef>
        <a:spcAft>
          <a:spcPct val="0"/>
        </a:spcAft>
        <a:defRPr kumimoji="1" sz="4400">
          <a:solidFill>
            <a:schemeClr val="tx2"/>
          </a:solidFill>
          <a:latin typeface="Arial" charset="0"/>
          <a:ea typeface="新細明體" charset="-120"/>
        </a:defRPr>
      </a:lvl7pPr>
      <a:lvl8pPr marL="1371600" algn="ctr" rtl="0" fontAlgn="base">
        <a:spcBef>
          <a:spcPct val="0"/>
        </a:spcBef>
        <a:spcAft>
          <a:spcPct val="0"/>
        </a:spcAft>
        <a:defRPr kumimoji="1" sz="4400">
          <a:solidFill>
            <a:schemeClr val="tx2"/>
          </a:solidFill>
          <a:latin typeface="Arial" charset="0"/>
          <a:ea typeface="新細明體" charset="-120"/>
        </a:defRPr>
      </a:lvl8pPr>
      <a:lvl9pPr marL="1828800" algn="ctr" rtl="0" fontAlgn="base">
        <a:spcBef>
          <a:spcPct val="0"/>
        </a:spcBef>
        <a:spcAft>
          <a:spcPct val="0"/>
        </a:spcAft>
        <a:defRPr kumimoji="1" sz="4400">
          <a:solidFill>
            <a:schemeClr val="tx2"/>
          </a:solidFill>
          <a:latin typeface="Arial" charset="0"/>
          <a:ea typeface="新細明體"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TW"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1116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Arial" charset="0"/>
              </a:defRPr>
            </a:lvl1pPr>
          </a:lstStyle>
          <a:p>
            <a:pPr>
              <a:defRPr/>
            </a:pPr>
            <a:endParaRPr lang="en-US" altLang="zh-TW">
              <a:solidFill>
                <a:srgbClr val="000000"/>
              </a:solidFill>
              <a:ea typeface="新細明體"/>
            </a:endParaRPr>
          </a:p>
        </p:txBody>
      </p:sp>
      <p:sp>
        <p:nvSpPr>
          <p:cNvPr id="1116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Arial" charset="0"/>
              </a:defRPr>
            </a:lvl1pPr>
          </a:lstStyle>
          <a:p>
            <a:pPr>
              <a:defRPr/>
            </a:pPr>
            <a:endParaRPr lang="en-US" altLang="zh-TW">
              <a:solidFill>
                <a:srgbClr val="000000"/>
              </a:solidFill>
              <a:ea typeface="新細明體"/>
            </a:endParaRPr>
          </a:p>
        </p:txBody>
      </p:sp>
      <p:sp>
        <p:nvSpPr>
          <p:cNvPr id="1116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Arial" charset="0"/>
              </a:defRPr>
            </a:lvl1pPr>
          </a:lstStyle>
          <a:p>
            <a:pPr>
              <a:defRPr/>
            </a:pPr>
            <a:fld id="{0FDBEE42-13C9-453E-8D7B-3822A2138F39}" type="slidenum">
              <a:rPr lang="zh-TW" altLang="en-US">
                <a:solidFill>
                  <a:srgbClr val="000000"/>
                </a:solidFill>
                <a:ea typeface="新細明體"/>
              </a:rPr>
              <a:pPr>
                <a:defRPr/>
              </a:pPr>
              <a:t>‹#›</a:t>
            </a:fld>
            <a:endParaRPr lang="en-US" altLang="zh-TW">
              <a:solidFill>
                <a:srgbClr val="000000"/>
              </a:solidFill>
              <a:ea typeface="新細明體"/>
            </a:endParaRPr>
          </a:p>
        </p:txBody>
      </p:sp>
    </p:spTree>
    <p:extLst>
      <p:ext uri="{BB962C8B-B14F-4D97-AF65-F5344CB8AC3E}">
        <p14:creationId xmlns:p14="http://schemas.microsoft.com/office/powerpoint/2010/main" val="223645848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新細明體" charset="-120"/>
        </a:defRPr>
      </a:lvl2pPr>
      <a:lvl3pPr algn="ctr" rtl="0" eaLnBrk="0" fontAlgn="base" hangingPunct="0">
        <a:spcBef>
          <a:spcPct val="0"/>
        </a:spcBef>
        <a:spcAft>
          <a:spcPct val="0"/>
        </a:spcAft>
        <a:defRPr kumimoji="1" sz="4400">
          <a:solidFill>
            <a:schemeClr val="tx2"/>
          </a:solidFill>
          <a:latin typeface="Arial" charset="0"/>
          <a:ea typeface="新細明體" charset="-120"/>
        </a:defRPr>
      </a:lvl3pPr>
      <a:lvl4pPr algn="ctr" rtl="0" eaLnBrk="0" fontAlgn="base" hangingPunct="0">
        <a:spcBef>
          <a:spcPct val="0"/>
        </a:spcBef>
        <a:spcAft>
          <a:spcPct val="0"/>
        </a:spcAft>
        <a:defRPr kumimoji="1" sz="4400">
          <a:solidFill>
            <a:schemeClr val="tx2"/>
          </a:solidFill>
          <a:latin typeface="Arial" charset="0"/>
          <a:ea typeface="新細明體" charset="-120"/>
        </a:defRPr>
      </a:lvl4pPr>
      <a:lvl5pPr algn="ctr" rtl="0" eaLnBrk="0" fontAlgn="base" hangingPunct="0">
        <a:spcBef>
          <a:spcPct val="0"/>
        </a:spcBef>
        <a:spcAft>
          <a:spcPct val="0"/>
        </a:spcAft>
        <a:defRPr kumimoji="1" sz="4400">
          <a:solidFill>
            <a:schemeClr val="tx2"/>
          </a:solidFill>
          <a:latin typeface="Arial" charset="0"/>
          <a:ea typeface="新細明體" charset="-120"/>
        </a:defRPr>
      </a:lvl5pPr>
      <a:lvl6pPr marL="457200" algn="ctr" rtl="0" fontAlgn="base">
        <a:spcBef>
          <a:spcPct val="0"/>
        </a:spcBef>
        <a:spcAft>
          <a:spcPct val="0"/>
        </a:spcAft>
        <a:defRPr kumimoji="1" sz="4400">
          <a:solidFill>
            <a:schemeClr val="tx2"/>
          </a:solidFill>
          <a:latin typeface="Arial" charset="0"/>
          <a:ea typeface="新細明體" charset="-120"/>
        </a:defRPr>
      </a:lvl6pPr>
      <a:lvl7pPr marL="914400" algn="ctr" rtl="0" fontAlgn="base">
        <a:spcBef>
          <a:spcPct val="0"/>
        </a:spcBef>
        <a:spcAft>
          <a:spcPct val="0"/>
        </a:spcAft>
        <a:defRPr kumimoji="1" sz="4400">
          <a:solidFill>
            <a:schemeClr val="tx2"/>
          </a:solidFill>
          <a:latin typeface="Arial" charset="0"/>
          <a:ea typeface="新細明體" charset="-120"/>
        </a:defRPr>
      </a:lvl7pPr>
      <a:lvl8pPr marL="1371600" algn="ctr" rtl="0" fontAlgn="base">
        <a:spcBef>
          <a:spcPct val="0"/>
        </a:spcBef>
        <a:spcAft>
          <a:spcPct val="0"/>
        </a:spcAft>
        <a:defRPr kumimoji="1" sz="4400">
          <a:solidFill>
            <a:schemeClr val="tx2"/>
          </a:solidFill>
          <a:latin typeface="Arial" charset="0"/>
          <a:ea typeface="新細明體" charset="-120"/>
        </a:defRPr>
      </a:lvl8pPr>
      <a:lvl9pPr marL="1828800" algn="ctr" rtl="0" fontAlgn="base">
        <a:spcBef>
          <a:spcPct val="0"/>
        </a:spcBef>
        <a:spcAft>
          <a:spcPct val="0"/>
        </a:spcAft>
        <a:defRPr kumimoji="1" sz="4400">
          <a:solidFill>
            <a:schemeClr val="tx2"/>
          </a:solidFill>
          <a:latin typeface="Arial" charset="0"/>
          <a:ea typeface="新細明體"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sed.sourceforge.net/sed1line.txt" TargetMode="Externa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hyperlink" Target="http://sed.sourceforge.net/sed1line.txt" TargetMode="Externa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hyperlink" Target="http://sed.sourceforge.net/sed1line.txt" TargetMode="Externa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hyperlink" Target="http://sed.sourceforge.net/sed1line.txt"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hyperlink" Target="http://sed.sourceforge.net/sed1line.txt" TargetMode="Externa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hyperlink" Target="http://sed.sourceforge.net/sed1line.txt" TargetMode="Externa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hyperlink" Target="http://sed.sourceforge.net/sed1line.txt" TargetMode="Externa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28600" y="0"/>
            <a:ext cx="8458200" cy="1143000"/>
          </a:xfrm>
        </p:spPr>
        <p:txBody>
          <a:bodyPr/>
          <a:lstStyle/>
          <a:p>
            <a:pPr eaLnBrk="1" hangingPunct="1"/>
            <a:r>
              <a:rPr lang="en-US" altLang="zh-TW" sz="4800" dirty="0" smtClean="0">
                <a:solidFill>
                  <a:schemeClr val="accent2"/>
                </a:solidFill>
              </a:rPr>
              <a:t>Predicated execution</a:t>
            </a:r>
          </a:p>
        </p:txBody>
      </p:sp>
      <p:sp>
        <p:nvSpPr>
          <p:cNvPr id="4099" name="Content Placeholder 2"/>
          <p:cNvSpPr>
            <a:spLocks noGrp="1"/>
          </p:cNvSpPr>
          <p:nvPr>
            <p:ph idx="1"/>
          </p:nvPr>
        </p:nvSpPr>
        <p:spPr>
          <a:xfrm>
            <a:off x="457200" y="1196752"/>
            <a:ext cx="8229600" cy="5585048"/>
          </a:xfrm>
        </p:spPr>
        <p:txBody>
          <a:bodyPr/>
          <a:lstStyle/>
          <a:p>
            <a:pPr eaLnBrk="1" hangingPunct="1">
              <a:spcBef>
                <a:spcPts val="900"/>
              </a:spcBef>
              <a:buFontTx/>
              <a:buNone/>
            </a:pPr>
            <a:r>
              <a:rPr lang="en-US" altLang="zh-TW" sz="2800" b="1" dirty="0" smtClean="0">
                <a:solidFill>
                  <a:srgbClr val="FFC1C1"/>
                </a:solidFill>
                <a:latin typeface="Arial Narrow" panose="020B0606020202030204" pitchFamily="34" charset="0"/>
              </a:rPr>
              <a:t>a #</a:t>
            </a:r>
            <a:r>
              <a:rPr lang="en-US" altLang="zh-TW" dirty="0" smtClean="0">
                <a:solidFill>
                  <a:schemeClr val="bg1">
                    <a:lumMod val="75000"/>
                  </a:schemeClr>
                </a:solidFill>
              </a:rPr>
              <a:t>→Execute </a:t>
            </a:r>
            <a:r>
              <a:rPr lang="en-US" altLang="zh-TW" dirty="0">
                <a:solidFill>
                  <a:schemeClr val="bg1">
                    <a:lumMod val="75000"/>
                  </a:schemeClr>
                </a:solidFill>
              </a:rPr>
              <a:t>the command(s) that </a:t>
            </a:r>
            <a:r>
              <a:rPr lang="en-US" altLang="zh-TW" dirty="0" smtClean="0">
                <a:solidFill>
                  <a:schemeClr val="bg1">
                    <a:lumMod val="75000"/>
                  </a:schemeClr>
                </a:solidFill>
              </a:rPr>
              <a:t>follows 	only </a:t>
            </a:r>
            <a:r>
              <a:rPr lang="en-US" altLang="zh-TW" dirty="0">
                <a:solidFill>
                  <a:schemeClr val="bg1">
                    <a:lumMod val="75000"/>
                  </a:schemeClr>
                </a:solidFill>
              </a:rPr>
              <a:t>if it </a:t>
            </a:r>
            <a:r>
              <a:rPr lang="en-US" altLang="zh-TW" dirty="0" smtClean="0">
                <a:solidFill>
                  <a:schemeClr val="bg1">
                    <a:lumMod val="75000"/>
                  </a:schemeClr>
                </a:solidFill>
              </a:rPr>
              <a:t>matches </a:t>
            </a:r>
            <a:r>
              <a:rPr lang="en-US" altLang="zh-TW" dirty="0">
                <a:solidFill>
                  <a:schemeClr val="bg1">
                    <a:lumMod val="75000"/>
                  </a:schemeClr>
                </a:solidFill>
              </a:rPr>
              <a:t>the </a:t>
            </a:r>
            <a:r>
              <a:rPr lang="en-US" altLang="zh-TW" dirty="0" smtClean="0">
                <a:solidFill>
                  <a:schemeClr val="bg1">
                    <a:lumMod val="75000"/>
                  </a:schemeClr>
                </a:solidFill>
              </a:rPr>
              <a:t>line number given.</a:t>
            </a:r>
          </a:p>
          <a:p>
            <a:pPr eaLnBrk="1" hangingPunct="1">
              <a:spcBef>
                <a:spcPts val="900"/>
              </a:spcBef>
              <a:buNone/>
            </a:pPr>
            <a:r>
              <a:rPr lang="en-US" altLang="zh-TW" sz="2800" dirty="0">
                <a:solidFill>
                  <a:schemeClr val="bg1">
                    <a:lumMod val="75000"/>
                  </a:schemeClr>
                </a:solidFill>
              </a:rPr>
              <a:t>		</a:t>
            </a:r>
            <a:r>
              <a:rPr lang="en-US" altLang="zh-TW" sz="2800" b="1" dirty="0" smtClean="0">
                <a:solidFill>
                  <a:srgbClr val="FFC1C1"/>
                </a:solidFill>
              </a:rPr>
              <a:t>$</a:t>
            </a:r>
            <a:r>
              <a:rPr lang="en-US" altLang="zh-TW" sz="2800" dirty="0" smtClean="0">
                <a:solidFill>
                  <a:schemeClr val="bg1">
                    <a:lumMod val="75000"/>
                  </a:schemeClr>
                </a:solidFill>
              </a:rPr>
              <a:t> </a:t>
            </a:r>
            <a:r>
              <a:rPr lang="en-US" altLang="zh-TW" dirty="0" smtClean="0">
                <a:solidFill>
                  <a:schemeClr val="bg1">
                    <a:lumMod val="75000"/>
                  </a:schemeClr>
                </a:solidFill>
              </a:rPr>
              <a:t>→ Indicates </a:t>
            </a:r>
            <a:r>
              <a:rPr lang="en-US" altLang="zh-TW" dirty="0">
                <a:solidFill>
                  <a:schemeClr val="bg1">
                    <a:lumMod val="75000"/>
                  </a:schemeClr>
                </a:solidFill>
              </a:rPr>
              <a:t>the final line </a:t>
            </a:r>
            <a:r>
              <a:rPr lang="en-US" altLang="zh-TW" dirty="0" smtClean="0">
                <a:solidFill>
                  <a:schemeClr val="bg1">
                    <a:lumMod val="75000"/>
                  </a:schemeClr>
                </a:solidFill>
              </a:rPr>
              <a:t>number.</a:t>
            </a:r>
            <a:endParaRPr lang="en-US" altLang="zh-TW" dirty="0">
              <a:solidFill>
                <a:schemeClr val="bg1">
                  <a:lumMod val="75000"/>
                </a:schemeClr>
              </a:solidFill>
            </a:endParaRPr>
          </a:p>
          <a:p>
            <a:pPr eaLnBrk="1" hangingPunct="1">
              <a:spcBef>
                <a:spcPts val="900"/>
              </a:spcBef>
              <a:buNone/>
            </a:pPr>
            <a:r>
              <a:rPr lang="en-US" altLang="zh-TW" b="1" dirty="0" smtClean="0">
                <a:solidFill>
                  <a:srgbClr val="FFC1C1"/>
                </a:solidFill>
              </a:rPr>
              <a:t>/</a:t>
            </a:r>
            <a:r>
              <a:rPr lang="en-US" altLang="zh-TW" dirty="0"/>
              <a:t>	</a:t>
            </a:r>
            <a:r>
              <a:rPr lang="en-US" altLang="zh-TW" dirty="0">
                <a:solidFill>
                  <a:schemeClr val="bg1">
                    <a:lumMod val="65000"/>
                  </a:schemeClr>
                </a:solidFill>
              </a:rPr>
              <a:t>→ </a:t>
            </a:r>
            <a:r>
              <a:rPr lang="en-US" altLang="zh-TW" dirty="0" smtClean="0">
                <a:solidFill>
                  <a:schemeClr val="bg1">
                    <a:lumMod val="65000"/>
                  </a:schemeClr>
                </a:solidFill>
              </a:rPr>
              <a:t>Execute the command(s) that follows 	only if it matches the pattern given.</a:t>
            </a:r>
          </a:p>
          <a:p>
            <a:pPr eaLnBrk="1" hangingPunct="1">
              <a:spcBef>
                <a:spcPts val="900"/>
              </a:spcBef>
              <a:buNone/>
            </a:pPr>
            <a:r>
              <a:rPr lang="en-US" altLang="zh-TW" dirty="0">
                <a:solidFill>
                  <a:schemeClr val="bg1">
                    <a:lumMod val="65000"/>
                  </a:schemeClr>
                </a:solidFill>
              </a:rPr>
              <a:t>		</a:t>
            </a:r>
            <a:r>
              <a:rPr lang="en-US" altLang="zh-TW" b="1" dirty="0" smtClean="0">
                <a:solidFill>
                  <a:srgbClr val="FFC1C1"/>
                </a:solidFill>
              </a:rPr>
              <a:t>\</a:t>
            </a:r>
            <a:r>
              <a:rPr lang="en-US" altLang="zh-TW" dirty="0" err="1" smtClean="0">
                <a:solidFill>
                  <a:schemeClr val="bg1">
                    <a:lumMod val="65000"/>
                  </a:schemeClr>
                </a:solidFill>
              </a:rPr>
              <a:t>XregexX</a:t>
            </a:r>
            <a:r>
              <a:rPr lang="en-US" altLang="zh-TW" dirty="0" smtClean="0">
                <a:solidFill>
                  <a:schemeClr val="bg1">
                    <a:lumMod val="65000"/>
                  </a:schemeClr>
                </a:solidFill>
              </a:rPr>
              <a:t> → The same effect as /regex/</a:t>
            </a:r>
            <a:endParaRPr lang="en-US" altLang="zh-TW" dirty="0">
              <a:solidFill>
                <a:schemeClr val="bg1">
                  <a:lumMod val="65000"/>
                </a:schemeClr>
              </a:solidFill>
            </a:endParaRPr>
          </a:p>
          <a:p>
            <a:pPr eaLnBrk="1" hangingPunct="1">
              <a:spcBef>
                <a:spcPts val="0"/>
              </a:spcBef>
              <a:buNone/>
            </a:pPr>
            <a:r>
              <a:rPr lang="en-US" altLang="zh-TW" dirty="0">
                <a:solidFill>
                  <a:schemeClr val="bg1">
                    <a:lumMod val="65000"/>
                  </a:schemeClr>
                </a:solidFill>
              </a:rPr>
              <a:t>              </a:t>
            </a:r>
            <a:r>
              <a:rPr lang="en-US" altLang="zh-TW" dirty="0" smtClean="0">
                <a:solidFill>
                  <a:schemeClr val="bg1">
                    <a:lumMod val="65000"/>
                  </a:schemeClr>
                </a:solidFill>
              </a:rPr>
              <a:t>               but allows any character X.</a:t>
            </a:r>
            <a:endParaRPr lang="en-US" altLang="zh-TW" dirty="0">
              <a:solidFill>
                <a:schemeClr val="bg1">
                  <a:lumMod val="65000"/>
                </a:schemeClr>
              </a:solidFill>
            </a:endParaRPr>
          </a:p>
          <a:p>
            <a:pPr eaLnBrk="1" hangingPunct="1">
              <a:spcBef>
                <a:spcPts val="900"/>
              </a:spcBef>
              <a:buNone/>
            </a:pPr>
            <a:r>
              <a:rPr lang="en-US" altLang="zh-TW" b="1" dirty="0">
                <a:solidFill>
                  <a:srgbClr val="FFC1C1"/>
                </a:solidFill>
              </a:rPr>
              <a:t>,</a:t>
            </a:r>
            <a:r>
              <a:rPr lang="en-US" altLang="zh-TW" dirty="0">
                <a:solidFill>
                  <a:schemeClr val="bg1">
                    <a:lumMod val="65000"/>
                  </a:schemeClr>
                </a:solidFill>
              </a:rPr>
              <a:t>	→ Execute over a range.</a:t>
            </a:r>
          </a:p>
          <a:p>
            <a:pPr eaLnBrk="1" hangingPunct="1">
              <a:spcBef>
                <a:spcPts val="900"/>
              </a:spcBef>
              <a:buFontTx/>
              <a:buNone/>
            </a:pPr>
            <a:r>
              <a:rPr lang="en-US" altLang="zh-TW" b="1" dirty="0" smtClean="0">
                <a:solidFill>
                  <a:srgbClr val="FF0000"/>
                </a:solidFill>
              </a:rPr>
              <a:t>!</a:t>
            </a:r>
            <a:r>
              <a:rPr lang="en-US" altLang="zh-TW" dirty="0"/>
              <a:t>	→ </a:t>
            </a:r>
            <a:r>
              <a:rPr lang="en-US" altLang="zh-TW" dirty="0" smtClean="0"/>
              <a:t>Negate the condition under which to 	execute the following command. </a:t>
            </a:r>
            <a:endParaRPr lang="en-US" altLang="zh-TW" dirty="0"/>
          </a:p>
        </p:txBody>
      </p:sp>
      <p:sp>
        <p:nvSpPr>
          <p:cNvPr id="4" name="Trapezoid 3"/>
          <p:cNvSpPr>
            <a:spLocks noChangeAspect="1"/>
          </p:cNvSpPr>
          <p:nvPr/>
        </p:nvSpPr>
        <p:spPr bwMode="auto">
          <a:xfrm rot="-2700000">
            <a:off x="-737070" y="282628"/>
            <a:ext cx="2945498" cy="863248"/>
          </a:xfrm>
          <a:prstGeom prst="trapezoid">
            <a:avLst>
              <a:gd name="adj" fmla="val 100893"/>
            </a:avLst>
          </a:prstGeom>
          <a:solidFill>
            <a:srgbClr val="FFFF00"/>
          </a:solidFill>
          <a:ln w="9525" cap="flat" cmpd="sng" algn="ctr">
            <a:solidFill>
              <a:srgbClr val="C00000"/>
            </a:solidFill>
            <a:prstDash val="solid"/>
            <a:round/>
            <a:headEnd type="none" w="med" len="med"/>
            <a:tailEnd type="none" w="med" len="med"/>
          </a:ln>
          <a:effectLst/>
        </p:spPr>
        <p:txBody>
          <a:bodyPr vert="horz" wrap="square" lIns="91440" tIns="0" rIns="91440" bIns="45720" numCol="1" rtlCol="0" anchor="ctr" anchorCtr="1" compatLnSpc="1">
            <a:prstTxWarp prst="textNoShape">
              <a:avLst/>
            </a:prstTxWarp>
          </a:bodyPr>
          <a:lstStyle>
            <a:defPPr>
              <a:defRPr lang="en-US"/>
            </a:defPPr>
            <a:lvl1pPr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1pPr>
            <a:lvl2pPr marL="4572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2pPr>
            <a:lvl3pPr marL="9144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3pPr>
            <a:lvl4pPr marL="13716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4pPr>
            <a:lvl5pPr marL="18288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5pPr>
            <a:lvl6pPr marL="22860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6pPr>
            <a:lvl7pPr marL="27432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7pPr>
            <a:lvl8pPr marL="32004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8pPr>
            <a:lvl9pPr marL="36576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9pPr>
          </a:lstStyle>
          <a:p>
            <a:pPr marL="0" marR="0" indent="0" algn="ctr" defTabSz="914400" rtl="0" eaLnBrk="1" fontAlgn="base" latinLnBrk="0" hangingPunct="1">
              <a:spcBef>
                <a:spcPct val="0"/>
              </a:spcBef>
              <a:spcAft>
                <a:spcPct val="0"/>
              </a:spcAft>
              <a:buClrTx/>
              <a:buSzTx/>
              <a:buFontTx/>
              <a:buNone/>
              <a:tabLst/>
            </a:pPr>
            <a:r>
              <a:rPr kumimoji="1" lang="en-US" sz="2800" b="0" i="0" u="none" strike="noStrike" cap="none" normalizeH="0" baseline="0" dirty="0" smtClean="0">
                <a:ln>
                  <a:noFill/>
                </a:ln>
                <a:solidFill>
                  <a:schemeClr val="tx1"/>
                </a:solidFill>
                <a:effectLst/>
                <a:latin typeface="Arial" charset="0"/>
                <a:ea typeface="新細明體" charset="-120"/>
              </a:rPr>
              <a:t>From Lecture 8</a:t>
            </a:r>
            <a:endParaRPr kumimoji="1" lang="en-US" sz="2800" b="0" i="0" u="none" strike="noStrike" cap="none" normalizeH="0" baseline="0" dirty="0">
              <a:ln>
                <a:noFill/>
              </a:ln>
              <a:solidFill>
                <a:schemeClr val="tx1"/>
              </a:solidFill>
              <a:effectLst/>
              <a:latin typeface="Arial" charset="0"/>
              <a:ea typeface="新細明體" charset="-120"/>
            </a:endParaRPr>
          </a:p>
          <a:p>
            <a:pPr marL="0" marR="0" indent="0" algn="ctr" defTabSz="914400" rtl="0" eaLnBrk="1" fontAlgn="base" latinLnBrk="0" hangingPunct="1">
              <a:spcBef>
                <a:spcPct val="0"/>
              </a:spcBef>
              <a:spcAft>
                <a:spcPct val="0"/>
              </a:spcAft>
              <a:buClrTx/>
              <a:buSzTx/>
              <a:buFontTx/>
              <a:buNone/>
              <a:tabLst/>
            </a:pPr>
            <a:endParaRPr kumimoji="1" lang="en-US" sz="900" b="0" i="0" u="none" strike="noStrike" cap="none" normalizeH="0" baseline="0" dirty="0">
              <a:ln>
                <a:noFill/>
              </a:ln>
              <a:solidFill>
                <a:schemeClr val="tx1"/>
              </a:solidFill>
              <a:effectLst/>
              <a:latin typeface="Arial" charset="0"/>
              <a:ea typeface="新細明體" charset="-120"/>
            </a:endParaRPr>
          </a:p>
        </p:txBody>
      </p:sp>
    </p:spTree>
    <p:extLst>
      <p:ext uri="{BB962C8B-B14F-4D97-AF65-F5344CB8AC3E}">
        <p14:creationId xmlns:p14="http://schemas.microsoft.com/office/powerpoint/2010/main" val="2104064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idx="4294967295"/>
          </p:nvPr>
        </p:nvSpPr>
        <p:spPr>
          <a:xfrm>
            <a:off x="457200" y="255984"/>
            <a:ext cx="8229600" cy="990600"/>
          </a:xfrm>
        </p:spPr>
        <p:txBody>
          <a:bodyPr/>
          <a:lstStyle/>
          <a:p>
            <a:pPr eaLnBrk="1" hangingPunct="1"/>
            <a:r>
              <a:rPr lang="en-US" altLang="zh-TW" dirty="0">
                <a:solidFill>
                  <a:srgbClr val="0033CC"/>
                </a:solidFill>
              </a:rPr>
              <a:t>The </a:t>
            </a:r>
            <a:r>
              <a:rPr lang="en-US" altLang="zh-TW" b="1" dirty="0">
                <a:solidFill>
                  <a:srgbClr val="0033CC"/>
                </a:solidFill>
              </a:rPr>
              <a:t>\</a:t>
            </a:r>
          </a:p>
        </p:txBody>
      </p:sp>
      <p:sp>
        <p:nvSpPr>
          <p:cNvPr id="54275" name="Content Placeholder 2"/>
          <p:cNvSpPr>
            <a:spLocks noGrp="1"/>
          </p:cNvSpPr>
          <p:nvPr>
            <p:ph idx="4294967295"/>
          </p:nvPr>
        </p:nvSpPr>
        <p:spPr>
          <a:xfrm>
            <a:off x="152400" y="1322784"/>
            <a:ext cx="8839200" cy="5562600"/>
          </a:xfrm>
        </p:spPr>
        <p:txBody>
          <a:bodyPr/>
          <a:lstStyle/>
          <a:p>
            <a:pPr marL="0" indent="0" eaLnBrk="1" hangingPunct="1">
              <a:lnSpc>
                <a:spcPct val="80000"/>
              </a:lnSpc>
              <a:buFontTx/>
              <a:buNone/>
            </a:pPr>
            <a:r>
              <a:rPr lang="en-US" altLang="zh-TW" sz="2700" dirty="0">
                <a:solidFill>
                  <a:srgbClr val="B2B2B2"/>
                </a:solidFill>
              </a:rPr>
              <a:t>You can prevent the shell from interpreting a character by placing a backslash ("\") in front of it. </a:t>
            </a:r>
          </a:p>
          <a:p>
            <a:pPr marL="0" indent="0" eaLnBrk="1" hangingPunct="1">
              <a:lnSpc>
                <a:spcPct val="80000"/>
              </a:lnSpc>
              <a:buFontTx/>
              <a:buNone/>
            </a:pPr>
            <a:r>
              <a:rPr lang="en-US" altLang="zh-TW" sz="2500" dirty="0">
                <a:solidFill>
                  <a:srgbClr val="B2B2B2"/>
                </a:solidFill>
              </a:rPr>
              <a:t>Here is a script to delete files with an asterisk in their names:</a:t>
            </a:r>
            <a:r>
              <a:rPr lang="en-US" altLang="zh-TW" sz="2500" dirty="0"/>
              <a:t> </a:t>
            </a:r>
          </a:p>
          <a:p>
            <a:pPr marL="0" indent="0" eaLnBrk="1" hangingPunct="1">
              <a:lnSpc>
                <a:spcPct val="80000"/>
              </a:lnSpc>
              <a:spcBef>
                <a:spcPct val="35000"/>
              </a:spcBef>
              <a:buFontTx/>
              <a:buNone/>
            </a:pPr>
            <a:r>
              <a:rPr lang="en-US" altLang="zh-TW" sz="2400" dirty="0">
                <a:latin typeface="High Tower Text" pitchFamily="18" charset="0"/>
                <a:ea typeface="Batang" pitchFamily="18" charset="-127"/>
                <a:cs typeface="FrankRuehl" pitchFamily="34" charset="-79"/>
              </a:rPr>
              <a:t>	echo This script removes all files that </a:t>
            </a:r>
            <a:br>
              <a:rPr lang="en-US" altLang="zh-TW" sz="2400" dirty="0">
                <a:latin typeface="High Tower Text" pitchFamily="18" charset="0"/>
                <a:ea typeface="Batang" pitchFamily="18" charset="-127"/>
                <a:cs typeface="FrankRuehl" pitchFamily="34" charset="-79"/>
              </a:rPr>
            </a:br>
            <a:r>
              <a:rPr lang="en-US" altLang="zh-TW" sz="2400" dirty="0">
                <a:latin typeface="High Tower Text" pitchFamily="18" charset="0"/>
                <a:ea typeface="Batang" pitchFamily="18" charset="-127"/>
                <a:cs typeface="FrankRuehl" pitchFamily="34" charset="-79"/>
              </a:rPr>
              <a:t>	echo contain an asterisk in the name.</a:t>
            </a:r>
            <a:br>
              <a:rPr lang="en-US" altLang="zh-TW" sz="2400" dirty="0">
                <a:latin typeface="High Tower Text" pitchFamily="18" charset="0"/>
                <a:ea typeface="Batang" pitchFamily="18" charset="-127"/>
                <a:cs typeface="FrankRuehl" pitchFamily="34" charset="-79"/>
              </a:rPr>
            </a:br>
            <a:r>
              <a:rPr lang="en-US" altLang="zh-TW" sz="2400" dirty="0">
                <a:latin typeface="High Tower Text" pitchFamily="18" charset="0"/>
                <a:ea typeface="Batang" pitchFamily="18" charset="-127"/>
                <a:cs typeface="FrankRuehl" pitchFamily="34" charset="-79"/>
              </a:rPr>
              <a:t>	echo</a:t>
            </a:r>
            <a:br>
              <a:rPr lang="en-US" altLang="zh-TW" sz="2400" dirty="0">
                <a:latin typeface="High Tower Text" pitchFamily="18" charset="0"/>
                <a:ea typeface="Batang" pitchFamily="18" charset="-127"/>
                <a:cs typeface="FrankRuehl" pitchFamily="34" charset="-79"/>
              </a:rPr>
            </a:br>
            <a:r>
              <a:rPr lang="en-US" altLang="zh-TW" sz="2400" dirty="0">
                <a:latin typeface="High Tower Text" pitchFamily="18" charset="0"/>
                <a:ea typeface="Batang" pitchFamily="18" charset="-127"/>
                <a:cs typeface="FrankRuehl" pitchFamily="34" charset="-79"/>
              </a:rPr>
              <a:t>	echo Are you sure you want to remove these files</a:t>
            </a:r>
            <a:r>
              <a:rPr lang="en-US" altLang="zh-TW" sz="2400" dirty="0">
                <a:solidFill>
                  <a:srgbClr val="A6A6A6"/>
                </a:solidFill>
                <a:latin typeface="High Tower Text" pitchFamily="18" charset="0"/>
                <a:ea typeface="Batang" pitchFamily="18" charset="-127"/>
                <a:cs typeface="FrankRuehl" pitchFamily="34" charset="-79"/>
              </a:rPr>
              <a:t>\</a:t>
            </a:r>
            <a:r>
              <a:rPr lang="en-US" altLang="zh-TW" sz="2400" dirty="0">
                <a:latin typeface="High Tower Text" pitchFamily="18" charset="0"/>
                <a:ea typeface="Batang" pitchFamily="18" charset="-127"/>
                <a:cs typeface="FrankRuehl" pitchFamily="34" charset="-79"/>
              </a:rPr>
              <a:t>?</a:t>
            </a:r>
            <a:br>
              <a:rPr lang="en-US" altLang="zh-TW" sz="2400" dirty="0">
                <a:latin typeface="High Tower Text" pitchFamily="18" charset="0"/>
                <a:ea typeface="Batang" pitchFamily="18" charset="-127"/>
                <a:cs typeface="FrankRuehl" pitchFamily="34" charset="-79"/>
              </a:rPr>
            </a:br>
            <a:r>
              <a:rPr lang="en-US" altLang="zh-TW" sz="2400" dirty="0">
                <a:latin typeface="High Tower Text" pitchFamily="18" charset="0"/>
                <a:ea typeface="Batang" pitchFamily="18" charset="-127"/>
                <a:cs typeface="FrankRuehl" pitchFamily="34" charset="-79"/>
              </a:rPr>
              <a:t>	</a:t>
            </a:r>
            <a:r>
              <a:rPr lang="en-US" altLang="zh-TW" sz="2400" dirty="0" err="1">
                <a:latin typeface="High Tower Text" pitchFamily="18" charset="0"/>
                <a:ea typeface="Batang" pitchFamily="18" charset="-127"/>
                <a:cs typeface="FrankRuehl" pitchFamily="34" charset="-79"/>
              </a:rPr>
              <a:t>rm</a:t>
            </a:r>
            <a:r>
              <a:rPr lang="en-US" altLang="zh-TW" sz="2400" dirty="0">
                <a:latin typeface="High Tower Text" pitchFamily="18" charset="0"/>
                <a:ea typeface="Batang" pitchFamily="18" charset="-127"/>
                <a:cs typeface="FrankRuehl" pitchFamily="34" charset="-79"/>
              </a:rPr>
              <a:t> </a:t>
            </a:r>
            <a:r>
              <a:rPr lang="en-US" altLang="zh-TW" sz="2400" dirty="0">
                <a:latin typeface="Garamond" pitchFamily="18" charset="0"/>
                <a:ea typeface="Batang" pitchFamily="18" charset="-127"/>
                <a:cs typeface="FrankRuehl" pitchFamily="34" charset="-79"/>
              </a:rPr>
              <a:t>-</a:t>
            </a:r>
            <a:r>
              <a:rPr lang="en-US" altLang="zh-TW" sz="2400" dirty="0" err="1">
                <a:latin typeface="High Tower Text" pitchFamily="18" charset="0"/>
                <a:ea typeface="Batang" pitchFamily="18" charset="-127"/>
                <a:cs typeface="FrankRuehl" pitchFamily="34" charset="-79"/>
              </a:rPr>
              <a:t>i</a:t>
            </a:r>
            <a:r>
              <a:rPr lang="en-US" altLang="zh-TW" sz="2400" dirty="0">
                <a:latin typeface="High Tower Text" pitchFamily="18" charset="0"/>
                <a:ea typeface="Batang" pitchFamily="18" charset="-127"/>
                <a:cs typeface="FrankRuehl" pitchFamily="34" charset="-79"/>
              </a:rPr>
              <a:t> *\**</a:t>
            </a:r>
            <a:r>
              <a:rPr lang="en-US" altLang="zh-TW" sz="2700" dirty="0"/>
              <a:t/>
            </a:r>
            <a:br>
              <a:rPr lang="en-US" altLang="zh-TW" sz="2700" dirty="0"/>
            </a:br>
            <a:endParaRPr lang="en-US" altLang="zh-TW" sz="2700" dirty="0"/>
          </a:p>
          <a:p>
            <a:pPr marL="0" indent="0" eaLnBrk="1" hangingPunct="1">
              <a:lnSpc>
                <a:spcPct val="80000"/>
              </a:lnSpc>
              <a:buFontTx/>
              <a:buNone/>
            </a:pPr>
            <a:r>
              <a:rPr lang="en-US" altLang="zh-TW" sz="2500" dirty="0">
                <a:solidFill>
                  <a:srgbClr val="B2B2B2"/>
                </a:solidFill>
              </a:rPr>
              <a:t>This “\” was necessary because the “?” is also a shell symbol.</a:t>
            </a:r>
            <a:r>
              <a:rPr lang="en-US" altLang="zh-TW" sz="2500" dirty="0"/>
              <a:t> </a:t>
            </a:r>
            <a:r>
              <a:rPr lang="en-US" altLang="zh-TW" sz="2500" dirty="0">
                <a:solidFill>
                  <a:srgbClr val="B2B2B2"/>
                </a:solidFill>
              </a:rPr>
              <a:t>Without the “\”, the program would look for all files that match the pattern </a:t>
            </a:r>
            <a:r>
              <a:rPr lang="en-US" altLang="zh-TW" sz="2500" dirty="0"/>
              <a:t>"</a:t>
            </a:r>
            <a:r>
              <a:rPr lang="en-US" altLang="zh-TW" sz="2500" dirty="0">
                <a:solidFill>
                  <a:srgbClr val="FF0000"/>
                </a:solidFill>
              </a:rPr>
              <a:t>files?</a:t>
            </a:r>
            <a:r>
              <a:rPr lang="en-US" altLang="zh-TW" sz="2500" dirty="0"/>
              <a:t>”. If you had “</a:t>
            </a:r>
            <a:r>
              <a:rPr lang="en-US" altLang="zh-TW" sz="2500" dirty="0" err="1"/>
              <a:t>filesA</a:t>
            </a:r>
            <a:r>
              <a:rPr lang="en-US" altLang="zh-TW" sz="2500" dirty="0"/>
              <a:t>” and “</a:t>
            </a:r>
            <a:r>
              <a:rPr lang="en-US" altLang="zh-TW" sz="2500" dirty="0" err="1"/>
              <a:t>filesB</a:t>
            </a:r>
            <a:r>
              <a:rPr lang="en-US" altLang="zh-TW" sz="2500" dirty="0"/>
              <a:t>” then you would have (wrongly) gotten: </a:t>
            </a:r>
          </a:p>
          <a:p>
            <a:pPr marL="0" indent="0" eaLnBrk="1" hangingPunct="1">
              <a:lnSpc>
                <a:spcPct val="80000"/>
              </a:lnSpc>
              <a:spcBef>
                <a:spcPct val="40000"/>
              </a:spcBef>
              <a:buFontTx/>
              <a:buNone/>
            </a:pPr>
            <a:r>
              <a:rPr lang="en-US" altLang="zh-TW" sz="2400" dirty="0">
                <a:latin typeface="High Tower Text" pitchFamily="18" charset="0"/>
                <a:ea typeface="Batang" pitchFamily="18" charset="-127"/>
              </a:rPr>
              <a:t>   </a:t>
            </a:r>
            <a:r>
              <a:rPr lang="en-US" altLang="zh-TW" sz="2400" dirty="0">
                <a:solidFill>
                  <a:schemeClr val="bg1"/>
                </a:solidFill>
                <a:latin typeface="High Tower Text" pitchFamily="18" charset="0"/>
                <a:ea typeface="Batang" pitchFamily="18" charset="-127"/>
              </a:rPr>
              <a:t>Are you sure you want to remove these </a:t>
            </a:r>
            <a:r>
              <a:rPr lang="en-US" altLang="zh-TW" sz="2400" dirty="0" err="1">
                <a:solidFill>
                  <a:schemeClr val="bg1"/>
                </a:solidFill>
                <a:latin typeface="High Tower Text" pitchFamily="18" charset="0"/>
                <a:ea typeface="Batang" pitchFamily="18" charset="-127"/>
              </a:rPr>
              <a:t>filesA</a:t>
            </a:r>
            <a:r>
              <a:rPr lang="en-US" altLang="zh-TW" sz="2400" dirty="0">
                <a:solidFill>
                  <a:schemeClr val="bg1"/>
                </a:solidFill>
                <a:latin typeface="High Tower Text" pitchFamily="18" charset="0"/>
                <a:ea typeface="Batang" pitchFamily="18" charset="-127"/>
              </a:rPr>
              <a:t> </a:t>
            </a:r>
            <a:r>
              <a:rPr lang="en-US" altLang="zh-TW" sz="2400" dirty="0" err="1">
                <a:solidFill>
                  <a:schemeClr val="bg1"/>
                </a:solidFill>
                <a:latin typeface="High Tower Text" pitchFamily="18" charset="0"/>
                <a:ea typeface="Batang" pitchFamily="18" charset="-127"/>
              </a:rPr>
              <a:t>filesB</a:t>
            </a:r>
            <a:r>
              <a:rPr lang="en-US" altLang="zh-TW" sz="2400" dirty="0">
                <a:solidFill>
                  <a:schemeClr val="bg1"/>
                </a:solidFill>
                <a:latin typeface="High Tower Text" pitchFamily="18" charset="0"/>
              </a:rPr>
              <a:t/>
            </a:r>
            <a:br>
              <a:rPr lang="en-US" altLang="zh-TW" sz="2400" dirty="0">
                <a:solidFill>
                  <a:schemeClr val="bg1"/>
                </a:solidFill>
                <a:latin typeface="High Tower Text" pitchFamily="18" charset="0"/>
              </a:rPr>
            </a:br>
            <a:r>
              <a:rPr lang="en-US" altLang="zh-TW" sz="2700" dirty="0"/>
              <a:t> </a:t>
            </a:r>
          </a:p>
        </p:txBody>
      </p:sp>
      <p:sp>
        <p:nvSpPr>
          <p:cNvPr id="54276" name="Oval 4"/>
          <p:cNvSpPr>
            <a:spLocks noChangeArrowheads="1"/>
          </p:cNvSpPr>
          <p:nvPr/>
        </p:nvSpPr>
        <p:spPr bwMode="auto">
          <a:xfrm>
            <a:off x="2438400" y="4904184"/>
            <a:ext cx="381000" cy="457200"/>
          </a:xfrm>
          <a:prstGeom prst="ellipse">
            <a:avLst/>
          </a:prstGeom>
          <a:noFill/>
          <a:ln w="25400">
            <a:solidFill>
              <a:srgbClr val="FF0000"/>
            </a:solidFill>
            <a:round/>
            <a:headEnd/>
            <a:tailEnd/>
          </a:ln>
        </p:spPr>
        <p:txBody>
          <a:bodyPr wrap="none" anchor="ctr"/>
          <a:lstStyle/>
          <a:p>
            <a:endParaRPr lang="zh-TW" altLang="en-US">
              <a:solidFill>
                <a:srgbClr val="000000"/>
              </a:solidFill>
              <a:cs typeface="Arial" pitchFamily="34" charset="0"/>
            </a:endParaRPr>
          </a:p>
        </p:txBody>
      </p:sp>
      <p:sp>
        <p:nvSpPr>
          <p:cNvPr id="54277" name="Oval 5"/>
          <p:cNvSpPr>
            <a:spLocks noChangeArrowheads="1"/>
          </p:cNvSpPr>
          <p:nvPr/>
        </p:nvSpPr>
        <p:spPr bwMode="auto">
          <a:xfrm>
            <a:off x="5105400" y="4904184"/>
            <a:ext cx="304800" cy="457200"/>
          </a:xfrm>
          <a:prstGeom prst="ellipse">
            <a:avLst/>
          </a:prstGeom>
          <a:noFill/>
          <a:ln w="25400">
            <a:solidFill>
              <a:srgbClr val="FF0000"/>
            </a:solidFill>
            <a:round/>
            <a:headEnd/>
            <a:tailEnd/>
          </a:ln>
        </p:spPr>
        <p:txBody>
          <a:bodyPr wrap="none" anchor="ctr"/>
          <a:lstStyle/>
          <a:p>
            <a:endParaRPr lang="zh-TW" altLang="en-US">
              <a:solidFill>
                <a:srgbClr val="000000"/>
              </a:solidFill>
              <a:cs typeface="Arial" pitchFamily="34" charset="0"/>
            </a:endParaRPr>
          </a:p>
        </p:txBody>
      </p:sp>
      <p:sp>
        <p:nvSpPr>
          <p:cNvPr id="54278" name="Oval 6"/>
          <p:cNvSpPr>
            <a:spLocks noChangeArrowheads="1"/>
          </p:cNvSpPr>
          <p:nvPr/>
        </p:nvSpPr>
        <p:spPr bwMode="auto">
          <a:xfrm>
            <a:off x="6781800" y="4904184"/>
            <a:ext cx="304800" cy="457200"/>
          </a:xfrm>
          <a:prstGeom prst="ellipse">
            <a:avLst/>
          </a:prstGeom>
          <a:noFill/>
          <a:ln w="25400">
            <a:solidFill>
              <a:srgbClr val="FF0000"/>
            </a:solidFill>
            <a:round/>
            <a:headEnd/>
            <a:tailEnd/>
          </a:ln>
        </p:spPr>
        <p:txBody>
          <a:bodyPr wrap="none" anchor="ctr"/>
          <a:lstStyle/>
          <a:p>
            <a:endParaRPr lang="zh-TW" altLang="en-US">
              <a:solidFill>
                <a:srgbClr val="000000"/>
              </a:solidFill>
              <a:cs typeface="Arial" pitchFamily="34" charset="0"/>
            </a:endParaRPr>
          </a:p>
        </p:txBody>
      </p:sp>
      <p:sp>
        <p:nvSpPr>
          <p:cNvPr id="54279" name="Arc 7"/>
          <p:cNvSpPr>
            <a:spLocks/>
          </p:cNvSpPr>
          <p:nvPr/>
        </p:nvSpPr>
        <p:spPr bwMode="auto">
          <a:xfrm flipV="1">
            <a:off x="2743200" y="5056584"/>
            <a:ext cx="2438400" cy="533400"/>
          </a:xfrm>
          <a:custGeom>
            <a:avLst/>
            <a:gdLst>
              <a:gd name="T0" fmla="*/ 0 w 37677"/>
              <a:gd name="T1" fmla="*/ 2147483647 h 21600"/>
              <a:gd name="T2" fmla="*/ 2147483647 w 37677"/>
              <a:gd name="T3" fmla="*/ 2147483647 h 21600"/>
              <a:gd name="T4" fmla="*/ 2147483647 w 37677"/>
              <a:gd name="T5" fmla="*/ 2147483647 h 21600"/>
              <a:gd name="T6" fmla="*/ 0 60000 65536"/>
              <a:gd name="T7" fmla="*/ 0 60000 65536"/>
              <a:gd name="T8" fmla="*/ 0 60000 65536"/>
              <a:gd name="T9" fmla="*/ 0 w 37677"/>
              <a:gd name="T10" fmla="*/ 0 h 21600"/>
              <a:gd name="T11" fmla="*/ 37677 w 37677"/>
              <a:gd name="T12" fmla="*/ 21600 h 21600"/>
            </a:gdLst>
            <a:ahLst/>
            <a:cxnLst>
              <a:cxn ang="T6">
                <a:pos x="T0" y="T1"/>
              </a:cxn>
              <a:cxn ang="T7">
                <a:pos x="T2" y="T3"/>
              </a:cxn>
              <a:cxn ang="T8">
                <a:pos x="T4" y="T5"/>
              </a:cxn>
            </a:cxnLst>
            <a:rect l="T9" t="T10" r="T11" b="T12"/>
            <a:pathLst>
              <a:path w="37677" h="21600" fill="none" extrusionOk="0">
                <a:moveTo>
                  <a:pt x="0" y="11108"/>
                </a:moveTo>
                <a:cubicBezTo>
                  <a:pt x="3810" y="4252"/>
                  <a:pt x="11037" y="-1"/>
                  <a:pt x="18881" y="0"/>
                </a:cubicBezTo>
                <a:cubicBezTo>
                  <a:pt x="26662" y="0"/>
                  <a:pt x="33842" y="4185"/>
                  <a:pt x="37676" y="10956"/>
                </a:cubicBezTo>
              </a:path>
              <a:path w="37677" h="21600" stroke="0" extrusionOk="0">
                <a:moveTo>
                  <a:pt x="0" y="11108"/>
                </a:moveTo>
                <a:cubicBezTo>
                  <a:pt x="3810" y="4252"/>
                  <a:pt x="11037" y="-1"/>
                  <a:pt x="18881" y="0"/>
                </a:cubicBezTo>
                <a:cubicBezTo>
                  <a:pt x="26662" y="0"/>
                  <a:pt x="33842" y="4185"/>
                  <a:pt x="37676" y="10956"/>
                </a:cubicBezTo>
                <a:lnTo>
                  <a:pt x="18881" y="21600"/>
                </a:lnTo>
                <a:close/>
              </a:path>
            </a:pathLst>
          </a:custGeom>
          <a:noFill/>
          <a:ln w="9525">
            <a:solidFill>
              <a:srgbClr val="FF0000"/>
            </a:solidFill>
            <a:round/>
            <a:headEnd/>
            <a:tailEnd type="triangle" w="med" len="med"/>
          </a:ln>
        </p:spPr>
        <p:txBody>
          <a:bodyPr wrap="none" anchor="ctr"/>
          <a:lstStyle/>
          <a:p>
            <a:endParaRPr lang="en-US">
              <a:solidFill>
                <a:srgbClr val="000000"/>
              </a:solidFill>
              <a:cs typeface="Arial" pitchFamily="34" charset="0"/>
            </a:endParaRPr>
          </a:p>
        </p:txBody>
      </p:sp>
      <p:sp>
        <p:nvSpPr>
          <p:cNvPr id="54280" name="Arc 8"/>
          <p:cNvSpPr>
            <a:spLocks/>
          </p:cNvSpPr>
          <p:nvPr/>
        </p:nvSpPr>
        <p:spPr bwMode="auto">
          <a:xfrm flipV="1">
            <a:off x="2743200" y="4904184"/>
            <a:ext cx="4114800" cy="838200"/>
          </a:xfrm>
          <a:custGeom>
            <a:avLst/>
            <a:gdLst>
              <a:gd name="T0" fmla="*/ 0 w 37677"/>
              <a:gd name="T1" fmla="*/ 2147483647 h 21600"/>
              <a:gd name="T2" fmla="*/ 2147483647 w 37677"/>
              <a:gd name="T3" fmla="*/ 2147483647 h 21600"/>
              <a:gd name="T4" fmla="*/ 2147483647 w 37677"/>
              <a:gd name="T5" fmla="*/ 2147483647 h 21600"/>
              <a:gd name="T6" fmla="*/ 0 60000 65536"/>
              <a:gd name="T7" fmla="*/ 0 60000 65536"/>
              <a:gd name="T8" fmla="*/ 0 60000 65536"/>
              <a:gd name="T9" fmla="*/ 0 w 37677"/>
              <a:gd name="T10" fmla="*/ 0 h 21600"/>
              <a:gd name="T11" fmla="*/ 37677 w 37677"/>
              <a:gd name="T12" fmla="*/ 21600 h 21600"/>
            </a:gdLst>
            <a:ahLst/>
            <a:cxnLst>
              <a:cxn ang="T6">
                <a:pos x="T0" y="T1"/>
              </a:cxn>
              <a:cxn ang="T7">
                <a:pos x="T2" y="T3"/>
              </a:cxn>
              <a:cxn ang="T8">
                <a:pos x="T4" y="T5"/>
              </a:cxn>
            </a:cxnLst>
            <a:rect l="T9" t="T10" r="T11" b="T12"/>
            <a:pathLst>
              <a:path w="37677" h="21600" fill="none" extrusionOk="0">
                <a:moveTo>
                  <a:pt x="0" y="11108"/>
                </a:moveTo>
                <a:cubicBezTo>
                  <a:pt x="3810" y="4252"/>
                  <a:pt x="11037" y="-1"/>
                  <a:pt x="18881" y="0"/>
                </a:cubicBezTo>
                <a:cubicBezTo>
                  <a:pt x="26662" y="0"/>
                  <a:pt x="33842" y="4185"/>
                  <a:pt x="37676" y="10956"/>
                </a:cubicBezTo>
              </a:path>
              <a:path w="37677" h="21600" stroke="0" extrusionOk="0">
                <a:moveTo>
                  <a:pt x="0" y="11108"/>
                </a:moveTo>
                <a:cubicBezTo>
                  <a:pt x="3810" y="4252"/>
                  <a:pt x="11037" y="-1"/>
                  <a:pt x="18881" y="0"/>
                </a:cubicBezTo>
                <a:cubicBezTo>
                  <a:pt x="26662" y="0"/>
                  <a:pt x="33842" y="4185"/>
                  <a:pt x="37676" y="10956"/>
                </a:cubicBezTo>
                <a:lnTo>
                  <a:pt x="18881" y="21600"/>
                </a:lnTo>
                <a:close/>
              </a:path>
            </a:pathLst>
          </a:custGeom>
          <a:noFill/>
          <a:ln w="9525">
            <a:solidFill>
              <a:srgbClr val="FF0000"/>
            </a:solidFill>
            <a:round/>
            <a:headEnd/>
            <a:tailEnd type="triangle" w="med" len="med"/>
          </a:ln>
        </p:spPr>
        <p:txBody>
          <a:bodyPr wrap="none" anchor="ctr"/>
          <a:lstStyle/>
          <a:p>
            <a:endParaRPr lang="en-US">
              <a:solidFill>
                <a:srgbClr val="000000"/>
              </a:solidFill>
              <a:cs typeface="Arial" pitchFamily="34" charset="0"/>
            </a:endParaRPr>
          </a:p>
        </p:txBody>
      </p:sp>
      <p:sp>
        <p:nvSpPr>
          <p:cNvPr id="9" name="Arc 8"/>
          <p:cNvSpPr/>
          <p:nvPr/>
        </p:nvSpPr>
        <p:spPr bwMode="auto">
          <a:xfrm rot="17665200">
            <a:off x="7434135" y="3415915"/>
            <a:ext cx="252484" cy="126620"/>
          </a:xfrm>
          <a:prstGeom prst="arc">
            <a:avLst>
              <a:gd name="adj1" fmla="val 15688140"/>
              <a:gd name="adj2" fmla="val 1826050"/>
            </a:avLst>
          </a:prstGeom>
          <a:noFill/>
          <a:ln w="28575" cap="flat" cmpd="sng" algn="ctr">
            <a:solidFill>
              <a:srgbClr val="FF0000"/>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endParaRPr lang="en-US" b="0">
              <a:solidFill>
                <a:srgbClr val="000000"/>
              </a:solidFill>
              <a:latin typeface="Arial" charset="0"/>
              <a:ea typeface="新細明體" charset="-120"/>
              <a:cs typeface="Arial" pitchFamily="34" charset="0"/>
            </a:endParaRPr>
          </a:p>
        </p:txBody>
      </p:sp>
      <p:grpSp>
        <p:nvGrpSpPr>
          <p:cNvPr id="10" name="Group 9"/>
          <p:cNvGrpSpPr/>
          <p:nvPr/>
        </p:nvGrpSpPr>
        <p:grpSpPr>
          <a:xfrm>
            <a:off x="7452360" y="3490503"/>
            <a:ext cx="93261" cy="76200"/>
            <a:chOff x="7450539" y="2590800"/>
            <a:chExt cx="93261" cy="76200"/>
          </a:xfrm>
        </p:grpSpPr>
        <p:cxnSp>
          <p:nvCxnSpPr>
            <p:cNvPr id="11" name="Straight Connector 10"/>
            <p:cNvCxnSpPr/>
            <p:nvPr/>
          </p:nvCxnSpPr>
          <p:spPr bwMode="auto">
            <a:xfrm flipH="1">
              <a:off x="7450539" y="2590800"/>
              <a:ext cx="93261" cy="7620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12" name="Straight Connector 11"/>
            <p:cNvCxnSpPr/>
            <p:nvPr/>
          </p:nvCxnSpPr>
          <p:spPr bwMode="auto">
            <a:xfrm>
              <a:off x="7450539" y="2590800"/>
              <a:ext cx="93261" cy="76200"/>
            </a:xfrm>
            <a:prstGeom prst="line">
              <a:avLst/>
            </a:prstGeom>
            <a:solidFill>
              <a:schemeClr val="accent1"/>
            </a:solidFill>
            <a:ln w="19050" cap="flat" cmpd="sng" algn="ctr">
              <a:solidFill>
                <a:srgbClr val="FF0000"/>
              </a:solidFill>
              <a:prstDash val="solid"/>
              <a:round/>
              <a:headEnd type="none" w="med" len="med"/>
              <a:tailEnd type="none" w="med" len="med"/>
            </a:ln>
            <a:effectLst/>
          </p:spPr>
        </p:cxnSp>
      </p:grpSp>
      <p:sp>
        <p:nvSpPr>
          <p:cNvPr id="13" name="Trapezoid 12"/>
          <p:cNvSpPr>
            <a:spLocks noChangeAspect="1"/>
          </p:cNvSpPr>
          <p:nvPr/>
        </p:nvSpPr>
        <p:spPr bwMode="auto">
          <a:xfrm rot="-2700000">
            <a:off x="-737070" y="282628"/>
            <a:ext cx="2945498" cy="863248"/>
          </a:xfrm>
          <a:prstGeom prst="trapezoid">
            <a:avLst>
              <a:gd name="adj" fmla="val 100893"/>
            </a:avLst>
          </a:prstGeom>
          <a:solidFill>
            <a:srgbClr val="FFFF00"/>
          </a:solidFill>
          <a:ln w="9525" cap="flat" cmpd="sng" algn="ctr">
            <a:solidFill>
              <a:srgbClr val="C00000"/>
            </a:solidFill>
            <a:prstDash val="solid"/>
            <a:round/>
            <a:headEnd type="none" w="med" len="med"/>
            <a:tailEnd type="none" w="med" len="med"/>
          </a:ln>
          <a:effectLst/>
        </p:spPr>
        <p:txBody>
          <a:bodyPr vert="horz" wrap="square" lIns="91440" tIns="0" rIns="91440" bIns="45720" numCol="1" rtlCol="0" anchor="ctr" anchorCtr="1" compatLnSpc="1">
            <a:prstTxWarp prst="textNoShape">
              <a:avLst/>
            </a:prstTxWarp>
          </a:bodyPr>
          <a:lstStyle>
            <a:defPPr>
              <a:defRPr lang="en-US"/>
            </a:defPPr>
            <a:lvl1pPr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1pPr>
            <a:lvl2pPr marL="4572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2pPr>
            <a:lvl3pPr marL="9144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3pPr>
            <a:lvl4pPr marL="13716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4pPr>
            <a:lvl5pPr marL="18288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5pPr>
            <a:lvl6pPr marL="22860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6pPr>
            <a:lvl7pPr marL="27432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7pPr>
            <a:lvl8pPr marL="32004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8pPr>
            <a:lvl9pPr marL="36576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9pPr>
          </a:lstStyle>
          <a:p>
            <a:pPr marL="0" marR="0" indent="0" algn="ctr" defTabSz="914400" rtl="0" eaLnBrk="1" fontAlgn="base" latinLnBrk="0" hangingPunct="1">
              <a:spcBef>
                <a:spcPct val="0"/>
              </a:spcBef>
              <a:spcAft>
                <a:spcPct val="0"/>
              </a:spcAft>
              <a:buClrTx/>
              <a:buSzTx/>
              <a:buFontTx/>
              <a:buNone/>
              <a:tabLst/>
            </a:pPr>
            <a:r>
              <a:rPr kumimoji="1" lang="en-US" sz="2800" b="0" i="0" u="none" strike="noStrike" cap="none" normalizeH="0" baseline="0" dirty="0" smtClean="0">
                <a:ln>
                  <a:noFill/>
                </a:ln>
                <a:solidFill>
                  <a:schemeClr val="tx1"/>
                </a:solidFill>
                <a:effectLst/>
                <a:latin typeface="Arial" charset="0"/>
                <a:ea typeface="新細明體" charset="-120"/>
              </a:rPr>
              <a:t>From Lecture 5</a:t>
            </a:r>
            <a:endParaRPr kumimoji="1" lang="en-US" sz="2800" b="0" i="0" u="none" strike="noStrike" cap="none" normalizeH="0" baseline="0" dirty="0">
              <a:ln>
                <a:noFill/>
              </a:ln>
              <a:solidFill>
                <a:schemeClr val="tx1"/>
              </a:solidFill>
              <a:effectLst/>
              <a:latin typeface="Arial" charset="0"/>
              <a:ea typeface="新細明體" charset="-120"/>
            </a:endParaRPr>
          </a:p>
          <a:p>
            <a:pPr marL="0" marR="0" indent="0" algn="ctr" defTabSz="914400" rtl="0" eaLnBrk="1" fontAlgn="base" latinLnBrk="0" hangingPunct="1">
              <a:spcBef>
                <a:spcPct val="0"/>
              </a:spcBef>
              <a:spcAft>
                <a:spcPct val="0"/>
              </a:spcAft>
              <a:buClrTx/>
              <a:buSzTx/>
              <a:buFontTx/>
              <a:buNone/>
              <a:tabLst/>
            </a:pPr>
            <a:endParaRPr kumimoji="1" lang="en-US" sz="900" b="0" i="0" u="none" strike="noStrike" cap="none" normalizeH="0" baseline="0" dirty="0">
              <a:ln>
                <a:noFill/>
              </a:ln>
              <a:solidFill>
                <a:schemeClr val="tx1"/>
              </a:solidFill>
              <a:effectLst/>
              <a:latin typeface="Arial" charset="0"/>
              <a:ea typeface="新細明體" charset="-120"/>
            </a:endParaRPr>
          </a:p>
        </p:txBody>
      </p:sp>
    </p:spTree>
    <p:extLst>
      <p:ext uri="{BB962C8B-B14F-4D97-AF65-F5344CB8AC3E}">
        <p14:creationId xmlns:p14="http://schemas.microsoft.com/office/powerpoint/2010/main" val="38859095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idx="4294967295"/>
          </p:nvPr>
        </p:nvSpPr>
        <p:spPr>
          <a:xfrm>
            <a:off x="457200" y="255984"/>
            <a:ext cx="8229600" cy="990600"/>
          </a:xfrm>
        </p:spPr>
        <p:txBody>
          <a:bodyPr/>
          <a:lstStyle/>
          <a:p>
            <a:pPr eaLnBrk="1" hangingPunct="1"/>
            <a:r>
              <a:rPr lang="en-US" altLang="zh-TW" dirty="0">
                <a:solidFill>
                  <a:srgbClr val="0033CC"/>
                </a:solidFill>
              </a:rPr>
              <a:t>The </a:t>
            </a:r>
            <a:r>
              <a:rPr lang="en-US" altLang="zh-TW" b="1" dirty="0">
                <a:solidFill>
                  <a:srgbClr val="0033CC"/>
                </a:solidFill>
              </a:rPr>
              <a:t>\</a:t>
            </a:r>
          </a:p>
        </p:txBody>
      </p:sp>
      <p:sp>
        <p:nvSpPr>
          <p:cNvPr id="55299" name="Content Placeholder 2"/>
          <p:cNvSpPr>
            <a:spLocks noGrp="1"/>
          </p:cNvSpPr>
          <p:nvPr>
            <p:ph idx="4294967295"/>
          </p:nvPr>
        </p:nvSpPr>
        <p:spPr>
          <a:xfrm>
            <a:off x="152400" y="1322784"/>
            <a:ext cx="8839200" cy="5562600"/>
          </a:xfrm>
        </p:spPr>
        <p:txBody>
          <a:bodyPr/>
          <a:lstStyle/>
          <a:p>
            <a:pPr marL="0" indent="0" eaLnBrk="1" hangingPunct="1">
              <a:lnSpc>
                <a:spcPct val="80000"/>
              </a:lnSpc>
              <a:buFontTx/>
              <a:buNone/>
            </a:pPr>
            <a:r>
              <a:rPr lang="en-US" altLang="zh-TW" sz="2700" dirty="0">
                <a:solidFill>
                  <a:srgbClr val="B2B2B2"/>
                </a:solidFill>
              </a:rPr>
              <a:t>You can prevent the shell from interpreting a character by placing a backslash ("\") in front of it. </a:t>
            </a:r>
          </a:p>
          <a:p>
            <a:pPr marL="0" indent="0" eaLnBrk="1" hangingPunct="1">
              <a:lnSpc>
                <a:spcPct val="80000"/>
              </a:lnSpc>
              <a:buFontTx/>
              <a:buNone/>
            </a:pPr>
            <a:r>
              <a:rPr lang="en-US" altLang="zh-TW" sz="2500" dirty="0">
                <a:solidFill>
                  <a:srgbClr val="B2B2B2"/>
                </a:solidFill>
              </a:rPr>
              <a:t>Here is a script to delete files with an asterisk in their names:</a:t>
            </a:r>
            <a:r>
              <a:rPr lang="en-US" altLang="zh-TW" sz="2500" dirty="0"/>
              <a:t> </a:t>
            </a:r>
          </a:p>
          <a:p>
            <a:pPr marL="0" indent="0" eaLnBrk="1" hangingPunct="1">
              <a:lnSpc>
                <a:spcPct val="80000"/>
              </a:lnSpc>
              <a:spcBef>
                <a:spcPct val="35000"/>
              </a:spcBef>
              <a:buFontTx/>
              <a:buNone/>
            </a:pPr>
            <a:r>
              <a:rPr lang="en-US" altLang="zh-TW" sz="2400" dirty="0">
                <a:latin typeface="High Tower Text" pitchFamily="18" charset="0"/>
                <a:ea typeface="Batang" pitchFamily="18" charset="-127"/>
                <a:cs typeface="FrankRuehl" pitchFamily="34" charset="-79"/>
              </a:rPr>
              <a:t>	echo This script removes all files that </a:t>
            </a:r>
            <a:br>
              <a:rPr lang="en-US" altLang="zh-TW" sz="2400" dirty="0">
                <a:latin typeface="High Tower Text" pitchFamily="18" charset="0"/>
                <a:ea typeface="Batang" pitchFamily="18" charset="-127"/>
                <a:cs typeface="FrankRuehl" pitchFamily="34" charset="-79"/>
              </a:rPr>
            </a:br>
            <a:r>
              <a:rPr lang="en-US" altLang="zh-TW" sz="2400" dirty="0">
                <a:latin typeface="High Tower Text" pitchFamily="18" charset="0"/>
                <a:ea typeface="Batang" pitchFamily="18" charset="-127"/>
                <a:cs typeface="FrankRuehl" pitchFamily="34" charset="-79"/>
              </a:rPr>
              <a:t>	echo contain an asterisk in the name.</a:t>
            </a:r>
            <a:br>
              <a:rPr lang="en-US" altLang="zh-TW" sz="2400" dirty="0">
                <a:latin typeface="High Tower Text" pitchFamily="18" charset="0"/>
                <a:ea typeface="Batang" pitchFamily="18" charset="-127"/>
                <a:cs typeface="FrankRuehl" pitchFamily="34" charset="-79"/>
              </a:rPr>
            </a:br>
            <a:r>
              <a:rPr lang="en-US" altLang="zh-TW" sz="2400" dirty="0">
                <a:latin typeface="High Tower Text" pitchFamily="18" charset="0"/>
                <a:ea typeface="Batang" pitchFamily="18" charset="-127"/>
                <a:cs typeface="FrankRuehl" pitchFamily="34" charset="-79"/>
              </a:rPr>
              <a:t>	echo</a:t>
            </a:r>
            <a:br>
              <a:rPr lang="en-US" altLang="zh-TW" sz="2400" dirty="0">
                <a:latin typeface="High Tower Text" pitchFamily="18" charset="0"/>
                <a:ea typeface="Batang" pitchFamily="18" charset="-127"/>
                <a:cs typeface="FrankRuehl" pitchFamily="34" charset="-79"/>
              </a:rPr>
            </a:br>
            <a:r>
              <a:rPr lang="en-US" altLang="zh-TW" sz="2400" dirty="0">
                <a:latin typeface="High Tower Text" pitchFamily="18" charset="0"/>
                <a:ea typeface="Batang" pitchFamily="18" charset="-127"/>
                <a:cs typeface="FrankRuehl" pitchFamily="34" charset="-79"/>
              </a:rPr>
              <a:t>	echo Are you sure you want to remove these files</a:t>
            </a:r>
            <a:r>
              <a:rPr lang="en-US" altLang="zh-TW" sz="2400" dirty="0">
                <a:solidFill>
                  <a:srgbClr val="A6A6A6"/>
                </a:solidFill>
                <a:latin typeface="High Tower Text" pitchFamily="18" charset="0"/>
                <a:ea typeface="Batang" pitchFamily="18" charset="-127"/>
                <a:cs typeface="FrankRuehl" pitchFamily="34" charset="-79"/>
              </a:rPr>
              <a:t>\</a:t>
            </a:r>
            <a:r>
              <a:rPr lang="en-US" altLang="zh-TW" sz="2400" dirty="0">
                <a:latin typeface="High Tower Text" pitchFamily="18" charset="0"/>
                <a:ea typeface="Batang" pitchFamily="18" charset="-127"/>
                <a:cs typeface="FrankRuehl" pitchFamily="34" charset="-79"/>
              </a:rPr>
              <a:t>?</a:t>
            </a:r>
            <a:br>
              <a:rPr lang="en-US" altLang="zh-TW" sz="2400" dirty="0">
                <a:latin typeface="High Tower Text" pitchFamily="18" charset="0"/>
                <a:ea typeface="Batang" pitchFamily="18" charset="-127"/>
                <a:cs typeface="FrankRuehl" pitchFamily="34" charset="-79"/>
              </a:rPr>
            </a:br>
            <a:r>
              <a:rPr lang="en-US" altLang="zh-TW" sz="2400" dirty="0">
                <a:latin typeface="High Tower Text" pitchFamily="18" charset="0"/>
                <a:ea typeface="Batang" pitchFamily="18" charset="-127"/>
                <a:cs typeface="FrankRuehl" pitchFamily="34" charset="-79"/>
              </a:rPr>
              <a:t>	</a:t>
            </a:r>
            <a:r>
              <a:rPr lang="en-US" altLang="zh-TW" sz="2400" dirty="0" err="1">
                <a:latin typeface="High Tower Text" pitchFamily="18" charset="0"/>
                <a:ea typeface="Batang" pitchFamily="18" charset="-127"/>
                <a:cs typeface="FrankRuehl" pitchFamily="34" charset="-79"/>
              </a:rPr>
              <a:t>rm</a:t>
            </a:r>
            <a:r>
              <a:rPr lang="en-US" altLang="zh-TW" sz="2400" dirty="0">
                <a:latin typeface="High Tower Text" pitchFamily="18" charset="0"/>
                <a:ea typeface="Batang" pitchFamily="18" charset="-127"/>
                <a:cs typeface="FrankRuehl" pitchFamily="34" charset="-79"/>
              </a:rPr>
              <a:t> </a:t>
            </a:r>
            <a:r>
              <a:rPr lang="en-US" altLang="zh-TW" sz="2400" dirty="0">
                <a:latin typeface="Garamond" pitchFamily="18" charset="0"/>
                <a:ea typeface="Batang" pitchFamily="18" charset="-127"/>
                <a:cs typeface="FrankRuehl" pitchFamily="34" charset="-79"/>
              </a:rPr>
              <a:t>-</a:t>
            </a:r>
            <a:r>
              <a:rPr lang="en-US" altLang="zh-TW" sz="2400" dirty="0" err="1">
                <a:latin typeface="High Tower Text" pitchFamily="18" charset="0"/>
                <a:ea typeface="Batang" pitchFamily="18" charset="-127"/>
                <a:cs typeface="FrankRuehl" pitchFamily="34" charset="-79"/>
              </a:rPr>
              <a:t>i</a:t>
            </a:r>
            <a:r>
              <a:rPr lang="en-US" altLang="zh-TW" sz="2400" dirty="0">
                <a:latin typeface="High Tower Text" pitchFamily="18" charset="0"/>
                <a:ea typeface="Batang" pitchFamily="18" charset="-127"/>
                <a:cs typeface="FrankRuehl" pitchFamily="34" charset="-79"/>
              </a:rPr>
              <a:t> *\**</a:t>
            </a:r>
            <a:r>
              <a:rPr lang="en-US" altLang="zh-TW" sz="2700" dirty="0"/>
              <a:t/>
            </a:r>
            <a:br>
              <a:rPr lang="en-US" altLang="zh-TW" sz="2700" dirty="0"/>
            </a:br>
            <a:endParaRPr lang="en-US" altLang="zh-TW" sz="2700" dirty="0"/>
          </a:p>
          <a:p>
            <a:pPr marL="0" indent="0" eaLnBrk="1" hangingPunct="1">
              <a:lnSpc>
                <a:spcPct val="80000"/>
              </a:lnSpc>
              <a:buFontTx/>
              <a:buNone/>
            </a:pPr>
            <a:r>
              <a:rPr lang="en-US" altLang="zh-TW" sz="2500" dirty="0">
                <a:solidFill>
                  <a:srgbClr val="B2B2B2"/>
                </a:solidFill>
              </a:rPr>
              <a:t>This “\” was necessary because the “?” is also a shell symbol.</a:t>
            </a:r>
            <a:r>
              <a:rPr lang="en-US" altLang="zh-TW" sz="2500" dirty="0"/>
              <a:t> </a:t>
            </a:r>
            <a:r>
              <a:rPr lang="en-US" altLang="zh-TW" sz="2500" dirty="0">
                <a:solidFill>
                  <a:srgbClr val="B2B2B2"/>
                </a:solidFill>
              </a:rPr>
              <a:t>Without the “\”, the program would look for all files that match the pattern "files?”.</a:t>
            </a:r>
            <a:r>
              <a:rPr lang="en-US" altLang="zh-TW" sz="2500" dirty="0"/>
              <a:t> If you had “</a:t>
            </a:r>
            <a:r>
              <a:rPr lang="en-US" altLang="zh-TW" sz="2500" dirty="0" err="1"/>
              <a:t>filesA</a:t>
            </a:r>
            <a:r>
              <a:rPr lang="en-US" altLang="zh-TW" sz="2500" dirty="0"/>
              <a:t>” and “</a:t>
            </a:r>
            <a:r>
              <a:rPr lang="en-US" altLang="zh-TW" sz="2500" dirty="0" err="1"/>
              <a:t>filesB</a:t>
            </a:r>
            <a:r>
              <a:rPr lang="en-US" altLang="zh-TW" sz="2500" dirty="0"/>
              <a:t>” then you would have (wrongly) gotten: </a:t>
            </a:r>
          </a:p>
          <a:p>
            <a:pPr marL="0" indent="0" eaLnBrk="1" hangingPunct="1">
              <a:lnSpc>
                <a:spcPct val="80000"/>
              </a:lnSpc>
              <a:spcBef>
                <a:spcPct val="40000"/>
              </a:spcBef>
              <a:buFontTx/>
              <a:buNone/>
            </a:pPr>
            <a:r>
              <a:rPr lang="en-US" altLang="zh-TW" sz="2400" dirty="0">
                <a:latin typeface="High Tower Text" pitchFamily="18" charset="0"/>
                <a:ea typeface="Batang" pitchFamily="18" charset="-127"/>
              </a:rPr>
              <a:t>   Are you sure you want to remove these </a:t>
            </a:r>
            <a:r>
              <a:rPr lang="en-US" altLang="zh-TW" sz="2400" dirty="0" err="1">
                <a:latin typeface="High Tower Text" pitchFamily="18" charset="0"/>
                <a:ea typeface="Batang" pitchFamily="18" charset="-127"/>
              </a:rPr>
              <a:t>filesA</a:t>
            </a:r>
            <a:r>
              <a:rPr lang="en-US" altLang="zh-TW" sz="2400" dirty="0">
                <a:latin typeface="High Tower Text" pitchFamily="18" charset="0"/>
                <a:ea typeface="Batang" pitchFamily="18" charset="-127"/>
              </a:rPr>
              <a:t> </a:t>
            </a:r>
            <a:r>
              <a:rPr lang="en-US" altLang="zh-TW" sz="2400" dirty="0" err="1">
                <a:latin typeface="High Tower Text" pitchFamily="18" charset="0"/>
                <a:ea typeface="Batang" pitchFamily="18" charset="-127"/>
              </a:rPr>
              <a:t>filesB</a:t>
            </a:r>
            <a:r>
              <a:rPr lang="en-US" altLang="zh-TW" sz="2400" dirty="0">
                <a:latin typeface="High Tower Text" pitchFamily="18" charset="0"/>
              </a:rPr>
              <a:t/>
            </a:r>
            <a:br>
              <a:rPr lang="en-US" altLang="zh-TW" sz="2400" dirty="0">
                <a:latin typeface="High Tower Text" pitchFamily="18" charset="0"/>
              </a:rPr>
            </a:br>
            <a:r>
              <a:rPr lang="en-US" altLang="zh-TW" sz="2700" dirty="0"/>
              <a:t> </a:t>
            </a:r>
          </a:p>
        </p:txBody>
      </p:sp>
      <p:sp>
        <p:nvSpPr>
          <p:cNvPr id="225294" name="Line 14"/>
          <p:cNvSpPr>
            <a:spLocks noChangeShapeType="1"/>
          </p:cNvSpPr>
          <p:nvPr/>
        </p:nvSpPr>
        <p:spPr bwMode="auto">
          <a:xfrm flipH="1">
            <a:off x="6019800" y="3684984"/>
            <a:ext cx="1371600" cy="2057400"/>
          </a:xfrm>
          <a:prstGeom prst="line">
            <a:avLst/>
          </a:prstGeom>
          <a:noFill/>
          <a:ln w="9525">
            <a:solidFill>
              <a:schemeClr val="tx1"/>
            </a:solidFill>
            <a:round/>
            <a:headEnd/>
            <a:tailEnd type="triangle" w="med" len="med"/>
          </a:ln>
        </p:spPr>
        <p:txBody>
          <a:bodyPr/>
          <a:lstStyle/>
          <a:p>
            <a:endParaRPr lang="en-US">
              <a:solidFill>
                <a:srgbClr val="000000"/>
              </a:solidFill>
              <a:cs typeface="Arial" pitchFamily="34" charset="0"/>
            </a:endParaRPr>
          </a:p>
        </p:txBody>
      </p:sp>
      <p:sp>
        <p:nvSpPr>
          <p:cNvPr id="225295" name="Line 15"/>
          <p:cNvSpPr>
            <a:spLocks noChangeShapeType="1"/>
          </p:cNvSpPr>
          <p:nvPr/>
        </p:nvSpPr>
        <p:spPr bwMode="auto">
          <a:xfrm flipH="1">
            <a:off x="7010400" y="3684984"/>
            <a:ext cx="457200" cy="2057400"/>
          </a:xfrm>
          <a:prstGeom prst="line">
            <a:avLst/>
          </a:prstGeom>
          <a:noFill/>
          <a:ln w="9525">
            <a:solidFill>
              <a:schemeClr val="tx1"/>
            </a:solidFill>
            <a:round/>
            <a:headEnd/>
            <a:tailEnd type="triangle" w="med" len="med"/>
          </a:ln>
        </p:spPr>
        <p:txBody>
          <a:bodyPr/>
          <a:lstStyle/>
          <a:p>
            <a:endParaRPr lang="en-US">
              <a:solidFill>
                <a:srgbClr val="000000"/>
              </a:solidFill>
              <a:cs typeface="Arial" pitchFamily="34" charset="0"/>
            </a:endParaRPr>
          </a:p>
        </p:txBody>
      </p:sp>
      <p:sp>
        <p:nvSpPr>
          <p:cNvPr id="6" name="Arc 5"/>
          <p:cNvSpPr/>
          <p:nvPr/>
        </p:nvSpPr>
        <p:spPr bwMode="auto">
          <a:xfrm rot="17665200">
            <a:off x="7434135" y="3415915"/>
            <a:ext cx="252484" cy="126620"/>
          </a:xfrm>
          <a:prstGeom prst="arc">
            <a:avLst>
              <a:gd name="adj1" fmla="val 15688140"/>
              <a:gd name="adj2" fmla="val 1826050"/>
            </a:avLst>
          </a:prstGeom>
          <a:noFill/>
          <a:ln w="28575" cap="flat" cmpd="sng" algn="ctr">
            <a:solidFill>
              <a:srgbClr val="FF0000"/>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endParaRPr lang="en-US" b="0">
              <a:solidFill>
                <a:srgbClr val="000000"/>
              </a:solidFill>
              <a:latin typeface="Arial" charset="0"/>
              <a:ea typeface="新細明體" charset="-120"/>
              <a:cs typeface="Arial" pitchFamily="34" charset="0"/>
            </a:endParaRPr>
          </a:p>
        </p:txBody>
      </p:sp>
      <p:grpSp>
        <p:nvGrpSpPr>
          <p:cNvPr id="7" name="Group 6"/>
          <p:cNvGrpSpPr/>
          <p:nvPr/>
        </p:nvGrpSpPr>
        <p:grpSpPr>
          <a:xfrm>
            <a:off x="7452360" y="3490503"/>
            <a:ext cx="93261" cy="76200"/>
            <a:chOff x="7450539" y="2590800"/>
            <a:chExt cx="93261" cy="76200"/>
          </a:xfrm>
        </p:grpSpPr>
        <p:cxnSp>
          <p:nvCxnSpPr>
            <p:cNvPr id="8" name="Straight Connector 7"/>
            <p:cNvCxnSpPr/>
            <p:nvPr/>
          </p:nvCxnSpPr>
          <p:spPr bwMode="auto">
            <a:xfrm flipH="1">
              <a:off x="7450539" y="2590800"/>
              <a:ext cx="93261" cy="7620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9" name="Straight Connector 8"/>
            <p:cNvCxnSpPr/>
            <p:nvPr/>
          </p:nvCxnSpPr>
          <p:spPr bwMode="auto">
            <a:xfrm>
              <a:off x="7450539" y="2590800"/>
              <a:ext cx="93261" cy="76200"/>
            </a:xfrm>
            <a:prstGeom prst="line">
              <a:avLst/>
            </a:prstGeom>
            <a:solidFill>
              <a:schemeClr val="accent1"/>
            </a:solidFill>
            <a:ln w="19050" cap="flat" cmpd="sng" algn="ctr">
              <a:solidFill>
                <a:srgbClr val="FF0000"/>
              </a:solidFill>
              <a:prstDash val="solid"/>
              <a:round/>
              <a:headEnd type="none" w="med" len="med"/>
              <a:tailEnd type="none" w="med" len="med"/>
            </a:ln>
            <a:effectLst/>
          </p:spPr>
        </p:cxnSp>
      </p:grpSp>
      <p:sp>
        <p:nvSpPr>
          <p:cNvPr id="10" name="Trapezoid 9"/>
          <p:cNvSpPr>
            <a:spLocks noChangeAspect="1"/>
          </p:cNvSpPr>
          <p:nvPr/>
        </p:nvSpPr>
        <p:spPr bwMode="auto">
          <a:xfrm rot="-2700000">
            <a:off x="-737070" y="282628"/>
            <a:ext cx="2945498" cy="863248"/>
          </a:xfrm>
          <a:prstGeom prst="trapezoid">
            <a:avLst>
              <a:gd name="adj" fmla="val 100893"/>
            </a:avLst>
          </a:prstGeom>
          <a:solidFill>
            <a:srgbClr val="FFFF00"/>
          </a:solidFill>
          <a:ln w="9525" cap="flat" cmpd="sng" algn="ctr">
            <a:solidFill>
              <a:srgbClr val="C00000"/>
            </a:solidFill>
            <a:prstDash val="solid"/>
            <a:round/>
            <a:headEnd type="none" w="med" len="med"/>
            <a:tailEnd type="none" w="med" len="med"/>
          </a:ln>
          <a:effectLst/>
        </p:spPr>
        <p:txBody>
          <a:bodyPr vert="horz" wrap="square" lIns="91440" tIns="0" rIns="91440" bIns="45720" numCol="1" rtlCol="0" anchor="ctr" anchorCtr="1" compatLnSpc="1">
            <a:prstTxWarp prst="textNoShape">
              <a:avLst/>
            </a:prstTxWarp>
          </a:bodyPr>
          <a:lstStyle>
            <a:defPPr>
              <a:defRPr lang="en-US"/>
            </a:defPPr>
            <a:lvl1pPr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1pPr>
            <a:lvl2pPr marL="4572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2pPr>
            <a:lvl3pPr marL="9144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3pPr>
            <a:lvl4pPr marL="13716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4pPr>
            <a:lvl5pPr marL="18288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5pPr>
            <a:lvl6pPr marL="22860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6pPr>
            <a:lvl7pPr marL="27432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7pPr>
            <a:lvl8pPr marL="32004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8pPr>
            <a:lvl9pPr marL="36576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9pPr>
          </a:lstStyle>
          <a:p>
            <a:pPr marL="0" marR="0" indent="0" algn="ctr" defTabSz="914400" rtl="0" eaLnBrk="1" fontAlgn="base" latinLnBrk="0" hangingPunct="1">
              <a:spcBef>
                <a:spcPct val="0"/>
              </a:spcBef>
              <a:spcAft>
                <a:spcPct val="0"/>
              </a:spcAft>
              <a:buClrTx/>
              <a:buSzTx/>
              <a:buFontTx/>
              <a:buNone/>
              <a:tabLst/>
            </a:pPr>
            <a:r>
              <a:rPr kumimoji="1" lang="en-US" sz="2800" b="0" i="0" u="none" strike="noStrike" cap="none" normalizeH="0" baseline="0" dirty="0" smtClean="0">
                <a:ln>
                  <a:noFill/>
                </a:ln>
                <a:solidFill>
                  <a:schemeClr val="tx1"/>
                </a:solidFill>
                <a:effectLst/>
                <a:latin typeface="Arial" charset="0"/>
                <a:ea typeface="新細明體" charset="-120"/>
              </a:rPr>
              <a:t>From Lecture 5</a:t>
            </a:r>
            <a:endParaRPr kumimoji="1" lang="en-US" sz="2800" b="0" i="0" u="none" strike="noStrike" cap="none" normalizeH="0" baseline="0" dirty="0">
              <a:ln>
                <a:noFill/>
              </a:ln>
              <a:solidFill>
                <a:schemeClr val="tx1"/>
              </a:solidFill>
              <a:effectLst/>
              <a:latin typeface="Arial" charset="0"/>
              <a:ea typeface="新細明體" charset="-120"/>
            </a:endParaRPr>
          </a:p>
          <a:p>
            <a:pPr marL="0" marR="0" indent="0" algn="ctr" defTabSz="914400" rtl="0" eaLnBrk="1" fontAlgn="base" latinLnBrk="0" hangingPunct="1">
              <a:spcBef>
                <a:spcPct val="0"/>
              </a:spcBef>
              <a:spcAft>
                <a:spcPct val="0"/>
              </a:spcAft>
              <a:buClrTx/>
              <a:buSzTx/>
              <a:buFontTx/>
              <a:buNone/>
              <a:tabLst/>
            </a:pPr>
            <a:endParaRPr kumimoji="1" lang="en-US" sz="900" b="0" i="0" u="none" strike="noStrike" cap="none" normalizeH="0" baseline="0" dirty="0">
              <a:ln>
                <a:noFill/>
              </a:ln>
              <a:solidFill>
                <a:schemeClr val="tx1"/>
              </a:solidFill>
              <a:effectLst/>
              <a:latin typeface="Arial" charset="0"/>
              <a:ea typeface="新細明體" charset="-120"/>
            </a:endParaRPr>
          </a:p>
        </p:txBody>
      </p:sp>
    </p:spTree>
    <p:extLst>
      <p:ext uri="{BB962C8B-B14F-4D97-AF65-F5344CB8AC3E}">
        <p14:creationId xmlns:p14="http://schemas.microsoft.com/office/powerpoint/2010/main" val="2985737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225295"/>
                                        </p:tgtEl>
                                      </p:cBhvr>
                                    </p:animEffect>
                                    <p:set>
                                      <p:cBhvr>
                                        <p:cTn id="7" dur="1" fill="hold">
                                          <p:stCondLst>
                                            <p:cond delay="499"/>
                                          </p:stCondLst>
                                        </p:cTn>
                                        <p:tgtEl>
                                          <p:spTgt spid="225295"/>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225294"/>
                                        </p:tgtEl>
                                      </p:cBhvr>
                                    </p:animEffect>
                                    <p:set>
                                      <p:cBhvr>
                                        <p:cTn id="10" dur="1" fill="hold">
                                          <p:stCondLst>
                                            <p:cond delay="499"/>
                                          </p:stCondLst>
                                        </p:cTn>
                                        <p:tgtEl>
                                          <p:spTgt spid="2252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94" grpId="0" animBg="1"/>
      <p:bldP spid="22529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idx="4294967295"/>
          </p:nvPr>
        </p:nvSpPr>
        <p:spPr>
          <a:xfrm>
            <a:off x="457200" y="255984"/>
            <a:ext cx="8229600" cy="990600"/>
          </a:xfrm>
        </p:spPr>
        <p:txBody>
          <a:bodyPr/>
          <a:lstStyle/>
          <a:p>
            <a:pPr eaLnBrk="1" hangingPunct="1"/>
            <a:r>
              <a:rPr lang="en-US" altLang="zh-TW" dirty="0">
                <a:solidFill>
                  <a:srgbClr val="0033CC"/>
                </a:solidFill>
              </a:rPr>
              <a:t>The </a:t>
            </a:r>
            <a:r>
              <a:rPr lang="en-US" altLang="zh-TW" b="1" dirty="0">
                <a:solidFill>
                  <a:srgbClr val="0033CC"/>
                </a:solidFill>
              </a:rPr>
              <a:t>\</a:t>
            </a:r>
          </a:p>
        </p:txBody>
      </p:sp>
      <p:sp>
        <p:nvSpPr>
          <p:cNvPr id="56323" name="Content Placeholder 2"/>
          <p:cNvSpPr>
            <a:spLocks noGrp="1"/>
          </p:cNvSpPr>
          <p:nvPr>
            <p:ph idx="4294967295"/>
          </p:nvPr>
        </p:nvSpPr>
        <p:spPr>
          <a:xfrm>
            <a:off x="152400" y="1322784"/>
            <a:ext cx="8839200" cy="5562600"/>
          </a:xfrm>
        </p:spPr>
        <p:txBody>
          <a:bodyPr/>
          <a:lstStyle/>
          <a:p>
            <a:pPr marL="0" indent="0" eaLnBrk="1" hangingPunct="1">
              <a:lnSpc>
                <a:spcPct val="80000"/>
              </a:lnSpc>
              <a:buFontTx/>
              <a:buNone/>
            </a:pPr>
            <a:r>
              <a:rPr lang="en-US" altLang="zh-TW" sz="2700" dirty="0"/>
              <a:t>The backslash is the "strongest" method of quotation. It works when every other method fails. If you want to place text on two or more lines for readability, use the backslash as the last character on the line: </a:t>
            </a:r>
          </a:p>
          <a:p>
            <a:pPr marL="0" indent="0" eaLnBrk="1" hangingPunct="1">
              <a:lnSpc>
                <a:spcPct val="80000"/>
              </a:lnSpc>
              <a:buFontTx/>
              <a:buNone/>
            </a:pPr>
            <a:r>
              <a:rPr lang="en-US" altLang="zh-TW" sz="2400" dirty="0">
                <a:latin typeface="High Tower Text" pitchFamily="18" charset="0"/>
              </a:rPr>
              <a:t>    </a:t>
            </a:r>
            <a:r>
              <a:rPr lang="en-US" altLang="zh-TW" sz="2200" dirty="0">
                <a:latin typeface="Arial" panose="020B0604020202020204" pitchFamily="34" charset="0"/>
                <a:cs typeface="Arial" panose="020B0604020202020204" pitchFamily="34" charset="0"/>
              </a:rPr>
              <a:t>%</a:t>
            </a:r>
            <a:r>
              <a:rPr lang="en-US" altLang="zh-TW" sz="2400" dirty="0">
                <a:latin typeface="High Tower Text" pitchFamily="18" charset="0"/>
              </a:rPr>
              <a:t> </a:t>
            </a:r>
            <a:r>
              <a:rPr lang="en-US" altLang="zh-TW" sz="2400" b="1" dirty="0">
                <a:latin typeface="High Tower Text" pitchFamily="18" charset="0"/>
              </a:rPr>
              <a:t>echo This could be \</a:t>
            </a:r>
            <a:br>
              <a:rPr lang="en-US" altLang="zh-TW" sz="2400" b="1" dirty="0">
                <a:latin typeface="High Tower Text" pitchFamily="18" charset="0"/>
              </a:rPr>
            </a:br>
            <a:r>
              <a:rPr lang="en-US" altLang="zh-TW" sz="2400" b="1" dirty="0">
                <a:latin typeface="High Tower Text" pitchFamily="18" charset="0"/>
              </a:rPr>
              <a:t>    a very \</a:t>
            </a:r>
            <a:br>
              <a:rPr lang="en-US" altLang="zh-TW" sz="2400" b="1" dirty="0">
                <a:latin typeface="High Tower Text" pitchFamily="18" charset="0"/>
              </a:rPr>
            </a:br>
            <a:r>
              <a:rPr lang="en-US" altLang="zh-TW" sz="2400" b="1" dirty="0">
                <a:latin typeface="High Tower Text" pitchFamily="18" charset="0"/>
              </a:rPr>
              <a:t>    long line\! But it was not.</a:t>
            </a:r>
            <a:r>
              <a:rPr lang="en-US" altLang="zh-TW" sz="2400" dirty="0">
                <a:latin typeface="High Tower Text" pitchFamily="18" charset="0"/>
              </a:rPr>
              <a:t/>
            </a:r>
            <a:br>
              <a:rPr lang="en-US" altLang="zh-TW" sz="2400" dirty="0">
                <a:latin typeface="High Tower Text" pitchFamily="18" charset="0"/>
              </a:rPr>
            </a:br>
            <a:r>
              <a:rPr lang="en-US" altLang="zh-TW" sz="2400" dirty="0">
                <a:latin typeface="High Tower Text" pitchFamily="18" charset="0"/>
              </a:rPr>
              <a:t>    This could be a very long line! But it was not.</a:t>
            </a:r>
            <a:br>
              <a:rPr lang="en-US" altLang="zh-TW" sz="2400" dirty="0">
                <a:latin typeface="High Tower Text" pitchFamily="18" charset="0"/>
              </a:rPr>
            </a:br>
            <a:r>
              <a:rPr lang="en-US" altLang="zh-TW" sz="2400" dirty="0">
                <a:latin typeface="High Tower Text" pitchFamily="18" charset="0"/>
              </a:rPr>
              <a:t>    </a:t>
            </a:r>
            <a:r>
              <a:rPr lang="en-US" altLang="zh-TW" sz="2200" dirty="0">
                <a:latin typeface="Arial" panose="020B0604020202020204" pitchFamily="34" charset="0"/>
                <a:cs typeface="Arial" panose="020B0604020202020204" pitchFamily="34" charset="0"/>
              </a:rPr>
              <a:t>%</a:t>
            </a:r>
            <a:r>
              <a:rPr lang="en-US" altLang="zh-TW" sz="2700" dirty="0"/>
              <a:t/>
            </a:r>
            <a:br>
              <a:rPr lang="en-US" altLang="zh-TW" sz="2700" dirty="0"/>
            </a:br>
            <a:endParaRPr lang="en-US" altLang="zh-TW" sz="2700" dirty="0"/>
          </a:p>
          <a:p>
            <a:pPr marL="0" indent="0" eaLnBrk="1" hangingPunct="1">
              <a:lnSpc>
                <a:spcPct val="80000"/>
              </a:lnSpc>
              <a:buFontTx/>
              <a:buNone/>
            </a:pPr>
            <a:r>
              <a:rPr lang="en-US" altLang="zh-TW" sz="2700" dirty="0"/>
              <a:t>These “\” escape (or quote) the </a:t>
            </a:r>
            <a:r>
              <a:rPr lang="en-US" altLang="zh-TW" sz="2700" dirty="0">
                <a:solidFill>
                  <a:schemeClr val="accent2"/>
                </a:solidFill>
              </a:rPr>
              <a:t>end of line character</a:t>
            </a:r>
            <a:r>
              <a:rPr lang="en-US" altLang="zh-TW" sz="2700" dirty="0"/>
              <a:t>, so that it no longer has a special meaning.  </a:t>
            </a:r>
          </a:p>
          <a:p>
            <a:pPr marL="0" indent="0" eaLnBrk="1" hangingPunct="1">
              <a:lnSpc>
                <a:spcPct val="80000"/>
              </a:lnSpc>
              <a:buFontTx/>
              <a:buNone/>
            </a:pPr>
            <a:endParaRPr lang="en-US" altLang="zh-TW" sz="2700" dirty="0"/>
          </a:p>
          <a:p>
            <a:pPr marL="0" indent="0" eaLnBrk="1" hangingPunct="1">
              <a:lnSpc>
                <a:spcPct val="80000"/>
              </a:lnSpc>
              <a:buFontTx/>
              <a:buNone/>
            </a:pPr>
            <a:r>
              <a:rPr lang="en-US" altLang="zh-TW" sz="2700" dirty="0"/>
              <a:t> </a:t>
            </a:r>
          </a:p>
          <a:p>
            <a:pPr marL="0" indent="0" eaLnBrk="1" hangingPunct="1">
              <a:lnSpc>
                <a:spcPct val="80000"/>
              </a:lnSpc>
            </a:pPr>
            <a:endParaRPr lang="en-US" altLang="zh-TW" sz="2700" dirty="0"/>
          </a:p>
        </p:txBody>
      </p:sp>
      <p:cxnSp>
        <p:nvCxnSpPr>
          <p:cNvPr id="56324" name="Straight Arrow Connector 5"/>
          <p:cNvCxnSpPr>
            <a:cxnSpLocks noChangeShapeType="1"/>
          </p:cNvCxnSpPr>
          <p:nvPr/>
        </p:nvCxnSpPr>
        <p:spPr bwMode="auto">
          <a:xfrm flipH="1" flipV="1">
            <a:off x="3505200" y="2856309"/>
            <a:ext cx="2017712" cy="1743075"/>
          </a:xfrm>
          <a:prstGeom prst="straightConnector1">
            <a:avLst/>
          </a:prstGeom>
          <a:noFill/>
          <a:ln w="28575" algn="ctr">
            <a:solidFill>
              <a:schemeClr val="accent2"/>
            </a:solidFill>
            <a:round/>
            <a:headEnd/>
            <a:tailEnd type="arrow" w="med" len="med"/>
          </a:ln>
        </p:spPr>
      </p:cxnSp>
      <p:cxnSp>
        <p:nvCxnSpPr>
          <p:cNvPr id="56325" name="Straight Arrow Connector 8"/>
          <p:cNvCxnSpPr>
            <a:cxnSpLocks noChangeShapeType="1"/>
          </p:cNvCxnSpPr>
          <p:nvPr/>
        </p:nvCxnSpPr>
        <p:spPr bwMode="auto">
          <a:xfrm flipH="1" flipV="1">
            <a:off x="1574800" y="3170634"/>
            <a:ext cx="3640138" cy="1447800"/>
          </a:xfrm>
          <a:prstGeom prst="straightConnector1">
            <a:avLst/>
          </a:prstGeom>
          <a:noFill/>
          <a:ln w="28575" algn="ctr">
            <a:solidFill>
              <a:schemeClr val="accent2"/>
            </a:solidFill>
            <a:round/>
            <a:headEnd/>
            <a:tailEnd type="arrow" w="med" len="med"/>
          </a:ln>
        </p:spPr>
      </p:cxnSp>
      <p:sp>
        <p:nvSpPr>
          <p:cNvPr id="6" name="Trapezoid 5"/>
          <p:cNvSpPr>
            <a:spLocks noChangeAspect="1"/>
          </p:cNvSpPr>
          <p:nvPr/>
        </p:nvSpPr>
        <p:spPr bwMode="auto">
          <a:xfrm rot="-2700000">
            <a:off x="-737070" y="282628"/>
            <a:ext cx="2945498" cy="863248"/>
          </a:xfrm>
          <a:prstGeom prst="trapezoid">
            <a:avLst>
              <a:gd name="adj" fmla="val 100893"/>
            </a:avLst>
          </a:prstGeom>
          <a:solidFill>
            <a:srgbClr val="FFFF00"/>
          </a:solidFill>
          <a:ln w="9525" cap="flat" cmpd="sng" algn="ctr">
            <a:solidFill>
              <a:srgbClr val="C00000"/>
            </a:solidFill>
            <a:prstDash val="solid"/>
            <a:round/>
            <a:headEnd type="none" w="med" len="med"/>
            <a:tailEnd type="none" w="med" len="med"/>
          </a:ln>
          <a:effectLst/>
        </p:spPr>
        <p:txBody>
          <a:bodyPr vert="horz" wrap="square" lIns="91440" tIns="0" rIns="91440" bIns="45720" numCol="1" rtlCol="0" anchor="ctr" anchorCtr="1" compatLnSpc="1">
            <a:prstTxWarp prst="textNoShape">
              <a:avLst/>
            </a:prstTxWarp>
          </a:bodyPr>
          <a:lstStyle>
            <a:defPPr>
              <a:defRPr lang="en-US"/>
            </a:defPPr>
            <a:lvl1pPr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1pPr>
            <a:lvl2pPr marL="4572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2pPr>
            <a:lvl3pPr marL="9144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3pPr>
            <a:lvl4pPr marL="13716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4pPr>
            <a:lvl5pPr marL="18288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5pPr>
            <a:lvl6pPr marL="22860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6pPr>
            <a:lvl7pPr marL="27432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7pPr>
            <a:lvl8pPr marL="32004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8pPr>
            <a:lvl9pPr marL="36576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9pPr>
          </a:lstStyle>
          <a:p>
            <a:pPr marL="0" marR="0" indent="0" algn="ctr" defTabSz="914400" rtl="0" eaLnBrk="1" fontAlgn="base" latinLnBrk="0" hangingPunct="1">
              <a:spcBef>
                <a:spcPct val="0"/>
              </a:spcBef>
              <a:spcAft>
                <a:spcPct val="0"/>
              </a:spcAft>
              <a:buClrTx/>
              <a:buSzTx/>
              <a:buFontTx/>
              <a:buNone/>
              <a:tabLst/>
            </a:pPr>
            <a:r>
              <a:rPr kumimoji="1" lang="en-US" sz="2800" b="0" i="0" u="none" strike="noStrike" cap="none" normalizeH="0" baseline="0" dirty="0" smtClean="0">
                <a:ln>
                  <a:noFill/>
                </a:ln>
                <a:solidFill>
                  <a:schemeClr val="tx1"/>
                </a:solidFill>
                <a:effectLst/>
                <a:latin typeface="Arial" charset="0"/>
                <a:ea typeface="新細明體" charset="-120"/>
              </a:rPr>
              <a:t>From Lecture 5</a:t>
            </a:r>
            <a:endParaRPr kumimoji="1" lang="en-US" sz="2800" b="0" i="0" u="none" strike="noStrike" cap="none" normalizeH="0" baseline="0" dirty="0">
              <a:ln>
                <a:noFill/>
              </a:ln>
              <a:solidFill>
                <a:schemeClr val="tx1"/>
              </a:solidFill>
              <a:effectLst/>
              <a:latin typeface="Arial" charset="0"/>
              <a:ea typeface="新細明體" charset="-120"/>
            </a:endParaRPr>
          </a:p>
          <a:p>
            <a:pPr marL="0" marR="0" indent="0" algn="ctr" defTabSz="914400" rtl="0" eaLnBrk="1" fontAlgn="base" latinLnBrk="0" hangingPunct="1">
              <a:spcBef>
                <a:spcPct val="0"/>
              </a:spcBef>
              <a:spcAft>
                <a:spcPct val="0"/>
              </a:spcAft>
              <a:buClrTx/>
              <a:buSzTx/>
              <a:buFontTx/>
              <a:buNone/>
              <a:tabLst/>
            </a:pPr>
            <a:endParaRPr kumimoji="1" lang="en-US" sz="900" b="0" i="0" u="none" strike="noStrike" cap="none" normalizeH="0" baseline="0" dirty="0">
              <a:ln>
                <a:noFill/>
              </a:ln>
              <a:solidFill>
                <a:schemeClr val="tx1"/>
              </a:solidFill>
              <a:effectLst/>
              <a:latin typeface="Arial" charset="0"/>
              <a:ea typeface="新細明體" charset="-120"/>
            </a:endParaRPr>
          </a:p>
        </p:txBody>
      </p:sp>
    </p:spTree>
    <p:extLst>
      <p:ext uri="{BB962C8B-B14F-4D97-AF65-F5344CB8AC3E}">
        <p14:creationId xmlns:p14="http://schemas.microsoft.com/office/powerpoint/2010/main" val="35464199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idx="4294967295"/>
          </p:nvPr>
        </p:nvSpPr>
        <p:spPr>
          <a:xfrm>
            <a:off x="457200" y="255984"/>
            <a:ext cx="8229600" cy="990600"/>
          </a:xfrm>
        </p:spPr>
        <p:txBody>
          <a:bodyPr/>
          <a:lstStyle/>
          <a:p>
            <a:pPr eaLnBrk="1" hangingPunct="1"/>
            <a:r>
              <a:rPr lang="en-US" altLang="zh-TW" dirty="0">
                <a:solidFill>
                  <a:srgbClr val="0033CC"/>
                </a:solidFill>
              </a:rPr>
              <a:t>The </a:t>
            </a:r>
            <a:r>
              <a:rPr lang="en-US" altLang="zh-TW" b="1" dirty="0">
                <a:solidFill>
                  <a:srgbClr val="0033CC"/>
                </a:solidFill>
              </a:rPr>
              <a:t>\</a:t>
            </a:r>
          </a:p>
        </p:txBody>
      </p:sp>
      <p:sp>
        <p:nvSpPr>
          <p:cNvPr id="57347" name="Content Placeholder 2"/>
          <p:cNvSpPr>
            <a:spLocks noGrp="1"/>
          </p:cNvSpPr>
          <p:nvPr>
            <p:ph idx="4294967295"/>
          </p:nvPr>
        </p:nvSpPr>
        <p:spPr>
          <a:xfrm>
            <a:off x="152400" y="1322784"/>
            <a:ext cx="8839200" cy="5562600"/>
          </a:xfrm>
        </p:spPr>
        <p:txBody>
          <a:bodyPr/>
          <a:lstStyle/>
          <a:p>
            <a:pPr marL="0" indent="0" eaLnBrk="1" hangingPunct="1">
              <a:lnSpc>
                <a:spcPct val="80000"/>
              </a:lnSpc>
              <a:buFontTx/>
              <a:buNone/>
            </a:pPr>
            <a:r>
              <a:rPr lang="en-US" altLang="zh-TW" sz="2700" dirty="0"/>
              <a:t>The backslash is the "strongest" method of quotation. It works when every other method fails. If you want to place text on two or more lines for readability, use the backslash as the last character on the line: </a:t>
            </a:r>
          </a:p>
          <a:p>
            <a:pPr marL="0" indent="0" eaLnBrk="1" hangingPunct="1">
              <a:lnSpc>
                <a:spcPct val="80000"/>
              </a:lnSpc>
              <a:buFontTx/>
              <a:buNone/>
            </a:pPr>
            <a:r>
              <a:rPr lang="en-US" altLang="zh-TW" sz="2400" dirty="0">
                <a:latin typeface="High Tower Text" pitchFamily="18" charset="0"/>
              </a:rPr>
              <a:t>    </a:t>
            </a:r>
            <a:r>
              <a:rPr lang="en-US" altLang="zh-TW" sz="2200" dirty="0">
                <a:latin typeface="Arial" panose="020B0604020202020204" pitchFamily="34" charset="0"/>
                <a:cs typeface="Arial" panose="020B0604020202020204" pitchFamily="34" charset="0"/>
              </a:rPr>
              <a:t>%</a:t>
            </a:r>
            <a:r>
              <a:rPr lang="en-US" altLang="zh-TW" sz="2400" dirty="0">
                <a:latin typeface="High Tower Text" pitchFamily="18" charset="0"/>
              </a:rPr>
              <a:t> </a:t>
            </a:r>
            <a:r>
              <a:rPr lang="en-US" altLang="zh-TW" sz="2400" b="1" dirty="0">
                <a:latin typeface="High Tower Text" pitchFamily="18" charset="0"/>
              </a:rPr>
              <a:t>echo This could be \</a:t>
            </a:r>
            <a:br>
              <a:rPr lang="en-US" altLang="zh-TW" sz="2400" b="1" dirty="0">
                <a:latin typeface="High Tower Text" pitchFamily="18" charset="0"/>
              </a:rPr>
            </a:br>
            <a:r>
              <a:rPr lang="en-US" altLang="zh-TW" sz="2400" b="1" dirty="0">
                <a:latin typeface="High Tower Text" pitchFamily="18" charset="0"/>
              </a:rPr>
              <a:t>    a very \</a:t>
            </a:r>
            <a:br>
              <a:rPr lang="en-US" altLang="zh-TW" sz="2400" b="1" dirty="0">
                <a:latin typeface="High Tower Text" pitchFamily="18" charset="0"/>
              </a:rPr>
            </a:br>
            <a:r>
              <a:rPr lang="en-US" altLang="zh-TW" sz="2400" b="1" dirty="0">
                <a:latin typeface="High Tower Text" pitchFamily="18" charset="0"/>
              </a:rPr>
              <a:t>    long line\! But it was not.</a:t>
            </a:r>
            <a:r>
              <a:rPr lang="en-US" altLang="zh-TW" sz="2400" dirty="0">
                <a:latin typeface="High Tower Text" pitchFamily="18" charset="0"/>
              </a:rPr>
              <a:t/>
            </a:r>
            <a:br>
              <a:rPr lang="en-US" altLang="zh-TW" sz="2400" dirty="0">
                <a:latin typeface="High Tower Text" pitchFamily="18" charset="0"/>
              </a:rPr>
            </a:br>
            <a:r>
              <a:rPr lang="en-US" altLang="zh-TW" sz="2400" dirty="0">
                <a:latin typeface="High Tower Text" pitchFamily="18" charset="0"/>
              </a:rPr>
              <a:t>    This could be a very long line! But it was not.</a:t>
            </a:r>
            <a:br>
              <a:rPr lang="en-US" altLang="zh-TW" sz="2400" dirty="0">
                <a:latin typeface="High Tower Text" pitchFamily="18" charset="0"/>
              </a:rPr>
            </a:br>
            <a:r>
              <a:rPr lang="en-US" altLang="zh-TW" sz="2400" dirty="0">
                <a:latin typeface="High Tower Text" pitchFamily="18" charset="0"/>
              </a:rPr>
              <a:t>    </a:t>
            </a:r>
            <a:r>
              <a:rPr lang="en-US" altLang="zh-TW" sz="2200" dirty="0">
                <a:latin typeface="Arial" panose="020B0604020202020204" pitchFamily="34" charset="0"/>
                <a:cs typeface="Arial" panose="020B0604020202020204" pitchFamily="34" charset="0"/>
              </a:rPr>
              <a:t>%</a:t>
            </a:r>
            <a:r>
              <a:rPr lang="en-US" altLang="zh-TW" sz="2700" dirty="0"/>
              <a:t/>
            </a:r>
            <a:br>
              <a:rPr lang="en-US" altLang="zh-TW" sz="2700" dirty="0"/>
            </a:br>
            <a:endParaRPr lang="en-US" altLang="zh-TW" sz="2700" dirty="0"/>
          </a:p>
          <a:p>
            <a:pPr marL="0" indent="0" eaLnBrk="1" hangingPunct="1">
              <a:lnSpc>
                <a:spcPct val="80000"/>
              </a:lnSpc>
              <a:buFontTx/>
              <a:buNone/>
            </a:pPr>
            <a:r>
              <a:rPr lang="en-US" altLang="zh-TW" sz="2700" dirty="0"/>
              <a:t>These “\” escape (or quote) the end of line character, so that it no longer has a special meaning.  </a:t>
            </a:r>
          </a:p>
          <a:p>
            <a:pPr marL="0" indent="0" eaLnBrk="1" hangingPunct="1">
              <a:lnSpc>
                <a:spcPct val="80000"/>
              </a:lnSpc>
              <a:buFontTx/>
              <a:buNone/>
            </a:pPr>
            <a:endParaRPr lang="en-US" altLang="zh-TW" sz="2700" dirty="0"/>
          </a:p>
          <a:p>
            <a:pPr marL="0" indent="0" eaLnBrk="1" hangingPunct="1">
              <a:lnSpc>
                <a:spcPct val="80000"/>
              </a:lnSpc>
              <a:buFontTx/>
              <a:buNone/>
            </a:pPr>
            <a:r>
              <a:rPr lang="en-US" altLang="zh-TW" sz="2700" dirty="0"/>
              <a:t>The other “\” escapes the </a:t>
            </a:r>
            <a:r>
              <a:rPr lang="en-US" altLang="zh-TW" sz="2700" dirty="0">
                <a:solidFill>
                  <a:schemeClr val="accent2"/>
                </a:solidFill>
              </a:rPr>
              <a:t>exclamation point</a:t>
            </a:r>
            <a:r>
              <a:rPr lang="en-US" altLang="zh-TW" sz="2400" dirty="0">
                <a:latin typeface="High Tower Text" pitchFamily="18" charset="0"/>
              </a:rPr>
              <a:t/>
            </a:r>
            <a:br>
              <a:rPr lang="en-US" altLang="zh-TW" sz="2400" dirty="0">
                <a:latin typeface="High Tower Text" pitchFamily="18" charset="0"/>
              </a:rPr>
            </a:br>
            <a:r>
              <a:rPr lang="en-US" altLang="zh-TW" sz="2700" dirty="0"/>
              <a:t> </a:t>
            </a:r>
          </a:p>
          <a:p>
            <a:pPr marL="0" indent="0" eaLnBrk="1" hangingPunct="1">
              <a:lnSpc>
                <a:spcPct val="80000"/>
              </a:lnSpc>
            </a:pPr>
            <a:endParaRPr lang="en-US" altLang="zh-TW" sz="2700" dirty="0"/>
          </a:p>
        </p:txBody>
      </p:sp>
      <p:cxnSp>
        <p:nvCxnSpPr>
          <p:cNvPr id="9" name="Straight Arrow Connector 8"/>
          <p:cNvCxnSpPr/>
          <p:nvPr/>
        </p:nvCxnSpPr>
        <p:spPr>
          <a:xfrm rot="10800000">
            <a:off x="1905001" y="3532584"/>
            <a:ext cx="2667000" cy="220980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5" name="Trapezoid 4"/>
          <p:cNvSpPr>
            <a:spLocks noChangeAspect="1"/>
          </p:cNvSpPr>
          <p:nvPr/>
        </p:nvSpPr>
        <p:spPr bwMode="auto">
          <a:xfrm rot="-2700000">
            <a:off x="-737070" y="282628"/>
            <a:ext cx="2945498" cy="863248"/>
          </a:xfrm>
          <a:prstGeom prst="trapezoid">
            <a:avLst>
              <a:gd name="adj" fmla="val 100893"/>
            </a:avLst>
          </a:prstGeom>
          <a:solidFill>
            <a:srgbClr val="FFFF00"/>
          </a:solidFill>
          <a:ln w="9525" cap="flat" cmpd="sng" algn="ctr">
            <a:solidFill>
              <a:srgbClr val="C00000"/>
            </a:solidFill>
            <a:prstDash val="solid"/>
            <a:round/>
            <a:headEnd type="none" w="med" len="med"/>
            <a:tailEnd type="none" w="med" len="med"/>
          </a:ln>
          <a:effectLst/>
        </p:spPr>
        <p:txBody>
          <a:bodyPr vert="horz" wrap="square" lIns="91440" tIns="0" rIns="91440" bIns="45720" numCol="1" rtlCol="0" anchor="ctr" anchorCtr="1" compatLnSpc="1">
            <a:prstTxWarp prst="textNoShape">
              <a:avLst/>
            </a:prstTxWarp>
          </a:bodyPr>
          <a:lstStyle>
            <a:defPPr>
              <a:defRPr lang="en-US"/>
            </a:defPPr>
            <a:lvl1pPr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1pPr>
            <a:lvl2pPr marL="4572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2pPr>
            <a:lvl3pPr marL="9144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3pPr>
            <a:lvl4pPr marL="13716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4pPr>
            <a:lvl5pPr marL="18288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5pPr>
            <a:lvl6pPr marL="22860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6pPr>
            <a:lvl7pPr marL="27432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7pPr>
            <a:lvl8pPr marL="32004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8pPr>
            <a:lvl9pPr marL="36576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9pPr>
          </a:lstStyle>
          <a:p>
            <a:pPr marL="0" marR="0" indent="0" algn="ctr" defTabSz="914400" rtl="0" eaLnBrk="1" fontAlgn="base" latinLnBrk="0" hangingPunct="1">
              <a:spcBef>
                <a:spcPct val="0"/>
              </a:spcBef>
              <a:spcAft>
                <a:spcPct val="0"/>
              </a:spcAft>
              <a:buClrTx/>
              <a:buSzTx/>
              <a:buFontTx/>
              <a:buNone/>
              <a:tabLst/>
            </a:pPr>
            <a:r>
              <a:rPr kumimoji="1" lang="en-US" sz="2800" b="0" i="0" u="none" strike="noStrike" cap="none" normalizeH="0" baseline="0" dirty="0" smtClean="0">
                <a:ln>
                  <a:noFill/>
                </a:ln>
                <a:solidFill>
                  <a:schemeClr val="tx1"/>
                </a:solidFill>
                <a:effectLst/>
                <a:latin typeface="Arial" charset="0"/>
                <a:ea typeface="新細明體" charset="-120"/>
              </a:rPr>
              <a:t>From Lecture 5</a:t>
            </a:r>
            <a:endParaRPr kumimoji="1" lang="en-US" sz="2800" b="0" i="0" u="none" strike="noStrike" cap="none" normalizeH="0" baseline="0" dirty="0">
              <a:ln>
                <a:noFill/>
              </a:ln>
              <a:solidFill>
                <a:schemeClr val="tx1"/>
              </a:solidFill>
              <a:effectLst/>
              <a:latin typeface="Arial" charset="0"/>
              <a:ea typeface="新細明體" charset="-120"/>
            </a:endParaRPr>
          </a:p>
          <a:p>
            <a:pPr marL="0" marR="0" indent="0" algn="ctr" defTabSz="914400" rtl="0" eaLnBrk="1" fontAlgn="base" latinLnBrk="0" hangingPunct="1">
              <a:spcBef>
                <a:spcPct val="0"/>
              </a:spcBef>
              <a:spcAft>
                <a:spcPct val="0"/>
              </a:spcAft>
              <a:buClrTx/>
              <a:buSzTx/>
              <a:buFontTx/>
              <a:buNone/>
              <a:tabLst/>
            </a:pPr>
            <a:endParaRPr kumimoji="1" lang="en-US" sz="900" b="0" i="0" u="none" strike="noStrike" cap="none" normalizeH="0" baseline="0" dirty="0">
              <a:ln>
                <a:noFill/>
              </a:ln>
              <a:solidFill>
                <a:schemeClr val="tx1"/>
              </a:solidFill>
              <a:effectLst/>
              <a:latin typeface="Arial" charset="0"/>
              <a:ea typeface="新細明體" charset="-120"/>
            </a:endParaRPr>
          </a:p>
        </p:txBody>
      </p:sp>
    </p:spTree>
    <p:extLst>
      <p:ext uri="{BB962C8B-B14F-4D97-AF65-F5344CB8AC3E}">
        <p14:creationId xmlns:p14="http://schemas.microsoft.com/office/powerpoint/2010/main" val="29089425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a:xfrm>
            <a:off x="457200" y="260176"/>
            <a:ext cx="8229600" cy="990600"/>
          </a:xfrm>
        </p:spPr>
        <p:txBody>
          <a:bodyPr/>
          <a:lstStyle/>
          <a:p>
            <a:pPr eaLnBrk="1" hangingPunct="1"/>
            <a:r>
              <a:rPr lang="en-US" altLang="zh-TW" dirty="0">
                <a:solidFill>
                  <a:srgbClr val="0033CC"/>
                </a:solidFill>
              </a:rPr>
              <a:t>The </a:t>
            </a:r>
            <a:r>
              <a:rPr lang="en-US" altLang="zh-TW" b="1" dirty="0">
                <a:solidFill>
                  <a:srgbClr val="0033CC"/>
                </a:solidFill>
              </a:rPr>
              <a:t>\</a:t>
            </a:r>
          </a:p>
        </p:txBody>
      </p:sp>
      <p:sp>
        <p:nvSpPr>
          <p:cNvPr id="58371" name="Content Placeholder 2"/>
          <p:cNvSpPr>
            <a:spLocks noGrp="1"/>
          </p:cNvSpPr>
          <p:nvPr>
            <p:ph idx="4294967295"/>
          </p:nvPr>
        </p:nvSpPr>
        <p:spPr>
          <a:xfrm>
            <a:off x="152400" y="1250776"/>
            <a:ext cx="8839200" cy="5562600"/>
          </a:xfrm>
        </p:spPr>
        <p:txBody>
          <a:bodyPr/>
          <a:lstStyle/>
          <a:p>
            <a:pPr marL="0" indent="0" eaLnBrk="1" hangingPunct="1">
              <a:lnSpc>
                <a:spcPct val="86000"/>
              </a:lnSpc>
              <a:buFontTx/>
              <a:buNone/>
            </a:pPr>
            <a:r>
              <a:rPr lang="en-US" altLang="zh-TW" sz="2500" dirty="0"/>
              <a:t>To quote several character at once, you </a:t>
            </a:r>
            <a:r>
              <a:rPr lang="en-US" altLang="zh-TW" sz="2500" i="1" dirty="0"/>
              <a:t>can</a:t>
            </a:r>
            <a:r>
              <a:rPr lang="en-US" altLang="zh-TW" sz="2500" dirty="0"/>
              <a:t> use backslashes:</a:t>
            </a:r>
          </a:p>
          <a:p>
            <a:pPr marL="0" indent="0" eaLnBrk="1" hangingPunct="1">
              <a:lnSpc>
                <a:spcPct val="86000"/>
              </a:lnSpc>
              <a:buFontTx/>
              <a:buNone/>
            </a:pPr>
            <a:r>
              <a:rPr lang="en-US" altLang="zh-TW" sz="2500" dirty="0"/>
              <a:t>%</a:t>
            </a:r>
            <a:r>
              <a:rPr lang="en-US" altLang="zh-TW" sz="2500" dirty="0">
                <a:latin typeface="Courier"/>
              </a:rPr>
              <a:t> </a:t>
            </a:r>
            <a:r>
              <a:rPr lang="en-US" altLang="zh-TW" sz="2500" b="1" dirty="0">
                <a:latin typeface="Courier"/>
              </a:rPr>
              <a:t>echo a\ \ \ \ \ \ \ b</a:t>
            </a:r>
            <a:r>
              <a:rPr lang="en-US" altLang="zh-TW" sz="2500" dirty="0">
                <a:latin typeface="Courier"/>
              </a:rPr>
              <a:t/>
            </a:r>
            <a:br>
              <a:rPr lang="en-US" altLang="zh-TW" sz="2500" dirty="0">
                <a:latin typeface="Courier"/>
              </a:rPr>
            </a:br>
            <a:endParaRPr lang="en-US" altLang="zh-TW" sz="500" dirty="0">
              <a:latin typeface="Courier"/>
            </a:endParaRPr>
          </a:p>
          <a:p>
            <a:pPr marL="0" indent="0" eaLnBrk="1" hangingPunct="1">
              <a:lnSpc>
                <a:spcPct val="86000"/>
              </a:lnSpc>
              <a:buFontTx/>
              <a:buNone/>
            </a:pPr>
            <a:r>
              <a:rPr lang="en-US" altLang="zh-TW" sz="2500" dirty="0"/>
              <a:t>This is ugly, but it works. </a:t>
            </a:r>
          </a:p>
        </p:txBody>
      </p:sp>
      <p:sp>
        <p:nvSpPr>
          <p:cNvPr id="4" name="Trapezoid 3"/>
          <p:cNvSpPr>
            <a:spLocks noChangeAspect="1"/>
          </p:cNvSpPr>
          <p:nvPr/>
        </p:nvSpPr>
        <p:spPr bwMode="auto">
          <a:xfrm rot="-2700000">
            <a:off x="-737070" y="282628"/>
            <a:ext cx="2945498" cy="863248"/>
          </a:xfrm>
          <a:prstGeom prst="trapezoid">
            <a:avLst>
              <a:gd name="adj" fmla="val 100893"/>
            </a:avLst>
          </a:prstGeom>
          <a:solidFill>
            <a:srgbClr val="FFFF00"/>
          </a:solidFill>
          <a:ln w="9525" cap="flat" cmpd="sng" algn="ctr">
            <a:solidFill>
              <a:srgbClr val="C00000"/>
            </a:solidFill>
            <a:prstDash val="solid"/>
            <a:round/>
            <a:headEnd type="none" w="med" len="med"/>
            <a:tailEnd type="none" w="med" len="med"/>
          </a:ln>
          <a:effectLst/>
        </p:spPr>
        <p:txBody>
          <a:bodyPr vert="horz" wrap="square" lIns="91440" tIns="0" rIns="91440" bIns="45720" numCol="1" rtlCol="0" anchor="ctr" anchorCtr="1" compatLnSpc="1">
            <a:prstTxWarp prst="textNoShape">
              <a:avLst/>
            </a:prstTxWarp>
          </a:bodyPr>
          <a:lstStyle>
            <a:defPPr>
              <a:defRPr lang="en-US"/>
            </a:defPPr>
            <a:lvl1pPr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1pPr>
            <a:lvl2pPr marL="4572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2pPr>
            <a:lvl3pPr marL="9144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3pPr>
            <a:lvl4pPr marL="13716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4pPr>
            <a:lvl5pPr marL="18288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5pPr>
            <a:lvl6pPr marL="22860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6pPr>
            <a:lvl7pPr marL="27432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7pPr>
            <a:lvl8pPr marL="32004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8pPr>
            <a:lvl9pPr marL="36576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9pPr>
          </a:lstStyle>
          <a:p>
            <a:pPr marL="0" marR="0" indent="0" algn="ctr" defTabSz="914400" rtl="0" eaLnBrk="1" fontAlgn="base" latinLnBrk="0" hangingPunct="1">
              <a:spcBef>
                <a:spcPct val="0"/>
              </a:spcBef>
              <a:spcAft>
                <a:spcPct val="0"/>
              </a:spcAft>
              <a:buClrTx/>
              <a:buSzTx/>
              <a:buFontTx/>
              <a:buNone/>
              <a:tabLst/>
            </a:pPr>
            <a:r>
              <a:rPr kumimoji="1" lang="en-US" sz="2800" b="0" i="0" u="none" strike="noStrike" cap="none" normalizeH="0" baseline="0" dirty="0" smtClean="0">
                <a:ln>
                  <a:noFill/>
                </a:ln>
                <a:solidFill>
                  <a:schemeClr val="tx1"/>
                </a:solidFill>
                <a:effectLst/>
                <a:latin typeface="Arial" charset="0"/>
                <a:ea typeface="新細明體" charset="-120"/>
              </a:rPr>
              <a:t>From Lecture 5</a:t>
            </a:r>
            <a:endParaRPr kumimoji="1" lang="en-US" sz="2800" b="0" i="0" u="none" strike="noStrike" cap="none" normalizeH="0" baseline="0" dirty="0">
              <a:ln>
                <a:noFill/>
              </a:ln>
              <a:solidFill>
                <a:schemeClr val="tx1"/>
              </a:solidFill>
              <a:effectLst/>
              <a:latin typeface="Arial" charset="0"/>
              <a:ea typeface="新細明體" charset="-120"/>
            </a:endParaRPr>
          </a:p>
          <a:p>
            <a:pPr marL="0" marR="0" indent="0" algn="ctr" defTabSz="914400" rtl="0" eaLnBrk="1" fontAlgn="base" latinLnBrk="0" hangingPunct="1">
              <a:spcBef>
                <a:spcPct val="0"/>
              </a:spcBef>
              <a:spcAft>
                <a:spcPct val="0"/>
              </a:spcAft>
              <a:buClrTx/>
              <a:buSzTx/>
              <a:buFontTx/>
              <a:buNone/>
              <a:tabLst/>
            </a:pPr>
            <a:endParaRPr kumimoji="1" lang="en-US" sz="900" b="0" i="0" u="none" strike="noStrike" cap="none" normalizeH="0" baseline="0" dirty="0">
              <a:ln>
                <a:noFill/>
              </a:ln>
              <a:solidFill>
                <a:schemeClr val="tx1"/>
              </a:solidFill>
              <a:effectLst/>
              <a:latin typeface="Arial" charset="0"/>
              <a:ea typeface="新細明體" charset="-120"/>
            </a:endParaRPr>
          </a:p>
        </p:txBody>
      </p:sp>
    </p:spTree>
    <p:extLst>
      <p:ext uri="{BB962C8B-B14F-4D97-AF65-F5344CB8AC3E}">
        <p14:creationId xmlns:p14="http://schemas.microsoft.com/office/powerpoint/2010/main" val="7715605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a:xfrm>
            <a:off x="457200" y="260176"/>
            <a:ext cx="8229600" cy="990600"/>
          </a:xfrm>
        </p:spPr>
        <p:txBody>
          <a:bodyPr/>
          <a:lstStyle/>
          <a:p>
            <a:pPr eaLnBrk="1" hangingPunct="1"/>
            <a:r>
              <a:rPr lang="en-US" altLang="zh-TW">
                <a:solidFill>
                  <a:srgbClr val="0033CC"/>
                </a:solidFill>
              </a:rPr>
              <a:t>The </a:t>
            </a:r>
            <a:r>
              <a:rPr lang="en-US" altLang="zh-TW" sz="4100" b="1">
                <a:solidFill>
                  <a:srgbClr val="0033CC"/>
                </a:solidFill>
              </a:rPr>
              <a:t>'</a:t>
            </a:r>
          </a:p>
        </p:txBody>
      </p:sp>
      <p:sp>
        <p:nvSpPr>
          <p:cNvPr id="58371" name="Content Placeholder 2"/>
          <p:cNvSpPr>
            <a:spLocks noGrp="1"/>
          </p:cNvSpPr>
          <p:nvPr>
            <p:ph idx="4294967295"/>
          </p:nvPr>
        </p:nvSpPr>
        <p:spPr>
          <a:xfrm>
            <a:off x="152400" y="1250776"/>
            <a:ext cx="8839200" cy="5562600"/>
          </a:xfrm>
        </p:spPr>
        <p:txBody>
          <a:bodyPr/>
          <a:lstStyle/>
          <a:p>
            <a:pPr marL="0" indent="0" eaLnBrk="1" hangingPunct="1">
              <a:lnSpc>
                <a:spcPct val="86000"/>
              </a:lnSpc>
              <a:buFontTx/>
              <a:buNone/>
            </a:pPr>
            <a:r>
              <a:rPr lang="en-US" altLang="zh-TW" sz="2500" dirty="0">
                <a:solidFill>
                  <a:srgbClr val="7F7F7F"/>
                </a:solidFill>
              </a:rPr>
              <a:t>To quote several character at once, you </a:t>
            </a:r>
            <a:r>
              <a:rPr lang="en-US" altLang="zh-TW" sz="2500" i="1" dirty="0">
                <a:solidFill>
                  <a:srgbClr val="7F7F7F"/>
                </a:solidFill>
              </a:rPr>
              <a:t>can</a:t>
            </a:r>
            <a:r>
              <a:rPr lang="en-US" altLang="zh-TW" sz="2500" dirty="0">
                <a:solidFill>
                  <a:srgbClr val="7F7F7F"/>
                </a:solidFill>
              </a:rPr>
              <a:t> use backslashes:</a:t>
            </a:r>
          </a:p>
          <a:p>
            <a:pPr marL="0" indent="0" eaLnBrk="1" hangingPunct="1">
              <a:lnSpc>
                <a:spcPct val="86000"/>
              </a:lnSpc>
              <a:buFontTx/>
              <a:buNone/>
            </a:pPr>
            <a:r>
              <a:rPr lang="en-US" altLang="zh-TW" sz="2500" dirty="0">
                <a:solidFill>
                  <a:srgbClr val="7F7F7F"/>
                </a:solidFill>
              </a:rPr>
              <a:t>%</a:t>
            </a:r>
            <a:r>
              <a:rPr lang="en-US" altLang="zh-TW" sz="2500" dirty="0">
                <a:solidFill>
                  <a:srgbClr val="7F7F7F"/>
                </a:solidFill>
                <a:latin typeface="Courier"/>
              </a:rPr>
              <a:t> </a:t>
            </a:r>
            <a:r>
              <a:rPr lang="en-US" altLang="zh-TW" sz="2500" b="1" dirty="0">
                <a:solidFill>
                  <a:srgbClr val="7F7F7F"/>
                </a:solidFill>
                <a:latin typeface="Courier"/>
              </a:rPr>
              <a:t>echo a\ \ \ \ \ \ \ b</a:t>
            </a:r>
            <a:r>
              <a:rPr lang="en-US" altLang="zh-TW" sz="2500" dirty="0">
                <a:solidFill>
                  <a:srgbClr val="7F7F7F"/>
                </a:solidFill>
                <a:latin typeface="Courier"/>
              </a:rPr>
              <a:t/>
            </a:r>
            <a:br>
              <a:rPr lang="en-US" altLang="zh-TW" sz="2500" dirty="0">
                <a:solidFill>
                  <a:srgbClr val="7F7F7F"/>
                </a:solidFill>
                <a:latin typeface="Courier"/>
              </a:rPr>
            </a:br>
            <a:endParaRPr lang="en-US" altLang="zh-TW" sz="500" dirty="0">
              <a:solidFill>
                <a:srgbClr val="7F7F7F"/>
              </a:solidFill>
              <a:latin typeface="Courier"/>
            </a:endParaRPr>
          </a:p>
          <a:p>
            <a:pPr marL="0" indent="0" eaLnBrk="1" hangingPunct="1">
              <a:lnSpc>
                <a:spcPct val="86000"/>
              </a:lnSpc>
              <a:buFontTx/>
              <a:buNone/>
            </a:pPr>
            <a:r>
              <a:rPr lang="en-US" altLang="zh-TW" sz="2500" dirty="0">
                <a:solidFill>
                  <a:srgbClr val="7F7F7F"/>
                </a:solidFill>
              </a:rPr>
              <a:t>This is ugly, but it works. </a:t>
            </a:r>
          </a:p>
          <a:p>
            <a:pPr marL="0" indent="0" eaLnBrk="1" hangingPunct="1">
              <a:lnSpc>
                <a:spcPct val="86000"/>
              </a:lnSpc>
              <a:buFontTx/>
              <a:buNone/>
            </a:pPr>
            <a:r>
              <a:rPr lang="en-US" altLang="zh-TW" sz="2500" dirty="0"/>
              <a:t>It is easier to use pairs of quotation marks to indicate the start and end of the characters to be quoted: </a:t>
            </a:r>
          </a:p>
          <a:p>
            <a:pPr marL="0" indent="0" eaLnBrk="1" hangingPunct="1">
              <a:lnSpc>
                <a:spcPct val="86000"/>
              </a:lnSpc>
              <a:buFontTx/>
              <a:buNone/>
            </a:pPr>
            <a:r>
              <a:rPr lang="en-US" altLang="zh-TW" sz="2500" dirty="0"/>
              <a:t>%</a:t>
            </a:r>
            <a:r>
              <a:rPr lang="en-US" altLang="zh-TW" sz="2500" dirty="0">
                <a:latin typeface="Courier"/>
              </a:rPr>
              <a:t> </a:t>
            </a:r>
            <a:r>
              <a:rPr lang="en-US" altLang="zh-TW" sz="2500" b="1" dirty="0">
                <a:latin typeface="Courier"/>
              </a:rPr>
              <a:t>echo 'a       b'</a:t>
            </a:r>
            <a:r>
              <a:rPr lang="en-US" altLang="zh-TW" sz="2500" dirty="0">
                <a:latin typeface="Courier"/>
              </a:rPr>
              <a:t/>
            </a:r>
            <a:br>
              <a:rPr lang="en-US" altLang="zh-TW" sz="2500" dirty="0">
                <a:latin typeface="Courier"/>
              </a:rPr>
            </a:br>
            <a:endParaRPr lang="en-US" altLang="zh-TW" sz="1000" dirty="0">
              <a:latin typeface="Courier"/>
            </a:endParaRPr>
          </a:p>
        </p:txBody>
      </p:sp>
      <p:sp>
        <p:nvSpPr>
          <p:cNvPr id="4" name="Trapezoid 3"/>
          <p:cNvSpPr>
            <a:spLocks noChangeAspect="1"/>
          </p:cNvSpPr>
          <p:nvPr/>
        </p:nvSpPr>
        <p:spPr bwMode="auto">
          <a:xfrm rot="-2700000">
            <a:off x="-737070" y="282628"/>
            <a:ext cx="2945498" cy="863248"/>
          </a:xfrm>
          <a:prstGeom prst="trapezoid">
            <a:avLst>
              <a:gd name="adj" fmla="val 100893"/>
            </a:avLst>
          </a:prstGeom>
          <a:solidFill>
            <a:srgbClr val="FFFF00"/>
          </a:solidFill>
          <a:ln w="9525" cap="flat" cmpd="sng" algn="ctr">
            <a:solidFill>
              <a:srgbClr val="C00000"/>
            </a:solidFill>
            <a:prstDash val="solid"/>
            <a:round/>
            <a:headEnd type="none" w="med" len="med"/>
            <a:tailEnd type="none" w="med" len="med"/>
          </a:ln>
          <a:effectLst/>
        </p:spPr>
        <p:txBody>
          <a:bodyPr vert="horz" wrap="square" lIns="91440" tIns="0" rIns="91440" bIns="45720" numCol="1" rtlCol="0" anchor="ctr" anchorCtr="1" compatLnSpc="1">
            <a:prstTxWarp prst="textNoShape">
              <a:avLst/>
            </a:prstTxWarp>
          </a:bodyPr>
          <a:lstStyle>
            <a:defPPr>
              <a:defRPr lang="en-US"/>
            </a:defPPr>
            <a:lvl1pPr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1pPr>
            <a:lvl2pPr marL="4572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2pPr>
            <a:lvl3pPr marL="9144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3pPr>
            <a:lvl4pPr marL="13716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4pPr>
            <a:lvl5pPr marL="18288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5pPr>
            <a:lvl6pPr marL="22860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6pPr>
            <a:lvl7pPr marL="27432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7pPr>
            <a:lvl8pPr marL="32004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8pPr>
            <a:lvl9pPr marL="36576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9pPr>
          </a:lstStyle>
          <a:p>
            <a:pPr marL="0" marR="0" indent="0" algn="ctr" defTabSz="914400" rtl="0" eaLnBrk="1" fontAlgn="base" latinLnBrk="0" hangingPunct="1">
              <a:spcBef>
                <a:spcPct val="0"/>
              </a:spcBef>
              <a:spcAft>
                <a:spcPct val="0"/>
              </a:spcAft>
              <a:buClrTx/>
              <a:buSzTx/>
              <a:buFontTx/>
              <a:buNone/>
              <a:tabLst/>
            </a:pPr>
            <a:r>
              <a:rPr kumimoji="1" lang="en-US" sz="2800" b="0" i="0" u="none" strike="noStrike" cap="none" normalizeH="0" baseline="0" dirty="0" smtClean="0">
                <a:ln>
                  <a:noFill/>
                </a:ln>
                <a:solidFill>
                  <a:schemeClr val="tx1"/>
                </a:solidFill>
                <a:effectLst/>
                <a:latin typeface="Arial" charset="0"/>
                <a:ea typeface="新細明體" charset="-120"/>
              </a:rPr>
              <a:t>From Lecture 5</a:t>
            </a:r>
            <a:endParaRPr kumimoji="1" lang="en-US" sz="2800" b="0" i="0" u="none" strike="noStrike" cap="none" normalizeH="0" baseline="0" dirty="0">
              <a:ln>
                <a:noFill/>
              </a:ln>
              <a:solidFill>
                <a:schemeClr val="tx1"/>
              </a:solidFill>
              <a:effectLst/>
              <a:latin typeface="Arial" charset="0"/>
              <a:ea typeface="新細明體" charset="-120"/>
            </a:endParaRPr>
          </a:p>
          <a:p>
            <a:pPr marL="0" marR="0" indent="0" algn="ctr" defTabSz="914400" rtl="0" eaLnBrk="1" fontAlgn="base" latinLnBrk="0" hangingPunct="1">
              <a:spcBef>
                <a:spcPct val="0"/>
              </a:spcBef>
              <a:spcAft>
                <a:spcPct val="0"/>
              </a:spcAft>
              <a:buClrTx/>
              <a:buSzTx/>
              <a:buFontTx/>
              <a:buNone/>
              <a:tabLst/>
            </a:pPr>
            <a:endParaRPr kumimoji="1" lang="en-US" sz="900" b="0" i="0" u="none" strike="noStrike" cap="none" normalizeH="0" baseline="0" dirty="0">
              <a:ln>
                <a:noFill/>
              </a:ln>
              <a:solidFill>
                <a:schemeClr val="tx1"/>
              </a:solidFill>
              <a:effectLst/>
              <a:latin typeface="Arial" charset="0"/>
              <a:ea typeface="新細明體" charset="-120"/>
            </a:endParaRPr>
          </a:p>
        </p:txBody>
      </p:sp>
    </p:spTree>
    <p:extLst>
      <p:ext uri="{BB962C8B-B14F-4D97-AF65-F5344CB8AC3E}">
        <p14:creationId xmlns:p14="http://schemas.microsoft.com/office/powerpoint/2010/main" val="16232794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a:xfrm>
            <a:off x="457200" y="260176"/>
            <a:ext cx="8229600" cy="990600"/>
          </a:xfrm>
        </p:spPr>
        <p:txBody>
          <a:bodyPr/>
          <a:lstStyle/>
          <a:p>
            <a:pPr eaLnBrk="1" hangingPunct="1"/>
            <a:r>
              <a:rPr lang="en-US" altLang="zh-TW">
                <a:solidFill>
                  <a:srgbClr val="0033CC"/>
                </a:solidFill>
              </a:rPr>
              <a:t>The </a:t>
            </a:r>
            <a:r>
              <a:rPr lang="en-US" altLang="zh-TW" sz="4100" b="1">
                <a:solidFill>
                  <a:srgbClr val="0033CC"/>
                </a:solidFill>
              </a:rPr>
              <a:t>'</a:t>
            </a:r>
          </a:p>
        </p:txBody>
      </p:sp>
      <p:sp>
        <p:nvSpPr>
          <p:cNvPr id="58371" name="Content Placeholder 2"/>
          <p:cNvSpPr>
            <a:spLocks noGrp="1"/>
          </p:cNvSpPr>
          <p:nvPr>
            <p:ph idx="4294967295"/>
          </p:nvPr>
        </p:nvSpPr>
        <p:spPr>
          <a:xfrm>
            <a:off x="152400" y="1250776"/>
            <a:ext cx="8839200" cy="5562600"/>
          </a:xfrm>
        </p:spPr>
        <p:txBody>
          <a:bodyPr/>
          <a:lstStyle/>
          <a:p>
            <a:pPr marL="0" indent="0" eaLnBrk="1" hangingPunct="1">
              <a:lnSpc>
                <a:spcPct val="86000"/>
              </a:lnSpc>
              <a:buFontTx/>
              <a:buNone/>
            </a:pPr>
            <a:r>
              <a:rPr lang="en-US" altLang="zh-TW" sz="2500" dirty="0">
                <a:solidFill>
                  <a:schemeClr val="bg1">
                    <a:lumMod val="50000"/>
                  </a:schemeClr>
                </a:solidFill>
              </a:rPr>
              <a:t>To quote several character at once, you </a:t>
            </a:r>
            <a:r>
              <a:rPr lang="en-US" altLang="zh-TW" sz="2500" i="1" dirty="0">
                <a:solidFill>
                  <a:schemeClr val="bg1">
                    <a:lumMod val="50000"/>
                  </a:schemeClr>
                </a:solidFill>
              </a:rPr>
              <a:t>can</a:t>
            </a:r>
            <a:r>
              <a:rPr lang="en-US" altLang="zh-TW" sz="2500" dirty="0">
                <a:solidFill>
                  <a:schemeClr val="bg1">
                    <a:lumMod val="50000"/>
                  </a:schemeClr>
                </a:solidFill>
              </a:rPr>
              <a:t> use backslashes:</a:t>
            </a:r>
          </a:p>
          <a:p>
            <a:pPr marL="0" indent="0" eaLnBrk="1" hangingPunct="1">
              <a:lnSpc>
                <a:spcPct val="86000"/>
              </a:lnSpc>
              <a:buFontTx/>
              <a:buNone/>
            </a:pPr>
            <a:r>
              <a:rPr lang="en-US" altLang="zh-TW" sz="2500" dirty="0">
                <a:solidFill>
                  <a:schemeClr val="bg1">
                    <a:lumMod val="50000"/>
                  </a:schemeClr>
                </a:solidFill>
              </a:rPr>
              <a:t>%</a:t>
            </a:r>
            <a:r>
              <a:rPr lang="en-US" altLang="zh-TW" sz="2500" dirty="0">
                <a:solidFill>
                  <a:schemeClr val="bg1">
                    <a:lumMod val="50000"/>
                  </a:schemeClr>
                </a:solidFill>
                <a:latin typeface="Courier"/>
              </a:rPr>
              <a:t> </a:t>
            </a:r>
            <a:r>
              <a:rPr lang="en-US" altLang="zh-TW" sz="2500" b="1" dirty="0">
                <a:solidFill>
                  <a:schemeClr val="bg1">
                    <a:lumMod val="50000"/>
                  </a:schemeClr>
                </a:solidFill>
                <a:latin typeface="Courier"/>
              </a:rPr>
              <a:t>echo a\ \ \ \ \ \ \ b</a:t>
            </a:r>
            <a:r>
              <a:rPr lang="en-US" altLang="zh-TW" sz="2500" dirty="0">
                <a:solidFill>
                  <a:schemeClr val="bg1">
                    <a:lumMod val="50000"/>
                  </a:schemeClr>
                </a:solidFill>
                <a:latin typeface="Courier"/>
              </a:rPr>
              <a:t/>
            </a:r>
            <a:br>
              <a:rPr lang="en-US" altLang="zh-TW" sz="2500" dirty="0">
                <a:solidFill>
                  <a:schemeClr val="bg1">
                    <a:lumMod val="50000"/>
                  </a:schemeClr>
                </a:solidFill>
                <a:latin typeface="Courier"/>
              </a:rPr>
            </a:br>
            <a:endParaRPr lang="en-US" altLang="zh-TW" sz="500" dirty="0">
              <a:solidFill>
                <a:schemeClr val="bg1">
                  <a:lumMod val="50000"/>
                </a:schemeClr>
              </a:solidFill>
              <a:latin typeface="Courier"/>
            </a:endParaRPr>
          </a:p>
          <a:p>
            <a:pPr marL="0" indent="0" eaLnBrk="1" hangingPunct="1">
              <a:lnSpc>
                <a:spcPct val="86000"/>
              </a:lnSpc>
              <a:buFontTx/>
              <a:buNone/>
            </a:pPr>
            <a:r>
              <a:rPr lang="en-US" altLang="zh-TW" sz="2500" dirty="0">
                <a:solidFill>
                  <a:schemeClr val="bg1">
                    <a:lumMod val="50000"/>
                  </a:schemeClr>
                </a:solidFill>
              </a:rPr>
              <a:t>This is ugly, but it works. </a:t>
            </a:r>
          </a:p>
          <a:p>
            <a:pPr marL="0" indent="0" eaLnBrk="1" hangingPunct="1">
              <a:lnSpc>
                <a:spcPct val="86000"/>
              </a:lnSpc>
              <a:buFontTx/>
              <a:buNone/>
            </a:pPr>
            <a:r>
              <a:rPr lang="en-US" altLang="zh-TW" sz="2500" dirty="0">
                <a:solidFill>
                  <a:schemeClr val="bg1">
                    <a:lumMod val="50000"/>
                  </a:schemeClr>
                </a:solidFill>
              </a:rPr>
              <a:t>It is easier to use pairs of quotation marks to indicate the start and end of the characters to be quoted: </a:t>
            </a:r>
          </a:p>
          <a:p>
            <a:pPr marL="0" indent="0" eaLnBrk="1" hangingPunct="1">
              <a:lnSpc>
                <a:spcPct val="86000"/>
              </a:lnSpc>
              <a:buFontTx/>
              <a:buNone/>
            </a:pPr>
            <a:r>
              <a:rPr lang="en-US" altLang="zh-TW" sz="2500" dirty="0">
                <a:solidFill>
                  <a:schemeClr val="bg1">
                    <a:lumMod val="50000"/>
                  </a:schemeClr>
                </a:solidFill>
              </a:rPr>
              <a:t>%</a:t>
            </a:r>
            <a:r>
              <a:rPr lang="en-US" altLang="zh-TW" sz="2500" dirty="0">
                <a:solidFill>
                  <a:schemeClr val="bg1">
                    <a:lumMod val="50000"/>
                  </a:schemeClr>
                </a:solidFill>
                <a:latin typeface="Courier"/>
              </a:rPr>
              <a:t> </a:t>
            </a:r>
            <a:r>
              <a:rPr lang="en-US" altLang="zh-TW" sz="2500" b="1" dirty="0">
                <a:solidFill>
                  <a:schemeClr val="bg1">
                    <a:lumMod val="50000"/>
                  </a:schemeClr>
                </a:solidFill>
                <a:latin typeface="Courier"/>
              </a:rPr>
              <a:t>echo 'a       b'</a:t>
            </a:r>
            <a:r>
              <a:rPr lang="en-US" altLang="zh-TW" sz="2500" dirty="0">
                <a:latin typeface="Courier"/>
              </a:rPr>
              <a:t/>
            </a:r>
            <a:br>
              <a:rPr lang="en-US" altLang="zh-TW" sz="2500" dirty="0">
                <a:latin typeface="Courier"/>
              </a:rPr>
            </a:br>
            <a:endParaRPr lang="en-US" altLang="zh-TW" sz="600" dirty="0">
              <a:latin typeface="Courier"/>
            </a:endParaRPr>
          </a:p>
          <a:p>
            <a:pPr marL="0" indent="0" eaLnBrk="1" hangingPunct="1">
              <a:lnSpc>
                <a:spcPct val="86000"/>
              </a:lnSpc>
              <a:buFontTx/>
              <a:buNone/>
            </a:pPr>
            <a:r>
              <a:rPr lang="en-US" altLang="zh-TW" sz="2500" dirty="0"/>
              <a:t>Inside the single quotes, you can use almost all shell symbols: </a:t>
            </a:r>
          </a:p>
          <a:p>
            <a:pPr marL="0" indent="0" eaLnBrk="1" hangingPunct="1">
              <a:lnSpc>
                <a:spcPct val="87000"/>
              </a:lnSpc>
              <a:buFontTx/>
              <a:buNone/>
            </a:pPr>
            <a:r>
              <a:rPr lang="en-US" altLang="zh-TW" sz="2500" dirty="0"/>
              <a:t>%</a:t>
            </a:r>
            <a:r>
              <a:rPr lang="en-US" altLang="zh-TW" sz="2500" dirty="0">
                <a:latin typeface="Courier"/>
              </a:rPr>
              <a:t> </a:t>
            </a:r>
            <a:r>
              <a:rPr lang="en-US" altLang="zh-TW" sz="2500" b="1" dirty="0">
                <a:latin typeface="Courier"/>
              </a:rPr>
              <a:t>echo 'What is a $ doing *here*???'</a:t>
            </a:r>
            <a:r>
              <a:rPr lang="en-US" altLang="zh-TW" sz="2500" dirty="0">
                <a:latin typeface="Courier"/>
              </a:rPr>
              <a:t/>
            </a:r>
            <a:br>
              <a:rPr lang="en-US" altLang="zh-TW" sz="2500" dirty="0">
                <a:latin typeface="Courier"/>
              </a:rPr>
            </a:br>
            <a:r>
              <a:rPr lang="en-US" altLang="zh-TW" sz="2500" dirty="0">
                <a:latin typeface="Courier"/>
              </a:rPr>
              <a:t>What is a $ doing *here*???</a:t>
            </a:r>
            <a:br>
              <a:rPr lang="en-US" altLang="zh-TW" sz="2500" dirty="0">
                <a:latin typeface="Courier"/>
              </a:rPr>
            </a:br>
            <a:endParaRPr lang="en-US" altLang="zh-TW" sz="1100" dirty="0">
              <a:latin typeface="Courier"/>
            </a:endParaRPr>
          </a:p>
          <a:p>
            <a:pPr marL="0" indent="0" eaLnBrk="1" hangingPunct="1">
              <a:lnSpc>
                <a:spcPct val="86000"/>
              </a:lnSpc>
              <a:buFontTx/>
              <a:buNone/>
            </a:pPr>
            <a:r>
              <a:rPr lang="en-US" altLang="zh-TW" sz="2500" dirty="0"/>
              <a:t/>
            </a:r>
            <a:br>
              <a:rPr lang="en-US" altLang="zh-TW" sz="2500" dirty="0"/>
            </a:br>
            <a:r>
              <a:rPr lang="en-US" altLang="zh-TW" sz="2500" dirty="0"/>
              <a:t/>
            </a:r>
            <a:br>
              <a:rPr lang="en-US" altLang="zh-TW" sz="2500" dirty="0"/>
            </a:br>
            <a:endParaRPr lang="en-US" altLang="zh-TW" sz="1100" dirty="0"/>
          </a:p>
          <a:p>
            <a:pPr marL="0" indent="0" eaLnBrk="1" hangingPunct="1">
              <a:lnSpc>
                <a:spcPct val="86000"/>
              </a:lnSpc>
              <a:buNone/>
            </a:pPr>
            <a:endParaRPr lang="en-US" altLang="zh-TW" sz="2500" dirty="0"/>
          </a:p>
          <a:p>
            <a:pPr marL="0" indent="0" eaLnBrk="1" hangingPunct="1">
              <a:lnSpc>
                <a:spcPct val="86000"/>
              </a:lnSpc>
            </a:pPr>
            <a:endParaRPr lang="en-US" altLang="zh-TW" sz="2500" dirty="0"/>
          </a:p>
          <a:p>
            <a:pPr marL="0" indent="0" eaLnBrk="1" hangingPunct="1">
              <a:lnSpc>
                <a:spcPct val="90000"/>
              </a:lnSpc>
            </a:pPr>
            <a:endParaRPr lang="en-US" altLang="zh-TW" sz="2500" dirty="0"/>
          </a:p>
        </p:txBody>
      </p:sp>
      <p:sp>
        <p:nvSpPr>
          <p:cNvPr id="4" name="Trapezoid 3"/>
          <p:cNvSpPr>
            <a:spLocks noChangeAspect="1"/>
          </p:cNvSpPr>
          <p:nvPr/>
        </p:nvSpPr>
        <p:spPr bwMode="auto">
          <a:xfrm rot="-2700000">
            <a:off x="-737070" y="282628"/>
            <a:ext cx="2945498" cy="863248"/>
          </a:xfrm>
          <a:prstGeom prst="trapezoid">
            <a:avLst>
              <a:gd name="adj" fmla="val 100893"/>
            </a:avLst>
          </a:prstGeom>
          <a:solidFill>
            <a:srgbClr val="FFFF00"/>
          </a:solidFill>
          <a:ln w="9525" cap="flat" cmpd="sng" algn="ctr">
            <a:solidFill>
              <a:srgbClr val="C00000"/>
            </a:solidFill>
            <a:prstDash val="solid"/>
            <a:round/>
            <a:headEnd type="none" w="med" len="med"/>
            <a:tailEnd type="none" w="med" len="med"/>
          </a:ln>
          <a:effectLst/>
        </p:spPr>
        <p:txBody>
          <a:bodyPr vert="horz" wrap="square" lIns="91440" tIns="0" rIns="91440" bIns="45720" numCol="1" rtlCol="0" anchor="ctr" anchorCtr="1" compatLnSpc="1">
            <a:prstTxWarp prst="textNoShape">
              <a:avLst/>
            </a:prstTxWarp>
          </a:bodyPr>
          <a:lstStyle>
            <a:defPPr>
              <a:defRPr lang="en-US"/>
            </a:defPPr>
            <a:lvl1pPr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1pPr>
            <a:lvl2pPr marL="4572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2pPr>
            <a:lvl3pPr marL="9144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3pPr>
            <a:lvl4pPr marL="13716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4pPr>
            <a:lvl5pPr marL="18288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5pPr>
            <a:lvl6pPr marL="22860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6pPr>
            <a:lvl7pPr marL="27432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7pPr>
            <a:lvl8pPr marL="32004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8pPr>
            <a:lvl9pPr marL="36576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9pPr>
          </a:lstStyle>
          <a:p>
            <a:pPr marL="0" marR="0" indent="0" algn="ctr" defTabSz="914400" rtl="0" eaLnBrk="1" fontAlgn="base" latinLnBrk="0" hangingPunct="1">
              <a:spcBef>
                <a:spcPct val="0"/>
              </a:spcBef>
              <a:spcAft>
                <a:spcPct val="0"/>
              </a:spcAft>
              <a:buClrTx/>
              <a:buSzTx/>
              <a:buFontTx/>
              <a:buNone/>
              <a:tabLst/>
            </a:pPr>
            <a:r>
              <a:rPr kumimoji="1" lang="en-US" sz="2800" b="0" i="0" u="none" strike="noStrike" cap="none" normalizeH="0" baseline="0" dirty="0" smtClean="0">
                <a:ln>
                  <a:noFill/>
                </a:ln>
                <a:solidFill>
                  <a:schemeClr val="tx1"/>
                </a:solidFill>
                <a:effectLst/>
                <a:latin typeface="Arial" charset="0"/>
                <a:ea typeface="新細明體" charset="-120"/>
              </a:rPr>
              <a:t>From Lecture 5</a:t>
            </a:r>
            <a:endParaRPr kumimoji="1" lang="en-US" sz="2800" b="0" i="0" u="none" strike="noStrike" cap="none" normalizeH="0" baseline="0" dirty="0">
              <a:ln>
                <a:noFill/>
              </a:ln>
              <a:solidFill>
                <a:schemeClr val="tx1"/>
              </a:solidFill>
              <a:effectLst/>
              <a:latin typeface="Arial" charset="0"/>
              <a:ea typeface="新細明體" charset="-120"/>
            </a:endParaRPr>
          </a:p>
          <a:p>
            <a:pPr marL="0" marR="0" indent="0" algn="ctr" defTabSz="914400" rtl="0" eaLnBrk="1" fontAlgn="base" latinLnBrk="0" hangingPunct="1">
              <a:spcBef>
                <a:spcPct val="0"/>
              </a:spcBef>
              <a:spcAft>
                <a:spcPct val="0"/>
              </a:spcAft>
              <a:buClrTx/>
              <a:buSzTx/>
              <a:buFontTx/>
              <a:buNone/>
              <a:tabLst/>
            </a:pPr>
            <a:endParaRPr kumimoji="1" lang="en-US" sz="900" b="0" i="0" u="none" strike="noStrike" cap="none" normalizeH="0" baseline="0" dirty="0">
              <a:ln>
                <a:noFill/>
              </a:ln>
              <a:solidFill>
                <a:schemeClr val="tx1"/>
              </a:solidFill>
              <a:effectLst/>
              <a:latin typeface="Arial" charset="0"/>
              <a:ea typeface="新細明體" charset="-120"/>
            </a:endParaRPr>
          </a:p>
        </p:txBody>
      </p:sp>
    </p:spTree>
    <p:extLst>
      <p:ext uri="{BB962C8B-B14F-4D97-AF65-F5344CB8AC3E}">
        <p14:creationId xmlns:p14="http://schemas.microsoft.com/office/powerpoint/2010/main" val="7624081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a:xfrm>
            <a:off x="457200" y="260176"/>
            <a:ext cx="8229600" cy="990600"/>
          </a:xfrm>
        </p:spPr>
        <p:txBody>
          <a:bodyPr/>
          <a:lstStyle/>
          <a:p>
            <a:pPr eaLnBrk="1" hangingPunct="1"/>
            <a:r>
              <a:rPr lang="en-US" altLang="zh-TW">
                <a:solidFill>
                  <a:srgbClr val="0033CC"/>
                </a:solidFill>
              </a:rPr>
              <a:t>The </a:t>
            </a:r>
            <a:r>
              <a:rPr lang="en-US" altLang="zh-TW" sz="4100" b="1">
                <a:solidFill>
                  <a:srgbClr val="0033CC"/>
                </a:solidFill>
              </a:rPr>
              <a:t>'</a:t>
            </a:r>
          </a:p>
        </p:txBody>
      </p:sp>
      <p:sp>
        <p:nvSpPr>
          <p:cNvPr id="58371" name="Content Placeholder 2"/>
          <p:cNvSpPr>
            <a:spLocks noGrp="1"/>
          </p:cNvSpPr>
          <p:nvPr>
            <p:ph idx="4294967295"/>
          </p:nvPr>
        </p:nvSpPr>
        <p:spPr>
          <a:xfrm>
            <a:off x="152400" y="1250776"/>
            <a:ext cx="8839200" cy="5562600"/>
          </a:xfrm>
        </p:spPr>
        <p:txBody>
          <a:bodyPr/>
          <a:lstStyle/>
          <a:p>
            <a:pPr marL="0" indent="0" eaLnBrk="1" hangingPunct="1">
              <a:lnSpc>
                <a:spcPct val="86000"/>
              </a:lnSpc>
              <a:buFontTx/>
              <a:buNone/>
            </a:pPr>
            <a:r>
              <a:rPr lang="en-US" altLang="zh-TW" sz="2500" dirty="0">
                <a:solidFill>
                  <a:schemeClr val="bg1">
                    <a:lumMod val="50000"/>
                  </a:schemeClr>
                </a:solidFill>
              </a:rPr>
              <a:t>To quote several character at once, you </a:t>
            </a:r>
            <a:r>
              <a:rPr lang="en-US" altLang="zh-TW" sz="2500" i="1" dirty="0">
                <a:solidFill>
                  <a:schemeClr val="bg1">
                    <a:lumMod val="50000"/>
                  </a:schemeClr>
                </a:solidFill>
              </a:rPr>
              <a:t>can</a:t>
            </a:r>
            <a:r>
              <a:rPr lang="en-US" altLang="zh-TW" sz="2500" dirty="0">
                <a:solidFill>
                  <a:schemeClr val="bg1">
                    <a:lumMod val="50000"/>
                  </a:schemeClr>
                </a:solidFill>
              </a:rPr>
              <a:t> use backslashes:</a:t>
            </a:r>
          </a:p>
          <a:p>
            <a:pPr marL="0" indent="0" eaLnBrk="1" hangingPunct="1">
              <a:lnSpc>
                <a:spcPct val="86000"/>
              </a:lnSpc>
              <a:buFontTx/>
              <a:buNone/>
            </a:pPr>
            <a:r>
              <a:rPr lang="en-US" altLang="zh-TW" sz="2500" dirty="0">
                <a:solidFill>
                  <a:schemeClr val="bg1">
                    <a:lumMod val="50000"/>
                  </a:schemeClr>
                </a:solidFill>
              </a:rPr>
              <a:t>%</a:t>
            </a:r>
            <a:r>
              <a:rPr lang="en-US" altLang="zh-TW" sz="2500" dirty="0">
                <a:solidFill>
                  <a:schemeClr val="bg1">
                    <a:lumMod val="50000"/>
                  </a:schemeClr>
                </a:solidFill>
                <a:latin typeface="Courier"/>
              </a:rPr>
              <a:t> </a:t>
            </a:r>
            <a:r>
              <a:rPr lang="en-US" altLang="zh-TW" sz="2500" b="1" dirty="0">
                <a:solidFill>
                  <a:schemeClr val="bg1">
                    <a:lumMod val="50000"/>
                  </a:schemeClr>
                </a:solidFill>
                <a:latin typeface="Courier"/>
              </a:rPr>
              <a:t>echo a\ \ \ \ \ \ \ b</a:t>
            </a:r>
            <a:r>
              <a:rPr lang="en-US" altLang="zh-TW" sz="2500" dirty="0">
                <a:solidFill>
                  <a:schemeClr val="bg1">
                    <a:lumMod val="50000"/>
                  </a:schemeClr>
                </a:solidFill>
                <a:latin typeface="Courier"/>
              </a:rPr>
              <a:t/>
            </a:r>
            <a:br>
              <a:rPr lang="en-US" altLang="zh-TW" sz="2500" dirty="0">
                <a:solidFill>
                  <a:schemeClr val="bg1">
                    <a:lumMod val="50000"/>
                  </a:schemeClr>
                </a:solidFill>
                <a:latin typeface="Courier"/>
              </a:rPr>
            </a:br>
            <a:endParaRPr lang="en-US" altLang="zh-TW" sz="500" dirty="0">
              <a:solidFill>
                <a:schemeClr val="bg1">
                  <a:lumMod val="50000"/>
                </a:schemeClr>
              </a:solidFill>
              <a:latin typeface="Courier"/>
            </a:endParaRPr>
          </a:p>
          <a:p>
            <a:pPr marL="0" indent="0" eaLnBrk="1" hangingPunct="1">
              <a:lnSpc>
                <a:spcPct val="86000"/>
              </a:lnSpc>
              <a:buFontTx/>
              <a:buNone/>
            </a:pPr>
            <a:r>
              <a:rPr lang="en-US" altLang="zh-TW" sz="2500" dirty="0">
                <a:solidFill>
                  <a:schemeClr val="bg1">
                    <a:lumMod val="50000"/>
                  </a:schemeClr>
                </a:solidFill>
              </a:rPr>
              <a:t>This is ugly, but it works. </a:t>
            </a:r>
          </a:p>
          <a:p>
            <a:pPr marL="0" indent="0" eaLnBrk="1" hangingPunct="1">
              <a:lnSpc>
                <a:spcPct val="86000"/>
              </a:lnSpc>
              <a:buFontTx/>
              <a:buNone/>
            </a:pPr>
            <a:r>
              <a:rPr lang="en-US" altLang="zh-TW" sz="2500" dirty="0">
                <a:solidFill>
                  <a:schemeClr val="bg1">
                    <a:lumMod val="50000"/>
                  </a:schemeClr>
                </a:solidFill>
              </a:rPr>
              <a:t>It is easier to use pairs of quotation marks to indicate the start and end of the characters to be quoted: </a:t>
            </a:r>
          </a:p>
          <a:p>
            <a:pPr marL="0" indent="0" eaLnBrk="1" hangingPunct="1">
              <a:lnSpc>
                <a:spcPct val="86000"/>
              </a:lnSpc>
              <a:buFontTx/>
              <a:buNone/>
            </a:pPr>
            <a:r>
              <a:rPr lang="en-US" altLang="zh-TW" sz="2500" dirty="0">
                <a:solidFill>
                  <a:schemeClr val="bg1">
                    <a:lumMod val="50000"/>
                  </a:schemeClr>
                </a:solidFill>
              </a:rPr>
              <a:t>%</a:t>
            </a:r>
            <a:r>
              <a:rPr lang="en-US" altLang="zh-TW" sz="2500" dirty="0">
                <a:solidFill>
                  <a:schemeClr val="bg1">
                    <a:lumMod val="50000"/>
                  </a:schemeClr>
                </a:solidFill>
                <a:latin typeface="Courier"/>
              </a:rPr>
              <a:t> </a:t>
            </a:r>
            <a:r>
              <a:rPr lang="en-US" altLang="zh-TW" sz="2500" b="1" dirty="0">
                <a:solidFill>
                  <a:schemeClr val="bg1">
                    <a:lumMod val="50000"/>
                  </a:schemeClr>
                </a:solidFill>
                <a:latin typeface="Courier"/>
              </a:rPr>
              <a:t>echo 'a       b'</a:t>
            </a:r>
            <a:r>
              <a:rPr lang="en-US" altLang="zh-TW" sz="2500" dirty="0">
                <a:latin typeface="Courier"/>
              </a:rPr>
              <a:t/>
            </a:r>
            <a:br>
              <a:rPr lang="en-US" altLang="zh-TW" sz="2500" dirty="0">
                <a:latin typeface="Courier"/>
              </a:rPr>
            </a:br>
            <a:endParaRPr lang="en-US" altLang="zh-TW" sz="600" dirty="0">
              <a:latin typeface="Courier"/>
            </a:endParaRPr>
          </a:p>
          <a:p>
            <a:pPr marL="0" indent="0" eaLnBrk="1" hangingPunct="1">
              <a:lnSpc>
                <a:spcPct val="86000"/>
              </a:lnSpc>
              <a:buFontTx/>
              <a:buNone/>
            </a:pPr>
            <a:r>
              <a:rPr lang="en-US" altLang="zh-TW" sz="2500" dirty="0">
                <a:solidFill>
                  <a:srgbClr val="7F7F7F"/>
                </a:solidFill>
              </a:rPr>
              <a:t>Inside the single quotes, you can use</a:t>
            </a:r>
            <a:r>
              <a:rPr lang="en-US" altLang="zh-TW" sz="2500" dirty="0"/>
              <a:t> almost all</a:t>
            </a:r>
            <a:r>
              <a:rPr lang="en-US" altLang="zh-TW" sz="2500" dirty="0">
                <a:solidFill>
                  <a:srgbClr val="7F7F7F"/>
                </a:solidFill>
              </a:rPr>
              <a:t> shell symbols: </a:t>
            </a:r>
          </a:p>
          <a:p>
            <a:pPr marL="0" indent="0" eaLnBrk="1" hangingPunct="1">
              <a:lnSpc>
                <a:spcPct val="86000"/>
              </a:lnSpc>
              <a:buFontTx/>
              <a:buNone/>
            </a:pPr>
            <a:r>
              <a:rPr lang="en-US" altLang="zh-TW" sz="2500" dirty="0">
                <a:solidFill>
                  <a:srgbClr val="7F7F7F"/>
                </a:solidFill>
              </a:rPr>
              <a:t>%</a:t>
            </a:r>
            <a:r>
              <a:rPr lang="en-US" altLang="zh-TW" sz="2500" dirty="0">
                <a:solidFill>
                  <a:srgbClr val="7F7F7F"/>
                </a:solidFill>
                <a:latin typeface="Courier"/>
              </a:rPr>
              <a:t> </a:t>
            </a:r>
            <a:r>
              <a:rPr lang="en-US" altLang="zh-TW" sz="2500" b="1" dirty="0">
                <a:solidFill>
                  <a:srgbClr val="7F7F7F"/>
                </a:solidFill>
                <a:latin typeface="Courier"/>
              </a:rPr>
              <a:t>echo 'What is a $ doing *here*???'</a:t>
            </a:r>
            <a:r>
              <a:rPr lang="en-US" altLang="zh-TW" sz="2500" dirty="0">
                <a:solidFill>
                  <a:srgbClr val="7F7F7F"/>
                </a:solidFill>
                <a:latin typeface="Courier"/>
              </a:rPr>
              <a:t/>
            </a:r>
            <a:br>
              <a:rPr lang="en-US" altLang="zh-TW" sz="2500" dirty="0">
                <a:solidFill>
                  <a:srgbClr val="7F7F7F"/>
                </a:solidFill>
                <a:latin typeface="Courier"/>
              </a:rPr>
            </a:br>
            <a:r>
              <a:rPr lang="en-US" altLang="zh-TW" sz="2500" dirty="0">
                <a:solidFill>
                  <a:srgbClr val="7F7F7F"/>
                </a:solidFill>
                <a:latin typeface="Courier"/>
              </a:rPr>
              <a:t>What is a $ doing *here*???</a:t>
            </a:r>
            <a:r>
              <a:rPr lang="en-US" altLang="zh-TW" sz="2500" dirty="0"/>
              <a:t/>
            </a:r>
            <a:br>
              <a:rPr lang="en-US" altLang="zh-TW" sz="2500" dirty="0"/>
            </a:br>
            <a:endParaRPr lang="en-US" altLang="zh-TW" sz="1100" dirty="0"/>
          </a:p>
          <a:p>
            <a:pPr marL="0" indent="0" eaLnBrk="1" hangingPunct="1">
              <a:lnSpc>
                <a:spcPct val="86000"/>
              </a:lnSpc>
              <a:buFontTx/>
              <a:buNone/>
            </a:pPr>
            <a:r>
              <a:rPr lang="en-US" altLang="zh-TW" sz="2500" i="1" dirty="0"/>
              <a:t>Almost all</a:t>
            </a:r>
            <a:r>
              <a:rPr lang="en-US" altLang="zh-TW" sz="2500" dirty="0"/>
              <a:t>? Well the "!" symbol </a:t>
            </a:r>
            <a:r>
              <a:rPr lang="en-US" altLang="zh-TW" sz="2500" i="1" dirty="0"/>
              <a:t>may</a:t>
            </a:r>
            <a:r>
              <a:rPr lang="en-US" altLang="zh-TW" sz="2500" dirty="0"/>
              <a:t> still get expanded:</a:t>
            </a:r>
          </a:p>
          <a:p>
            <a:pPr marL="0" indent="0" eaLnBrk="1" hangingPunct="1">
              <a:lnSpc>
                <a:spcPct val="86000"/>
              </a:lnSpc>
              <a:buNone/>
            </a:pPr>
            <a:r>
              <a:rPr lang="en-US" altLang="zh-TW" sz="2500" dirty="0"/>
              <a:t>%</a:t>
            </a:r>
            <a:r>
              <a:rPr lang="en-US" altLang="zh-TW" sz="2500" dirty="0">
                <a:latin typeface="Courier"/>
              </a:rPr>
              <a:t> </a:t>
            </a:r>
            <a:r>
              <a:rPr lang="en-US" altLang="zh-TW" sz="2500" b="1" dirty="0">
                <a:latin typeface="Courier"/>
              </a:rPr>
              <a:t>echo 'Hi! </a:t>
            </a:r>
            <a:r>
              <a:rPr lang="en-US" altLang="zh-TW" sz="2500" b="1" dirty="0" err="1">
                <a:latin typeface="Courier"/>
              </a:rPr>
              <a:t>Hi!''Hi</a:t>
            </a:r>
            <a:r>
              <a:rPr lang="en-US" altLang="zh-TW" sz="2500" b="1" dirty="0">
                <a:latin typeface="Courier"/>
              </a:rPr>
              <a:t>!'</a:t>
            </a:r>
            <a:r>
              <a:rPr lang="en-US" altLang="zh-TW" sz="2500" dirty="0"/>
              <a:t/>
            </a:r>
            <a:br>
              <a:rPr lang="en-US" altLang="zh-TW" sz="2500" dirty="0"/>
            </a:br>
            <a:r>
              <a:rPr lang="en-US" altLang="zh-TW" sz="2500" dirty="0">
                <a:latin typeface="Courier"/>
              </a:rPr>
              <a:t>Hi! </a:t>
            </a:r>
            <a:r>
              <a:rPr lang="en-US" altLang="zh-TW" sz="2500" dirty="0" err="1">
                <a:latin typeface="Courier"/>
              </a:rPr>
              <a:t>Hi!Hi</a:t>
            </a:r>
            <a:r>
              <a:rPr lang="en-US" altLang="zh-TW" sz="2500" dirty="0">
                <a:latin typeface="Courier"/>
              </a:rPr>
              <a:t>!</a:t>
            </a:r>
          </a:p>
          <a:p>
            <a:pPr marL="0" indent="0" eaLnBrk="1" hangingPunct="1">
              <a:lnSpc>
                <a:spcPct val="86000"/>
              </a:lnSpc>
              <a:buNone/>
            </a:pPr>
            <a:r>
              <a:rPr lang="en-US" altLang="zh-TW" sz="2500" dirty="0">
                <a:latin typeface="Courier"/>
              </a:rPr>
              <a:t/>
            </a:r>
            <a:br>
              <a:rPr lang="en-US" altLang="zh-TW" sz="2500" dirty="0">
                <a:latin typeface="Courier"/>
              </a:rPr>
            </a:br>
            <a:r>
              <a:rPr lang="en-US" altLang="zh-TW" sz="2500" dirty="0"/>
              <a:t/>
            </a:r>
            <a:br>
              <a:rPr lang="en-US" altLang="zh-TW" sz="2500" dirty="0"/>
            </a:br>
            <a:endParaRPr lang="en-US" altLang="zh-TW" sz="1100" dirty="0"/>
          </a:p>
          <a:p>
            <a:pPr marL="0" indent="0" eaLnBrk="1" hangingPunct="1">
              <a:lnSpc>
                <a:spcPct val="86000"/>
              </a:lnSpc>
              <a:buNone/>
            </a:pPr>
            <a:endParaRPr lang="en-US" altLang="zh-TW" sz="2500" dirty="0"/>
          </a:p>
          <a:p>
            <a:pPr marL="0" indent="0" eaLnBrk="1" hangingPunct="1">
              <a:lnSpc>
                <a:spcPct val="86000"/>
              </a:lnSpc>
            </a:pPr>
            <a:endParaRPr lang="en-US" altLang="zh-TW" sz="2500" dirty="0"/>
          </a:p>
          <a:p>
            <a:pPr marL="0" indent="0" eaLnBrk="1" hangingPunct="1">
              <a:lnSpc>
                <a:spcPct val="86000"/>
              </a:lnSpc>
            </a:pPr>
            <a:endParaRPr lang="en-US" altLang="zh-TW" sz="2500" dirty="0"/>
          </a:p>
        </p:txBody>
      </p:sp>
      <p:cxnSp>
        <p:nvCxnSpPr>
          <p:cNvPr id="3" name="Straight Arrow Connector 2"/>
          <p:cNvCxnSpPr/>
          <p:nvPr/>
        </p:nvCxnSpPr>
        <p:spPr bwMode="auto">
          <a:xfrm flipH="1">
            <a:off x="1219200" y="4146376"/>
            <a:ext cx="4876800" cy="10668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 name="Trapezoid 5"/>
          <p:cNvSpPr>
            <a:spLocks noChangeAspect="1"/>
          </p:cNvSpPr>
          <p:nvPr/>
        </p:nvSpPr>
        <p:spPr bwMode="auto">
          <a:xfrm rot="-2700000">
            <a:off x="-737070" y="282628"/>
            <a:ext cx="2945498" cy="863248"/>
          </a:xfrm>
          <a:prstGeom prst="trapezoid">
            <a:avLst>
              <a:gd name="adj" fmla="val 100893"/>
            </a:avLst>
          </a:prstGeom>
          <a:solidFill>
            <a:srgbClr val="FFFF00"/>
          </a:solidFill>
          <a:ln w="9525" cap="flat" cmpd="sng" algn="ctr">
            <a:solidFill>
              <a:srgbClr val="C00000"/>
            </a:solidFill>
            <a:prstDash val="solid"/>
            <a:round/>
            <a:headEnd type="none" w="med" len="med"/>
            <a:tailEnd type="none" w="med" len="med"/>
          </a:ln>
          <a:effectLst/>
        </p:spPr>
        <p:txBody>
          <a:bodyPr vert="horz" wrap="square" lIns="91440" tIns="0" rIns="91440" bIns="45720" numCol="1" rtlCol="0" anchor="ctr" anchorCtr="1" compatLnSpc="1">
            <a:prstTxWarp prst="textNoShape">
              <a:avLst/>
            </a:prstTxWarp>
          </a:bodyPr>
          <a:lstStyle>
            <a:defPPr>
              <a:defRPr lang="en-US"/>
            </a:defPPr>
            <a:lvl1pPr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1pPr>
            <a:lvl2pPr marL="4572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2pPr>
            <a:lvl3pPr marL="9144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3pPr>
            <a:lvl4pPr marL="13716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4pPr>
            <a:lvl5pPr marL="18288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5pPr>
            <a:lvl6pPr marL="22860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6pPr>
            <a:lvl7pPr marL="27432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7pPr>
            <a:lvl8pPr marL="32004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8pPr>
            <a:lvl9pPr marL="36576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9pPr>
          </a:lstStyle>
          <a:p>
            <a:pPr marL="0" marR="0" indent="0" algn="ctr" defTabSz="914400" rtl="0" eaLnBrk="1" fontAlgn="base" latinLnBrk="0" hangingPunct="1">
              <a:spcBef>
                <a:spcPct val="0"/>
              </a:spcBef>
              <a:spcAft>
                <a:spcPct val="0"/>
              </a:spcAft>
              <a:buClrTx/>
              <a:buSzTx/>
              <a:buFontTx/>
              <a:buNone/>
              <a:tabLst/>
            </a:pPr>
            <a:r>
              <a:rPr kumimoji="1" lang="en-US" sz="2800" b="0" i="0" u="none" strike="noStrike" cap="none" normalizeH="0" baseline="0" dirty="0" smtClean="0">
                <a:ln>
                  <a:noFill/>
                </a:ln>
                <a:solidFill>
                  <a:schemeClr val="tx1"/>
                </a:solidFill>
                <a:effectLst/>
                <a:latin typeface="Arial" charset="0"/>
                <a:ea typeface="新細明體" charset="-120"/>
              </a:rPr>
              <a:t>From Lecture 5</a:t>
            </a:r>
            <a:endParaRPr kumimoji="1" lang="en-US" sz="2800" b="0" i="0" u="none" strike="noStrike" cap="none" normalizeH="0" baseline="0" dirty="0">
              <a:ln>
                <a:noFill/>
              </a:ln>
              <a:solidFill>
                <a:schemeClr val="tx1"/>
              </a:solidFill>
              <a:effectLst/>
              <a:latin typeface="Arial" charset="0"/>
              <a:ea typeface="新細明體" charset="-120"/>
            </a:endParaRPr>
          </a:p>
          <a:p>
            <a:pPr marL="0" marR="0" indent="0" algn="ctr" defTabSz="914400" rtl="0" eaLnBrk="1" fontAlgn="base" latinLnBrk="0" hangingPunct="1">
              <a:spcBef>
                <a:spcPct val="0"/>
              </a:spcBef>
              <a:spcAft>
                <a:spcPct val="0"/>
              </a:spcAft>
              <a:buClrTx/>
              <a:buSzTx/>
              <a:buFontTx/>
              <a:buNone/>
              <a:tabLst/>
            </a:pPr>
            <a:endParaRPr kumimoji="1" lang="en-US" sz="900" b="0" i="0" u="none" strike="noStrike" cap="none" normalizeH="0" baseline="0" dirty="0">
              <a:ln>
                <a:noFill/>
              </a:ln>
              <a:solidFill>
                <a:schemeClr val="tx1"/>
              </a:solidFill>
              <a:effectLst/>
              <a:latin typeface="Arial" charset="0"/>
              <a:ea typeface="新細明體" charset="-120"/>
            </a:endParaRPr>
          </a:p>
        </p:txBody>
      </p:sp>
      <p:sp>
        <p:nvSpPr>
          <p:cNvPr id="7" name="Rounded Rectangular Callout 6"/>
          <p:cNvSpPr/>
          <p:nvPr/>
        </p:nvSpPr>
        <p:spPr bwMode="auto">
          <a:xfrm>
            <a:off x="4572000" y="5356448"/>
            <a:ext cx="4572000" cy="304800"/>
          </a:xfrm>
          <a:prstGeom prst="wedgeRoundRectCallout">
            <a:avLst>
              <a:gd name="adj1" fmla="val -57961"/>
              <a:gd name="adj2" fmla="val 17762"/>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b="0" dirty="0">
                <a:solidFill>
                  <a:srgbClr val="000000"/>
                </a:solidFill>
                <a:latin typeface="Arial" charset="0"/>
                <a:ea typeface="新細明體" charset="-120"/>
                <a:cs typeface="Arial" pitchFamily="34" charset="0"/>
              </a:rPr>
              <a:t>Worked. A space and ' came after the “!”.</a:t>
            </a:r>
          </a:p>
        </p:txBody>
      </p:sp>
    </p:spTree>
    <p:extLst>
      <p:ext uri="{BB962C8B-B14F-4D97-AF65-F5344CB8AC3E}">
        <p14:creationId xmlns:p14="http://schemas.microsoft.com/office/powerpoint/2010/main" val="33542461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a:xfrm>
            <a:off x="457200" y="260176"/>
            <a:ext cx="8229600" cy="990600"/>
          </a:xfrm>
        </p:spPr>
        <p:txBody>
          <a:bodyPr/>
          <a:lstStyle/>
          <a:p>
            <a:pPr eaLnBrk="1" hangingPunct="1"/>
            <a:r>
              <a:rPr lang="en-US" altLang="zh-TW">
                <a:solidFill>
                  <a:srgbClr val="0033CC"/>
                </a:solidFill>
              </a:rPr>
              <a:t>The </a:t>
            </a:r>
            <a:r>
              <a:rPr lang="en-US" altLang="zh-TW" sz="4100" b="1">
                <a:solidFill>
                  <a:srgbClr val="0033CC"/>
                </a:solidFill>
              </a:rPr>
              <a:t>'</a:t>
            </a:r>
          </a:p>
        </p:txBody>
      </p:sp>
      <p:sp>
        <p:nvSpPr>
          <p:cNvPr id="58371" name="Content Placeholder 2"/>
          <p:cNvSpPr>
            <a:spLocks noGrp="1"/>
          </p:cNvSpPr>
          <p:nvPr>
            <p:ph idx="4294967295"/>
          </p:nvPr>
        </p:nvSpPr>
        <p:spPr>
          <a:xfrm>
            <a:off x="152400" y="1250776"/>
            <a:ext cx="8839200" cy="5562600"/>
          </a:xfrm>
        </p:spPr>
        <p:txBody>
          <a:bodyPr/>
          <a:lstStyle/>
          <a:p>
            <a:pPr marL="0" indent="0" eaLnBrk="1" hangingPunct="1">
              <a:lnSpc>
                <a:spcPct val="86000"/>
              </a:lnSpc>
              <a:buFontTx/>
              <a:buNone/>
            </a:pPr>
            <a:r>
              <a:rPr lang="en-US" altLang="zh-TW" sz="2500" dirty="0">
                <a:solidFill>
                  <a:schemeClr val="bg1">
                    <a:lumMod val="50000"/>
                  </a:schemeClr>
                </a:solidFill>
              </a:rPr>
              <a:t>To quote several character at once, you </a:t>
            </a:r>
            <a:r>
              <a:rPr lang="en-US" altLang="zh-TW" sz="2500" i="1" dirty="0">
                <a:solidFill>
                  <a:schemeClr val="bg1">
                    <a:lumMod val="50000"/>
                  </a:schemeClr>
                </a:solidFill>
              </a:rPr>
              <a:t>can</a:t>
            </a:r>
            <a:r>
              <a:rPr lang="en-US" altLang="zh-TW" sz="2500" dirty="0">
                <a:solidFill>
                  <a:schemeClr val="bg1">
                    <a:lumMod val="50000"/>
                  </a:schemeClr>
                </a:solidFill>
              </a:rPr>
              <a:t> use backslashes:</a:t>
            </a:r>
          </a:p>
          <a:p>
            <a:pPr marL="0" indent="0" eaLnBrk="1" hangingPunct="1">
              <a:lnSpc>
                <a:spcPct val="86000"/>
              </a:lnSpc>
              <a:buFontTx/>
              <a:buNone/>
            </a:pPr>
            <a:r>
              <a:rPr lang="en-US" altLang="zh-TW" sz="2500" dirty="0">
                <a:solidFill>
                  <a:schemeClr val="bg1">
                    <a:lumMod val="50000"/>
                  </a:schemeClr>
                </a:solidFill>
              </a:rPr>
              <a:t>%</a:t>
            </a:r>
            <a:r>
              <a:rPr lang="en-US" altLang="zh-TW" sz="2500" dirty="0">
                <a:solidFill>
                  <a:schemeClr val="bg1">
                    <a:lumMod val="50000"/>
                  </a:schemeClr>
                </a:solidFill>
                <a:latin typeface="Courier"/>
              </a:rPr>
              <a:t> </a:t>
            </a:r>
            <a:r>
              <a:rPr lang="en-US" altLang="zh-TW" sz="2500" b="1" dirty="0">
                <a:solidFill>
                  <a:schemeClr val="bg1">
                    <a:lumMod val="50000"/>
                  </a:schemeClr>
                </a:solidFill>
                <a:latin typeface="Courier"/>
              </a:rPr>
              <a:t>echo a\ \ \ \ \ \ \ b</a:t>
            </a:r>
            <a:r>
              <a:rPr lang="en-US" altLang="zh-TW" sz="2500" dirty="0">
                <a:solidFill>
                  <a:schemeClr val="bg1">
                    <a:lumMod val="50000"/>
                  </a:schemeClr>
                </a:solidFill>
                <a:latin typeface="Courier"/>
              </a:rPr>
              <a:t/>
            </a:r>
            <a:br>
              <a:rPr lang="en-US" altLang="zh-TW" sz="2500" dirty="0">
                <a:solidFill>
                  <a:schemeClr val="bg1">
                    <a:lumMod val="50000"/>
                  </a:schemeClr>
                </a:solidFill>
                <a:latin typeface="Courier"/>
              </a:rPr>
            </a:br>
            <a:endParaRPr lang="en-US" altLang="zh-TW" sz="500" dirty="0">
              <a:solidFill>
                <a:schemeClr val="bg1">
                  <a:lumMod val="50000"/>
                </a:schemeClr>
              </a:solidFill>
              <a:latin typeface="Courier"/>
            </a:endParaRPr>
          </a:p>
          <a:p>
            <a:pPr marL="0" indent="0" eaLnBrk="1" hangingPunct="1">
              <a:lnSpc>
                <a:spcPct val="86000"/>
              </a:lnSpc>
              <a:buFontTx/>
              <a:buNone/>
            </a:pPr>
            <a:r>
              <a:rPr lang="en-US" altLang="zh-TW" sz="2500" dirty="0">
                <a:solidFill>
                  <a:schemeClr val="bg1">
                    <a:lumMod val="50000"/>
                  </a:schemeClr>
                </a:solidFill>
              </a:rPr>
              <a:t>This is ugly, but it works. </a:t>
            </a:r>
          </a:p>
          <a:p>
            <a:pPr marL="0" indent="0" eaLnBrk="1" hangingPunct="1">
              <a:lnSpc>
                <a:spcPct val="86000"/>
              </a:lnSpc>
              <a:buFontTx/>
              <a:buNone/>
            </a:pPr>
            <a:r>
              <a:rPr lang="en-US" altLang="zh-TW" sz="2500" dirty="0">
                <a:solidFill>
                  <a:schemeClr val="bg1">
                    <a:lumMod val="50000"/>
                  </a:schemeClr>
                </a:solidFill>
              </a:rPr>
              <a:t>It is easier to use pairs of quotation marks to indicate the start and end of the characters to be quoted: </a:t>
            </a:r>
          </a:p>
          <a:p>
            <a:pPr marL="0" indent="0" eaLnBrk="1" hangingPunct="1">
              <a:lnSpc>
                <a:spcPct val="86000"/>
              </a:lnSpc>
              <a:buFontTx/>
              <a:buNone/>
            </a:pPr>
            <a:r>
              <a:rPr lang="en-US" altLang="zh-TW" sz="2500" dirty="0">
                <a:solidFill>
                  <a:schemeClr val="bg1">
                    <a:lumMod val="50000"/>
                  </a:schemeClr>
                </a:solidFill>
              </a:rPr>
              <a:t>%</a:t>
            </a:r>
            <a:r>
              <a:rPr lang="en-US" altLang="zh-TW" sz="2500" dirty="0">
                <a:solidFill>
                  <a:schemeClr val="bg1">
                    <a:lumMod val="50000"/>
                  </a:schemeClr>
                </a:solidFill>
                <a:latin typeface="Courier"/>
              </a:rPr>
              <a:t> </a:t>
            </a:r>
            <a:r>
              <a:rPr lang="en-US" altLang="zh-TW" sz="2500" b="1" dirty="0">
                <a:solidFill>
                  <a:schemeClr val="bg1">
                    <a:lumMod val="50000"/>
                  </a:schemeClr>
                </a:solidFill>
                <a:latin typeface="Courier"/>
              </a:rPr>
              <a:t>echo 'a       b'</a:t>
            </a:r>
            <a:r>
              <a:rPr lang="en-US" altLang="zh-TW" sz="2500" dirty="0">
                <a:latin typeface="Courier"/>
              </a:rPr>
              <a:t/>
            </a:r>
            <a:br>
              <a:rPr lang="en-US" altLang="zh-TW" sz="2500" dirty="0">
                <a:latin typeface="Courier"/>
              </a:rPr>
            </a:br>
            <a:endParaRPr lang="en-US" altLang="zh-TW" sz="600" dirty="0">
              <a:latin typeface="Courier"/>
            </a:endParaRPr>
          </a:p>
          <a:p>
            <a:pPr marL="0" indent="0" eaLnBrk="1" hangingPunct="1">
              <a:lnSpc>
                <a:spcPct val="86000"/>
              </a:lnSpc>
              <a:buFontTx/>
              <a:buNone/>
            </a:pPr>
            <a:r>
              <a:rPr lang="en-US" altLang="zh-TW" sz="2500" dirty="0">
                <a:solidFill>
                  <a:srgbClr val="7F7F7F"/>
                </a:solidFill>
              </a:rPr>
              <a:t>Inside the single quotes, you can use</a:t>
            </a:r>
            <a:r>
              <a:rPr lang="en-US" altLang="zh-TW" sz="2500" dirty="0"/>
              <a:t> almost all</a:t>
            </a:r>
            <a:r>
              <a:rPr lang="en-US" altLang="zh-TW" sz="2500" dirty="0">
                <a:solidFill>
                  <a:srgbClr val="7F7F7F"/>
                </a:solidFill>
              </a:rPr>
              <a:t> shell symbols: </a:t>
            </a:r>
          </a:p>
          <a:p>
            <a:pPr marL="0" indent="0" eaLnBrk="1" hangingPunct="1">
              <a:lnSpc>
                <a:spcPct val="86000"/>
              </a:lnSpc>
              <a:buFontTx/>
              <a:buNone/>
            </a:pPr>
            <a:r>
              <a:rPr lang="en-US" altLang="zh-TW" sz="2500" dirty="0">
                <a:solidFill>
                  <a:srgbClr val="7F7F7F"/>
                </a:solidFill>
              </a:rPr>
              <a:t>%</a:t>
            </a:r>
            <a:r>
              <a:rPr lang="en-US" altLang="zh-TW" sz="2500" dirty="0">
                <a:solidFill>
                  <a:srgbClr val="7F7F7F"/>
                </a:solidFill>
                <a:latin typeface="Courier"/>
              </a:rPr>
              <a:t> </a:t>
            </a:r>
            <a:r>
              <a:rPr lang="en-US" altLang="zh-TW" sz="2500" b="1" dirty="0">
                <a:solidFill>
                  <a:srgbClr val="7F7F7F"/>
                </a:solidFill>
                <a:latin typeface="Courier"/>
              </a:rPr>
              <a:t>echo 'What is a $ doing *here*???'</a:t>
            </a:r>
            <a:r>
              <a:rPr lang="en-US" altLang="zh-TW" sz="2500" dirty="0">
                <a:solidFill>
                  <a:srgbClr val="7F7F7F"/>
                </a:solidFill>
                <a:latin typeface="Courier"/>
              </a:rPr>
              <a:t/>
            </a:r>
            <a:br>
              <a:rPr lang="en-US" altLang="zh-TW" sz="2500" dirty="0">
                <a:solidFill>
                  <a:srgbClr val="7F7F7F"/>
                </a:solidFill>
                <a:latin typeface="Courier"/>
              </a:rPr>
            </a:br>
            <a:r>
              <a:rPr lang="en-US" altLang="zh-TW" sz="2500" dirty="0">
                <a:solidFill>
                  <a:srgbClr val="7F7F7F"/>
                </a:solidFill>
                <a:latin typeface="Courier"/>
              </a:rPr>
              <a:t>What is a $ doing *here*???</a:t>
            </a:r>
            <a:r>
              <a:rPr lang="en-US" altLang="zh-TW" sz="2500" dirty="0"/>
              <a:t/>
            </a:r>
            <a:br>
              <a:rPr lang="en-US" altLang="zh-TW" sz="2500" dirty="0"/>
            </a:br>
            <a:endParaRPr lang="en-US" altLang="zh-TW" sz="1100" dirty="0"/>
          </a:p>
          <a:p>
            <a:pPr marL="0" indent="0" eaLnBrk="1" hangingPunct="1">
              <a:lnSpc>
                <a:spcPct val="86000"/>
              </a:lnSpc>
              <a:buFontTx/>
              <a:buNone/>
            </a:pPr>
            <a:r>
              <a:rPr lang="en-US" altLang="zh-TW" sz="2500" i="1" dirty="0"/>
              <a:t>Almost all</a:t>
            </a:r>
            <a:r>
              <a:rPr lang="en-US" altLang="zh-TW" sz="2500" dirty="0"/>
              <a:t>? Well the "!" symbol </a:t>
            </a:r>
            <a:r>
              <a:rPr lang="en-US" altLang="zh-TW" sz="2500" i="1" dirty="0"/>
              <a:t>may</a:t>
            </a:r>
            <a:r>
              <a:rPr lang="en-US" altLang="zh-TW" sz="2500" dirty="0"/>
              <a:t> still get expanded:</a:t>
            </a:r>
          </a:p>
          <a:p>
            <a:pPr marL="0" indent="0" eaLnBrk="1" hangingPunct="1">
              <a:lnSpc>
                <a:spcPct val="86000"/>
              </a:lnSpc>
              <a:buNone/>
            </a:pPr>
            <a:r>
              <a:rPr lang="en-US" altLang="zh-TW" sz="2500" dirty="0"/>
              <a:t>%</a:t>
            </a:r>
            <a:r>
              <a:rPr lang="en-US" altLang="zh-TW" sz="2500" dirty="0">
                <a:latin typeface="Courier"/>
              </a:rPr>
              <a:t> </a:t>
            </a:r>
            <a:r>
              <a:rPr lang="en-US" altLang="zh-TW" sz="2500" b="1" dirty="0">
                <a:latin typeface="Courier"/>
              </a:rPr>
              <a:t>echo 'Hi! </a:t>
            </a:r>
            <a:r>
              <a:rPr lang="en-US" altLang="zh-TW" sz="2500" b="1" dirty="0" err="1">
                <a:latin typeface="Courier"/>
              </a:rPr>
              <a:t>Hi!''Hi</a:t>
            </a:r>
            <a:r>
              <a:rPr lang="en-US" altLang="zh-TW" sz="2500" b="1" dirty="0">
                <a:latin typeface="Courier"/>
              </a:rPr>
              <a:t>!'</a:t>
            </a:r>
            <a:r>
              <a:rPr lang="en-US" altLang="zh-TW" sz="2500" dirty="0"/>
              <a:t/>
            </a:r>
            <a:br>
              <a:rPr lang="en-US" altLang="zh-TW" sz="2500" dirty="0"/>
            </a:br>
            <a:r>
              <a:rPr lang="en-US" altLang="zh-TW" sz="2500" dirty="0">
                <a:latin typeface="Courier"/>
              </a:rPr>
              <a:t>Hi! </a:t>
            </a:r>
            <a:r>
              <a:rPr lang="en-US" altLang="zh-TW" sz="2500" dirty="0" err="1">
                <a:latin typeface="Courier"/>
              </a:rPr>
              <a:t>Hi!Hi</a:t>
            </a:r>
            <a:r>
              <a:rPr lang="en-US" altLang="zh-TW" sz="2500" dirty="0">
                <a:latin typeface="Courier"/>
              </a:rPr>
              <a:t>!</a:t>
            </a:r>
          </a:p>
          <a:p>
            <a:pPr marL="0" indent="0" eaLnBrk="1" hangingPunct="1">
              <a:lnSpc>
                <a:spcPct val="76000"/>
              </a:lnSpc>
              <a:buNone/>
            </a:pPr>
            <a:r>
              <a:rPr lang="en-US" altLang="zh-TW" sz="2500" dirty="0"/>
              <a:t>%</a:t>
            </a:r>
            <a:r>
              <a:rPr lang="en-US" altLang="zh-TW" sz="2500" dirty="0">
                <a:latin typeface="Courier"/>
              </a:rPr>
              <a:t> </a:t>
            </a:r>
            <a:r>
              <a:rPr lang="en-US" altLang="zh-TW" sz="2500" b="1" dirty="0">
                <a:latin typeface="Courier"/>
              </a:rPr>
              <a:t>echo 'Hi! </a:t>
            </a:r>
            <a:r>
              <a:rPr lang="en-US" altLang="zh-TW" sz="2500" b="1" dirty="0" err="1">
                <a:latin typeface="Courier"/>
              </a:rPr>
              <a:t>Hi!Hi</a:t>
            </a:r>
            <a:r>
              <a:rPr lang="en-US" altLang="zh-TW" sz="2500" b="1" dirty="0">
                <a:latin typeface="Courier"/>
              </a:rPr>
              <a:t>!'</a:t>
            </a:r>
          </a:p>
          <a:p>
            <a:pPr marL="0" indent="0" eaLnBrk="1" hangingPunct="1">
              <a:lnSpc>
                <a:spcPct val="76000"/>
              </a:lnSpc>
              <a:buNone/>
            </a:pPr>
            <a:r>
              <a:rPr lang="en-US" altLang="zh-TW" sz="2500" dirty="0">
                <a:latin typeface="Courier"/>
              </a:rPr>
              <a:t>Hi!: event not found.</a:t>
            </a:r>
            <a:br>
              <a:rPr lang="en-US" altLang="zh-TW" sz="2500" dirty="0">
                <a:latin typeface="Courier"/>
              </a:rPr>
            </a:br>
            <a:r>
              <a:rPr lang="en-US" altLang="zh-TW" sz="2500" dirty="0"/>
              <a:t/>
            </a:r>
            <a:br>
              <a:rPr lang="en-US" altLang="zh-TW" sz="2500" dirty="0"/>
            </a:br>
            <a:endParaRPr lang="en-US" altLang="zh-TW" sz="1100" dirty="0"/>
          </a:p>
          <a:p>
            <a:pPr marL="0" indent="0" eaLnBrk="1" hangingPunct="1">
              <a:lnSpc>
                <a:spcPct val="86000"/>
              </a:lnSpc>
              <a:buNone/>
            </a:pPr>
            <a:endParaRPr lang="en-US" altLang="zh-TW" sz="2500" dirty="0"/>
          </a:p>
          <a:p>
            <a:pPr marL="0" indent="0" eaLnBrk="1" hangingPunct="1">
              <a:lnSpc>
                <a:spcPct val="86000"/>
              </a:lnSpc>
            </a:pPr>
            <a:endParaRPr lang="en-US" altLang="zh-TW" sz="2500" dirty="0"/>
          </a:p>
          <a:p>
            <a:pPr marL="0" indent="0" eaLnBrk="1" hangingPunct="1">
              <a:lnSpc>
                <a:spcPct val="86000"/>
              </a:lnSpc>
            </a:pPr>
            <a:endParaRPr lang="en-US" altLang="zh-TW" sz="2500" dirty="0"/>
          </a:p>
        </p:txBody>
      </p:sp>
      <p:cxnSp>
        <p:nvCxnSpPr>
          <p:cNvPr id="3" name="Straight Arrow Connector 2"/>
          <p:cNvCxnSpPr/>
          <p:nvPr/>
        </p:nvCxnSpPr>
        <p:spPr bwMode="auto">
          <a:xfrm flipH="1">
            <a:off x="1219200" y="4146376"/>
            <a:ext cx="4876800" cy="10668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 name="Trapezoid 5"/>
          <p:cNvSpPr>
            <a:spLocks noChangeAspect="1"/>
          </p:cNvSpPr>
          <p:nvPr/>
        </p:nvSpPr>
        <p:spPr bwMode="auto">
          <a:xfrm rot="-2700000">
            <a:off x="-737070" y="282628"/>
            <a:ext cx="2945498" cy="863248"/>
          </a:xfrm>
          <a:prstGeom prst="trapezoid">
            <a:avLst>
              <a:gd name="adj" fmla="val 100893"/>
            </a:avLst>
          </a:prstGeom>
          <a:solidFill>
            <a:srgbClr val="FFFF00"/>
          </a:solidFill>
          <a:ln w="9525" cap="flat" cmpd="sng" algn="ctr">
            <a:solidFill>
              <a:srgbClr val="C00000"/>
            </a:solidFill>
            <a:prstDash val="solid"/>
            <a:round/>
            <a:headEnd type="none" w="med" len="med"/>
            <a:tailEnd type="none" w="med" len="med"/>
          </a:ln>
          <a:effectLst/>
        </p:spPr>
        <p:txBody>
          <a:bodyPr vert="horz" wrap="square" lIns="91440" tIns="0" rIns="91440" bIns="45720" numCol="1" rtlCol="0" anchor="ctr" anchorCtr="1" compatLnSpc="1">
            <a:prstTxWarp prst="textNoShape">
              <a:avLst/>
            </a:prstTxWarp>
          </a:bodyPr>
          <a:lstStyle>
            <a:defPPr>
              <a:defRPr lang="en-US"/>
            </a:defPPr>
            <a:lvl1pPr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1pPr>
            <a:lvl2pPr marL="4572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2pPr>
            <a:lvl3pPr marL="9144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3pPr>
            <a:lvl4pPr marL="13716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4pPr>
            <a:lvl5pPr marL="18288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5pPr>
            <a:lvl6pPr marL="22860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6pPr>
            <a:lvl7pPr marL="27432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7pPr>
            <a:lvl8pPr marL="32004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8pPr>
            <a:lvl9pPr marL="36576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9pPr>
          </a:lstStyle>
          <a:p>
            <a:pPr marL="0" marR="0" indent="0" algn="ctr" defTabSz="914400" rtl="0" eaLnBrk="1" fontAlgn="base" latinLnBrk="0" hangingPunct="1">
              <a:spcBef>
                <a:spcPct val="0"/>
              </a:spcBef>
              <a:spcAft>
                <a:spcPct val="0"/>
              </a:spcAft>
              <a:buClrTx/>
              <a:buSzTx/>
              <a:buFontTx/>
              <a:buNone/>
              <a:tabLst/>
            </a:pPr>
            <a:r>
              <a:rPr kumimoji="1" lang="en-US" sz="2800" b="0" i="0" u="none" strike="noStrike" cap="none" normalizeH="0" baseline="0" dirty="0" smtClean="0">
                <a:ln>
                  <a:noFill/>
                </a:ln>
                <a:solidFill>
                  <a:schemeClr val="tx1"/>
                </a:solidFill>
                <a:effectLst/>
                <a:latin typeface="Arial" charset="0"/>
                <a:ea typeface="新細明體" charset="-120"/>
              </a:rPr>
              <a:t>From Lecture 5</a:t>
            </a:r>
            <a:endParaRPr kumimoji="1" lang="en-US" sz="2800" b="0" i="0" u="none" strike="noStrike" cap="none" normalizeH="0" baseline="0" dirty="0">
              <a:ln>
                <a:noFill/>
              </a:ln>
              <a:solidFill>
                <a:schemeClr val="tx1"/>
              </a:solidFill>
              <a:effectLst/>
              <a:latin typeface="Arial" charset="0"/>
              <a:ea typeface="新細明體" charset="-120"/>
            </a:endParaRPr>
          </a:p>
          <a:p>
            <a:pPr marL="0" marR="0" indent="0" algn="ctr" defTabSz="914400" rtl="0" eaLnBrk="1" fontAlgn="base" latinLnBrk="0" hangingPunct="1">
              <a:spcBef>
                <a:spcPct val="0"/>
              </a:spcBef>
              <a:spcAft>
                <a:spcPct val="0"/>
              </a:spcAft>
              <a:buClrTx/>
              <a:buSzTx/>
              <a:buFontTx/>
              <a:buNone/>
              <a:tabLst/>
            </a:pPr>
            <a:endParaRPr kumimoji="1" lang="en-US" sz="900" b="0" i="0" u="none" strike="noStrike" cap="none" normalizeH="0" baseline="0" dirty="0">
              <a:ln>
                <a:noFill/>
              </a:ln>
              <a:solidFill>
                <a:schemeClr val="tx1"/>
              </a:solidFill>
              <a:effectLst/>
              <a:latin typeface="Arial" charset="0"/>
              <a:ea typeface="新細明體" charset="-120"/>
            </a:endParaRPr>
          </a:p>
        </p:txBody>
      </p:sp>
      <p:sp>
        <p:nvSpPr>
          <p:cNvPr id="7" name="Rounded Rectangular Callout 6"/>
          <p:cNvSpPr/>
          <p:nvPr/>
        </p:nvSpPr>
        <p:spPr bwMode="auto">
          <a:xfrm>
            <a:off x="4572000" y="5356448"/>
            <a:ext cx="4572000" cy="304800"/>
          </a:xfrm>
          <a:prstGeom prst="wedgeRoundRectCallout">
            <a:avLst>
              <a:gd name="adj1" fmla="val -57961"/>
              <a:gd name="adj2" fmla="val 17762"/>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b="0" dirty="0">
                <a:solidFill>
                  <a:srgbClr val="000000"/>
                </a:solidFill>
                <a:latin typeface="Arial" charset="0"/>
                <a:ea typeface="新細明體" charset="-120"/>
                <a:cs typeface="Arial" pitchFamily="34" charset="0"/>
              </a:rPr>
              <a:t>Worked. A space and ' came after the “!”.</a:t>
            </a:r>
          </a:p>
        </p:txBody>
      </p:sp>
    </p:spTree>
    <p:extLst>
      <p:ext uri="{BB962C8B-B14F-4D97-AF65-F5344CB8AC3E}">
        <p14:creationId xmlns:p14="http://schemas.microsoft.com/office/powerpoint/2010/main" val="16239686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a:xfrm>
            <a:off x="457200" y="260176"/>
            <a:ext cx="8229600" cy="990600"/>
          </a:xfrm>
        </p:spPr>
        <p:txBody>
          <a:bodyPr/>
          <a:lstStyle/>
          <a:p>
            <a:pPr eaLnBrk="1" hangingPunct="1"/>
            <a:r>
              <a:rPr lang="en-US" altLang="zh-TW">
                <a:solidFill>
                  <a:srgbClr val="0033CC"/>
                </a:solidFill>
              </a:rPr>
              <a:t>The </a:t>
            </a:r>
            <a:r>
              <a:rPr lang="en-US" altLang="zh-TW" sz="4100" b="1">
                <a:solidFill>
                  <a:srgbClr val="0033CC"/>
                </a:solidFill>
              </a:rPr>
              <a:t>'</a:t>
            </a:r>
          </a:p>
        </p:txBody>
      </p:sp>
      <p:sp>
        <p:nvSpPr>
          <p:cNvPr id="58371" name="Content Placeholder 2"/>
          <p:cNvSpPr>
            <a:spLocks noGrp="1"/>
          </p:cNvSpPr>
          <p:nvPr>
            <p:ph idx="4294967295"/>
          </p:nvPr>
        </p:nvSpPr>
        <p:spPr>
          <a:xfrm>
            <a:off x="152400" y="1250776"/>
            <a:ext cx="8839200" cy="5562600"/>
          </a:xfrm>
        </p:spPr>
        <p:txBody>
          <a:bodyPr/>
          <a:lstStyle/>
          <a:p>
            <a:pPr marL="0" indent="0" eaLnBrk="1" hangingPunct="1">
              <a:lnSpc>
                <a:spcPct val="86000"/>
              </a:lnSpc>
              <a:buFontTx/>
              <a:buNone/>
            </a:pPr>
            <a:r>
              <a:rPr lang="en-US" altLang="zh-TW" sz="2500" dirty="0">
                <a:solidFill>
                  <a:schemeClr val="bg1">
                    <a:lumMod val="50000"/>
                  </a:schemeClr>
                </a:solidFill>
              </a:rPr>
              <a:t>To quote several character at once, you </a:t>
            </a:r>
            <a:r>
              <a:rPr lang="en-US" altLang="zh-TW" sz="2500" i="1" dirty="0">
                <a:solidFill>
                  <a:schemeClr val="bg1">
                    <a:lumMod val="50000"/>
                  </a:schemeClr>
                </a:solidFill>
              </a:rPr>
              <a:t>can</a:t>
            </a:r>
            <a:r>
              <a:rPr lang="en-US" altLang="zh-TW" sz="2500" dirty="0">
                <a:solidFill>
                  <a:schemeClr val="bg1">
                    <a:lumMod val="50000"/>
                  </a:schemeClr>
                </a:solidFill>
              </a:rPr>
              <a:t> use backslashes:</a:t>
            </a:r>
          </a:p>
          <a:p>
            <a:pPr marL="0" indent="0" eaLnBrk="1" hangingPunct="1">
              <a:lnSpc>
                <a:spcPct val="86000"/>
              </a:lnSpc>
              <a:buFontTx/>
              <a:buNone/>
            </a:pPr>
            <a:r>
              <a:rPr lang="en-US" altLang="zh-TW" sz="2500" dirty="0">
                <a:solidFill>
                  <a:schemeClr val="bg1">
                    <a:lumMod val="50000"/>
                  </a:schemeClr>
                </a:solidFill>
              </a:rPr>
              <a:t>%</a:t>
            </a:r>
            <a:r>
              <a:rPr lang="en-US" altLang="zh-TW" sz="2500" dirty="0">
                <a:solidFill>
                  <a:schemeClr val="bg1">
                    <a:lumMod val="50000"/>
                  </a:schemeClr>
                </a:solidFill>
                <a:latin typeface="Courier"/>
              </a:rPr>
              <a:t> </a:t>
            </a:r>
            <a:r>
              <a:rPr lang="en-US" altLang="zh-TW" sz="2500" b="1" dirty="0">
                <a:solidFill>
                  <a:schemeClr val="bg1">
                    <a:lumMod val="50000"/>
                  </a:schemeClr>
                </a:solidFill>
                <a:latin typeface="Courier"/>
              </a:rPr>
              <a:t>echo a\ \ \ \ \ \ \ b</a:t>
            </a:r>
            <a:r>
              <a:rPr lang="en-US" altLang="zh-TW" sz="2500" dirty="0">
                <a:solidFill>
                  <a:schemeClr val="bg1">
                    <a:lumMod val="50000"/>
                  </a:schemeClr>
                </a:solidFill>
                <a:latin typeface="Courier"/>
              </a:rPr>
              <a:t/>
            </a:r>
            <a:br>
              <a:rPr lang="en-US" altLang="zh-TW" sz="2500" dirty="0">
                <a:solidFill>
                  <a:schemeClr val="bg1">
                    <a:lumMod val="50000"/>
                  </a:schemeClr>
                </a:solidFill>
                <a:latin typeface="Courier"/>
              </a:rPr>
            </a:br>
            <a:endParaRPr lang="en-US" altLang="zh-TW" sz="500" dirty="0">
              <a:solidFill>
                <a:schemeClr val="bg1">
                  <a:lumMod val="50000"/>
                </a:schemeClr>
              </a:solidFill>
              <a:latin typeface="Courier"/>
            </a:endParaRPr>
          </a:p>
          <a:p>
            <a:pPr marL="0" indent="0" eaLnBrk="1" hangingPunct="1">
              <a:lnSpc>
                <a:spcPct val="86000"/>
              </a:lnSpc>
              <a:buFontTx/>
              <a:buNone/>
            </a:pPr>
            <a:r>
              <a:rPr lang="en-US" altLang="zh-TW" sz="2500" dirty="0">
                <a:solidFill>
                  <a:schemeClr val="bg1">
                    <a:lumMod val="50000"/>
                  </a:schemeClr>
                </a:solidFill>
              </a:rPr>
              <a:t>This is ugly, but it works. </a:t>
            </a:r>
          </a:p>
          <a:p>
            <a:pPr marL="0" indent="0" eaLnBrk="1" hangingPunct="1">
              <a:lnSpc>
                <a:spcPct val="86000"/>
              </a:lnSpc>
              <a:buFontTx/>
              <a:buNone/>
            </a:pPr>
            <a:r>
              <a:rPr lang="en-US" altLang="zh-TW" sz="2500" dirty="0">
                <a:solidFill>
                  <a:schemeClr val="bg1">
                    <a:lumMod val="50000"/>
                  </a:schemeClr>
                </a:solidFill>
              </a:rPr>
              <a:t>It is easier to use pairs of quotation marks to indicate the start and end of the characters to be quoted: </a:t>
            </a:r>
          </a:p>
          <a:p>
            <a:pPr marL="0" indent="0" eaLnBrk="1" hangingPunct="1">
              <a:lnSpc>
                <a:spcPct val="86000"/>
              </a:lnSpc>
              <a:buFontTx/>
              <a:buNone/>
            </a:pPr>
            <a:r>
              <a:rPr lang="en-US" altLang="zh-TW" sz="2500" dirty="0">
                <a:solidFill>
                  <a:schemeClr val="bg1">
                    <a:lumMod val="50000"/>
                  </a:schemeClr>
                </a:solidFill>
              </a:rPr>
              <a:t>%</a:t>
            </a:r>
            <a:r>
              <a:rPr lang="en-US" altLang="zh-TW" sz="2500" dirty="0">
                <a:solidFill>
                  <a:schemeClr val="bg1">
                    <a:lumMod val="50000"/>
                  </a:schemeClr>
                </a:solidFill>
                <a:latin typeface="Courier"/>
              </a:rPr>
              <a:t> </a:t>
            </a:r>
            <a:r>
              <a:rPr lang="en-US" altLang="zh-TW" sz="2500" b="1" dirty="0">
                <a:solidFill>
                  <a:schemeClr val="bg1">
                    <a:lumMod val="50000"/>
                  </a:schemeClr>
                </a:solidFill>
                <a:latin typeface="Courier"/>
              </a:rPr>
              <a:t>echo 'a       b'</a:t>
            </a:r>
            <a:r>
              <a:rPr lang="en-US" altLang="zh-TW" sz="2500" dirty="0">
                <a:latin typeface="Courier"/>
              </a:rPr>
              <a:t/>
            </a:r>
            <a:br>
              <a:rPr lang="en-US" altLang="zh-TW" sz="2500" dirty="0">
                <a:latin typeface="Courier"/>
              </a:rPr>
            </a:br>
            <a:endParaRPr lang="en-US" altLang="zh-TW" sz="600" dirty="0">
              <a:latin typeface="Courier"/>
            </a:endParaRPr>
          </a:p>
          <a:p>
            <a:pPr marL="0" indent="0" eaLnBrk="1" hangingPunct="1">
              <a:lnSpc>
                <a:spcPct val="86000"/>
              </a:lnSpc>
              <a:buFontTx/>
              <a:buNone/>
            </a:pPr>
            <a:r>
              <a:rPr lang="en-US" altLang="zh-TW" sz="2500" dirty="0">
                <a:solidFill>
                  <a:srgbClr val="7F7F7F"/>
                </a:solidFill>
              </a:rPr>
              <a:t>Inside the single quotes, you can use</a:t>
            </a:r>
            <a:r>
              <a:rPr lang="en-US" altLang="zh-TW" sz="2500" dirty="0"/>
              <a:t> almost all</a:t>
            </a:r>
            <a:r>
              <a:rPr lang="en-US" altLang="zh-TW" sz="2500" dirty="0">
                <a:solidFill>
                  <a:srgbClr val="7F7F7F"/>
                </a:solidFill>
              </a:rPr>
              <a:t> shell symbols: </a:t>
            </a:r>
          </a:p>
          <a:p>
            <a:pPr marL="0" indent="0" eaLnBrk="1" hangingPunct="1">
              <a:lnSpc>
                <a:spcPct val="86000"/>
              </a:lnSpc>
              <a:buFontTx/>
              <a:buNone/>
            </a:pPr>
            <a:r>
              <a:rPr lang="en-US" altLang="zh-TW" sz="2500" dirty="0">
                <a:solidFill>
                  <a:srgbClr val="7F7F7F"/>
                </a:solidFill>
              </a:rPr>
              <a:t>%</a:t>
            </a:r>
            <a:r>
              <a:rPr lang="en-US" altLang="zh-TW" sz="2500" dirty="0">
                <a:solidFill>
                  <a:srgbClr val="7F7F7F"/>
                </a:solidFill>
                <a:latin typeface="Courier"/>
              </a:rPr>
              <a:t> </a:t>
            </a:r>
            <a:r>
              <a:rPr lang="en-US" altLang="zh-TW" sz="2500" b="1" dirty="0">
                <a:solidFill>
                  <a:srgbClr val="7F7F7F"/>
                </a:solidFill>
                <a:latin typeface="Courier"/>
              </a:rPr>
              <a:t>echo 'What is a $ doing *here*???'</a:t>
            </a:r>
            <a:r>
              <a:rPr lang="en-US" altLang="zh-TW" sz="2500" dirty="0">
                <a:solidFill>
                  <a:srgbClr val="7F7F7F"/>
                </a:solidFill>
                <a:latin typeface="Courier"/>
              </a:rPr>
              <a:t/>
            </a:r>
            <a:br>
              <a:rPr lang="en-US" altLang="zh-TW" sz="2500" dirty="0">
                <a:solidFill>
                  <a:srgbClr val="7F7F7F"/>
                </a:solidFill>
                <a:latin typeface="Courier"/>
              </a:rPr>
            </a:br>
            <a:r>
              <a:rPr lang="en-US" altLang="zh-TW" sz="2500" dirty="0">
                <a:solidFill>
                  <a:srgbClr val="7F7F7F"/>
                </a:solidFill>
                <a:latin typeface="Courier"/>
              </a:rPr>
              <a:t>What is a $ doing *here*???</a:t>
            </a:r>
            <a:r>
              <a:rPr lang="en-US" altLang="zh-TW" sz="2500" dirty="0"/>
              <a:t/>
            </a:r>
            <a:br>
              <a:rPr lang="en-US" altLang="zh-TW" sz="2500" dirty="0"/>
            </a:br>
            <a:endParaRPr lang="en-US" altLang="zh-TW" sz="1100" dirty="0"/>
          </a:p>
          <a:p>
            <a:pPr marL="0" indent="0" eaLnBrk="1" hangingPunct="1">
              <a:lnSpc>
                <a:spcPct val="86000"/>
              </a:lnSpc>
              <a:buFontTx/>
              <a:buNone/>
            </a:pPr>
            <a:r>
              <a:rPr lang="en-US" altLang="zh-TW" sz="2500" i="1" dirty="0"/>
              <a:t>Almost all</a:t>
            </a:r>
            <a:r>
              <a:rPr lang="en-US" altLang="zh-TW" sz="2500" dirty="0"/>
              <a:t>? Well the "!" symbol </a:t>
            </a:r>
            <a:r>
              <a:rPr lang="en-US" altLang="zh-TW" sz="2500" i="1" dirty="0"/>
              <a:t>may</a:t>
            </a:r>
            <a:r>
              <a:rPr lang="en-US" altLang="zh-TW" sz="2500" dirty="0"/>
              <a:t> still get expanded:</a:t>
            </a:r>
          </a:p>
          <a:p>
            <a:pPr marL="0" indent="0" eaLnBrk="1" hangingPunct="1">
              <a:lnSpc>
                <a:spcPct val="86000"/>
              </a:lnSpc>
              <a:buNone/>
            </a:pPr>
            <a:r>
              <a:rPr lang="en-US" altLang="zh-TW" sz="2500" dirty="0"/>
              <a:t>%</a:t>
            </a:r>
            <a:r>
              <a:rPr lang="en-US" altLang="zh-TW" sz="2500" dirty="0">
                <a:latin typeface="Courier"/>
              </a:rPr>
              <a:t> </a:t>
            </a:r>
            <a:r>
              <a:rPr lang="en-US" altLang="zh-TW" sz="2500" b="1" dirty="0">
                <a:latin typeface="Courier"/>
              </a:rPr>
              <a:t>echo 'Hi! </a:t>
            </a:r>
            <a:r>
              <a:rPr lang="en-US" altLang="zh-TW" sz="2500" b="1" dirty="0" err="1">
                <a:latin typeface="Courier"/>
              </a:rPr>
              <a:t>Hi!''Hi</a:t>
            </a:r>
            <a:r>
              <a:rPr lang="en-US" altLang="zh-TW" sz="2500" b="1" dirty="0">
                <a:latin typeface="Courier"/>
              </a:rPr>
              <a:t>!'</a:t>
            </a:r>
            <a:r>
              <a:rPr lang="en-US" altLang="zh-TW" sz="2500" dirty="0"/>
              <a:t/>
            </a:r>
            <a:br>
              <a:rPr lang="en-US" altLang="zh-TW" sz="2500" dirty="0"/>
            </a:br>
            <a:r>
              <a:rPr lang="en-US" altLang="zh-TW" sz="2500" dirty="0">
                <a:latin typeface="Courier"/>
              </a:rPr>
              <a:t>Hi! </a:t>
            </a:r>
            <a:r>
              <a:rPr lang="en-US" altLang="zh-TW" sz="2500" dirty="0" err="1">
                <a:latin typeface="Courier"/>
              </a:rPr>
              <a:t>Hi!Hi</a:t>
            </a:r>
            <a:r>
              <a:rPr lang="en-US" altLang="zh-TW" sz="2500" dirty="0">
                <a:latin typeface="Courier"/>
              </a:rPr>
              <a:t>!</a:t>
            </a:r>
          </a:p>
          <a:p>
            <a:pPr marL="0" indent="0" eaLnBrk="1" hangingPunct="1">
              <a:lnSpc>
                <a:spcPct val="76000"/>
              </a:lnSpc>
              <a:buNone/>
            </a:pPr>
            <a:r>
              <a:rPr lang="en-US" altLang="zh-TW" sz="2500" dirty="0"/>
              <a:t>%</a:t>
            </a:r>
            <a:r>
              <a:rPr lang="en-US" altLang="zh-TW" sz="2500" dirty="0">
                <a:latin typeface="Courier"/>
              </a:rPr>
              <a:t> </a:t>
            </a:r>
            <a:r>
              <a:rPr lang="en-US" altLang="zh-TW" sz="2500" b="1" dirty="0">
                <a:latin typeface="Courier"/>
              </a:rPr>
              <a:t>echo 'Hi! </a:t>
            </a:r>
            <a:r>
              <a:rPr lang="en-US" altLang="zh-TW" sz="2500" b="1" dirty="0" err="1">
                <a:latin typeface="Courier"/>
              </a:rPr>
              <a:t>Hi</a:t>
            </a:r>
            <a:r>
              <a:rPr lang="en-US" altLang="zh-TW" sz="2500" b="1" dirty="0" err="1">
                <a:solidFill>
                  <a:srgbClr val="FF0000"/>
                </a:solidFill>
                <a:latin typeface="Courier"/>
              </a:rPr>
              <a:t>!</a:t>
            </a:r>
            <a:r>
              <a:rPr lang="en-US" altLang="zh-TW" sz="2500" b="1" dirty="0" err="1">
                <a:solidFill>
                  <a:srgbClr val="0033CC"/>
                </a:solidFill>
                <a:latin typeface="Courier"/>
              </a:rPr>
              <a:t>Hi</a:t>
            </a:r>
            <a:r>
              <a:rPr lang="en-US" altLang="zh-TW" sz="2500" b="1" dirty="0">
                <a:solidFill>
                  <a:srgbClr val="0033CC"/>
                </a:solidFill>
                <a:latin typeface="Courier"/>
              </a:rPr>
              <a:t>!</a:t>
            </a:r>
            <a:r>
              <a:rPr lang="en-US" altLang="zh-TW" sz="2500" b="1" dirty="0">
                <a:latin typeface="Courier"/>
              </a:rPr>
              <a:t>'</a:t>
            </a:r>
          </a:p>
          <a:p>
            <a:pPr marL="0" indent="0" eaLnBrk="1" hangingPunct="1">
              <a:lnSpc>
                <a:spcPct val="76000"/>
              </a:lnSpc>
              <a:buNone/>
            </a:pPr>
            <a:r>
              <a:rPr lang="en-US" altLang="zh-TW" sz="2500" dirty="0">
                <a:solidFill>
                  <a:srgbClr val="0033CC"/>
                </a:solidFill>
                <a:latin typeface="Courier"/>
              </a:rPr>
              <a:t>Hi!</a:t>
            </a:r>
            <a:r>
              <a:rPr lang="en-US" altLang="zh-TW" sz="2500" dirty="0" smtClean="0">
                <a:latin typeface="Courier"/>
              </a:rPr>
              <a:t>: </a:t>
            </a:r>
            <a:r>
              <a:rPr lang="en-US" altLang="zh-TW" sz="2500" dirty="0">
                <a:latin typeface="Courier"/>
              </a:rPr>
              <a:t>event not found.</a:t>
            </a:r>
            <a:br>
              <a:rPr lang="en-US" altLang="zh-TW" sz="2500" dirty="0">
                <a:latin typeface="Courier"/>
              </a:rPr>
            </a:br>
            <a:r>
              <a:rPr lang="en-US" altLang="zh-TW" sz="2500" dirty="0"/>
              <a:t/>
            </a:r>
            <a:br>
              <a:rPr lang="en-US" altLang="zh-TW" sz="2500" dirty="0"/>
            </a:br>
            <a:endParaRPr lang="en-US" altLang="zh-TW" sz="1100" dirty="0"/>
          </a:p>
          <a:p>
            <a:pPr marL="0" indent="0" eaLnBrk="1" hangingPunct="1">
              <a:lnSpc>
                <a:spcPct val="86000"/>
              </a:lnSpc>
              <a:buNone/>
            </a:pPr>
            <a:endParaRPr lang="en-US" altLang="zh-TW" sz="2500" dirty="0"/>
          </a:p>
          <a:p>
            <a:pPr marL="0" indent="0" eaLnBrk="1" hangingPunct="1">
              <a:lnSpc>
                <a:spcPct val="86000"/>
              </a:lnSpc>
            </a:pPr>
            <a:endParaRPr lang="en-US" altLang="zh-TW" sz="2500" dirty="0"/>
          </a:p>
          <a:p>
            <a:pPr marL="0" indent="0" eaLnBrk="1" hangingPunct="1">
              <a:lnSpc>
                <a:spcPct val="86000"/>
              </a:lnSpc>
            </a:pPr>
            <a:endParaRPr lang="en-US" altLang="zh-TW" sz="2500" dirty="0"/>
          </a:p>
        </p:txBody>
      </p:sp>
      <p:cxnSp>
        <p:nvCxnSpPr>
          <p:cNvPr id="3" name="Straight Arrow Connector 2"/>
          <p:cNvCxnSpPr/>
          <p:nvPr/>
        </p:nvCxnSpPr>
        <p:spPr bwMode="auto">
          <a:xfrm flipH="1">
            <a:off x="1219200" y="4146376"/>
            <a:ext cx="4876800" cy="10668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 name="Rounded Rectangular Callout 1"/>
          <p:cNvSpPr/>
          <p:nvPr/>
        </p:nvSpPr>
        <p:spPr bwMode="auto">
          <a:xfrm>
            <a:off x="4572000" y="5356448"/>
            <a:ext cx="4572000" cy="304800"/>
          </a:xfrm>
          <a:prstGeom prst="wedgeRoundRectCallout">
            <a:avLst>
              <a:gd name="adj1" fmla="val -57961"/>
              <a:gd name="adj2" fmla="val 17762"/>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b="0" dirty="0">
                <a:solidFill>
                  <a:srgbClr val="000000"/>
                </a:solidFill>
                <a:latin typeface="Arial" charset="0"/>
                <a:ea typeface="新細明體" charset="-120"/>
                <a:cs typeface="Arial" pitchFamily="34" charset="0"/>
              </a:rPr>
              <a:t>Worked. A space and ' came after the “!”.</a:t>
            </a:r>
          </a:p>
        </p:txBody>
      </p:sp>
      <p:sp>
        <p:nvSpPr>
          <p:cNvPr id="6" name="Trapezoid 5"/>
          <p:cNvSpPr>
            <a:spLocks noChangeAspect="1"/>
          </p:cNvSpPr>
          <p:nvPr/>
        </p:nvSpPr>
        <p:spPr bwMode="auto">
          <a:xfrm rot="-2700000">
            <a:off x="-737070" y="282628"/>
            <a:ext cx="2945498" cy="863248"/>
          </a:xfrm>
          <a:prstGeom prst="trapezoid">
            <a:avLst>
              <a:gd name="adj" fmla="val 100893"/>
            </a:avLst>
          </a:prstGeom>
          <a:solidFill>
            <a:srgbClr val="FFFF00"/>
          </a:solidFill>
          <a:ln w="9525" cap="flat" cmpd="sng" algn="ctr">
            <a:solidFill>
              <a:srgbClr val="C00000"/>
            </a:solidFill>
            <a:prstDash val="solid"/>
            <a:round/>
            <a:headEnd type="none" w="med" len="med"/>
            <a:tailEnd type="none" w="med" len="med"/>
          </a:ln>
          <a:effectLst/>
        </p:spPr>
        <p:txBody>
          <a:bodyPr vert="horz" wrap="square" lIns="91440" tIns="0" rIns="91440" bIns="45720" numCol="1" rtlCol="0" anchor="ctr" anchorCtr="1" compatLnSpc="1">
            <a:prstTxWarp prst="textNoShape">
              <a:avLst/>
            </a:prstTxWarp>
          </a:bodyPr>
          <a:lstStyle>
            <a:defPPr>
              <a:defRPr lang="en-US"/>
            </a:defPPr>
            <a:lvl1pPr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1pPr>
            <a:lvl2pPr marL="4572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2pPr>
            <a:lvl3pPr marL="9144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3pPr>
            <a:lvl4pPr marL="13716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4pPr>
            <a:lvl5pPr marL="18288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5pPr>
            <a:lvl6pPr marL="22860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6pPr>
            <a:lvl7pPr marL="27432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7pPr>
            <a:lvl8pPr marL="32004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8pPr>
            <a:lvl9pPr marL="36576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9pPr>
          </a:lstStyle>
          <a:p>
            <a:pPr marL="0" marR="0" indent="0" algn="ctr" defTabSz="914400" rtl="0" eaLnBrk="1" fontAlgn="base" latinLnBrk="0" hangingPunct="1">
              <a:spcBef>
                <a:spcPct val="0"/>
              </a:spcBef>
              <a:spcAft>
                <a:spcPct val="0"/>
              </a:spcAft>
              <a:buClrTx/>
              <a:buSzTx/>
              <a:buFontTx/>
              <a:buNone/>
              <a:tabLst/>
            </a:pPr>
            <a:r>
              <a:rPr kumimoji="1" lang="en-US" sz="2800" b="0" i="0" u="none" strike="noStrike" cap="none" normalizeH="0" baseline="0" dirty="0" smtClean="0">
                <a:ln>
                  <a:noFill/>
                </a:ln>
                <a:solidFill>
                  <a:schemeClr val="tx1"/>
                </a:solidFill>
                <a:effectLst/>
                <a:latin typeface="Arial" charset="0"/>
                <a:ea typeface="新細明體" charset="-120"/>
              </a:rPr>
              <a:t>From Lecture 5</a:t>
            </a:r>
            <a:endParaRPr kumimoji="1" lang="en-US" sz="2800" b="0" i="0" u="none" strike="noStrike" cap="none" normalizeH="0" baseline="0" dirty="0">
              <a:ln>
                <a:noFill/>
              </a:ln>
              <a:solidFill>
                <a:schemeClr val="tx1"/>
              </a:solidFill>
              <a:effectLst/>
              <a:latin typeface="Arial" charset="0"/>
              <a:ea typeface="新細明體" charset="-120"/>
            </a:endParaRPr>
          </a:p>
          <a:p>
            <a:pPr marL="0" marR="0" indent="0" algn="ctr" defTabSz="914400" rtl="0" eaLnBrk="1" fontAlgn="base" latinLnBrk="0" hangingPunct="1">
              <a:spcBef>
                <a:spcPct val="0"/>
              </a:spcBef>
              <a:spcAft>
                <a:spcPct val="0"/>
              </a:spcAft>
              <a:buClrTx/>
              <a:buSzTx/>
              <a:buFontTx/>
              <a:buNone/>
              <a:tabLst/>
            </a:pPr>
            <a:endParaRPr kumimoji="1" lang="en-US" sz="900" b="0" i="0" u="none" strike="noStrike" cap="none" normalizeH="0" baseline="0" dirty="0">
              <a:ln>
                <a:noFill/>
              </a:ln>
              <a:solidFill>
                <a:schemeClr val="tx1"/>
              </a:solidFill>
              <a:effectLst/>
              <a:latin typeface="Arial" charset="0"/>
              <a:ea typeface="新細明體" charset="-120"/>
            </a:endParaRPr>
          </a:p>
        </p:txBody>
      </p:sp>
      <p:sp>
        <p:nvSpPr>
          <p:cNvPr id="7" name="Rounded Rectangular Callout 6"/>
          <p:cNvSpPr/>
          <p:nvPr/>
        </p:nvSpPr>
        <p:spPr bwMode="auto">
          <a:xfrm>
            <a:off x="4572000" y="5678016"/>
            <a:ext cx="4572000" cy="1219200"/>
          </a:xfrm>
          <a:prstGeom prst="wedgeRoundRectCallout">
            <a:avLst>
              <a:gd name="adj1" fmla="val -65745"/>
              <a:gd name="adj2" fmla="val 7237"/>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b="0" dirty="0" smtClean="0">
                <a:solidFill>
                  <a:srgbClr val="000000"/>
                </a:solidFill>
                <a:latin typeface="Arial" charset="0"/>
                <a:ea typeface="新細明體" charset="-120"/>
                <a:cs typeface="Arial" pitchFamily="34" charset="0"/>
              </a:rPr>
              <a:t>Failed. Because </a:t>
            </a:r>
            <a:r>
              <a:rPr lang="en-US" b="0" dirty="0">
                <a:solidFill>
                  <a:srgbClr val="000000"/>
                </a:solidFill>
                <a:latin typeface="Arial" charset="0"/>
                <a:ea typeface="新細明體" charset="-120"/>
                <a:cs typeface="Arial" pitchFamily="34" charset="0"/>
              </a:rPr>
              <a:t>the “</a:t>
            </a:r>
            <a:r>
              <a:rPr lang="en-US" dirty="0">
                <a:solidFill>
                  <a:srgbClr val="0033CC"/>
                </a:solidFill>
                <a:latin typeface="Arial" charset="0"/>
                <a:ea typeface="新細明體" charset="-120"/>
                <a:cs typeface="Arial" pitchFamily="34" charset="0"/>
              </a:rPr>
              <a:t>Hi!</a:t>
            </a:r>
            <a:r>
              <a:rPr lang="en-US" b="0" dirty="0">
                <a:solidFill>
                  <a:srgbClr val="000000"/>
                </a:solidFill>
                <a:latin typeface="Arial" charset="0"/>
                <a:ea typeface="新細明體" charset="-120"/>
                <a:cs typeface="Arial" pitchFamily="34" charset="0"/>
              </a:rPr>
              <a:t>” after the “</a:t>
            </a:r>
            <a:r>
              <a:rPr lang="en-US" dirty="0">
                <a:solidFill>
                  <a:srgbClr val="FF0000"/>
                </a:solidFill>
                <a:latin typeface="Arial" charset="0"/>
                <a:ea typeface="新細明體" charset="-120"/>
                <a:cs typeface="Arial" pitchFamily="34" charset="0"/>
              </a:rPr>
              <a:t>!</a:t>
            </a:r>
            <a:r>
              <a:rPr lang="en-US" b="0" dirty="0">
                <a:solidFill>
                  <a:srgbClr val="000000"/>
                </a:solidFill>
                <a:latin typeface="Arial" charset="0"/>
                <a:ea typeface="新細明體" charset="-120"/>
                <a:cs typeface="Arial" pitchFamily="34" charset="0"/>
              </a:rPr>
              <a:t>” was interpreted as a request to rerun the last command which began with “Hi!”. (But it couldn’t be found in the history. So: error.)</a:t>
            </a:r>
          </a:p>
        </p:txBody>
      </p:sp>
    </p:spTree>
    <p:extLst>
      <p:ext uri="{BB962C8B-B14F-4D97-AF65-F5344CB8AC3E}">
        <p14:creationId xmlns:p14="http://schemas.microsoft.com/office/powerpoint/2010/main" val="25202701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tLang="zh-TW" sz="4800" dirty="0" smtClean="0">
                <a:solidFill>
                  <a:schemeClr val="accent2"/>
                </a:solidFill>
              </a:rPr>
              <a:t>!d, !p, !q, … !etc.</a:t>
            </a:r>
          </a:p>
        </p:txBody>
      </p:sp>
      <p:sp>
        <p:nvSpPr>
          <p:cNvPr id="19459" name="Content Placeholder 2"/>
          <p:cNvSpPr>
            <a:spLocks noGrp="1"/>
          </p:cNvSpPr>
          <p:nvPr>
            <p:ph idx="1"/>
          </p:nvPr>
        </p:nvSpPr>
        <p:spPr/>
        <p:txBody>
          <a:bodyPr/>
          <a:lstStyle/>
          <a:p>
            <a:pPr eaLnBrk="1" hangingPunct="1">
              <a:buFontTx/>
              <a:buNone/>
            </a:pPr>
            <a:r>
              <a:rPr lang="en-US" altLang="zh-TW" dirty="0" smtClean="0"/>
              <a:t>% echo "A B" | </a:t>
            </a:r>
            <a:r>
              <a:rPr lang="en-US" altLang="zh-TW" dirty="0" err="1" smtClean="0"/>
              <a:t>tr</a:t>
            </a:r>
            <a:r>
              <a:rPr lang="en-US" altLang="zh-TW" dirty="0" smtClean="0"/>
              <a:t> " " "\n" | </a:t>
            </a:r>
            <a:r>
              <a:rPr lang="en-US" altLang="zh-TW" dirty="0" err="1" smtClean="0"/>
              <a:t>sed</a:t>
            </a:r>
            <a:r>
              <a:rPr lang="en-US" altLang="zh-TW" dirty="0" smtClean="0"/>
              <a:t> -n 'p'</a:t>
            </a:r>
          </a:p>
          <a:p>
            <a:pPr eaLnBrk="1" hangingPunct="1">
              <a:buFontTx/>
              <a:buNone/>
            </a:pPr>
            <a:r>
              <a:rPr lang="en-US" altLang="zh-TW" dirty="0" smtClean="0"/>
              <a:t>A</a:t>
            </a:r>
          </a:p>
          <a:p>
            <a:pPr eaLnBrk="1" hangingPunct="1">
              <a:buFontTx/>
              <a:buNone/>
            </a:pPr>
            <a:r>
              <a:rPr lang="en-US" altLang="zh-TW" dirty="0" smtClean="0"/>
              <a:t>B</a:t>
            </a:r>
          </a:p>
          <a:p>
            <a:pPr eaLnBrk="1" hangingPunct="1">
              <a:buFontTx/>
              <a:buNone/>
            </a:pPr>
            <a:r>
              <a:rPr lang="en-US" altLang="zh-TW" dirty="0" smtClean="0"/>
              <a:t>% echo "A B" | </a:t>
            </a:r>
            <a:r>
              <a:rPr lang="en-US" altLang="zh-TW" dirty="0" err="1" smtClean="0"/>
              <a:t>tr</a:t>
            </a:r>
            <a:r>
              <a:rPr lang="en-US" altLang="zh-TW" dirty="0" smtClean="0"/>
              <a:t> " " "\n" | </a:t>
            </a:r>
            <a:r>
              <a:rPr lang="en-US" altLang="zh-TW" dirty="0" err="1" smtClean="0"/>
              <a:t>sed</a:t>
            </a:r>
            <a:r>
              <a:rPr lang="en-US" altLang="zh-TW" dirty="0" smtClean="0"/>
              <a:t> -n '!p'</a:t>
            </a:r>
          </a:p>
          <a:p>
            <a:pPr eaLnBrk="1" hangingPunct="1">
              <a:buFontTx/>
              <a:buNone/>
            </a:pPr>
            <a:r>
              <a:rPr lang="en-US" altLang="zh-TW" dirty="0" smtClean="0"/>
              <a:t>p: Event not found</a:t>
            </a:r>
          </a:p>
          <a:p>
            <a:pPr eaLnBrk="1" hangingPunct="1">
              <a:buFontTx/>
              <a:buNone/>
            </a:pPr>
            <a:r>
              <a:rPr lang="en-US" altLang="zh-TW" dirty="0" smtClean="0"/>
              <a:t>%</a:t>
            </a:r>
          </a:p>
        </p:txBody>
      </p:sp>
      <p:sp>
        <p:nvSpPr>
          <p:cNvPr id="4" name="Trapezoid 3"/>
          <p:cNvSpPr>
            <a:spLocks noChangeAspect="1"/>
          </p:cNvSpPr>
          <p:nvPr/>
        </p:nvSpPr>
        <p:spPr bwMode="auto">
          <a:xfrm rot="-2700000">
            <a:off x="-737070" y="282628"/>
            <a:ext cx="2945498" cy="863248"/>
          </a:xfrm>
          <a:prstGeom prst="trapezoid">
            <a:avLst>
              <a:gd name="adj" fmla="val 100893"/>
            </a:avLst>
          </a:prstGeom>
          <a:solidFill>
            <a:srgbClr val="FFFF00"/>
          </a:solidFill>
          <a:ln w="9525" cap="flat" cmpd="sng" algn="ctr">
            <a:solidFill>
              <a:srgbClr val="C00000"/>
            </a:solidFill>
            <a:prstDash val="solid"/>
            <a:round/>
            <a:headEnd type="none" w="med" len="med"/>
            <a:tailEnd type="none" w="med" len="med"/>
          </a:ln>
          <a:effectLst/>
        </p:spPr>
        <p:txBody>
          <a:bodyPr vert="horz" wrap="square" lIns="91440" tIns="0" rIns="91440" bIns="45720" numCol="1" rtlCol="0" anchor="ctr" anchorCtr="1" compatLnSpc="1">
            <a:prstTxWarp prst="textNoShape">
              <a:avLst/>
            </a:prstTxWarp>
          </a:bodyPr>
          <a:lstStyle>
            <a:defPPr>
              <a:defRPr lang="en-US"/>
            </a:defPPr>
            <a:lvl1pPr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1pPr>
            <a:lvl2pPr marL="4572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2pPr>
            <a:lvl3pPr marL="9144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3pPr>
            <a:lvl4pPr marL="13716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4pPr>
            <a:lvl5pPr marL="18288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5pPr>
            <a:lvl6pPr marL="22860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6pPr>
            <a:lvl7pPr marL="27432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7pPr>
            <a:lvl8pPr marL="32004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8pPr>
            <a:lvl9pPr marL="36576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9pPr>
          </a:lstStyle>
          <a:p>
            <a:pPr marL="0" marR="0" indent="0" algn="ctr" defTabSz="914400" rtl="0" eaLnBrk="1" fontAlgn="base" latinLnBrk="0" hangingPunct="1">
              <a:spcBef>
                <a:spcPct val="0"/>
              </a:spcBef>
              <a:spcAft>
                <a:spcPct val="0"/>
              </a:spcAft>
              <a:buClrTx/>
              <a:buSzTx/>
              <a:buFontTx/>
              <a:buNone/>
              <a:tabLst/>
            </a:pPr>
            <a:r>
              <a:rPr kumimoji="1" lang="en-US" sz="2800" b="0" i="0" u="none" strike="noStrike" cap="none" normalizeH="0" baseline="0" dirty="0" smtClean="0">
                <a:ln>
                  <a:noFill/>
                </a:ln>
                <a:solidFill>
                  <a:schemeClr val="tx1"/>
                </a:solidFill>
                <a:effectLst/>
                <a:latin typeface="Arial" charset="0"/>
                <a:ea typeface="新細明體" charset="-120"/>
              </a:rPr>
              <a:t>From </a:t>
            </a:r>
            <a:r>
              <a:rPr kumimoji="1" lang="en-US" sz="2800" b="0" i="0" u="none" strike="noStrike" cap="none" normalizeH="0" baseline="0" smtClean="0">
                <a:ln>
                  <a:noFill/>
                </a:ln>
                <a:solidFill>
                  <a:schemeClr val="tx1"/>
                </a:solidFill>
                <a:effectLst/>
                <a:latin typeface="Arial" charset="0"/>
                <a:ea typeface="新細明體" charset="-120"/>
              </a:rPr>
              <a:t>Lecture 8</a:t>
            </a:r>
            <a:endParaRPr kumimoji="1" lang="en-US" sz="2800" b="0" i="0" u="none" strike="noStrike" cap="none" normalizeH="0" baseline="0" dirty="0">
              <a:ln>
                <a:noFill/>
              </a:ln>
              <a:solidFill>
                <a:schemeClr val="tx1"/>
              </a:solidFill>
              <a:effectLst/>
              <a:latin typeface="Arial" charset="0"/>
              <a:ea typeface="新細明體" charset="-120"/>
            </a:endParaRPr>
          </a:p>
          <a:p>
            <a:pPr marL="0" marR="0" indent="0" algn="ctr" defTabSz="914400" rtl="0" eaLnBrk="1" fontAlgn="base" latinLnBrk="0" hangingPunct="1">
              <a:spcBef>
                <a:spcPct val="0"/>
              </a:spcBef>
              <a:spcAft>
                <a:spcPct val="0"/>
              </a:spcAft>
              <a:buClrTx/>
              <a:buSzTx/>
              <a:buFontTx/>
              <a:buNone/>
              <a:tabLst/>
            </a:pPr>
            <a:endParaRPr kumimoji="1" lang="en-US" sz="900" b="0" i="0" u="none" strike="noStrike" cap="none" normalizeH="0" baseline="0" dirty="0">
              <a:ln>
                <a:noFill/>
              </a:ln>
              <a:solidFill>
                <a:schemeClr val="tx1"/>
              </a:solidFill>
              <a:effectLst/>
              <a:latin typeface="Arial" charset="0"/>
              <a:ea typeface="新細明體" charset="-120"/>
            </a:endParaRPr>
          </a:p>
        </p:txBody>
      </p:sp>
    </p:spTree>
    <p:extLst>
      <p:ext uri="{BB962C8B-B14F-4D97-AF65-F5344CB8AC3E}">
        <p14:creationId xmlns:p14="http://schemas.microsoft.com/office/powerpoint/2010/main" val="13594659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a:xfrm>
            <a:off x="457200" y="152400"/>
            <a:ext cx="8229600" cy="1143000"/>
          </a:xfrm>
        </p:spPr>
        <p:txBody>
          <a:bodyPr anchorCtr="1"/>
          <a:lstStyle/>
          <a:p>
            <a:pPr eaLnBrk="1" hangingPunct="1"/>
            <a:r>
              <a:rPr lang="en-US" altLang="zh-TW">
                <a:solidFill>
                  <a:srgbClr val="0070C0"/>
                </a:solidFill>
              </a:rPr>
              <a:t>Flavors of Unix Shells</a:t>
            </a:r>
          </a:p>
        </p:txBody>
      </p:sp>
      <p:sp>
        <p:nvSpPr>
          <p:cNvPr id="11267" name="Rectangle 3"/>
          <p:cNvSpPr>
            <a:spLocks noGrp="1" noChangeArrowheads="1"/>
          </p:cNvSpPr>
          <p:nvPr>
            <p:ph type="body" idx="4294967295"/>
          </p:nvPr>
        </p:nvSpPr>
        <p:spPr>
          <a:xfrm>
            <a:off x="152400" y="1477963"/>
            <a:ext cx="8839200" cy="5029200"/>
          </a:xfrm>
        </p:spPr>
        <p:txBody>
          <a:bodyPr/>
          <a:lstStyle/>
          <a:p>
            <a:pPr eaLnBrk="1" hangingPunct="1">
              <a:lnSpc>
                <a:spcPct val="90000"/>
              </a:lnSpc>
              <a:defRPr/>
            </a:pPr>
            <a:r>
              <a:rPr lang="en-US" altLang="zh-TW" dirty="0">
                <a:solidFill>
                  <a:schemeClr val="bg1">
                    <a:lumMod val="65000"/>
                  </a:schemeClr>
                </a:solidFill>
              </a:rPr>
              <a:t>There are 2 main flavors of Unix Shells:</a:t>
            </a:r>
          </a:p>
          <a:p>
            <a:pPr lvl="1" eaLnBrk="1" hangingPunct="1">
              <a:lnSpc>
                <a:spcPct val="90000"/>
              </a:lnSpc>
              <a:defRPr/>
            </a:pPr>
            <a:r>
              <a:rPr lang="en-US" altLang="zh-TW" sz="3200" dirty="0">
                <a:solidFill>
                  <a:schemeClr val="bg1">
                    <a:lumMod val="65000"/>
                  </a:schemeClr>
                </a:solidFill>
              </a:rPr>
              <a:t>Bourne (Standard Shell): </a:t>
            </a:r>
            <a:r>
              <a:rPr lang="en-US" altLang="zh-TW" sz="3200" dirty="0" err="1">
                <a:solidFill>
                  <a:schemeClr val="bg1">
                    <a:lumMod val="65000"/>
                  </a:schemeClr>
                </a:solidFill>
              </a:rPr>
              <a:t>sh</a:t>
            </a:r>
            <a:r>
              <a:rPr lang="en-US" altLang="zh-TW" sz="3200" dirty="0">
                <a:solidFill>
                  <a:schemeClr val="bg1">
                    <a:lumMod val="65000"/>
                  </a:schemeClr>
                </a:solidFill>
              </a:rPr>
              <a:t>, </a:t>
            </a:r>
            <a:r>
              <a:rPr lang="en-US" altLang="zh-TW" sz="3200" dirty="0" err="1">
                <a:solidFill>
                  <a:schemeClr val="bg1">
                    <a:lumMod val="65000"/>
                  </a:schemeClr>
                </a:solidFill>
              </a:rPr>
              <a:t>ksh</a:t>
            </a:r>
            <a:r>
              <a:rPr lang="en-US" altLang="zh-TW" sz="3200" dirty="0">
                <a:solidFill>
                  <a:schemeClr val="bg1">
                    <a:lumMod val="65000"/>
                  </a:schemeClr>
                </a:solidFill>
              </a:rPr>
              <a:t>, </a:t>
            </a:r>
            <a:r>
              <a:rPr lang="en-US" altLang="zh-TW" sz="3200" dirty="0">
                <a:solidFill>
                  <a:srgbClr val="0033CC"/>
                </a:solidFill>
              </a:rPr>
              <a:t>bash</a:t>
            </a:r>
            <a:r>
              <a:rPr lang="en-US" altLang="zh-TW" sz="3200" dirty="0">
                <a:solidFill>
                  <a:schemeClr val="bg1">
                    <a:lumMod val="65000"/>
                  </a:schemeClr>
                </a:solidFill>
              </a:rPr>
              <a:t>, </a:t>
            </a:r>
            <a:r>
              <a:rPr lang="en-US" altLang="zh-TW" sz="3200" dirty="0" err="1">
                <a:solidFill>
                  <a:schemeClr val="bg1">
                    <a:lumMod val="65000"/>
                  </a:schemeClr>
                </a:solidFill>
              </a:rPr>
              <a:t>zsh</a:t>
            </a:r>
            <a:endParaRPr lang="en-US" altLang="zh-TW" sz="3200" dirty="0">
              <a:solidFill>
                <a:schemeClr val="bg1">
                  <a:lumMod val="65000"/>
                </a:schemeClr>
              </a:solidFill>
            </a:endParaRPr>
          </a:p>
          <a:p>
            <a:pPr lvl="2" eaLnBrk="1" hangingPunct="1">
              <a:lnSpc>
                <a:spcPct val="90000"/>
              </a:lnSpc>
              <a:defRPr/>
            </a:pPr>
            <a:r>
              <a:rPr lang="en-US" altLang="zh-TW" sz="2800" dirty="0">
                <a:solidFill>
                  <a:schemeClr val="bg1">
                    <a:lumMod val="65000"/>
                  </a:schemeClr>
                </a:solidFill>
              </a:rPr>
              <a:t>Faster</a:t>
            </a:r>
          </a:p>
          <a:p>
            <a:pPr lvl="2" eaLnBrk="1" hangingPunct="1">
              <a:lnSpc>
                <a:spcPct val="90000"/>
              </a:lnSpc>
              <a:defRPr/>
            </a:pPr>
            <a:r>
              <a:rPr lang="en-US" altLang="zh-TW" sz="2800" dirty="0">
                <a:solidFill>
                  <a:srgbClr val="0033CC"/>
                </a:solidFill>
              </a:rPr>
              <a:t>Has a more consistent behavior </a:t>
            </a:r>
          </a:p>
          <a:p>
            <a:pPr lvl="1" eaLnBrk="1" hangingPunct="1">
              <a:lnSpc>
                <a:spcPct val="90000"/>
              </a:lnSpc>
              <a:defRPr/>
            </a:pPr>
            <a:r>
              <a:rPr lang="en-US" altLang="zh-TW" sz="3200" dirty="0">
                <a:solidFill>
                  <a:schemeClr val="bg1">
                    <a:lumMod val="65000"/>
                  </a:schemeClr>
                </a:solidFill>
              </a:rPr>
              <a:t>C shell : </a:t>
            </a:r>
            <a:r>
              <a:rPr lang="en-US" altLang="zh-TW" sz="3200" dirty="0" err="1">
                <a:solidFill>
                  <a:srgbClr val="FF0000"/>
                </a:solidFill>
              </a:rPr>
              <a:t>csh</a:t>
            </a:r>
            <a:r>
              <a:rPr lang="en-US" altLang="zh-TW" sz="3200" dirty="0">
                <a:solidFill>
                  <a:schemeClr val="bg1">
                    <a:lumMod val="65000"/>
                  </a:schemeClr>
                </a:solidFill>
              </a:rPr>
              <a:t>, </a:t>
            </a:r>
            <a:r>
              <a:rPr lang="en-US" altLang="zh-TW" sz="3200" dirty="0" err="1">
                <a:solidFill>
                  <a:schemeClr val="bg1">
                    <a:lumMod val="65000"/>
                  </a:schemeClr>
                </a:solidFill>
              </a:rPr>
              <a:t>tcsh</a:t>
            </a:r>
            <a:endParaRPr lang="en-US" altLang="zh-TW" sz="3200" dirty="0">
              <a:solidFill>
                <a:schemeClr val="bg1">
                  <a:lumMod val="65000"/>
                </a:schemeClr>
              </a:solidFill>
            </a:endParaRPr>
          </a:p>
          <a:p>
            <a:pPr lvl="2" eaLnBrk="1" hangingPunct="1">
              <a:lnSpc>
                <a:spcPct val="90000"/>
              </a:lnSpc>
              <a:defRPr/>
            </a:pPr>
            <a:r>
              <a:rPr lang="en-US" altLang="zh-TW" sz="2800" dirty="0">
                <a:solidFill>
                  <a:schemeClr val="bg1">
                    <a:lumMod val="65000"/>
                  </a:schemeClr>
                </a:solidFill>
              </a:rPr>
              <a:t>Easier to learn at first</a:t>
            </a:r>
          </a:p>
          <a:p>
            <a:pPr lvl="2" eaLnBrk="1" hangingPunct="1">
              <a:lnSpc>
                <a:spcPct val="90000"/>
              </a:lnSpc>
              <a:defRPr/>
            </a:pPr>
            <a:r>
              <a:rPr lang="en-US" altLang="zh-TW" sz="2800" dirty="0">
                <a:solidFill>
                  <a:schemeClr val="bg1">
                    <a:lumMod val="65000"/>
                  </a:schemeClr>
                </a:solidFill>
              </a:rPr>
              <a:t>Has features that make it good working at the command prompt</a:t>
            </a:r>
          </a:p>
          <a:p>
            <a:pPr lvl="2" eaLnBrk="1" hangingPunct="1">
              <a:lnSpc>
                <a:spcPct val="90000"/>
              </a:lnSpc>
              <a:defRPr/>
            </a:pPr>
            <a:r>
              <a:rPr lang="en-US" altLang="zh-TW" sz="2800" dirty="0">
                <a:solidFill>
                  <a:schemeClr val="bg1">
                    <a:lumMod val="65000"/>
                  </a:schemeClr>
                </a:solidFill>
              </a:rPr>
              <a:t>But, as you get more advanced, you begin to encounter </a:t>
            </a:r>
            <a:r>
              <a:rPr lang="en-US" altLang="zh-TW" sz="2800" dirty="0">
                <a:solidFill>
                  <a:srgbClr val="FF0000"/>
                </a:solidFill>
              </a:rPr>
              <a:t>weird features</a:t>
            </a:r>
          </a:p>
          <a:p>
            <a:pPr lvl="2" eaLnBrk="1" hangingPunct="1">
              <a:lnSpc>
                <a:spcPct val="90000"/>
              </a:lnSpc>
              <a:defRPr/>
            </a:pPr>
            <a:endParaRPr lang="en-US" altLang="zh-TW" sz="2000" dirty="0">
              <a:solidFill>
                <a:schemeClr val="bg1">
                  <a:lumMod val="65000"/>
                </a:schemeClr>
              </a:solidFill>
              <a:effectLst>
                <a:outerShdw blurRad="38100" dist="38100" dir="2700000" algn="tl">
                  <a:srgbClr val="C0C0C0"/>
                </a:outerShdw>
              </a:effectLst>
            </a:endParaRPr>
          </a:p>
        </p:txBody>
      </p:sp>
      <p:sp>
        <p:nvSpPr>
          <p:cNvPr id="5" name="Trapezoid 4"/>
          <p:cNvSpPr>
            <a:spLocks noChangeAspect="1"/>
          </p:cNvSpPr>
          <p:nvPr/>
        </p:nvSpPr>
        <p:spPr bwMode="auto">
          <a:xfrm rot="-2700000">
            <a:off x="-737070" y="282628"/>
            <a:ext cx="2945498" cy="863248"/>
          </a:xfrm>
          <a:prstGeom prst="trapezoid">
            <a:avLst>
              <a:gd name="adj" fmla="val 100893"/>
            </a:avLst>
          </a:prstGeom>
          <a:solidFill>
            <a:srgbClr val="FFFF00"/>
          </a:solidFill>
          <a:ln w="9525" cap="flat" cmpd="sng" algn="ctr">
            <a:solidFill>
              <a:srgbClr val="C00000"/>
            </a:solidFill>
            <a:prstDash val="solid"/>
            <a:round/>
            <a:headEnd type="none" w="med" len="med"/>
            <a:tailEnd type="none" w="med" len="med"/>
          </a:ln>
          <a:effectLst/>
        </p:spPr>
        <p:txBody>
          <a:bodyPr vert="horz" wrap="square" lIns="91440" tIns="0" rIns="91440" bIns="45720" numCol="1" rtlCol="0" anchor="ctr" anchorCtr="1" compatLnSpc="1">
            <a:prstTxWarp prst="textNoShape">
              <a:avLst/>
            </a:prstTxWarp>
          </a:bodyPr>
          <a:lstStyle>
            <a:defPPr>
              <a:defRPr lang="en-US"/>
            </a:defPPr>
            <a:lvl1pPr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1pPr>
            <a:lvl2pPr marL="4572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2pPr>
            <a:lvl3pPr marL="9144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3pPr>
            <a:lvl4pPr marL="13716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4pPr>
            <a:lvl5pPr marL="18288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5pPr>
            <a:lvl6pPr marL="22860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6pPr>
            <a:lvl7pPr marL="27432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7pPr>
            <a:lvl8pPr marL="32004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8pPr>
            <a:lvl9pPr marL="36576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9pPr>
          </a:lstStyle>
          <a:p>
            <a:pPr marL="0" marR="0" indent="0" algn="ctr" defTabSz="914400" rtl="0" eaLnBrk="1" fontAlgn="base" latinLnBrk="0" hangingPunct="1">
              <a:spcBef>
                <a:spcPct val="0"/>
              </a:spcBef>
              <a:spcAft>
                <a:spcPct val="0"/>
              </a:spcAft>
              <a:buClrTx/>
              <a:buSzTx/>
              <a:buFontTx/>
              <a:buNone/>
              <a:tabLst/>
            </a:pPr>
            <a:r>
              <a:rPr kumimoji="1" lang="en-US" sz="2800" b="0" i="0" u="none" strike="noStrike" cap="none" normalizeH="0" baseline="0" dirty="0" smtClean="0">
                <a:ln>
                  <a:noFill/>
                </a:ln>
                <a:solidFill>
                  <a:schemeClr val="tx1"/>
                </a:solidFill>
                <a:effectLst/>
                <a:latin typeface="Arial" charset="0"/>
                <a:ea typeface="新細明體" charset="-120"/>
              </a:rPr>
              <a:t>From Lecture </a:t>
            </a:r>
            <a:r>
              <a:rPr lang="en-US" sz="2800" b="0" dirty="0">
                <a:latin typeface="Arial" charset="0"/>
                <a:ea typeface="新細明體" charset="-120"/>
              </a:rPr>
              <a:t>3</a:t>
            </a:r>
            <a:endParaRPr kumimoji="1" lang="en-US" sz="2800" b="0" i="0" u="none" strike="noStrike" cap="none" normalizeH="0" baseline="0" dirty="0">
              <a:ln>
                <a:noFill/>
              </a:ln>
              <a:solidFill>
                <a:schemeClr val="tx1"/>
              </a:solidFill>
              <a:effectLst/>
              <a:latin typeface="Arial" charset="0"/>
              <a:ea typeface="新細明體" charset="-120"/>
            </a:endParaRPr>
          </a:p>
          <a:p>
            <a:pPr marL="0" marR="0" indent="0" algn="ctr" defTabSz="914400" rtl="0" eaLnBrk="1" fontAlgn="base" latinLnBrk="0" hangingPunct="1">
              <a:spcBef>
                <a:spcPct val="0"/>
              </a:spcBef>
              <a:spcAft>
                <a:spcPct val="0"/>
              </a:spcAft>
              <a:buClrTx/>
              <a:buSzTx/>
              <a:buFontTx/>
              <a:buNone/>
              <a:tabLst/>
            </a:pPr>
            <a:endParaRPr kumimoji="1" lang="en-US" sz="900" b="0" i="0" u="none" strike="noStrike" cap="none" normalizeH="0" baseline="0" dirty="0">
              <a:ln>
                <a:noFill/>
              </a:ln>
              <a:solidFill>
                <a:schemeClr val="tx1"/>
              </a:solidFill>
              <a:effectLst/>
              <a:latin typeface="Arial" charset="0"/>
              <a:ea typeface="新細明體" charset="-120"/>
            </a:endParaRPr>
          </a:p>
        </p:txBody>
      </p:sp>
    </p:spTree>
    <p:extLst>
      <p:ext uri="{BB962C8B-B14F-4D97-AF65-F5344CB8AC3E}">
        <p14:creationId xmlns:p14="http://schemas.microsoft.com/office/powerpoint/2010/main" val="197869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457200" y="76200"/>
            <a:ext cx="8229600" cy="1143000"/>
          </a:xfrm>
        </p:spPr>
        <p:txBody>
          <a:bodyPr/>
          <a:lstStyle/>
          <a:p>
            <a:r>
              <a:rPr lang="en-US">
                <a:solidFill>
                  <a:srgbClr val="0033CC"/>
                </a:solidFill>
              </a:rPr>
              <a:t>Comparing C-shell &amp; bash?</a:t>
            </a:r>
          </a:p>
        </p:txBody>
      </p:sp>
      <p:sp>
        <p:nvSpPr>
          <p:cNvPr id="75779" name="Content Placeholder 2"/>
          <p:cNvSpPr>
            <a:spLocks noGrp="1"/>
          </p:cNvSpPr>
          <p:nvPr>
            <p:ph idx="1"/>
          </p:nvPr>
        </p:nvSpPr>
        <p:spPr>
          <a:xfrm>
            <a:off x="228600" y="1066800"/>
            <a:ext cx="8534400" cy="4525963"/>
          </a:xfrm>
        </p:spPr>
        <p:txBody>
          <a:bodyPr/>
          <a:lstStyle/>
          <a:p>
            <a:r>
              <a:rPr lang="en-US" dirty="0"/>
              <a:t>Sometimes you’ll hear me say something about bash shell.</a:t>
            </a:r>
          </a:p>
          <a:p>
            <a:pPr lvl="1"/>
            <a:r>
              <a:rPr lang="en-US" dirty="0"/>
              <a:t>Like: “This thing over here is C-shell syntax.”</a:t>
            </a:r>
          </a:p>
          <a:p>
            <a:pPr lvl="1"/>
            <a:r>
              <a:rPr lang="en-US" dirty="0"/>
              <a:t>Or: “bash does quotes better than C-shell.”</a:t>
            </a:r>
          </a:p>
          <a:p>
            <a:r>
              <a:rPr lang="en-US" dirty="0">
                <a:solidFill>
                  <a:schemeClr val="bg1"/>
                </a:solidFill>
              </a:rPr>
              <a:t>Well, I think that might make you curious:</a:t>
            </a:r>
          </a:p>
          <a:p>
            <a:pPr lvl="1"/>
            <a:r>
              <a:rPr lang="en-US" dirty="0">
                <a:solidFill>
                  <a:schemeClr val="bg1"/>
                </a:solidFill>
              </a:rPr>
              <a:t>Like: “Why does he mentioning bash?”</a:t>
            </a:r>
          </a:p>
          <a:p>
            <a:pPr lvl="2"/>
            <a:r>
              <a:rPr lang="en-US" dirty="0">
                <a:solidFill>
                  <a:schemeClr val="bg1"/>
                </a:solidFill>
              </a:rPr>
              <a:t>Answer – because is a more popular shell.</a:t>
            </a:r>
          </a:p>
          <a:p>
            <a:pPr lvl="1"/>
            <a:r>
              <a:rPr lang="en-US" dirty="0">
                <a:solidFill>
                  <a:schemeClr val="bg1"/>
                </a:solidFill>
              </a:rPr>
              <a:t>Or: “Well, then, why doesn’t he teach bash?”</a:t>
            </a:r>
          </a:p>
          <a:p>
            <a:pPr lvl="2"/>
            <a:r>
              <a:rPr lang="en-US" dirty="0">
                <a:solidFill>
                  <a:schemeClr val="bg1"/>
                </a:solidFill>
              </a:rPr>
              <a:t>Answer – because its syntax is uglier.</a:t>
            </a:r>
          </a:p>
          <a:p>
            <a:pPr lvl="1"/>
            <a:r>
              <a:rPr lang="en-US" dirty="0">
                <a:solidFill>
                  <a:schemeClr val="bg1"/>
                </a:solidFill>
              </a:rPr>
              <a:t>Or: “Just what is the difference between shells?”</a:t>
            </a:r>
          </a:p>
          <a:p>
            <a:pPr lvl="2"/>
            <a:r>
              <a:rPr lang="en-US" dirty="0">
                <a:solidFill>
                  <a:schemeClr val="bg1"/>
                </a:solidFill>
              </a:rPr>
              <a:t>Answer – I’ll show you some examples now…</a:t>
            </a:r>
          </a:p>
        </p:txBody>
      </p:sp>
    </p:spTree>
    <p:extLst>
      <p:ext uri="{BB962C8B-B14F-4D97-AF65-F5344CB8AC3E}">
        <p14:creationId xmlns:p14="http://schemas.microsoft.com/office/powerpoint/2010/main" val="4745285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a:xfrm>
            <a:off x="457200" y="76200"/>
            <a:ext cx="8229600" cy="1143000"/>
          </a:xfrm>
        </p:spPr>
        <p:txBody>
          <a:bodyPr/>
          <a:lstStyle/>
          <a:p>
            <a:r>
              <a:rPr lang="en-US">
                <a:solidFill>
                  <a:srgbClr val="0033CC"/>
                </a:solidFill>
              </a:rPr>
              <a:t>Comparing C-shell &amp; bash?</a:t>
            </a:r>
          </a:p>
        </p:txBody>
      </p:sp>
      <p:sp>
        <p:nvSpPr>
          <p:cNvPr id="3" name="Content Placeholder 2"/>
          <p:cNvSpPr>
            <a:spLocks noGrp="1"/>
          </p:cNvSpPr>
          <p:nvPr>
            <p:ph idx="1"/>
          </p:nvPr>
        </p:nvSpPr>
        <p:spPr>
          <a:xfrm>
            <a:off x="228600" y="1066800"/>
            <a:ext cx="8534400" cy="4525963"/>
          </a:xfrm>
        </p:spPr>
        <p:txBody>
          <a:bodyPr/>
          <a:lstStyle/>
          <a:p>
            <a:pPr>
              <a:defRPr/>
            </a:pPr>
            <a:r>
              <a:rPr lang="en-US" dirty="0">
                <a:solidFill>
                  <a:schemeClr val="bg1">
                    <a:lumMod val="75000"/>
                  </a:schemeClr>
                </a:solidFill>
              </a:rPr>
              <a:t>Sometimes you’ll hear me say something about bash shell.</a:t>
            </a:r>
          </a:p>
          <a:p>
            <a:pPr lvl="1">
              <a:defRPr/>
            </a:pPr>
            <a:r>
              <a:rPr lang="en-US" dirty="0">
                <a:solidFill>
                  <a:schemeClr val="bg1">
                    <a:lumMod val="75000"/>
                  </a:schemeClr>
                </a:solidFill>
              </a:rPr>
              <a:t>Like: “This thing over here is C-shell syntax.”</a:t>
            </a:r>
          </a:p>
          <a:p>
            <a:pPr lvl="1">
              <a:defRPr/>
            </a:pPr>
            <a:r>
              <a:rPr lang="en-US" dirty="0">
                <a:solidFill>
                  <a:schemeClr val="bg1">
                    <a:lumMod val="75000"/>
                  </a:schemeClr>
                </a:solidFill>
              </a:rPr>
              <a:t>Or: “bash does quotes better than C-shell.”</a:t>
            </a:r>
          </a:p>
          <a:p>
            <a:pPr>
              <a:defRPr/>
            </a:pPr>
            <a:r>
              <a:rPr lang="en-US" dirty="0"/>
              <a:t>Well, I think that might make you curious:</a:t>
            </a:r>
          </a:p>
          <a:p>
            <a:pPr lvl="1">
              <a:defRPr/>
            </a:pPr>
            <a:r>
              <a:rPr lang="en-US" dirty="0"/>
              <a:t>Like: </a:t>
            </a:r>
            <a:r>
              <a:rPr lang="en-US" dirty="0">
                <a:solidFill>
                  <a:srgbClr val="FF0000"/>
                </a:solidFill>
              </a:rPr>
              <a:t>“Why does he keep mentioning bash?”</a:t>
            </a:r>
          </a:p>
          <a:p>
            <a:pPr lvl="2">
              <a:defRPr/>
            </a:pPr>
            <a:r>
              <a:rPr lang="en-US" dirty="0"/>
              <a:t>Answer – </a:t>
            </a:r>
            <a:r>
              <a:rPr lang="en-US" b="1" dirty="0">
                <a:solidFill>
                  <a:srgbClr val="00CC00"/>
                </a:solidFill>
              </a:rPr>
              <a:t>Because bash is a more popular shell.</a:t>
            </a:r>
          </a:p>
          <a:p>
            <a:pPr lvl="1">
              <a:defRPr/>
            </a:pPr>
            <a:r>
              <a:rPr lang="en-US" dirty="0">
                <a:solidFill>
                  <a:schemeClr val="bg1"/>
                </a:solidFill>
              </a:rPr>
              <a:t>Or: “Well, then, why doesn’t he teach bash?”</a:t>
            </a:r>
          </a:p>
          <a:p>
            <a:pPr lvl="2">
              <a:defRPr/>
            </a:pPr>
            <a:r>
              <a:rPr lang="en-US" dirty="0">
                <a:solidFill>
                  <a:schemeClr val="bg1"/>
                </a:solidFill>
              </a:rPr>
              <a:t>Answer – because its syntax is uglier.</a:t>
            </a:r>
          </a:p>
          <a:p>
            <a:pPr lvl="1">
              <a:defRPr/>
            </a:pPr>
            <a:r>
              <a:rPr lang="en-US" dirty="0">
                <a:solidFill>
                  <a:schemeClr val="bg1"/>
                </a:solidFill>
              </a:rPr>
              <a:t>Or: “Just what is the difference between shells?”</a:t>
            </a:r>
          </a:p>
          <a:p>
            <a:pPr lvl="2">
              <a:defRPr/>
            </a:pPr>
            <a:r>
              <a:rPr lang="en-US" dirty="0">
                <a:solidFill>
                  <a:schemeClr val="bg1"/>
                </a:solidFill>
              </a:rPr>
              <a:t>Answer – I’ll show you some examples now…</a:t>
            </a:r>
          </a:p>
        </p:txBody>
      </p:sp>
    </p:spTree>
    <p:extLst>
      <p:ext uri="{BB962C8B-B14F-4D97-AF65-F5344CB8AC3E}">
        <p14:creationId xmlns:p14="http://schemas.microsoft.com/office/powerpoint/2010/main" val="36662064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457200" y="76200"/>
            <a:ext cx="8229600" cy="1143000"/>
          </a:xfrm>
        </p:spPr>
        <p:txBody>
          <a:bodyPr/>
          <a:lstStyle/>
          <a:p>
            <a:r>
              <a:rPr lang="en-US">
                <a:solidFill>
                  <a:srgbClr val="0033CC"/>
                </a:solidFill>
              </a:rPr>
              <a:t>Comparing C-shell &amp; bash?</a:t>
            </a:r>
          </a:p>
        </p:txBody>
      </p:sp>
      <p:sp>
        <p:nvSpPr>
          <p:cNvPr id="3" name="Content Placeholder 2"/>
          <p:cNvSpPr>
            <a:spLocks noGrp="1"/>
          </p:cNvSpPr>
          <p:nvPr>
            <p:ph idx="1"/>
          </p:nvPr>
        </p:nvSpPr>
        <p:spPr>
          <a:xfrm>
            <a:off x="228600" y="1066800"/>
            <a:ext cx="8534400" cy="4525963"/>
          </a:xfrm>
        </p:spPr>
        <p:txBody>
          <a:bodyPr/>
          <a:lstStyle/>
          <a:p>
            <a:pPr>
              <a:defRPr/>
            </a:pPr>
            <a:r>
              <a:rPr lang="en-US" dirty="0">
                <a:solidFill>
                  <a:schemeClr val="bg1">
                    <a:lumMod val="75000"/>
                  </a:schemeClr>
                </a:solidFill>
              </a:rPr>
              <a:t>Sometimes you’ll hear me say something about bash shell.</a:t>
            </a:r>
          </a:p>
          <a:p>
            <a:pPr lvl="1">
              <a:defRPr/>
            </a:pPr>
            <a:r>
              <a:rPr lang="en-US" dirty="0">
                <a:solidFill>
                  <a:schemeClr val="bg1">
                    <a:lumMod val="75000"/>
                  </a:schemeClr>
                </a:solidFill>
              </a:rPr>
              <a:t>Like: “This thing over here is C-shell syntax.”</a:t>
            </a:r>
          </a:p>
          <a:p>
            <a:pPr lvl="1">
              <a:defRPr/>
            </a:pPr>
            <a:r>
              <a:rPr lang="en-US" dirty="0">
                <a:solidFill>
                  <a:schemeClr val="bg1">
                    <a:lumMod val="75000"/>
                  </a:schemeClr>
                </a:solidFill>
              </a:rPr>
              <a:t>Or: “bash does quotes better than C-shell.”</a:t>
            </a:r>
          </a:p>
          <a:p>
            <a:pPr>
              <a:defRPr/>
            </a:pPr>
            <a:r>
              <a:rPr lang="en-US" dirty="0">
                <a:solidFill>
                  <a:schemeClr val="tx1">
                    <a:lumMod val="50000"/>
                    <a:lumOff val="50000"/>
                  </a:schemeClr>
                </a:solidFill>
              </a:rPr>
              <a:t>Well, I think that might make you curious:</a:t>
            </a:r>
          </a:p>
          <a:p>
            <a:pPr lvl="1">
              <a:defRPr/>
            </a:pPr>
            <a:r>
              <a:rPr lang="en-US" dirty="0">
                <a:solidFill>
                  <a:schemeClr val="tx1">
                    <a:lumMod val="50000"/>
                    <a:lumOff val="50000"/>
                  </a:schemeClr>
                </a:solidFill>
              </a:rPr>
              <a:t>Like: “Why does he keep mentioning bash?”</a:t>
            </a:r>
          </a:p>
          <a:p>
            <a:pPr lvl="2">
              <a:defRPr/>
            </a:pPr>
            <a:r>
              <a:rPr lang="en-US" dirty="0">
                <a:solidFill>
                  <a:schemeClr val="tx1">
                    <a:lumMod val="50000"/>
                    <a:lumOff val="50000"/>
                  </a:schemeClr>
                </a:solidFill>
              </a:rPr>
              <a:t>Answer – </a:t>
            </a:r>
            <a:r>
              <a:rPr lang="en-US" b="1" dirty="0">
                <a:solidFill>
                  <a:schemeClr val="tx1">
                    <a:lumMod val="50000"/>
                    <a:lumOff val="50000"/>
                  </a:schemeClr>
                </a:solidFill>
              </a:rPr>
              <a:t>Because bash is a more popular shell.</a:t>
            </a:r>
          </a:p>
          <a:p>
            <a:pPr lvl="1">
              <a:defRPr/>
            </a:pPr>
            <a:r>
              <a:rPr lang="en-US" dirty="0"/>
              <a:t>Or: </a:t>
            </a:r>
            <a:r>
              <a:rPr lang="en-US" dirty="0">
                <a:solidFill>
                  <a:srgbClr val="FF0000"/>
                </a:solidFill>
              </a:rPr>
              <a:t>“Well, then, why not just teach bash?”</a:t>
            </a:r>
          </a:p>
          <a:p>
            <a:pPr lvl="2">
              <a:defRPr/>
            </a:pPr>
            <a:r>
              <a:rPr lang="en-US" dirty="0"/>
              <a:t>Answer – </a:t>
            </a:r>
            <a:r>
              <a:rPr lang="en-US" b="1" dirty="0">
                <a:solidFill>
                  <a:srgbClr val="00CC00"/>
                </a:solidFill>
              </a:rPr>
              <a:t>Because its syntax is uglier.</a:t>
            </a:r>
          </a:p>
          <a:p>
            <a:pPr lvl="1">
              <a:defRPr/>
            </a:pPr>
            <a:r>
              <a:rPr lang="en-US" dirty="0">
                <a:solidFill>
                  <a:schemeClr val="bg1"/>
                </a:solidFill>
              </a:rPr>
              <a:t>Or: “Just what is the difference between shells?”</a:t>
            </a:r>
          </a:p>
          <a:p>
            <a:pPr lvl="2">
              <a:defRPr/>
            </a:pPr>
            <a:r>
              <a:rPr lang="en-US" dirty="0">
                <a:solidFill>
                  <a:schemeClr val="bg1"/>
                </a:solidFill>
              </a:rPr>
              <a:t>Answer – I’ll show you some examples now…</a:t>
            </a:r>
          </a:p>
        </p:txBody>
      </p:sp>
    </p:spTree>
    <p:extLst>
      <p:ext uri="{BB962C8B-B14F-4D97-AF65-F5344CB8AC3E}">
        <p14:creationId xmlns:p14="http://schemas.microsoft.com/office/powerpoint/2010/main" val="28628372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a:xfrm>
            <a:off x="457200" y="76200"/>
            <a:ext cx="8229600" cy="1143000"/>
          </a:xfrm>
        </p:spPr>
        <p:txBody>
          <a:bodyPr/>
          <a:lstStyle/>
          <a:p>
            <a:r>
              <a:rPr lang="en-US">
                <a:solidFill>
                  <a:srgbClr val="0033CC"/>
                </a:solidFill>
              </a:rPr>
              <a:t>Comparing C-shell &amp; bash?</a:t>
            </a:r>
          </a:p>
        </p:txBody>
      </p:sp>
      <p:sp>
        <p:nvSpPr>
          <p:cNvPr id="3" name="Content Placeholder 2"/>
          <p:cNvSpPr>
            <a:spLocks noGrp="1"/>
          </p:cNvSpPr>
          <p:nvPr>
            <p:ph idx="1"/>
          </p:nvPr>
        </p:nvSpPr>
        <p:spPr>
          <a:xfrm>
            <a:off x="228600" y="1066800"/>
            <a:ext cx="8534400" cy="4525963"/>
          </a:xfrm>
        </p:spPr>
        <p:txBody>
          <a:bodyPr/>
          <a:lstStyle/>
          <a:p>
            <a:pPr>
              <a:defRPr/>
            </a:pPr>
            <a:r>
              <a:rPr lang="en-US" dirty="0">
                <a:solidFill>
                  <a:schemeClr val="bg1">
                    <a:lumMod val="75000"/>
                  </a:schemeClr>
                </a:solidFill>
              </a:rPr>
              <a:t>Sometimes you’ll hear me say something about bash shell.</a:t>
            </a:r>
          </a:p>
          <a:p>
            <a:pPr lvl="1">
              <a:defRPr/>
            </a:pPr>
            <a:r>
              <a:rPr lang="en-US" dirty="0">
                <a:solidFill>
                  <a:schemeClr val="bg1">
                    <a:lumMod val="75000"/>
                  </a:schemeClr>
                </a:solidFill>
              </a:rPr>
              <a:t>Like: “This thing over here is C-shell syntax.”</a:t>
            </a:r>
          </a:p>
          <a:p>
            <a:pPr lvl="1">
              <a:defRPr/>
            </a:pPr>
            <a:r>
              <a:rPr lang="en-US" dirty="0">
                <a:solidFill>
                  <a:schemeClr val="bg1">
                    <a:lumMod val="75000"/>
                  </a:schemeClr>
                </a:solidFill>
              </a:rPr>
              <a:t>Or: “bash does quotes better than C-shell.”</a:t>
            </a:r>
          </a:p>
          <a:p>
            <a:pPr>
              <a:defRPr/>
            </a:pPr>
            <a:r>
              <a:rPr lang="en-US" dirty="0">
                <a:solidFill>
                  <a:schemeClr val="tx1">
                    <a:lumMod val="50000"/>
                    <a:lumOff val="50000"/>
                  </a:schemeClr>
                </a:solidFill>
              </a:rPr>
              <a:t>Well, I think that might make you curious:</a:t>
            </a:r>
          </a:p>
          <a:p>
            <a:pPr lvl="1">
              <a:defRPr/>
            </a:pPr>
            <a:r>
              <a:rPr lang="en-US" dirty="0">
                <a:solidFill>
                  <a:schemeClr val="tx1">
                    <a:lumMod val="50000"/>
                    <a:lumOff val="50000"/>
                  </a:schemeClr>
                </a:solidFill>
              </a:rPr>
              <a:t>Like: “Why does he keep mentioning bash?”</a:t>
            </a:r>
          </a:p>
          <a:p>
            <a:pPr lvl="2">
              <a:defRPr/>
            </a:pPr>
            <a:r>
              <a:rPr lang="en-US" dirty="0">
                <a:solidFill>
                  <a:schemeClr val="tx1">
                    <a:lumMod val="50000"/>
                    <a:lumOff val="50000"/>
                  </a:schemeClr>
                </a:solidFill>
              </a:rPr>
              <a:t>Answer – </a:t>
            </a:r>
            <a:r>
              <a:rPr lang="en-US" b="1" dirty="0">
                <a:solidFill>
                  <a:schemeClr val="tx1">
                    <a:lumMod val="50000"/>
                    <a:lumOff val="50000"/>
                  </a:schemeClr>
                </a:solidFill>
              </a:rPr>
              <a:t>Because bash is a more popular shell.</a:t>
            </a:r>
          </a:p>
          <a:p>
            <a:pPr lvl="1">
              <a:defRPr/>
            </a:pPr>
            <a:r>
              <a:rPr lang="en-US" dirty="0">
                <a:solidFill>
                  <a:schemeClr val="tx1">
                    <a:lumMod val="50000"/>
                    <a:lumOff val="50000"/>
                  </a:schemeClr>
                </a:solidFill>
              </a:rPr>
              <a:t>Or: “Well, then, why not just teach bash?”</a:t>
            </a:r>
          </a:p>
          <a:p>
            <a:pPr lvl="2">
              <a:defRPr/>
            </a:pPr>
            <a:r>
              <a:rPr lang="en-US" dirty="0">
                <a:solidFill>
                  <a:schemeClr val="tx1">
                    <a:lumMod val="50000"/>
                    <a:lumOff val="50000"/>
                  </a:schemeClr>
                </a:solidFill>
              </a:rPr>
              <a:t>Answer – </a:t>
            </a:r>
            <a:r>
              <a:rPr lang="en-US" b="1" dirty="0">
                <a:solidFill>
                  <a:schemeClr val="tx1">
                    <a:lumMod val="50000"/>
                    <a:lumOff val="50000"/>
                  </a:schemeClr>
                </a:solidFill>
              </a:rPr>
              <a:t>Because its syntax is uglier.</a:t>
            </a:r>
          </a:p>
          <a:p>
            <a:pPr lvl="1">
              <a:defRPr/>
            </a:pPr>
            <a:r>
              <a:rPr lang="en-US" dirty="0"/>
              <a:t>Or: </a:t>
            </a:r>
            <a:r>
              <a:rPr lang="en-US" dirty="0">
                <a:solidFill>
                  <a:srgbClr val="FF0000"/>
                </a:solidFill>
              </a:rPr>
              <a:t>“Just what is the difference between shells?”</a:t>
            </a:r>
          </a:p>
          <a:p>
            <a:pPr lvl="2">
              <a:defRPr/>
            </a:pPr>
            <a:r>
              <a:rPr lang="en-US" dirty="0"/>
              <a:t>Answer – </a:t>
            </a:r>
            <a:r>
              <a:rPr lang="en-US" b="1" dirty="0">
                <a:solidFill>
                  <a:srgbClr val="00CC00"/>
                </a:solidFill>
              </a:rPr>
              <a:t>I’ll show you some examples now…</a:t>
            </a:r>
          </a:p>
        </p:txBody>
      </p:sp>
    </p:spTree>
    <p:extLst>
      <p:ext uri="{BB962C8B-B14F-4D97-AF65-F5344CB8AC3E}">
        <p14:creationId xmlns:p14="http://schemas.microsoft.com/office/powerpoint/2010/main" val="40718415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type="body" idx="4294967295"/>
          </p:nvPr>
        </p:nvSpPr>
        <p:spPr>
          <a:xfrm>
            <a:off x="0" y="1371600"/>
            <a:ext cx="9144000" cy="5257800"/>
          </a:xfrm>
        </p:spPr>
        <p:txBody>
          <a:bodyPr/>
          <a:lstStyle/>
          <a:p>
            <a:pPr eaLnBrk="1" hangingPunct="1">
              <a:lnSpc>
                <a:spcPct val="90000"/>
              </a:lnSpc>
            </a:pPr>
            <a:r>
              <a:rPr lang="en-US" altLang="zh-TW" dirty="0"/>
              <a:t>In </a:t>
            </a:r>
            <a:r>
              <a:rPr lang="en-US" altLang="zh-TW" dirty="0" err="1"/>
              <a:t>csh</a:t>
            </a:r>
            <a:r>
              <a:rPr lang="en-US" altLang="zh-TW" dirty="0"/>
              <a:t>, this is an error:</a:t>
            </a:r>
          </a:p>
          <a:p>
            <a:pPr eaLnBrk="1" hangingPunct="1">
              <a:lnSpc>
                <a:spcPct val="90000"/>
              </a:lnSpc>
              <a:buFontTx/>
              <a:buNone/>
            </a:pPr>
            <a:r>
              <a:rPr lang="en-US" altLang="zh-TW" dirty="0"/>
              <a:t>	</a:t>
            </a:r>
            <a:r>
              <a:rPr lang="en-US" altLang="zh-TW" sz="3000" dirty="0">
                <a:latin typeface="High Tower Text" pitchFamily="18" charset="0"/>
                <a:cs typeface="Times New Roman" pitchFamily="18" charset="0"/>
              </a:rPr>
              <a:t>grep </a:t>
            </a:r>
            <a:r>
              <a:rPr lang="en-US" altLang="zh-TW" sz="3000" dirty="0">
                <a:solidFill>
                  <a:srgbClr val="000000"/>
                </a:solidFill>
                <a:latin typeface="High Tower Text" pitchFamily="18" charset="0"/>
              </a:rPr>
              <a:t>"</a:t>
            </a:r>
            <a:r>
              <a:rPr lang="en-US" altLang="zh-TW" sz="3000" dirty="0">
                <a:latin typeface="Times New Roman" pitchFamily="18" charset="0"/>
                <a:cs typeface="Times New Roman" pitchFamily="18" charset="0"/>
              </a:rPr>
              <a:t>$1$</a:t>
            </a:r>
            <a:r>
              <a:rPr lang="en-US" altLang="zh-TW" sz="3000" dirty="0">
                <a:solidFill>
                  <a:srgbClr val="000000"/>
                </a:solidFill>
                <a:latin typeface="High Tower Text" pitchFamily="18" charset="0"/>
              </a:rPr>
              <a:t>"</a:t>
            </a:r>
            <a:r>
              <a:rPr lang="en-US" altLang="zh-TW" sz="3000" dirty="0">
                <a:latin typeface="High Tower Text" pitchFamily="18" charset="0"/>
                <a:cs typeface="Times New Roman" pitchFamily="18" charset="0"/>
              </a:rPr>
              <a:t> </a:t>
            </a:r>
            <a:r>
              <a:rPr lang="en-US" altLang="zh-TW" sz="3000" dirty="0" err="1">
                <a:latin typeface="High Tower Text" pitchFamily="18" charset="0"/>
                <a:cs typeface="Times New Roman" pitchFamily="18" charset="0"/>
              </a:rPr>
              <a:t>helloworld.c</a:t>
            </a:r>
            <a:endParaRPr lang="en-US" altLang="zh-TW" sz="3000" dirty="0">
              <a:latin typeface="High Tower Text" pitchFamily="18" charset="0"/>
              <a:cs typeface="Times New Roman" pitchFamily="18" charset="0"/>
            </a:endParaRPr>
          </a:p>
          <a:p>
            <a:pPr eaLnBrk="1" hangingPunct="1">
              <a:lnSpc>
                <a:spcPct val="90000"/>
              </a:lnSpc>
              <a:buFontTx/>
              <a:buNone/>
            </a:pPr>
            <a:r>
              <a:rPr lang="en-US" altLang="zh-TW" sz="3000" dirty="0">
                <a:latin typeface="High Tower Text" pitchFamily="18" charset="0"/>
                <a:cs typeface="Times New Roman" pitchFamily="18" charset="0"/>
              </a:rPr>
              <a:t>	Variable name must contain alphanumeric characters</a:t>
            </a:r>
          </a:p>
          <a:p>
            <a:pPr eaLnBrk="1" hangingPunct="1">
              <a:lnSpc>
                <a:spcPct val="90000"/>
              </a:lnSpc>
            </a:pPr>
            <a:endParaRPr lang="en-US" altLang="zh-TW" dirty="0"/>
          </a:p>
          <a:p>
            <a:pPr eaLnBrk="1" hangingPunct="1">
              <a:lnSpc>
                <a:spcPct val="90000"/>
              </a:lnSpc>
            </a:pPr>
            <a:r>
              <a:rPr lang="en-US" altLang="zh-TW" dirty="0">
                <a:solidFill>
                  <a:schemeClr val="bg1"/>
                </a:solidFill>
              </a:rPr>
              <a:t>Instead you need:  </a:t>
            </a:r>
          </a:p>
          <a:p>
            <a:pPr eaLnBrk="1" hangingPunct="1">
              <a:lnSpc>
                <a:spcPct val="90000"/>
              </a:lnSpc>
              <a:buFontTx/>
              <a:buNone/>
            </a:pPr>
            <a:r>
              <a:rPr lang="en-US" altLang="zh-TW" dirty="0">
                <a:solidFill>
                  <a:schemeClr val="bg1"/>
                </a:solidFill>
                <a:latin typeface="High Tower Text" pitchFamily="18" charset="0"/>
              </a:rPr>
              <a:t>		</a:t>
            </a:r>
            <a:r>
              <a:rPr lang="en-US" altLang="zh-TW" sz="3600" dirty="0">
                <a:solidFill>
                  <a:schemeClr val="bg1"/>
                </a:solidFill>
                <a:latin typeface="High Tower Text" pitchFamily="18" charset="0"/>
              </a:rPr>
              <a:t>grep</a:t>
            </a:r>
            <a:r>
              <a:rPr lang="en-US" altLang="zh-TW" dirty="0">
                <a:solidFill>
                  <a:schemeClr val="bg1"/>
                </a:solidFill>
              </a:rPr>
              <a:t> </a:t>
            </a:r>
            <a:r>
              <a:rPr lang="en-US" altLang="zh-TW" sz="3600" dirty="0">
                <a:solidFill>
                  <a:schemeClr val="bg1"/>
                </a:solidFill>
                <a:latin typeface="High Tower Text" pitchFamily="18" charset="0"/>
              </a:rPr>
              <a:t>"</a:t>
            </a:r>
            <a:r>
              <a:rPr lang="en-US" altLang="zh-TW" dirty="0">
                <a:solidFill>
                  <a:schemeClr val="bg1"/>
                </a:solidFill>
                <a:latin typeface="Times New Roman" pitchFamily="18" charset="0"/>
                <a:cs typeface="Times New Roman" pitchFamily="18" charset="0"/>
              </a:rPr>
              <a:t>$1</a:t>
            </a:r>
            <a:r>
              <a:rPr lang="en-US" altLang="zh-TW" sz="3600" dirty="0">
                <a:solidFill>
                  <a:schemeClr val="bg1"/>
                </a:solidFill>
                <a:latin typeface="High Tower Text" pitchFamily="18" charset="0"/>
              </a:rPr>
              <a:t>"'</a:t>
            </a:r>
            <a:r>
              <a:rPr lang="en-US" altLang="zh-TW" dirty="0">
                <a:solidFill>
                  <a:schemeClr val="bg1"/>
                </a:solidFill>
                <a:latin typeface="Times New Roman" pitchFamily="18" charset="0"/>
                <a:cs typeface="Times New Roman" pitchFamily="18" charset="0"/>
              </a:rPr>
              <a:t>$</a:t>
            </a:r>
            <a:r>
              <a:rPr lang="en-US" altLang="zh-TW" sz="3600" dirty="0">
                <a:solidFill>
                  <a:schemeClr val="bg1"/>
                </a:solidFill>
                <a:latin typeface="High Tower Text" pitchFamily="18" charset="0"/>
              </a:rPr>
              <a:t>'</a:t>
            </a:r>
            <a:endParaRPr lang="en-US" altLang="zh-TW" dirty="0">
              <a:solidFill>
                <a:schemeClr val="bg1"/>
              </a:solidFill>
            </a:endParaRPr>
          </a:p>
          <a:p>
            <a:pPr eaLnBrk="1" hangingPunct="1">
              <a:lnSpc>
                <a:spcPct val="90000"/>
              </a:lnSpc>
            </a:pPr>
            <a:r>
              <a:rPr lang="en-US" altLang="zh-TW" dirty="0">
                <a:solidFill>
                  <a:schemeClr val="bg1"/>
                </a:solidFill>
              </a:rPr>
              <a:t>Interestingly (and illogically) the $ inside of a </a:t>
            </a:r>
            <a:r>
              <a:rPr lang="en-US" altLang="zh-TW" dirty="0">
                <a:solidFill>
                  <a:schemeClr val="bg1"/>
                </a:solidFill>
                <a:latin typeface="High Tower Text" pitchFamily="18" charset="0"/>
              </a:rPr>
              <a:t>""</a:t>
            </a:r>
            <a:r>
              <a:rPr lang="en-US" altLang="zh-TW" dirty="0">
                <a:solidFill>
                  <a:schemeClr val="bg1"/>
                </a:solidFill>
              </a:rPr>
              <a:t> is sometimes OK: </a:t>
            </a:r>
          </a:p>
          <a:p>
            <a:pPr eaLnBrk="1" hangingPunct="1">
              <a:lnSpc>
                <a:spcPct val="90000"/>
              </a:lnSpc>
              <a:buFontTx/>
              <a:buNone/>
            </a:pPr>
            <a:r>
              <a:rPr lang="en-US" altLang="zh-TW" dirty="0">
                <a:solidFill>
                  <a:schemeClr val="bg1"/>
                </a:solidFill>
              </a:rPr>
              <a:t>		</a:t>
            </a:r>
            <a:r>
              <a:rPr lang="en-US" altLang="zh-TW" dirty="0">
                <a:solidFill>
                  <a:schemeClr val="bg1"/>
                </a:solidFill>
                <a:latin typeface="High Tower Text" pitchFamily="18" charset="0"/>
              </a:rPr>
              <a:t> </a:t>
            </a:r>
            <a:r>
              <a:rPr lang="en-US" altLang="zh-TW" sz="3600" dirty="0">
                <a:solidFill>
                  <a:schemeClr val="bg1"/>
                </a:solidFill>
                <a:latin typeface="High Tower Text" pitchFamily="18" charset="0"/>
              </a:rPr>
              <a:t>grep</a:t>
            </a:r>
            <a:r>
              <a:rPr lang="en-US" altLang="zh-TW" dirty="0">
                <a:solidFill>
                  <a:schemeClr val="bg1"/>
                </a:solidFill>
              </a:rPr>
              <a:t> </a:t>
            </a:r>
            <a:r>
              <a:rPr lang="en-US" altLang="zh-TW" sz="3600" dirty="0">
                <a:solidFill>
                  <a:schemeClr val="bg1"/>
                </a:solidFill>
                <a:latin typeface="High Tower Text" pitchFamily="18" charset="0"/>
              </a:rPr>
              <a:t>"</a:t>
            </a:r>
            <a:r>
              <a:rPr lang="en-US" altLang="zh-TW" sz="3600" dirty="0">
                <a:solidFill>
                  <a:schemeClr val="bg1"/>
                </a:solidFill>
                <a:latin typeface="High Tower Text" pitchFamily="18" charset="0"/>
                <a:cs typeface="Times New Roman" pitchFamily="18" charset="0"/>
              </a:rPr>
              <a:t>Allice</a:t>
            </a:r>
            <a:r>
              <a:rPr lang="en-US" altLang="zh-TW" dirty="0">
                <a:solidFill>
                  <a:schemeClr val="bg1"/>
                </a:solidFill>
                <a:latin typeface="Times New Roman" pitchFamily="18" charset="0"/>
                <a:cs typeface="Times New Roman" pitchFamily="18" charset="0"/>
              </a:rPr>
              <a:t>$1</a:t>
            </a:r>
            <a:r>
              <a:rPr lang="en-US" altLang="zh-TW" sz="3600" dirty="0">
                <a:solidFill>
                  <a:schemeClr val="bg1"/>
                </a:solidFill>
                <a:latin typeface="High Tower Text" pitchFamily="18" charset="0"/>
              </a:rPr>
              <a:t>"</a:t>
            </a:r>
            <a:endParaRPr lang="en-US" altLang="zh-TW" dirty="0">
              <a:solidFill>
                <a:schemeClr val="bg1"/>
              </a:solidFill>
            </a:endParaRPr>
          </a:p>
        </p:txBody>
      </p:sp>
      <p:sp>
        <p:nvSpPr>
          <p:cNvPr id="4" name="Rectangle 2"/>
          <p:cNvSpPr>
            <a:spLocks noChangeArrowheads="1"/>
          </p:cNvSpPr>
          <p:nvPr/>
        </p:nvSpPr>
        <p:spPr bwMode="auto">
          <a:xfrm>
            <a:off x="0" y="0"/>
            <a:ext cx="9144000" cy="1219200"/>
          </a:xfrm>
          <a:prstGeom prst="rect">
            <a:avLst/>
          </a:prstGeom>
          <a:noFill/>
          <a:ln w="9525">
            <a:noFill/>
            <a:miter lim="800000"/>
            <a:headEnd/>
            <a:tailEnd/>
          </a:ln>
        </p:spPr>
        <p:txBody>
          <a:bodyPr anchor="ctr" anchorCtr="1"/>
          <a:lstStyle/>
          <a:p>
            <a:pPr algn="ctr"/>
            <a:r>
              <a:rPr lang="en-US" altLang="zh-TW" sz="4000" b="0" dirty="0">
                <a:solidFill>
                  <a:srgbClr val="0070C0"/>
                </a:solidFill>
                <a:latin typeface="Arial" pitchFamily="34" charset="0"/>
                <a:cs typeface="Arial" pitchFamily="34" charset="0"/>
              </a:rPr>
              <a:t>An example of one of </a:t>
            </a:r>
            <a:r>
              <a:rPr lang="en-US" altLang="zh-TW" sz="4000" b="0" dirty="0" err="1">
                <a:solidFill>
                  <a:srgbClr val="0070C0"/>
                </a:solidFill>
                <a:latin typeface="Arial" pitchFamily="34" charset="0"/>
                <a:cs typeface="Arial" pitchFamily="34" charset="0"/>
              </a:rPr>
              <a:t>csh’s</a:t>
            </a:r>
            <a:r>
              <a:rPr lang="en-US" altLang="zh-TW" sz="4000" b="0" dirty="0">
                <a:solidFill>
                  <a:srgbClr val="0070C0"/>
                </a:solidFill>
                <a:latin typeface="Arial" pitchFamily="34" charset="0"/>
                <a:cs typeface="Arial" pitchFamily="34" charset="0"/>
              </a:rPr>
              <a:t> </a:t>
            </a:r>
            <a:r>
              <a:rPr lang="en-US" altLang="zh-TW" sz="4000" b="0" dirty="0">
                <a:solidFill>
                  <a:srgbClr val="CC3300"/>
                </a:solidFill>
                <a:latin typeface="Arial" pitchFamily="34" charset="0"/>
                <a:cs typeface="Arial" pitchFamily="34" charset="0"/>
              </a:rPr>
              <a:t>weird features</a:t>
            </a:r>
            <a:r>
              <a:rPr lang="en-US" altLang="zh-TW" sz="4000" b="0" dirty="0">
                <a:solidFill>
                  <a:srgbClr val="0070C0"/>
                </a:solidFill>
                <a:latin typeface="Arial" pitchFamily="34" charset="0"/>
                <a:cs typeface="Arial" pitchFamily="34" charset="0"/>
              </a:rPr>
              <a:t> (in comparison to bash)</a:t>
            </a:r>
          </a:p>
        </p:txBody>
      </p:sp>
    </p:spTree>
    <p:extLst>
      <p:ext uri="{BB962C8B-B14F-4D97-AF65-F5344CB8AC3E}">
        <p14:creationId xmlns:p14="http://schemas.microsoft.com/office/powerpoint/2010/main" val="6609750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type="body" idx="4294967295"/>
          </p:nvPr>
        </p:nvSpPr>
        <p:spPr>
          <a:xfrm>
            <a:off x="0" y="1371600"/>
            <a:ext cx="9144000" cy="5257800"/>
          </a:xfrm>
        </p:spPr>
        <p:txBody>
          <a:bodyPr/>
          <a:lstStyle/>
          <a:p>
            <a:pPr eaLnBrk="1" hangingPunct="1">
              <a:lnSpc>
                <a:spcPct val="90000"/>
              </a:lnSpc>
            </a:pPr>
            <a:r>
              <a:rPr lang="en-US" altLang="zh-TW"/>
              <a:t>In csh, this is an error:</a:t>
            </a:r>
          </a:p>
          <a:p>
            <a:pPr eaLnBrk="1" hangingPunct="1">
              <a:lnSpc>
                <a:spcPct val="90000"/>
              </a:lnSpc>
              <a:buFontTx/>
              <a:buNone/>
            </a:pPr>
            <a:r>
              <a:rPr lang="en-US" altLang="zh-TW"/>
              <a:t>	</a:t>
            </a:r>
            <a:r>
              <a:rPr lang="en-US" altLang="zh-TW" sz="3000">
                <a:latin typeface="High Tower Text" pitchFamily="18" charset="0"/>
                <a:cs typeface="Times New Roman" pitchFamily="18" charset="0"/>
              </a:rPr>
              <a:t>grep </a:t>
            </a:r>
            <a:r>
              <a:rPr lang="en-US" altLang="zh-TW" sz="3000">
                <a:solidFill>
                  <a:srgbClr val="000000"/>
                </a:solidFill>
                <a:latin typeface="High Tower Text" pitchFamily="18" charset="0"/>
              </a:rPr>
              <a:t>"</a:t>
            </a:r>
            <a:r>
              <a:rPr lang="en-US" altLang="zh-TW" sz="3000">
                <a:latin typeface="Times New Roman" pitchFamily="18" charset="0"/>
                <a:cs typeface="Times New Roman" pitchFamily="18" charset="0"/>
              </a:rPr>
              <a:t>$1</a:t>
            </a:r>
            <a:r>
              <a:rPr lang="en-US" altLang="zh-TW" sz="3000" b="1">
                <a:solidFill>
                  <a:srgbClr val="F27900"/>
                </a:solidFill>
                <a:latin typeface="Times New Roman" pitchFamily="18" charset="0"/>
                <a:cs typeface="Times New Roman" pitchFamily="18" charset="0"/>
              </a:rPr>
              <a:t>$</a:t>
            </a:r>
            <a:r>
              <a:rPr lang="en-US" altLang="zh-TW" sz="3000">
                <a:solidFill>
                  <a:srgbClr val="000000"/>
                </a:solidFill>
                <a:latin typeface="High Tower Text" pitchFamily="18" charset="0"/>
              </a:rPr>
              <a:t>"</a:t>
            </a:r>
            <a:r>
              <a:rPr lang="en-US" altLang="zh-TW" sz="3000">
                <a:latin typeface="High Tower Text" pitchFamily="18" charset="0"/>
                <a:cs typeface="Times New Roman" pitchFamily="18" charset="0"/>
              </a:rPr>
              <a:t> helloworld.c</a:t>
            </a:r>
          </a:p>
          <a:p>
            <a:pPr eaLnBrk="1" hangingPunct="1">
              <a:lnSpc>
                <a:spcPct val="90000"/>
              </a:lnSpc>
              <a:buFontTx/>
              <a:buNone/>
            </a:pPr>
            <a:r>
              <a:rPr lang="en-US" altLang="zh-TW" sz="3000">
                <a:latin typeface="High Tower Text" pitchFamily="18" charset="0"/>
                <a:cs typeface="Times New Roman" pitchFamily="18" charset="0"/>
              </a:rPr>
              <a:t>	Variable name must contain alphanumeric characters</a:t>
            </a:r>
          </a:p>
          <a:p>
            <a:pPr eaLnBrk="1" hangingPunct="1">
              <a:lnSpc>
                <a:spcPct val="90000"/>
              </a:lnSpc>
            </a:pPr>
            <a:endParaRPr lang="en-US" altLang="zh-TW"/>
          </a:p>
          <a:p>
            <a:pPr eaLnBrk="1" hangingPunct="1">
              <a:lnSpc>
                <a:spcPct val="90000"/>
              </a:lnSpc>
            </a:pPr>
            <a:r>
              <a:rPr lang="en-US" altLang="zh-TW">
                <a:solidFill>
                  <a:schemeClr val="bg1"/>
                </a:solidFill>
              </a:rPr>
              <a:t>Instead you need:  </a:t>
            </a:r>
          </a:p>
          <a:p>
            <a:pPr eaLnBrk="1" hangingPunct="1">
              <a:lnSpc>
                <a:spcPct val="90000"/>
              </a:lnSpc>
              <a:buFontTx/>
              <a:buNone/>
            </a:pPr>
            <a:r>
              <a:rPr lang="en-US" altLang="zh-TW">
                <a:solidFill>
                  <a:schemeClr val="bg1"/>
                </a:solidFill>
                <a:latin typeface="High Tower Text" pitchFamily="18" charset="0"/>
              </a:rPr>
              <a:t>		</a:t>
            </a:r>
            <a:r>
              <a:rPr lang="en-US" altLang="zh-TW" sz="3600">
                <a:solidFill>
                  <a:schemeClr val="bg1"/>
                </a:solidFill>
                <a:latin typeface="High Tower Text" pitchFamily="18" charset="0"/>
              </a:rPr>
              <a:t>grep</a:t>
            </a:r>
            <a:r>
              <a:rPr lang="en-US" altLang="zh-TW">
                <a:solidFill>
                  <a:schemeClr val="bg1"/>
                </a:solidFill>
              </a:rPr>
              <a:t> </a:t>
            </a:r>
            <a:r>
              <a:rPr lang="en-US" altLang="zh-TW" sz="3600">
                <a:solidFill>
                  <a:schemeClr val="bg1"/>
                </a:solidFill>
                <a:latin typeface="High Tower Text" pitchFamily="18" charset="0"/>
              </a:rPr>
              <a:t>"</a:t>
            </a:r>
            <a:r>
              <a:rPr lang="en-US" altLang="zh-TW">
                <a:solidFill>
                  <a:schemeClr val="bg1"/>
                </a:solidFill>
                <a:latin typeface="Times New Roman" pitchFamily="18" charset="0"/>
                <a:cs typeface="Times New Roman" pitchFamily="18" charset="0"/>
              </a:rPr>
              <a:t>$1</a:t>
            </a:r>
            <a:r>
              <a:rPr lang="en-US" altLang="zh-TW" sz="3600">
                <a:solidFill>
                  <a:schemeClr val="bg1"/>
                </a:solidFill>
                <a:latin typeface="High Tower Text" pitchFamily="18" charset="0"/>
              </a:rPr>
              <a:t>"'</a:t>
            </a:r>
            <a:r>
              <a:rPr lang="en-US" altLang="zh-TW">
                <a:solidFill>
                  <a:schemeClr val="bg1"/>
                </a:solidFill>
                <a:latin typeface="Times New Roman" pitchFamily="18" charset="0"/>
                <a:cs typeface="Times New Roman" pitchFamily="18" charset="0"/>
              </a:rPr>
              <a:t>$</a:t>
            </a:r>
            <a:r>
              <a:rPr lang="en-US" altLang="zh-TW" sz="3600">
                <a:solidFill>
                  <a:schemeClr val="bg1"/>
                </a:solidFill>
                <a:latin typeface="High Tower Text" pitchFamily="18" charset="0"/>
              </a:rPr>
              <a:t>'</a:t>
            </a:r>
            <a:endParaRPr lang="en-US" altLang="zh-TW">
              <a:solidFill>
                <a:schemeClr val="bg1"/>
              </a:solidFill>
            </a:endParaRPr>
          </a:p>
          <a:p>
            <a:pPr eaLnBrk="1" hangingPunct="1">
              <a:lnSpc>
                <a:spcPct val="90000"/>
              </a:lnSpc>
            </a:pPr>
            <a:r>
              <a:rPr lang="en-US" altLang="zh-TW">
                <a:solidFill>
                  <a:schemeClr val="bg1"/>
                </a:solidFill>
              </a:rPr>
              <a:t>Interestingly (and illogically) the $ inside of a </a:t>
            </a:r>
            <a:r>
              <a:rPr lang="en-US" altLang="zh-TW">
                <a:solidFill>
                  <a:schemeClr val="bg1"/>
                </a:solidFill>
                <a:latin typeface="High Tower Text" pitchFamily="18" charset="0"/>
              </a:rPr>
              <a:t>""</a:t>
            </a:r>
            <a:r>
              <a:rPr lang="en-US" altLang="zh-TW">
                <a:solidFill>
                  <a:schemeClr val="bg1"/>
                </a:solidFill>
              </a:rPr>
              <a:t> is sometimes OK: </a:t>
            </a:r>
          </a:p>
          <a:p>
            <a:pPr eaLnBrk="1" hangingPunct="1">
              <a:lnSpc>
                <a:spcPct val="90000"/>
              </a:lnSpc>
              <a:buFontTx/>
              <a:buNone/>
            </a:pPr>
            <a:r>
              <a:rPr lang="en-US" altLang="zh-TW">
                <a:solidFill>
                  <a:schemeClr val="bg1"/>
                </a:solidFill>
              </a:rPr>
              <a:t>		</a:t>
            </a:r>
            <a:r>
              <a:rPr lang="en-US" altLang="zh-TW">
                <a:solidFill>
                  <a:schemeClr val="bg1"/>
                </a:solidFill>
                <a:latin typeface="High Tower Text" pitchFamily="18" charset="0"/>
              </a:rPr>
              <a:t> </a:t>
            </a:r>
            <a:r>
              <a:rPr lang="en-US" altLang="zh-TW" sz="3600">
                <a:solidFill>
                  <a:schemeClr val="bg1"/>
                </a:solidFill>
                <a:latin typeface="High Tower Text" pitchFamily="18" charset="0"/>
              </a:rPr>
              <a:t>grep</a:t>
            </a:r>
            <a:r>
              <a:rPr lang="en-US" altLang="zh-TW">
                <a:solidFill>
                  <a:schemeClr val="bg1"/>
                </a:solidFill>
              </a:rPr>
              <a:t> </a:t>
            </a:r>
            <a:r>
              <a:rPr lang="en-US" altLang="zh-TW" sz="3600">
                <a:solidFill>
                  <a:schemeClr val="bg1"/>
                </a:solidFill>
                <a:latin typeface="High Tower Text" pitchFamily="18" charset="0"/>
              </a:rPr>
              <a:t>"</a:t>
            </a:r>
            <a:r>
              <a:rPr lang="en-US" altLang="zh-TW" sz="3600">
                <a:solidFill>
                  <a:schemeClr val="bg1"/>
                </a:solidFill>
                <a:latin typeface="High Tower Text" pitchFamily="18" charset="0"/>
                <a:cs typeface="Times New Roman" pitchFamily="18" charset="0"/>
              </a:rPr>
              <a:t>Allice</a:t>
            </a:r>
            <a:r>
              <a:rPr lang="en-US" altLang="zh-TW">
                <a:solidFill>
                  <a:schemeClr val="bg1"/>
                </a:solidFill>
                <a:latin typeface="Times New Roman" pitchFamily="18" charset="0"/>
                <a:cs typeface="Times New Roman" pitchFamily="18" charset="0"/>
              </a:rPr>
              <a:t>$1</a:t>
            </a:r>
            <a:r>
              <a:rPr lang="en-US" altLang="zh-TW" sz="3600">
                <a:solidFill>
                  <a:schemeClr val="bg1"/>
                </a:solidFill>
                <a:latin typeface="High Tower Text" pitchFamily="18" charset="0"/>
              </a:rPr>
              <a:t>"</a:t>
            </a:r>
            <a:endParaRPr lang="en-US" altLang="zh-TW">
              <a:solidFill>
                <a:schemeClr val="bg1"/>
              </a:solidFill>
            </a:endParaRPr>
          </a:p>
        </p:txBody>
      </p:sp>
      <p:sp>
        <p:nvSpPr>
          <p:cNvPr id="5" name="AutoShape 9"/>
          <p:cNvSpPr>
            <a:spLocks noChangeArrowheads="1"/>
          </p:cNvSpPr>
          <p:nvPr/>
        </p:nvSpPr>
        <p:spPr bwMode="auto">
          <a:xfrm>
            <a:off x="4419600" y="2819400"/>
            <a:ext cx="3962400" cy="838200"/>
          </a:xfrm>
          <a:prstGeom prst="wedgeRectCallout">
            <a:avLst>
              <a:gd name="adj1" fmla="val -111714"/>
              <a:gd name="adj2" fmla="val -108705"/>
            </a:avLst>
          </a:prstGeom>
          <a:solidFill>
            <a:srgbClr val="FF9900"/>
          </a:solidFill>
          <a:ln w="9525">
            <a:solidFill>
              <a:schemeClr val="tx1"/>
            </a:solidFill>
            <a:miter lim="800000"/>
            <a:headEnd/>
            <a:tailEnd/>
          </a:ln>
        </p:spPr>
        <p:txBody>
          <a:bodyPr/>
          <a:lstStyle/>
          <a:p>
            <a:pPr algn="ctr"/>
            <a:r>
              <a:rPr lang="en-US" altLang="zh-TW" sz="2400" dirty="0">
                <a:solidFill>
                  <a:srgbClr val="FFFFFF"/>
                </a:solidFill>
                <a:cs typeface="Arial" pitchFamily="34" charset="0"/>
              </a:rPr>
              <a:t>As you know, $ has a special meaning in regular expressions. </a:t>
            </a:r>
          </a:p>
        </p:txBody>
      </p:sp>
      <p:sp>
        <p:nvSpPr>
          <p:cNvPr id="6" name="Rectangle 2"/>
          <p:cNvSpPr>
            <a:spLocks noChangeArrowheads="1"/>
          </p:cNvSpPr>
          <p:nvPr/>
        </p:nvSpPr>
        <p:spPr bwMode="auto">
          <a:xfrm>
            <a:off x="0" y="0"/>
            <a:ext cx="9144000" cy="1219200"/>
          </a:xfrm>
          <a:prstGeom prst="rect">
            <a:avLst/>
          </a:prstGeom>
          <a:noFill/>
          <a:ln w="9525">
            <a:noFill/>
            <a:miter lim="800000"/>
            <a:headEnd/>
            <a:tailEnd/>
          </a:ln>
        </p:spPr>
        <p:txBody>
          <a:bodyPr anchor="ctr" anchorCtr="1"/>
          <a:lstStyle/>
          <a:p>
            <a:pPr algn="ctr"/>
            <a:r>
              <a:rPr lang="en-US" altLang="zh-TW" sz="4000" b="0" dirty="0">
                <a:solidFill>
                  <a:srgbClr val="0070C0"/>
                </a:solidFill>
                <a:latin typeface="Arial" pitchFamily="34" charset="0"/>
                <a:cs typeface="Arial" pitchFamily="34" charset="0"/>
              </a:rPr>
              <a:t>An example of one of </a:t>
            </a:r>
            <a:r>
              <a:rPr lang="en-US" altLang="zh-TW" sz="4000" b="0" dirty="0" err="1">
                <a:solidFill>
                  <a:srgbClr val="0070C0"/>
                </a:solidFill>
                <a:latin typeface="Arial" pitchFamily="34" charset="0"/>
                <a:cs typeface="Arial" pitchFamily="34" charset="0"/>
              </a:rPr>
              <a:t>csh’s</a:t>
            </a:r>
            <a:r>
              <a:rPr lang="en-US" altLang="zh-TW" sz="4000" b="0" dirty="0">
                <a:solidFill>
                  <a:srgbClr val="0070C0"/>
                </a:solidFill>
                <a:latin typeface="Arial" pitchFamily="34" charset="0"/>
                <a:cs typeface="Arial" pitchFamily="34" charset="0"/>
              </a:rPr>
              <a:t> </a:t>
            </a:r>
            <a:r>
              <a:rPr lang="en-US" altLang="zh-TW" sz="4000" b="0" dirty="0">
                <a:solidFill>
                  <a:srgbClr val="CC3300"/>
                </a:solidFill>
                <a:latin typeface="Arial" pitchFamily="34" charset="0"/>
                <a:cs typeface="Arial" pitchFamily="34" charset="0"/>
              </a:rPr>
              <a:t>weird features</a:t>
            </a:r>
            <a:r>
              <a:rPr lang="en-US" altLang="zh-TW" sz="4000" b="0" dirty="0">
                <a:solidFill>
                  <a:srgbClr val="0070C0"/>
                </a:solidFill>
                <a:latin typeface="Arial" pitchFamily="34" charset="0"/>
                <a:cs typeface="Arial" pitchFamily="34" charset="0"/>
              </a:rPr>
              <a:t> (in comparison to bash)</a:t>
            </a:r>
          </a:p>
        </p:txBody>
      </p:sp>
    </p:spTree>
    <p:extLst>
      <p:ext uri="{BB962C8B-B14F-4D97-AF65-F5344CB8AC3E}">
        <p14:creationId xmlns:p14="http://schemas.microsoft.com/office/powerpoint/2010/main" val="2212649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set>
                                      <p:cBhvr>
                                        <p:cTn id="7" dur="455" fill="hold">
                                          <p:stCondLst>
                                            <p:cond delay="0"/>
                                          </p:stCondLst>
                                        </p:cTn>
                                        <p:tgtEl>
                                          <p:spTgt spid="5"/>
                                        </p:tgtEl>
                                        <p:attrNameLst>
                                          <p:attrName>style.rotation</p:attrName>
                                        </p:attrNameLst>
                                      </p:cBhvr>
                                      <p:to>
                                        <p:strVal val="-45.0"/>
                                      </p:to>
                                    </p:set>
                                    <p:anim calcmode="lin" valueType="num">
                                      <p:cBhvr>
                                        <p:cTn id="8" dur="455" fill="hold">
                                          <p:stCondLst>
                                            <p:cond delay="455"/>
                                          </p:stCondLst>
                                        </p:cTn>
                                        <p:tgtEl>
                                          <p:spTgt spid="5"/>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5"/>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5"/>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5"/>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38" presetClass="exit" presetSubtype="0" accel="50000" fill="hold" grpId="1" nodeType="clickEffect">
                                  <p:stCondLst>
                                    <p:cond delay="0"/>
                                  </p:stCondLst>
                                  <p:childTnLst>
                                    <p:anim calcmode="lin" valueType="num">
                                      <p:cBhvr>
                                        <p:cTn id="15" dur="1000">
                                          <p:stCondLst>
                                            <p:cond delay="0"/>
                                          </p:stCondLst>
                                        </p:cTn>
                                        <p:tgtEl>
                                          <p:spTgt spid="5"/>
                                        </p:tgtEl>
                                        <p:attrNameLst>
                                          <p:attrName>style.rotation</p:attrName>
                                        </p:attrNameLst>
                                      </p:cBhvr>
                                      <p:tavLst>
                                        <p:tav tm="0">
                                          <p:val>
                                            <p:fltVal val="0"/>
                                          </p:val>
                                        </p:tav>
                                        <p:tav tm="100000">
                                          <p:val>
                                            <p:fltVal val="45"/>
                                          </p:val>
                                        </p:tav>
                                      </p:tavLst>
                                    </p:anim>
                                    <p:anim calcmode="lin" valueType="num">
                                      <p:cBhvr>
                                        <p:cTn id="16" dur="1000">
                                          <p:stCondLst>
                                            <p:cond delay="0"/>
                                          </p:stCondLst>
                                        </p:cTn>
                                        <p:tgtEl>
                                          <p:spTgt spid="5"/>
                                        </p:tgtEl>
                                        <p:attrNameLst>
                                          <p:attrName>ppt_y</p:attrName>
                                        </p:attrNameLst>
                                      </p:cBhvr>
                                      <p:tavLst>
                                        <p:tav tm="0">
                                          <p:val>
                                            <p:strVal val="ppt_y"/>
                                          </p:val>
                                        </p:tav>
                                        <p:tav tm="100000">
                                          <p:val>
                                            <p:strVal val="ppt_y+1"/>
                                          </p:val>
                                        </p:tav>
                                      </p:tavLst>
                                    </p:anim>
                                    <p:set>
                                      <p:cBhvr>
                                        <p:cTn id="17"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type="body" idx="4294967295"/>
          </p:nvPr>
        </p:nvSpPr>
        <p:spPr>
          <a:xfrm>
            <a:off x="0" y="1371600"/>
            <a:ext cx="9144000" cy="5257800"/>
          </a:xfrm>
        </p:spPr>
        <p:txBody>
          <a:bodyPr/>
          <a:lstStyle/>
          <a:p>
            <a:pPr eaLnBrk="1" hangingPunct="1">
              <a:lnSpc>
                <a:spcPct val="90000"/>
              </a:lnSpc>
            </a:pPr>
            <a:r>
              <a:rPr lang="en-US" altLang="zh-TW"/>
              <a:t>In csh, this is an error:</a:t>
            </a:r>
          </a:p>
          <a:p>
            <a:pPr eaLnBrk="1" hangingPunct="1">
              <a:lnSpc>
                <a:spcPct val="90000"/>
              </a:lnSpc>
              <a:buFontTx/>
              <a:buNone/>
            </a:pPr>
            <a:r>
              <a:rPr lang="en-US" altLang="zh-TW"/>
              <a:t>	</a:t>
            </a:r>
            <a:r>
              <a:rPr lang="en-US" altLang="zh-TW" sz="3000">
                <a:latin typeface="High Tower Text" pitchFamily="18" charset="0"/>
                <a:cs typeface="Times New Roman" pitchFamily="18" charset="0"/>
              </a:rPr>
              <a:t>grep </a:t>
            </a:r>
            <a:r>
              <a:rPr lang="en-US" altLang="zh-TW" sz="3000">
                <a:solidFill>
                  <a:srgbClr val="000000"/>
                </a:solidFill>
                <a:latin typeface="High Tower Text" pitchFamily="18" charset="0"/>
              </a:rPr>
              <a:t>"</a:t>
            </a:r>
            <a:r>
              <a:rPr lang="en-US" altLang="zh-TW" sz="3000">
                <a:latin typeface="Times New Roman" pitchFamily="18" charset="0"/>
                <a:cs typeface="Times New Roman" pitchFamily="18" charset="0"/>
              </a:rPr>
              <a:t>$1</a:t>
            </a:r>
            <a:r>
              <a:rPr lang="en-US" altLang="zh-TW" sz="3000" b="1">
                <a:solidFill>
                  <a:srgbClr val="FF9933"/>
                </a:solidFill>
                <a:latin typeface="Times New Roman" pitchFamily="18" charset="0"/>
                <a:cs typeface="Times New Roman" pitchFamily="18" charset="0"/>
              </a:rPr>
              <a:t>$</a:t>
            </a:r>
            <a:r>
              <a:rPr lang="en-US" altLang="zh-TW" sz="3000" b="1">
                <a:solidFill>
                  <a:srgbClr val="FF9933"/>
                </a:solidFill>
                <a:latin typeface="High Tower Text" pitchFamily="18" charset="0"/>
              </a:rPr>
              <a:t>"</a:t>
            </a:r>
            <a:r>
              <a:rPr lang="en-US" altLang="zh-TW" sz="3000">
                <a:latin typeface="High Tower Text" pitchFamily="18" charset="0"/>
                <a:cs typeface="Times New Roman" pitchFamily="18" charset="0"/>
              </a:rPr>
              <a:t> helloworld.c</a:t>
            </a:r>
          </a:p>
          <a:p>
            <a:pPr eaLnBrk="1" hangingPunct="1">
              <a:lnSpc>
                <a:spcPct val="90000"/>
              </a:lnSpc>
              <a:buFontTx/>
              <a:buNone/>
            </a:pPr>
            <a:r>
              <a:rPr lang="en-US" altLang="zh-TW" sz="3000">
                <a:latin typeface="High Tower Text" pitchFamily="18" charset="0"/>
                <a:cs typeface="Times New Roman" pitchFamily="18" charset="0"/>
              </a:rPr>
              <a:t>	Variable name must contain alphanumeric characters</a:t>
            </a:r>
          </a:p>
          <a:p>
            <a:pPr eaLnBrk="1" hangingPunct="1">
              <a:lnSpc>
                <a:spcPct val="90000"/>
              </a:lnSpc>
            </a:pPr>
            <a:r>
              <a:rPr lang="en-US" altLang="zh-TW"/>
              <a:t>The error message occurs because </a:t>
            </a:r>
            <a:r>
              <a:rPr lang="en-US" altLang="zh-TW">
                <a:solidFill>
                  <a:srgbClr val="FF9933"/>
                </a:solidFill>
              </a:rPr>
              <a:t>*this*</a:t>
            </a:r>
            <a:r>
              <a:rPr lang="en-US" altLang="zh-TW">
                <a:solidFill>
                  <a:srgbClr val="FFC000"/>
                </a:solidFill>
              </a:rPr>
              <a:t> </a:t>
            </a:r>
            <a:r>
              <a:rPr lang="en-US" altLang="zh-TW"/>
              <a:t>is considered as a variable </a:t>
            </a:r>
            <a:r>
              <a:rPr lang="en-US" altLang="zh-TW" i="1"/>
              <a:t>with no name</a:t>
            </a:r>
            <a:r>
              <a:rPr lang="en-US" altLang="zh-TW"/>
              <a:t>.</a:t>
            </a:r>
          </a:p>
          <a:p>
            <a:pPr eaLnBrk="1" hangingPunct="1">
              <a:lnSpc>
                <a:spcPct val="90000"/>
              </a:lnSpc>
            </a:pPr>
            <a:r>
              <a:rPr lang="en-US" altLang="zh-TW">
                <a:solidFill>
                  <a:schemeClr val="bg1"/>
                </a:solidFill>
              </a:rPr>
              <a:t>Instead you need:  </a:t>
            </a:r>
          </a:p>
          <a:p>
            <a:pPr eaLnBrk="1" hangingPunct="1">
              <a:lnSpc>
                <a:spcPct val="90000"/>
              </a:lnSpc>
              <a:buFontTx/>
              <a:buNone/>
            </a:pPr>
            <a:r>
              <a:rPr lang="en-US" altLang="zh-TW">
                <a:solidFill>
                  <a:schemeClr val="bg1"/>
                </a:solidFill>
                <a:latin typeface="High Tower Text" pitchFamily="18" charset="0"/>
              </a:rPr>
              <a:t>		</a:t>
            </a:r>
            <a:r>
              <a:rPr lang="en-US" altLang="zh-TW" sz="3600">
                <a:solidFill>
                  <a:schemeClr val="bg1"/>
                </a:solidFill>
                <a:latin typeface="High Tower Text" pitchFamily="18" charset="0"/>
              </a:rPr>
              <a:t>grep</a:t>
            </a:r>
            <a:r>
              <a:rPr lang="en-US" altLang="zh-TW">
                <a:solidFill>
                  <a:schemeClr val="bg1"/>
                </a:solidFill>
              </a:rPr>
              <a:t> </a:t>
            </a:r>
            <a:r>
              <a:rPr lang="en-US" altLang="zh-TW" sz="3600">
                <a:solidFill>
                  <a:schemeClr val="bg1"/>
                </a:solidFill>
                <a:latin typeface="High Tower Text" pitchFamily="18" charset="0"/>
              </a:rPr>
              <a:t>"</a:t>
            </a:r>
            <a:r>
              <a:rPr lang="en-US" altLang="zh-TW">
                <a:solidFill>
                  <a:schemeClr val="bg1"/>
                </a:solidFill>
                <a:latin typeface="Times New Roman" pitchFamily="18" charset="0"/>
                <a:cs typeface="Times New Roman" pitchFamily="18" charset="0"/>
              </a:rPr>
              <a:t>$1</a:t>
            </a:r>
            <a:r>
              <a:rPr lang="en-US" altLang="zh-TW" sz="3600">
                <a:solidFill>
                  <a:schemeClr val="bg1"/>
                </a:solidFill>
                <a:latin typeface="High Tower Text" pitchFamily="18" charset="0"/>
              </a:rPr>
              <a:t>"'</a:t>
            </a:r>
            <a:r>
              <a:rPr lang="en-US" altLang="zh-TW">
                <a:solidFill>
                  <a:schemeClr val="bg1"/>
                </a:solidFill>
                <a:latin typeface="Times New Roman" pitchFamily="18" charset="0"/>
                <a:cs typeface="Times New Roman" pitchFamily="18" charset="0"/>
              </a:rPr>
              <a:t>$</a:t>
            </a:r>
            <a:r>
              <a:rPr lang="en-US" altLang="zh-TW" sz="3600">
                <a:solidFill>
                  <a:schemeClr val="bg1"/>
                </a:solidFill>
                <a:latin typeface="High Tower Text" pitchFamily="18" charset="0"/>
              </a:rPr>
              <a:t>'</a:t>
            </a:r>
            <a:endParaRPr lang="en-US" altLang="zh-TW">
              <a:solidFill>
                <a:schemeClr val="bg1"/>
              </a:solidFill>
            </a:endParaRPr>
          </a:p>
          <a:p>
            <a:pPr eaLnBrk="1" hangingPunct="1">
              <a:lnSpc>
                <a:spcPct val="90000"/>
              </a:lnSpc>
            </a:pPr>
            <a:r>
              <a:rPr lang="en-US" altLang="zh-TW">
                <a:solidFill>
                  <a:schemeClr val="bg1"/>
                </a:solidFill>
              </a:rPr>
              <a:t>Interestingly (and illogically) the $ inside of a </a:t>
            </a:r>
            <a:r>
              <a:rPr lang="en-US" altLang="zh-TW">
                <a:solidFill>
                  <a:schemeClr val="bg1"/>
                </a:solidFill>
                <a:latin typeface="High Tower Text" pitchFamily="18" charset="0"/>
              </a:rPr>
              <a:t>""</a:t>
            </a:r>
            <a:r>
              <a:rPr lang="en-US" altLang="zh-TW">
                <a:solidFill>
                  <a:schemeClr val="bg1"/>
                </a:solidFill>
              </a:rPr>
              <a:t> is sometimes OK: </a:t>
            </a:r>
          </a:p>
          <a:p>
            <a:pPr eaLnBrk="1" hangingPunct="1">
              <a:lnSpc>
                <a:spcPct val="90000"/>
              </a:lnSpc>
              <a:buFontTx/>
              <a:buNone/>
            </a:pPr>
            <a:r>
              <a:rPr lang="en-US" altLang="zh-TW">
                <a:solidFill>
                  <a:schemeClr val="bg1"/>
                </a:solidFill>
              </a:rPr>
              <a:t>		</a:t>
            </a:r>
            <a:r>
              <a:rPr lang="en-US" altLang="zh-TW">
                <a:solidFill>
                  <a:schemeClr val="bg1"/>
                </a:solidFill>
                <a:latin typeface="High Tower Text" pitchFamily="18" charset="0"/>
              </a:rPr>
              <a:t> </a:t>
            </a:r>
            <a:r>
              <a:rPr lang="en-US" altLang="zh-TW" sz="3600">
                <a:solidFill>
                  <a:schemeClr val="bg1"/>
                </a:solidFill>
                <a:latin typeface="High Tower Text" pitchFamily="18" charset="0"/>
              </a:rPr>
              <a:t>grep</a:t>
            </a:r>
            <a:r>
              <a:rPr lang="en-US" altLang="zh-TW">
                <a:solidFill>
                  <a:schemeClr val="bg1"/>
                </a:solidFill>
              </a:rPr>
              <a:t> </a:t>
            </a:r>
            <a:r>
              <a:rPr lang="en-US" altLang="zh-TW" sz="3600">
                <a:solidFill>
                  <a:schemeClr val="bg1"/>
                </a:solidFill>
                <a:latin typeface="High Tower Text" pitchFamily="18" charset="0"/>
              </a:rPr>
              <a:t>"</a:t>
            </a:r>
            <a:r>
              <a:rPr lang="en-US" altLang="zh-TW" sz="3600">
                <a:solidFill>
                  <a:schemeClr val="bg1"/>
                </a:solidFill>
                <a:latin typeface="High Tower Text" pitchFamily="18" charset="0"/>
                <a:cs typeface="Times New Roman" pitchFamily="18" charset="0"/>
              </a:rPr>
              <a:t>Allice</a:t>
            </a:r>
            <a:r>
              <a:rPr lang="en-US" altLang="zh-TW">
                <a:solidFill>
                  <a:schemeClr val="bg1"/>
                </a:solidFill>
                <a:latin typeface="Times New Roman" pitchFamily="18" charset="0"/>
                <a:cs typeface="Times New Roman" pitchFamily="18" charset="0"/>
              </a:rPr>
              <a:t>$1</a:t>
            </a:r>
            <a:r>
              <a:rPr lang="en-US" altLang="zh-TW" sz="3600">
                <a:solidFill>
                  <a:schemeClr val="bg1"/>
                </a:solidFill>
                <a:latin typeface="High Tower Text" pitchFamily="18" charset="0"/>
              </a:rPr>
              <a:t>"</a:t>
            </a:r>
            <a:endParaRPr lang="en-US" altLang="zh-TW">
              <a:solidFill>
                <a:schemeClr val="bg1"/>
              </a:solidFill>
            </a:endParaRPr>
          </a:p>
        </p:txBody>
      </p:sp>
      <p:cxnSp>
        <p:nvCxnSpPr>
          <p:cNvPr id="84996" name="Straight Arrow Connector 4"/>
          <p:cNvCxnSpPr>
            <a:cxnSpLocks noChangeShapeType="1"/>
          </p:cNvCxnSpPr>
          <p:nvPr/>
        </p:nvCxnSpPr>
        <p:spPr bwMode="auto">
          <a:xfrm flipH="1" flipV="1">
            <a:off x="1981200" y="2286000"/>
            <a:ext cx="5029200" cy="914400"/>
          </a:xfrm>
          <a:prstGeom prst="straightConnector1">
            <a:avLst/>
          </a:prstGeom>
          <a:noFill/>
          <a:ln w="28575" algn="ctr">
            <a:solidFill>
              <a:srgbClr val="FF9933"/>
            </a:solidFill>
            <a:round/>
            <a:headEnd/>
            <a:tailEnd type="arrow" w="med" len="med"/>
          </a:ln>
        </p:spPr>
      </p:cxnSp>
      <p:sp>
        <p:nvSpPr>
          <p:cNvPr id="5" name="Rectangle 2"/>
          <p:cNvSpPr>
            <a:spLocks noChangeArrowheads="1"/>
          </p:cNvSpPr>
          <p:nvPr/>
        </p:nvSpPr>
        <p:spPr bwMode="auto">
          <a:xfrm>
            <a:off x="0" y="0"/>
            <a:ext cx="9144000" cy="1219200"/>
          </a:xfrm>
          <a:prstGeom prst="rect">
            <a:avLst/>
          </a:prstGeom>
          <a:noFill/>
          <a:ln w="9525">
            <a:noFill/>
            <a:miter lim="800000"/>
            <a:headEnd/>
            <a:tailEnd/>
          </a:ln>
        </p:spPr>
        <p:txBody>
          <a:bodyPr anchor="ctr" anchorCtr="1"/>
          <a:lstStyle/>
          <a:p>
            <a:pPr algn="ctr"/>
            <a:r>
              <a:rPr lang="en-US" altLang="zh-TW" sz="4000" b="0" dirty="0">
                <a:solidFill>
                  <a:srgbClr val="0070C0"/>
                </a:solidFill>
                <a:latin typeface="Arial" pitchFamily="34" charset="0"/>
                <a:cs typeface="Arial" pitchFamily="34" charset="0"/>
              </a:rPr>
              <a:t>An example of one of </a:t>
            </a:r>
            <a:r>
              <a:rPr lang="en-US" altLang="zh-TW" sz="4000" b="0" dirty="0" err="1">
                <a:solidFill>
                  <a:srgbClr val="0070C0"/>
                </a:solidFill>
                <a:latin typeface="Arial" pitchFamily="34" charset="0"/>
                <a:cs typeface="Arial" pitchFamily="34" charset="0"/>
              </a:rPr>
              <a:t>csh’s</a:t>
            </a:r>
            <a:r>
              <a:rPr lang="en-US" altLang="zh-TW" sz="4000" b="0" dirty="0">
                <a:solidFill>
                  <a:srgbClr val="0070C0"/>
                </a:solidFill>
                <a:latin typeface="Arial" pitchFamily="34" charset="0"/>
                <a:cs typeface="Arial" pitchFamily="34" charset="0"/>
              </a:rPr>
              <a:t> </a:t>
            </a:r>
            <a:r>
              <a:rPr lang="en-US" altLang="zh-TW" sz="4000" b="0" dirty="0">
                <a:solidFill>
                  <a:srgbClr val="CC3300"/>
                </a:solidFill>
                <a:latin typeface="Arial" pitchFamily="34" charset="0"/>
                <a:cs typeface="Arial" pitchFamily="34" charset="0"/>
              </a:rPr>
              <a:t>weird features</a:t>
            </a:r>
            <a:r>
              <a:rPr lang="en-US" altLang="zh-TW" sz="4000" b="0" dirty="0">
                <a:solidFill>
                  <a:srgbClr val="0070C0"/>
                </a:solidFill>
                <a:latin typeface="Arial" pitchFamily="34" charset="0"/>
                <a:cs typeface="Arial" pitchFamily="34" charset="0"/>
              </a:rPr>
              <a:t> (in comparison to bash)</a:t>
            </a:r>
          </a:p>
        </p:txBody>
      </p:sp>
    </p:spTree>
    <p:extLst>
      <p:ext uri="{BB962C8B-B14F-4D97-AF65-F5344CB8AC3E}">
        <p14:creationId xmlns:p14="http://schemas.microsoft.com/office/powerpoint/2010/main" val="21319153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p:cNvSpPr>
            <a:spLocks noGrp="1" noChangeArrowheads="1"/>
          </p:cNvSpPr>
          <p:nvPr>
            <p:ph type="body" idx="4294967295"/>
          </p:nvPr>
        </p:nvSpPr>
        <p:spPr>
          <a:xfrm>
            <a:off x="0" y="1371600"/>
            <a:ext cx="9144000" cy="5257800"/>
          </a:xfrm>
        </p:spPr>
        <p:txBody>
          <a:bodyPr/>
          <a:lstStyle/>
          <a:p>
            <a:pPr eaLnBrk="1" hangingPunct="1">
              <a:lnSpc>
                <a:spcPct val="90000"/>
              </a:lnSpc>
            </a:pPr>
            <a:r>
              <a:rPr lang="en-US" altLang="zh-TW"/>
              <a:t>In csh, this is an error:</a:t>
            </a:r>
          </a:p>
          <a:p>
            <a:pPr eaLnBrk="1" hangingPunct="1">
              <a:lnSpc>
                <a:spcPct val="90000"/>
              </a:lnSpc>
              <a:buFontTx/>
              <a:buNone/>
            </a:pPr>
            <a:r>
              <a:rPr lang="en-US" altLang="zh-TW"/>
              <a:t>	</a:t>
            </a:r>
            <a:r>
              <a:rPr lang="en-US" altLang="zh-TW" sz="3000">
                <a:latin typeface="High Tower Text" pitchFamily="18" charset="0"/>
                <a:cs typeface="Times New Roman" pitchFamily="18" charset="0"/>
              </a:rPr>
              <a:t>grep </a:t>
            </a:r>
            <a:r>
              <a:rPr lang="en-US" altLang="zh-TW" sz="3000">
                <a:solidFill>
                  <a:srgbClr val="000000"/>
                </a:solidFill>
                <a:latin typeface="High Tower Text" pitchFamily="18" charset="0"/>
              </a:rPr>
              <a:t>"</a:t>
            </a:r>
            <a:r>
              <a:rPr lang="en-US" altLang="zh-TW" sz="3000">
                <a:latin typeface="Times New Roman" pitchFamily="18" charset="0"/>
                <a:cs typeface="Times New Roman" pitchFamily="18" charset="0"/>
              </a:rPr>
              <a:t>$1$</a:t>
            </a:r>
            <a:r>
              <a:rPr lang="en-US" altLang="zh-TW" sz="3000">
                <a:solidFill>
                  <a:srgbClr val="000000"/>
                </a:solidFill>
                <a:latin typeface="High Tower Text" pitchFamily="18" charset="0"/>
              </a:rPr>
              <a:t>"</a:t>
            </a:r>
            <a:r>
              <a:rPr lang="en-US" altLang="zh-TW" sz="3000">
                <a:latin typeface="High Tower Text" pitchFamily="18" charset="0"/>
                <a:cs typeface="Times New Roman" pitchFamily="18" charset="0"/>
              </a:rPr>
              <a:t> helloworld.c</a:t>
            </a:r>
          </a:p>
          <a:p>
            <a:pPr eaLnBrk="1" hangingPunct="1">
              <a:lnSpc>
                <a:spcPct val="90000"/>
              </a:lnSpc>
              <a:buFontTx/>
              <a:buNone/>
            </a:pPr>
            <a:r>
              <a:rPr lang="en-US" altLang="zh-TW" sz="3000">
                <a:latin typeface="High Tower Text" pitchFamily="18" charset="0"/>
                <a:cs typeface="Times New Roman" pitchFamily="18" charset="0"/>
              </a:rPr>
              <a:t>	Variable name must contain alphanumeric characters</a:t>
            </a:r>
          </a:p>
          <a:p>
            <a:pPr eaLnBrk="1" hangingPunct="1">
              <a:lnSpc>
                <a:spcPct val="90000"/>
              </a:lnSpc>
            </a:pPr>
            <a:r>
              <a:rPr lang="en-US" altLang="zh-TW"/>
              <a:t>The error message occurs because </a:t>
            </a:r>
            <a:r>
              <a:rPr lang="en-US" altLang="zh-TW">
                <a:solidFill>
                  <a:srgbClr val="FF9933"/>
                </a:solidFill>
              </a:rPr>
              <a:t>*this*</a:t>
            </a:r>
            <a:r>
              <a:rPr lang="en-US" altLang="zh-TW">
                <a:solidFill>
                  <a:srgbClr val="FFC000"/>
                </a:solidFill>
              </a:rPr>
              <a:t> </a:t>
            </a:r>
            <a:r>
              <a:rPr lang="en-US" altLang="zh-TW"/>
              <a:t>is considered as a variable </a:t>
            </a:r>
            <a:r>
              <a:rPr lang="en-US" altLang="zh-TW" i="1"/>
              <a:t>with no name</a:t>
            </a:r>
            <a:r>
              <a:rPr lang="en-US" altLang="zh-TW"/>
              <a:t>.</a:t>
            </a:r>
          </a:p>
          <a:p>
            <a:pPr eaLnBrk="1" hangingPunct="1">
              <a:lnSpc>
                <a:spcPct val="90000"/>
              </a:lnSpc>
            </a:pPr>
            <a:r>
              <a:rPr lang="en-US" altLang="zh-TW"/>
              <a:t>Instead you need:  </a:t>
            </a:r>
          </a:p>
          <a:p>
            <a:pPr eaLnBrk="1" hangingPunct="1">
              <a:lnSpc>
                <a:spcPct val="90000"/>
              </a:lnSpc>
              <a:spcBef>
                <a:spcPct val="0"/>
              </a:spcBef>
              <a:buFontTx/>
              <a:buNone/>
            </a:pPr>
            <a:r>
              <a:rPr lang="en-US" altLang="zh-TW" sz="2800">
                <a:latin typeface="High Tower Text" pitchFamily="18" charset="0"/>
              </a:rPr>
              <a:t>		</a:t>
            </a:r>
            <a:r>
              <a:rPr lang="en-US" altLang="zh-TW">
                <a:latin typeface="High Tower Text" pitchFamily="18" charset="0"/>
              </a:rPr>
              <a:t>grep</a:t>
            </a:r>
            <a:r>
              <a:rPr lang="en-US" altLang="zh-TW" sz="2800"/>
              <a:t> </a:t>
            </a:r>
            <a:r>
              <a:rPr lang="en-US" altLang="zh-TW">
                <a:solidFill>
                  <a:srgbClr val="000000"/>
                </a:solidFill>
                <a:latin typeface="High Tower Text" pitchFamily="18" charset="0"/>
              </a:rPr>
              <a:t>"</a:t>
            </a:r>
            <a:r>
              <a:rPr lang="en-US" altLang="zh-TW" sz="2800">
                <a:latin typeface="Times New Roman" pitchFamily="18" charset="0"/>
                <a:cs typeface="Times New Roman" pitchFamily="18" charset="0"/>
              </a:rPr>
              <a:t>$1</a:t>
            </a:r>
            <a:r>
              <a:rPr lang="en-US" altLang="zh-TW">
                <a:solidFill>
                  <a:srgbClr val="000000"/>
                </a:solidFill>
                <a:latin typeface="High Tower Text" pitchFamily="18" charset="0"/>
              </a:rPr>
              <a:t>"'</a:t>
            </a:r>
            <a:r>
              <a:rPr lang="en-US" altLang="zh-TW" sz="2800">
                <a:latin typeface="Times New Roman" pitchFamily="18" charset="0"/>
                <a:cs typeface="Times New Roman" pitchFamily="18" charset="0"/>
              </a:rPr>
              <a:t>$</a:t>
            </a:r>
            <a:r>
              <a:rPr lang="en-US" altLang="zh-TW">
                <a:solidFill>
                  <a:srgbClr val="000000"/>
                </a:solidFill>
                <a:latin typeface="High Tower Text" pitchFamily="18" charset="0"/>
              </a:rPr>
              <a:t>'</a:t>
            </a:r>
            <a:r>
              <a:rPr lang="en-US" altLang="zh-TW" sz="2800">
                <a:latin typeface="High Tower Text" pitchFamily="18" charset="0"/>
                <a:cs typeface="Times New Roman" pitchFamily="18" charset="0"/>
              </a:rPr>
              <a:t> helloworld.c</a:t>
            </a:r>
            <a:endParaRPr lang="en-US" altLang="zh-TW" sz="2800"/>
          </a:p>
          <a:p>
            <a:pPr eaLnBrk="1" hangingPunct="1">
              <a:lnSpc>
                <a:spcPct val="90000"/>
              </a:lnSpc>
            </a:pPr>
            <a:r>
              <a:rPr lang="en-US" altLang="zh-TW">
                <a:solidFill>
                  <a:schemeClr val="bg1"/>
                </a:solidFill>
              </a:rPr>
              <a:t>Interestingly (and illogically) the $ inside of a </a:t>
            </a:r>
            <a:r>
              <a:rPr lang="en-US" altLang="zh-TW">
                <a:solidFill>
                  <a:schemeClr val="bg1"/>
                </a:solidFill>
                <a:latin typeface="High Tower Text" pitchFamily="18" charset="0"/>
              </a:rPr>
              <a:t>""</a:t>
            </a:r>
            <a:r>
              <a:rPr lang="en-US" altLang="zh-TW">
                <a:solidFill>
                  <a:schemeClr val="bg1"/>
                </a:solidFill>
              </a:rPr>
              <a:t> is sometimes OK: </a:t>
            </a:r>
          </a:p>
          <a:p>
            <a:pPr eaLnBrk="1" hangingPunct="1">
              <a:lnSpc>
                <a:spcPct val="90000"/>
              </a:lnSpc>
              <a:buFontTx/>
              <a:buNone/>
            </a:pPr>
            <a:r>
              <a:rPr lang="en-US" altLang="zh-TW">
                <a:solidFill>
                  <a:schemeClr val="bg1"/>
                </a:solidFill>
              </a:rPr>
              <a:t>		</a:t>
            </a:r>
            <a:r>
              <a:rPr lang="en-US" altLang="zh-TW">
                <a:solidFill>
                  <a:schemeClr val="bg1"/>
                </a:solidFill>
                <a:latin typeface="High Tower Text" pitchFamily="18" charset="0"/>
              </a:rPr>
              <a:t> </a:t>
            </a:r>
            <a:r>
              <a:rPr lang="en-US" altLang="zh-TW" sz="3600">
                <a:solidFill>
                  <a:schemeClr val="bg1"/>
                </a:solidFill>
                <a:latin typeface="High Tower Text" pitchFamily="18" charset="0"/>
              </a:rPr>
              <a:t>grep</a:t>
            </a:r>
            <a:r>
              <a:rPr lang="en-US" altLang="zh-TW">
                <a:solidFill>
                  <a:schemeClr val="bg1"/>
                </a:solidFill>
              </a:rPr>
              <a:t> </a:t>
            </a:r>
            <a:r>
              <a:rPr lang="en-US" altLang="zh-TW" sz="3600">
                <a:solidFill>
                  <a:schemeClr val="bg1"/>
                </a:solidFill>
                <a:latin typeface="High Tower Text" pitchFamily="18" charset="0"/>
              </a:rPr>
              <a:t>"</a:t>
            </a:r>
            <a:r>
              <a:rPr lang="en-US" altLang="zh-TW" sz="3600">
                <a:solidFill>
                  <a:schemeClr val="bg1"/>
                </a:solidFill>
                <a:latin typeface="High Tower Text" pitchFamily="18" charset="0"/>
                <a:cs typeface="Times New Roman" pitchFamily="18" charset="0"/>
              </a:rPr>
              <a:t>Allice</a:t>
            </a:r>
            <a:r>
              <a:rPr lang="en-US" altLang="zh-TW">
                <a:solidFill>
                  <a:schemeClr val="bg1"/>
                </a:solidFill>
                <a:latin typeface="Times New Roman" pitchFamily="18" charset="0"/>
                <a:cs typeface="Times New Roman" pitchFamily="18" charset="0"/>
              </a:rPr>
              <a:t>$1</a:t>
            </a:r>
            <a:r>
              <a:rPr lang="en-US" altLang="zh-TW" sz="3600">
                <a:solidFill>
                  <a:schemeClr val="bg1"/>
                </a:solidFill>
                <a:latin typeface="High Tower Text" pitchFamily="18" charset="0"/>
              </a:rPr>
              <a:t>"</a:t>
            </a:r>
            <a:endParaRPr lang="en-US" altLang="zh-TW">
              <a:solidFill>
                <a:schemeClr val="bg1"/>
              </a:solidFill>
            </a:endParaRPr>
          </a:p>
        </p:txBody>
      </p:sp>
      <p:cxnSp>
        <p:nvCxnSpPr>
          <p:cNvPr id="86019" name="Straight Arrow Connector 4"/>
          <p:cNvCxnSpPr>
            <a:cxnSpLocks noChangeShapeType="1"/>
          </p:cNvCxnSpPr>
          <p:nvPr/>
        </p:nvCxnSpPr>
        <p:spPr bwMode="auto">
          <a:xfrm flipH="1" flipV="1">
            <a:off x="1981200" y="2286000"/>
            <a:ext cx="5029200" cy="914400"/>
          </a:xfrm>
          <a:prstGeom prst="straightConnector1">
            <a:avLst/>
          </a:prstGeom>
          <a:noFill/>
          <a:ln w="28575" algn="ctr">
            <a:solidFill>
              <a:srgbClr val="FF9933"/>
            </a:solidFill>
            <a:round/>
            <a:headEnd/>
            <a:tailEnd type="arrow" w="med" len="med"/>
          </a:ln>
        </p:spPr>
      </p:cxnSp>
      <p:sp>
        <p:nvSpPr>
          <p:cNvPr id="5" name="Rectangle 2"/>
          <p:cNvSpPr>
            <a:spLocks noChangeArrowheads="1"/>
          </p:cNvSpPr>
          <p:nvPr/>
        </p:nvSpPr>
        <p:spPr bwMode="auto">
          <a:xfrm>
            <a:off x="0" y="0"/>
            <a:ext cx="9144000" cy="1219200"/>
          </a:xfrm>
          <a:prstGeom prst="rect">
            <a:avLst/>
          </a:prstGeom>
          <a:noFill/>
          <a:ln w="9525">
            <a:noFill/>
            <a:miter lim="800000"/>
            <a:headEnd/>
            <a:tailEnd/>
          </a:ln>
        </p:spPr>
        <p:txBody>
          <a:bodyPr anchor="ctr" anchorCtr="1"/>
          <a:lstStyle/>
          <a:p>
            <a:pPr algn="ctr"/>
            <a:r>
              <a:rPr lang="en-US" altLang="zh-TW" sz="4000" b="0" dirty="0">
                <a:solidFill>
                  <a:srgbClr val="0070C0"/>
                </a:solidFill>
                <a:latin typeface="Arial" pitchFamily="34" charset="0"/>
                <a:cs typeface="Arial" pitchFamily="34" charset="0"/>
              </a:rPr>
              <a:t>An example of one of </a:t>
            </a:r>
            <a:r>
              <a:rPr lang="en-US" altLang="zh-TW" sz="4000" b="0" dirty="0" err="1">
                <a:solidFill>
                  <a:srgbClr val="0070C0"/>
                </a:solidFill>
                <a:latin typeface="Arial" pitchFamily="34" charset="0"/>
                <a:cs typeface="Arial" pitchFamily="34" charset="0"/>
              </a:rPr>
              <a:t>csh’s</a:t>
            </a:r>
            <a:r>
              <a:rPr lang="en-US" altLang="zh-TW" sz="4000" b="0" dirty="0">
                <a:solidFill>
                  <a:srgbClr val="0070C0"/>
                </a:solidFill>
                <a:latin typeface="Arial" pitchFamily="34" charset="0"/>
                <a:cs typeface="Arial" pitchFamily="34" charset="0"/>
              </a:rPr>
              <a:t> </a:t>
            </a:r>
            <a:r>
              <a:rPr lang="en-US" altLang="zh-TW" sz="4000" b="0" dirty="0">
                <a:solidFill>
                  <a:srgbClr val="CC3300"/>
                </a:solidFill>
                <a:latin typeface="Arial" pitchFamily="34" charset="0"/>
                <a:cs typeface="Arial" pitchFamily="34" charset="0"/>
              </a:rPr>
              <a:t>weird features</a:t>
            </a:r>
            <a:r>
              <a:rPr lang="en-US" altLang="zh-TW" sz="4000" b="0" dirty="0">
                <a:solidFill>
                  <a:srgbClr val="0070C0"/>
                </a:solidFill>
                <a:latin typeface="Arial" pitchFamily="34" charset="0"/>
                <a:cs typeface="Arial" pitchFamily="34" charset="0"/>
              </a:rPr>
              <a:t> (in comparison to bash)</a:t>
            </a:r>
          </a:p>
        </p:txBody>
      </p:sp>
    </p:spTree>
    <p:extLst>
      <p:ext uri="{BB962C8B-B14F-4D97-AF65-F5344CB8AC3E}">
        <p14:creationId xmlns:p14="http://schemas.microsoft.com/office/powerpoint/2010/main" val="34923120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noChangeArrowheads="1"/>
          </p:cNvSpPr>
          <p:nvPr>
            <p:ph type="body" idx="4294967295"/>
          </p:nvPr>
        </p:nvSpPr>
        <p:spPr>
          <a:xfrm>
            <a:off x="0" y="1371600"/>
            <a:ext cx="9144000" cy="5257800"/>
          </a:xfrm>
        </p:spPr>
        <p:txBody>
          <a:bodyPr/>
          <a:lstStyle/>
          <a:p>
            <a:pPr eaLnBrk="1" hangingPunct="1">
              <a:lnSpc>
                <a:spcPct val="90000"/>
              </a:lnSpc>
            </a:pPr>
            <a:r>
              <a:rPr lang="en-US" altLang="zh-TW" dirty="0"/>
              <a:t>In </a:t>
            </a:r>
            <a:r>
              <a:rPr lang="en-US" altLang="zh-TW" dirty="0" err="1"/>
              <a:t>csh</a:t>
            </a:r>
            <a:r>
              <a:rPr lang="en-US" altLang="zh-TW" dirty="0"/>
              <a:t>, this is an error:</a:t>
            </a:r>
          </a:p>
          <a:p>
            <a:pPr eaLnBrk="1" hangingPunct="1">
              <a:lnSpc>
                <a:spcPct val="90000"/>
              </a:lnSpc>
              <a:buFontTx/>
              <a:buNone/>
            </a:pPr>
            <a:r>
              <a:rPr lang="en-US" altLang="zh-TW" dirty="0"/>
              <a:t>	</a:t>
            </a:r>
            <a:r>
              <a:rPr lang="en-US" altLang="zh-TW" sz="3000" dirty="0" err="1">
                <a:latin typeface="High Tower Text" pitchFamily="18" charset="0"/>
                <a:cs typeface="Times New Roman" pitchFamily="18" charset="0"/>
              </a:rPr>
              <a:t>grep</a:t>
            </a:r>
            <a:r>
              <a:rPr lang="en-US" altLang="zh-TW" sz="3000" dirty="0">
                <a:latin typeface="High Tower Text" pitchFamily="18" charset="0"/>
                <a:cs typeface="Times New Roman" pitchFamily="18" charset="0"/>
              </a:rPr>
              <a:t> </a:t>
            </a:r>
            <a:r>
              <a:rPr lang="en-US" altLang="zh-TW" sz="3000" dirty="0">
                <a:solidFill>
                  <a:srgbClr val="000000"/>
                </a:solidFill>
                <a:latin typeface="High Tower Text" pitchFamily="18" charset="0"/>
              </a:rPr>
              <a:t>"</a:t>
            </a:r>
            <a:r>
              <a:rPr lang="en-US" altLang="zh-TW" sz="3000" dirty="0">
                <a:latin typeface="Times New Roman" pitchFamily="18" charset="0"/>
                <a:cs typeface="Times New Roman" pitchFamily="18" charset="0"/>
              </a:rPr>
              <a:t>$1$</a:t>
            </a:r>
            <a:r>
              <a:rPr lang="en-US" altLang="zh-TW" sz="3000" dirty="0">
                <a:solidFill>
                  <a:srgbClr val="000000"/>
                </a:solidFill>
                <a:latin typeface="High Tower Text" pitchFamily="18" charset="0"/>
              </a:rPr>
              <a:t>"</a:t>
            </a:r>
            <a:r>
              <a:rPr lang="en-US" altLang="zh-TW" sz="3000" dirty="0">
                <a:latin typeface="High Tower Text" pitchFamily="18" charset="0"/>
                <a:cs typeface="Times New Roman" pitchFamily="18" charset="0"/>
              </a:rPr>
              <a:t> </a:t>
            </a:r>
            <a:r>
              <a:rPr lang="en-US" altLang="zh-TW" sz="3000" dirty="0" err="1">
                <a:latin typeface="High Tower Text" pitchFamily="18" charset="0"/>
                <a:cs typeface="Times New Roman" pitchFamily="18" charset="0"/>
              </a:rPr>
              <a:t>helloworld.c</a:t>
            </a:r>
            <a:endParaRPr lang="en-US" altLang="zh-TW" sz="3000" dirty="0">
              <a:latin typeface="High Tower Text" pitchFamily="18" charset="0"/>
              <a:cs typeface="Times New Roman" pitchFamily="18" charset="0"/>
            </a:endParaRPr>
          </a:p>
          <a:p>
            <a:pPr eaLnBrk="1" hangingPunct="1">
              <a:lnSpc>
                <a:spcPct val="90000"/>
              </a:lnSpc>
              <a:buFontTx/>
              <a:buNone/>
            </a:pPr>
            <a:r>
              <a:rPr lang="en-US" altLang="zh-TW" sz="3000" dirty="0">
                <a:latin typeface="High Tower Text" pitchFamily="18" charset="0"/>
                <a:cs typeface="Times New Roman" pitchFamily="18" charset="0"/>
              </a:rPr>
              <a:t>	Variable name must contain alphanumeric characters</a:t>
            </a:r>
          </a:p>
          <a:p>
            <a:pPr eaLnBrk="1" hangingPunct="1">
              <a:lnSpc>
                <a:spcPct val="90000"/>
              </a:lnSpc>
            </a:pPr>
            <a:r>
              <a:rPr lang="en-US" altLang="zh-TW" dirty="0"/>
              <a:t>The error message occurs because </a:t>
            </a:r>
            <a:r>
              <a:rPr lang="en-US" altLang="zh-TW" dirty="0">
                <a:solidFill>
                  <a:srgbClr val="FFC000"/>
                </a:solidFill>
              </a:rPr>
              <a:t>*this* </a:t>
            </a:r>
            <a:r>
              <a:rPr lang="en-US" altLang="zh-TW" dirty="0"/>
              <a:t>is considered as a variable </a:t>
            </a:r>
            <a:r>
              <a:rPr lang="en-US" altLang="zh-TW" i="1" dirty="0"/>
              <a:t>with no name</a:t>
            </a:r>
            <a:r>
              <a:rPr lang="en-US" altLang="zh-TW" dirty="0"/>
              <a:t>.</a:t>
            </a:r>
          </a:p>
          <a:p>
            <a:pPr eaLnBrk="1" hangingPunct="1">
              <a:lnSpc>
                <a:spcPct val="90000"/>
              </a:lnSpc>
            </a:pPr>
            <a:r>
              <a:rPr lang="en-US" altLang="zh-TW" dirty="0"/>
              <a:t>Instead you need:  </a:t>
            </a:r>
          </a:p>
          <a:p>
            <a:pPr eaLnBrk="1" hangingPunct="1">
              <a:lnSpc>
                <a:spcPct val="90000"/>
              </a:lnSpc>
              <a:spcBef>
                <a:spcPct val="0"/>
              </a:spcBef>
              <a:buFontTx/>
              <a:buNone/>
            </a:pPr>
            <a:r>
              <a:rPr lang="en-US" altLang="zh-TW" dirty="0">
                <a:latin typeface="High Tower Text" pitchFamily="18" charset="0"/>
              </a:rPr>
              <a:t>	</a:t>
            </a:r>
            <a:r>
              <a:rPr lang="en-US" altLang="zh-TW" sz="2800" dirty="0">
                <a:latin typeface="High Tower Text" pitchFamily="18" charset="0"/>
              </a:rPr>
              <a:t>	</a:t>
            </a:r>
            <a:r>
              <a:rPr lang="en-US" altLang="zh-TW" dirty="0" err="1">
                <a:latin typeface="High Tower Text" pitchFamily="18" charset="0"/>
              </a:rPr>
              <a:t>grep</a:t>
            </a:r>
            <a:r>
              <a:rPr lang="en-US" altLang="zh-TW" sz="2800" dirty="0"/>
              <a:t> </a:t>
            </a:r>
            <a:r>
              <a:rPr lang="en-US" altLang="zh-TW" dirty="0">
                <a:solidFill>
                  <a:srgbClr val="000000"/>
                </a:solidFill>
                <a:latin typeface="High Tower Text" pitchFamily="18" charset="0"/>
              </a:rPr>
              <a:t>"</a:t>
            </a:r>
            <a:r>
              <a:rPr lang="en-US" altLang="zh-TW" sz="2800" dirty="0">
                <a:latin typeface="Times New Roman" pitchFamily="18" charset="0"/>
                <a:cs typeface="Times New Roman" pitchFamily="18" charset="0"/>
              </a:rPr>
              <a:t>$1</a:t>
            </a:r>
            <a:r>
              <a:rPr lang="en-US" altLang="zh-TW" dirty="0">
                <a:solidFill>
                  <a:srgbClr val="000000"/>
                </a:solidFill>
                <a:latin typeface="High Tower Text" pitchFamily="18" charset="0"/>
              </a:rPr>
              <a:t>"'</a:t>
            </a:r>
            <a:r>
              <a:rPr lang="en-US" altLang="zh-TW" sz="2800" dirty="0">
                <a:latin typeface="Times New Roman" pitchFamily="18" charset="0"/>
                <a:cs typeface="Times New Roman" pitchFamily="18" charset="0"/>
              </a:rPr>
              <a:t>$</a:t>
            </a:r>
            <a:r>
              <a:rPr lang="en-US" altLang="zh-TW" dirty="0">
                <a:solidFill>
                  <a:srgbClr val="000000"/>
                </a:solidFill>
                <a:latin typeface="High Tower Text" pitchFamily="18" charset="0"/>
              </a:rPr>
              <a:t>'</a:t>
            </a:r>
            <a:r>
              <a:rPr lang="en-US" altLang="zh-TW" sz="2800" dirty="0">
                <a:latin typeface="High Tower Text" pitchFamily="18" charset="0"/>
                <a:cs typeface="Times New Roman" pitchFamily="18" charset="0"/>
              </a:rPr>
              <a:t> </a:t>
            </a:r>
            <a:r>
              <a:rPr lang="en-US" altLang="zh-TW" sz="2800" dirty="0" err="1">
                <a:latin typeface="High Tower Text" pitchFamily="18" charset="0"/>
                <a:cs typeface="Times New Roman" pitchFamily="18" charset="0"/>
              </a:rPr>
              <a:t>helloworld.c</a:t>
            </a:r>
            <a:endParaRPr lang="en-US" altLang="zh-TW" dirty="0"/>
          </a:p>
          <a:p>
            <a:pPr eaLnBrk="1" hangingPunct="1">
              <a:lnSpc>
                <a:spcPct val="90000"/>
              </a:lnSpc>
              <a:spcBef>
                <a:spcPts val="1200"/>
              </a:spcBef>
            </a:pPr>
            <a:r>
              <a:rPr lang="en-US" altLang="zh-TW" dirty="0"/>
              <a:t>Interestingly (and illogically) the $ outside of the </a:t>
            </a:r>
            <a:r>
              <a:rPr lang="en-US" altLang="zh-TW" dirty="0">
                <a:solidFill>
                  <a:srgbClr val="000000"/>
                </a:solidFill>
                <a:latin typeface="High Tower Text" pitchFamily="18" charset="0"/>
              </a:rPr>
              <a:t>"..."</a:t>
            </a:r>
            <a:r>
              <a:rPr lang="en-US" altLang="zh-TW" dirty="0"/>
              <a:t> is also OK, if nothing comes after it: </a:t>
            </a:r>
          </a:p>
          <a:p>
            <a:pPr eaLnBrk="1" hangingPunct="1">
              <a:lnSpc>
                <a:spcPct val="90000"/>
              </a:lnSpc>
              <a:spcBef>
                <a:spcPct val="0"/>
              </a:spcBef>
              <a:buFontTx/>
              <a:buNone/>
            </a:pPr>
            <a:r>
              <a:rPr lang="en-US" altLang="zh-TW" sz="2800" dirty="0"/>
              <a:t>		</a:t>
            </a:r>
            <a:r>
              <a:rPr lang="en-US" altLang="zh-TW" sz="2800" dirty="0">
                <a:latin typeface="High Tower Text" pitchFamily="18" charset="0"/>
              </a:rPr>
              <a:t> </a:t>
            </a:r>
            <a:r>
              <a:rPr lang="en-US" altLang="zh-TW" dirty="0" err="1">
                <a:latin typeface="High Tower Text" pitchFamily="18" charset="0"/>
              </a:rPr>
              <a:t>grep</a:t>
            </a:r>
            <a:r>
              <a:rPr lang="en-US" altLang="zh-TW" sz="2800" dirty="0"/>
              <a:t> </a:t>
            </a:r>
            <a:r>
              <a:rPr lang="en-US" altLang="zh-TW" dirty="0">
                <a:solidFill>
                  <a:srgbClr val="000000"/>
                </a:solidFill>
                <a:latin typeface="High Tower Text" pitchFamily="18" charset="0"/>
              </a:rPr>
              <a:t>"</a:t>
            </a:r>
            <a:r>
              <a:rPr lang="en-US" altLang="zh-TW" dirty="0">
                <a:latin typeface="High Tower Text" pitchFamily="18" charset="0"/>
                <a:cs typeface="Times New Roman" pitchFamily="18" charset="0"/>
              </a:rPr>
              <a:t>Hello"</a:t>
            </a:r>
            <a:r>
              <a:rPr lang="en-US" altLang="zh-TW" sz="2800" dirty="0">
                <a:latin typeface="Times New Roman" pitchFamily="18" charset="0"/>
                <a:cs typeface="Times New Roman" pitchFamily="18" charset="0"/>
              </a:rPr>
              <a:t>$</a:t>
            </a:r>
            <a:r>
              <a:rPr lang="en-US" altLang="zh-TW" sz="2800" dirty="0">
                <a:latin typeface="High Tower Text" pitchFamily="18" charset="0"/>
                <a:cs typeface="Times New Roman" pitchFamily="18" charset="0"/>
              </a:rPr>
              <a:t> </a:t>
            </a:r>
            <a:r>
              <a:rPr lang="en-US" altLang="zh-TW" sz="2800" dirty="0" err="1">
                <a:latin typeface="High Tower Text" pitchFamily="18" charset="0"/>
                <a:cs typeface="Times New Roman" pitchFamily="18" charset="0"/>
              </a:rPr>
              <a:t>helloworld.c</a:t>
            </a:r>
            <a:endParaRPr lang="en-US" altLang="zh-TW" sz="2800" dirty="0"/>
          </a:p>
        </p:txBody>
      </p:sp>
      <p:cxnSp>
        <p:nvCxnSpPr>
          <p:cNvPr id="87043" name="Straight Arrow Connector 4"/>
          <p:cNvCxnSpPr>
            <a:cxnSpLocks noChangeShapeType="1"/>
          </p:cNvCxnSpPr>
          <p:nvPr/>
        </p:nvCxnSpPr>
        <p:spPr bwMode="auto">
          <a:xfrm flipH="1" flipV="1">
            <a:off x="1981200" y="2286000"/>
            <a:ext cx="5029200" cy="914400"/>
          </a:xfrm>
          <a:prstGeom prst="straightConnector1">
            <a:avLst/>
          </a:prstGeom>
          <a:noFill/>
          <a:ln w="28575" algn="ctr">
            <a:solidFill>
              <a:srgbClr val="FF9933"/>
            </a:solidFill>
            <a:round/>
            <a:headEnd/>
            <a:tailEnd type="arrow" w="med" len="med"/>
          </a:ln>
        </p:spPr>
      </p:cxnSp>
      <p:sp>
        <p:nvSpPr>
          <p:cNvPr id="87045" name="Rectangle 2"/>
          <p:cNvSpPr>
            <a:spLocks noChangeArrowheads="1"/>
          </p:cNvSpPr>
          <p:nvPr/>
        </p:nvSpPr>
        <p:spPr bwMode="auto">
          <a:xfrm>
            <a:off x="0" y="0"/>
            <a:ext cx="9144000" cy="1219200"/>
          </a:xfrm>
          <a:prstGeom prst="rect">
            <a:avLst/>
          </a:prstGeom>
          <a:noFill/>
          <a:ln w="9525">
            <a:noFill/>
            <a:miter lim="800000"/>
            <a:headEnd/>
            <a:tailEnd/>
          </a:ln>
        </p:spPr>
        <p:txBody>
          <a:bodyPr anchor="ctr" anchorCtr="1"/>
          <a:lstStyle/>
          <a:p>
            <a:pPr algn="ctr"/>
            <a:r>
              <a:rPr lang="en-US" altLang="zh-TW" sz="4000" b="0" dirty="0">
                <a:solidFill>
                  <a:srgbClr val="0070C0"/>
                </a:solidFill>
                <a:latin typeface="Arial" pitchFamily="34" charset="0"/>
                <a:cs typeface="Arial" pitchFamily="34" charset="0"/>
              </a:rPr>
              <a:t>An example of one of </a:t>
            </a:r>
            <a:r>
              <a:rPr lang="en-US" altLang="zh-TW" sz="4000" b="0" dirty="0" err="1">
                <a:solidFill>
                  <a:srgbClr val="0070C0"/>
                </a:solidFill>
                <a:latin typeface="Arial" pitchFamily="34" charset="0"/>
                <a:cs typeface="Arial" pitchFamily="34" charset="0"/>
              </a:rPr>
              <a:t>csh’s</a:t>
            </a:r>
            <a:r>
              <a:rPr lang="en-US" altLang="zh-TW" sz="4000" b="0" dirty="0">
                <a:solidFill>
                  <a:srgbClr val="0070C0"/>
                </a:solidFill>
                <a:latin typeface="Arial" pitchFamily="34" charset="0"/>
                <a:cs typeface="Arial" pitchFamily="34" charset="0"/>
              </a:rPr>
              <a:t> </a:t>
            </a:r>
            <a:r>
              <a:rPr lang="en-US" altLang="zh-TW" sz="4000" b="0" dirty="0">
                <a:solidFill>
                  <a:srgbClr val="CC3300"/>
                </a:solidFill>
                <a:latin typeface="Arial" pitchFamily="34" charset="0"/>
                <a:cs typeface="Arial" pitchFamily="34" charset="0"/>
              </a:rPr>
              <a:t>weird features</a:t>
            </a:r>
            <a:r>
              <a:rPr lang="en-US" altLang="zh-TW" sz="4000" b="0" dirty="0">
                <a:solidFill>
                  <a:srgbClr val="0070C0"/>
                </a:solidFill>
                <a:latin typeface="Arial" pitchFamily="34" charset="0"/>
                <a:cs typeface="Arial" pitchFamily="34" charset="0"/>
              </a:rPr>
              <a:t> (in comparison to bash)</a:t>
            </a:r>
          </a:p>
        </p:txBody>
      </p:sp>
      <p:sp>
        <p:nvSpPr>
          <p:cNvPr id="6" name="AutoShape 9"/>
          <p:cNvSpPr>
            <a:spLocks noChangeArrowheads="1"/>
          </p:cNvSpPr>
          <p:nvPr/>
        </p:nvSpPr>
        <p:spPr bwMode="auto">
          <a:xfrm>
            <a:off x="4724400" y="2971800"/>
            <a:ext cx="3886200" cy="1219200"/>
          </a:xfrm>
          <a:prstGeom prst="wedgeRectCallout">
            <a:avLst>
              <a:gd name="adj1" fmla="val -52736"/>
              <a:gd name="adj2" fmla="val 126005"/>
            </a:avLst>
          </a:prstGeom>
          <a:solidFill>
            <a:srgbClr val="FF9900"/>
          </a:solidFill>
          <a:ln w="9525">
            <a:solidFill>
              <a:schemeClr val="tx1"/>
            </a:solidFill>
            <a:miter lim="800000"/>
            <a:headEnd/>
            <a:tailEnd/>
          </a:ln>
        </p:spPr>
        <p:txBody>
          <a:bodyPr/>
          <a:lstStyle/>
          <a:p>
            <a:pPr algn="ctr"/>
            <a:r>
              <a:rPr lang="en-US" altLang="zh-TW" sz="2400" dirty="0">
                <a:solidFill>
                  <a:srgbClr val="FFFFFF"/>
                </a:solidFill>
                <a:cs typeface="Arial" pitchFamily="34" charset="0"/>
              </a:rPr>
              <a:t>The illogicality here is that the " has </a:t>
            </a:r>
            <a:r>
              <a:rPr lang="en-US" altLang="zh-TW" sz="2400" i="1" dirty="0">
                <a:solidFill>
                  <a:srgbClr val="FFFFFF"/>
                </a:solidFill>
                <a:cs typeface="Arial" pitchFamily="34" charset="0"/>
              </a:rPr>
              <a:t>less</a:t>
            </a:r>
            <a:r>
              <a:rPr lang="en-US" altLang="zh-TW" sz="2400" dirty="0">
                <a:solidFill>
                  <a:srgbClr val="FFFFFF"/>
                </a:solidFill>
                <a:cs typeface="Arial" pitchFamily="34" charset="0"/>
              </a:rPr>
              <a:t> quoting power than nothing has (in this case).</a:t>
            </a:r>
          </a:p>
        </p:txBody>
      </p:sp>
    </p:spTree>
    <p:extLst>
      <p:ext uri="{BB962C8B-B14F-4D97-AF65-F5344CB8AC3E}">
        <p14:creationId xmlns:p14="http://schemas.microsoft.com/office/powerpoint/2010/main" val="163331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set>
                                      <p:cBhvr>
                                        <p:cTn id="7" dur="455" fill="hold">
                                          <p:stCondLst>
                                            <p:cond delay="0"/>
                                          </p:stCondLst>
                                        </p:cTn>
                                        <p:tgtEl>
                                          <p:spTgt spid="6"/>
                                        </p:tgtEl>
                                        <p:attrNameLst>
                                          <p:attrName>style.rotation</p:attrName>
                                        </p:attrNameLst>
                                      </p:cBhvr>
                                      <p:to>
                                        <p:strVal val="-45.0"/>
                                      </p:to>
                                    </p:set>
                                    <p:anim calcmode="lin" valueType="num">
                                      <p:cBhvr>
                                        <p:cTn id="8" dur="455" fill="hold">
                                          <p:stCondLst>
                                            <p:cond delay="455"/>
                                          </p:stCondLst>
                                        </p:cTn>
                                        <p:tgtEl>
                                          <p:spTgt spid="6"/>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6"/>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6"/>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6"/>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38" presetClass="exit" presetSubtype="0" accel="50000" fill="hold" grpId="1" nodeType="clickEffect">
                                  <p:stCondLst>
                                    <p:cond delay="0"/>
                                  </p:stCondLst>
                                  <p:childTnLst>
                                    <p:anim calcmode="lin" valueType="num">
                                      <p:cBhvr>
                                        <p:cTn id="15" dur="1000">
                                          <p:stCondLst>
                                            <p:cond delay="0"/>
                                          </p:stCondLst>
                                        </p:cTn>
                                        <p:tgtEl>
                                          <p:spTgt spid="6"/>
                                        </p:tgtEl>
                                        <p:attrNameLst>
                                          <p:attrName>style.rotation</p:attrName>
                                        </p:attrNameLst>
                                      </p:cBhvr>
                                      <p:tavLst>
                                        <p:tav tm="0">
                                          <p:val>
                                            <p:fltVal val="0"/>
                                          </p:val>
                                        </p:tav>
                                        <p:tav tm="100000">
                                          <p:val>
                                            <p:fltVal val="45"/>
                                          </p:val>
                                        </p:tav>
                                      </p:tavLst>
                                    </p:anim>
                                    <p:anim calcmode="lin" valueType="num">
                                      <p:cBhvr>
                                        <p:cTn id="16" dur="1000">
                                          <p:stCondLst>
                                            <p:cond delay="0"/>
                                          </p:stCondLst>
                                        </p:cTn>
                                        <p:tgtEl>
                                          <p:spTgt spid="6"/>
                                        </p:tgtEl>
                                        <p:attrNameLst>
                                          <p:attrName>ppt_y</p:attrName>
                                        </p:attrNameLst>
                                      </p:cBhvr>
                                      <p:tavLst>
                                        <p:tav tm="0">
                                          <p:val>
                                            <p:strVal val="ppt_y"/>
                                          </p:val>
                                        </p:tav>
                                        <p:tav tm="100000">
                                          <p:val>
                                            <p:strVal val="ppt_y+1"/>
                                          </p:val>
                                        </p:tav>
                                      </p:tavLst>
                                    </p:anim>
                                    <p:set>
                                      <p:cBhvr>
                                        <p:cTn id="17"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zh-TW" sz="4800" dirty="0" smtClean="0">
                <a:solidFill>
                  <a:schemeClr val="accent2"/>
                </a:solidFill>
              </a:rPr>
              <a:t>!d, !p, !q, … !etc.</a:t>
            </a:r>
          </a:p>
        </p:txBody>
      </p:sp>
      <p:sp>
        <p:nvSpPr>
          <p:cNvPr id="20483" name="Content Placeholder 2"/>
          <p:cNvSpPr>
            <a:spLocks noGrp="1"/>
          </p:cNvSpPr>
          <p:nvPr>
            <p:ph idx="1"/>
          </p:nvPr>
        </p:nvSpPr>
        <p:spPr/>
        <p:txBody>
          <a:bodyPr/>
          <a:lstStyle/>
          <a:p>
            <a:pPr eaLnBrk="1" hangingPunct="1">
              <a:buFontTx/>
              <a:buNone/>
            </a:pPr>
            <a:r>
              <a:rPr lang="en-US" altLang="zh-TW" dirty="0" smtClean="0"/>
              <a:t>% echo "A B" | </a:t>
            </a:r>
            <a:r>
              <a:rPr lang="en-US" altLang="zh-TW" dirty="0" err="1" smtClean="0"/>
              <a:t>tr</a:t>
            </a:r>
            <a:r>
              <a:rPr lang="en-US" altLang="zh-TW" dirty="0" smtClean="0"/>
              <a:t> " " "\n" | </a:t>
            </a:r>
            <a:r>
              <a:rPr lang="en-US" altLang="zh-TW" dirty="0" err="1" smtClean="0"/>
              <a:t>sed</a:t>
            </a:r>
            <a:r>
              <a:rPr lang="en-US" altLang="zh-TW" dirty="0" smtClean="0"/>
              <a:t> -n ’p’</a:t>
            </a:r>
          </a:p>
          <a:p>
            <a:pPr eaLnBrk="1" hangingPunct="1">
              <a:buFontTx/>
              <a:buNone/>
            </a:pPr>
            <a:r>
              <a:rPr lang="en-US" altLang="zh-TW" dirty="0" smtClean="0"/>
              <a:t>A</a:t>
            </a:r>
          </a:p>
          <a:p>
            <a:pPr eaLnBrk="1" hangingPunct="1">
              <a:buFontTx/>
              <a:buNone/>
            </a:pPr>
            <a:r>
              <a:rPr lang="en-US" altLang="zh-TW" dirty="0" smtClean="0"/>
              <a:t>B</a:t>
            </a:r>
          </a:p>
          <a:p>
            <a:pPr eaLnBrk="1" hangingPunct="1">
              <a:buFontTx/>
              <a:buNone/>
            </a:pPr>
            <a:r>
              <a:rPr lang="en-US" altLang="zh-TW" dirty="0" smtClean="0"/>
              <a:t>% echo "A B" | </a:t>
            </a:r>
            <a:r>
              <a:rPr lang="en-US" altLang="zh-TW" dirty="0" err="1" smtClean="0"/>
              <a:t>tr</a:t>
            </a:r>
            <a:r>
              <a:rPr lang="en-US" altLang="zh-TW" dirty="0" smtClean="0"/>
              <a:t> " " "\n" | </a:t>
            </a:r>
            <a:r>
              <a:rPr lang="en-US" altLang="zh-TW" dirty="0" err="1" smtClean="0"/>
              <a:t>sed</a:t>
            </a:r>
            <a:r>
              <a:rPr lang="en-US" altLang="zh-TW" dirty="0" smtClean="0"/>
              <a:t> -n '!p'</a:t>
            </a:r>
          </a:p>
          <a:p>
            <a:pPr eaLnBrk="1" hangingPunct="1">
              <a:buFontTx/>
              <a:buNone/>
            </a:pPr>
            <a:r>
              <a:rPr lang="en-US" altLang="zh-TW" dirty="0" smtClean="0"/>
              <a:t>p: Event not found</a:t>
            </a:r>
          </a:p>
          <a:p>
            <a:pPr eaLnBrk="1" hangingPunct="1">
              <a:buFontTx/>
              <a:buNone/>
            </a:pPr>
            <a:r>
              <a:rPr lang="en-US" altLang="zh-TW" dirty="0" smtClean="0"/>
              <a:t>%</a:t>
            </a:r>
          </a:p>
          <a:p>
            <a:pPr eaLnBrk="1" hangingPunct="1">
              <a:buFontTx/>
              <a:buNone/>
            </a:pPr>
            <a:endParaRPr lang="en-US" altLang="zh-TW" dirty="0" smtClean="0"/>
          </a:p>
        </p:txBody>
      </p:sp>
      <p:sp>
        <p:nvSpPr>
          <p:cNvPr id="20484" name="Rectangular Callout 3"/>
          <p:cNvSpPr>
            <a:spLocks noChangeArrowheads="1"/>
          </p:cNvSpPr>
          <p:nvPr/>
        </p:nvSpPr>
        <p:spPr bwMode="auto">
          <a:xfrm>
            <a:off x="4876800" y="914400"/>
            <a:ext cx="3810000" cy="1752600"/>
          </a:xfrm>
          <a:prstGeom prst="wedgeRectCallout">
            <a:avLst>
              <a:gd name="adj1" fmla="val -11269"/>
              <a:gd name="adj2" fmla="val 92317"/>
            </a:avLst>
          </a:prstGeom>
          <a:solidFill>
            <a:schemeClr val="accent1"/>
          </a:solidFill>
          <a:ln w="9525" algn="ctr">
            <a:solidFill>
              <a:schemeClr val="tx1"/>
            </a:solidFill>
            <a:round/>
            <a:headEnd/>
            <a:tailEnd/>
          </a:ln>
        </p:spPr>
        <p:txBody>
          <a:bodyPr/>
          <a:lstStyle>
            <a:lvl1pPr eaLnBrk="0" hangingPunct="0">
              <a:defRPr kumimoji="1" b="1">
                <a:solidFill>
                  <a:schemeClr val="tx1"/>
                </a:solidFill>
                <a:latin typeface="Arial Narrow" panose="020B0606020202030204" pitchFamily="34" charset="0"/>
                <a:ea typeface="新細明體" panose="02020500000000000000" pitchFamily="18" charset="-120"/>
              </a:defRPr>
            </a:lvl1pPr>
            <a:lvl2pPr marL="742950" indent="-285750" eaLnBrk="0" hangingPunct="0">
              <a:defRPr kumimoji="1" b="1">
                <a:solidFill>
                  <a:schemeClr val="tx1"/>
                </a:solidFill>
                <a:latin typeface="Arial Narrow" panose="020B0606020202030204" pitchFamily="34" charset="0"/>
                <a:ea typeface="新細明體" panose="02020500000000000000" pitchFamily="18" charset="-120"/>
              </a:defRPr>
            </a:lvl2pPr>
            <a:lvl3pPr marL="1143000" indent="-228600" eaLnBrk="0" hangingPunct="0">
              <a:defRPr kumimoji="1" b="1">
                <a:solidFill>
                  <a:schemeClr val="tx1"/>
                </a:solidFill>
                <a:latin typeface="Arial Narrow" panose="020B0606020202030204" pitchFamily="34" charset="0"/>
                <a:ea typeface="新細明體" panose="02020500000000000000" pitchFamily="18" charset="-120"/>
              </a:defRPr>
            </a:lvl3pPr>
            <a:lvl4pPr marL="1600200" indent="-228600" eaLnBrk="0" hangingPunct="0">
              <a:defRPr kumimoji="1" b="1">
                <a:solidFill>
                  <a:schemeClr val="tx1"/>
                </a:solidFill>
                <a:latin typeface="Arial Narrow" panose="020B0606020202030204" pitchFamily="34" charset="0"/>
                <a:ea typeface="新細明體" panose="02020500000000000000" pitchFamily="18" charset="-120"/>
              </a:defRPr>
            </a:lvl4pPr>
            <a:lvl5pPr marL="2057400" indent="-228600" eaLnBrk="0" hangingPunct="0">
              <a:defRPr kumimoji="1" b="1">
                <a:solidFill>
                  <a:schemeClr val="tx1"/>
                </a:solidFill>
                <a:latin typeface="Arial Narrow" panose="020B0606020202030204" pitchFamily="34" charset="0"/>
                <a:ea typeface="新細明體" panose="02020500000000000000" pitchFamily="18" charset="-120"/>
              </a:defRPr>
            </a:lvl5pPr>
            <a:lvl6pPr marL="25146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6pPr>
            <a:lvl7pPr marL="29718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7pPr>
            <a:lvl8pPr marL="34290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8pPr>
            <a:lvl9pPr marL="38862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9pPr>
          </a:lstStyle>
          <a:p>
            <a:pPr eaLnBrk="1" hangingPunct="1"/>
            <a:r>
              <a:rPr lang="en-US" altLang="zh-TW" sz="2800" dirty="0" err="1"/>
              <a:t>tcsh</a:t>
            </a:r>
            <a:r>
              <a:rPr lang="en-US" altLang="zh-TW" sz="2800" dirty="0"/>
              <a:t> got confused, because the “!” is interpreted by the shell, even inside of the </a:t>
            </a:r>
            <a:r>
              <a:rPr lang="en-US" altLang="zh-TW" sz="2800" dirty="0" smtClean="0"/>
              <a:t>' </a:t>
            </a:r>
            <a:r>
              <a:rPr lang="en-US" altLang="zh-TW" sz="2800" dirty="0"/>
              <a:t>quote.</a:t>
            </a:r>
            <a:r>
              <a:rPr lang="en-US" altLang="zh-TW" sz="2400" dirty="0"/>
              <a:t> </a:t>
            </a:r>
          </a:p>
        </p:txBody>
      </p:sp>
      <p:sp>
        <p:nvSpPr>
          <p:cNvPr id="5" name="Trapezoid 4"/>
          <p:cNvSpPr>
            <a:spLocks noChangeAspect="1"/>
          </p:cNvSpPr>
          <p:nvPr/>
        </p:nvSpPr>
        <p:spPr bwMode="auto">
          <a:xfrm rot="-2700000">
            <a:off x="-737070" y="282628"/>
            <a:ext cx="2945498" cy="863248"/>
          </a:xfrm>
          <a:prstGeom prst="trapezoid">
            <a:avLst>
              <a:gd name="adj" fmla="val 100893"/>
            </a:avLst>
          </a:prstGeom>
          <a:solidFill>
            <a:srgbClr val="FFFF00"/>
          </a:solidFill>
          <a:ln w="9525" cap="flat" cmpd="sng" algn="ctr">
            <a:solidFill>
              <a:srgbClr val="C00000"/>
            </a:solidFill>
            <a:prstDash val="solid"/>
            <a:round/>
            <a:headEnd type="none" w="med" len="med"/>
            <a:tailEnd type="none" w="med" len="med"/>
          </a:ln>
          <a:effectLst/>
        </p:spPr>
        <p:txBody>
          <a:bodyPr vert="horz" wrap="square" lIns="91440" tIns="0" rIns="91440" bIns="45720" numCol="1" rtlCol="0" anchor="ctr" anchorCtr="1" compatLnSpc="1">
            <a:prstTxWarp prst="textNoShape">
              <a:avLst/>
            </a:prstTxWarp>
          </a:bodyPr>
          <a:lstStyle>
            <a:defPPr>
              <a:defRPr lang="en-US"/>
            </a:defPPr>
            <a:lvl1pPr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1pPr>
            <a:lvl2pPr marL="4572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2pPr>
            <a:lvl3pPr marL="9144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3pPr>
            <a:lvl4pPr marL="13716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4pPr>
            <a:lvl5pPr marL="18288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5pPr>
            <a:lvl6pPr marL="22860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6pPr>
            <a:lvl7pPr marL="27432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7pPr>
            <a:lvl8pPr marL="32004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8pPr>
            <a:lvl9pPr marL="36576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9pPr>
          </a:lstStyle>
          <a:p>
            <a:pPr marL="0" marR="0" indent="0" algn="ctr" defTabSz="914400" rtl="0" eaLnBrk="1" fontAlgn="base" latinLnBrk="0" hangingPunct="1">
              <a:spcBef>
                <a:spcPct val="0"/>
              </a:spcBef>
              <a:spcAft>
                <a:spcPct val="0"/>
              </a:spcAft>
              <a:buClrTx/>
              <a:buSzTx/>
              <a:buFontTx/>
              <a:buNone/>
              <a:tabLst/>
            </a:pPr>
            <a:r>
              <a:rPr kumimoji="1" lang="en-US" sz="2800" b="0" i="0" u="none" strike="noStrike" cap="none" normalizeH="0" baseline="0" dirty="0" smtClean="0">
                <a:ln>
                  <a:noFill/>
                </a:ln>
                <a:solidFill>
                  <a:schemeClr val="tx1"/>
                </a:solidFill>
                <a:effectLst/>
                <a:latin typeface="Arial" charset="0"/>
                <a:ea typeface="新細明體" charset="-120"/>
              </a:rPr>
              <a:t>From </a:t>
            </a:r>
            <a:r>
              <a:rPr kumimoji="1" lang="en-US" sz="2800" b="0" i="0" u="none" strike="noStrike" cap="none" normalizeH="0" baseline="0" smtClean="0">
                <a:ln>
                  <a:noFill/>
                </a:ln>
                <a:solidFill>
                  <a:schemeClr val="tx1"/>
                </a:solidFill>
                <a:effectLst/>
                <a:latin typeface="Arial" charset="0"/>
                <a:ea typeface="新細明體" charset="-120"/>
              </a:rPr>
              <a:t>Lecture 8</a:t>
            </a:r>
            <a:endParaRPr kumimoji="1" lang="en-US" sz="2800" b="0" i="0" u="none" strike="noStrike" cap="none" normalizeH="0" baseline="0" dirty="0">
              <a:ln>
                <a:noFill/>
              </a:ln>
              <a:solidFill>
                <a:schemeClr val="tx1"/>
              </a:solidFill>
              <a:effectLst/>
              <a:latin typeface="Arial" charset="0"/>
              <a:ea typeface="新細明體" charset="-120"/>
            </a:endParaRPr>
          </a:p>
          <a:p>
            <a:pPr marL="0" marR="0" indent="0" algn="ctr" defTabSz="914400" rtl="0" eaLnBrk="1" fontAlgn="base" latinLnBrk="0" hangingPunct="1">
              <a:spcBef>
                <a:spcPct val="0"/>
              </a:spcBef>
              <a:spcAft>
                <a:spcPct val="0"/>
              </a:spcAft>
              <a:buClrTx/>
              <a:buSzTx/>
              <a:buFontTx/>
              <a:buNone/>
              <a:tabLst/>
            </a:pPr>
            <a:endParaRPr kumimoji="1" lang="en-US" sz="900" b="0" i="0" u="none" strike="noStrike" cap="none" normalizeH="0" baseline="0" dirty="0">
              <a:ln>
                <a:noFill/>
              </a:ln>
              <a:solidFill>
                <a:schemeClr val="tx1"/>
              </a:solidFill>
              <a:effectLst/>
              <a:latin typeface="Arial" charset="0"/>
              <a:ea typeface="新細明體" charset="-120"/>
            </a:endParaRPr>
          </a:p>
        </p:txBody>
      </p:sp>
    </p:spTree>
    <p:extLst>
      <p:ext uri="{BB962C8B-B14F-4D97-AF65-F5344CB8AC3E}">
        <p14:creationId xmlns:p14="http://schemas.microsoft.com/office/powerpoint/2010/main" val="5085222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a:spLocks noGrp="1" noChangeArrowheads="1"/>
          </p:cNvSpPr>
          <p:nvPr>
            <p:ph type="body" idx="1"/>
          </p:nvPr>
        </p:nvSpPr>
        <p:spPr>
          <a:xfrm>
            <a:off x="228600" y="1143000"/>
            <a:ext cx="4191000" cy="5334000"/>
          </a:xfrm>
        </p:spPr>
        <p:txBody>
          <a:bodyPr/>
          <a:lstStyle/>
          <a:p>
            <a:pPr marL="0" indent="0" eaLnBrk="1" hangingPunct="1">
              <a:lnSpc>
                <a:spcPct val="90000"/>
              </a:lnSpc>
              <a:spcBef>
                <a:spcPct val="0"/>
              </a:spcBef>
              <a:buFontTx/>
              <a:buNone/>
            </a:pPr>
            <a:endParaRPr lang="en-US" altLang="zh-TW" sz="3600" dirty="0">
              <a:latin typeface="High Tower Text" pitchFamily="18" charset="0"/>
            </a:endParaRPr>
          </a:p>
          <a:p>
            <a:pPr marL="0" indent="0" eaLnBrk="1" hangingPunct="1">
              <a:lnSpc>
                <a:spcPct val="80000"/>
              </a:lnSpc>
              <a:spcBef>
                <a:spcPct val="0"/>
              </a:spcBef>
              <a:buFontTx/>
              <a:buNone/>
            </a:pPr>
            <a:r>
              <a:rPr lang="en-US" altLang="zh-TW" dirty="0"/>
              <a:t>%</a:t>
            </a:r>
            <a:r>
              <a:rPr lang="en-US" altLang="zh-TW" sz="3600" dirty="0">
                <a:latin typeface="High Tower Text" pitchFamily="18" charset="0"/>
              </a:rPr>
              <a:t> </a:t>
            </a:r>
            <a:r>
              <a:rPr lang="en-US" altLang="zh-TW" sz="3600" dirty="0" err="1">
                <a:latin typeface="High Tower Text" pitchFamily="18" charset="0"/>
              </a:rPr>
              <a:t>csh</a:t>
            </a:r>
            <a:endParaRPr lang="en-US" altLang="zh-TW" sz="3600" dirty="0">
              <a:latin typeface="High Tower Text" pitchFamily="18" charset="0"/>
            </a:endParaRPr>
          </a:p>
          <a:p>
            <a:pPr marL="0" indent="0" eaLnBrk="1" hangingPunct="1">
              <a:lnSpc>
                <a:spcPct val="80000"/>
              </a:lnSpc>
              <a:spcBef>
                <a:spcPct val="0"/>
              </a:spcBef>
              <a:buFontTx/>
              <a:buNone/>
            </a:pPr>
            <a:r>
              <a:rPr lang="en-US" altLang="zh-TW" dirty="0"/>
              <a:t>%</a:t>
            </a:r>
            <a:r>
              <a:rPr lang="en-US" altLang="zh-TW" sz="3600" dirty="0">
                <a:latin typeface="High Tower Text" pitchFamily="18" charset="0"/>
              </a:rPr>
              <a:t> set</a:t>
            </a:r>
            <a:r>
              <a:rPr lang="en-US" altLang="zh-TW" sz="3600" dirty="0">
                <a:solidFill>
                  <a:srgbClr val="0033CC"/>
                </a:solidFill>
                <a:latin typeface="High Tower Text" pitchFamily="18" charset="0"/>
              </a:rPr>
              <a:t> </a:t>
            </a:r>
            <a:r>
              <a:rPr lang="en-US" altLang="zh-TW" sz="3600" dirty="0">
                <a:latin typeface="High Tower Text" pitchFamily="18" charset="0"/>
              </a:rPr>
              <a:t>A = </a:t>
            </a:r>
            <a:r>
              <a:rPr lang="en-US" altLang="zh-TW" sz="3600" dirty="0">
                <a:latin typeface="High Tower Text" pitchFamily="18" charset="0"/>
                <a:cs typeface="Times New Roman" pitchFamily="18" charset="0"/>
              </a:rPr>
              <a:t>"</a:t>
            </a:r>
            <a:r>
              <a:rPr lang="en-US" altLang="zh-TW" sz="3600" dirty="0">
                <a:latin typeface="High Tower Text" pitchFamily="18" charset="0"/>
              </a:rPr>
              <a:t>*</a:t>
            </a:r>
            <a:r>
              <a:rPr lang="en-US" altLang="zh-TW" sz="3600" dirty="0">
                <a:latin typeface="High Tower Text" pitchFamily="18" charset="0"/>
                <a:cs typeface="Times New Roman" pitchFamily="18" charset="0"/>
              </a:rPr>
              <a:t>"</a:t>
            </a:r>
          </a:p>
          <a:p>
            <a:pPr marL="0" indent="0" eaLnBrk="1" hangingPunct="1">
              <a:lnSpc>
                <a:spcPct val="80000"/>
              </a:lnSpc>
              <a:spcBef>
                <a:spcPct val="0"/>
              </a:spcBef>
              <a:buFontTx/>
              <a:buNone/>
            </a:pPr>
            <a:r>
              <a:rPr lang="en-US" altLang="zh-TW" dirty="0"/>
              <a:t>%</a:t>
            </a:r>
            <a:r>
              <a:rPr lang="en-US" altLang="zh-TW" sz="3600" dirty="0">
                <a:latin typeface="High Tower Text" pitchFamily="18" charset="0"/>
              </a:rPr>
              <a:t> echo </a:t>
            </a:r>
            <a:r>
              <a:rPr lang="en-US" altLang="zh-TW" dirty="0"/>
              <a:t>$</a:t>
            </a:r>
            <a:r>
              <a:rPr lang="en-US" altLang="zh-TW" sz="3600" dirty="0">
                <a:latin typeface="High Tower Text" pitchFamily="18" charset="0"/>
              </a:rPr>
              <a:t>A</a:t>
            </a:r>
          </a:p>
          <a:p>
            <a:pPr marL="0" indent="0" eaLnBrk="1" hangingPunct="1">
              <a:lnSpc>
                <a:spcPct val="80000"/>
              </a:lnSpc>
              <a:spcBef>
                <a:spcPct val="0"/>
              </a:spcBef>
              <a:buFontTx/>
              <a:buNone/>
            </a:pPr>
            <a:r>
              <a:rPr lang="en-US" altLang="zh-TW" sz="2800" dirty="0">
                <a:latin typeface="Courier" pitchFamily="49" charset="0"/>
              </a:rPr>
              <a:t>&lt;lists all the files&gt;</a:t>
            </a:r>
          </a:p>
          <a:p>
            <a:pPr marL="0" indent="0" eaLnBrk="1" hangingPunct="1">
              <a:lnSpc>
                <a:spcPct val="80000"/>
              </a:lnSpc>
              <a:spcBef>
                <a:spcPct val="0"/>
              </a:spcBef>
              <a:buFontTx/>
              <a:buNone/>
            </a:pPr>
            <a:r>
              <a:rPr lang="en-US" altLang="zh-TW" dirty="0"/>
              <a:t>%</a:t>
            </a:r>
            <a:r>
              <a:rPr lang="en-US" altLang="zh-TW" sz="3600" dirty="0">
                <a:latin typeface="High Tower Text" pitchFamily="18" charset="0"/>
              </a:rPr>
              <a:t> echo </a:t>
            </a:r>
            <a:r>
              <a:rPr lang="en-US" altLang="zh-TW" sz="3600" dirty="0">
                <a:latin typeface="High Tower Text" pitchFamily="18" charset="0"/>
                <a:cs typeface="Times New Roman" pitchFamily="18" charset="0"/>
              </a:rPr>
              <a:t>'</a:t>
            </a:r>
            <a:r>
              <a:rPr lang="en-US" altLang="zh-TW" dirty="0"/>
              <a:t>$</a:t>
            </a:r>
            <a:r>
              <a:rPr lang="en-US" altLang="zh-TW" sz="3600" dirty="0">
                <a:latin typeface="High Tower Text" pitchFamily="18" charset="0"/>
              </a:rPr>
              <a:t>A</a:t>
            </a:r>
            <a:r>
              <a:rPr lang="en-US" altLang="zh-TW" sz="3600" dirty="0">
                <a:latin typeface="High Tower Text" pitchFamily="18" charset="0"/>
                <a:cs typeface="Times New Roman" pitchFamily="18" charset="0"/>
              </a:rPr>
              <a:t>'</a:t>
            </a:r>
          </a:p>
          <a:p>
            <a:pPr marL="0" indent="0" eaLnBrk="1" hangingPunct="1">
              <a:lnSpc>
                <a:spcPct val="80000"/>
              </a:lnSpc>
              <a:spcBef>
                <a:spcPct val="0"/>
              </a:spcBef>
              <a:buFontTx/>
              <a:buNone/>
            </a:pPr>
            <a:r>
              <a:rPr lang="en-US" altLang="zh-TW" dirty="0"/>
              <a:t>$</a:t>
            </a:r>
            <a:r>
              <a:rPr lang="en-US" altLang="zh-TW" sz="3600" dirty="0">
                <a:latin typeface="High Tower Text" pitchFamily="18" charset="0"/>
              </a:rPr>
              <a:t>A</a:t>
            </a:r>
            <a:endParaRPr lang="en-US" altLang="zh-TW" sz="3600" dirty="0">
              <a:latin typeface="High Tower Text" pitchFamily="18" charset="0"/>
              <a:cs typeface="Times New Roman" pitchFamily="18" charset="0"/>
            </a:endParaRPr>
          </a:p>
          <a:p>
            <a:pPr marL="0" indent="0" eaLnBrk="1" hangingPunct="1">
              <a:lnSpc>
                <a:spcPct val="80000"/>
              </a:lnSpc>
              <a:spcBef>
                <a:spcPct val="0"/>
              </a:spcBef>
              <a:buFontTx/>
              <a:buNone/>
            </a:pPr>
            <a:r>
              <a:rPr lang="en-US" altLang="zh-TW" dirty="0"/>
              <a:t>%</a:t>
            </a:r>
            <a:r>
              <a:rPr lang="en-US" altLang="zh-TW" sz="3600" dirty="0">
                <a:latin typeface="High Tower Text" pitchFamily="18" charset="0"/>
              </a:rPr>
              <a:t> echo </a:t>
            </a:r>
            <a:r>
              <a:rPr lang="en-US" altLang="zh-TW" sz="3600" dirty="0">
                <a:latin typeface="High Tower Text" pitchFamily="18" charset="0"/>
                <a:cs typeface="Times New Roman" pitchFamily="18" charset="0"/>
              </a:rPr>
              <a:t>"</a:t>
            </a:r>
            <a:r>
              <a:rPr lang="en-US" altLang="zh-TW" dirty="0"/>
              <a:t>$A</a:t>
            </a:r>
            <a:r>
              <a:rPr lang="en-US" altLang="zh-TW" sz="3600" dirty="0">
                <a:latin typeface="High Tower Text" pitchFamily="18" charset="0"/>
                <a:cs typeface="Times New Roman" pitchFamily="18" charset="0"/>
              </a:rPr>
              <a:t>"</a:t>
            </a:r>
          </a:p>
          <a:p>
            <a:pPr marL="0" indent="0" eaLnBrk="1" hangingPunct="1">
              <a:lnSpc>
                <a:spcPct val="80000"/>
              </a:lnSpc>
              <a:spcBef>
                <a:spcPct val="0"/>
              </a:spcBef>
              <a:buFontTx/>
              <a:buNone/>
            </a:pPr>
            <a:r>
              <a:rPr lang="en-US" altLang="zh-TW" sz="3600" dirty="0">
                <a:latin typeface="High Tower Text" pitchFamily="18" charset="0"/>
                <a:cs typeface="Times New Roman" pitchFamily="18" charset="0"/>
              </a:rPr>
              <a:t>*</a:t>
            </a:r>
          </a:p>
          <a:p>
            <a:pPr marL="0" indent="0" eaLnBrk="1" hangingPunct="1">
              <a:lnSpc>
                <a:spcPct val="80000"/>
              </a:lnSpc>
              <a:spcBef>
                <a:spcPct val="0"/>
              </a:spcBef>
              <a:buFontTx/>
              <a:buNone/>
            </a:pPr>
            <a:r>
              <a:rPr lang="en-US" altLang="zh-TW" dirty="0">
                <a:cs typeface="Times New Roman" pitchFamily="18" charset="0"/>
              </a:rPr>
              <a:t>%</a:t>
            </a:r>
            <a:r>
              <a:rPr lang="en-US" altLang="zh-TW" sz="3600" dirty="0">
                <a:latin typeface="High Tower Text" pitchFamily="18" charset="0"/>
                <a:cs typeface="Times New Roman" pitchFamily="18" charset="0"/>
              </a:rPr>
              <a:t> echo </a:t>
            </a:r>
            <a:r>
              <a:rPr lang="en-US" altLang="zh-TW" sz="3600" dirty="0">
                <a:cs typeface="Times New Roman" pitchFamily="18" charset="0"/>
              </a:rPr>
              <a:t>$</a:t>
            </a:r>
            <a:r>
              <a:rPr lang="en-US" altLang="zh-TW" sz="3600" dirty="0" err="1">
                <a:latin typeface="High Tower Text" pitchFamily="18" charset="0"/>
                <a:cs typeface="Times New Roman" pitchFamily="18" charset="0"/>
              </a:rPr>
              <a:t>A:q</a:t>
            </a:r>
            <a:endParaRPr lang="en-US" altLang="zh-TW" sz="3600" dirty="0">
              <a:latin typeface="High Tower Text" pitchFamily="18" charset="0"/>
              <a:cs typeface="Times New Roman" pitchFamily="18" charset="0"/>
            </a:endParaRPr>
          </a:p>
          <a:p>
            <a:pPr marL="0" indent="0" eaLnBrk="1" hangingPunct="1">
              <a:lnSpc>
                <a:spcPct val="80000"/>
              </a:lnSpc>
              <a:spcBef>
                <a:spcPct val="0"/>
              </a:spcBef>
              <a:buFontTx/>
              <a:buNone/>
            </a:pPr>
            <a:r>
              <a:rPr lang="en-US" altLang="zh-TW" sz="3600" dirty="0">
                <a:latin typeface="High Tower Text" pitchFamily="18" charset="0"/>
                <a:cs typeface="Times New Roman" pitchFamily="18" charset="0"/>
              </a:rPr>
              <a:t>*</a:t>
            </a:r>
          </a:p>
          <a:p>
            <a:pPr marL="0" indent="0" eaLnBrk="1" hangingPunct="1">
              <a:lnSpc>
                <a:spcPct val="80000"/>
              </a:lnSpc>
              <a:spcBef>
                <a:spcPct val="0"/>
              </a:spcBef>
              <a:buFontTx/>
              <a:buNone/>
            </a:pPr>
            <a:r>
              <a:rPr lang="en-US" altLang="zh-TW" dirty="0">
                <a:cs typeface="Times New Roman" pitchFamily="18" charset="0"/>
              </a:rPr>
              <a:t>%</a:t>
            </a:r>
            <a:endParaRPr lang="en-US" altLang="zh-TW" sz="3600" dirty="0">
              <a:cs typeface="Times New Roman" pitchFamily="18" charset="0"/>
            </a:endParaRPr>
          </a:p>
        </p:txBody>
      </p:sp>
      <p:sp>
        <p:nvSpPr>
          <p:cNvPr id="88067" name="Rectangle 2"/>
          <p:cNvSpPr>
            <a:spLocks noGrp="1" noChangeArrowheads="1"/>
          </p:cNvSpPr>
          <p:nvPr>
            <p:ph type="title"/>
          </p:nvPr>
        </p:nvSpPr>
        <p:spPr>
          <a:xfrm>
            <a:off x="457200" y="76200"/>
            <a:ext cx="8153400" cy="1295400"/>
          </a:xfrm>
        </p:spPr>
        <p:txBody>
          <a:bodyPr/>
          <a:lstStyle/>
          <a:p>
            <a:pPr eaLnBrk="1" hangingPunct="1"/>
            <a:r>
              <a:rPr lang="en-US" altLang="zh-TW" dirty="0" err="1">
                <a:solidFill>
                  <a:srgbClr val="0066CC"/>
                </a:solidFill>
              </a:rPr>
              <a:t>csh</a:t>
            </a:r>
            <a:r>
              <a:rPr lang="en-US" altLang="zh-TW" dirty="0">
                <a:solidFill>
                  <a:srgbClr val="0066CC"/>
                </a:solidFill>
              </a:rPr>
              <a:t> vs. bash:</a:t>
            </a:r>
            <a:br>
              <a:rPr lang="en-US" altLang="zh-TW" dirty="0">
                <a:solidFill>
                  <a:srgbClr val="0066CC"/>
                </a:solidFill>
              </a:rPr>
            </a:br>
            <a:r>
              <a:rPr lang="en-US" altLang="zh-TW" b="1" dirty="0">
                <a:solidFill>
                  <a:srgbClr val="0066CC"/>
                </a:solidFill>
              </a:rPr>
              <a:t>set</a:t>
            </a:r>
            <a:r>
              <a:rPr lang="en-US" altLang="zh-TW" dirty="0">
                <a:solidFill>
                  <a:srgbClr val="0066CC"/>
                </a:solidFill>
              </a:rPr>
              <a:t>, </a:t>
            </a:r>
            <a:r>
              <a:rPr lang="en-US" altLang="zh-TW" b="1" dirty="0">
                <a:solidFill>
                  <a:srgbClr val="0066CC"/>
                </a:solidFill>
              </a:rPr>
              <a:t>:q</a:t>
            </a:r>
          </a:p>
        </p:txBody>
      </p:sp>
      <p:sp>
        <p:nvSpPr>
          <p:cNvPr id="6" name="Rectangle 3"/>
          <p:cNvSpPr txBox="1">
            <a:spLocks noChangeArrowheads="1"/>
          </p:cNvSpPr>
          <p:nvPr/>
        </p:nvSpPr>
        <p:spPr bwMode="auto">
          <a:xfrm>
            <a:off x="4724400" y="1143000"/>
            <a:ext cx="4191000" cy="5334000"/>
          </a:xfrm>
          <a:prstGeom prst="rect">
            <a:avLst/>
          </a:prstGeom>
          <a:noFill/>
          <a:ln w="9525">
            <a:noFill/>
            <a:miter lim="800000"/>
            <a:headEnd/>
            <a:tailEnd/>
          </a:ln>
        </p:spPr>
        <p:txBody>
          <a:bodyPr/>
          <a:lstStyle/>
          <a:p>
            <a:pPr>
              <a:lnSpc>
                <a:spcPct val="90000"/>
              </a:lnSpc>
              <a:defRPr/>
            </a:pPr>
            <a:endParaRPr lang="en-US" altLang="zh-TW" sz="3600" b="0" kern="0" dirty="0">
              <a:solidFill>
                <a:srgbClr val="000000"/>
              </a:solidFill>
              <a:latin typeface="High Tower Text" pitchFamily="18" charset="0"/>
              <a:ea typeface="新細明體"/>
              <a:cs typeface="Arial" pitchFamily="34" charset="0"/>
            </a:endParaRPr>
          </a:p>
          <a:p>
            <a:pPr>
              <a:lnSpc>
                <a:spcPct val="80000"/>
              </a:lnSpc>
              <a:defRPr/>
            </a:pPr>
            <a:r>
              <a:rPr lang="en-US" altLang="zh-TW" sz="3200" b="0" kern="0" dirty="0">
                <a:solidFill>
                  <a:srgbClr val="000000"/>
                </a:solidFill>
                <a:latin typeface="Arial"/>
                <a:ea typeface="新細明體"/>
                <a:cs typeface="Arial" pitchFamily="34" charset="0"/>
              </a:rPr>
              <a:t>%</a:t>
            </a:r>
            <a:r>
              <a:rPr lang="en-US" altLang="zh-TW" sz="3600" b="0" kern="0" dirty="0">
                <a:solidFill>
                  <a:srgbClr val="000000"/>
                </a:solidFill>
                <a:latin typeface="High Tower Text" pitchFamily="18" charset="0"/>
                <a:ea typeface="新細明體"/>
                <a:cs typeface="Arial" pitchFamily="34" charset="0"/>
              </a:rPr>
              <a:t> </a:t>
            </a:r>
            <a:r>
              <a:rPr lang="en-US" altLang="zh-TW" sz="3600" b="0" kern="0" dirty="0" err="1">
                <a:solidFill>
                  <a:srgbClr val="000000"/>
                </a:solidFill>
                <a:latin typeface="High Tower Text" pitchFamily="18" charset="0"/>
                <a:ea typeface="新細明體"/>
                <a:cs typeface="Arial" pitchFamily="34" charset="0"/>
              </a:rPr>
              <a:t>bash</a:t>
            </a:r>
            <a:endParaRPr lang="en-US" altLang="zh-TW" sz="3600" b="0" kern="0" dirty="0">
              <a:solidFill>
                <a:srgbClr val="000000"/>
              </a:solidFill>
              <a:latin typeface="High Tower Text" pitchFamily="18" charset="0"/>
              <a:ea typeface="新細明體"/>
              <a:cs typeface="Arial" pitchFamily="34" charset="0"/>
            </a:endParaRPr>
          </a:p>
          <a:p>
            <a:pPr>
              <a:lnSpc>
                <a:spcPct val="80000"/>
              </a:lnSpc>
              <a:defRPr/>
            </a:pPr>
            <a:r>
              <a:rPr lang="en-US" altLang="zh-TW" sz="3200" b="0" kern="0" dirty="0">
                <a:solidFill>
                  <a:srgbClr val="000000"/>
                </a:solidFill>
                <a:latin typeface="Arial"/>
                <a:ea typeface="新細明體"/>
                <a:cs typeface="Arial" pitchFamily="34" charset="0"/>
              </a:rPr>
              <a:t>%</a:t>
            </a:r>
            <a:r>
              <a:rPr lang="en-US" altLang="zh-TW" sz="3600" b="0" kern="0" dirty="0">
                <a:solidFill>
                  <a:srgbClr val="000000"/>
                </a:solidFill>
                <a:latin typeface="High Tower Text" pitchFamily="18" charset="0"/>
                <a:ea typeface="新細明體"/>
                <a:cs typeface="Arial" pitchFamily="34" charset="0"/>
              </a:rPr>
              <a:t> A=</a:t>
            </a:r>
            <a:r>
              <a:rPr lang="en-US" altLang="zh-TW" sz="3600" b="0" kern="0" dirty="0">
                <a:solidFill>
                  <a:srgbClr val="000000"/>
                </a:solidFill>
                <a:latin typeface="High Tower Text" pitchFamily="18" charset="0"/>
                <a:ea typeface="新細明體"/>
                <a:cs typeface="Times New Roman" pitchFamily="18" charset="0"/>
              </a:rPr>
              <a:t>"</a:t>
            </a:r>
            <a:r>
              <a:rPr lang="en-US" altLang="zh-TW" sz="3600" b="0" kern="0" dirty="0">
                <a:solidFill>
                  <a:srgbClr val="000000"/>
                </a:solidFill>
                <a:latin typeface="High Tower Text" pitchFamily="18" charset="0"/>
                <a:ea typeface="新細明體"/>
                <a:cs typeface="Arial" pitchFamily="34" charset="0"/>
              </a:rPr>
              <a:t>*</a:t>
            </a:r>
            <a:r>
              <a:rPr lang="en-US" altLang="zh-TW" sz="3600" b="0" kern="0" dirty="0">
                <a:solidFill>
                  <a:srgbClr val="000000"/>
                </a:solidFill>
                <a:latin typeface="High Tower Text" pitchFamily="18" charset="0"/>
                <a:ea typeface="新細明體"/>
                <a:cs typeface="Times New Roman" pitchFamily="18" charset="0"/>
              </a:rPr>
              <a:t>"</a:t>
            </a:r>
          </a:p>
          <a:p>
            <a:pPr>
              <a:lnSpc>
                <a:spcPct val="80000"/>
              </a:lnSpc>
              <a:defRPr/>
            </a:pPr>
            <a:r>
              <a:rPr lang="en-US" altLang="zh-TW" sz="3200" b="0" kern="0" dirty="0">
                <a:solidFill>
                  <a:srgbClr val="000000"/>
                </a:solidFill>
                <a:latin typeface="Arial"/>
                <a:ea typeface="新細明體"/>
                <a:cs typeface="Arial" pitchFamily="34" charset="0"/>
              </a:rPr>
              <a:t>%</a:t>
            </a:r>
            <a:r>
              <a:rPr lang="en-US" altLang="zh-TW" sz="3600" b="0" kern="0" dirty="0">
                <a:solidFill>
                  <a:srgbClr val="000000"/>
                </a:solidFill>
                <a:latin typeface="High Tower Text" pitchFamily="18" charset="0"/>
                <a:ea typeface="新細明體"/>
                <a:cs typeface="Arial" pitchFamily="34" charset="0"/>
              </a:rPr>
              <a:t> echo </a:t>
            </a:r>
            <a:r>
              <a:rPr lang="en-US" altLang="zh-TW" sz="3200" b="0" kern="0" dirty="0">
                <a:solidFill>
                  <a:srgbClr val="000000"/>
                </a:solidFill>
                <a:latin typeface="Arial"/>
                <a:ea typeface="新細明體"/>
                <a:cs typeface="Arial" pitchFamily="34" charset="0"/>
              </a:rPr>
              <a:t>$</a:t>
            </a:r>
            <a:r>
              <a:rPr lang="en-US" altLang="zh-TW" sz="3600" b="0" kern="0" dirty="0">
                <a:solidFill>
                  <a:srgbClr val="000000"/>
                </a:solidFill>
                <a:latin typeface="High Tower Text" pitchFamily="18" charset="0"/>
                <a:ea typeface="新細明體"/>
                <a:cs typeface="Arial" pitchFamily="34" charset="0"/>
              </a:rPr>
              <a:t>A</a:t>
            </a:r>
          </a:p>
          <a:p>
            <a:pPr>
              <a:lnSpc>
                <a:spcPct val="80000"/>
              </a:lnSpc>
              <a:defRPr/>
            </a:pPr>
            <a:r>
              <a:rPr lang="en-US" altLang="zh-TW" sz="2800" b="0" kern="0" dirty="0">
                <a:solidFill>
                  <a:srgbClr val="000000"/>
                </a:solidFill>
                <a:latin typeface="Courier" pitchFamily="49" charset="0"/>
                <a:ea typeface="新細明體"/>
                <a:cs typeface="Arial" pitchFamily="34" charset="0"/>
              </a:rPr>
              <a:t>&lt;lists all the files&gt;</a:t>
            </a:r>
          </a:p>
          <a:p>
            <a:pPr>
              <a:lnSpc>
                <a:spcPct val="80000"/>
              </a:lnSpc>
              <a:defRPr/>
            </a:pPr>
            <a:r>
              <a:rPr lang="en-US" altLang="zh-TW" sz="3200" b="0" kern="0" dirty="0">
                <a:solidFill>
                  <a:srgbClr val="000000"/>
                </a:solidFill>
                <a:latin typeface="Arial"/>
                <a:ea typeface="新細明體"/>
                <a:cs typeface="Arial" pitchFamily="34" charset="0"/>
              </a:rPr>
              <a:t>%</a:t>
            </a:r>
            <a:r>
              <a:rPr lang="en-US" altLang="zh-TW" sz="3600" b="0" kern="0" dirty="0">
                <a:solidFill>
                  <a:srgbClr val="000000"/>
                </a:solidFill>
                <a:latin typeface="High Tower Text" pitchFamily="18" charset="0"/>
                <a:ea typeface="新細明體"/>
                <a:cs typeface="Arial" pitchFamily="34" charset="0"/>
              </a:rPr>
              <a:t> echo </a:t>
            </a:r>
            <a:r>
              <a:rPr lang="en-US" altLang="zh-TW" sz="3600" b="0" kern="0" dirty="0">
                <a:solidFill>
                  <a:srgbClr val="000000"/>
                </a:solidFill>
                <a:latin typeface="High Tower Text" pitchFamily="18" charset="0"/>
                <a:ea typeface="新細明體"/>
                <a:cs typeface="Times New Roman" pitchFamily="18" charset="0"/>
              </a:rPr>
              <a:t>'</a:t>
            </a:r>
            <a:r>
              <a:rPr lang="en-US" altLang="zh-TW" sz="3200" b="0" kern="0" dirty="0">
                <a:solidFill>
                  <a:srgbClr val="000000"/>
                </a:solidFill>
                <a:latin typeface="Arial"/>
                <a:ea typeface="新細明體"/>
                <a:cs typeface="Arial" pitchFamily="34" charset="0"/>
              </a:rPr>
              <a:t>$</a:t>
            </a:r>
            <a:r>
              <a:rPr lang="en-US" altLang="zh-TW" sz="3600" b="0" kern="0" dirty="0">
                <a:solidFill>
                  <a:srgbClr val="000000"/>
                </a:solidFill>
                <a:latin typeface="High Tower Text" pitchFamily="18" charset="0"/>
                <a:ea typeface="新細明體"/>
                <a:cs typeface="Arial" pitchFamily="34" charset="0"/>
              </a:rPr>
              <a:t>A</a:t>
            </a:r>
            <a:r>
              <a:rPr lang="en-US" altLang="zh-TW" sz="3600" b="0" kern="0" dirty="0">
                <a:solidFill>
                  <a:srgbClr val="000000"/>
                </a:solidFill>
                <a:latin typeface="High Tower Text" pitchFamily="18" charset="0"/>
                <a:ea typeface="新細明體"/>
                <a:cs typeface="Times New Roman" pitchFamily="18" charset="0"/>
              </a:rPr>
              <a:t>'</a:t>
            </a:r>
          </a:p>
          <a:p>
            <a:pPr>
              <a:lnSpc>
                <a:spcPct val="80000"/>
              </a:lnSpc>
              <a:defRPr/>
            </a:pPr>
            <a:r>
              <a:rPr lang="en-US" altLang="zh-TW" sz="3200" b="0" kern="0" dirty="0">
                <a:solidFill>
                  <a:srgbClr val="000000"/>
                </a:solidFill>
                <a:latin typeface="Arial"/>
                <a:ea typeface="新細明體"/>
                <a:cs typeface="Arial" pitchFamily="34" charset="0"/>
              </a:rPr>
              <a:t>$</a:t>
            </a:r>
            <a:r>
              <a:rPr lang="en-US" altLang="zh-TW" sz="3600" b="0" kern="0" dirty="0">
                <a:solidFill>
                  <a:srgbClr val="000000"/>
                </a:solidFill>
                <a:latin typeface="High Tower Text" pitchFamily="18" charset="0"/>
                <a:ea typeface="新細明體"/>
                <a:cs typeface="Arial" pitchFamily="34" charset="0"/>
              </a:rPr>
              <a:t>A</a:t>
            </a:r>
            <a:endParaRPr lang="en-US" altLang="zh-TW" sz="3600" b="0" kern="0" dirty="0">
              <a:solidFill>
                <a:srgbClr val="000000"/>
              </a:solidFill>
              <a:latin typeface="High Tower Text" pitchFamily="18" charset="0"/>
              <a:ea typeface="新細明體"/>
              <a:cs typeface="Times New Roman" pitchFamily="18" charset="0"/>
            </a:endParaRPr>
          </a:p>
          <a:p>
            <a:pPr>
              <a:lnSpc>
                <a:spcPct val="80000"/>
              </a:lnSpc>
              <a:defRPr/>
            </a:pPr>
            <a:r>
              <a:rPr lang="en-US" altLang="zh-TW" sz="3200" b="0" kern="0" dirty="0">
                <a:solidFill>
                  <a:srgbClr val="000000"/>
                </a:solidFill>
                <a:latin typeface="Arial"/>
                <a:ea typeface="新細明體"/>
                <a:cs typeface="Arial" pitchFamily="34" charset="0"/>
              </a:rPr>
              <a:t>%</a:t>
            </a:r>
            <a:r>
              <a:rPr lang="en-US" altLang="zh-TW" sz="3600" b="0" kern="0" dirty="0">
                <a:solidFill>
                  <a:srgbClr val="000000"/>
                </a:solidFill>
                <a:latin typeface="High Tower Text" pitchFamily="18" charset="0"/>
                <a:ea typeface="新細明體"/>
                <a:cs typeface="Arial" pitchFamily="34" charset="0"/>
              </a:rPr>
              <a:t> echo </a:t>
            </a:r>
            <a:r>
              <a:rPr lang="en-US" altLang="zh-TW" sz="3600" b="0" kern="0" dirty="0">
                <a:solidFill>
                  <a:srgbClr val="000000"/>
                </a:solidFill>
                <a:latin typeface="High Tower Text" pitchFamily="18" charset="0"/>
                <a:ea typeface="新細明體"/>
                <a:cs typeface="Times New Roman" pitchFamily="18" charset="0"/>
              </a:rPr>
              <a:t>"</a:t>
            </a:r>
            <a:r>
              <a:rPr lang="en-US" altLang="zh-TW" sz="3200" b="0" kern="0" dirty="0">
                <a:solidFill>
                  <a:srgbClr val="000000"/>
                </a:solidFill>
                <a:latin typeface="Arial"/>
                <a:ea typeface="新細明體"/>
                <a:cs typeface="Arial" pitchFamily="34" charset="0"/>
              </a:rPr>
              <a:t>$A</a:t>
            </a:r>
            <a:r>
              <a:rPr lang="en-US" altLang="zh-TW" sz="3600" b="0" kern="0" dirty="0">
                <a:solidFill>
                  <a:srgbClr val="000000"/>
                </a:solidFill>
                <a:latin typeface="High Tower Text" pitchFamily="18" charset="0"/>
                <a:ea typeface="新細明體"/>
                <a:cs typeface="Times New Roman" pitchFamily="18" charset="0"/>
              </a:rPr>
              <a:t>"</a:t>
            </a:r>
          </a:p>
          <a:p>
            <a:pPr>
              <a:lnSpc>
                <a:spcPct val="80000"/>
              </a:lnSpc>
              <a:defRPr/>
            </a:pPr>
            <a:r>
              <a:rPr lang="en-US" altLang="zh-TW" sz="3600" b="0" kern="0" dirty="0">
                <a:solidFill>
                  <a:srgbClr val="000000"/>
                </a:solidFill>
                <a:latin typeface="High Tower Text" pitchFamily="18" charset="0"/>
                <a:ea typeface="新細明體"/>
                <a:cs typeface="Times New Roman" pitchFamily="18" charset="0"/>
              </a:rPr>
              <a:t>*</a:t>
            </a:r>
          </a:p>
          <a:p>
            <a:pPr>
              <a:lnSpc>
                <a:spcPct val="80000"/>
              </a:lnSpc>
              <a:defRPr/>
            </a:pPr>
            <a:r>
              <a:rPr lang="en-US" altLang="zh-TW" sz="3200" b="0" kern="0" dirty="0">
                <a:solidFill>
                  <a:srgbClr val="000000"/>
                </a:solidFill>
                <a:latin typeface="Arial"/>
                <a:ea typeface="新細明體"/>
                <a:cs typeface="Times New Roman" pitchFamily="18" charset="0"/>
              </a:rPr>
              <a:t>%</a:t>
            </a:r>
            <a:r>
              <a:rPr lang="en-US" altLang="zh-TW" sz="3600" b="0" kern="0" dirty="0">
                <a:solidFill>
                  <a:srgbClr val="000000"/>
                </a:solidFill>
                <a:latin typeface="High Tower Text" pitchFamily="18" charset="0"/>
                <a:ea typeface="新細明體"/>
                <a:cs typeface="Times New Roman" pitchFamily="18" charset="0"/>
              </a:rPr>
              <a:t> echo </a:t>
            </a:r>
            <a:r>
              <a:rPr lang="en-US" altLang="zh-TW" sz="3600" b="0" kern="0" dirty="0">
                <a:solidFill>
                  <a:srgbClr val="000000"/>
                </a:solidFill>
                <a:latin typeface="Arial"/>
                <a:ea typeface="新細明體"/>
                <a:cs typeface="Times New Roman" pitchFamily="18" charset="0"/>
              </a:rPr>
              <a:t>$</a:t>
            </a:r>
            <a:r>
              <a:rPr lang="en-US" altLang="zh-TW" sz="3600" b="0" kern="0" dirty="0">
                <a:solidFill>
                  <a:srgbClr val="000000"/>
                </a:solidFill>
                <a:latin typeface="High Tower Text" pitchFamily="18" charset="0"/>
                <a:ea typeface="新細明體"/>
                <a:cs typeface="Times New Roman" pitchFamily="18" charset="0"/>
              </a:rPr>
              <a:t>A:q</a:t>
            </a:r>
          </a:p>
          <a:p>
            <a:pPr>
              <a:lnSpc>
                <a:spcPct val="80000"/>
              </a:lnSpc>
              <a:defRPr/>
            </a:pPr>
            <a:r>
              <a:rPr lang="en-US" altLang="zh-TW" sz="3600" b="0" kern="0" dirty="0">
                <a:solidFill>
                  <a:srgbClr val="000000"/>
                </a:solidFill>
                <a:latin typeface="High Tower Text" pitchFamily="18" charset="0"/>
                <a:ea typeface="新細明體"/>
                <a:cs typeface="Times New Roman" pitchFamily="18" charset="0"/>
              </a:rPr>
              <a:t>*:q</a:t>
            </a:r>
          </a:p>
          <a:p>
            <a:pPr>
              <a:lnSpc>
                <a:spcPct val="80000"/>
              </a:lnSpc>
              <a:defRPr/>
            </a:pPr>
            <a:r>
              <a:rPr lang="en-US" altLang="zh-TW" sz="3200" b="0" kern="0" dirty="0">
                <a:solidFill>
                  <a:srgbClr val="000000"/>
                </a:solidFill>
                <a:latin typeface="Arial"/>
                <a:ea typeface="新細明體"/>
                <a:cs typeface="Times New Roman" pitchFamily="18" charset="0"/>
              </a:rPr>
              <a:t>%</a:t>
            </a:r>
            <a:endParaRPr lang="en-US" altLang="zh-TW" sz="3600" b="0" kern="0" dirty="0">
              <a:solidFill>
                <a:srgbClr val="000000"/>
              </a:solidFill>
              <a:latin typeface="Arial"/>
              <a:ea typeface="新細明體"/>
              <a:cs typeface="Times New Roman" pitchFamily="18" charset="0"/>
            </a:endParaRPr>
          </a:p>
        </p:txBody>
      </p:sp>
    </p:spTree>
    <p:extLst>
      <p:ext uri="{BB962C8B-B14F-4D97-AF65-F5344CB8AC3E}">
        <p14:creationId xmlns:p14="http://schemas.microsoft.com/office/powerpoint/2010/main" val="42575335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a:spLocks noGrp="1" noChangeArrowheads="1"/>
          </p:cNvSpPr>
          <p:nvPr>
            <p:ph type="body" idx="1"/>
          </p:nvPr>
        </p:nvSpPr>
        <p:spPr>
          <a:xfrm>
            <a:off x="228600" y="1143000"/>
            <a:ext cx="4191000" cy="5334000"/>
          </a:xfrm>
        </p:spPr>
        <p:txBody>
          <a:bodyPr/>
          <a:lstStyle/>
          <a:p>
            <a:pPr marL="0" indent="0" eaLnBrk="1" hangingPunct="1">
              <a:lnSpc>
                <a:spcPct val="90000"/>
              </a:lnSpc>
              <a:spcBef>
                <a:spcPct val="0"/>
              </a:spcBef>
              <a:buFontTx/>
              <a:buNone/>
            </a:pPr>
            <a:endParaRPr lang="en-US" altLang="zh-TW" sz="3600" dirty="0">
              <a:latin typeface="High Tower Text" pitchFamily="18" charset="0"/>
            </a:endParaRPr>
          </a:p>
          <a:p>
            <a:pPr marL="0" indent="0" eaLnBrk="1" hangingPunct="1">
              <a:lnSpc>
                <a:spcPct val="80000"/>
              </a:lnSpc>
              <a:spcBef>
                <a:spcPct val="0"/>
              </a:spcBef>
              <a:buFontTx/>
              <a:buNone/>
            </a:pPr>
            <a:r>
              <a:rPr lang="en-US" altLang="zh-TW" dirty="0"/>
              <a:t>%</a:t>
            </a:r>
            <a:r>
              <a:rPr lang="en-US" altLang="zh-TW" sz="3600" dirty="0">
                <a:latin typeface="High Tower Text" pitchFamily="18" charset="0"/>
              </a:rPr>
              <a:t> </a:t>
            </a:r>
            <a:r>
              <a:rPr lang="en-US" altLang="zh-TW" sz="3600" dirty="0" err="1">
                <a:latin typeface="High Tower Text" pitchFamily="18" charset="0"/>
              </a:rPr>
              <a:t>csh</a:t>
            </a:r>
            <a:endParaRPr lang="en-US" altLang="zh-TW" sz="3600" dirty="0">
              <a:latin typeface="High Tower Text" pitchFamily="18" charset="0"/>
            </a:endParaRPr>
          </a:p>
          <a:p>
            <a:pPr marL="0" indent="0" eaLnBrk="1" hangingPunct="1">
              <a:lnSpc>
                <a:spcPct val="80000"/>
              </a:lnSpc>
              <a:spcBef>
                <a:spcPct val="0"/>
              </a:spcBef>
              <a:buFontTx/>
              <a:buNone/>
            </a:pPr>
            <a:r>
              <a:rPr lang="en-US" altLang="zh-TW" dirty="0"/>
              <a:t>%</a:t>
            </a:r>
            <a:r>
              <a:rPr lang="en-US" altLang="zh-TW" sz="3600" dirty="0">
                <a:latin typeface="High Tower Text" pitchFamily="18" charset="0"/>
              </a:rPr>
              <a:t> </a:t>
            </a:r>
            <a:r>
              <a:rPr lang="en-US" altLang="zh-TW" sz="3600" b="1" dirty="0">
                <a:solidFill>
                  <a:srgbClr val="0033CC"/>
                </a:solidFill>
                <a:latin typeface="High Tower Text" pitchFamily="18" charset="0"/>
              </a:rPr>
              <a:t>set</a:t>
            </a:r>
            <a:r>
              <a:rPr lang="en-US" altLang="zh-TW" sz="3600" dirty="0">
                <a:solidFill>
                  <a:srgbClr val="0033CC"/>
                </a:solidFill>
                <a:latin typeface="High Tower Text" pitchFamily="18" charset="0"/>
              </a:rPr>
              <a:t> </a:t>
            </a:r>
            <a:r>
              <a:rPr lang="en-US" altLang="zh-TW" sz="3600" dirty="0">
                <a:latin typeface="High Tower Text" pitchFamily="18" charset="0"/>
              </a:rPr>
              <a:t>A = </a:t>
            </a:r>
            <a:r>
              <a:rPr lang="en-US" altLang="zh-TW" sz="3600" dirty="0">
                <a:latin typeface="High Tower Text" pitchFamily="18" charset="0"/>
                <a:cs typeface="Times New Roman" pitchFamily="18" charset="0"/>
              </a:rPr>
              <a:t>"</a:t>
            </a:r>
            <a:r>
              <a:rPr lang="en-US" altLang="zh-TW" sz="3600" dirty="0">
                <a:latin typeface="High Tower Text" pitchFamily="18" charset="0"/>
              </a:rPr>
              <a:t>*</a:t>
            </a:r>
            <a:r>
              <a:rPr lang="en-US" altLang="zh-TW" sz="3600" dirty="0">
                <a:latin typeface="High Tower Text" pitchFamily="18" charset="0"/>
                <a:cs typeface="Times New Roman" pitchFamily="18" charset="0"/>
              </a:rPr>
              <a:t>"</a:t>
            </a:r>
          </a:p>
          <a:p>
            <a:pPr marL="0" indent="0" eaLnBrk="1" hangingPunct="1">
              <a:lnSpc>
                <a:spcPct val="80000"/>
              </a:lnSpc>
              <a:spcBef>
                <a:spcPct val="0"/>
              </a:spcBef>
              <a:buFontTx/>
              <a:buNone/>
            </a:pPr>
            <a:r>
              <a:rPr lang="en-US" altLang="zh-TW" dirty="0"/>
              <a:t>%</a:t>
            </a:r>
            <a:r>
              <a:rPr lang="en-US" altLang="zh-TW" sz="3600" dirty="0">
                <a:latin typeface="High Tower Text" pitchFamily="18" charset="0"/>
              </a:rPr>
              <a:t> echo </a:t>
            </a:r>
            <a:r>
              <a:rPr lang="en-US" altLang="zh-TW" dirty="0"/>
              <a:t>$</a:t>
            </a:r>
            <a:r>
              <a:rPr lang="en-US" altLang="zh-TW" sz="3600" dirty="0">
                <a:latin typeface="High Tower Text" pitchFamily="18" charset="0"/>
              </a:rPr>
              <a:t>A</a:t>
            </a:r>
          </a:p>
          <a:p>
            <a:pPr marL="0" indent="0" eaLnBrk="1" hangingPunct="1">
              <a:lnSpc>
                <a:spcPct val="80000"/>
              </a:lnSpc>
              <a:spcBef>
                <a:spcPct val="0"/>
              </a:spcBef>
              <a:buFontTx/>
              <a:buNone/>
            </a:pPr>
            <a:r>
              <a:rPr lang="en-US" altLang="zh-TW" sz="2800" dirty="0">
                <a:latin typeface="Courier" pitchFamily="49" charset="0"/>
              </a:rPr>
              <a:t>&lt;lists all the files&gt;</a:t>
            </a:r>
          </a:p>
          <a:p>
            <a:pPr marL="0" indent="0" eaLnBrk="1" hangingPunct="1">
              <a:lnSpc>
                <a:spcPct val="80000"/>
              </a:lnSpc>
              <a:spcBef>
                <a:spcPct val="0"/>
              </a:spcBef>
              <a:buFontTx/>
              <a:buNone/>
            </a:pPr>
            <a:r>
              <a:rPr lang="en-US" altLang="zh-TW" dirty="0"/>
              <a:t>%</a:t>
            </a:r>
            <a:r>
              <a:rPr lang="en-US" altLang="zh-TW" sz="3600" dirty="0">
                <a:latin typeface="High Tower Text" pitchFamily="18" charset="0"/>
              </a:rPr>
              <a:t> echo </a:t>
            </a:r>
            <a:r>
              <a:rPr lang="en-US" altLang="zh-TW" sz="3600" dirty="0">
                <a:latin typeface="High Tower Text" pitchFamily="18" charset="0"/>
                <a:cs typeface="Times New Roman" pitchFamily="18" charset="0"/>
              </a:rPr>
              <a:t>'</a:t>
            </a:r>
            <a:r>
              <a:rPr lang="en-US" altLang="zh-TW" dirty="0"/>
              <a:t>$</a:t>
            </a:r>
            <a:r>
              <a:rPr lang="en-US" altLang="zh-TW" sz="3600" dirty="0">
                <a:latin typeface="High Tower Text" pitchFamily="18" charset="0"/>
              </a:rPr>
              <a:t>A</a:t>
            </a:r>
            <a:r>
              <a:rPr lang="en-US" altLang="zh-TW" sz="3600" dirty="0">
                <a:latin typeface="High Tower Text" pitchFamily="18" charset="0"/>
                <a:cs typeface="Times New Roman" pitchFamily="18" charset="0"/>
              </a:rPr>
              <a:t>'</a:t>
            </a:r>
          </a:p>
          <a:p>
            <a:pPr marL="0" indent="0" eaLnBrk="1" hangingPunct="1">
              <a:lnSpc>
                <a:spcPct val="80000"/>
              </a:lnSpc>
              <a:spcBef>
                <a:spcPct val="0"/>
              </a:spcBef>
              <a:buFontTx/>
              <a:buNone/>
            </a:pPr>
            <a:r>
              <a:rPr lang="en-US" altLang="zh-TW" dirty="0"/>
              <a:t>$</a:t>
            </a:r>
            <a:r>
              <a:rPr lang="en-US" altLang="zh-TW" sz="3600" dirty="0">
                <a:latin typeface="High Tower Text" pitchFamily="18" charset="0"/>
              </a:rPr>
              <a:t>A</a:t>
            </a:r>
            <a:endParaRPr lang="en-US" altLang="zh-TW" sz="3600" dirty="0">
              <a:latin typeface="High Tower Text" pitchFamily="18" charset="0"/>
              <a:cs typeface="Times New Roman" pitchFamily="18" charset="0"/>
            </a:endParaRPr>
          </a:p>
          <a:p>
            <a:pPr marL="0" indent="0" eaLnBrk="1" hangingPunct="1">
              <a:lnSpc>
                <a:spcPct val="80000"/>
              </a:lnSpc>
              <a:spcBef>
                <a:spcPct val="0"/>
              </a:spcBef>
              <a:buFontTx/>
              <a:buNone/>
            </a:pPr>
            <a:r>
              <a:rPr lang="en-US" altLang="zh-TW" dirty="0"/>
              <a:t>%</a:t>
            </a:r>
            <a:r>
              <a:rPr lang="en-US" altLang="zh-TW" sz="3600" dirty="0">
                <a:latin typeface="High Tower Text" pitchFamily="18" charset="0"/>
              </a:rPr>
              <a:t> echo </a:t>
            </a:r>
            <a:r>
              <a:rPr lang="en-US" altLang="zh-TW" sz="3600" dirty="0">
                <a:latin typeface="High Tower Text" pitchFamily="18" charset="0"/>
                <a:cs typeface="Times New Roman" pitchFamily="18" charset="0"/>
              </a:rPr>
              <a:t>"</a:t>
            </a:r>
            <a:r>
              <a:rPr lang="en-US" altLang="zh-TW" dirty="0"/>
              <a:t>$A</a:t>
            </a:r>
            <a:r>
              <a:rPr lang="en-US" altLang="zh-TW" sz="3600" dirty="0">
                <a:latin typeface="High Tower Text" pitchFamily="18" charset="0"/>
                <a:cs typeface="Times New Roman" pitchFamily="18" charset="0"/>
              </a:rPr>
              <a:t>"</a:t>
            </a:r>
          </a:p>
          <a:p>
            <a:pPr marL="0" indent="0" eaLnBrk="1" hangingPunct="1">
              <a:lnSpc>
                <a:spcPct val="80000"/>
              </a:lnSpc>
              <a:spcBef>
                <a:spcPct val="0"/>
              </a:spcBef>
              <a:buFontTx/>
              <a:buNone/>
            </a:pPr>
            <a:r>
              <a:rPr lang="en-US" altLang="zh-TW" sz="3600" dirty="0">
                <a:latin typeface="High Tower Text" pitchFamily="18" charset="0"/>
                <a:cs typeface="Times New Roman" pitchFamily="18" charset="0"/>
              </a:rPr>
              <a:t>*</a:t>
            </a:r>
          </a:p>
          <a:p>
            <a:pPr marL="0" indent="0" eaLnBrk="1" hangingPunct="1">
              <a:lnSpc>
                <a:spcPct val="80000"/>
              </a:lnSpc>
              <a:spcBef>
                <a:spcPct val="0"/>
              </a:spcBef>
              <a:buFontTx/>
              <a:buNone/>
            </a:pPr>
            <a:r>
              <a:rPr lang="en-US" altLang="zh-TW" dirty="0">
                <a:cs typeface="Times New Roman" pitchFamily="18" charset="0"/>
              </a:rPr>
              <a:t>%</a:t>
            </a:r>
            <a:r>
              <a:rPr lang="en-US" altLang="zh-TW" sz="3600" dirty="0">
                <a:latin typeface="High Tower Text" pitchFamily="18" charset="0"/>
                <a:cs typeface="Times New Roman" pitchFamily="18" charset="0"/>
              </a:rPr>
              <a:t> echo </a:t>
            </a:r>
            <a:r>
              <a:rPr lang="en-US" altLang="zh-TW" sz="3600" dirty="0">
                <a:cs typeface="Times New Roman" pitchFamily="18" charset="0"/>
              </a:rPr>
              <a:t>$</a:t>
            </a:r>
            <a:r>
              <a:rPr lang="en-US" altLang="zh-TW" sz="3600" dirty="0" err="1">
                <a:latin typeface="High Tower Text" pitchFamily="18" charset="0"/>
                <a:cs typeface="Times New Roman" pitchFamily="18" charset="0"/>
              </a:rPr>
              <a:t>A:q</a:t>
            </a:r>
            <a:endParaRPr lang="en-US" altLang="zh-TW" sz="3600" dirty="0">
              <a:latin typeface="High Tower Text" pitchFamily="18" charset="0"/>
              <a:cs typeface="Times New Roman" pitchFamily="18" charset="0"/>
            </a:endParaRPr>
          </a:p>
          <a:p>
            <a:pPr marL="0" indent="0" eaLnBrk="1" hangingPunct="1">
              <a:lnSpc>
                <a:spcPct val="80000"/>
              </a:lnSpc>
              <a:spcBef>
                <a:spcPct val="0"/>
              </a:spcBef>
              <a:buFontTx/>
              <a:buNone/>
            </a:pPr>
            <a:r>
              <a:rPr lang="en-US" altLang="zh-TW" sz="3600" dirty="0">
                <a:latin typeface="High Tower Text" pitchFamily="18" charset="0"/>
                <a:cs typeface="Times New Roman" pitchFamily="18" charset="0"/>
              </a:rPr>
              <a:t>*</a:t>
            </a:r>
          </a:p>
          <a:p>
            <a:pPr marL="0" indent="0" eaLnBrk="1" hangingPunct="1">
              <a:lnSpc>
                <a:spcPct val="80000"/>
              </a:lnSpc>
              <a:spcBef>
                <a:spcPct val="0"/>
              </a:spcBef>
              <a:buFontTx/>
              <a:buNone/>
            </a:pPr>
            <a:r>
              <a:rPr lang="en-US" altLang="zh-TW" dirty="0">
                <a:cs typeface="Times New Roman" pitchFamily="18" charset="0"/>
              </a:rPr>
              <a:t>%</a:t>
            </a:r>
            <a:endParaRPr lang="en-US" altLang="zh-TW" sz="3600" dirty="0">
              <a:cs typeface="Times New Roman" pitchFamily="18" charset="0"/>
            </a:endParaRPr>
          </a:p>
        </p:txBody>
      </p:sp>
      <p:sp>
        <p:nvSpPr>
          <p:cNvPr id="88067" name="Rectangle 2"/>
          <p:cNvSpPr>
            <a:spLocks noGrp="1" noChangeArrowheads="1"/>
          </p:cNvSpPr>
          <p:nvPr>
            <p:ph type="title"/>
          </p:nvPr>
        </p:nvSpPr>
        <p:spPr>
          <a:xfrm>
            <a:off x="457200" y="76200"/>
            <a:ext cx="8153400" cy="1295400"/>
          </a:xfrm>
        </p:spPr>
        <p:txBody>
          <a:bodyPr/>
          <a:lstStyle/>
          <a:p>
            <a:pPr eaLnBrk="1" hangingPunct="1"/>
            <a:r>
              <a:rPr lang="en-US" altLang="zh-TW" dirty="0" err="1">
                <a:solidFill>
                  <a:srgbClr val="0066CC"/>
                </a:solidFill>
              </a:rPr>
              <a:t>csh</a:t>
            </a:r>
            <a:r>
              <a:rPr lang="en-US" altLang="zh-TW" dirty="0">
                <a:solidFill>
                  <a:srgbClr val="0066CC"/>
                </a:solidFill>
              </a:rPr>
              <a:t> vs. bash:</a:t>
            </a:r>
            <a:br>
              <a:rPr lang="en-US" altLang="zh-TW" dirty="0">
                <a:solidFill>
                  <a:srgbClr val="0066CC"/>
                </a:solidFill>
              </a:rPr>
            </a:br>
            <a:r>
              <a:rPr lang="en-US" altLang="zh-TW" b="1" dirty="0">
                <a:solidFill>
                  <a:srgbClr val="0066CC"/>
                </a:solidFill>
              </a:rPr>
              <a:t>set</a:t>
            </a:r>
            <a:r>
              <a:rPr lang="en-US" altLang="zh-TW" dirty="0">
                <a:solidFill>
                  <a:srgbClr val="0066CC"/>
                </a:solidFill>
              </a:rPr>
              <a:t>, </a:t>
            </a:r>
            <a:r>
              <a:rPr lang="en-US" altLang="zh-TW" b="1" dirty="0">
                <a:solidFill>
                  <a:srgbClr val="0066CC"/>
                </a:solidFill>
              </a:rPr>
              <a:t>:q</a:t>
            </a:r>
          </a:p>
        </p:txBody>
      </p:sp>
      <p:sp>
        <p:nvSpPr>
          <p:cNvPr id="6" name="Rectangle 3"/>
          <p:cNvSpPr txBox="1">
            <a:spLocks noChangeArrowheads="1"/>
          </p:cNvSpPr>
          <p:nvPr/>
        </p:nvSpPr>
        <p:spPr bwMode="auto">
          <a:xfrm>
            <a:off x="4724400" y="1143000"/>
            <a:ext cx="4191000" cy="5334000"/>
          </a:xfrm>
          <a:prstGeom prst="rect">
            <a:avLst/>
          </a:prstGeom>
          <a:noFill/>
          <a:ln w="9525">
            <a:noFill/>
            <a:miter lim="800000"/>
            <a:headEnd/>
            <a:tailEnd/>
          </a:ln>
        </p:spPr>
        <p:txBody>
          <a:bodyPr/>
          <a:lstStyle/>
          <a:p>
            <a:pPr>
              <a:lnSpc>
                <a:spcPct val="90000"/>
              </a:lnSpc>
              <a:defRPr/>
            </a:pPr>
            <a:endParaRPr lang="en-US" altLang="zh-TW" sz="3600" b="0" kern="0" dirty="0">
              <a:solidFill>
                <a:srgbClr val="000000"/>
              </a:solidFill>
              <a:latin typeface="High Tower Text" pitchFamily="18" charset="0"/>
              <a:ea typeface="新細明體"/>
              <a:cs typeface="Arial" pitchFamily="34" charset="0"/>
            </a:endParaRPr>
          </a:p>
          <a:p>
            <a:pPr>
              <a:lnSpc>
                <a:spcPct val="80000"/>
              </a:lnSpc>
              <a:defRPr/>
            </a:pPr>
            <a:r>
              <a:rPr lang="en-US" altLang="zh-TW" sz="3200" b="0" kern="0" dirty="0">
                <a:solidFill>
                  <a:srgbClr val="000000"/>
                </a:solidFill>
                <a:latin typeface="Arial"/>
                <a:ea typeface="新細明體"/>
                <a:cs typeface="Arial" pitchFamily="34" charset="0"/>
              </a:rPr>
              <a:t>%</a:t>
            </a:r>
            <a:r>
              <a:rPr lang="en-US" altLang="zh-TW" sz="3600" b="0" kern="0" dirty="0">
                <a:solidFill>
                  <a:srgbClr val="000000"/>
                </a:solidFill>
                <a:latin typeface="High Tower Text" pitchFamily="18" charset="0"/>
                <a:ea typeface="新細明體"/>
                <a:cs typeface="Arial" pitchFamily="34" charset="0"/>
              </a:rPr>
              <a:t> </a:t>
            </a:r>
            <a:r>
              <a:rPr lang="en-US" altLang="zh-TW" sz="3600" b="0" kern="0" dirty="0" err="1">
                <a:solidFill>
                  <a:srgbClr val="000000"/>
                </a:solidFill>
                <a:latin typeface="High Tower Text" pitchFamily="18" charset="0"/>
                <a:ea typeface="新細明體"/>
                <a:cs typeface="Arial" pitchFamily="34" charset="0"/>
              </a:rPr>
              <a:t>bash</a:t>
            </a:r>
            <a:endParaRPr lang="en-US" altLang="zh-TW" sz="3600" b="0" kern="0" dirty="0">
              <a:solidFill>
                <a:srgbClr val="000000"/>
              </a:solidFill>
              <a:latin typeface="High Tower Text" pitchFamily="18" charset="0"/>
              <a:ea typeface="新細明體"/>
              <a:cs typeface="Arial" pitchFamily="34" charset="0"/>
            </a:endParaRPr>
          </a:p>
          <a:p>
            <a:pPr>
              <a:lnSpc>
                <a:spcPct val="80000"/>
              </a:lnSpc>
              <a:defRPr/>
            </a:pPr>
            <a:r>
              <a:rPr lang="en-US" altLang="zh-TW" sz="3200" b="0" kern="0" dirty="0">
                <a:solidFill>
                  <a:srgbClr val="000000"/>
                </a:solidFill>
                <a:latin typeface="Arial"/>
                <a:ea typeface="新細明體"/>
                <a:cs typeface="Arial" pitchFamily="34" charset="0"/>
              </a:rPr>
              <a:t>%</a:t>
            </a:r>
            <a:r>
              <a:rPr lang="en-US" altLang="zh-TW" sz="3600" b="0" kern="0" dirty="0">
                <a:solidFill>
                  <a:srgbClr val="000000"/>
                </a:solidFill>
                <a:latin typeface="High Tower Text" pitchFamily="18" charset="0"/>
                <a:ea typeface="新細明體"/>
                <a:cs typeface="Arial" pitchFamily="34" charset="0"/>
              </a:rPr>
              <a:t> A=</a:t>
            </a:r>
            <a:r>
              <a:rPr lang="en-US" altLang="zh-TW" sz="3600" b="0" kern="0" dirty="0">
                <a:solidFill>
                  <a:srgbClr val="000000"/>
                </a:solidFill>
                <a:latin typeface="High Tower Text" pitchFamily="18" charset="0"/>
                <a:ea typeface="新細明體"/>
                <a:cs typeface="Times New Roman" pitchFamily="18" charset="0"/>
              </a:rPr>
              <a:t>"</a:t>
            </a:r>
            <a:r>
              <a:rPr lang="en-US" altLang="zh-TW" sz="3600" b="0" kern="0" dirty="0">
                <a:solidFill>
                  <a:srgbClr val="000000"/>
                </a:solidFill>
                <a:latin typeface="High Tower Text" pitchFamily="18" charset="0"/>
                <a:ea typeface="新細明體"/>
                <a:cs typeface="Arial" pitchFamily="34" charset="0"/>
              </a:rPr>
              <a:t>*</a:t>
            </a:r>
            <a:r>
              <a:rPr lang="en-US" altLang="zh-TW" sz="3600" b="0" kern="0" dirty="0">
                <a:solidFill>
                  <a:srgbClr val="000000"/>
                </a:solidFill>
                <a:latin typeface="High Tower Text" pitchFamily="18" charset="0"/>
                <a:ea typeface="新細明體"/>
                <a:cs typeface="Times New Roman" pitchFamily="18" charset="0"/>
              </a:rPr>
              <a:t>"</a:t>
            </a:r>
          </a:p>
          <a:p>
            <a:pPr>
              <a:lnSpc>
                <a:spcPct val="80000"/>
              </a:lnSpc>
              <a:defRPr/>
            </a:pPr>
            <a:r>
              <a:rPr lang="en-US" altLang="zh-TW" sz="3200" b="0" kern="0" dirty="0">
                <a:solidFill>
                  <a:srgbClr val="000000"/>
                </a:solidFill>
                <a:latin typeface="Arial"/>
                <a:ea typeface="新細明體"/>
                <a:cs typeface="Arial" pitchFamily="34" charset="0"/>
              </a:rPr>
              <a:t>%</a:t>
            </a:r>
            <a:r>
              <a:rPr lang="en-US" altLang="zh-TW" sz="3600" b="0" kern="0" dirty="0">
                <a:solidFill>
                  <a:srgbClr val="000000"/>
                </a:solidFill>
                <a:latin typeface="High Tower Text" pitchFamily="18" charset="0"/>
                <a:ea typeface="新細明體"/>
                <a:cs typeface="Arial" pitchFamily="34" charset="0"/>
              </a:rPr>
              <a:t> echo </a:t>
            </a:r>
            <a:r>
              <a:rPr lang="en-US" altLang="zh-TW" sz="3200" b="0" kern="0" dirty="0">
                <a:solidFill>
                  <a:srgbClr val="000000"/>
                </a:solidFill>
                <a:latin typeface="Arial"/>
                <a:ea typeface="新細明體"/>
                <a:cs typeface="Arial" pitchFamily="34" charset="0"/>
              </a:rPr>
              <a:t>$</a:t>
            </a:r>
            <a:r>
              <a:rPr lang="en-US" altLang="zh-TW" sz="3600" b="0" kern="0" dirty="0">
                <a:solidFill>
                  <a:srgbClr val="000000"/>
                </a:solidFill>
                <a:latin typeface="High Tower Text" pitchFamily="18" charset="0"/>
                <a:ea typeface="新細明體"/>
                <a:cs typeface="Arial" pitchFamily="34" charset="0"/>
              </a:rPr>
              <a:t>A</a:t>
            </a:r>
          </a:p>
          <a:p>
            <a:pPr>
              <a:lnSpc>
                <a:spcPct val="80000"/>
              </a:lnSpc>
              <a:defRPr/>
            </a:pPr>
            <a:r>
              <a:rPr lang="en-US" altLang="zh-TW" sz="2800" b="0" kern="0" dirty="0">
                <a:solidFill>
                  <a:srgbClr val="000000"/>
                </a:solidFill>
                <a:latin typeface="Courier" pitchFamily="49" charset="0"/>
                <a:ea typeface="新細明體"/>
                <a:cs typeface="Arial" pitchFamily="34" charset="0"/>
              </a:rPr>
              <a:t>&lt;lists all the files&gt;</a:t>
            </a:r>
          </a:p>
          <a:p>
            <a:pPr>
              <a:lnSpc>
                <a:spcPct val="80000"/>
              </a:lnSpc>
              <a:defRPr/>
            </a:pPr>
            <a:r>
              <a:rPr lang="en-US" altLang="zh-TW" sz="3200" b="0" kern="0" dirty="0">
                <a:solidFill>
                  <a:srgbClr val="000000"/>
                </a:solidFill>
                <a:latin typeface="Arial"/>
                <a:ea typeface="新細明體"/>
                <a:cs typeface="Arial" pitchFamily="34" charset="0"/>
              </a:rPr>
              <a:t>%</a:t>
            </a:r>
            <a:r>
              <a:rPr lang="en-US" altLang="zh-TW" sz="3600" b="0" kern="0" dirty="0">
                <a:solidFill>
                  <a:srgbClr val="000000"/>
                </a:solidFill>
                <a:latin typeface="High Tower Text" pitchFamily="18" charset="0"/>
                <a:ea typeface="新細明體"/>
                <a:cs typeface="Arial" pitchFamily="34" charset="0"/>
              </a:rPr>
              <a:t> echo </a:t>
            </a:r>
            <a:r>
              <a:rPr lang="en-US" altLang="zh-TW" sz="3600" b="0" kern="0" dirty="0">
                <a:solidFill>
                  <a:srgbClr val="000000"/>
                </a:solidFill>
                <a:latin typeface="High Tower Text" pitchFamily="18" charset="0"/>
                <a:ea typeface="新細明體"/>
                <a:cs typeface="Times New Roman" pitchFamily="18" charset="0"/>
              </a:rPr>
              <a:t>'</a:t>
            </a:r>
            <a:r>
              <a:rPr lang="en-US" altLang="zh-TW" sz="3200" b="0" kern="0" dirty="0">
                <a:solidFill>
                  <a:srgbClr val="000000"/>
                </a:solidFill>
                <a:latin typeface="Arial"/>
                <a:ea typeface="新細明體"/>
                <a:cs typeface="Arial" pitchFamily="34" charset="0"/>
              </a:rPr>
              <a:t>$</a:t>
            </a:r>
            <a:r>
              <a:rPr lang="en-US" altLang="zh-TW" sz="3600" b="0" kern="0" dirty="0">
                <a:solidFill>
                  <a:srgbClr val="000000"/>
                </a:solidFill>
                <a:latin typeface="High Tower Text" pitchFamily="18" charset="0"/>
                <a:ea typeface="新細明體"/>
                <a:cs typeface="Arial" pitchFamily="34" charset="0"/>
              </a:rPr>
              <a:t>A</a:t>
            </a:r>
            <a:r>
              <a:rPr lang="en-US" altLang="zh-TW" sz="3600" b="0" kern="0" dirty="0">
                <a:solidFill>
                  <a:srgbClr val="000000"/>
                </a:solidFill>
                <a:latin typeface="High Tower Text" pitchFamily="18" charset="0"/>
                <a:ea typeface="新細明體"/>
                <a:cs typeface="Times New Roman" pitchFamily="18" charset="0"/>
              </a:rPr>
              <a:t>'</a:t>
            </a:r>
          </a:p>
          <a:p>
            <a:pPr>
              <a:lnSpc>
                <a:spcPct val="80000"/>
              </a:lnSpc>
              <a:defRPr/>
            </a:pPr>
            <a:r>
              <a:rPr lang="en-US" altLang="zh-TW" sz="3200" b="0" kern="0" dirty="0">
                <a:solidFill>
                  <a:srgbClr val="000000"/>
                </a:solidFill>
                <a:latin typeface="Arial"/>
                <a:ea typeface="新細明體"/>
                <a:cs typeface="Arial" pitchFamily="34" charset="0"/>
              </a:rPr>
              <a:t>$</a:t>
            </a:r>
            <a:r>
              <a:rPr lang="en-US" altLang="zh-TW" sz="3600" b="0" kern="0" dirty="0">
                <a:solidFill>
                  <a:srgbClr val="000000"/>
                </a:solidFill>
                <a:latin typeface="High Tower Text" pitchFamily="18" charset="0"/>
                <a:ea typeface="新細明體"/>
                <a:cs typeface="Arial" pitchFamily="34" charset="0"/>
              </a:rPr>
              <a:t>A</a:t>
            </a:r>
            <a:endParaRPr lang="en-US" altLang="zh-TW" sz="3600" b="0" kern="0" dirty="0">
              <a:solidFill>
                <a:srgbClr val="000000"/>
              </a:solidFill>
              <a:latin typeface="High Tower Text" pitchFamily="18" charset="0"/>
              <a:ea typeface="新細明體"/>
              <a:cs typeface="Times New Roman" pitchFamily="18" charset="0"/>
            </a:endParaRPr>
          </a:p>
          <a:p>
            <a:pPr>
              <a:lnSpc>
                <a:spcPct val="80000"/>
              </a:lnSpc>
              <a:defRPr/>
            </a:pPr>
            <a:r>
              <a:rPr lang="en-US" altLang="zh-TW" sz="3200" b="0" kern="0" dirty="0">
                <a:solidFill>
                  <a:srgbClr val="000000"/>
                </a:solidFill>
                <a:latin typeface="Arial"/>
                <a:ea typeface="新細明體"/>
                <a:cs typeface="Arial" pitchFamily="34" charset="0"/>
              </a:rPr>
              <a:t>%</a:t>
            </a:r>
            <a:r>
              <a:rPr lang="en-US" altLang="zh-TW" sz="3600" b="0" kern="0" dirty="0">
                <a:solidFill>
                  <a:srgbClr val="000000"/>
                </a:solidFill>
                <a:latin typeface="High Tower Text" pitchFamily="18" charset="0"/>
                <a:ea typeface="新細明體"/>
                <a:cs typeface="Arial" pitchFamily="34" charset="0"/>
              </a:rPr>
              <a:t> echo </a:t>
            </a:r>
            <a:r>
              <a:rPr lang="en-US" altLang="zh-TW" sz="3600" b="0" kern="0" dirty="0">
                <a:solidFill>
                  <a:srgbClr val="000000"/>
                </a:solidFill>
                <a:latin typeface="High Tower Text" pitchFamily="18" charset="0"/>
                <a:ea typeface="新細明體"/>
                <a:cs typeface="Times New Roman" pitchFamily="18" charset="0"/>
              </a:rPr>
              <a:t>"</a:t>
            </a:r>
            <a:r>
              <a:rPr lang="en-US" altLang="zh-TW" sz="3200" b="0" kern="0" dirty="0">
                <a:solidFill>
                  <a:srgbClr val="000000"/>
                </a:solidFill>
                <a:latin typeface="Arial"/>
                <a:ea typeface="新細明體"/>
                <a:cs typeface="Arial" pitchFamily="34" charset="0"/>
              </a:rPr>
              <a:t>$A</a:t>
            </a:r>
            <a:r>
              <a:rPr lang="en-US" altLang="zh-TW" sz="3600" b="0" kern="0" dirty="0">
                <a:solidFill>
                  <a:srgbClr val="000000"/>
                </a:solidFill>
                <a:latin typeface="High Tower Text" pitchFamily="18" charset="0"/>
                <a:ea typeface="新細明體"/>
                <a:cs typeface="Times New Roman" pitchFamily="18" charset="0"/>
              </a:rPr>
              <a:t>"</a:t>
            </a:r>
          </a:p>
          <a:p>
            <a:pPr>
              <a:lnSpc>
                <a:spcPct val="80000"/>
              </a:lnSpc>
              <a:defRPr/>
            </a:pPr>
            <a:r>
              <a:rPr lang="en-US" altLang="zh-TW" sz="3600" b="0" kern="0" dirty="0">
                <a:solidFill>
                  <a:srgbClr val="000000"/>
                </a:solidFill>
                <a:latin typeface="High Tower Text" pitchFamily="18" charset="0"/>
                <a:ea typeface="新細明體"/>
                <a:cs typeface="Times New Roman" pitchFamily="18" charset="0"/>
              </a:rPr>
              <a:t>*</a:t>
            </a:r>
          </a:p>
          <a:p>
            <a:pPr>
              <a:lnSpc>
                <a:spcPct val="80000"/>
              </a:lnSpc>
              <a:defRPr/>
            </a:pPr>
            <a:r>
              <a:rPr lang="en-US" altLang="zh-TW" sz="3200" b="0" kern="0" dirty="0">
                <a:solidFill>
                  <a:srgbClr val="000000"/>
                </a:solidFill>
                <a:latin typeface="Arial"/>
                <a:ea typeface="新細明體"/>
                <a:cs typeface="Times New Roman" pitchFamily="18" charset="0"/>
              </a:rPr>
              <a:t>%</a:t>
            </a:r>
            <a:r>
              <a:rPr lang="en-US" altLang="zh-TW" sz="3600" b="0" kern="0" dirty="0">
                <a:solidFill>
                  <a:srgbClr val="000000"/>
                </a:solidFill>
                <a:latin typeface="High Tower Text" pitchFamily="18" charset="0"/>
                <a:ea typeface="新細明體"/>
                <a:cs typeface="Times New Roman" pitchFamily="18" charset="0"/>
              </a:rPr>
              <a:t> echo </a:t>
            </a:r>
            <a:r>
              <a:rPr lang="en-US" altLang="zh-TW" sz="3600" b="0" kern="0" dirty="0">
                <a:solidFill>
                  <a:srgbClr val="000000"/>
                </a:solidFill>
                <a:latin typeface="Arial"/>
                <a:ea typeface="新細明體"/>
                <a:cs typeface="Times New Roman" pitchFamily="18" charset="0"/>
              </a:rPr>
              <a:t>$</a:t>
            </a:r>
            <a:r>
              <a:rPr lang="en-US" altLang="zh-TW" sz="3600" b="0" kern="0" dirty="0">
                <a:solidFill>
                  <a:srgbClr val="000000"/>
                </a:solidFill>
                <a:latin typeface="High Tower Text" pitchFamily="18" charset="0"/>
                <a:ea typeface="新細明體"/>
                <a:cs typeface="Times New Roman" pitchFamily="18" charset="0"/>
              </a:rPr>
              <a:t>A</a:t>
            </a:r>
            <a:r>
              <a:rPr lang="en-US" altLang="zh-TW" sz="3600" b="0" kern="0" dirty="0">
                <a:solidFill>
                  <a:srgbClr val="FF0000"/>
                </a:solidFill>
                <a:latin typeface="High Tower Text" pitchFamily="18" charset="0"/>
                <a:ea typeface="新細明體"/>
                <a:cs typeface="Times New Roman" pitchFamily="18" charset="0"/>
              </a:rPr>
              <a:t>:q</a:t>
            </a:r>
          </a:p>
          <a:p>
            <a:pPr>
              <a:lnSpc>
                <a:spcPct val="80000"/>
              </a:lnSpc>
              <a:defRPr/>
            </a:pPr>
            <a:r>
              <a:rPr lang="en-US" altLang="zh-TW" sz="3600" b="0" kern="0" dirty="0">
                <a:solidFill>
                  <a:srgbClr val="000000"/>
                </a:solidFill>
                <a:latin typeface="High Tower Text" pitchFamily="18" charset="0"/>
                <a:ea typeface="新細明體"/>
                <a:cs typeface="Times New Roman" pitchFamily="18" charset="0"/>
              </a:rPr>
              <a:t>*:q</a:t>
            </a:r>
          </a:p>
          <a:p>
            <a:pPr>
              <a:lnSpc>
                <a:spcPct val="80000"/>
              </a:lnSpc>
              <a:defRPr/>
            </a:pPr>
            <a:r>
              <a:rPr lang="en-US" altLang="zh-TW" sz="3200" b="0" kern="0" dirty="0">
                <a:solidFill>
                  <a:srgbClr val="000000"/>
                </a:solidFill>
                <a:latin typeface="Arial"/>
                <a:ea typeface="新細明體"/>
                <a:cs typeface="Times New Roman" pitchFamily="18" charset="0"/>
              </a:rPr>
              <a:t>%</a:t>
            </a:r>
            <a:endParaRPr lang="en-US" altLang="zh-TW" sz="3600" b="0" kern="0" dirty="0">
              <a:solidFill>
                <a:srgbClr val="000000"/>
              </a:solidFill>
              <a:latin typeface="Arial"/>
              <a:ea typeface="新細明體"/>
              <a:cs typeface="Times New Roman" pitchFamily="18" charset="0"/>
            </a:endParaRPr>
          </a:p>
        </p:txBody>
      </p:sp>
      <p:sp>
        <p:nvSpPr>
          <p:cNvPr id="5" name="Oval 4"/>
          <p:cNvSpPr/>
          <p:nvPr/>
        </p:nvSpPr>
        <p:spPr bwMode="auto">
          <a:xfrm>
            <a:off x="1752600" y="2069969"/>
            <a:ext cx="533400" cy="597031"/>
          </a:xfrm>
          <a:prstGeom prst="ellipse">
            <a:avLst/>
          </a:prstGeom>
          <a:noFill/>
          <a:ln w="28575" cap="flat" cmpd="sng" algn="ctr">
            <a:solidFill>
              <a:srgbClr val="0033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b="0">
              <a:solidFill>
                <a:srgbClr val="000000"/>
              </a:solidFill>
              <a:latin typeface="Arial" charset="0"/>
              <a:ea typeface="新細明體" charset="-120"/>
              <a:cs typeface="Arial" pitchFamily="34" charset="0"/>
            </a:endParaRPr>
          </a:p>
        </p:txBody>
      </p:sp>
    </p:spTree>
    <p:extLst>
      <p:ext uri="{BB962C8B-B14F-4D97-AF65-F5344CB8AC3E}">
        <p14:creationId xmlns:p14="http://schemas.microsoft.com/office/powerpoint/2010/main" val="37407861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ChangeArrowheads="1"/>
          </p:cNvSpPr>
          <p:nvPr/>
        </p:nvSpPr>
        <p:spPr bwMode="auto">
          <a:xfrm>
            <a:off x="838200" y="1225550"/>
            <a:ext cx="3124200" cy="3693319"/>
          </a:xfrm>
          <a:prstGeom prst="rect">
            <a:avLst/>
          </a:prstGeom>
          <a:noFill/>
          <a:ln w="9525">
            <a:noFill/>
            <a:miter lim="800000"/>
            <a:headEnd/>
            <a:tailEnd/>
          </a:ln>
        </p:spPr>
        <p:txBody>
          <a:bodyPr>
            <a:spAutoFit/>
          </a:bodyPr>
          <a:lstStyle/>
          <a:p>
            <a:endParaRPr lang="en-US" altLang="zh-TW" dirty="0">
              <a:solidFill>
                <a:srgbClr val="000000"/>
              </a:solidFill>
              <a:latin typeface="+mn-lt"/>
              <a:cs typeface="Arial" pitchFamily="34" charset="0"/>
            </a:endParaRPr>
          </a:p>
          <a:p>
            <a:r>
              <a:rPr lang="en-US" altLang="zh-TW" dirty="0">
                <a:solidFill>
                  <a:srgbClr val="000000"/>
                </a:solidFill>
                <a:latin typeface="+mn-lt"/>
                <a:cs typeface="Arial" pitchFamily="34" charset="0"/>
              </a:rPr>
              <a:t>% cat </a:t>
            </a:r>
            <a:r>
              <a:rPr lang="en-US" altLang="zh-TW" dirty="0" err="1">
                <a:solidFill>
                  <a:srgbClr val="000000"/>
                </a:solidFill>
                <a:latin typeface="+mn-lt"/>
                <a:cs typeface="Arial" pitchFamily="34" charset="0"/>
              </a:rPr>
              <a:t>for_test.csh</a:t>
            </a:r>
            <a:endParaRPr lang="en-US" altLang="zh-TW" dirty="0">
              <a:solidFill>
                <a:srgbClr val="000000"/>
              </a:solidFill>
              <a:latin typeface="+mn-lt"/>
              <a:cs typeface="Arial" pitchFamily="34" charset="0"/>
            </a:endParaRPr>
          </a:p>
          <a:p>
            <a:r>
              <a:rPr lang="en-US" altLang="zh-TW" dirty="0">
                <a:solidFill>
                  <a:srgbClr val="000000"/>
                </a:solidFill>
                <a:latin typeface="+mn-lt"/>
                <a:cs typeface="Arial" pitchFamily="34" charset="0"/>
              </a:rPr>
              <a:t>#!/bin/</a:t>
            </a:r>
            <a:r>
              <a:rPr lang="en-US" altLang="zh-TW" dirty="0" err="1">
                <a:solidFill>
                  <a:srgbClr val="000000"/>
                </a:solidFill>
                <a:latin typeface="+mn-lt"/>
                <a:cs typeface="Arial" pitchFamily="34" charset="0"/>
              </a:rPr>
              <a:t>csh</a:t>
            </a:r>
            <a:endParaRPr lang="en-US" altLang="zh-TW" dirty="0">
              <a:solidFill>
                <a:srgbClr val="000000"/>
              </a:solidFill>
              <a:latin typeface="+mn-lt"/>
              <a:cs typeface="Arial" pitchFamily="34" charset="0"/>
            </a:endParaRPr>
          </a:p>
          <a:p>
            <a:r>
              <a:rPr lang="en-US" altLang="zh-TW" dirty="0">
                <a:solidFill>
                  <a:srgbClr val="000000"/>
                </a:solidFill>
                <a:latin typeface="+mn-lt"/>
                <a:cs typeface="Arial" pitchFamily="34" charset="0"/>
              </a:rPr>
              <a:t>echo 'using $*'</a:t>
            </a:r>
          </a:p>
          <a:p>
            <a:r>
              <a:rPr lang="en-US" altLang="zh-TW" dirty="0" err="1">
                <a:solidFill>
                  <a:srgbClr val="000000"/>
                </a:solidFill>
                <a:latin typeface="+mn-lt"/>
                <a:cs typeface="Arial" pitchFamily="34" charset="0"/>
              </a:rPr>
              <a:t>foreach</a:t>
            </a:r>
            <a:r>
              <a:rPr lang="en-US" altLang="zh-TW" dirty="0">
                <a:solidFill>
                  <a:srgbClr val="000000"/>
                </a:solidFill>
                <a:latin typeface="+mn-lt"/>
                <a:cs typeface="Arial" pitchFamily="34" charset="0"/>
              </a:rPr>
              <a:t> </a:t>
            </a:r>
            <a:r>
              <a:rPr lang="en-US" altLang="zh-TW" dirty="0" err="1">
                <a:solidFill>
                  <a:srgbClr val="000000"/>
                </a:solidFill>
                <a:latin typeface="+mn-lt"/>
                <a:cs typeface="Arial" pitchFamily="34" charset="0"/>
              </a:rPr>
              <a:t>arg</a:t>
            </a:r>
            <a:r>
              <a:rPr lang="en-US" altLang="zh-TW" dirty="0">
                <a:solidFill>
                  <a:srgbClr val="000000"/>
                </a:solidFill>
                <a:latin typeface="+mn-lt"/>
                <a:cs typeface="Arial" pitchFamily="34" charset="0"/>
              </a:rPr>
              <a:t> ($*)</a:t>
            </a:r>
          </a:p>
          <a:p>
            <a:r>
              <a:rPr lang="en-US" altLang="zh-TW" dirty="0">
                <a:solidFill>
                  <a:srgbClr val="000000"/>
                </a:solidFill>
                <a:latin typeface="+mn-lt"/>
                <a:cs typeface="Arial" pitchFamily="34" charset="0"/>
              </a:rPr>
              <a:t>        echo "$</a:t>
            </a:r>
            <a:r>
              <a:rPr lang="en-US" altLang="zh-TW" dirty="0" err="1">
                <a:solidFill>
                  <a:srgbClr val="000000"/>
                </a:solidFill>
                <a:latin typeface="+mn-lt"/>
                <a:cs typeface="Arial" pitchFamily="34" charset="0"/>
              </a:rPr>
              <a:t>arg</a:t>
            </a:r>
            <a:r>
              <a:rPr lang="en-US" altLang="zh-TW" dirty="0">
                <a:solidFill>
                  <a:srgbClr val="000000"/>
                </a:solidFill>
                <a:latin typeface="+mn-lt"/>
                <a:cs typeface="Arial" pitchFamily="34" charset="0"/>
              </a:rPr>
              <a:t>"</a:t>
            </a:r>
          </a:p>
          <a:p>
            <a:r>
              <a:rPr lang="en-US" altLang="zh-TW" dirty="0">
                <a:solidFill>
                  <a:srgbClr val="000000"/>
                </a:solidFill>
                <a:latin typeface="+mn-lt"/>
                <a:cs typeface="Arial" pitchFamily="34" charset="0"/>
              </a:rPr>
              <a:t>end</a:t>
            </a:r>
          </a:p>
          <a:p>
            <a:endParaRPr lang="en-US" altLang="zh-TW" dirty="0">
              <a:solidFill>
                <a:srgbClr val="000000"/>
              </a:solidFill>
              <a:latin typeface="+mn-lt"/>
              <a:cs typeface="Arial" pitchFamily="34" charset="0"/>
            </a:endParaRPr>
          </a:p>
          <a:p>
            <a:r>
              <a:rPr lang="en-US" altLang="zh-TW" dirty="0">
                <a:solidFill>
                  <a:srgbClr val="000000"/>
                </a:solidFill>
                <a:latin typeface="+mn-lt"/>
                <a:cs typeface="Arial" pitchFamily="34" charset="0"/>
              </a:rPr>
              <a:t>echo 'using $@'</a:t>
            </a:r>
          </a:p>
          <a:p>
            <a:r>
              <a:rPr lang="en-US" altLang="zh-TW" dirty="0" err="1">
                <a:solidFill>
                  <a:srgbClr val="000000"/>
                </a:solidFill>
                <a:latin typeface="+mn-lt"/>
                <a:cs typeface="Arial" pitchFamily="34" charset="0"/>
              </a:rPr>
              <a:t>foreach</a:t>
            </a:r>
            <a:r>
              <a:rPr lang="en-US" altLang="zh-TW" dirty="0">
                <a:solidFill>
                  <a:srgbClr val="000000"/>
                </a:solidFill>
                <a:latin typeface="+mn-lt"/>
                <a:cs typeface="Arial" pitchFamily="34" charset="0"/>
              </a:rPr>
              <a:t> </a:t>
            </a:r>
            <a:r>
              <a:rPr lang="en-US" altLang="zh-TW" dirty="0" err="1">
                <a:solidFill>
                  <a:srgbClr val="000000"/>
                </a:solidFill>
                <a:latin typeface="+mn-lt"/>
                <a:cs typeface="Arial" pitchFamily="34" charset="0"/>
              </a:rPr>
              <a:t>arg</a:t>
            </a:r>
            <a:r>
              <a:rPr lang="en-US" altLang="zh-TW" dirty="0">
                <a:solidFill>
                  <a:srgbClr val="000000"/>
                </a:solidFill>
                <a:latin typeface="+mn-lt"/>
                <a:cs typeface="Arial" pitchFamily="34" charset="0"/>
              </a:rPr>
              <a:t> ($@)</a:t>
            </a:r>
          </a:p>
          <a:p>
            <a:r>
              <a:rPr lang="en-US" altLang="zh-TW" dirty="0">
                <a:solidFill>
                  <a:srgbClr val="000000"/>
                </a:solidFill>
                <a:latin typeface="+mn-lt"/>
                <a:cs typeface="Arial" pitchFamily="34" charset="0"/>
              </a:rPr>
              <a:t>        echo "$</a:t>
            </a:r>
            <a:r>
              <a:rPr lang="en-US" altLang="zh-TW" dirty="0" err="1">
                <a:solidFill>
                  <a:srgbClr val="000000"/>
                </a:solidFill>
                <a:latin typeface="+mn-lt"/>
                <a:cs typeface="Arial" pitchFamily="34" charset="0"/>
              </a:rPr>
              <a:t>arg</a:t>
            </a:r>
            <a:r>
              <a:rPr lang="en-US" altLang="zh-TW" dirty="0">
                <a:solidFill>
                  <a:srgbClr val="000000"/>
                </a:solidFill>
                <a:latin typeface="+mn-lt"/>
                <a:cs typeface="Arial" pitchFamily="34" charset="0"/>
              </a:rPr>
              <a:t>"</a:t>
            </a:r>
          </a:p>
          <a:p>
            <a:r>
              <a:rPr lang="en-US" altLang="zh-TW" dirty="0">
                <a:solidFill>
                  <a:srgbClr val="000000"/>
                </a:solidFill>
                <a:latin typeface="+mn-lt"/>
                <a:cs typeface="Arial" pitchFamily="34" charset="0"/>
              </a:rPr>
              <a:t>end</a:t>
            </a:r>
          </a:p>
          <a:p>
            <a:endParaRPr lang="en-US" altLang="zh-TW" dirty="0">
              <a:solidFill>
                <a:srgbClr val="000000"/>
              </a:solidFill>
              <a:latin typeface="+mn-lt"/>
              <a:cs typeface="Arial" pitchFamily="34" charset="0"/>
            </a:endParaRPr>
          </a:p>
        </p:txBody>
      </p:sp>
      <p:sp>
        <p:nvSpPr>
          <p:cNvPr id="89091" name="Rectangle 5"/>
          <p:cNvSpPr>
            <a:spLocks noChangeArrowheads="1"/>
          </p:cNvSpPr>
          <p:nvPr/>
        </p:nvSpPr>
        <p:spPr bwMode="auto">
          <a:xfrm>
            <a:off x="5486400" y="1225550"/>
            <a:ext cx="3657600" cy="3693319"/>
          </a:xfrm>
          <a:prstGeom prst="rect">
            <a:avLst/>
          </a:prstGeom>
          <a:noFill/>
          <a:ln w="9525">
            <a:noFill/>
            <a:miter lim="800000"/>
            <a:headEnd/>
            <a:tailEnd/>
          </a:ln>
        </p:spPr>
        <p:txBody>
          <a:bodyPr>
            <a:spAutoFit/>
          </a:bodyPr>
          <a:lstStyle/>
          <a:p>
            <a:endParaRPr lang="en-US" altLang="zh-TW" dirty="0">
              <a:solidFill>
                <a:srgbClr val="000000"/>
              </a:solidFill>
              <a:latin typeface="+mn-lt"/>
              <a:cs typeface="Arial" pitchFamily="34" charset="0"/>
            </a:endParaRPr>
          </a:p>
          <a:p>
            <a:r>
              <a:rPr lang="en-US" altLang="zh-TW" dirty="0">
                <a:solidFill>
                  <a:srgbClr val="000000"/>
                </a:solidFill>
                <a:latin typeface="+mn-lt"/>
                <a:cs typeface="Arial" pitchFamily="34" charset="0"/>
              </a:rPr>
              <a:t>% cat </a:t>
            </a:r>
            <a:r>
              <a:rPr lang="en-US" altLang="zh-TW" dirty="0" err="1">
                <a:solidFill>
                  <a:srgbClr val="000000"/>
                </a:solidFill>
                <a:latin typeface="+mn-lt"/>
                <a:cs typeface="Arial" pitchFamily="34" charset="0"/>
              </a:rPr>
              <a:t>for_test.bash</a:t>
            </a:r>
            <a:endParaRPr lang="en-US" altLang="zh-TW" dirty="0">
              <a:solidFill>
                <a:srgbClr val="000000"/>
              </a:solidFill>
              <a:latin typeface="+mn-lt"/>
              <a:cs typeface="Arial" pitchFamily="34" charset="0"/>
            </a:endParaRPr>
          </a:p>
          <a:p>
            <a:r>
              <a:rPr lang="en-US" altLang="zh-TW" dirty="0">
                <a:solidFill>
                  <a:srgbClr val="000000"/>
                </a:solidFill>
                <a:latin typeface="+mn-lt"/>
                <a:cs typeface="Arial" pitchFamily="34" charset="0"/>
              </a:rPr>
              <a:t>#!/bin/bash</a:t>
            </a:r>
          </a:p>
          <a:p>
            <a:r>
              <a:rPr lang="en-US" altLang="zh-TW" dirty="0">
                <a:solidFill>
                  <a:srgbClr val="000000"/>
                </a:solidFill>
                <a:latin typeface="+mn-lt"/>
                <a:cs typeface="Arial" pitchFamily="34" charset="0"/>
              </a:rPr>
              <a:t>echo 'using $* '</a:t>
            </a:r>
          </a:p>
          <a:p>
            <a:r>
              <a:rPr lang="en-US" altLang="zh-TW" dirty="0">
                <a:solidFill>
                  <a:srgbClr val="000000"/>
                </a:solidFill>
                <a:latin typeface="+mn-lt"/>
                <a:cs typeface="Arial" pitchFamily="34" charset="0"/>
              </a:rPr>
              <a:t>for </a:t>
            </a:r>
            <a:r>
              <a:rPr lang="en-US" altLang="zh-TW" dirty="0" err="1">
                <a:solidFill>
                  <a:srgbClr val="000000"/>
                </a:solidFill>
                <a:latin typeface="+mn-lt"/>
                <a:cs typeface="Arial" pitchFamily="34" charset="0"/>
              </a:rPr>
              <a:t>arg</a:t>
            </a:r>
            <a:r>
              <a:rPr lang="en-US" altLang="zh-TW" dirty="0">
                <a:solidFill>
                  <a:srgbClr val="000000"/>
                </a:solidFill>
                <a:latin typeface="+mn-lt"/>
                <a:cs typeface="Arial" pitchFamily="34" charset="0"/>
              </a:rPr>
              <a:t> in "$*"</a:t>
            </a:r>
          </a:p>
          <a:p>
            <a:r>
              <a:rPr lang="en-US" altLang="zh-TW" dirty="0">
                <a:solidFill>
                  <a:srgbClr val="000000"/>
                </a:solidFill>
                <a:latin typeface="+mn-lt"/>
                <a:cs typeface="Arial" pitchFamily="34" charset="0"/>
              </a:rPr>
              <a:t>do</a:t>
            </a:r>
          </a:p>
          <a:p>
            <a:r>
              <a:rPr lang="en-US" altLang="zh-TW" dirty="0">
                <a:solidFill>
                  <a:srgbClr val="000000"/>
                </a:solidFill>
                <a:latin typeface="+mn-lt"/>
                <a:cs typeface="Arial" pitchFamily="34" charset="0"/>
              </a:rPr>
              <a:t>        echo "$</a:t>
            </a:r>
            <a:r>
              <a:rPr lang="en-US" altLang="zh-TW" dirty="0" err="1">
                <a:solidFill>
                  <a:srgbClr val="000000"/>
                </a:solidFill>
                <a:latin typeface="+mn-lt"/>
                <a:cs typeface="Arial" pitchFamily="34" charset="0"/>
              </a:rPr>
              <a:t>arg</a:t>
            </a:r>
            <a:r>
              <a:rPr lang="en-US" altLang="zh-TW" dirty="0">
                <a:solidFill>
                  <a:srgbClr val="000000"/>
                </a:solidFill>
                <a:latin typeface="+mn-lt"/>
                <a:cs typeface="Arial" pitchFamily="34" charset="0"/>
              </a:rPr>
              <a:t>"</a:t>
            </a:r>
          </a:p>
          <a:p>
            <a:r>
              <a:rPr lang="en-US" altLang="zh-TW" dirty="0">
                <a:solidFill>
                  <a:srgbClr val="000000"/>
                </a:solidFill>
                <a:latin typeface="+mn-lt"/>
                <a:cs typeface="Arial" pitchFamily="34" charset="0"/>
              </a:rPr>
              <a:t>done</a:t>
            </a:r>
          </a:p>
          <a:p>
            <a:r>
              <a:rPr lang="en-US" altLang="zh-TW" dirty="0">
                <a:solidFill>
                  <a:srgbClr val="000000"/>
                </a:solidFill>
                <a:latin typeface="+mn-lt"/>
                <a:cs typeface="Arial" pitchFamily="34" charset="0"/>
              </a:rPr>
              <a:t>echo "using \$@ "</a:t>
            </a:r>
          </a:p>
          <a:p>
            <a:r>
              <a:rPr lang="en-US" altLang="zh-TW" dirty="0">
                <a:solidFill>
                  <a:srgbClr val="000000"/>
                </a:solidFill>
                <a:latin typeface="+mn-lt"/>
                <a:cs typeface="Arial" pitchFamily="34" charset="0"/>
              </a:rPr>
              <a:t>for </a:t>
            </a:r>
            <a:r>
              <a:rPr lang="en-US" altLang="zh-TW" dirty="0" err="1">
                <a:solidFill>
                  <a:srgbClr val="000000"/>
                </a:solidFill>
                <a:latin typeface="+mn-lt"/>
                <a:cs typeface="Arial" pitchFamily="34" charset="0"/>
              </a:rPr>
              <a:t>arg</a:t>
            </a:r>
            <a:r>
              <a:rPr lang="en-US" altLang="zh-TW" dirty="0">
                <a:solidFill>
                  <a:srgbClr val="000000"/>
                </a:solidFill>
                <a:latin typeface="+mn-lt"/>
                <a:cs typeface="Arial" pitchFamily="34" charset="0"/>
              </a:rPr>
              <a:t> in "$@"</a:t>
            </a:r>
          </a:p>
          <a:p>
            <a:r>
              <a:rPr lang="en-US" altLang="zh-TW" dirty="0">
                <a:solidFill>
                  <a:srgbClr val="000000"/>
                </a:solidFill>
                <a:latin typeface="+mn-lt"/>
                <a:cs typeface="Arial" pitchFamily="34" charset="0"/>
              </a:rPr>
              <a:t>do</a:t>
            </a:r>
          </a:p>
          <a:p>
            <a:r>
              <a:rPr lang="en-US" altLang="zh-TW" dirty="0">
                <a:solidFill>
                  <a:srgbClr val="000000"/>
                </a:solidFill>
                <a:latin typeface="+mn-lt"/>
                <a:cs typeface="Arial" pitchFamily="34" charset="0"/>
              </a:rPr>
              <a:t>        echo "$</a:t>
            </a:r>
            <a:r>
              <a:rPr lang="en-US" altLang="zh-TW" dirty="0" err="1">
                <a:solidFill>
                  <a:srgbClr val="000000"/>
                </a:solidFill>
                <a:latin typeface="+mn-lt"/>
                <a:cs typeface="Arial" pitchFamily="34" charset="0"/>
              </a:rPr>
              <a:t>arg</a:t>
            </a:r>
            <a:r>
              <a:rPr lang="en-US" altLang="zh-TW" dirty="0">
                <a:solidFill>
                  <a:srgbClr val="000000"/>
                </a:solidFill>
                <a:latin typeface="+mn-lt"/>
                <a:cs typeface="Arial" pitchFamily="34" charset="0"/>
              </a:rPr>
              <a:t>"</a:t>
            </a:r>
          </a:p>
          <a:p>
            <a:r>
              <a:rPr lang="en-US" altLang="zh-TW" dirty="0">
                <a:solidFill>
                  <a:srgbClr val="000000"/>
                </a:solidFill>
                <a:latin typeface="+mn-lt"/>
                <a:cs typeface="Arial" pitchFamily="34" charset="0"/>
              </a:rPr>
              <a:t>done</a:t>
            </a:r>
          </a:p>
        </p:txBody>
      </p:sp>
      <p:sp>
        <p:nvSpPr>
          <p:cNvPr id="5" name="Rectangle 2"/>
          <p:cNvSpPr txBox="1">
            <a:spLocks noChangeArrowheads="1"/>
          </p:cNvSpPr>
          <p:nvPr/>
        </p:nvSpPr>
        <p:spPr>
          <a:xfrm>
            <a:off x="457200" y="0"/>
            <a:ext cx="8153400" cy="1295400"/>
          </a:xfrm>
          <a:prstGeom prst="rect">
            <a:avLst/>
          </a:prstGeom>
        </p:spPr>
        <p:txBody>
          <a:bodyPr/>
          <a:lstStyle/>
          <a:p>
            <a:pPr algn="ctr">
              <a:defRPr/>
            </a:pPr>
            <a:r>
              <a:rPr lang="en-US" altLang="zh-TW" sz="4400" b="0" kern="0" dirty="0" err="1">
                <a:solidFill>
                  <a:srgbClr val="0066CC"/>
                </a:solidFill>
                <a:latin typeface="Arial"/>
                <a:ea typeface="新細明體"/>
                <a:cs typeface="Arial" pitchFamily="34" charset="0"/>
              </a:rPr>
              <a:t>csh</a:t>
            </a:r>
            <a:r>
              <a:rPr lang="en-US" altLang="zh-TW" sz="4400" b="0" kern="0" dirty="0">
                <a:solidFill>
                  <a:srgbClr val="0066CC"/>
                </a:solidFill>
                <a:latin typeface="Arial"/>
                <a:ea typeface="新細明體"/>
                <a:cs typeface="Arial" pitchFamily="34" charset="0"/>
              </a:rPr>
              <a:t> vs. bash:</a:t>
            </a:r>
            <a:br>
              <a:rPr lang="en-US" altLang="zh-TW" sz="4400" b="0" kern="0" dirty="0">
                <a:solidFill>
                  <a:srgbClr val="0066CC"/>
                </a:solidFill>
                <a:latin typeface="Arial"/>
                <a:ea typeface="新細明體"/>
                <a:cs typeface="Arial" pitchFamily="34" charset="0"/>
              </a:rPr>
            </a:br>
            <a:r>
              <a:rPr lang="en-US" altLang="zh-TW" sz="4400" kern="0" dirty="0">
                <a:solidFill>
                  <a:srgbClr val="0066CC"/>
                </a:solidFill>
                <a:latin typeface="Arial"/>
                <a:ea typeface="新細明體"/>
                <a:cs typeface="Arial" pitchFamily="34" charset="0"/>
              </a:rPr>
              <a:t>for, $*, </a:t>
            </a:r>
            <a:r>
              <a:rPr lang="en-US" altLang="zh-TW" sz="4400" strike="sngStrike" kern="0" dirty="0">
                <a:solidFill>
                  <a:srgbClr val="0066CC"/>
                </a:solidFill>
                <a:latin typeface="Arial"/>
                <a:ea typeface="新細明體"/>
                <a:cs typeface="Arial" pitchFamily="34" charset="0"/>
              </a:rPr>
              <a:t>$@</a:t>
            </a:r>
          </a:p>
        </p:txBody>
      </p:sp>
    </p:spTree>
    <p:extLst>
      <p:ext uri="{BB962C8B-B14F-4D97-AF65-F5344CB8AC3E}">
        <p14:creationId xmlns:p14="http://schemas.microsoft.com/office/powerpoint/2010/main" val="17122694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ChangeArrowheads="1"/>
          </p:cNvSpPr>
          <p:nvPr/>
        </p:nvSpPr>
        <p:spPr bwMode="auto">
          <a:xfrm>
            <a:off x="838200" y="1225550"/>
            <a:ext cx="3124200" cy="5632450"/>
          </a:xfrm>
          <a:prstGeom prst="rect">
            <a:avLst/>
          </a:prstGeom>
          <a:noFill/>
          <a:ln w="9525">
            <a:noFill/>
            <a:miter lim="800000"/>
            <a:headEnd/>
            <a:tailEnd/>
          </a:ln>
        </p:spPr>
        <p:txBody>
          <a:bodyPr>
            <a:spAutoFit/>
          </a:bodyPr>
          <a:lstStyle/>
          <a:p>
            <a:endParaRPr lang="en-US" altLang="zh-TW">
              <a:solidFill>
                <a:srgbClr val="000000"/>
              </a:solidFill>
              <a:latin typeface="+mn-lt"/>
              <a:cs typeface="Arial" pitchFamily="34" charset="0"/>
            </a:endParaRPr>
          </a:p>
          <a:p>
            <a:r>
              <a:rPr lang="en-US" altLang="zh-TW">
                <a:solidFill>
                  <a:srgbClr val="000000"/>
                </a:solidFill>
                <a:latin typeface="+mn-lt"/>
                <a:cs typeface="Arial" pitchFamily="34" charset="0"/>
              </a:rPr>
              <a:t>% cat for_test.csh</a:t>
            </a:r>
          </a:p>
          <a:p>
            <a:r>
              <a:rPr lang="en-US" altLang="zh-TW">
                <a:solidFill>
                  <a:srgbClr val="000000"/>
                </a:solidFill>
                <a:latin typeface="+mn-lt"/>
                <a:cs typeface="Arial" pitchFamily="34" charset="0"/>
              </a:rPr>
              <a:t>#!/bin/csh</a:t>
            </a:r>
          </a:p>
          <a:p>
            <a:r>
              <a:rPr lang="en-US" altLang="zh-TW">
                <a:solidFill>
                  <a:srgbClr val="000000"/>
                </a:solidFill>
                <a:latin typeface="+mn-lt"/>
                <a:cs typeface="Arial" pitchFamily="34" charset="0"/>
              </a:rPr>
              <a:t>echo 'using $*'</a:t>
            </a:r>
          </a:p>
          <a:p>
            <a:r>
              <a:rPr lang="en-US" altLang="zh-TW">
                <a:solidFill>
                  <a:srgbClr val="000000"/>
                </a:solidFill>
                <a:latin typeface="+mn-lt"/>
                <a:cs typeface="Arial" pitchFamily="34" charset="0"/>
              </a:rPr>
              <a:t>foreach arg ($*)</a:t>
            </a:r>
          </a:p>
          <a:p>
            <a:r>
              <a:rPr lang="en-US" altLang="zh-TW">
                <a:solidFill>
                  <a:srgbClr val="000000"/>
                </a:solidFill>
                <a:latin typeface="+mn-lt"/>
                <a:cs typeface="Arial" pitchFamily="34" charset="0"/>
              </a:rPr>
              <a:t>        echo "$arg"</a:t>
            </a:r>
          </a:p>
          <a:p>
            <a:r>
              <a:rPr lang="en-US" altLang="zh-TW">
                <a:solidFill>
                  <a:srgbClr val="000000"/>
                </a:solidFill>
                <a:latin typeface="+mn-lt"/>
                <a:cs typeface="Arial" pitchFamily="34" charset="0"/>
              </a:rPr>
              <a:t>end</a:t>
            </a:r>
          </a:p>
          <a:p>
            <a:endParaRPr lang="en-US" altLang="zh-TW">
              <a:solidFill>
                <a:srgbClr val="000000"/>
              </a:solidFill>
              <a:latin typeface="+mn-lt"/>
              <a:cs typeface="Arial" pitchFamily="34" charset="0"/>
            </a:endParaRPr>
          </a:p>
          <a:p>
            <a:r>
              <a:rPr lang="en-US" altLang="zh-TW">
                <a:solidFill>
                  <a:srgbClr val="000000"/>
                </a:solidFill>
                <a:latin typeface="+mn-lt"/>
                <a:cs typeface="Arial" pitchFamily="34" charset="0"/>
              </a:rPr>
              <a:t>echo 'using $@'</a:t>
            </a:r>
          </a:p>
          <a:p>
            <a:r>
              <a:rPr lang="en-US" altLang="zh-TW">
                <a:solidFill>
                  <a:srgbClr val="000000"/>
                </a:solidFill>
                <a:latin typeface="+mn-lt"/>
                <a:cs typeface="Arial" pitchFamily="34" charset="0"/>
              </a:rPr>
              <a:t>foreach arg ($@)</a:t>
            </a:r>
          </a:p>
          <a:p>
            <a:r>
              <a:rPr lang="en-US" altLang="zh-TW">
                <a:solidFill>
                  <a:srgbClr val="000000"/>
                </a:solidFill>
                <a:latin typeface="+mn-lt"/>
                <a:cs typeface="Arial" pitchFamily="34" charset="0"/>
              </a:rPr>
              <a:t>        echo "$arg"</a:t>
            </a:r>
          </a:p>
          <a:p>
            <a:r>
              <a:rPr lang="en-US" altLang="zh-TW">
                <a:solidFill>
                  <a:srgbClr val="000000"/>
                </a:solidFill>
                <a:latin typeface="+mn-lt"/>
                <a:cs typeface="Arial" pitchFamily="34" charset="0"/>
              </a:rPr>
              <a:t>end</a:t>
            </a:r>
          </a:p>
          <a:p>
            <a:endParaRPr lang="en-US" altLang="zh-TW">
              <a:solidFill>
                <a:srgbClr val="000000"/>
              </a:solidFill>
              <a:latin typeface="+mn-lt"/>
              <a:cs typeface="Arial" pitchFamily="34" charset="0"/>
            </a:endParaRPr>
          </a:p>
          <a:p>
            <a:r>
              <a:rPr lang="en-US" altLang="zh-TW">
                <a:solidFill>
                  <a:srgbClr val="000000"/>
                </a:solidFill>
                <a:latin typeface="+mn-lt"/>
                <a:cs typeface="Arial" pitchFamily="34" charset="0"/>
              </a:rPr>
              <a:t>% ./for_test.csh 1 2 3 </a:t>
            </a:r>
          </a:p>
          <a:p>
            <a:r>
              <a:rPr lang="en-US" altLang="zh-TW">
                <a:solidFill>
                  <a:srgbClr val="000000"/>
                </a:solidFill>
                <a:latin typeface="+mn-lt"/>
                <a:cs typeface="Arial" pitchFamily="34" charset="0"/>
              </a:rPr>
              <a:t>using $*</a:t>
            </a:r>
          </a:p>
          <a:p>
            <a:r>
              <a:rPr lang="en-US" altLang="zh-TW">
                <a:solidFill>
                  <a:srgbClr val="000000"/>
                </a:solidFill>
                <a:latin typeface="+mn-lt"/>
                <a:cs typeface="Arial" pitchFamily="34" charset="0"/>
              </a:rPr>
              <a:t>1</a:t>
            </a:r>
          </a:p>
          <a:p>
            <a:r>
              <a:rPr lang="en-US" altLang="zh-TW">
                <a:solidFill>
                  <a:srgbClr val="000000"/>
                </a:solidFill>
                <a:latin typeface="+mn-lt"/>
                <a:cs typeface="Arial" pitchFamily="34" charset="0"/>
              </a:rPr>
              <a:t>2</a:t>
            </a:r>
          </a:p>
          <a:p>
            <a:r>
              <a:rPr lang="en-US" altLang="zh-TW">
                <a:solidFill>
                  <a:srgbClr val="000000"/>
                </a:solidFill>
                <a:latin typeface="+mn-lt"/>
                <a:cs typeface="Arial" pitchFamily="34" charset="0"/>
              </a:rPr>
              <a:t>3</a:t>
            </a:r>
          </a:p>
          <a:p>
            <a:r>
              <a:rPr lang="en-US" altLang="zh-TW">
                <a:solidFill>
                  <a:srgbClr val="FF0000"/>
                </a:solidFill>
                <a:latin typeface="+mn-lt"/>
                <a:cs typeface="Arial" pitchFamily="34" charset="0"/>
              </a:rPr>
              <a:t>using $@</a:t>
            </a:r>
          </a:p>
          <a:p>
            <a:r>
              <a:rPr lang="en-US" altLang="zh-TW">
                <a:solidFill>
                  <a:srgbClr val="FF0000"/>
                </a:solidFill>
                <a:latin typeface="+mn-lt"/>
                <a:cs typeface="Arial" pitchFamily="34" charset="0"/>
              </a:rPr>
              <a:t>Illegal variable name.</a:t>
            </a:r>
          </a:p>
        </p:txBody>
      </p:sp>
      <p:sp>
        <p:nvSpPr>
          <p:cNvPr id="89091" name="Rectangle 5"/>
          <p:cNvSpPr>
            <a:spLocks noChangeArrowheads="1"/>
          </p:cNvSpPr>
          <p:nvPr/>
        </p:nvSpPr>
        <p:spPr bwMode="auto">
          <a:xfrm>
            <a:off x="5486400" y="1225550"/>
            <a:ext cx="3657600" cy="5632450"/>
          </a:xfrm>
          <a:prstGeom prst="rect">
            <a:avLst/>
          </a:prstGeom>
          <a:noFill/>
          <a:ln w="9525">
            <a:noFill/>
            <a:miter lim="800000"/>
            <a:headEnd/>
            <a:tailEnd/>
          </a:ln>
        </p:spPr>
        <p:txBody>
          <a:bodyPr>
            <a:spAutoFit/>
          </a:bodyPr>
          <a:lstStyle/>
          <a:p>
            <a:endParaRPr lang="en-US" altLang="zh-TW" dirty="0">
              <a:solidFill>
                <a:srgbClr val="000000"/>
              </a:solidFill>
              <a:latin typeface="+mn-lt"/>
              <a:cs typeface="Arial" pitchFamily="34" charset="0"/>
            </a:endParaRPr>
          </a:p>
          <a:p>
            <a:r>
              <a:rPr lang="en-US" altLang="zh-TW" dirty="0">
                <a:solidFill>
                  <a:srgbClr val="000000"/>
                </a:solidFill>
                <a:latin typeface="+mn-lt"/>
                <a:cs typeface="Arial" pitchFamily="34" charset="0"/>
              </a:rPr>
              <a:t>% cat </a:t>
            </a:r>
            <a:r>
              <a:rPr lang="en-US" altLang="zh-TW" dirty="0" err="1">
                <a:solidFill>
                  <a:srgbClr val="000000"/>
                </a:solidFill>
                <a:latin typeface="+mn-lt"/>
                <a:cs typeface="Arial" pitchFamily="34" charset="0"/>
              </a:rPr>
              <a:t>for_test.bash</a:t>
            </a:r>
            <a:endParaRPr lang="en-US" altLang="zh-TW" dirty="0">
              <a:solidFill>
                <a:srgbClr val="000000"/>
              </a:solidFill>
              <a:latin typeface="+mn-lt"/>
              <a:cs typeface="Arial" pitchFamily="34" charset="0"/>
            </a:endParaRPr>
          </a:p>
          <a:p>
            <a:r>
              <a:rPr lang="en-US" altLang="zh-TW" dirty="0">
                <a:solidFill>
                  <a:srgbClr val="000000"/>
                </a:solidFill>
                <a:latin typeface="+mn-lt"/>
                <a:cs typeface="Arial" pitchFamily="34" charset="0"/>
              </a:rPr>
              <a:t>#!/bin/bash</a:t>
            </a:r>
          </a:p>
          <a:p>
            <a:r>
              <a:rPr lang="en-US" altLang="zh-TW" dirty="0">
                <a:solidFill>
                  <a:srgbClr val="000000"/>
                </a:solidFill>
                <a:latin typeface="+mn-lt"/>
                <a:cs typeface="Arial" pitchFamily="34" charset="0"/>
              </a:rPr>
              <a:t>echo 'using $* '</a:t>
            </a:r>
          </a:p>
          <a:p>
            <a:r>
              <a:rPr lang="en-US" altLang="zh-TW" dirty="0">
                <a:solidFill>
                  <a:srgbClr val="000000"/>
                </a:solidFill>
                <a:latin typeface="+mn-lt"/>
                <a:cs typeface="Arial" pitchFamily="34" charset="0"/>
              </a:rPr>
              <a:t>for </a:t>
            </a:r>
            <a:r>
              <a:rPr lang="en-US" altLang="zh-TW" dirty="0" err="1">
                <a:solidFill>
                  <a:srgbClr val="000000"/>
                </a:solidFill>
                <a:latin typeface="+mn-lt"/>
                <a:cs typeface="Arial" pitchFamily="34" charset="0"/>
              </a:rPr>
              <a:t>arg</a:t>
            </a:r>
            <a:r>
              <a:rPr lang="en-US" altLang="zh-TW" dirty="0">
                <a:solidFill>
                  <a:srgbClr val="000000"/>
                </a:solidFill>
                <a:latin typeface="+mn-lt"/>
                <a:cs typeface="Arial" pitchFamily="34" charset="0"/>
              </a:rPr>
              <a:t> in "$*"</a:t>
            </a:r>
          </a:p>
          <a:p>
            <a:r>
              <a:rPr lang="en-US" altLang="zh-TW" dirty="0">
                <a:solidFill>
                  <a:srgbClr val="000000"/>
                </a:solidFill>
                <a:latin typeface="+mn-lt"/>
                <a:cs typeface="Arial" pitchFamily="34" charset="0"/>
              </a:rPr>
              <a:t>do</a:t>
            </a:r>
          </a:p>
          <a:p>
            <a:r>
              <a:rPr lang="en-US" altLang="zh-TW" dirty="0">
                <a:solidFill>
                  <a:srgbClr val="000000"/>
                </a:solidFill>
                <a:latin typeface="+mn-lt"/>
                <a:cs typeface="Arial" pitchFamily="34" charset="0"/>
              </a:rPr>
              <a:t>        echo "$</a:t>
            </a:r>
            <a:r>
              <a:rPr lang="en-US" altLang="zh-TW" dirty="0" err="1">
                <a:solidFill>
                  <a:srgbClr val="000000"/>
                </a:solidFill>
                <a:latin typeface="+mn-lt"/>
                <a:cs typeface="Arial" pitchFamily="34" charset="0"/>
              </a:rPr>
              <a:t>arg</a:t>
            </a:r>
            <a:r>
              <a:rPr lang="en-US" altLang="zh-TW" dirty="0">
                <a:solidFill>
                  <a:srgbClr val="000000"/>
                </a:solidFill>
                <a:latin typeface="+mn-lt"/>
                <a:cs typeface="Arial" pitchFamily="34" charset="0"/>
              </a:rPr>
              <a:t>"</a:t>
            </a:r>
          </a:p>
          <a:p>
            <a:r>
              <a:rPr lang="en-US" altLang="zh-TW" dirty="0">
                <a:solidFill>
                  <a:srgbClr val="000000"/>
                </a:solidFill>
                <a:latin typeface="+mn-lt"/>
                <a:cs typeface="Arial" pitchFamily="34" charset="0"/>
              </a:rPr>
              <a:t>done</a:t>
            </a:r>
          </a:p>
          <a:p>
            <a:r>
              <a:rPr lang="en-US" altLang="zh-TW" dirty="0">
                <a:solidFill>
                  <a:srgbClr val="000000"/>
                </a:solidFill>
                <a:latin typeface="+mn-lt"/>
                <a:cs typeface="Arial" pitchFamily="34" charset="0"/>
              </a:rPr>
              <a:t>echo "using \$@ "</a:t>
            </a:r>
          </a:p>
          <a:p>
            <a:r>
              <a:rPr lang="en-US" altLang="zh-TW" dirty="0">
                <a:solidFill>
                  <a:srgbClr val="000000"/>
                </a:solidFill>
                <a:latin typeface="+mn-lt"/>
                <a:cs typeface="Arial" pitchFamily="34" charset="0"/>
              </a:rPr>
              <a:t>for </a:t>
            </a:r>
            <a:r>
              <a:rPr lang="en-US" altLang="zh-TW" dirty="0" err="1">
                <a:solidFill>
                  <a:srgbClr val="000000"/>
                </a:solidFill>
                <a:latin typeface="+mn-lt"/>
                <a:cs typeface="Arial" pitchFamily="34" charset="0"/>
              </a:rPr>
              <a:t>arg</a:t>
            </a:r>
            <a:r>
              <a:rPr lang="en-US" altLang="zh-TW" dirty="0">
                <a:solidFill>
                  <a:srgbClr val="000000"/>
                </a:solidFill>
                <a:latin typeface="+mn-lt"/>
                <a:cs typeface="Arial" pitchFamily="34" charset="0"/>
              </a:rPr>
              <a:t> in "$@"</a:t>
            </a:r>
          </a:p>
          <a:p>
            <a:r>
              <a:rPr lang="en-US" altLang="zh-TW" dirty="0">
                <a:solidFill>
                  <a:srgbClr val="000000"/>
                </a:solidFill>
                <a:latin typeface="+mn-lt"/>
                <a:cs typeface="Arial" pitchFamily="34" charset="0"/>
              </a:rPr>
              <a:t>do</a:t>
            </a:r>
          </a:p>
          <a:p>
            <a:r>
              <a:rPr lang="en-US" altLang="zh-TW" dirty="0">
                <a:solidFill>
                  <a:srgbClr val="000000"/>
                </a:solidFill>
                <a:latin typeface="+mn-lt"/>
                <a:cs typeface="Arial" pitchFamily="34" charset="0"/>
              </a:rPr>
              <a:t>        echo "$</a:t>
            </a:r>
            <a:r>
              <a:rPr lang="en-US" altLang="zh-TW" dirty="0" err="1">
                <a:solidFill>
                  <a:srgbClr val="000000"/>
                </a:solidFill>
                <a:latin typeface="+mn-lt"/>
                <a:cs typeface="Arial" pitchFamily="34" charset="0"/>
              </a:rPr>
              <a:t>arg</a:t>
            </a:r>
            <a:r>
              <a:rPr lang="en-US" altLang="zh-TW" dirty="0">
                <a:solidFill>
                  <a:srgbClr val="000000"/>
                </a:solidFill>
                <a:latin typeface="+mn-lt"/>
                <a:cs typeface="Arial" pitchFamily="34" charset="0"/>
              </a:rPr>
              <a:t>"</a:t>
            </a:r>
          </a:p>
          <a:p>
            <a:r>
              <a:rPr lang="en-US" altLang="zh-TW" dirty="0">
                <a:solidFill>
                  <a:srgbClr val="000000"/>
                </a:solidFill>
                <a:latin typeface="+mn-lt"/>
                <a:cs typeface="Arial" pitchFamily="34" charset="0"/>
              </a:rPr>
              <a:t>done</a:t>
            </a:r>
          </a:p>
          <a:p>
            <a:r>
              <a:rPr lang="en-US" altLang="zh-TW" dirty="0">
                <a:solidFill>
                  <a:srgbClr val="000000"/>
                </a:solidFill>
                <a:latin typeface="+mn-lt"/>
                <a:cs typeface="Arial" pitchFamily="34" charset="0"/>
              </a:rPr>
              <a:t>% ./</a:t>
            </a:r>
            <a:r>
              <a:rPr lang="en-US" altLang="zh-TW" dirty="0" err="1">
                <a:solidFill>
                  <a:srgbClr val="000000"/>
                </a:solidFill>
                <a:latin typeface="+mn-lt"/>
                <a:cs typeface="Arial" pitchFamily="34" charset="0"/>
              </a:rPr>
              <a:t>for_test.bash</a:t>
            </a:r>
            <a:r>
              <a:rPr lang="en-US" altLang="zh-TW" dirty="0">
                <a:solidFill>
                  <a:srgbClr val="000000"/>
                </a:solidFill>
                <a:latin typeface="+mn-lt"/>
                <a:cs typeface="Arial" pitchFamily="34" charset="0"/>
              </a:rPr>
              <a:t> 1 2 3 </a:t>
            </a:r>
          </a:p>
          <a:p>
            <a:r>
              <a:rPr lang="en-US" altLang="zh-TW" dirty="0">
                <a:solidFill>
                  <a:srgbClr val="000000"/>
                </a:solidFill>
                <a:latin typeface="+mn-lt"/>
                <a:cs typeface="Arial" pitchFamily="34" charset="0"/>
              </a:rPr>
              <a:t>using $* </a:t>
            </a:r>
          </a:p>
          <a:p>
            <a:r>
              <a:rPr lang="en-US" altLang="zh-TW" dirty="0">
                <a:solidFill>
                  <a:srgbClr val="000000"/>
                </a:solidFill>
                <a:latin typeface="+mn-lt"/>
                <a:cs typeface="Arial" pitchFamily="34" charset="0"/>
              </a:rPr>
              <a:t>1 2 3</a:t>
            </a:r>
          </a:p>
          <a:p>
            <a:r>
              <a:rPr lang="en-US" altLang="zh-TW" dirty="0">
                <a:solidFill>
                  <a:srgbClr val="FF0000"/>
                </a:solidFill>
                <a:latin typeface="+mn-lt"/>
                <a:cs typeface="Arial" pitchFamily="34" charset="0"/>
              </a:rPr>
              <a:t>using $@ </a:t>
            </a:r>
          </a:p>
          <a:p>
            <a:r>
              <a:rPr lang="en-US" altLang="zh-TW" dirty="0">
                <a:solidFill>
                  <a:srgbClr val="FF0000"/>
                </a:solidFill>
                <a:latin typeface="+mn-lt"/>
                <a:cs typeface="Arial" pitchFamily="34" charset="0"/>
              </a:rPr>
              <a:t>1</a:t>
            </a:r>
          </a:p>
          <a:p>
            <a:r>
              <a:rPr lang="en-US" altLang="zh-TW" dirty="0">
                <a:solidFill>
                  <a:srgbClr val="FF0000"/>
                </a:solidFill>
                <a:latin typeface="+mn-lt"/>
                <a:cs typeface="Arial" pitchFamily="34" charset="0"/>
              </a:rPr>
              <a:t>2</a:t>
            </a:r>
          </a:p>
          <a:p>
            <a:r>
              <a:rPr lang="en-US" altLang="zh-TW" dirty="0">
                <a:solidFill>
                  <a:srgbClr val="FF0000"/>
                </a:solidFill>
                <a:latin typeface="+mn-lt"/>
                <a:cs typeface="Arial" pitchFamily="34" charset="0"/>
              </a:rPr>
              <a:t>3</a:t>
            </a:r>
          </a:p>
        </p:txBody>
      </p:sp>
      <p:sp>
        <p:nvSpPr>
          <p:cNvPr id="5" name="Rectangle 2"/>
          <p:cNvSpPr txBox="1">
            <a:spLocks noChangeArrowheads="1"/>
          </p:cNvSpPr>
          <p:nvPr/>
        </p:nvSpPr>
        <p:spPr>
          <a:xfrm>
            <a:off x="457200" y="0"/>
            <a:ext cx="8153400" cy="1295400"/>
          </a:xfrm>
          <a:prstGeom prst="rect">
            <a:avLst/>
          </a:prstGeom>
        </p:spPr>
        <p:txBody>
          <a:bodyPr/>
          <a:lstStyle/>
          <a:p>
            <a:pPr algn="ctr">
              <a:defRPr/>
            </a:pPr>
            <a:r>
              <a:rPr lang="en-US" altLang="zh-TW" sz="4400" b="0" kern="0" dirty="0" err="1">
                <a:solidFill>
                  <a:srgbClr val="0066CC"/>
                </a:solidFill>
                <a:latin typeface="Arial"/>
                <a:ea typeface="新細明體"/>
                <a:cs typeface="Arial" pitchFamily="34" charset="0"/>
              </a:rPr>
              <a:t>csh</a:t>
            </a:r>
            <a:r>
              <a:rPr lang="en-US" altLang="zh-TW" sz="4400" b="0" kern="0" dirty="0">
                <a:solidFill>
                  <a:srgbClr val="0066CC"/>
                </a:solidFill>
                <a:latin typeface="Arial"/>
                <a:ea typeface="新細明體"/>
                <a:cs typeface="Arial" pitchFamily="34" charset="0"/>
              </a:rPr>
              <a:t> vs. bash:</a:t>
            </a:r>
            <a:br>
              <a:rPr lang="en-US" altLang="zh-TW" sz="4400" b="0" kern="0" dirty="0">
                <a:solidFill>
                  <a:srgbClr val="0066CC"/>
                </a:solidFill>
                <a:latin typeface="Arial"/>
                <a:ea typeface="新細明體"/>
                <a:cs typeface="Arial" pitchFamily="34" charset="0"/>
              </a:rPr>
            </a:br>
            <a:r>
              <a:rPr lang="en-US" altLang="zh-TW" sz="4400" kern="0" dirty="0">
                <a:solidFill>
                  <a:srgbClr val="0066CC"/>
                </a:solidFill>
                <a:latin typeface="Arial"/>
                <a:ea typeface="新細明體"/>
                <a:cs typeface="Arial" pitchFamily="34" charset="0"/>
              </a:rPr>
              <a:t>for, $*, </a:t>
            </a:r>
            <a:r>
              <a:rPr lang="en-US" altLang="zh-TW" sz="4400" strike="sngStrike" kern="0" dirty="0">
                <a:solidFill>
                  <a:srgbClr val="0066CC"/>
                </a:solidFill>
                <a:latin typeface="Arial"/>
                <a:ea typeface="新細明體"/>
                <a:cs typeface="Arial" pitchFamily="34" charset="0"/>
              </a:rPr>
              <a:t>$@</a:t>
            </a:r>
          </a:p>
        </p:txBody>
      </p:sp>
    </p:spTree>
    <p:extLst>
      <p:ext uri="{BB962C8B-B14F-4D97-AF65-F5344CB8AC3E}">
        <p14:creationId xmlns:p14="http://schemas.microsoft.com/office/powerpoint/2010/main" val="40291862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043608" y="1066800"/>
            <a:ext cx="7010400" cy="2209800"/>
          </a:xfrm>
          <a:prstGeom prst="rect">
            <a:avLst/>
          </a:prstGeom>
          <a:solidFill>
            <a:schemeClr val="accent1"/>
          </a:solidFill>
          <a:ln w="9525" algn="ctr">
            <a:solidFill>
              <a:schemeClr val="tx1"/>
            </a:solidFill>
            <a:round/>
            <a:headEnd/>
            <a:tailEnd/>
          </a:ln>
        </p:spPr>
        <p:txBody>
          <a:bodyPr/>
          <a:lstStyle/>
          <a:p>
            <a:r>
              <a:rPr lang="en-US" sz="3600" b="0" dirty="0">
                <a:solidFill>
                  <a:srgbClr val="000000"/>
                </a:solidFill>
                <a:latin typeface="Arial" pitchFamily="34" charset="0"/>
                <a:cs typeface="Arial" pitchFamily="34" charset="0"/>
              </a:rPr>
              <a:t>So the differences between shells are less than their similarities.</a:t>
            </a:r>
          </a:p>
          <a:p>
            <a:r>
              <a:rPr lang="en-US" sz="3600" b="0" dirty="0">
                <a:solidFill>
                  <a:srgbClr val="000000"/>
                </a:solidFill>
                <a:latin typeface="Arial" pitchFamily="34" charset="0"/>
                <a:cs typeface="Arial" pitchFamily="34" charset="0"/>
              </a:rPr>
              <a:t>If you master one shell, you can easily learn a different one.</a:t>
            </a:r>
          </a:p>
        </p:txBody>
      </p:sp>
      <p:sp>
        <p:nvSpPr>
          <p:cNvPr id="4" name="Rectangle 3"/>
          <p:cNvSpPr>
            <a:spLocks noChangeArrowheads="1"/>
          </p:cNvSpPr>
          <p:nvPr/>
        </p:nvSpPr>
        <p:spPr bwMode="auto">
          <a:xfrm>
            <a:off x="1043608" y="3276600"/>
            <a:ext cx="7010400" cy="2819400"/>
          </a:xfrm>
          <a:prstGeom prst="rect">
            <a:avLst/>
          </a:prstGeom>
          <a:solidFill>
            <a:schemeClr val="accent1"/>
          </a:solidFill>
          <a:ln w="9525" algn="ctr">
            <a:solidFill>
              <a:schemeClr val="tx1"/>
            </a:solidFill>
            <a:round/>
            <a:headEnd/>
            <a:tailEnd/>
          </a:ln>
        </p:spPr>
        <p:txBody>
          <a:bodyPr/>
          <a:lstStyle/>
          <a:p>
            <a:r>
              <a:rPr lang="en-US" sz="3600" b="0" dirty="0">
                <a:solidFill>
                  <a:srgbClr val="000000"/>
                </a:solidFill>
                <a:latin typeface="Arial" pitchFamily="34" charset="0"/>
                <a:cs typeface="Arial" pitchFamily="34" charset="0"/>
              </a:rPr>
              <a:t>C-shell’s quoting oddities are good in the sense that they force students to really understand the concept of UNIX quoting, which is: that they are </a:t>
            </a:r>
            <a:r>
              <a:rPr lang="en-US" sz="3600" dirty="0">
                <a:solidFill>
                  <a:srgbClr val="000000"/>
                </a:solidFill>
                <a:latin typeface="Arial" pitchFamily="34" charset="0"/>
                <a:cs typeface="Arial" pitchFamily="34" charset="0"/>
              </a:rPr>
              <a:t>not strings</a:t>
            </a:r>
            <a:r>
              <a:rPr lang="en-US" sz="3600" b="0" dirty="0">
                <a:solidFill>
                  <a:srgbClr val="000000"/>
                </a:solidFill>
                <a:latin typeface="Arial" pitchFamily="34" charset="0"/>
                <a:cs typeface="Arial" pitchFamily="34" charset="0"/>
              </a:rPr>
              <a:t>.</a:t>
            </a:r>
          </a:p>
        </p:txBody>
      </p:sp>
    </p:spTree>
    <p:extLst>
      <p:ext uri="{BB962C8B-B14F-4D97-AF65-F5344CB8AC3E}">
        <p14:creationId xmlns:p14="http://schemas.microsoft.com/office/powerpoint/2010/main" val="359301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8" presetClass="entr" presetSubtype="0" accel="5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3"/>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3"/>
                                        </p:tgtEl>
                                        <p:attrNameLst>
                                          <p:attrName>ppt_y</p:attrName>
                                        </p:attrNameLst>
                                      </p:cBhvr>
                                      <p:tavLst>
                                        <p:tav tm="0">
                                          <p:val>
                                            <p:strVal val="#ppt_y"/>
                                          </p:val>
                                        </p:tav>
                                        <p:tav tm="100000">
                                          <p:val>
                                            <p:strVal val="#ppt_y"/>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48" presetClass="entr" presetSubtype="0" accel="5000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000" fill="hold"/>
                                        <p:tgtEl>
                                          <p:spTgt spid="4"/>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6" dur="1000" fill="hold"/>
                                        <p:tgtEl>
                                          <p:spTgt spid="4"/>
                                        </p:tgtEl>
                                        <p:attrNameLst>
                                          <p:attrName>ppt_x</p:attrName>
                                        </p:attrNameLst>
                                      </p:cBhvr>
                                      <p:tavLst>
                                        <p:tav tm="0">
                                          <p:val>
                                            <p:fltVal val="-1"/>
                                          </p:val>
                                        </p:tav>
                                        <p:tav tm="50000">
                                          <p:val>
                                            <p:fltVal val="0.95"/>
                                          </p:val>
                                        </p:tav>
                                        <p:tav tm="100000">
                                          <p:val>
                                            <p:strVal val="#ppt_x"/>
                                          </p:val>
                                        </p:tav>
                                      </p:tavLst>
                                    </p:anim>
                                    <p:anim calcmode="lin" valueType="num">
                                      <p:cBhvr>
                                        <p:cTn id="17" dur="1000" fill="hold"/>
                                        <p:tgtEl>
                                          <p:spTgt spid="4"/>
                                        </p:tgtEl>
                                        <p:attrNameLst>
                                          <p:attrName>ppt_y</p:attrName>
                                        </p:attrNameLst>
                                      </p:cBhvr>
                                      <p:tavLst>
                                        <p:tav tm="0">
                                          <p:val>
                                            <p:strVal val="#ppt_y"/>
                                          </p:val>
                                        </p:tav>
                                        <p:tav tm="100000">
                                          <p:val>
                                            <p:strVal val="#ppt_y"/>
                                          </p:val>
                                        </p:tav>
                                      </p:tavLst>
                                    </p:anim>
                                    <p:animEffect transition="in" filter="fade">
                                      <p:cBhvr>
                                        <p:cTn id="1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a:xfrm>
            <a:off x="457200" y="1295400"/>
            <a:ext cx="8229600" cy="4525963"/>
          </a:xfrm>
        </p:spPr>
        <p:txBody>
          <a:bodyPr/>
          <a:lstStyle/>
          <a:p>
            <a:pPr eaLnBrk="1" hangingPunct="1">
              <a:buFontTx/>
              <a:buNone/>
            </a:pPr>
            <a:r>
              <a:rPr lang="en-US" altLang="zh-TW" dirty="0"/>
              <a:t>So we need the things after </a:t>
            </a:r>
            <a:r>
              <a:rPr lang="en-US" altLang="zh-TW" dirty="0" err="1"/>
              <a:t>i</a:t>
            </a:r>
            <a:r>
              <a:rPr lang="en-US" altLang="zh-TW" dirty="0"/>
              <a:t> on a 2nd line:</a:t>
            </a:r>
          </a:p>
          <a:p>
            <a:pPr eaLnBrk="1" hangingPunct="1">
              <a:buFontTx/>
              <a:buNone/>
            </a:pPr>
            <a:r>
              <a:rPr lang="en-US" altLang="zh-TW" dirty="0"/>
              <a:t>% echo "A B C" | </a:t>
            </a:r>
            <a:r>
              <a:rPr lang="en-US" altLang="zh-TW" dirty="0" err="1"/>
              <a:t>tr</a:t>
            </a:r>
            <a:r>
              <a:rPr lang="en-US" altLang="zh-TW" dirty="0"/>
              <a:t> " " "\n" | </a:t>
            </a:r>
            <a:r>
              <a:rPr lang="en-US" altLang="zh-TW" dirty="0" err="1"/>
              <a:t>sed</a:t>
            </a:r>
            <a:r>
              <a:rPr lang="en-US" altLang="zh-TW" dirty="0"/>
              <a:t> '</a:t>
            </a:r>
            <a:r>
              <a:rPr lang="en-US" altLang="zh-TW" dirty="0" err="1"/>
              <a:t>i</a:t>
            </a:r>
            <a:r>
              <a:rPr lang="en-US" altLang="zh-TW" dirty="0"/>
              <a:t> before\</a:t>
            </a:r>
          </a:p>
          <a:p>
            <a:pPr eaLnBrk="1" hangingPunct="1">
              <a:buFontTx/>
              <a:buNone/>
            </a:pPr>
            <a:r>
              <a:rPr lang="en-US" altLang="zh-TW" dirty="0">
                <a:solidFill>
                  <a:schemeClr val="bg1">
                    <a:lumMod val="50000"/>
                  </a:schemeClr>
                </a:solidFill>
              </a:rPr>
              <a:t>?</a:t>
            </a:r>
            <a:r>
              <a:rPr lang="en-US" altLang="zh-TW" dirty="0"/>
              <a:t> ; ='</a:t>
            </a:r>
          </a:p>
          <a:p>
            <a:pPr eaLnBrk="1" hangingPunct="1">
              <a:buFontTx/>
              <a:buNone/>
            </a:pPr>
            <a:r>
              <a:rPr lang="en-US" altLang="zh-TW" dirty="0"/>
              <a:t>before</a:t>
            </a:r>
          </a:p>
          <a:p>
            <a:pPr eaLnBrk="1" hangingPunct="1">
              <a:buFontTx/>
              <a:buNone/>
            </a:pPr>
            <a:r>
              <a:rPr lang="en-US" altLang="zh-TW" dirty="0"/>
              <a:t>1</a:t>
            </a:r>
          </a:p>
          <a:p>
            <a:pPr eaLnBrk="1" hangingPunct="1">
              <a:buFontTx/>
              <a:buNone/>
            </a:pPr>
            <a:r>
              <a:rPr lang="en-US" altLang="zh-TW" dirty="0"/>
              <a:t>A</a:t>
            </a:r>
          </a:p>
          <a:p>
            <a:pPr eaLnBrk="1" hangingPunct="1">
              <a:buFontTx/>
              <a:buNone/>
            </a:pPr>
            <a:r>
              <a:rPr lang="en-US" altLang="zh-TW" dirty="0"/>
              <a:t>before</a:t>
            </a:r>
          </a:p>
          <a:p>
            <a:pPr eaLnBrk="1" hangingPunct="1">
              <a:buFontTx/>
              <a:buNone/>
            </a:pPr>
            <a:r>
              <a:rPr lang="en-US" altLang="zh-TW" dirty="0"/>
              <a:t>2</a:t>
            </a:r>
          </a:p>
          <a:p>
            <a:pPr eaLnBrk="1" hangingPunct="1">
              <a:buFontTx/>
              <a:buNone/>
            </a:pPr>
            <a:r>
              <a:rPr lang="en-US" altLang="zh-TW" dirty="0"/>
              <a:t>B …</a:t>
            </a:r>
          </a:p>
        </p:txBody>
      </p:sp>
      <p:sp>
        <p:nvSpPr>
          <p:cNvPr id="6" name="Rectangular Callout 3"/>
          <p:cNvSpPr>
            <a:spLocks noChangeArrowheads="1"/>
          </p:cNvSpPr>
          <p:nvPr/>
        </p:nvSpPr>
        <p:spPr bwMode="auto">
          <a:xfrm>
            <a:off x="4343400" y="3605064"/>
            <a:ext cx="4648200" cy="890736"/>
          </a:xfrm>
          <a:prstGeom prst="wedgeRectCallout">
            <a:avLst>
              <a:gd name="adj1" fmla="val 23748"/>
              <a:gd name="adj2" fmla="val -192105"/>
            </a:avLst>
          </a:prstGeom>
          <a:solidFill>
            <a:schemeClr val="accent1"/>
          </a:solidFill>
          <a:ln w="9525" algn="ctr">
            <a:solidFill>
              <a:schemeClr val="tx1"/>
            </a:solidFill>
            <a:round/>
            <a:headEnd/>
            <a:tailEnd/>
          </a:ln>
        </p:spPr>
        <p:txBody>
          <a:bodyPr/>
          <a:lstStyle/>
          <a:p>
            <a:pPr>
              <a:lnSpc>
                <a:spcPct val="95000"/>
              </a:lnSpc>
            </a:pPr>
            <a:r>
              <a:rPr lang="en-US" altLang="zh-TW" sz="2800" dirty="0">
                <a:solidFill>
                  <a:srgbClr val="333399"/>
                </a:solidFill>
                <a:cs typeface="+mn-cs"/>
              </a:rPr>
              <a:t>in </a:t>
            </a:r>
            <a:r>
              <a:rPr lang="en-US" altLang="zh-TW" sz="2800" dirty="0" err="1">
                <a:solidFill>
                  <a:srgbClr val="333399"/>
                </a:solidFill>
                <a:cs typeface="+mn-cs"/>
              </a:rPr>
              <a:t>tcsh</a:t>
            </a:r>
            <a:r>
              <a:rPr lang="en-US" altLang="zh-TW" sz="2800" dirty="0">
                <a:solidFill>
                  <a:srgbClr val="333399"/>
                </a:solidFill>
                <a:cs typeface="+mn-cs"/>
              </a:rPr>
              <a:t>, you need a ‘\’ at the end of run-on lines</a:t>
            </a:r>
            <a:r>
              <a:rPr lang="en-US" altLang="zh-TW" sz="2800" dirty="0" smtClean="0">
                <a:solidFill>
                  <a:srgbClr val="333399"/>
                </a:solidFill>
                <a:cs typeface="+mn-cs"/>
              </a:rPr>
              <a:t>.</a:t>
            </a:r>
            <a:endParaRPr lang="en-US" altLang="zh-TW" sz="2800" dirty="0">
              <a:solidFill>
                <a:srgbClr val="000000"/>
              </a:solidFill>
              <a:cs typeface="+mn-cs"/>
            </a:endParaRPr>
          </a:p>
        </p:txBody>
      </p:sp>
      <p:sp>
        <p:nvSpPr>
          <p:cNvPr id="7" name="Title 1"/>
          <p:cNvSpPr>
            <a:spLocks noGrp="1"/>
          </p:cNvSpPr>
          <p:nvPr>
            <p:ph type="title"/>
          </p:nvPr>
        </p:nvSpPr>
        <p:spPr>
          <a:xfrm>
            <a:off x="457200" y="0"/>
            <a:ext cx="8229600" cy="1143000"/>
          </a:xfrm>
        </p:spPr>
        <p:txBody>
          <a:bodyPr/>
          <a:lstStyle/>
          <a:p>
            <a:pPr eaLnBrk="1" hangingPunct="1"/>
            <a:r>
              <a:rPr lang="en-US" altLang="zh-TW" sz="4800" dirty="0">
                <a:solidFill>
                  <a:schemeClr val="accent2"/>
                </a:solidFill>
              </a:rPr>
              <a:t>The </a:t>
            </a:r>
            <a:r>
              <a:rPr lang="en-US" altLang="zh-TW" sz="4800" dirty="0" err="1">
                <a:solidFill>
                  <a:schemeClr val="accent2"/>
                </a:solidFill>
              </a:rPr>
              <a:t>i</a:t>
            </a:r>
            <a:endParaRPr lang="en-US" altLang="zh-TW" sz="4800" dirty="0">
              <a:solidFill>
                <a:schemeClr val="accent2"/>
              </a:solidFill>
            </a:endParaRPr>
          </a:p>
        </p:txBody>
      </p:sp>
      <p:sp>
        <p:nvSpPr>
          <p:cNvPr id="8" name="Trapezoid 7"/>
          <p:cNvSpPr>
            <a:spLocks noChangeAspect="1"/>
          </p:cNvSpPr>
          <p:nvPr/>
        </p:nvSpPr>
        <p:spPr bwMode="auto">
          <a:xfrm rot="-2700000">
            <a:off x="-737070" y="282628"/>
            <a:ext cx="2945498" cy="863248"/>
          </a:xfrm>
          <a:prstGeom prst="trapezoid">
            <a:avLst>
              <a:gd name="adj" fmla="val 100893"/>
            </a:avLst>
          </a:prstGeom>
          <a:solidFill>
            <a:srgbClr val="FFFF00"/>
          </a:solidFill>
          <a:ln w="9525" cap="flat" cmpd="sng" algn="ctr">
            <a:solidFill>
              <a:srgbClr val="C00000"/>
            </a:solidFill>
            <a:prstDash val="solid"/>
            <a:round/>
            <a:headEnd type="none" w="med" len="med"/>
            <a:tailEnd type="none" w="med" len="med"/>
          </a:ln>
          <a:effectLst/>
        </p:spPr>
        <p:txBody>
          <a:bodyPr vert="horz" wrap="square" lIns="91440" tIns="0" rIns="91440" bIns="45720" numCol="1" rtlCol="0" anchor="ctr" anchorCtr="1" compatLnSpc="1">
            <a:prstTxWarp prst="textNoShape">
              <a:avLst/>
            </a:prstTxWarp>
          </a:bodyPr>
          <a:lstStyle>
            <a:defPPr>
              <a:defRPr lang="en-US"/>
            </a:defPPr>
            <a:lvl1pPr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1pPr>
            <a:lvl2pPr marL="4572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2pPr>
            <a:lvl3pPr marL="9144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3pPr>
            <a:lvl4pPr marL="13716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4pPr>
            <a:lvl5pPr marL="18288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5pPr>
            <a:lvl6pPr marL="22860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6pPr>
            <a:lvl7pPr marL="27432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7pPr>
            <a:lvl8pPr marL="32004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8pPr>
            <a:lvl9pPr marL="36576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9pPr>
          </a:lstStyle>
          <a:p>
            <a:pPr marL="0" marR="0" indent="0" algn="ctr" defTabSz="914400" rtl="0" eaLnBrk="1" fontAlgn="base" latinLnBrk="0" hangingPunct="1">
              <a:spcBef>
                <a:spcPct val="0"/>
              </a:spcBef>
              <a:spcAft>
                <a:spcPct val="0"/>
              </a:spcAft>
              <a:buClrTx/>
              <a:buSzTx/>
              <a:buFontTx/>
              <a:buNone/>
              <a:tabLst/>
            </a:pPr>
            <a:r>
              <a:rPr kumimoji="1" lang="en-US" sz="2800" b="0" i="0" u="none" strike="noStrike" cap="none" normalizeH="0" baseline="0" dirty="0" smtClean="0">
                <a:ln>
                  <a:noFill/>
                </a:ln>
                <a:solidFill>
                  <a:schemeClr val="tx1"/>
                </a:solidFill>
                <a:effectLst/>
                <a:latin typeface="Arial" charset="0"/>
                <a:ea typeface="新細明體" charset="-120"/>
              </a:rPr>
              <a:t>From Lecture 7</a:t>
            </a:r>
            <a:endParaRPr kumimoji="1" lang="en-US" sz="2800" b="0" i="0" u="none" strike="noStrike" cap="none" normalizeH="0" baseline="0" dirty="0">
              <a:ln>
                <a:noFill/>
              </a:ln>
              <a:solidFill>
                <a:schemeClr val="tx1"/>
              </a:solidFill>
              <a:effectLst/>
              <a:latin typeface="Arial" charset="0"/>
              <a:ea typeface="新細明體" charset="-120"/>
            </a:endParaRPr>
          </a:p>
          <a:p>
            <a:pPr marL="0" marR="0" indent="0" algn="ctr" defTabSz="914400" rtl="0" eaLnBrk="1" fontAlgn="base" latinLnBrk="0" hangingPunct="1">
              <a:spcBef>
                <a:spcPct val="0"/>
              </a:spcBef>
              <a:spcAft>
                <a:spcPct val="0"/>
              </a:spcAft>
              <a:buClrTx/>
              <a:buSzTx/>
              <a:buFontTx/>
              <a:buNone/>
              <a:tabLst/>
            </a:pPr>
            <a:endParaRPr kumimoji="1" lang="en-US" sz="900" b="0" i="0" u="none" strike="noStrike" cap="none" normalizeH="0" baseline="0" dirty="0">
              <a:ln>
                <a:noFill/>
              </a:ln>
              <a:solidFill>
                <a:schemeClr val="tx1"/>
              </a:solidFill>
              <a:effectLst/>
              <a:latin typeface="Arial" charset="0"/>
              <a:ea typeface="新細明體" charset="-120"/>
            </a:endParaRPr>
          </a:p>
        </p:txBody>
      </p:sp>
    </p:spTree>
    <p:extLst>
      <p:ext uri="{BB962C8B-B14F-4D97-AF65-F5344CB8AC3E}">
        <p14:creationId xmlns:p14="http://schemas.microsoft.com/office/powerpoint/2010/main" val="1561378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a:xfrm>
            <a:off x="457200" y="1295400"/>
            <a:ext cx="8229600" cy="4525963"/>
          </a:xfrm>
        </p:spPr>
        <p:txBody>
          <a:bodyPr/>
          <a:lstStyle/>
          <a:p>
            <a:pPr eaLnBrk="1" hangingPunct="1">
              <a:buFontTx/>
              <a:buNone/>
            </a:pPr>
            <a:r>
              <a:rPr lang="en-US" altLang="zh-TW" dirty="0"/>
              <a:t>So we need the things after </a:t>
            </a:r>
            <a:r>
              <a:rPr lang="en-US" altLang="zh-TW" dirty="0" err="1"/>
              <a:t>i</a:t>
            </a:r>
            <a:r>
              <a:rPr lang="en-US" altLang="zh-TW" dirty="0"/>
              <a:t> on a 2nd line:</a:t>
            </a:r>
          </a:p>
          <a:p>
            <a:pPr eaLnBrk="1" hangingPunct="1">
              <a:buFontTx/>
              <a:buNone/>
            </a:pPr>
            <a:r>
              <a:rPr lang="en-US" altLang="zh-TW" dirty="0"/>
              <a:t>% echo "A B C" | </a:t>
            </a:r>
            <a:r>
              <a:rPr lang="en-US" altLang="zh-TW" dirty="0" err="1"/>
              <a:t>tr</a:t>
            </a:r>
            <a:r>
              <a:rPr lang="en-US" altLang="zh-TW" dirty="0"/>
              <a:t> " " "\n" | </a:t>
            </a:r>
            <a:r>
              <a:rPr lang="en-US" altLang="zh-TW" dirty="0" err="1"/>
              <a:t>sed</a:t>
            </a:r>
            <a:r>
              <a:rPr lang="en-US" altLang="zh-TW" dirty="0"/>
              <a:t> '</a:t>
            </a:r>
            <a:r>
              <a:rPr lang="en-US" altLang="zh-TW" dirty="0" err="1"/>
              <a:t>i</a:t>
            </a:r>
            <a:r>
              <a:rPr lang="en-US" altLang="zh-TW" dirty="0"/>
              <a:t> before\</a:t>
            </a:r>
          </a:p>
          <a:p>
            <a:pPr eaLnBrk="1" hangingPunct="1">
              <a:buFontTx/>
              <a:buNone/>
            </a:pPr>
            <a:r>
              <a:rPr lang="en-US" altLang="zh-TW" dirty="0">
                <a:solidFill>
                  <a:schemeClr val="bg1">
                    <a:lumMod val="50000"/>
                  </a:schemeClr>
                </a:solidFill>
              </a:rPr>
              <a:t>?</a:t>
            </a:r>
            <a:r>
              <a:rPr lang="en-US" altLang="zh-TW" dirty="0"/>
              <a:t> ; ='</a:t>
            </a:r>
          </a:p>
          <a:p>
            <a:pPr eaLnBrk="1" hangingPunct="1">
              <a:buFontTx/>
              <a:buNone/>
            </a:pPr>
            <a:r>
              <a:rPr lang="en-US" altLang="zh-TW" dirty="0"/>
              <a:t>before</a:t>
            </a:r>
          </a:p>
          <a:p>
            <a:pPr eaLnBrk="1" hangingPunct="1">
              <a:buFontTx/>
              <a:buNone/>
            </a:pPr>
            <a:r>
              <a:rPr lang="en-US" altLang="zh-TW" dirty="0"/>
              <a:t>1</a:t>
            </a:r>
          </a:p>
          <a:p>
            <a:pPr eaLnBrk="1" hangingPunct="1">
              <a:buFontTx/>
              <a:buNone/>
            </a:pPr>
            <a:r>
              <a:rPr lang="en-US" altLang="zh-TW" dirty="0"/>
              <a:t>A</a:t>
            </a:r>
          </a:p>
          <a:p>
            <a:pPr eaLnBrk="1" hangingPunct="1">
              <a:buFontTx/>
              <a:buNone/>
            </a:pPr>
            <a:r>
              <a:rPr lang="en-US" altLang="zh-TW" dirty="0"/>
              <a:t>before</a:t>
            </a:r>
          </a:p>
          <a:p>
            <a:pPr eaLnBrk="1" hangingPunct="1">
              <a:buFontTx/>
              <a:buNone/>
            </a:pPr>
            <a:r>
              <a:rPr lang="en-US" altLang="zh-TW" dirty="0"/>
              <a:t>2</a:t>
            </a:r>
          </a:p>
          <a:p>
            <a:pPr eaLnBrk="1" hangingPunct="1">
              <a:buFontTx/>
              <a:buNone/>
            </a:pPr>
            <a:r>
              <a:rPr lang="en-US" altLang="zh-TW" dirty="0"/>
              <a:t>B …</a:t>
            </a:r>
          </a:p>
        </p:txBody>
      </p:sp>
      <p:sp>
        <p:nvSpPr>
          <p:cNvPr id="8" name="Rectangular Callout 3"/>
          <p:cNvSpPr>
            <a:spLocks noChangeArrowheads="1"/>
          </p:cNvSpPr>
          <p:nvPr/>
        </p:nvSpPr>
        <p:spPr bwMode="auto">
          <a:xfrm>
            <a:off x="4343400" y="3605064"/>
            <a:ext cx="4648200" cy="3100536"/>
          </a:xfrm>
          <a:prstGeom prst="wedgeRectCallout">
            <a:avLst>
              <a:gd name="adj1" fmla="val 23736"/>
              <a:gd name="adj2" fmla="val -90633"/>
            </a:avLst>
          </a:prstGeom>
          <a:solidFill>
            <a:schemeClr val="accent1"/>
          </a:solidFill>
          <a:ln w="9525" algn="ctr">
            <a:solidFill>
              <a:schemeClr val="tx1"/>
            </a:solidFill>
            <a:round/>
            <a:headEnd/>
            <a:tailEnd/>
          </a:ln>
        </p:spPr>
        <p:txBody>
          <a:bodyPr/>
          <a:lstStyle/>
          <a:p>
            <a:pPr>
              <a:lnSpc>
                <a:spcPct val="95000"/>
              </a:lnSpc>
            </a:pPr>
            <a:r>
              <a:rPr lang="en-US" altLang="zh-TW" sz="2800" dirty="0">
                <a:solidFill>
                  <a:srgbClr val="333399"/>
                </a:solidFill>
                <a:cs typeface="+mn-cs"/>
              </a:rPr>
              <a:t>in </a:t>
            </a:r>
            <a:r>
              <a:rPr lang="en-US" altLang="zh-TW" sz="2800" dirty="0" err="1">
                <a:solidFill>
                  <a:srgbClr val="333399"/>
                </a:solidFill>
                <a:cs typeface="+mn-cs"/>
              </a:rPr>
              <a:t>tcsh</a:t>
            </a:r>
            <a:r>
              <a:rPr lang="en-US" altLang="zh-TW" sz="2800" dirty="0">
                <a:solidFill>
                  <a:srgbClr val="333399"/>
                </a:solidFill>
                <a:cs typeface="+mn-cs"/>
              </a:rPr>
              <a:t>, you need a ‘\’ at the end of run-on lines.</a:t>
            </a:r>
            <a:br>
              <a:rPr lang="en-US" altLang="zh-TW" sz="2800" dirty="0">
                <a:solidFill>
                  <a:srgbClr val="333399"/>
                </a:solidFill>
                <a:cs typeface="+mn-cs"/>
              </a:rPr>
            </a:br>
            <a:r>
              <a:rPr lang="en-US" altLang="zh-TW" sz="500" dirty="0">
                <a:solidFill>
                  <a:srgbClr val="333399"/>
                </a:solidFill>
                <a:cs typeface="+mn-cs"/>
              </a:rPr>
              <a:t/>
            </a:r>
            <a:br>
              <a:rPr lang="en-US" altLang="zh-TW" sz="500" dirty="0">
                <a:solidFill>
                  <a:srgbClr val="333399"/>
                </a:solidFill>
                <a:cs typeface="+mn-cs"/>
              </a:rPr>
            </a:br>
            <a:r>
              <a:rPr lang="en-US" altLang="zh-TW" sz="2800" dirty="0">
                <a:solidFill>
                  <a:srgbClr val="000000"/>
                </a:solidFill>
                <a:cs typeface="+mn-cs"/>
              </a:rPr>
              <a:t>(in bash, the ‘\’ is not needed. It would even be wrong.)</a:t>
            </a:r>
          </a:p>
          <a:p>
            <a:pPr>
              <a:lnSpc>
                <a:spcPct val="95000"/>
              </a:lnSpc>
            </a:pPr>
            <a:endParaRPr lang="en-US" altLang="zh-TW" sz="500" dirty="0">
              <a:solidFill>
                <a:srgbClr val="000000"/>
              </a:solidFill>
              <a:cs typeface="+mn-cs"/>
            </a:endParaRPr>
          </a:p>
          <a:p>
            <a:pPr>
              <a:lnSpc>
                <a:spcPct val="95000"/>
              </a:lnSpc>
            </a:pPr>
            <a:r>
              <a:rPr lang="en-US" altLang="zh-TW" sz="2800" dirty="0">
                <a:solidFill>
                  <a:srgbClr val="000000"/>
                </a:solidFill>
                <a:cs typeface="+mn-cs"/>
              </a:rPr>
              <a:t>Also, if your </a:t>
            </a:r>
            <a:r>
              <a:rPr lang="en-US" altLang="zh-TW" sz="2800" dirty="0" err="1">
                <a:solidFill>
                  <a:srgbClr val="000000"/>
                </a:solidFill>
                <a:cs typeface="+mn-cs"/>
              </a:rPr>
              <a:t>sed</a:t>
            </a:r>
            <a:r>
              <a:rPr lang="en-US" altLang="zh-TW" sz="2800" dirty="0">
                <a:solidFill>
                  <a:srgbClr val="000000"/>
                </a:solidFill>
                <a:cs typeface="+mn-cs"/>
              </a:rPr>
              <a:t> subcommands are </a:t>
            </a:r>
            <a:r>
              <a:rPr lang="en-US" altLang="zh-TW" sz="2800" dirty="0">
                <a:solidFill>
                  <a:srgbClr val="FF0000"/>
                </a:solidFill>
                <a:cs typeface="+mn-cs"/>
              </a:rPr>
              <a:t>run from a file, then don’t</a:t>
            </a:r>
            <a:r>
              <a:rPr lang="en-US" altLang="zh-TW" sz="2800" dirty="0">
                <a:solidFill>
                  <a:srgbClr val="000000"/>
                </a:solidFill>
                <a:cs typeface="+mn-cs"/>
              </a:rPr>
              <a:t> put the \ at the end.</a:t>
            </a:r>
          </a:p>
        </p:txBody>
      </p:sp>
      <p:sp>
        <p:nvSpPr>
          <p:cNvPr id="9" name="Title 1"/>
          <p:cNvSpPr>
            <a:spLocks noGrp="1"/>
          </p:cNvSpPr>
          <p:nvPr>
            <p:ph type="title"/>
          </p:nvPr>
        </p:nvSpPr>
        <p:spPr>
          <a:xfrm>
            <a:off x="457200" y="0"/>
            <a:ext cx="8229600" cy="1143000"/>
          </a:xfrm>
        </p:spPr>
        <p:txBody>
          <a:bodyPr/>
          <a:lstStyle/>
          <a:p>
            <a:pPr eaLnBrk="1" hangingPunct="1"/>
            <a:r>
              <a:rPr lang="en-US" altLang="zh-TW" sz="4800" dirty="0">
                <a:solidFill>
                  <a:schemeClr val="accent2"/>
                </a:solidFill>
              </a:rPr>
              <a:t>The </a:t>
            </a:r>
            <a:r>
              <a:rPr lang="en-US" altLang="zh-TW" sz="4800" dirty="0" err="1">
                <a:solidFill>
                  <a:schemeClr val="accent2"/>
                </a:solidFill>
              </a:rPr>
              <a:t>i</a:t>
            </a:r>
            <a:endParaRPr lang="en-US" altLang="zh-TW" sz="4800" dirty="0">
              <a:solidFill>
                <a:schemeClr val="accent2"/>
              </a:solidFill>
            </a:endParaRPr>
          </a:p>
        </p:txBody>
      </p:sp>
      <p:sp>
        <p:nvSpPr>
          <p:cNvPr id="6" name="Trapezoid 5"/>
          <p:cNvSpPr>
            <a:spLocks noChangeAspect="1"/>
          </p:cNvSpPr>
          <p:nvPr/>
        </p:nvSpPr>
        <p:spPr bwMode="auto">
          <a:xfrm rot="-2700000">
            <a:off x="-737070" y="282628"/>
            <a:ext cx="2945498" cy="863248"/>
          </a:xfrm>
          <a:prstGeom prst="trapezoid">
            <a:avLst>
              <a:gd name="adj" fmla="val 100893"/>
            </a:avLst>
          </a:prstGeom>
          <a:solidFill>
            <a:srgbClr val="FFFF00"/>
          </a:solidFill>
          <a:ln w="9525" cap="flat" cmpd="sng" algn="ctr">
            <a:solidFill>
              <a:srgbClr val="C00000"/>
            </a:solidFill>
            <a:prstDash val="solid"/>
            <a:round/>
            <a:headEnd type="none" w="med" len="med"/>
            <a:tailEnd type="none" w="med" len="med"/>
          </a:ln>
          <a:effectLst/>
        </p:spPr>
        <p:txBody>
          <a:bodyPr vert="horz" wrap="square" lIns="91440" tIns="0" rIns="91440" bIns="45720" numCol="1" rtlCol="0" anchor="ctr" anchorCtr="1" compatLnSpc="1">
            <a:prstTxWarp prst="textNoShape">
              <a:avLst/>
            </a:prstTxWarp>
          </a:bodyPr>
          <a:lstStyle>
            <a:defPPr>
              <a:defRPr lang="en-US"/>
            </a:defPPr>
            <a:lvl1pPr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1pPr>
            <a:lvl2pPr marL="4572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2pPr>
            <a:lvl3pPr marL="9144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3pPr>
            <a:lvl4pPr marL="13716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4pPr>
            <a:lvl5pPr marL="18288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5pPr>
            <a:lvl6pPr marL="22860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6pPr>
            <a:lvl7pPr marL="27432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7pPr>
            <a:lvl8pPr marL="32004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8pPr>
            <a:lvl9pPr marL="36576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9pPr>
          </a:lstStyle>
          <a:p>
            <a:pPr marL="0" marR="0" indent="0" algn="ctr" defTabSz="914400" rtl="0" eaLnBrk="1" fontAlgn="base" latinLnBrk="0" hangingPunct="1">
              <a:spcBef>
                <a:spcPct val="0"/>
              </a:spcBef>
              <a:spcAft>
                <a:spcPct val="0"/>
              </a:spcAft>
              <a:buClrTx/>
              <a:buSzTx/>
              <a:buFontTx/>
              <a:buNone/>
              <a:tabLst/>
            </a:pPr>
            <a:r>
              <a:rPr kumimoji="1" lang="en-US" sz="2800" b="0" i="0" u="none" strike="noStrike" cap="none" normalizeH="0" baseline="0" dirty="0" smtClean="0">
                <a:ln>
                  <a:noFill/>
                </a:ln>
                <a:solidFill>
                  <a:schemeClr val="tx1"/>
                </a:solidFill>
                <a:effectLst/>
                <a:latin typeface="Arial" charset="0"/>
                <a:ea typeface="新細明體" charset="-120"/>
              </a:rPr>
              <a:t>From Lecture 7</a:t>
            </a:r>
            <a:endParaRPr kumimoji="1" lang="en-US" sz="2800" b="0" i="0" u="none" strike="noStrike" cap="none" normalizeH="0" baseline="0" dirty="0">
              <a:ln>
                <a:noFill/>
              </a:ln>
              <a:solidFill>
                <a:schemeClr val="tx1"/>
              </a:solidFill>
              <a:effectLst/>
              <a:latin typeface="Arial" charset="0"/>
              <a:ea typeface="新細明體" charset="-120"/>
            </a:endParaRPr>
          </a:p>
          <a:p>
            <a:pPr marL="0" marR="0" indent="0" algn="ctr" defTabSz="914400" rtl="0" eaLnBrk="1" fontAlgn="base" latinLnBrk="0" hangingPunct="1">
              <a:spcBef>
                <a:spcPct val="0"/>
              </a:spcBef>
              <a:spcAft>
                <a:spcPct val="0"/>
              </a:spcAft>
              <a:buClrTx/>
              <a:buSzTx/>
              <a:buFontTx/>
              <a:buNone/>
              <a:tabLst/>
            </a:pPr>
            <a:endParaRPr kumimoji="1" lang="en-US" sz="900" b="0" i="0" u="none" strike="noStrike" cap="none" normalizeH="0" baseline="0" dirty="0">
              <a:ln>
                <a:noFill/>
              </a:ln>
              <a:solidFill>
                <a:schemeClr val="tx1"/>
              </a:solidFill>
              <a:effectLst/>
              <a:latin typeface="Arial" charset="0"/>
              <a:ea typeface="新細明體" charset="-120"/>
            </a:endParaRPr>
          </a:p>
        </p:txBody>
      </p:sp>
    </p:spTree>
    <p:extLst>
      <p:ext uri="{BB962C8B-B14F-4D97-AF65-F5344CB8AC3E}">
        <p14:creationId xmlns:p14="http://schemas.microsoft.com/office/powerpoint/2010/main" val="581719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28600" y="0"/>
            <a:ext cx="8458200" cy="1143000"/>
          </a:xfrm>
        </p:spPr>
        <p:txBody>
          <a:bodyPr/>
          <a:lstStyle/>
          <a:p>
            <a:pPr eaLnBrk="1" hangingPunct="1"/>
            <a:r>
              <a:rPr lang="en-US" altLang="zh-TW" sz="4800" dirty="0" smtClean="0">
                <a:solidFill>
                  <a:schemeClr val="accent2"/>
                </a:solidFill>
              </a:rPr>
              <a:t>Predicated execution</a:t>
            </a:r>
          </a:p>
        </p:txBody>
      </p:sp>
      <p:sp>
        <p:nvSpPr>
          <p:cNvPr id="4099" name="Content Placeholder 2"/>
          <p:cNvSpPr>
            <a:spLocks noGrp="1"/>
          </p:cNvSpPr>
          <p:nvPr>
            <p:ph idx="1"/>
          </p:nvPr>
        </p:nvSpPr>
        <p:spPr>
          <a:xfrm>
            <a:off x="457200" y="1196752"/>
            <a:ext cx="8229600" cy="5585048"/>
          </a:xfrm>
        </p:spPr>
        <p:txBody>
          <a:bodyPr/>
          <a:lstStyle/>
          <a:p>
            <a:pPr eaLnBrk="1" hangingPunct="1">
              <a:spcBef>
                <a:spcPts val="900"/>
              </a:spcBef>
              <a:buFontTx/>
              <a:buNone/>
            </a:pPr>
            <a:r>
              <a:rPr lang="en-US" altLang="zh-TW" sz="2800" b="1" dirty="0" smtClean="0">
                <a:solidFill>
                  <a:srgbClr val="FFC1C1"/>
                </a:solidFill>
                <a:latin typeface="Arial Narrow" panose="020B0606020202030204" pitchFamily="34" charset="0"/>
              </a:rPr>
              <a:t>a #</a:t>
            </a:r>
            <a:r>
              <a:rPr lang="en-US" altLang="zh-TW" dirty="0" smtClean="0">
                <a:solidFill>
                  <a:schemeClr val="bg1">
                    <a:lumMod val="75000"/>
                  </a:schemeClr>
                </a:solidFill>
              </a:rPr>
              <a:t>→Execute </a:t>
            </a:r>
            <a:r>
              <a:rPr lang="en-US" altLang="zh-TW" dirty="0">
                <a:solidFill>
                  <a:schemeClr val="bg1">
                    <a:lumMod val="75000"/>
                  </a:schemeClr>
                </a:solidFill>
              </a:rPr>
              <a:t>the command(s) that </a:t>
            </a:r>
            <a:r>
              <a:rPr lang="en-US" altLang="zh-TW" dirty="0" smtClean="0">
                <a:solidFill>
                  <a:schemeClr val="bg1">
                    <a:lumMod val="75000"/>
                  </a:schemeClr>
                </a:solidFill>
              </a:rPr>
              <a:t>follows 	only </a:t>
            </a:r>
            <a:r>
              <a:rPr lang="en-US" altLang="zh-TW" dirty="0">
                <a:solidFill>
                  <a:schemeClr val="bg1">
                    <a:lumMod val="75000"/>
                  </a:schemeClr>
                </a:solidFill>
              </a:rPr>
              <a:t>if it </a:t>
            </a:r>
            <a:r>
              <a:rPr lang="en-US" altLang="zh-TW" dirty="0" smtClean="0">
                <a:solidFill>
                  <a:schemeClr val="bg1">
                    <a:lumMod val="75000"/>
                  </a:schemeClr>
                </a:solidFill>
              </a:rPr>
              <a:t>matches </a:t>
            </a:r>
            <a:r>
              <a:rPr lang="en-US" altLang="zh-TW" dirty="0">
                <a:solidFill>
                  <a:schemeClr val="bg1">
                    <a:lumMod val="75000"/>
                  </a:schemeClr>
                </a:solidFill>
              </a:rPr>
              <a:t>the </a:t>
            </a:r>
            <a:r>
              <a:rPr lang="en-US" altLang="zh-TW" dirty="0" smtClean="0">
                <a:solidFill>
                  <a:schemeClr val="bg1">
                    <a:lumMod val="75000"/>
                  </a:schemeClr>
                </a:solidFill>
              </a:rPr>
              <a:t>line number given.</a:t>
            </a:r>
          </a:p>
          <a:p>
            <a:pPr eaLnBrk="1" hangingPunct="1">
              <a:spcBef>
                <a:spcPts val="900"/>
              </a:spcBef>
              <a:buNone/>
            </a:pPr>
            <a:r>
              <a:rPr lang="en-US" altLang="zh-TW" sz="2800" dirty="0">
                <a:solidFill>
                  <a:schemeClr val="bg1">
                    <a:lumMod val="75000"/>
                  </a:schemeClr>
                </a:solidFill>
              </a:rPr>
              <a:t>		</a:t>
            </a:r>
            <a:r>
              <a:rPr lang="en-US" altLang="zh-TW" sz="2800" b="1" dirty="0" smtClean="0">
                <a:solidFill>
                  <a:srgbClr val="FFC1C1"/>
                </a:solidFill>
              </a:rPr>
              <a:t>$</a:t>
            </a:r>
            <a:r>
              <a:rPr lang="en-US" altLang="zh-TW" sz="2800" dirty="0" smtClean="0">
                <a:solidFill>
                  <a:schemeClr val="bg1">
                    <a:lumMod val="75000"/>
                  </a:schemeClr>
                </a:solidFill>
              </a:rPr>
              <a:t> </a:t>
            </a:r>
            <a:r>
              <a:rPr lang="en-US" altLang="zh-TW" dirty="0" smtClean="0">
                <a:solidFill>
                  <a:schemeClr val="bg1">
                    <a:lumMod val="75000"/>
                  </a:schemeClr>
                </a:solidFill>
              </a:rPr>
              <a:t>→ Indicates </a:t>
            </a:r>
            <a:r>
              <a:rPr lang="en-US" altLang="zh-TW" dirty="0">
                <a:solidFill>
                  <a:schemeClr val="bg1">
                    <a:lumMod val="75000"/>
                  </a:schemeClr>
                </a:solidFill>
              </a:rPr>
              <a:t>the final line </a:t>
            </a:r>
            <a:r>
              <a:rPr lang="en-US" altLang="zh-TW" dirty="0" smtClean="0">
                <a:solidFill>
                  <a:schemeClr val="bg1">
                    <a:lumMod val="75000"/>
                  </a:schemeClr>
                </a:solidFill>
              </a:rPr>
              <a:t>number.</a:t>
            </a:r>
            <a:endParaRPr lang="en-US" altLang="zh-TW" dirty="0">
              <a:solidFill>
                <a:schemeClr val="bg1">
                  <a:lumMod val="75000"/>
                </a:schemeClr>
              </a:solidFill>
            </a:endParaRPr>
          </a:p>
          <a:p>
            <a:pPr eaLnBrk="1" hangingPunct="1">
              <a:spcBef>
                <a:spcPts val="900"/>
              </a:spcBef>
              <a:buNone/>
            </a:pPr>
            <a:r>
              <a:rPr lang="en-US" altLang="zh-TW" b="1" dirty="0" smtClean="0">
                <a:solidFill>
                  <a:srgbClr val="FFC1C1"/>
                </a:solidFill>
              </a:rPr>
              <a:t>/</a:t>
            </a:r>
            <a:r>
              <a:rPr lang="en-US" altLang="zh-TW" dirty="0"/>
              <a:t>	</a:t>
            </a:r>
            <a:r>
              <a:rPr lang="en-US" altLang="zh-TW" dirty="0">
                <a:solidFill>
                  <a:schemeClr val="bg1">
                    <a:lumMod val="65000"/>
                  </a:schemeClr>
                </a:solidFill>
              </a:rPr>
              <a:t>→ </a:t>
            </a:r>
            <a:r>
              <a:rPr lang="en-US" altLang="zh-TW" dirty="0" smtClean="0">
                <a:solidFill>
                  <a:schemeClr val="bg1">
                    <a:lumMod val="65000"/>
                  </a:schemeClr>
                </a:solidFill>
              </a:rPr>
              <a:t>Execute the command(s) that follows 	only if it matches the pattern given.</a:t>
            </a:r>
          </a:p>
          <a:p>
            <a:pPr eaLnBrk="1" hangingPunct="1">
              <a:spcBef>
                <a:spcPts val="900"/>
              </a:spcBef>
              <a:buNone/>
            </a:pPr>
            <a:r>
              <a:rPr lang="en-US" altLang="zh-TW" dirty="0">
                <a:solidFill>
                  <a:schemeClr val="bg1">
                    <a:lumMod val="65000"/>
                  </a:schemeClr>
                </a:solidFill>
              </a:rPr>
              <a:t>		</a:t>
            </a:r>
            <a:r>
              <a:rPr lang="en-US" altLang="zh-TW" b="1" dirty="0" smtClean="0">
                <a:solidFill>
                  <a:srgbClr val="FFC1C1"/>
                </a:solidFill>
              </a:rPr>
              <a:t>\</a:t>
            </a:r>
            <a:r>
              <a:rPr lang="en-US" altLang="zh-TW" dirty="0" err="1" smtClean="0">
                <a:solidFill>
                  <a:schemeClr val="bg1">
                    <a:lumMod val="65000"/>
                  </a:schemeClr>
                </a:solidFill>
              </a:rPr>
              <a:t>XregexX</a:t>
            </a:r>
            <a:r>
              <a:rPr lang="en-US" altLang="zh-TW" dirty="0" smtClean="0">
                <a:solidFill>
                  <a:schemeClr val="bg1">
                    <a:lumMod val="65000"/>
                  </a:schemeClr>
                </a:solidFill>
              </a:rPr>
              <a:t> → The same effect as /regex/</a:t>
            </a:r>
            <a:endParaRPr lang="en-US" altLang="zh-TW" dirty="0">
              <a:solidFill>
                <a:schemeClr val="bg1">
                  <a:lumMod val="65000"/>
                </a:schemeClr>
              </a:solidFill>
            </a:endParaRPr>
          </a:p>
          <a:p>
            <a:pPr eaLnBrk="1" hangingPunct="1">
              <a:spcBef>
                <a:spcPts val="0"/>
              </a:spcBef>
              <a:buNone/>
            </a:pPr>
            <a:r>
              <a:rPr lang="en-US" altLang="zh-TW" dirty="0">
                <a:solidFill>
                  <a:schemeClr val="bg1">
                    <a:lumMod val="65000"/>
                  </a:schemeClr>
                </a:solidFill>
              </a:rPr>
              <a:t>              </a:t>
            </a:r>
            <a:r>
              <a:rPr lang="en-US" altLang="zh-TW" dirty="0" smtClean="0">
                <a:solidFill>
                  <a:schemeClr val="bg1">
                    <a:lumMod val="65000"/>
                  </a:schemeClr>
                </a:solidFill>
              </a:rPr>
              <a:t>               but allows any character X.</a:t>
            </a:r>
            <a:endParaRPr lang="en-US" altLang="zh-TW" dirty="0">
              <a:solidFill>
                <a:schemeClr val="bg1">
                  <a:lumMod val="65000"/>
                </a:schemeClr>
              </a:solidFill>
            </a:endParaRPr>
          </a:p>
          <a:p>
            <a:pPr eaLnBrk="1" hangingPunct="1">
              <a:spcBef>
                <a:spcPts val="900"/>
              </a:spcBef>
              <a:buNone/>
            </a:pPr>
            <a:r>
              <a:rPr lang="en-US" altLang="zh-TW" b="1" dirty="0">
                <a:solidFill>
                  <a:srgbClr val="FFC1C1"/>
                </a:solidFill>
              </a:rPr>
              <a:t>,</a:t>
            </a:r>
            <a:r>
              <a:rPr lang="en-US" altLang="zh-TW" dirty="0">
                <a:solidFill>
                  <a:schemeClr val="bg1">
                    <a:lumMod val="65000"/>
                  </a:schemeClr>
                </a:solidFill>
              </a:rPr>
              <a:t>	→ Execute over a range.</a:t>
            </a:r>
          </a:p>
          <a:p>
            <a:pPr eaLnBrk="1" hangingPunct="1">
              <a:spcBef>
                <a:spcPts val="900"/>
              </a:spcBef>
              <a:buFontTx/>
              <a:buNone/>
            </a:pPr>
            <a:r>
              <a:rPr lang="en-US" altLang="zh-TW" b="1" dirty="0" smtClean="0">
                <a:solidFill>
                  <a:srgbClr val="FF0000"/>
                </a:solidFill>
              </a:rPr>
              <a:t>!</a:t>
            </a:r>
            <a:r>
              <a:rPr lang="en-US" altLang="zh-TW" dirty="0"/>
              <a:t>	→ </a:t>
            </a:r>
            <a:r>
              <a:rPr lang="en-US" altLang="zh-TW" dirty="0" smtClean="0"/>
              <a:t>Negate the condition under which to 	execute the following command. </a:t>
            </a:r>
            <a:endParaRPr lang="en-US" altLang="zh-TW" dirty="0"/>
          </a:p>
        </p:txBody>
      </p:sp>
      <p:sp>
        <p:nvSpPr>
          <p:cNvPr id="4" name="Trapezoid 3"/>
          <p:cNvSpPr>
            <a:spLocks noChangeAspect="1"/>
          </p:cNvSpPr>
          <p:nvPr/>
        </p:nvSpPr>
        <p:spPr bwMode="auto">
          <a:xfrm rot="-2700000">
            <a:off x="-737070" y="282628"/>
            <a:ext cx="2945498" cy="863248"/>
          </a:xfrm>
          <a:prstGeom prst="trapezoid">
            <a:avLst>
              <a:gd name="adj" fmla="val 100893"/>
            </a:avLst>
          </a:prstGeom>
          <a:solidFill>
            <a:srgbClr val="FFFF00"/>
          </a:solidFill>
          <a:ln w="9525" cap="flat" cmpd="sng" algn="ctr">
            <a:solidFill>
              <a:srgbClr val="C00000"/>
            </a:solidFill>
            <a:prstDash val="solid"/>
            <a:round/>
            <a:headEnd type="none" w="med" len="med"/>
            <a:tailEnd type="none" w="med" len="med"/>
          </a:ln>
          <a:effectLst/>
        </p:spPr>
        <p:txBody>
          <a:bodyPr vert="horz" wrap="square" lIns="91440" tIns="0" rIns="91440" bIns="45720" numCol="1" rtlCol="0" anchor="ctr" anchorCtr="1" compatLnSpc="1">
            <a:prstTxWarp prst="textNoShape">
              <a:avLst/>
            </a:prstTxWarp>
          </a:bodyPr>
          <a:lstStyle>
            <a:defPPr>
              <a:defRPr lang="en-US"/>
            </a:defPPr>
            <a:lvl1pPr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1pPr>
            <a:lvl2pPr marL="4572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2pPr>
            <a:lvl3pPr marL="9144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3pPr>
            <a:lvl4pPr marL="13716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4pPr>
            <a:lvl5pPr marL="18288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5pPr>
            <a:lvl6pPr marL="22860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6pPr>
            <a:lvl7pPr marL="27432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7pPr>
            <a:lvl8pPr marL="32004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8pPr>
            <a:lvl9pPr marL="36576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9pPr>
          </a:lstStyle>
          <a:p>
            <a:pPr marL="0" marR="0" indent="0" algn="ctr" defTabSz="914400" rtl="0" eaLnBrk="1" fontAlgn="base" latinLnBrk="0" hangingPunct="1">
              <a:spcBef>
                <a:spcPct val="0"/>
              </a:spcBef>
              <a:spcAft>
                <a:spcPct val="0"/>
              </a:spcAft>
              <a:buClrTx/>
              <a:buSzTx/>
              <a:buFontTx/>
              <a:buNone/>
              <a:tabLst/>
            </a:pPr>
            <a:r>
              <a:rPr kumimoji="1" lang="en-US" sz="2800" b="0" i="0" u="none" strike="noStrike" cap="none" normalizeH="0" baseline="0" dirty="0" smtClean="0">
                <a:ln>
                  <a:noFill/>
                </a:ln>
                <a:solidFill>
                  <a:schemeClr val="tx1"/>
                </a:solidFill>
                <a:effectLst/>
                <a:latin typeface="Arial" charset="0"/>
                <a:ea typeface="新細明體" charset="-120"/>
              </a:rPr>
              <a:t>From Lecture 8</a:t>
            </a:r>
            <a:endParaRPr kumimoji="1" lang="en-US" sz="2800" b="0" i="0" u="none" strike="noStrike" cap="none" normalizeH="0" baseline="0" dirty="0">
              <a:ln>
                <a:noFill/>
              </a:ln>
              <a:solidFill>
                <a:schemeClr val="tx1"/>
              </a:solidFill>
              <a:effectLst/>
              <a:latin typeface="Arial" charset="0"/>
              <a:ea typeface="新細明體" charset="-120"/>
            </a:endParaRPr>
          </a:p>
          <a:p>
            <a:pPr marL="0" marR="0" indent="0" algn="ctr" defTabSz="914400" rtl="0" eaLnBrk="1" fontAlgn="base" latinLnBrk="0" hangingPunct="1">
              <a:spcBef>
                <a:spcPct val="0"/>
              </a:spcBef>
              <a:spcAft>
                <a:spcPct val="0"/>
              </a:spcAft>
              <a:buClrTx/>
              <a:buSzTx/>
              <a:buFontTx/>
              <a:buNone/>
              <a:tabLst/>
            </a:pPr>
            <a:endParaRPr kumimoji="1" lang="en-US" sz="900" b="0" i="0" u="none" strike="noStrike" cap="none" normalizeH="0" baseline="0" dirty="0">
              <a:ln>
                <a:noFill/>
              </a:ln>
              <a:solidFill>
                <a:schemeClr val="tx1"/>
              </a:solidFill>
              <a:effectLst/>
              <a:latin typeface="Arial" charset="0"/>
              <a:ea typeface="新細明體" charset="-120"/>
            </a:endParaRPr>
          </a:p>
        </p:txBody>
      </p:sp>
    </p:spTree>
    <p:extLst>
      <p:ext uri="{BB962C8B-B14F-4D97-AF65-F5344CB8AC3E}">
        <p14:creationId xmlns:p14="http://schemas.microsoft.com/office/powerpoint/2010/main" val="4129064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27384"/>
            <a:ext cx="8229600" cy="1143000"/>
          </a:xfrm>
        </p:spPr>
        <p:txBody>
          <a:bodyPr/>
          <a:lstStyle/>
          <a:p>
            <a:pPr eaLnBrk="1" hangingPunct="1"/>
            <a:r>
              <a:rPr lang="en-US" altLang="zh-TW" sz="4800" dirty="0" smtClean="0">
                <a:solidFill>
                  <a:schemeClr val="accent2"/>
                </a:solidFill>
              </a:rPr>
              <a:t>!d, !p, !q, … !etc.</a:t>
            </a:r>
          </a:p>
        </p:txBody>
      </p:sp>
      <p:sp>
        <p:nvSpPr>
          <p:cNvPr id="19459" name="Content Placeholder 2"/>
          <p:cNvSpPr>
            <a:spLocks noGrp="1"/>
          </p:cNvSpPr>
          <p:nvPr>
            <p:ph idx="1"/>
          </p:nvPr>
        </p:nvSpPr>
        <p:spPr>
          <a:xfrm>
            <a:off x="457200" y="1298178"/>
            <a:ext cx="8229600" cy="4525963"/>
          </a:xfrm>
        </p:spPr>
        <p:txBody>
          <a:bodyPr/>
          <a:lstStyle/>
          <a:p>
            <a:pPr eaLnBrk="1" hangingPunct="1">
              <a:buFontTx/>
              <a:buNone/>
            </a:pPr>
            <a:r>
              <a:rPr lang="en-US" altLang="zh-TW" dirty="0" smtClean="0"/>
              <a:t>% echo "A B" | </a:t>
            </a:r>
            <a:r>
              <a:rPr lang="en-US" altLang="zh-TW" dirty="0" err="1" smtClean="0"/>
              <a:t>tr</a:t>
            </a:r>
            <a:r>
              <a:rPr lang="en-US" altLang="zh-TW" dirty="0" smtClean="0"/>
              <a:t> " " "\n" | </a:t>
            </a:r>
            <a:r>
              <a:rPr lang="en-US" altLang="zh-TW" dirty="0" err="1" smtClean="0"/>
              <a:t>sed</a:t>
            </a:r>
            <a:r>
              <a:rPr lang="en-US" altLang="zh-TW" dirty="0" smtClean="0"/>
              <a:t> -n 'p'</a:t>
            </a:r>
          </a:p>
          <a:p>
            <a:pPr eaLnBrk="1" hangingPunct="1">
              <a:buFontTx/>
              <a:buNone/>
            </a:pPr>
            <a:r>
              <a:rPr lang="en-US" altLang="zh-TW" dirty="0" smtClean="0"/>
              <a:t>A</a:t>
            </a:r>
          </a:p>
          <a:p>
            <a:pPr eaLnBrk="1" hangingPunct="1">
              <a:buFontTx/>
              <a:buNone/>
            </a:pPr>
            <a:r>
              <a:rPr lang="en-US" altLang="zh-TW" dirty="0" smtClean="0"/>
              <a:t>B</a:t>
            </a:r>
          </a:p>
          <a:p>
            <a:pPr eaLnBrk="1" hangingPunct="1">
              <a:buFontTx/>
              <a:buNone/>
            </a:pPr>
            <a:r>
              <a:rPr lang="en-US" altLang="zh-TW" dirty="0" smtClean="0"/>
              <a:t>% echo "A B" | </a:t>
            </a:r>
            <a:r>
              <a:rPr lang="en-US" altLang="zh-TW" dirty="0" err="1" smtClean="0"/>
              <a:t>tr</a:t>
            </a:r>
            <a:r>
              <a:rPr lang="en-US" altLang="zh-TW" dirty="0" smtClean="0"/>
              <a:t> " " "\n" | </a:t>
            </a:r>
            <a:r>
              <a:rPr lang="en-US" altLang="zh-TW" dirty="0" err="1" smtClean="0"/>
              <a:t>sed</a:t>
            </a:r>
            <a:r>
              <a:rPr lang="en-US" altLang="zh-TW" dirty="0" smtClean="0"/>
              <a:t> -n '!p'</a:t>
            </a:r>
          </a:p>
          <a:p>
            <a:pPr eaLnBrk="1" hangingPunct="1">
              <a:buFontTx/>
              <a:buNone/>
            </a:pPr>
            <a:r>
              <a:rPr lang="en-US" altLang="zh-TW" dirty="0" smtClean="0"/>
              <a:t>p: Event not found</a:t>
            </a:r>
          </a:p>
          <a:p>
            <a:pPr eaLnBrk="1" hangingPunct="1">
              <a:buFontTx/>
              <a:buNone/>
            </a:pPr>
            <a:r>
              <a:rPr lang="en-US" altLang="zh-TW" dirty="0" smtClean="0"/>
              <a:t>%</a:t>
            </a:r>
          </a:p>
        </p:txBody>
      </p:sp>
      <p:sp>
        <p:nvSpPr>
          <p:cNvPr id="4" name="Trapezoid 3"/>
          <p:cNvSpPr>
            <a:spLocks noChangeAspect="1"/>
          </p:cNvSpPr>
          <p:nvPr/>
        </p:nvSpPr>
        <p:spPr bwMode="auto">
          <a:xfrm rot="-2700000">
            <a:off x="-737070" y="282628"/>
            <a:ext cx="2945498" cy="863248"/>
          </a:xfrm>
          <a:prstGeom prst="trapezoid">
            <a:avLst>
              <a:gd name="adj" fmla="val 100893"/>
            </a:avLst>
          </a:prstGeom>
          <a:solidFill>
            <a:srgbClr val="FFFF00"/>
          </a:solidFill>
          <a:ln w="9525" cap="flat" cmpd="sng" algn="ctr">
            <a:solidFill>
              <a:srgbClr val="C00000"/>
            </a:solidFill>
            <a:prstDash val="solid"/>
            <a:round/>
            <a:headEnd type="none" w="med" len="med"/>
            <a:tailEnd type="none" w="med" len="med"/>
          </a:ln>
          <a:effectLst/>
        </p:spPr>
        <p:txBody>
          <a:bodyPr vert="horz" wrap="square" lIns="91440" tIns="0" rIns="91440" bIns="45720" numCol="1" rtlCol="0" anchor="ctr" anchorCtr="1" compatLnSpc="1">
            <a:prstTxWarp prst="textNoShape">
              <a:avLst/>
            </a:prstTxWarp>
          </a:bodyPr>
          <a:lstStyle>
            <a:defPPr>
              <a:defRPr lang="en-US"/>
            </a:defPPr>
            <a:lvl1pPr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1pPr>
            <a:lvl2pPr marL="4572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2pPr>
            <a:lvl3pPr marL="9144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3pPr>
            <a:lvl4pPr marL="13716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4pPr>
            <a:lvl5pPr marL="18288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5pPr>
            <a:lvl6pPr marL="22860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6pPr>
            <a:lvl7pPr marL="27432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7pPr>
            <a:lvl8pPr marL="32004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8pPr>
            <a:lvl9pPr marL="36576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9pPr>
          </a:lstStyle>
          <a:p>
            <a:pPr marL="0" marR="0" indent="0" algn="ctr" defTabSz="914400" rtl="0" eaLnBrk="1" fontAlgn="base" latinLnBrk="0" hangingPunct="1">
              <a:spcBef>
                <a:spcPct val="0"/>
              </a:spcBef>
              <a:spcAft>
                <a:spcPct val="0"/>
              </a:spcAft>
              <a:buClrTx/>
              <a:buSzTx/>
              <a:buFontTx/>
              <a:buNone/>
              <a:tabLst/>
            </a:pPr>
            <a:r>
              <a:rPr kumimoji="1" lang="en-US" sz="2800" b="0" i="0" u="none" strike="noStrike" cap="none" normalizeH="0" baseline="0" dirty="0" smtClean="0">
                <a:ln>
                  <a:noFill/>
                </a:ln>
                <a:solidFill>
                  <a:schemeClr val="tx1"/>
                </a:solidFill>
                <a:effectLst/>
                <a:latin typeface="Arial" charset="0"/>
                <a:ea typeface="新細明體" charset="-120"/>
              </a:rPr>
              <a:t>From </a:t>
            </a:r>
            <a:r>
              <a:rPr kumimoji="1" lang="en-US" sz="2800" b="0" i="0" u="none" strike="noStrike" cap="none" normalizeH="0" baseline="0" smtClean="0">
                <a:ln>
                  <a:noFill/>
                </a:ln>
                <a:solidFill>
                  <a:schemeClr val="tx1"/>
                </a:solidFill>
                <a:effectLst/>
                <a:latin typeface="Arial" charset="0"/>
                <a:ea typeface="新細明體" charset="-120"/>
              </a:rPr>
              <a:t>Lecture 8</a:t>
            </a:r>
            <a:endParaRPr kumimoji="1" lang="en-US" sz="2800" b="0" i="0" u="none" strike="noStrike" cap="none" normalizeH="0" baseline="0" dirty="0">
              <a:ln>
                <a:noFill/>
              </a:ln>
              <a:solidFill>
                <a:schemeClr val="tx1"/>
              </a:solidFill>
              <a:effectLst/>
              <a:latin typeface="Arial" charset="0"/>
              <a:ea typeface="新細明體" charset="-120"/>
            </a:endParaRPr>
          </a:p>
          <a:p>
            <a:pPr marL="0" marR="0" indent="0" algn="ctr" defTabSz="914400" rtl="0" eaLnBrk="1" fontAlgn="base" latinLnBrk="0" hangingPunct="1">
              <a:spcBef>
                <a:spcPct val="0"/>
              </a:spcBef>
              <a:spcAft>
                <a:spcPct val="0"/>
              </a:spcAft>
              <a:buClrTx/>
              <a:buSzTx/>
              <a:buFontTx/>
              <a:buNone/>
              <a:tabLst/>
            </a:pPr>
            <a:endParaRPr kumimoji="1" lang="en-US" sz="900" b="0" i="0" u="none" strike="noStrike" cap="none" normalizeH="0" baseline="0" dirty="0">
              <a:ln>
                <a:noFill/>
              </a:ln>
              <a:solidFill>
                <a:schemeClr val="tx1"/>
              </a:solidFill>
              <a:effectLst/>
              <a:latin typeface="Arial" charset="0"/>
              <a:ea typeface="新細明體" charset="-120"/>
            </a:endParaRPr>
          </a:p>
        </p:txBody>
      </p:sp>
    </p:spTree>
    <p:extLst>
      <p:ext uri="{BB962C8B-B14F-4D97-AF65-F5344CB8AC3E}">
        <p14:creationId xmlns:p14="http://schemas.microsoft.com/office/powerpoint/2010/main" val="2502159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384"/>
            <a:ext cx="8229600" cy="1143000"/>
          </a:xfrm>
        </p:spPr>
        <p:txBody>
          <a:bodyPr/>
          <a:lstStyle/>
          <a:p>
            <a:pPr eaLnBrk="1" hangingPunct="1"/>
            <a:r>
              <a:rPr lang="en-US" altLang="zh-TW" sz="4800" dirty="0" smtClean="0">
                <a:solidFill>
                  <a:schemeClr val="accent2"/>
                </a:solidFill>
              </a:rPr>
              <a:t>!d, !p, !q, … !etc.</a:t>
            </a:r>
          </a:p>
        </p:txBody>
      </p:sp>
      <p:sp>
        <p:nvSpPr>
          <p:cNvPr id="20483" name="Content Placeholder 2"/>
          <p:cNvSpPr>
            <a:spLocks noGrp="1"/>
          </p:cNvSpPr>
          <p:nvPr>
            <p:ph idx="1"/>
          </p:nvPr>
        </p:nvSpPr>
        <p:spPr>
          <a:xfrm>
            <a:off x="457200" y="1298178"/>
            <a:ext cx="8229600" cy="4525963"/>
          </a:xfrm>
        </p:spPr>
        <p:txBody>
          <a:bodyPr/>
          <a:lstStyle/>
          <a:p>
            <a:pPr eaLnBrk="1" hangingPunct="1">
              <a:buFontTx/>
              <a:buNone/>
            </a:pPr>
            <a:r>
              <a:rPr lang="en-US" altLang="zh-TW" dirty="0" smtClean="0"/>
              <a:t>% echo "A B" | </a:t>
            </a:r>
            <a:r>
              <a:rPr lang="en-US" altLang="zh-TW" dirty="0" err="1" smtClean="0"/>
              <a:t>tr</a:t>
            </a:r>
            <a:r>
              <a:rPr lang="en-US" altLang="zh-TW" dirty="0" smtClean="0"/>
              <a:t> " " "\n" | </a:t>
            </a:r>
            <a:r>
              <a:rPr lang="en-US" altLang="zh-TW" dirty="0" err="1" smtClean="0"/>
              <a:t>sed</a:t>
            </a:r>
            <a:r>
              <a:rPr lang="en-US" altLang="zh-TW" dirty="0" smtClean="0"/>
              <a:t> -n ’p’</a:t>
            </a:r>
          </a:p>
          <a:p>
            <a:pPr eaLnBrk="1" hangingPunct="1">
              <a:buFontTx/>
              <a:buNone/>
            </a:pPr>
            <a:r>
              <a:rPr lang="en-US" altLang="zh-TW" dirty="0" smtClean="0"/>
              <a:t>A</a:t>
            </a:r>
          </a:p>
          <a:p>
            <a:pPr eaLnBrk="1" hangingPunct="1">
              <a:buFontTx/>
              <a:buNone/>
            </a:pPr>
            <a:r>
              <a:rPr lang="en-US" altLang="zh-TW" dirty="0" smtClean="0"/>
              <a:t>B</a:t>
            </a:r>
          </a:p>
          <a:p>
            <a:pPr eaLnBrk="1" hangingPunct="1">
              <a:buFontTx/>
              <a:buNone/>
            </a:pPr>
            <a:r>
              <a:rPr lang="en-US" altLang="zh-TW" dirty="0" smtClean="0"/>
              <a:t>% echo "A B" | </a:t>
            </a:r>
            <a:r>
              <a:rPr lang="en-US" altLang="zh-TW" dirty="0" err="1" smtClean="0"/>
              <a:t>tr</a:t>
            </a:r>
            <a:r>
              <a:rPr lang="en-US" altLang="zh-TW" dirty="0" smtClean="0"/>
              <a:t> " " "\n" | </a:t>
            </a:r>
            <a:r>
              <a:rPr lang="en-US" altLang="zh-TW" dirty="0" err="1" smtClean="0"/>
              <a:t>sed</a:t>
            </a:r>
            <a:r>
              <a:rPr lang="en-US" altLang="zh-TW" dirty="0" smtClean="0"/>
              <a:t> -n '!p'</a:t>
            </a:r>
          </a:p>
          <a:p>
            <a:pPr eaLnBrk="1" hangingPunct="1">
              <a:buFontTx/>
              <a:buNone/>
            </a:pPr>
            <a:r>
              <a:rPr lang="en-US" altLang="zh-TW" dirty="0" smtClean="0"/>
              <a:t>p: Event not found</a:t>
            </a:r>
          </a:p>
          <a:p>
            <a:pPr eaLnBrk="1" hangingPunct="1">
              <a:buFontTx/>
              <a:buNone/>
            </a:pPr>
            <a:r>
              <a:rPr lang="en-US" altLang="zh-TW" dirty="0" smtClean="0"/>
              <a:t>%</a:t>
            </a:r>
          </a:p>
          <a:p>
            <a:pPr eaLnBrk="1" hangingPunct="1">
              <a:buFontTx/>
              <a:buNone/>
            </a:pPr>
            <a:endParaRPr lang="en-US" altLang="zh-TW" dirty="0" smtClean="0"/>
          </a:p>
        </p:txBody>
      </p:sp>
      <p:sp>
        <p:nvSpPr>
          <p:cNvPr id="20484" name="Rectangular Callout 3"/>
          <p:cNvSpPr>
            <a:spLocks noChangeArrowheads="1"/>
          </p:cNvSpPr>
          <p:nvPr/>
        </p:nvSpPr>
        <p:spPr bwMode="auto">
          <a:xfrm>
            <a:off x="4876800" y="612378"/>
            <a:ext cx="3810000" cy="1752600"/>
          </a:xfrm>
          <a:prstGeom prst="wedgeRectCallout">
            <a:avLst>
              <a:gd name="adj1" fmla="val -11269"/>
              <a:gd name="adj2" fmla="val 92317"/>
            </a:avLst>
          </a:prstGeom>
          <a:solidFill>
            <a:schemeClr val="accent1"/>
          </a:solidFill>
          <a:ln w="9525" algn="ctr">
            <a:solidFill>
              <a:schemeClr val="tx1"/>
            </a:solidFill>
            <a:round/>
            <a:headEnd/>
            <a:tailEnd/>
          </a:ln>
        </p:spPr>
        <p:txBody>
          <a:bodyPr/>
          <a:lstStyle>
            <a:lvl1pPr eaLnBrk="0" hangingPunct="0">
              <a:defRPr kumimoji="1" b="1">
                <a:solidFill>
                  <a:schemeClr val="tx1"/>
                </a:solidFill>
                <a:latin typeface="Arial Narrow" panose="020B0606020202030204" pitchFamily="34" charset="0"/>
                <a:ea typeface="新細明體" panose="02020500000000000000" pitchFamily="18" charset="-120"/>
              </a:defRPr>
            </a:lvl1pPr>
            <a:lvl2pPr marL="742950" indent="-285750" eaLnBrk="0" hangingPunct="0">
              <a:defRPr kumimoji="1" b="1">
                <a:solidFill>
                  <a:schemeClr val="tx1"/>
                </a:solidFill>
                <a:latin typeface="Arial Narrow" panose="020B0606020202030204" pitchFamily="34" charset="0"/>
                <a:ea typeface="新細明體" panose="02020500000000000000" pitchFamily="18" charset="-120"/>
              </a:defRPr>
            </a:lvl2pPr>
            <a:lvl3pPr marL="1143000" indent="-228600" eaLnBrk="0" hangingPunct="0">
              <a:defRPr kumimoji="1" b="1">
                <a:solidFill>
                  <a:schemeClr val="tx1"/>
                </a:solidFill>
                <a:latin typeface="Arial Narrow" panose="020B0606020202030204" pitchFamily="34" charset="0"/>
                <a:ea typeface="新細明體" panose="02020500000000000000" pitchFamily="18" charset="-120"/>
              </a:defRPr>
            </a:lvl3pPr>
            <a:lvl4pPr marL="1600200" indent="-228600" eaLnBrk="0" hangingPunct="0">
              <a:defRPr kumimoji="1" b="1">
                <a:solidFill>
                  <a:schemeClr val="tx1"/>
                </a:solidFill>
                <a:latin typeface="Arial Narrow" panose="020B0606020202030204" pitchFamily="34" charset="0"/>
                <a:ea typeface="新細明體" panose="02020500000000000000" pitchFamily="18" charset="-120"/>
              </a:defRPr>
            </a:lvl4pPr>
            <a:lvl5pPr marL="2057400" indent="-228600" eaLnBrk="0" hangingPunct="0">
              <a:defRPr kumimoji="1" b="1">
                <a:solidFill>
                  <a:schemeClr val="tx1"/>
                </a:solidFill>
                <a:latin typeface="Arial Narrow" panose="020B0606020202030204" pitchFamily="34" charset="0"/>
                <a:ea typeface="新細明體" panose="02020500000000000000" pitchFamily="18" charset="-120"/>
              </a:defRPr>
            </a:lvl5pPr>
            <a:lvl6pPr marL="25146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6pPr>
            <a:lvl7pPr marL="29718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7pPr>
            <a:lvl8pPr marL="34290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8pPr>
            <a:lvl9pPr marL="38862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9pPr>
          </a:lstStyle>
          <a:p>
            <a:pPr eaLnBrk="1" hangingPunct="1"/>
            <a:r>
              <a:rPr lang="en-US" altLang="zh-TW" sz="2800" dirty="0" err="1"/>
              <a:t>tcsh</a:t>
            </a:r>
            <a:r>
              <a:rPr lang="en-US" altLang="zh-TW" sz="2800" dirty="0"/>
              <a:t> got confused, because the “!” is interpreted by the shell, even inside of the </a:t>
            </a:r>
            <a:r>
              <a:rPr lang="en-US" altLang="zh-TW" sz="2800" dirty="0" smtClean="0"/>
              <a:t>' </a:t>
            </a:r>
            <a:r>
              <a:rPr lang="en-US" altLang="zh-TW" sz="2800" dirty="0"/>
              <a:t>quote.</a:t>
            </a:r>
            <a:r>
              <a:rPr lang="en-US" altLang="zh-TW" sz="2400" dirty="0"/>
              <a:t> </a:t>
            </a:r>
          </a:p>
        </p:txBody>
      </p:sp>
      <p:sp>
        <p:nvSpPr>
          <p:cNvPr id="5" name="Trapezoid 4"/>
          <p:cNvSpPr>
            <a:spLocks noChangeAspect="1"/>
          </p:cNvSpPr>
          <p:nvPr/>
        </p:nvSpPr>
        <p:spPr bwMode="auto">
          <a:xfrm rot="-2700000">
            <a:off x="-737070" y="282628"/>
            <a:ext cx="2945498" cy="863248"/>
          </a:xfrm>
          <a:prstGeom prst="trapezoid">
            <a:avLst>
              <a:gd name="adj" fmla="val 100893"/>
            </a:avLst>
          </a:prstGeom>
          <a:solidFill>
            <a:srgbClr val="FFFF00"/>
          </a:solidFill>
          <a:ln w="9525" cap="flat" cmpd="sng" algn="ctr">
            <a:solidFill>
              <a:srgbClr val="C00000"/>
            </a:solidFill>
            <a:prstDash val="solid"/>
            <a:round/>
            <a:headEnd type="none" w="med" len="med"/>
            <a:tailEnd type="none" w="med" len="med"/>
          </a:ln>
          <a:effectLst/>
        </p:spPr>
        <p:txBody>
          <a:bodyPr vert="horz" wrap="square" lIns="91440" tIns="0" rIns="91440" bIns="45720" numCol="1" rtlCol="0" anchor="ctr" anchorCtr="1" compatLnSpc="1">
            <a:prstTxWarp prst="textNoShape">
              <a:avLst/>
            </a:prstTxWarp>
          </a:bodyPr>
          <a:lstStyle>
            <a:defPPr>
              <a:defRPr lang="en-US"/>
            </a:defPPr>
            <a:lvl1pPr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1pPr>
            <a:lvl2pPr marL="4572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2pPr>
            <a:lvl3pPr marL="9144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3pPr>
            <a:lvl4pPr marL="13716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4pPr>
            <a:lvl5pPr marL="18288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5pPr>
            <a:lvl6pPr marL="22860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6pPr>
            <a:lvl7pPr marL="27432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7pPr>
            <a:lvl8pPr marL="32004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8pPr>
            <a:lvl9pPr marL="36576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9pPr>
          </a:lstStyle>
          <a:p>
            <a:pPr marL="0" marR="0" indent="0" algn="ctr" defTabSz="914400" rtl="0" eaLnBrk="1" fontAlgn="base" latinLnBrk="0" hangingPunct="1">
              <a:spcBef>
                <a:spcPct val="0"/>
              </a:spcBef>
              <a:spcAft>
                <a:spcPct val="0"/>
              </a:spcAft>
              <a:buClrTx/>
              <a:buSzTx/>
              <a:buFontTx/>
              <a:buNone/>
              <a:tabLst/>
            </a:pPr>
            <a:r>
              <a:rPr kumimoji="1" lang="en-US" sz="2800" b="0" i="0" u="none" strike="noStrike" cap="none" normalizeH="0" baseline="0" dirty="0" smtClean="0">
                <a:ln>
                  <a:noFill/>
                </a:ln>
                <a:solidFill>
                  <a:schemeClr val="tx1"/>
                </a:solidFill>
                <a:effectLst/>
                <a:latin typeface="Arial" charset="0"/>
                <a:ea typeface="新細明體" charset="-120"/>
              </a:rPr>
              <a:t>From </a:t>
            </a:r>
            <a:r>
              <a:rPr kumimoji="1" lang="en-US" sz="2800" b="0" i="0" u="none" strike="noStrike" cap="none" normalizeH="0" baseline="0" smtClean="0">
                <a:ln>
                  <a:noFill/>
                </a:ln>
                <a:solidFill>
                  <a:schemeClr val="tx1"/>
                </a:solidFill>
                <a:effectLst/>
                <a:latin typeface="Arial" charset="0"/>
                <a:ea typeface="新細明體" charset="-120"/>
              </a:rPr>
              <a:t>Lecture 8</a:t>
            </a:r>
            <a:endParaRPr kumimoji="1" lang="en-US" sz="2800" b="0" i="0" u="none" strike="noStrike" cap="none" normalizeH="0" baseline="0" dirty="0">
              <a:ln>
                <a:noFill/>
              </a:ln>
              <a:solidFill>
                <a:schemeClr val="tx1"/>
              </a:solidFill>
              <a:effectLst/>
              <a:latin typeface="Arial" charset="0"/>
              <a:ea typeface="新細明體" charset="-120"/>
            </a:endParaRPr>
          </a:p>
          <a:p>
            <a:pPr marL="0" marR="0" indent="0" algn="ctr" defTabSz="914400" rtl="0" eaLnBrk="1" fontAlgn="base" latinLnBrk="0" hangingPunct="1">
              <a:spcBef>
                <a:spcPct val="0"/>
              </a:spcBef>
              <a:spcAft>
                <a:spcPct val="0"/>
              </a:spcAft>
              <a:buClrTx/>
              <a:buSzTx/>
              <a:buFontTx/>
              <a:buNone/>
              <a:tabLst/>
            </a:pPr>
            <a:endParaRPr kumimoji="1" lang="en-US" sz="900" b="0" i="0" u="none" strike="noStrike" cap="none" normalizeH="0" baseline="0" dirty="0">
              <a:ln>
                <a:noFill/>
              </a:ln>
              <a:solidFill>
                <a:schemeClr val="tx1"/>
              </a:solidFill>
              <a:effectLst/>
              <a:latin typeface="Arial" charset="0"/>
              <a:ea typeface="新細明體" charset="-120"/>
            </a:endParaRPr>
          </a:p>
        </p:txBody>
      </p:sp>
    </p:spTree>
    <p:extLst>
      <p:ext uri="{BB962C8B-B14F-4D97-AF65-F5344CB8AC3E}">
        <p14:creationId xmlns:p14="http://schemas.microsoft.com/office/powerpoint/2010/main" val="2734083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zh-TW" sz="4800" dirty="0" smtClean="0">
                <a:solidFill>
                  <a:schemeClr val="accent2"/>
                </a:solidFill>
              </a:rPr>
              <a:t>!d, !p, !q, … !etc.</a:t>
            </a:r>
          </a:p>
        </p:txBody>
      </p:sp>
      <p:sp>
        <p:nvSpPr>
          <p:cNvPr id="20483" name="Content Placeholder 2"/>
          <p:cNvSpPr>
            <a:spLocks noGrp="1"/>
          </p:cNvSpPr>
          <p:nvPr>
            <p:ph idx="1"/>
          </p:nvPr>
        </p:nvSpPr>
        <p:spPr/>
        <p:txBody>
          <a:bodyPr/>
          <a:lstStyle/>
          <a:p>
            <a:pPr eaLnBrk="1" hangingPunct="1">
              <a:buFontTx/>
              <a:buNone/>
            </a:pPr>
            <a:r>
              <a:rPr lang="en-US" altLang="zh-TW" dirty="0" smtClean="0">
                <a:solidFill>
                  <a:schemeClr val="bg1">
                    <a:lumMod val="65000"/>
                  </a:schemeClr>
                </a:solidFill>
              </a:rPr>
              <a:t>% echo "A B" | </a:t>
            </a:r>
            <a:r>
              <a:rPr lang="en-US" altLang="zh-TW" dirty="0" err="1" smtClean="0">
                <a:solidFill>
                  <a:schemeClr val="bg1">
                    <a:lumMod val="65000"/>
                  </a:schemeClr>
                </a:solidFill>
              </a:rPr>
              <a:t>tr</a:t>
            </a:r>
            <a:r>
              <a:rPr lang="en-US" altLang="zh-TW" dirty="0" smtClean="0">
                <a:solidFill>
                  <a:schemeClr val="bg1">
                    <a:lumMod val="65000"/>
                  </a:schemeClr>
                </a:solidFill>
              </a:rPr>
              <a:t> " " "\n" | </a:t>
            </a:r>
            <a:r>
              <a:rPr lang="en-US" altLang="zh-TW" dirty="0" err="1" smtClean="0">
                <a:solidFill>
                  <a:schemeClr val="bg1">
                    <a:lumMod val="65000"/>
                  </a:schemeClr>
                </a:solidFill>
              </a:rPr>
              <a:t>sed</a:t>
            </a:r>
            <a:r>
              <a:rPr lang="en-US" altLang="zh-TW" dirty="0" smtClean="0">
                <a:solidFill>
                  <a:schemeClr val="bg1">
                    <a:lumMod val="65000"/>
                  </a:schemeClr>
                </a:solidFill>
              </a:rPr>
              <a:t> -n ’p’</a:t>
            </a:r>
          </a:p>
          <a:p>
            <a:pPr eaLnBrk="1" hangingPunct="1">
              <a:buFontTx/>
              <a:buNone/>
            </a:pPr>
            <a:r>
              <a:rPr lang="en-US" altLang="zh-TW" dirty="0" smtClean="0">
                <a:solidFill>
                  <a:schemeClr val="bg1">
                    <a:lumMod val="65000"/>
                  </a:schemeClr>
                </a:solidFill>
              </a:rPr>
              <a:t>A</a:t>
            </a:r>
          </a:p>
          <a:p>
            <a:pPr eaLnBrk="1" hangingPunct="1">
              <a:buFontTx/>
              <a:buNone/>
            </a:pPr>
            <a:r>
              <a:rPr lang="en-US" altLang="zh-TW" dirty="0" smtClean="0">
                <a:solidFill>
                  <a:schemeClr val="bg1">
                    <a:lumMod val="65000"/>
                  </a:schemeClr>
                </a:solidFill>
              </a:rPr>
              <a:t>B</a:t>
            </a:r>
          </a:p>
          <a:p>
            <a:pPr eaLnBrk="1" hangingPunct="1">
              <a:buFontTx/>
              <a:buNone/>
            </a:pPr>
            <a:r>
              <a:rPr lang="en-US" altLang="zh-TW" dirty="0" smtClean="0">
                <a:solidFill>
                  <a:schemeClr val="bg1">
                    <a:lumMod val="65000"/>
                  </a:schemeClr>
                </a:solidFill>
              </a:rPr>
              <a:t>% echo "A B" | </a:t>
            </a:r>
            <a:r>
              <a:rPr lang="en-US" altLang="zh-TW" dirty="0" err="1" smtClean="0">
                <a:solidFill>
                  <a:schemeClr val="bg1">
                    <a:lumMod val="65000"/>
                  </a:schemeClr>
                </a:solidFill>
              </a:rPr>
              <a:t>tr</a:t>
            </a:r>
            <a:r>
              <a:rPr lang="en-US" altLang="zh-TW" dirty="0" smtClean="0">
                <a:solidFill>
                  <a:schemeClr val="bg1">
                    <a:lumMod val="65000"/>
                  </a:schemeClr>
                </a:solidFill>
              </a:rPr>
              <a:t> " " "\n" | </a:t>
            </a:r>
            <a:r>
              <a:rPr lang="en-US" altLang="zh-TW" dirty="0" err="1" smtClean="0">
                <a:solidFill>
                  <a:schemeClr val="bg1">
                    <a:lumMod val="65000"/>
                  </a:schemeClr>
                </a:solidFill>
              </a:rPr>
              <a:t>sed</a:t>
            </a:r>
            <a:r>
              <a:rPr lang="en-US" altLang="zh-TW" dirty="0" smtClean="0">
                <a:solidFill>
                  <a:schemeClr val="bg1">
                    <a:lumMod val="65000"/>
                  </a:schemeClr>
                </a:solidFill>
              </a:rPr>
              <a:t> -n '!p'</a:t>
            </a:r>
          </a:p>
          <a:p>
            <a:pPr eaLnBrk="1" hangingPunct="1">
              <a:buFontTx/>
              <a:buNone/>
            </a:pPr>
            <a:r>
              <a:rPr lang="en-US" altLang="zh-TW" dirty="0" smtClean="0">
                <a:solidFill>
                  <a:schemeClr val="bg1">
                    <a:lumMod val="65000"/>
                  </a:schemeClr>
                </a:solidFill>
              </a:rPr>
              <a:t>p: Event not found</a:t>
            </a:r>
          </a:p>
          <a:p>
            <a:pPr eaLnBrk="1" hangingPunct="1">
              <a:buFontTx/>
              <a:buNone/>
            </a:pPr>
            <a:r>
              <a:rPr lang="en-US" altLang="zh-TW" dirty="0" smtClean="0"/>
              <a:t>% echo "A B" | </a:t>
            </a:r>
            <a:r>
              <a:rPr lang="en-US" altLang="zh-TW" dirty="0" err="1" smtClean="0"/>
              <a:t>tr</a:t>
            </a:r>
            <a:r>
              <a:rPr lang="en-US" altLang="zh-TW" dirty="0" smtClean="0"/>
              <a:t> " " "\n" | </a:t>
            </a:r>
            <a:r>
              <a:rPr lang="en-US" altLang="zh-TW" dirty="0" err="1" smtClean="0"/>
              <a:t>sed</a:t>
            </a:r>
            <a:r>
              <a:rPr lang="en-US" altLang="zh-TW" dirty="0" smtClean="0"/>
              <a:t> -n '\!p'</a:t>
            </a:r>
          </a:p>
          <a:p>
            <a:pPr eaLnBrk="1" hangingPunct="1">
              <a:buFontTx/>
              <a:buNone/>
            </a:pPr>
            <a:r>
              <a:rPr lang="en-US" altLang="zh-TW" dirty="0" smtClean="0"/>
              <a:t>%</a:t>
            </a:r>
          </a:p>
        </p:txBody>
      </p:sp>
      <p:sp>
        <p:nvSpPr>
          <p:cNvPr id="20484" name="Rectangular Callout 3"/>
          <p:cNvSpPr>
            <a:spLocks noChangeArrowheads="1"/>
          </p:cNvSpPr>
          <p:nvPr/>
        </p:nvSpPr>
        <p:spPr bwMode="auto">
          <a:xfrm>
            <a:off x="4876800" y="914400"/>
            <a:ext cx="3810000" cy="1752600"/>
          </a:xfrm>
          <a:prstGeom prst="wedgeRectCallout">
            <a:avLst>
              <a:gd name="adj1" fmla="val -11269"/>
              <a:gd name="adj2" fmla="val 92317"/>
            </a:avLst>
          </a:prstGeom>
          <a:solidFill>
            <a:schemeClr val="accent1"/>
          </a:solidFill>
          <a:ln w="9525" algn="ctr">
            <a:solidFill>
              <a:schemeClr val="tx1"/>
            </a:solidFill>
            <a:round/>
            <a:headEnd/>
            <a:tailEnd/>
          </a:ln>
        </p:spPr>
        <p:txBody>
          <a:bodyPr/>
          <a:lstStyle>
            <a:lvl1pPr eaLnBrk="0" hangingPunct="0">
              <a:defRPr kumimoji="1" b="1">
                <a:solidFill>
                  <a:schemeClr val="tx1"/>
                </a:solidFill>
                <a:latin typeface="Arial Narrow" panose="020B0606020202030204" pitchFamily="34" charset="0"/>
                <a:ea typeface="新細明體" panose="02020500000000000000" pitchFamily="18" charset="-120"/>
              </a:defRPr>
            </a:lvl1pPr>
            <a:lvl2pPr marL="742950" indent="-285750" eaLnBrk="0" hangingPunct="0">
              <a:defRPr kumimoji="1" b="1">
                <a:solidFill>
                  <a:schemeClr val="tx1"/>
                </a:solidFill>
                <a:latin typeface="Arial Narrow" panose="020B0606020202030204" pitchFamily="34" charset="0"/>
                <a:ea typeface="新細明體" panose="02020500000000000000" pitchFamily="18" charset="-120"/>
              </a:defRPr>
            </a:lvl2pPr>
            <a:lvl3pPr marL="1143000" indent="-228600" eaLnBrk="0" hangingPunct="0">
              <a:defRPr kumimoji="1" b="1">
                <a:solidFill>
                  <a:schemeClr val="tx1"/>
                </a:solidFill>
                <a:latin typeface="Arial Narrow" panose="020B0606020202030204" pitchFamily="34" charset="0"/>
                <a:ea typeface="新細明體" panose="02020500000000000000" pitchFamily="18" charset="-120"/>
              </a:defRPr>
            </a:lvl3pPr>
            <a:lvl4pPr marL="1600200" indent="-228600" eaLnBrk="0" hangingPunct="0">
              <a:defRPr kumimoji="1" b="1">
                <a:solidFill>
                  <a:schemeClr val="tx1"/>
                </a:solidFill>
                <a:latin typeface="Arial Narrow" panose="020B0606020202030204" pitchFamily="34" charset="0"/>
                <a:ea typeface="新細明體" panose="02020500000000000000" pitchFamily="18" charset="-120"/>
              </a:defRPr>
            </a:lvl4pPr>
            <a:lvl5pPr marL="2057400" indent="-228600" eaLnBrk="0" hangingPunct="0">
              <a:defRPr kumimoji="1" b="1">
                <a:solidFill>
                  <a:schemeClr val="tx1"/>
                </a:solidFill>
                <a:latin typeface="Arial Narrow" panose="020B0606020202030204" pitchFamily="34" charset="0"/>
                <a:ea typeface="新細明體" panose="02020500000000000000" pitchFamily="18" charset="-120"/>
              </a:defRPr>
            </a:lvl5pPr>
            <a:lvl6pPr marL="25146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6pPr>
            <a:lvl7pPr marL="29718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7pPr>
            <a:lvl8pPr marL="34290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8pPr>
            <a:lvl9pPr marL="38862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9pPr>
          </a:lstStyle>
          <a:p>
            <a:pPr eaLnBrk="1" hangingPunct="1"/>
            <a:r>
              <a:rPr lang="en-US" altLang="zh-TW" sz="2800" dirty="0" err="1"/>
              <a:t>tcsh</a:t>
            </a:r>
            <a:r>
              <a:rPr lang="en-US" altLang="zh-TW" sz="2800" dirty="0"/>
              <a:t> got confused, because the “!” is interpreted by the shell, even inside of the </a:t>
            </a:r>
            <a:r>
              <a:rPr lang="en-US" altLang="zh-TW" sz="2800" dirty="0" smtClean="0"/>
              <a:t>' </a:t>
            </a:r>
            <a:r>
              <a:rPr lang="en-US" altLang="zh-TW" sz="2800" dirty="0"/>
              <a:t>quote.</a:t>
            </a:r>
            <a:r>
              <a:rPr lang="en-US" altLang="zh-TW" sz="2400" dirty="0"/>
              <a:t> </a:t>
            </a:r>
          </a:p>
        </p:txBody>
      </p:sp>
      <p:sp>
        <p:nvSpPr>
          <p:cNvPr id="20485" name="Rectangular Callout 4"/>
          <p:cNvSpPr>
            <a:spLocks noChangeArrowheads="1"/>
          </p:cNvSpPr>
          <p:nvPr/>
        </p:nvSpPr>
        <p:spPr bwMode="auto">
          <a:xfrm>
            <a:off x="6705600" y="5334000"/>
            <a:ext cx="2133600" cy="1371600"/>
          </a:xfrm>
          <a:prstGeom prst="wedgeRectCallout">
            <a:avLst>
              <a:gd name="adj1" fmla="val -56880"/>
              <a:gd name="adj2" fmla="val -78884"/>
            </a:avLst>
          </a:prstGeom>
          <a:solidFill>
            <a:schemeClr val="accent1"/>
          </a:solidFill>
          <a:ln w="9525" algn="ctr">
            <a:solidFill>
              <a:schemeClr val="tx1"/>
            </a:solidFill>
            <a:round/>
            <a:headEnd/>
            <a:tailEnd/>
          </a:ln>
        </p:spPr>
        <p:txBody>
          <a:bodyPr/>
          <a:lstStyle>
            <a:lvl1pPr eaLnBrk="0" hangingPunct="0">
              <a:defRPr kumimoji="1" b="1">
                <a:solidFill>
                  <a:schemeClr val="tx1"/>
                </a:solidFill>
                <a:latin typeface="Arial Narrow" panose="020B0606020202030204" pitchFamily="34" charset="0"/>
                <a:ea typeface="新細明體" panose="02020500000000000000" pitchFamily="18" charset="-120"/>
              </a:defRPr>
            </a:lvl1pPr>
            <a:lvl2pPr marL="742950" indent="-285750" eaLnBrk="0" hangingPunct="0">
              <a:defRPr kumimoji="1" b="1">
                <a:solidFill>
                  <a:schemeClr val="tx1"/>
                </a:solidFill>
                <a:latin typeface="Arial Narrow" panose="020B0606020202030204" pitchFamily="34" charset="0"/>
                <a:ea typeface="新細明體" panose="02020500000000000000" pitchFamily="18" charset="-120"/>
              </a:defRPr>
            </a:lvl2pPr>
            <a:lvl3pPr marL="1143000" indent="-228600" eaLnBrk="0" hangingPunct="0">
              <a:defRPr kumimoji="1" b="1">
                <a:solidFill>
                  <a:schemeClr val="tx1"/>
                </a:solidFill>
                <a:latin typeface="Arial Narrow" panose="020B0606020202030204" pitchFamily="34" charset="0"/>
                <a:ea typeface="新細明體" panose="02020500000000000000" pitchFamily="18" charset="-120"/>
              </a:defRPr>
            </a:lvl3pPr>
            <a:lvl4pPr marL="1600200" indent="-228600" eaLnBrk="0" hangingPunct="0">
              <a:defRPr kumimoji="1" b="1">
                <a:solidFill>
                  <a:schemeClr val="tx1"/>
                </a:solidFill>
                <a:latin typeface="Arial Narrow" panose="020B0606020202030204" pitchFamily="34" charset="0"/>
                <a:ea typeface="新細明體" panose="02020500000000000000" pitchFamily="18" charset="-120"/>
              </a:defRPr>
            </a:lvl4pPr>
            <a:lvl5pPr marL="2057400" indent="-228600" eaLnBrk="0" hangingPunct="0">
              <a:defRPr kumimoji="1" b="1">
                <a:solidFill>
                  <a:schemeClr val="tx1"/>
                </a:solidFill>
                <a:latin typeface="Arial Narrow" panose="020B0606020202030204" pitchFamily="34" charset="0"/>
                <a:ea typeface="新細明體" panose="02020500000000000000" pitchFamily="18" charset="-120"/>
              </a:defRPr>
            </a:lvl5pPr>
            <a:lvl6pPr marL="25146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6pPr>
            <a:lvl7pPr marL="29718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7pPr>
            <a:lvl8pPr marL="34290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8pPr>
            <a:lvl9pPr marL="38862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9pPr>
          </a:lstStyle>
          <a:p>
            <a:pPr eaLnBrk="1" hangingPunct="1"/>
            <a:r>
              <a:rPr lang="en-US" altLang="zh-TW" sz="2800"/>
              <a:t>So we use a back-slash instead. </a:t>
            </a:r>
          </a:p>
        </p:txBody>
      </p:sp>
      <p:sp>
        <p:nvSpPr>
          <p:cNvPr id="6" name="Rectangular Callout 3"/>
          <p:cNvSpPr>
            <a:spLocks noChangeArrowheads="1"/>
          </p:cNvSpPr>
          <p:nvPr/>
        </p:nvSpPr>
        <p:spPr bwMode="auto">
          <a:xfrm>
            <a:off x="7020272" y="2708920"/>
            <a:ext cx="1944216" cy="1845568"/>
          </a:xfrm>
          <a:prstGeom prst="wedgeRectCallout">
            <a:avLst>
              <a:gd name="adj1" fmla="val -36820"/>
              <a:gd name="adj2" fmla="val 102592"/>
            </a:avLst>
          </a:prstGeom>
          <a:solidFill>
            <a:schemeClr val="accent1"/>
          </a:solidFill>
          <a:ln w="9525" algn="ctr">
            <a:solidFill>
              <a:schemeClr val="tx1"/>
            </a:solidFill>
            <a:round/>
            <a:headEnd/>
            <a:tailEnd/>
          </a:ln>
        </p:spPr>
        <p:txBody>
          <a:bodyPr/>
          <a:lstStyle>
            <a:lvl1pPr eaLnBrk="0" hangingPunct="0">
              <a:defRPr kumimoji="1" b="1">
                <a:solidFill>
                  <a:schemeClr val="tx1"/>
                </a:solidFill>
                <a:latin typeface="Arial Narrow" panose="020B0606020202030204" pitchFamily="34" charset="0"/>
                <a:ea typeface="新細明體" panose="02020500000000000000" pitchFamily="18" charset="-120"/>
              </a:defRPr>
            </a:lvl1pPr>
            <a:lvl2pPr marL="742950" indent="-285750" eaLnBrk="0" hangingPunct="0">
              <a:defRPr kumimoji="1" b="1">
                <a:solidFill>
                  <a:schemeClr val="tx1"/>
                </a:solidFill>
                <a:latin typeface="Arial Narrow" panose="020B0606020202030204" pitchFamily="34" charset="0"/>
                <a:ea typeface="新細明體" panose="02020500000000000000" pitchFamily="18" charset="-120"/>
              </a:defRPr>
            </a:lvl2pPr>
            <a:lvl3pPr marL="1143000" indent="-228600" eaLnBrk="0" hangingPunct="0">
              <a:defRPr kumimoji="1" b="1">
                <a:solidFill>
                  <a:schemeClr val="tx1"/>
                </a:solidFill>
                <a:latin typeface="Arial Narrow" panose="020B0606020202030204" pitchFamily="34" charset="0"/>
                <a:ea typeface="新細明體" panose="02020500000000000000" pitchFamily="18" charset="-120"/>
              </a:defRPr>
            </a:lvl3pPr>
            <a:lvl4pPr marL="1600200" indent="-228600" eaLnBrk="0" hangingPunct="0">
              <a:defRPr kumimoji="1" b="1">
                <a:solidFill>
                  <a:schemeClr val="tx1"/>
                </a:solidFill>
                <a:latin typeface="Arial Narrow" panose="020B0606020202030204" pitchFamily="34" charset="0"/>
                <a:ea typeface="新細明體" panose="02020500000000000000" pitchFamily="18" charset="-120"/>
              </a:defRPr>
            </a:lvl4pPr>
            <a:lvl5pPr marL="2057400" indent="-228600" eaLnBrk="0" hangingPunct="0">
              <a:defRPr kumimoji="1" b="1">
                <a:solidFill>
                  <a:schemeClr val="tx1"/>
                </a:solidFill>
                <a:latin typeface="Arial Narrow" panose="020B0606020202030204" pitchFamily="34" charset="0"/>
                <a:ea typeface="新細明體" panose="02020500000000000000" pitchFamily="18" charset="-120"/>
              </a:defRPr>
            </a:lvl5pPr>
            <a:lvl6pPr marL="25146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6pPr>
            <a:lvl7pPr marL="29718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7pPr>
            <a:lvl8pPr marL="34290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8pPr>
            <a:lvl9pPr marL="38862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9pPr>
          </a:lstStyle>
          <a:p>
            <a:pPr eaLnBrk="1" hangingPunct="1">
              <a:lnSpc>
                <a:spcPct val="95000"/>
              </a:lnSpc>
            </a:pPr>
            <a:r>
              <a:rPr lang="en-US" altLang="zh-TW" sz="2800" dirty="0" smtClean="0"/>
              <a:t>BUT</a:t>
            </a:r>
            <a:r>
              <a:rPr lang="en-US" altLang="zh-TW" sz="2800" dirty="0"/>
              <a:t>… not if you run the sed</a:t>
            </a:r>
            <a:r>
              <a:rPr lang="en-US" altLang="zh-TW" sz="2400" dirty="0"/>
              <a:t> </a:t>
            </a:r>
            <a:r>
              <a:rPr lang="en-US" altLang="zh-TW" sz="2800" dirty="0"/>
              <a:t>program from a </a:t>
            </a:r>
            <a:r>
              <a:rPr lang="en-US" altLang="zh-TW" sz="2800" dirty="0" smtClean="0"/>
              <a:t>file.</a:t>
            </a:r>
            <a:endParaRPr lang="en-US" altLang="zh-TW" sz="2800" dirty="0"/>
          </a:p>
        </p:txBody>
      </p:sp>
      <p:sp>
        <p:nvSpPr>
          <p:cNvPr id="7" name="Trapezoid 6"/>
          <p:cNvSpPr>
            <a:spLocks noChangeAspect="1"/>
          </p:cNvSpPr>
          <p:nvPr/>
        </p:nvSpPr>
        <p:spPr bwMode="auto">
          <a:xfrm rot="-2700000">
            <a:off x="-737070" y="282628"/>
            <a:ext cx="2945498" cy="863248"/>
          </a:xfrm>
          <a:prstGeom prst="trapezoid">
            <a:avLst>
              <a:gd name="adj" fmla="val 100893"/>
            </a:avLst>
          </a:prstGeom>
          <a:solidFill>
            <a:srgbClr val="FFFF00"/>
          </a:solidFill>
          <a:ln w="9525" cap="flat" cmpd="sng" algn="ctr">
            <a:solidFill>
              <a:srgbClr val="C00000"/>
            </a:solidFill>
            <a:prstDash val="solid"/>
            <a:round/>
            <a:headEnd type="none" w="med" len="med"/>
            <a:tailEnd type="none" w="med" len="med"/>
          </a:ln>
          <a:effectLst/>
        </p:spPr>
        <p:txBody>
          <a:bodyPr vert="horz" wrap="square" lIns="91440" tIns="0" rIns="91440" bIns="45720" numCol="1" rtlCol="0" anchor="ctr" anchorCtr="1" compatLnSpc="1">
            <a:prstTxWarp prst="textNoShape">
              <a:avLst/>
            </a:prstTxWarp>
          </a:bodyPr>
          <a:lstStyle>
            <a:defPPr>
              <a:defRPr lang="en-US"/>
            </a:defPPr>
            <a:lvl1pPr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1pPr>
            <a:lvl2pPr marL="4572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2pPr>
            <a:lvl3pPr marL="9144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3pPr>
            <a:lvl4pPr marL="13716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4pPr>
            <a:lvl5pPr marL="18288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5pPr>
            <a:lvl6pPr marL="22860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6pPr>
            <a:lvl7pPr marL="27432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7pPr>
            <a:lvl8pPr marL="32004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8pPr>
            <a:lvl9pPr marL="36576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9pPr>
          </a:lstStyle>
          <a:p>
            <a:pPr marL="0" marR="0" indent="0" algn="ctr" defTabSz="914400" rtl="0" eaLnBrk="1" fontAlgn="base" latinLnBrk="0" hangingPunct="1">
              <a:spcBef>
                <a:spcPct val="0"/>
              </a:spcBef>
              <a:spcAft>
                <a:spcPct val="0"/>
              </a:spcAft>
              <a:buClrTx/>
              <a:buSzTx/>
              <a:buFontTx/>
              <a:buNone/>
              <a:tabLst/>
            </a:pPr>
            <a:r>
              <a:rPr kumimoji="1" lang="en-US" sz="2800" b="0" i="0" u="none" strike="noStrike" cap="none" normalizeH="0" baseline="0" dirty="0" smtClean="0">
                <a:ln>
                  <a:noFill/>
                </a:ln>
                <a:solidFill>
                  <a:schemeClr val="tx1"/>
                </a:solidFill>
                <a:effectLst/>
                <a:latin typeface="Arial" charset="0"/>
                <a:ea typeface="新細明體" charset="-120"/>
              </a:rPr>
              <a:t>From </a:t>
            </a:r>
            <a:r>
              <a:rPr kumimoji="1" lang="en-US" sz="2800" b="0" i="0" u="none" strike="noStrike" cap="none" normalizeH="0" baseline="0" smtClean="0">
                <a:ln>
                  <a:noFill/>
                </a:ln>
                <a:solidFill>
                  <a:schemeClr val="tx1"/>
                </a:solidFill>
                <a:effectLst/>
                <a:latin typeface="Arial" charset="0"/>
                <a:ea typeface="新細明體" charset="-120"/>
              </a:rPr>
              <a:t>Lecture 8</a:t>
            </a:r>
            <a:endParaRPr kumimoji="1" lang="en-US" sz="2800" b="0" i="0" u="none" strike="noStrike" cap="none" normalizeH="0" baseline="0" dirty="0">
              <a:ln>
                <a:noFill/>
              </a:ln>
              <a:solidFill>
                <a:schemeClr val="tx1"/>
              </a:solidFill>
              <a:effectLst/>
              <a:latin typeface="Arial" charset="0"/>
              <a:ea typeface="新細明體" charset="-120"/>
            </a:endParaRPr>
          </a:p>
          <a:p>
            <a:pPr marL="0" marR="0" indent="0" algn="ctr" defTabSz="914400" rtl="0" eaLnBrk="1" fontAlgn="base" latinLnBrk="0" hangingPunct="1">
              <a:spcBef>
                <a:spcPct val="0"/>
              </a:spcBef>
              <a:spcAft>
                <a:spcPct val="0"/>
              </a:spcAft>
              <a:buClrTx/>
              <a:buSzTx/>
              <a:buFontTx/>
              <a:buNone/>
              <a:tabLst/>
            </a:pPr>
            <a:endParaRPr kumimoji="1" lang="en-US" sz="900" b="0" i="0" u="none" strike="noStrike" cap="none" normalizeH="0" baseline="0" dirty="0">
              <a:ln>
                <a:noFill/>
              </a:ln>
              <a:solidFill>
                <a:schemeClr val="tx1"/>
              </a:solidFill>
              <a:effectLst/>
              <a:latin typeface="Arial" charset="0"/>
              <a:ea typeface="新細明體" charset="-120"/>
            </a:endParaRPr>
          </a:p>
        </p:txBody>
      </p:sp>
    </p:spTree>
    <p:extLst>
      <p:ext uri="{BB962C8B-B14F-4D97-AF65-F5344CB8AC3E}">
        <p14:creationId xmlns:p14="http://schemas.microsoft.com/office/powerpoint/2010/main" val="579454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9" presetClass="exit" presetSubtype="0" fill="hold" grpId="0" nodeType="withEffect">
                                  <p:stCondLst>
                                    <p:cond delay="0"/>
                                  </p:stCondLst>
                                  <p:childTnLst>
                                    <p:animEffect transition="out" filter="dissolve">
                                      <p:cBhvr>
                                        <p:cTn id="14" dur="500"/>
                                        <p:tgtEl>
                                          <p:spTgt spid="20484"/>
                                        </p:tgtEl>
                                      </p:cBhvr>
                                    </p:animEffect>
                                    <p:set>
                                      <p:cBhvr>
                                        <p:cTn id="15" dur="1" fill="hold">
                                          <p:stCondLst>
                                            <p:cond delay="499"/>
                                          </p:stCondLst>
                                        </p:cTn>
                                        <p:tgtEl>
                                          <p:spTgt spid="20484"/>
                                        </p:tgtEl>
                                        <p:attrNameLst>
                                          <p:attrName>style.visibility</p:attrName>
                                        </p:attrNameLst>
                                      </p:cBhvr>
                                      <p:to>
                                        <p:strVal val="hidden"/>
                                      </p:to>
                                    </p:set>
                                  </p:childTnLst>
                                </p:cTn>
                              </p:par>
                              <p:par>
                                <p:cTn id="16" presetID="9" presetClass="exit" presetSubtype="0" fill="hold" grpId="0" nodeType="withEffect">
                                  <p:stCondLst>
                                    <p:cond delay="0"/>
                                  </p:stCondLst>
                                  <p:childTnLst>
                                    <p:animEffect transition="out" filter="dissolve">
                                      <p:cBhvr>
                                        <p:cTn id="17" dur="500"/>
                                        <p:tgtEl>
                                          <p:spTgt spid="20485"/>
                                        </p:tgtEl>
                                      </p:cBhvr>
                                    </p:animEffect>
                                    <p:set>
                                      <p:cBhvr>
                                        <p:cTn id="18" dur="1" fill="hold">
                                          <p:stCondLst>
                                            <p:cond delay="499"/>
                                          </p:stCondLst>
                                        </p:cTn>
                                        <p:tgtEl>
                                          <p:spTgt spid="204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nimBg="1"/>
      <p:bldP spid="20485" grpId="0" animBg="1"/>
      <p:bldP spid="6" grpId="0" animBg="1"/>
      <p:bldP spid="6"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384"/>
            <a:ext cx="8229600" cy="1143000"/>
          </a:xfrm>
        </p:spPr>
        <p:txBody>
          <a:bodyPr/>
          <a:lstStyle/>
          <a:p>
            <a:pPr eaLnBrk="1" hangingPunct="1"/>
            <a:r>
              <a:rPr lang="en-US" altLang="zh-TW" sz="4800" dirty="0" smtClean="0">
                <a:solidFill>
                  <a:schemeClr val="accent2"/>
                </a:solidFill>
              </a:rPr>
              <a:t>!d, !p, !q, … !etc.</a:t>
            </a:r>
          </a:p>
        </p:txBody>
      </p:sp>
      <p:sp>
        <p:nvSpPr>
          <p:cNvPr id="20483" name="Content Placeholder 2"/>
          <p:cNvSpPr>
            <a:spLocks noGrp="1"/>
          </p:cNvSpPr>
          <p:nvPr>
            <p:ph idx="1"/>
          </p:nvPr>
        </p:nvSpPr>
        <p:spPr>
          <a:xfrm>
            <a:off x="457200" y="1298178"/>
            <a:ext cx="8229600" cy="4525963"/>
          </a:xfrm>
        </p:spPr>
        <p:txBody>
          <a:bodyPr/>
          <a:lstStyle/>
          <a:p>
            <a:pPr eaLnBrk="1" hangingPunct="1">
              <a:buFontTx/>
              <a:buNone/>
            </a:pPr>
            <a:r>
              <a:rPr lang="en-US" altLang="zh-TW" dirty="0" smtClean="0">
                <a:solidFill>
                  <a:schemeClr val="bg1">
                    <a:lumMod val="65000"/>
                  </a:schemeClr>
                </a:solidFill>
              </a:rPr>
              <a:t>% echo "A B" | </a:t>
            </a:r>
            <a:r>
              <a:rPr lang="en-US" altLang="zh-TW" dirty="0" err="1" smtClean="0">
                <a:solidFill>
                  <a:schemeClr val="bg1">
                    <a:lumMod val="65000"/>
                  </a:schemeClr>
                </a:solidFill>
              </a:rPr>
              <a:t>tr</a:t>
            </a:r>
            <a:r>
              <a:rPr lang="en-US" altLang="zh-TW" dirty="0" smtClean="0">
                <a:solidFill>
                  <a:schemeClr val="bg1">
                    <a:lumMod val="65000"/>
                  </a:schemeClr>
                </a:solidFill>
              </a:rPr>
              <a:t> " " "\n" | </a:t>
            </a:r>
            <a:r>
              <a:rPr lang="en-US" altLang="zh-TW" dirty="0" err="1" smtClean="0">
                <a:solidFill>
                  <a:schemeClr val="bg1">
                    <a:lumMod val="65000"/>
                  </a:schemeClr>
                </a:solidFill>
              </a:rPr>
              <a:t>sed</a:t>
            </a:r>
            <a:r>
              <a:rPr lang="en-US" altLang="zh-TW" dirty="0" smtClean="0">
                <a:solidFill>
                  <a:schemeClr val="bg1">
                    <a:lumMod val="65000"/>
                  </a:schemeClr>
                </a:solidFill>
              </a:rPr>
              <a:t> -n ’p’</a:t>
            </a:r>
          </a:p>
          <a:p>
            <a:pPr eaLnBrk="1" hangingPunct="1">
              <a:buFontTx/>
              <a:buNone/>
            </a:pPr>
            <a:r>
              <a:rPr lang="en-US" altLang="zh-TW" dirty="0" smtClean="0">
                <a:solidFill>
                  <a:schemeClr val="bg1">
                    <a:lumMod val="65000"/>
                  </a:schemeClr>
                </a:solidFill>
              </a:rPr>
              <a:t>A</a:t>
            </a:r>
          </a:p>
          <a:p>
            <a:pPr eaLnBrk="1" hangingPunct="1">
              <a:buFontTx/>
              <a:buNone/>
            </a:pPr>
            <a:r>
              <a:rPr lang="en-US" altLang="zh-TW" dirty="0" smtClean="0">
                <a:solidFill>
                  <a:schemeClr val="bg1">
                    <a:lumMod val="65000"/>
                  </a:schemeClr>
                </a:solidFill>
              </a:rPr>
              <a:t>B</a:t>
            </a:r>
          </a:p>
          <a:p>
            <a:pPr eaLnBrk="1" hangingPunct="1">
              <a:buFontTx/>
              <a:buNone/>
            </a:pPr>
            <a:r>
              <a:rPr lang="en-US" altLang="zh-TW" dirty="0" smtClean="0">
                <a:solidFill>
                  <a:schemeClr val="bg1">
                    <a:lumMod val="65000"/>
                  </a:schemeClr>
                </a:solidFill>
              </a:rPr>
              <a:t>% echo "A B" | </a:t>
            </a:r>
            <a:r>
              <a:rPr lang="en-US" altLang="zh-TW" dirty="0" err="1" smtClean="0">
                <a:solidFill>
                  <a:schemeClr val="bg1">
                    <a:lumMod val="65000"/>
                  </a:schemeClr>
                </a:solidFill>
              </a:rPr>
              <a:t>tr</a:t>
            </a:r>
            <a:r>
              <a:rPr lang="en-US" altLang="zh-TW" dirty="0" smtClean="0">
                <a:solidFill>
                  <a:schemeClr val="bg1">
                    <a:lumMod val="65000"/>
                  </a:schemeClr>
                </a:solidFill>
              </a:rPr>
              <a:t> " " "\n" | </a:t>
            </a:r>
            <a:r>
              <a:rPr lang="en-US" altLang="zh-TW" dirty="0" err="1" smtClean="0">
                <a:solidFill>
                  <a:schemeClr val="bg1">
                    <a:lumMod val="65000"/>
                  </a:schemeClr>
                </a:solidFill>
              </a:rPr>
              <a:t>sed</a:t>
            </a:r>
            <a:r>
              <a:rPr lang="en-US" altLang="zh-TW" dirty="0" smtClean="0">
                <a:solidFill>
                  <a:schemeClr val="bg1">
                    <a:lumMod val="65000"/>
                  </a:schemeClr>
                </a:solidFill>
              </a:rPr>
              <a:t> -n '!p'</a:t>
            </a:r>
          </a:p>
          <a:p>
            <a:pPr eaLnBrk="1" hangingPunct="1">
              <a:buFontTx/>
              <a:buNone/>
            </a:pPr>
            <a:r>
              <a:rPr lang="en-US" altLang="zh-TW" dirty="0" smtClean="0">
                <a:solidFill>
                  <a:schemeClr val="bg1">
                    <a:lumMod val="65000"/>
                  </a:schemeClr>
                </a:solidFill>
              </a:rPr>
              <a:t>p: Event not found</a:t>
            </a:r>
          </a:p>
          <a:p>
            <a:pPr eaLnBrk="1" hangingPunct="1">
              <a:buFontTx/>
              <a:buNone/>
            </a:pPr>
            <a:r>
              <a:rPr lang="en-US" altLang="zh-TW" dirty="0" smtClean="0"/>
              <a:t>% echo "A B" | </a:t>
            </a:r>
            <a:r>
              <a:rPr lang="en-US" altLang="zh-TW" dirty="0" err="1" smtClean="0"/>
              <a:t>tr</a:t>
            </a:r>
            <a:r>
              <a:rPr lang="en-US" altLang="zh-TW" dirty="0" smtClean="0"/>
              <a:t> " " "\n" | </a:t>
            </a:r>
            <a:r>
              <a:rPr lang="en-US" altLang="zh-TW" dirty="0" err="1" smtClean="0"/>
              <a:t>sed</a:t>
            </a:r>
            <a:r>
              <a:rPr lang="en-US" altLang="zh-TW" dirty="0" smtClean="0"/>
              <a:t> -n '\!p'</a:t>
            </a:r>
          </a:p>
          <a:p>
            <a:pPr eaLnBrk="1" hangingPunct="1">
              <a:buFontTx/>
              <a:buNone/>
            </a:pPr>
            <a:r>
              <a:rPr lang="en-US" altLang="zh-TW" dirty="0" smtClean="0"/>
              <a:t>%</a:t>
            </a:r>
          </a:p>
        </p:txBody>
      </p:sp>
      <p:sp>
        <p:nvSpPr>
          <p:cNvPr id="20484" name="Rectangular Callout 3"/>
          <p:cNvSpPr>
            <a:spLocks noChangeArrowheads="1"/>
          </p:cNvSpPr>
          <p:nvPr/>
        </p:nvSpPr>
        <p:spPr bwMode="auto">
          <a:xfrm>
            <a:off x="4876800" y="612378"/>
            <a:ext cx="3810000" cy="1752600"/>
          </a:xfrm>
          <a:prstGeom prst="wedgeRectCallout">
            <a:avLst>
              <a:gd name="adj1" fmla="val -11269"/>
              <a:gd name="adj2" fmla="val 92317"/>
            </a:avLst>
          </a:prstGeom>
          <a:solidFill>
            <a:schemeClr val="accent1"/>
          </a:solidFill>
          <a:ln w="9525" algn="ctr">
            <a:solidFill>
              <a:schemeClr val="tx1"/>
            </a:solidFill>
            <a:round/>
            <a:headEnd/>
            <a:tailEnd/>
          </a:ln>
        </p:spPr>
        <p:txBody>
          <a:bodyPr/>
          <a:lstStyle>
            <a:lvl1pPr eaLnBrk="0" hangingPunct="0">
              <a:defRPr kumimoji="1" b="1">
                <a:solidFill>
                  <a:schemeClr val="tx1"/>
                </a:solidFill>
                <a:latin typeface="Arial Narrow" panose="020B0606020202030204" pitchFamily="34" charset="0"/>
                <a:ea typeface="新細明體" panose="02020500000000000000" pitchFamily="18" charset="-120"/>
              </a:defRPr>
            </a:lvl1pPr>
            <a:lvl2pPr marL="742950" indent="-285750" eaLnBrk="0" hangingPunct="0">
              <a:defRPr kumimoji="1" b="1">
                <a:solidFill>
                  <a:schemeClr val="tx1"/>
                </a:solidFill>
                <a:latin typeface="Arial Narrow" panose="020B0606020202030204" pitchFamily="34" charset="0"/>
                <a:ea typeface="新細明體" panose="02020500000000000000" pitchFamily="18" charset="-120"/>
              </a:defRPr>
            </a:lvl2pPr>
            <a:lvl3pPr marL="1143000" indent="-228600" eaLnBrk="0" hangingPunct="0">
              <a:defRPr kumimoji="1" b="1">
                <a:solidFill>
                  <a:schemeClr val="tx1"/>
                </a:solidFill>
                <a:latin typeface="Arial Narrow" panose="020B0606020202030204" pitchFamily="34" charset="0"/>
                <a:ea typeface="新細明體" panose="02020500000000000000" pitchFamily="18" charset="-120"/>
              </a:defRPr>
            </a:lvl3pPr>
            <a:lvl4pPr marL="1600200" indent="-228600" eaLnBrk="0" hangingPunct="0">
              <a:defRPr kumimoji="1" b="1">
                <a:solidFill>
                  <a:schemeClr val="tx1"/>
                </a:solidFill>
                <a:latin typeface="Arial Narrow" panose="020B0606020202030204" pitchFamily="34" charset="0"/>
                <a:ea typeface="新細明體" panose="02020500000000000000" pitchFamily="18" charset="-120"/>
              </a:defRPr>
            </a:lvl4pPr>
            <a:lvl5pPr marL="2057400" indent="-228600" eaLnBrk="0" hangingPunct="0">
              <a:defRPr kumimoji="1" b="1">
                <a:solidFill>
                  <a:schemeClr val="tx1"/>
                </a:solidFill>
                <a:latin typeface="Arial Narrow" panose="020B0606020202030204" pitchFamily="34" charset="0"/>
                <a:ea typeface="新細明體" panose="02020500000000000000" pitchFamily="18" charset="-120"/>
              </a:defRPr>
            </a:lvl5pPr>
            <a:lvl6pPr marL="25146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6pPr>
            <a:lvl7pPr marL="29718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7pPr>
            <a:lvl8pPr marL="34290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8pPr>
            <a:lvl9pPr marL="38862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9pPr>
          </a:lstStyle>
          <a:p>
            <a:pPr eaLnBrk="1" hangingPunct="1"/>
            <a:r>
              <a:rPr lang="en-US" altLang="zh-TW" sz="2800" dirty="0" err="1"/>
              <a:t>tcsh</a:t>
            </a:r>
            <a:r>
              <a:rPr lang="en-US" altLang="zh-TW" sz="2800" dirty="0"/>
              <a:t> got confused, because the “!” is interpreted by the shell, even inside of the </a:t>
            </a:r>
            <a:r>
              <a:rPr lang="en-US" altLang="zh-TW" sz="2800" dirty="0" smtClean="0"/>
              <a:t>' </a:t>
            </a:r>
            <a:r>
              <a:rPr lang="en-US" altLang="zh-TW" sz="2800" dirty="0"/>
              <a:t>quote.</a:t>
            </a:r>
            <a:r>
              <a:rPr lang="en-US" altLang="zh-TW" sz="2400" dirty="0"/>
              <a:t> </a:t>
            </a:r>
          </a:p>
        </p:txBody>
      </p:sp>
      <p:sp>
        <p:nvSpPr>
          <p:cNvPr id="20485" name="Rectangular Callout 4"/>
          <p:cNvSpPr>
            <a:spLocks noChangeArrowheads="1"/>
          </p:cNvSpPr>
          <p:nvPr/>
        </p:nvSpPr>
        <p:spPr bwMode="auto">
          <a:xfrm>
            <a:off x="6705600" y="5031978"/>
            <a:ext cx="2133600" cy="1371600"/>
          </a:xfrm>
          <a:prstGeom prst="wedgeRectCallout">
            <a:avLst>
              <a:gd name="adj1" fmla="val -56880"/>
              <a:gd name="adj2" fmla="val -78884"/>
            </a:avLst>
          </a:prstGeom>
          <a:solidFill>
            <a:schemeClr val="accent1"/>
          </a:solidFill>
          <a:ln w="9525" algn="ctr">
            <a:solidFill>
              <a:schemeClr val="tx1"/>
            </a:solidFill>
            <a:round/>
            <a:headEnd/>
            <a:tailEnd/>
          </a:ln>
        </p:spPr>
        <p:txBody>
          <a:bodyPr/>
          <a:lstStyle>
            <a:lvl1pPr eaLnBrk="0" hangingPunct="0">
              <a:defRPr kumimoji="1" b="1">
                <a:solidFill>
                  <a:schemeClr val="tx1"/>
                </a:solidFill>
                <a:latin typeface="Arial Narrow" panose="020B0606020202030204" pitchFamily="34" charset="0"/>
                <a:ea typeface="新細明體" panose="02020500000000000000" pitchFamily="18" charset="-120"/>
              </a:defRPr>
            </a:lvl1pPr>
            <a:lvl2pPr marL="742950" indent="-285750" eaLnBrk="0" hangingPunct="0">
              <a:defRPr kumimoji="1" b="1">
                <a:solidFill>
                  <a:schemeClr val="tx1"/>
                </a:solidFill>
                <a:latin typeface="Arial Narrow" panose="020B0606020202030204" pitchFamily="34" charset="0"/>
                <a:ea typeface="新細明體" panose="02020500000000000000" pitchFamily="18" charset="-120"/>
              </a:defRPr>
            </a:lvl2pPr>
            <a:lvl3pPr marL="1143000" indent="-228600" eaLnBrk="0" hangingPunct="0">
              <a:defRPr kumimoji="1" b="1">
                <a:solidFill>
                  <a:schemeClr val="tx1"/>
                </a:solidFill>
                <a:latin typeface="Arial Narrow" panose="020B0606020202030204" pitchFamily="34" charset="0"/>
                <a:ea typeface="新細明體" panose="02020500000000000000" pitchFamily="18" charset="-120"/>
              </a:defRPr>
            </a:lvl3pPr>
            <a:lvl4pPr marL="1600200" indent="-228600" eaLnBrk="0" hangingPunct="0">
              <a:defRPr kumimoji="1" b="1">
                <a:solidFill>
                  <a:schemeClr val="tx1"/>
                </a:solidFill>
                <a:latin typeface="Arial Narrow" panose="020B0606020202030204" pitchFamily="34" charset="0"/>
                <a:ea typeface="新細明體" panose="02020500000000000000" pitchFamily="18" charset="-120"/>
              </a:defRPr>
            </a:lvl4pPr>
            <a:lvl5pPr marL="2057400" indent="-228600" eaLnBrk="0" hangingPunct="0">
              <a:defRPr kumimoji="1" b="1">
                <a:solidFill>
                  <a:schemeClr val="tx1"/>
                </a:solidFill>
                <a:latin typeface="Arial Narrow" panose="020B0606020202030204" pitchFamily="34" charset="0"/>
                <a:ea typeface="新細明體" panose="02020500000000000000" pitchFamily="18" charset="-120"/>
              </a:defRPr>
            </a:lvl5pPr>
            <a:lvl6pPr marL="25146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6pPr>
            <a:lvl7pPr marL="29718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7pPr>
            <a:lvl8pPr marL="34290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8pPr>
            <a:lvl9pPr marL="38862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9pPr>
          </a:lstStyle>
          <a:p>
            <a:pPr eaLnBrk="1" hangingPunct="1"/>
            <a:r>
              <a:rPr lang="en-US" altLang="zh-TW" sz="2800"/>
              <a:t>So we use a back-slash instead. </a:t>
            </a:r>
          </a:p>
        </p:txBody>
      </p:sp>
      <p:sp>
        <p:nvSpPr>
          <p:cNvPr id="6" name="Rectangular Callout 3"/>
          <p:cNvSpPr>
            <a:spLocks noChangeArrowheads="1"/>
          </p:cNvSpPr>
          <p:nvPr/>
        </p:nvSpPr>
        <p:spPr bwMode="auto">
          <a:xfrm>
            <a:off x="7020272" y="2406898"/>
            <a:ext cx="2123728" cy="1845568"/>
          </a:xfrm>
          <a:prstGeom prst="wedgeRectCallout">
            <a:avLst>
              <a:gd name="adj1" fmla="val -36820"/>
              <a:gd name="adj2" fmla="val 102592"/>
            </a:avLst>
          </a:prstGeom>
          <a:solidFill>
            <a:schemeClr val="accent1"/>
          </a:solidFill>
          <a:ln w="9525" algn="ctr">
            <a:solidFill>
              <a:schemeClr val="tx1"/>
            </a:solidFill>
            <a:round/>
            <a:headEnd/>
            <a:tailEnd/>
          </a:ln>
        </p:spPr>
        <p:txBody>
          <a:bodyPr/>
          <a:lstStyle>
            <a:lvl1pPr eaLnBrk="0" hangingPunct="0">
              <a:defRPr kumimoji="1" b="1">
                <a:solidFill>
                  <a:schemeClr val="tx1"/>
                </a:solidFill>
                <a:latin typeface="Arial Narrow" panose="020B0606020202030204" pitchFamily="34" charset="0"/>
                <a:ea typeface="新細明體" panose="02020500000000000000" pitchFamily="18" charset="-120"/>
              </a:defRPr>
            </a:lvl1pPr>
            <a:lvl2pPr marL="742950" indent="-285750" eaLnBrk="0" hangingPunct="0">
              <a:defRPr kumimoji="1" b="1">
                <a:solidFill>
                  <a:schemeClr val="tx1"/>
                </a:solidFill>
                <a:latin typeface="Arial Narrow" panose="020B0606020202030204" pitchFamily="34" charset="0"/>
                <a:ea typeface="新細明體" panose="02020500000000000000" pitchFamily="18" charset="-120"/>
              </a:defRPr>
            </a:lvl2pPr>
            <a:lvl3pPr marL="1143000" indent="-228600" eaLnBrk="0" hangingPunct="0">
              <a:defRPr kumimoji="1" b="1">
                <a:solidFill>
                  <a:schemeClr val="tx1"/>
                </a:solidFill>
                <a:latin typeface="Arial Narrow" panose="020B0606020202030204" pitchFamily="34" charset="0"/>
                <a:ea typeface="新細明體" panose="02020500000000000000" pitchFamily="18" charset="-120"/>
              </a:defRPr>
            </a:lvl3pPr>
            <a:lvl4pPr marL="1600200" indent="-228600" eaLnBrk="0" hangingPunct="0">
              <a:defRPr kumimoji="1" b="1">
                <a:solidFill>
                  <a:schemeClr val="tx1"/>
                </a:solidFill>
                <a:latin typeface="Arial Narrow" panose="020B0606020202030204" pitchFamily="34" charset="0"/>
                <a:ea typeface="新細明體" panose="02020500000000000000" pitchFamily="18" charset="-120"/>
              </a:defRPr>
            </a:lvl4pPr>
            <a:lvl5pPr marL="2057400" indent="-228600" eaLnBrk="0" hangingPunct="0">
              <a:defRPr kumimoji="1" b="1">
                <a:solidFill>
                  <a:schemeClr val="tx1"/>
                </a:solidFill>
                <a:latin typeface="Arial Narrow" panose="020B0606020202030204" pitchFamily="34" charset="0"/>
                <a:ea typeface="新細明體" panose="02020500000000000000" pitchFamily="18" charset="-120"/>
              </a:defRPr>
            </a:lvl5pPr>
            <a:lvl6pPr marL="25146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6pPr>
            <a:lvl7pPr marL="29718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7pPr>
            <a:lvl8pPr marL="34290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8pPr>
            <a:lvl9pPr marL="38862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9pPr>
          </a:lstStyle>
          <a:p>
            <a:pPr eaLnBrk="1" hangingPunct="1">
              <a:lnSpc>
                <a:spcPct val="95000"/>
              </a:lnSpc>
            </a:pPr>
            <a:r>
              <a:rPr lang="en-US" altLang="zh-TW" sz="2800" dirty="0" smtClean="0"/>
              <a:t>BUT</a:t>
            </a:r>
            <a:r>
              <a:rPr lang="en-US" altLang="zh-TW" sz="2800" dirty="0"/>
              <a:t>… not if you run the </a:t>
            </a:r>
            <a:r>
              <a:rPr lang="en-US" altLang="zh-TW" sz="2800" dirty="0" err="1"/>
              <a:t>sed</a:t>
            </a:r>
            <a:r>
              <a:rPr lang="en-US" altLang="zh-TW" sz="2800" dirty="0"/>
              <a:t> program from a file</a:t>
            </a:r>
          </a:p>
        </p:txBody>
      </p:sp>
      <p:sp>
        <p:nvSpPr>
          <p:cNvPr id="7" name="Trapezoid 6"/>
          <p:cNvSpPr>
            <a:spLocks noChangeAspect="1"/>
          </p:cNvSpPr>
          <p:nvPr/>
        </p:nvSpPr>
        <p:spPr bwMode="auto">
          <a:xfrm rot="-2700000">
            <a:off x="-737070" y="282628"/>
            <a:ext cx="2945498" cy="863248"/>
          </a:xfrm>
          <a:prstGeom prst="trapezoid">
            <a:avLst>
              <a:gd name="adj" fmla="val 100893"/>
            </a:avLst>
          </a:prstGeom>
          <a:solidFill>
            <a:srgbClr val="FFFF00"/>
          </a:solidFill>
          <a:ln w="9525" cap="flat" cmpd="sng" algn="ctr">
            <a:solidFill>
              <a:srgbClr val="C00000"/>
            </a:solidFill>
            <a:prstDash val="solid"/>
            <a:round/>
            <a:headEnd type="none" w="med" len="med"/>
            <a:tailEnd type="none" w="med" len="med"/>
          </a:ln>
          <a:effectLst/>
        </p:spPr>
        <p:txBody>
          <a:bodyPr vert="horz" wrap="square" lIns="91440" tIns="0" rIns="91440" bIns="45720" numCol="1" rtlCol="0" anchor="ctr" anchorCtr="1" compatLnSpc="1">
            <a:prstTxWarp prst="textNoShape">
              <a:avLst/>
            </a:prstTxWarp>
          </a:bodyPr>
          <a:lstStyle>
            <a:defPPr>
              <a:defRPr lang="en-US"/>
            </a:defPPr>
            <a:lvl1pPr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1pPr>
            <a:lvl2pPr marL="4572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2pPr>
            <a:lvl3pPr marL="9144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3pPr>
            <a:lvl4pPr marL="13716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4pPr>
            <a:lvl5pPr marL="18288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5pPr>
            <a:lvl6pPr marL="22860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6pPr>
            <a:lvl7pPr marL="27432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7pPr>
            <a:lvl8pPr marL="32004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8pPr>
            <a:lvl9pPr marL="36576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9pPr>
          </a:lstStyle>
          <a:p>
            <a:pPr marL="0" marR="0" indent="0" algn="ctr" defTabSz="914400" rtl="0" eaLnBrk="1" fontAlgn="base" latinLnBrk="0" hangingPunct="1">
              <a:spcBef>
                <a:spcPct val="0"/>
              </a:spcBef>
              <a:spcAft>
                <a:spcPct val="0"/>
              </a:spcAft>
              <a:buClrTx/>
              <a:buSzTx/>
              <a:buFontTx/>
              <a:buNone/>
              <a:tabLst/>
            </a:pPr>
            <a:r>
              <a:rPr kumimoji="1" lang="en-US" sz="2800" b="0" i="0" u="none" strike="noStrike" cap="none" normalizeH="0" baseline="0" dirty="0" smtClean="0">
                <a:ln>
                  <a:noFill/>
                </a:ln>
                <a:solidFill>
                  <a:schemeClr val="tx1"/>
                </a:solidFill>
                <a:effectLst/>
                <a:latin typeface="Arial" charset="0"/>
                <a:ea typeface="新細明體" charset="-120"/>
              </a:rPr>
              <a:t>From </a:t>
            </a:r>
            <a:r>
              <a:rPr kumimoji="1" lang="en-US" sz="2800" b="0" i="0" u="none" strike="noStrike" cap="none" normalizeH="0" baseline="0" smtClean="0">
                <a:ln>
                  <a:noFill/>
                </a:ln>
                <a:solidFill>
                  <a:schemeClr val="tx1"/>
                </a:solidFill>
                <a:effectLst/>
                <a:latin typeface="Arial" charset="0"/>
                <a:ea typeface="新細明體" charset="-120"/>
              </a:rPr>
              <a:t>Lecture 8</a:t>
            </a:r>
            <a:endParaRPr kumimoji="1" lang="en-US" sz="2800" b="0" i="0" u="none" strike="noStrike" cap="none" normalizeH="0" baseline="0" dirty="0">
              <a:ln>
                <a:noFill/>
              </a:ln>
              <a:solidFill>
                <a:schemeClr val="tx1"/>
              </a:solidFill>
              <a:effectLst/>
              <a:latin typeface="Arial" charset="0"/>
              <a:ea typeface="新細明體" charset="-120"/>
            </a:endParaRPr>
          </a:p>
          <a:p>
            <a:pPr marL="0" marR="0" indent="0" algn="ctr" defTabSz="914400" rtl="0" eaLnBrk="1" fontAlgn="base" latinLnBrk="0" hangingPunct="1">
              <a:spcBef>
                <a:spcPct val="0"/>
              </a:spcBef>
              <a:spcAft>
                <a:spcPct val="0"/>
              </a:spcAft>
              <a:buClrTx/>
              <a:buSzTx/>
              <a:buFontTx/>
              <a:buNone/>
              <a:tabLst/>
            </a:pPr>
            <a:endParaRPr kumimoji="1" lang="en-US" sz="900" b="0" i="0" u="none" strike="noStrike" cap="none" normalizeH="0" baseline="0" dirty="0">
              <a:ln>
                <a:noFill/>
              </a:ln>
              <a:solidFill>
                <a:schemeClr val="tx1"/>
              </a:solidFill>
              <a:effectLst/>
              <a:latin typeface="Arial" charset="0"/>
              <a:ea typeface="新細明體" charset="-120"/>
            </a:endParaRPr>
          </a:p>
        </p:txBody>
      </p:sp>
    </p:spTree>
    <p:extLst>
      <p:ext uri="{BB962C8B-B14F-4D97-AF65-F5344CB8AC3E}">
        <p14:creationId xmlns:p14="http://schemas.microsoft.com/office/powerpoint/2010/main" val="3053994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384"/>
            <a:ext cx="8229600" cy="1143000"/>
          </a:xfrm>
        </p:spPr>
        <p:txBody>
          <a:bodyPr/>
          <a:lstStyle/>
          <a:p>
            <a:pPr eaLnBrk="1" hangingPunct="1"/>
            <a:r>
              <a:rPr lang="en-US" altLang="zh-TW" sz="4800" dirty="0" smtClean="0">
                <a:solidFill>
                  <a:schemeClr val="accent2"/>
                </a:solidFill>
              </a:rPr>
              <a:t>!d, !p, !q, … !etc.</a:t>
            </a:r>
          </a:p>
        </p:txBody>
      </p:sp>
      <p:sp>
        <p:nvSpPr>
          <p:cNvPr id="20483" name="Content Placeholder 2"/>
          <p:cNvSpPr>
            <a:spLocks noGrp="1"/>
          </p:cNvSpPr>
          <p:nvPr>
            <p:ph idx="1"/>
          </p:nvPr>
        </p:nvSpPr>
        <p:spPr>
          <a:xfrm>
            <a:off x="457200" y="1298178"/>
            <a:ext cx="8229600" cy="4525963"/>
          </a:xfrm>
        </p:spPr>
        <p:txBody>
          <a:bodyPr/>
          <a:lstStyle/>
          <a:p>
            <a:pPr eaLnBrk="1" hangingPunct="1">
              <a:buFontTx/>
              <a:buNone/>
            </a:pPr>
            <a:r>
              <a:rPr lang="en-US" altLang="zh-TW" dirty="0" smtClean="0">
                <a:solidFill>
                  <a:schemeClr val="bg1">
                    <a:lumMod val="65000"/>
                  </a:schemeClr>
                </a:solidFill>
              </a:rPr>
              <a:t>% echo "A B" | </a:t>
            </a:r>
            <a:r>
              <a:rPr lang="en-US" altLang="zh-TW" dirty="0" err="1" smtClean="0">
                <a:solidFill>
                  <a:schemeClr val="bg1">
                    <a:lumMod val="65000"/>
                  </a:schemeClr>
                </a:solidFill>
              </a:rPr>
              <a:t>tr</a:t>
            </a:r>
            <a:r>
              <a:rPr lang="en-US" altLang="zh-TW" dirty="0" smtClean="0">
                <a:solidFill>
                  <a:schemeClr val="bg1">
                    <a:lumMod val="65000"/>
                  </a:schemeClr>
                </a:solidFill>
              </a:rPr>
              <a:t> " " "\n" | </a:t>
            </a:r>
            <a:r>
              <a:rPr lang="en-US" altLang="zh-TW" dirty="0" err="1" smtClean="0">
                <a:solidFill>
                  <a:schemeClr val="bg1">
                    <a:lumMod val="65000"/>
                  </a:schemeClr>
                </a:solidFill>
              </a:rPr>
              <a:t>sed</a:t>
            </a:r>
            <a:r>
              <a:rPr lang="en-US" altLang="zh-TW" dirty="0" smtClean="0">
                <a:solidFill>
                  <a:schemeClr val="bg1">
                    <a:lumMod val="65000"/>
                  </a:schemeClr>
                </a:solidFill>
              </a:rPr>
              <a:t> -n 'p'</a:t>
            </a:r>
          </a:p>
          <a:p>
            <a:pPr eaLnBrk="1" hangingPunct="1">
              <a:buFontTx/>
              <a:buNone/>
            </a:pPr>
            <a:r>
              <a:rPr lang="en-US" altLang="zh-TW" dirty="0" smtClean="0">
                <a:solidFill>
                  <a:schemeClr val="bg1">
                    <a:lumMod val="65000"/>
                  </a:schemeClr>
                </a:solidFill>
              </a:rPr>
              <a:t>A</a:t>
            </a:r>
          </a:p>
          <a:p>
            <a:pPr eaLnBrk="1" hangingPunct="1">
              <a:buFontTx/>
              <a:buNone/>
            </a:pPr>
            <a:r>
              <a:rPr lang="en-US" altLang="zh-TW" dirty="0" smtClean="0">
                <a:solidFill>
                  <a:schemeClr val="bg1">
                    <a:lumMod val="65000"/>
                  </a:schemeClr>
                </a:solidFill>
              </a:rPr>
              <a:t>B</a:t>
            </a:r>
          </a:p>
          <a:p>
            <a:pPr eaLnBrk="1" hangingPunct="1">
              <a:buFontTx/>
              <a:buNone/>
            </a:pPr>
            <a:r>
              <a:rPr lang="en-US" altLang="zh-TW" dirty="0" smtClean="0">
                <a:solidFill>
                  <a:schemeClr val="bg1">
                    <a:lumMod val="65000"/>
                  </a:schemeClr>
                </a:solidFill>
              </a:rPr>
              <a:t>% echo "A B" | </a:t>
            </a:r>
            <a:r>
              <a:rPr lang="en-US" altLang="zh-TW" dirty="0" err="1" smtClean="0">
                <a:solidFill>
                  <a:schemeClr val="bg1">
                    <a:lumMod val="65000"/>
                  </a:schemeClr>
                </a:solidFill>
              </a:rPr>
              <a:t>tr</a:t>
            </a:r>
            <a:r>
              <a:rPr lang="en-US" altLang="zh-TW" dirty="0" smtClean="0">
                <a:solidFill>
                  <a:schemeClr val="bg1">
                    <a:lumMod val="65000"/>
                  </a:schemeClr>
                </a:solidFill>
              </a:rPr>
              <a:t> " " "\n" | </a:t>
            </a:r>
            <a:r>
              <a:rPr lang="en-US" altLang="zh-TW" dirty="0" err="1" smtClean="0">
                <a:solidFill>
                  <a:schemeClr val="bg1">
                    <a:lumMod val="65000"/>
                  </a:schemeClr>
                </a:solidFill>
              </a:rPr>
              <a:t>sed</a:t>
            </a:r>
            <a:r>
              <a:rPr lang="en-US" altLang="zh-TW" dirty="0" smtClean="0">
                <a:solidFill>
                  <a:schemeClr val="bg1">
                    <a:lumMod val="65000"/>
                  </a:schemeClr>
                </a:solidFill>
              </a:rPr>
              <a:t> -n '!p'</a:t>
            </a:r>
          </a:p>
          <a:p>
            <a:pPr eaLnBrk="1" hangingPunct="1">
              <a:buFontTx/>
              <a:buNone/>
            </a:pPr>
            <a:r>
              <a:rPr lang="en-US" altLang="zh-TW" dirty="0" smtClean="0">
                <a:solidFill>
                  <a:schemeClr val="bg1">
                    <a:lumMod val="65000"/>
                  </a:schemeClr>
                </a:solidFill>
              </a:rPr>
              <a:t>p: Event not found</a:t>
            </a:r>
          </a:p>
          <a:p>
            <a:pPr eaLnBrk="1" hangingPunct="1">
              <a:buFontTx/>
              <a:buNone/>
            </a:pPr>
            <a:r>
              <a:rPr lang="en-US" altLang="zh-TW" dirty="0" smtClean="0"/>
              <a:t>% echo "A B" | </a:t>
            </a:r>
            <a:r>
              <a:rPr lang="en-US" altLang="zh-TW" dirty="0" err="1" smtClean="0"/>
              <a:t>tr</a:t>
            </a:r>
            <a:r>
              <a:rPr lang="en-US" altLang="zh-TW" dirty="0" smtClean="0"/>
              <a:t> " " "\n" | </a:t>
            </a:r>
            <a:r>
              <a:rPr lang="en-US" altLang="zh-TW" dirty="0" err="1" smtClean="0"/>
              <a:t>sed</a:t>
            </a:r>
            <a:r>
              <a:rPr lang="en-US" altLang="zh-TW" dirty="0" smtClean="0"/>
              <a:t> -n '\!p'</a:t>
            </a:r>
          </a:p>
          <a:p>
            <a:pPr eaLnBrk="1" hangingPunct="1">
              <a:buFontTx/>
              <a:buNone/>
            </a:pPr>
            <a:r>
              <a:rPr lang="en-US" altLang="zh-TW" dirty="0" smtClean="0"/>
              <a:t>% echo "A B" | </a:t>
            </a:r>
            <a:r>
              <a:rPr lang="en-US" altLang="zh-TW" dirty="0" err="1" smtClean="0"/>
              <a:t>tr</a:t>
            </a:r>
            <a:r>
              <a:rPr lang="en-US" altLang="zh-TW" dirty="0" smtClean="0"/>
              <a:t> " " "\n" | </a:t>
            </a:r>
            <a:r>
              <a:rPr lang="en-US" altLang="zh-TW" dirty="0" err="1" smtClean="0"/>
              <a:t>sed</a:t>
            </a:r>
            <a:r>
              <a:rPr lang="en-US" altLang="zh-TW" dirty="0" smtClean="0"/>
              <a:t>  '\!d'</a:t>
            </a:r>
          </a:p>
          <a:p>
            <a:pPr eaLnBrk="1" hangingPunct="1">
              <a:buFontTx/>
              <a:buNone/>
            </a:pPr>
            <a:r>
              <a:rPr lang="en-US" altLang="zh-TW" dirty="0" smtClean="0"/>
              <a:t>A</a:t>
            </a:r>
          </a:p>
          <a:p>
            <a:pPr eaLnBrk="1" hangingPunct="1">
              <a:buFontTx/>
              <a:buNone/>
            </a:pPr>
            <a:r>
              <a:rPr lang="en-US" altLang="zh-TW" dirty="0" smtClean="0"/>
              <a:t>B</a:t>
            </a:r>
          </a:p>
          <a:p>
            <a:pPr eaLnBrk="1" hangingPunct="1">
              <a:buFontTx/>
              <a:buNone/>
            </a:pPr>
            <a:endParaRPr lang="en-US" altLang="zh-TW" dirty="0" smtClean="0"/>
          </a:p>
          <a:p>
            <a:pPr eaLnBrk="1" hangingPunct="1">
              <a:buFontTx/>
              <a:buNone/>
            </a:pPr>
            <a:endParaRPr lang="en-US" altLang="zh-TW" dirty="0" smtClean="0"/>
          </a:p>
          <a:p>
            <a:pPr eaLnBrk="1" hangingPunct="1">
              <a:buFontTx/>
              <a:buNone/>
            </a:pPr>
            <a:endParaRPr lang="en-US" altLang="zh-TW" dirty="0" smtClean="0"/>
          </a:p>
          <a:p>
            <a:pPr eaLnBrk="1" hangingPunct="1">
              <a:buFontTx/>
              <a:buNone/>
            </a:pPr>
            <a:endParaRPr lang="en-US" altLang="zh-TW" dirty="0" smtClean="0"/>
          </a:p>
          <a:p>
            <a:pPr eaLnBrk="1" hangingPunct="1">
              <a:buFontTx/>
              <a:buNone/>
            </a:pPr>
            <a:endParaRPr lang="en-US" altLang="zh-TW" dirty="0" smtClean="0"/>
          </a:p>
        </p:txBody>
      </p:sp>
      <p:sp>
        <p:nvSpPr>
          <p:cNvPr id="4" name="Trapezoid 3"/>
          <p:cNvSpPr>
            <a:spLocks noChangeAspect="1"/>
          </p:cNvSpPr>
          <p:nvPr/>
        </p:nvSpPr>
        <p:spPr bwMode="auto">
          <a:xfrm rot="-2700000">
            <a:off x="-737070" y="282628"/>
            <a:ext cx="2945498" cy="863248"/>
          </a:xfrm>
          <a:prstGeom prst="trapezoid">
            <a:avLst>
              <a:gd name="adj" fmla="val 100893"/>
            </a:avLst>
          </a:prstGeom>
          <a:solidFill>
            <a:srgbClr val="FFFF00"/>
          </a:solidFill>
          <a:ln w="9525" cap="flat" cmpd="sng" algn="ctr">
            <a:solidFill>
              <a:srgbClr val="C00000"/>
            </a:solidFill>
            <a:prstDash val="solid"/>
            <a:round/>
            <a:headEnd type="none" w="med" len="med"/>
            <a:tailEnd type="none" w="med" len="med"/>
          </a:ln>
          <a:effectLst/>
        </p:spPr>
        <p:txBody>
          <a:bodyPr vert="horz" wrap="square" lIns="91440" tIns="0" rIns="91440" bIns="45720" numCol="1" rtlCol="0" anchor="ctr" anchorCtr="1" compatLnSpc="1">
            <a:prstTxWarp prst="textNoShape">
              <a:avLst/>
            </a:prstTxWarp>
          </a:bodyPr>
          <a:lstStyle>
            <a:defPPr>
              <a:defRPr lang="en-US"/>
            </a:defPPr>
            <a:lvl1pPr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1pPr>
            <a:lvl2pPr marL="4572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2pPr>
            <a:lvl3pPr marL="9144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3pPr>
            <a:lvl4pPr marL="13716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4pPr>
            <a:lvl5pPr marL="18288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5pPr>
            <a:lvl6pPr marL="22860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6pPr>
            <a:lvl7pPr marL="27432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7pPr>
            <a:lvl8pPr marL="32004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8pPr>
            <a:lvl9pPr marL="36576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9pPr>
          </a:lstStyle>
          <a:p>
            <a:pPr marL="0" marR="0" indent="0" algn="ctr" defTabSz="914400" rtl="0" eaLnBrk="1" fontAlgn="base" latinLnBrk="0" hangingPunct="1">
              <a:spcBef>
                <a:spcPct val="0"/>
              </a:spcBef>
              <a:spcAft>
                <a:spcPct val="0"/>
              </a:spcAft>
              <a:buClrTx/>
              <a:buSzTx/>
              <a:buFontTx/>
              <a:buNone/>
              <a:tabLst/>
            </a:pPr>
            <a:r>
              <a:rPr kumimoji="1" lang="en-US" sz="2800" b="0" i="0" u="none" strike="noStrike" cap="none" normalizeH="0" baseline="0" dirty="0" smtClean="0">
                <a:ln>
                  <a:noFill/>
                </a:ln>
                <a:solidFill>
                  <a:schemeClr val="tx1"/>
                </a:solidFill>
                <a:effectLst/>
                <a:latin typeface="Arial" charset="0"/>
                <a:ea typeface="新細明體" charset="-120"/>
              </a:rPr>
              <a:t>From </a:t>
            </a:r>
            <a:r>
              <a:rPr kumimoji="1" lang="en-US" sz="2800" b="0" i="0" u="none" strike="noStrike" cap="none" normalizeH="0" baseline="0" smtClean="0">
                <a:ln>
                  <a:noFill/>
                </a:ln>
                <a:solidFill>
                  <a:schemeClr val="tx1"/>
                </a:solidFill>
                <a:effectLst/>
                <a:latin typeface="Arial" charset="0"/>
                <a:ea typeface="新細明體" charset="-120"/>
              </a:rPr>
              <a:t>Lecture 8</a:t>
            </a:r>
            <a:endParaRPr kumimoji="1" lang="en-US" sz="2800" b="0" i="0" u="none" strike="noStrike" cap="none" normalizeH="0" baseline="0" dirty="0">
              <a:ln>
                <a:noFill/>
              </a:ln>
              <a:solidFill>
                <a:schemeClr val="tx1"/>
              </a:solidFill>
              <a:effectLst/>
              <a:latin typeface="Arial" charset="0"/>
              <a:ea typeface="新細明體" charset="-120"/>
            </a:endParaRPr>
          </a:p>
          <a:p>
            <a:pPr marL="0" marR="0" indent="0" algn="ctr" defTabSz="914400" rtl="0" eaLnBrk="1" fontAlgn="base" latinLnBrk="0" hangingPunct="1">
              <a:spcBef>
                <a:spcPct val="0"/>
              </a:spcBef>
              <a:spcAft>
                <a:spcPct val="0"/>
              </a:spcAft>
              <a:buClrTx/>
              <a:buSzTx/>
              <a:buFontTx/>
              <a:buNone/>
              <a:tabLst/>
            </a:pPr>
            <a:endParaRPr kumimoji="1" lang="en-US" sz="900" b="0" i="0" u="none" strike="noStrike" cap="none" normalizeH="0" baseline="0" dirty="0">
              <a:ln>
                <a:noFill/>
              </a:ln>
              <a:solidFill>
                <a:schemeClr val="tx1"/>
              </a:solidFill>
              <a:effectLst/>
              <a:latin typeface="Arial" charset="0"/>
              <a:ea typeface="新細明體" charset="-120"/>
            </a:endParaRPr>
          </a:p>
        </p:txBody>
      </p:sp>
    </p:spTree>
    <p:extLst>
      <p:ext uri="{BB962C8B-B14F-4D97-AF65-F5344CB8AC3E}">
        <p14:creationId xmlns:p14="http://schemas.microsoft.com/office/powerpoint/2010/main" val="29148825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77204"/>
            <a:ext cx="7473950" cy="6480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bwMode="auto">
          <a:xfrm>
            <a:off x="-108520" y="0"/>
            <a:ext cx="9361040" cy="43204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Copperplate Gothic Bold" panose="020E0705020206020404" pitchFamily="34" charset="0"/>
                <a:ea typeface="新細明體" charset="-120"/>
              </a:rPr>
              <a:t>Suppose</a:t>
            </a:r>
            <a:r>
              <a:rPr kumimoji="1" lang="en-US" altLang="zh-TW" sz="2000" b="0" i="0" u="none" strike="noStrike" cap="none" normalizeH="0" dirty="0" smtClean="0">
                <a:ln>
                  <a:noFill/>
                </a:ln>
                <a:solidFill>
                  <a:schemeClr val="tx1"/>
                </a:solidFill>
                <a:effectLst/>
                <a:latin typeface="Copperplate Gothic Bold" panose="020E0705020206020404" pitchFamily="34" charset="0"/>
                <a:ea typeface="新細明體" charset="-120"/>
              </a:rPr>
              <a:t> a file has </a:t>
            </a:r>
            <a:r>
              <a:rPr kumimoji="1" lang="en-US" altLang="zh-TW" sz="2000" b="0" i="0" u="none" strike="noStrike" cap="none" normalizeH="0" dirty="0" smtClean="0">
                <a:ln>
                  <a:noFill/>
                </a:ln>
                <a:solidFill>
                  <a:srgbClr val="FF0000"/>
                </a:solidFill>
                <a:effectLst/>
                <a:latin typeface="Copperplate Gothic Bold" panose="020E0705020206020404" pitchFamily="34" charset="0"/>
                <a:ea typeface="新細明體" charset="-120"/>
              </a:rPr>
              <a:t>20 lines</a:t>
            </a:r>
            <a:r>
              <a:rPr kumimoji="1" lang="en-US" altLang="zh-TW" sz="2000" b="0" i="0" u="none" strike="noStrike" cap="none" normalizeH="0" dirty="0" smtClean="0">
                <a:ln>
                  <a:noFill/>
                </a:ln>
                <a:solidFill>
                  <a:schemeClr val="tx1"/>
                </a:solidFill>
                <a:effectLst/>
                <a:latin typeface="Copperplate Gothic Bold" panose="020E0705020206020404" pitchFamily="34" charset="0"/>
                <a:ea typeface="新細明體" charset="-120"/>
              </a:rPr>
              <a:t>. Then what would the following do?</a:t>
            </a:r>
            <a:endParaRPr kumimoji="1" lang="zh-TW" altLang="en-US" sz="2000" b="0" i="0" u="none" strike="noStrike" cap="none" normalizeH="0" baseline="0" dirty="0" smtClean="0">
              <a:ln>
                <a:noFill/>
              </a:ln>
              <a:solidFill>
                <a:schemeClr val="tx1"/>
              </a:solidFill>
              <a:effectLst/>
              <a:latin typeface="Copperplate Gothic Bold" panose="020E0705020206020404" pitchFamily="34" charset="0"/>
              <a:ea typeface="新細明體" charset="-120"/>
            </a:endParaRPr>
          </a:p>
        </p:txBody>
      </p:sp>
    </p:spTree>
    <p:extLst>
      <p:ext uri="{BB962C8B-B14F-4D97-AF65-F5344CB8AC3E}">
        <p14:creationId xmlns:p14="http://schemas.microsoft.com/office/powerpoint/2010/main" val="28292277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bwMode="auto">
          <a:xfrm>
            <a:off x="-108520" y="0"/>
            <a:ext cx="9361040" cy="43204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Copperplate Gothic Bold" panose="020E0705020206020404" pitchFamily="34" charset="0"/>
                <a:ea typeface="新細明體" charset="-120"/>
              </a:rPr>
              <a:t>Suppose</a:t>
            </a:r>
            <a:r>
              <a:rPr kumimoji="1" lang="en-US" altLang="zh-TW" sz="2000" b="0" i="0" u="none" strike="noStrike" cap="none" normalizeH="0" dirty="0" smtClean="0">
                <a:ln>
                  <a:noFill/>
                </a:ln>
                <a:solidFill>
                  <a:schemeClr val="tx1"/>
                </a:solidFill>
                <a:effectLst/>
                <a:latin typeface="Copperplate Gothic Bold" panose="020E0705020206020404" pitchFamily="34" charset="0"/>
                <a:ea typeface="新細明體" charset="-120"/>
              </a:rPr>
              <a:t> a file has </a:t>
            </a:r>
            <a:r>
              <a:rPr kumimoji="1" lang="en-US" altLang="zh-TW" sz="2000" b="0" i="0" u="none" strike="noStrike" cap="none" normalizeH="0" dirty="0" smtClean="0">
                <a:ln>
                  <a:noFill/>
                </a:ln>
                <a:solidFill>
                  <a:srgbClr val="FF0000"/>
                </a:solidFill>
                <a:effectLst/>
                <a:latin typeface="Copperplate Gothic Bold" panose="020E0705020206020404" pitchFamily="34" charset="0"/>
                <a:ea typeface="新細明體" charset="-120"/>
              </a:rPr>
              <a:t>20 lines</a:t>
            </a:r>
            <a:r>
              <a:rPr kumimoji="1" lang="en-US" altLang="zh-TW" sz="2000" b="0" i="0" u="none" strike="noStrike" cap="none" normalizeH="0" dirty="0" smtClean="0">
                <a:ln>
                  <a:noFill/>
                </a:ln>
                <a:solidFill>
                  <a:schemeClr val="tx1"/>
                </a:solidFill>
                <a:effectLst/>
                <a:latin typeface="Copperplate Gothic Bold" panose="020E0705020206020404" pitchFamily="34" charset="0"/>
                <a:ea typeface="新細明體" charset="-120"/>
              </a:rPr>
              <a:t>. Then what would the following do?</a:t>
            </a:r>
            <a:endParaRPr kumimoji="1" lang="zh-TW" altLang="en-US" sz="2000" b="0" i="0" u="none" strike="noStrike" cap="none" normalizeH="0" baseline="0" dirty="0" smtClean="0">
              <a:ln>
                <a:noFill/>
              </a:ln>
              <a:solidFill>
                <a:schemeClr val="tx1"/>
              </a:solidFill>
              <a:effectLst/>
              <a:latin typeface="Copperplate Gothic Bold" panose="020E0705020206020404" pitchFamily="34" charset="0"/>
              <a:ea typeface="新細明體" charset="-120"/>
            </a:endParaRPr>
          </a:p>
        </p:txBody>
      </p:sp>
      <p:pic>
        <p:nvPicPr>
          <p:cNvPr id="2867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77204"/>
            <a:ext cx="7473950" cy="6480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ular Callout 3"/>
          <p:cNvSpPr>
            <a:spLocks noChangeArrowheads="1"/>
          </p:cNvSpPr>
          <p:nvPr/>
        </p:nvSpPr>
        <p:spPr bwMode="auto">
          <a:xfrm>
            <a:off x="4876800" y="2409800"/>
            <a:ext cx="4038600" cy="1295400"/>
          </a:xfrm>
          <a:prstGeom prst="wedgeRectCallout">
            <a:avLst>
              <a:gd name="adj1" fmla="val -99042"/>
              <a:gd name="adj2" fmla="val -108056"/>
            </a:avLst>
          </a:prstGeom>
          <a:solidFill>
            <a:schemeClr val="accent1"/>
          </a:solidFill>
          <a:ln w="9525" algn="ctr">
            <a:solidFill>
              <a:schemeClr val="tx1"/>
            </a:solidFill>
            <a:round/>
            <a:headEnd/>
            <a:tailEnd/>
          </a:ln>
        </p:spPr>
        <p:txBody>
          <a:bodyPr/>
          <a:lstStyle>
            <a:lvl1pPr eaLnBrk="0" hangingPunct="0">
              <a:defRPr kumimoji="1" b="1">
                <a:solidFill>
                  <a:schemeClr val="tx1"/>
                </a:solidFill>
                <a:latin typeface="Arial Narrow" panose="020B0606020202030204" pitchFamily="34" charset="0"/>
                <a:ea typeface="新細明體" panose="02020500000000000000" pitchFamily="18" charset="-120"/>
              </a:defRPr>
            </a:lvl1pPr>
            <a:lvl2pPr marL="742950" indent="-285750" eaLnBrk="0" hangingPunct="0">
              <a:defRPr kumimoji="1" b="1">
                <a:solidFill>
                  <a:schemeClr val="tx1"/>
                </a:solidFill>
                <a:latin typeface="Arial Narrow" panose="020B0606020202030204" pitchFamily="34" charset="0"/>
                <a:ea typeface="新細明體" panose="02020500000000000000" pitchFamily="18" charset="-120"/>
              </a:defRPr>
            </a:lvl2pPr>
            <a:lvl3pPr marL="1143000" indent="-228600" eaLnBrk="0" hangingPunct="0">
              <a:defRPr kumimoji="1" b="1">
                <a:solidFill>
                  <a:schemeClr val="tx1"/>
                </a:solidFill>
                <a:latin typeface="Arial Narrow" panose="020B0606020202030204" pitchFamily="34" charset="0"/>
                <a:ea typeface="新細明體" panose="02020500000000000000" pitchFamily="18" charset="-120"/>
              </a:defRPr>
            </a:lvl3pPr>
            <a:lvl4pPr marL="1600200" indent="-228600" eaLnBrk="0" hangingPunct="0">
              <a:defRPr kumimoji="1" b="1">
                <a:solidFill>
                  <a:schemeClr val="tx1"/>
                </a:solidFill>
                <a:latin typeface="Arial Narrow" panose="020B0606020202030204" pitchFamily="34" charset="0"/>
                <a:ea typeface="新細明體" panose="02020500000000000000" pitchFamily="18" charset="-120"/>
              </a:defRPr>
            </a:lvl4pPr>
            <a:lvl5pPr marL="2057400" indent="-228600" eaLnBrk="0" hangingPunct="0">
              <a:defRPr kumimoji="1" b="1">
                <a:solidFill>
                  <a:schemeClr val="tx1"/>
                </a:solidFill>
                <a:latin typeface="Arial Narrow" panose="020B0606020202030204" pitchFamily="34" charset="0"/>
                <a:ea typeface="新細明體" panose="02020500000000000000" pitchFamily="18" charset="-120"/>
              </a:defRPr>
            </a:lvl5pPr>
            <a:lvl6pPr marL="25146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6pPr>
            <a:lvl7pPr marL="29718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7pPr>
            <a:lvl8pPr marL="34290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8pPr>
            <a:lvl9pPr marL="38862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9pPr>
          </a:lstStyle>
          <a:p>
            <a:pPr eaLnBrk="1" hangingPunct="1">
              <a:lnSpc>
                <a:spcPct val="95000"/>
              </a:lnSpc>
            </a:pPr>
            <a:r>
              <a:rPr lang="en-US" altLang="zh-TW" sz="2800"/>
              <a:t>If you think about it, there’s a very unusual sense to the logic of the ‘!’ operator…</a:t>
            </a:r>
          </a:p>
        </p:txBody>
      </p:sp>
      <p:sp>
        <p:nvSpPr>
          <p:cNvPr id="5" name="Rectangular Callout 4"/>
          <p:cNvSpPr>
            <a:spLocks noChangeArrowheads="1"/>
          </p:cNvSpPr>
          <p:nvPr/>
        </p:nvSpPr>
        <p:spPr bwMode="auto">
          <a:xfrm>
            <a:off x="304800" y="2257400"/>
            <a:ext cx="4343400" cy="2971800"/>
          </a:xfrm>
          <a:prstGeom prst="wedgeRectCallout">
            <a:avLst>
              <a:gd name="adj1" fmla="val 7928"/>
              <a:gd name="adj2" fmla="val -71418"/>
            </a:avLst>
          </a:prstGeom>
          <a:solidFill>
            <a:srgbClr val="BBE0E3"/>
          </a:solidFill>
          <a:ln w="9525" algn="ctr">
            <a:solidFill>
              <a:schemeClr val="tx1"/>
            </a:solidFill>
            <a:round/>
            <a:headEnd/>
            <a:tailEnd/>
          </a:ln>
        </p:spPr>
        <p:txBody>
          <a:bodyPr/>
          <a:lstStyle>
            <a:lvl1pPr eaLnBrk="0" hangingPunct="0">
              <a:defRPr kumimoji="1" b="1">
                <a:solidFill>
                  <a:schemeClr val="tx1"/>
                </a:solidFill>
                <a:latin typeface="Arial Narrow" panose="020B0606020202030204" pitchFamily="34" charset="0"/>
                <a:ea typeface="新細明體" panose="02020500000000000000" pitchFamily="18" charset="-120"/>
              </a:defRPr>
            </a:lvl1pPr>
            <a:lvl2pPr marL="742950" indent="-285750" eaLnBrk="0" hangingPunct="0">
              <a:defRPr kumimoji="1" b="1">
                <a:solidFill>
                  <a:schemeClr val="tx1"/>
                </a:solidFill>
                <a:latin typeface="Arial Narrow" panose="020B0606020202030204" pitchFamily="34" charset="0"/>
                <a:ea typeface="新細明體" panose="02020500000000000000" pitchFamily="18" charset="-120"/>
              </a:defRPr>
            </a:lvl2pPr>
            <a:lvl3pPr marL="1143000" indent="-228600" eaLnBrk="0" hangingPunct="0">
              <a:defRPr kumimoji="1" b="1">
                <a:solidFill>
                  <a:schemeClr val="tx1"/>
                </a:solidFill>
                <a:latin typeface="Arial Narrow" panose="020B0606020202030204" pitchFamily="34" charset="0"/>
                <a:ea typeface="新細明體" panose="02020500000000000000" pitchFamily="18" charset="-120"/>
              </a:defRPr>
            </a:lvl3pPr>
            <a:lvl4pPr marL="1600200" indent="-228600" eaLnBrk="0" hangingPunct="0">
              <a:defRPr kumimoji="1" b="1">
                <a:solidFill>
                  <a:schemeClr val="tx1"/>
                </a:solidFill>
                <a:latin typeface="Arial Narrow" panose="020B0606020202030204" pitchFamily="34" charset="0"/>
                <a:ea typeface="新細明體" panose="02020500000000000000" pitchFamily="18" charset="-120"/>
              </a:defRPr>
            </a:lvl4pPr>
            <a:lvl5pPr marL="2057400" indent="-228600" eaLnBrk="0" hangingPunct="0">
              <a:defRPr kumimoji="1" b="1">
                <a:solidFill>
                  <a:schemeClr val="tx1"/>
                </a:solidFill>
                <a:latin typeface="Arial Narrow" panose="020B0606020202030204" pitchFamily="34" charset="0"/>
                <a:ea typeface="新細明體" panose="02020500000000000000" pitchFamily="18" charset="-120"/>
              </a:defRPr>
            </a:lvl5pPr>
            <a:lvl6pPr marL="25146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6pPr>
            <a:lvl7pPr marL="29718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7pPr>
            <a:lvl8pPr marL="34290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8pPr>
            <a:lvl9pPr marL="38862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9pPr>
          </a:lstStyle>
          <a:p>
            <a:pPr eaLnBrk="1" hangingPunct="1">
              <a:lnSpc>
                <a:spcPct val="95000"/>
              </a:lnSpc>
            </a:pPr>
            <a:r>
              <a:rPr lang="en-US" altLang="zh-TW" sz="2800" dirty="0"/>
              <a:t>You said “Don’t delete 1-10”, but </a:t>
            </a:r>
            <a:r>
              <a:rPr lang="en-US" altLang="zh-TW" sz="2800" dirty="0" err="1"/>
              <a:t>sed</a:t>
            </a:r>
            <a:r>
              <a:rPr lang="en-US" altLang="zh-TW" sz="2800" dirty="0"/>
              <a:t> responded, “Now why would they tell me not to delete … I was not planning on deleting, so why tell me not to? I guess … </a:t>
            </a:r>
            <a:r>
              <a:rPr lang="en-US" altLang="zh-TW" sz="2800" dirty="0" smtClean="0">
                <a:solidFill>
                  <a:srgbClr val="BBE0E3"/>
                </a:solidFill>
              </a:rPr>
              <a:t>maybe … </a:t>
            </a:r>
            <a:r>
              <a:rPr lang="en-US" altLang="zh-TW" sz="2800" dirty="0">
                <a:solidFill>
                  <a:srgbClr val="BBE0E3"/>
                </a:solidFill>
              </a:rPr>
              <a:t>I should delete all other lines!”</a:t>
            </a:r>
            <a:r>
              <a:rPr lang="en-US" altLang="zh-TW" sz="2800" dirty="0"/>
              <a:t> </a:t>
            </a:r>
          </a:p>
        </p:txBody>
      </p:sp>
      <p:sp>
        <p:nvSpPr>
          <p:cNvPr id="8" name="Title 1"/>
          <p:cNvSpPr>
            <a:spLocks noGrp="1"/>
          </p:cNvSpPr>
          <p:nvPr>
            <p:ph type="title"/>
          </p:nvPr>
        </p:nvSpPr>
        <p:spPr>
          <a:xfrm>
            <a:off x="0" y="0"/>
            <a:ext cx="9144000" cy="1412776"/>
          </a:xfrm>
          <a:solidFill>
            <a:schemeClr val="bg1"/>
          </a:solidFill>
        </p:spPr>
        <p:txBody>
          <a:bodyPr/>
          <a:lstStyle/>
          <a:p>
            <a:pPr>
              <a:lnSpc>
                <a:spcPct val="90000"/>
              </a:lnSpc>
            </a:pPr>
            <a:r>
              <a:rPr lang="en-US" dirty="0" err="1" smtClean="0">
                <a:solidFill>
                  <a:srgbClr val="2D2D8A"/>
                </a:solidFill>
              </a:rPr>
              <a:t>Sed</a:t>
            </a:r>
            <a:r>
              <a:rPr lang="en-US" dirty="0" smtClean="0">
                <a:solidFill>
                  <a:srgbClr val="2D2D8A"/>
                </a:solidFill>
              </a:rPr>
              <a:t>-style logic may seems odd, but in fact, people do sometimes use it</a:t>
            </a:r>
            <a:endParaRPr lang="en-US" dirty="0">
              <a:solidFill>
                <a:srgbClr val="2D2D8A"/>
              </a:solidFill>
            </a:endParaRPr>
          </a:p>
        </p:txBody>
      </p:sp>
      <p:sp>
        <p:nvSpPr>
          <p:cNvPr id="10" name="Rectangular Callout 9"/>
          <p:cNvSpPr>
            <a:spLocks noChangeArrowheads="1"/>
          </p:cNvSpPr>
          <p:nvPr/>
        </p:nvSpPr>
        <p:spPr bwMode="auto">
          <a:xfrm>
            <a:off x="304800" y="2257400"/>
            <a:ext cx="4343400" cy="2971800"/>
          </a:xfrm>
          <a:prstGeom prst="wedgeRectCallout">
            <a:avLst>
              <a:gd name="adj1" fmla="val 7928"/>
              <a:gd name="adj2" fmla="val -71418"/>
            </a:avLst>
          </a:prstGeom>
          <a:solidFill>
            <a:schemeClr val="accent1"/>
          </a:solidFill>
          <a:ln w="9525" algn="ctr">
            <a:solidFill>
              <a:schemeClr val="tx1"/>
            </a:solidFill>
            <a:round/>
            <a:headEnd/>
            <a:tailEnd/>
          </a:ln>
        </p:spPr>
        <p:txBody>
          <a:bodyPr/>
          <a:lstStyle>
            <a:lvl1pPr eaLnBrk="0" hangingPunct="0">
              <a:defRPr kumimoji="1" b="1">
                <a:solidFill>
                  <a:schemeClr val="tx1"/>
                </a:solidFill>
                <a:latin typeface="Arial Narrow" panose="020B0606020202030204" pitchFamily="34" charset="0"/>
                <a:ea typeface="新細明體" panose="02020500000000000000" pitchFamily="18" charset="-120"/>
              </a:defRPr>
            </a:lvl1pPr>
            <a:lvl2pPr marL="742950" indent="-285750" eaLnBrk="0" hangingPunct="0">
              <a:defRPr kumimoji="1" b="1">
                <a:solidFill>
                  <a:schemeClr val="tx1"/>
                </a:solidFill>
                <a:latin typeface="Arial Narrow" panose="020B0606020202030204" pitchFamily="34" charset="0"/>
                <a:ea typeface="新細明體" panose="02020500000000000000" pitchFamily="18" charset="-120"/>
              </a:defRPr>
            </a:lvl2pPr>
            <a:lvl3pPr marL="1143000" indent="-228600" eaLnBrk="0" hangingPunct="0">
              <a:defRPr kumimoji="1" b="1">
                <a:solidFill>
                  <a:schemeClr val="tx1"/>
                </a:solidFill>
                <a:latin typeface="Arial Narrow" panose="020B0606020202030204" pitchFamily="34" charset="0"/>
                <a:ea typeface="新細明體" panose="02020500000000000000" pitchFamily="18" charset="-120"/>
              </a:defRPr>
            </a:lvl3pPr>
            <a:lvl4pPr marL="1600200" indent="-228600" eaLnBrk="0" hangingPunct="0">
              <a:defRPr kumimoji="1" b="1">
                <a:solidFill>
                  <a:schemeClr val="tx1"/>
                </a:solidFill>
                <a:latin typeface="Arial Narrow" panose="020B0606020202030204" pitchFamily="34" charset="0"/>
                <a:ea typeface="新細明體" panose="02020500000000000000" pitchFamily="18" charset="-120"/>
              </a:defRPr>
            </a:lvl4pPr>
            <a:lvl5pPr marL="2057400" indent="-228600" eaLnBrk="0" hangingPunct="0">
              <a:defRPr kumimoji="1" b="1">
                <a:solidFill>
                  <a:schemeClr val="tx1"/>
                </a:solidFill>
                <a:latin typeface="Arial Narrow" panose="020B0606020202030204" pitchFamily="34" charset="0"/>
                <a:ea typeface="新細明體" panose="02020500000000000000" pitchFamily="18" charset="-120"/>
              </a:defRPr>
            </a:lvl5pPr>
            <a:lvl6pPr marL="25146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6pPr>
            <a:lvl7pPr marL="29718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7pPr>
            <a:lvl8pPr marL="34290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8pPr>
            <a:lvl9pPr marL="38862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9pPr>
          </a:lstStyle>
          <a:p>
            <a:pPr eaLnBrk="1" hangingPunct="1">
              <a:lnSpc>
                <a:spcPct val="95000"/>
              </a:lnSpc>
            </a:pPr>
            <a:r>
              <a:rPr lang="en-US" altLang="zh-TW" sz="2800" dirty="0"/>
              <a:t>You said “Don’t delete 1-10”, but </a:t>
            </a:r>
            <a:r>
              <a:rPr lang="en-US" altLang="zh-TW" sz="2800" dirty="0" err="1"/>
              <a:t>sed</a:t>
            </a:r>
            <a:r>
              <a:rPr lang="en-US" altLang="zh-TW" sz="2800" dirty="0"/>
              <a:t> responded, “Now why would they tell me not to delete … I was not planning on deleting, so why tell me not to? I guess … </a:t>
            </a:r>
            <a:r>
              <a:rPr lang="en-US" altLang="zh-TW" sz="2800" dirty="0" smtClean="0">
                <a:solidFill>
                  <a:srgbClr val="FF0000"/>
                </a:solidFill>
              </a:rPr>
              <a:t>maybe … </a:t>
            </a:r>
            <a:r>
              <a:rPr lang="en-US" altLang="zh-TW" sz="2800" dirty="0">
                <a:solidFill>
                  <a:srgbClr val="BBE0E3"/>
                </a:solidFill>
              </a:rPr>
              <a:t>I should delete all other lines!”</a:t>
            </a:r>
            <a:r>
              <a:rPr lang="en-US" altLang="zh-TW" sz="2800" dirty="0"/>
              <a:t> </a:t>
            </a:r>
          </a:p>
        </p:txBody>
      </p:sp>
      <p:sp>
        <p:nvSpPr>
          <p:cNvPr id="13" name="Rectangular Callout 12"/>
          <p:cNvSpPr>
            <a:spLocks noChangeArrowheads="1"/>
          </p:cNvSpPr>
          <p:nvPr/>
        </p:nvSpPr>
        <p:spPr bwMode="auto">
          <a:xfrm>
            <a:off x="304800" y="2257400"/>
            <a:ext cx="4343400" cy="2971800"/>
          </a:xfrm>
          <a:prstGeom prst="wedgeRectCallout">
            <a:avLst>
              <a:gd name="adj1" fmla="val 7928"/>
              <a:gd name="adj2" fmla="val -71418"/>
            </a:avLst>
          </a:prstGeom>
          <a:solidFill>
            <a:schemeClr val="accent1"/>
          </a:solidFill>
          <a:ln w="9525" algn="ctr">
            <a:solidFill>
              <a:schemeClr val="tx1"/>
            </a:solidFill>
            <a:round/>
            <a:headEnd/>
            <a:tailEnd/>
          </a:ln>
        </p:spPr>
        <p:txBody>
          <a:bodyPr/>
          <a:lstStyle>
            <a:lvl1pPr eaLnBrk="0" hangingPunct="0">
              <a:defRPr kumimoji="1" b="1">
                <a:solidFill>
                  <a:schemeClr val="tx1"/>
                </a:solidFill>
                <a:latin typeface="Arial Narrow" panose="020B0606020202030204" pitchFamily="34" charset="0"/>
                <a:ea typeface="新細明體" panose="02020500000000000000" pitchFamily="18" charset="-120"/>
              </a:defRPr>
            </a:lvl1pPr>
            <a:lvl2pPr marL="742950" indent="-285750" eaLnBrk="0" hangingPunct="0">
              <a:defRPr kumimoji="1" b="1">
                <a:solidFill>
                  <a:schemeClr val="tx1"/>
                </a:solidFill>
                <a:latin typeface="Arial Narrow" panose="020B0606020202030204" pitchFamily="34" charset="0"/>
                <a:ea typeface="新細明體" panose="02020500000000000000" pitchFamily="18" charset="-120"/>
              </a:defRPr>
            </a:lvl2pPr>
            <a:lvl3pPr marL="1143000" indent="-228600" eaLnBrk="0" hangingPunct="0">
              <a:defRPr kumimoji="1" b="1">
                <a:solidFill>
                  <a:schemeClr val="tx1"/>
                </a:solidFill>
                <a:latin typeface="Arial Narrow" panose="020B0606020202030204" pitchFamily="34" charset="0"/>
                <a:ea typeface="新細明體" panose="02020500000000000000" pitchFamily="18" charset="-120"/>
              </a:defRPr>
            </a:lvl3pPr>
            <a:lvl4pPr marL="1600200" indent="-228600" eaLnBrk="0" hangingPunct="0">
              <a:defRPr kumimoji="1" b="1">
                <a:solidFill>
                  <a:schemeClr val="tx1"/>
                </a:solidFill>
                <a:latin typeface="Arial Narrow" panose="020B0606020202030204" pitchFamily="34" charset="0"/>
                <a:ea typeface="新細明體" panose="02020500000000000000" pitchFamily="18" charset="-120"/>
              </a:defRPr>
            </a:lvl4pPr>
            <a:lvl5pPr marL="2057400" indent="-228600" eaLnBrk="0" hangingPunct="0">
              <a:defRPr kumimoji="1" b="1">
                <a:solidFill>
                  <a:schemeClr val="tx1"/>
                </a:solidFill>
                <a:latin typeface="Arial Narrow" panose="020B0606020202030204" pitchFamily="34" charset="0"/>
                <a:ea typeface="新細明體" panose="02020500000000000000" pitchFamily="18" charset="-120"/>
              </a:defRPr>
            </a:lvl5pPr>
            <a:lvl6pPr marL="25146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6pPr>
            <a:lvl7pPr marL="29718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7pPr>
            <a:lvl8pPr marL="34290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8pPr>
            <a:lvl9pPr marL="38862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9pPr>
          </a:lstStyle>
          <a:p>
            <a:pPr eaLnBrk="1" hangingPunct="1">
              <a:lnSpc>
                <a:spcPct val="95000"/>
              </a:lnSpc>
            </a:pPr>
            <a:r>
              <a:rPr lang="en-US" altLang="zh-TW" sz="2800" dirty="0"/>
              <a:t>You said “Don’t delete 1-10”, but </a:t>
            </a:r>
            <a:r>
              <a:rPr lang="en-US" altLang="zh-TW" sz="2800" dirty="0" err="1"/>
              <a:t>sed</a:t>
            </a:r>
            <a:r>
              <a:rPr lang="en-US" altLang="zh-TW" sz="2800" dirty="0"/>
              <a:t> responded, “Now why would they tell me not to delete … I was not planning on deleting, so why tell me not to? I guess … </a:t>
            </a:r>
            <a:r>
              <a:rPr lang="en-US" altLang="zh-TW" sz="2800" dirty="0" smtClean="0"/>
              <a:t>maybe …</a:t>
            </a:r>
            <a:r>
              <a:rPr lang="en-US" altLang="zh-TW" sz="2800" dirty="0" smtClean="0">
                <a:solidFill>
                  <a:srgbClr val="BBE0E3"/>
                </a:solidFill>
              </a:rPr>
              <a:t> </a:t>
            </a:r>
            <a:r>
              <a:rPr lang="en-US" altLang="zh-TW" sz="2800" dirty="0"/>
              <a:t>I should </a:t>
            </a:r>
            <a:r>
              <a:rPr lang="en-US" altLang="zh-TW" sz="2800" dirty="0">
                <a:solidFill>
                  <a:srgbClr val="FF0000"/>
                </a:solidFill>
              </a:rPr>
              <a:t>delete all </a:t>
            </a:r>
            <a:r>
              <a:rPr lang="en-US" altLang="zh-TW" sz="2800" i="1" dirty="0">
                <a:solidFill>
                  <a:srgbClr val="FF0000"/>
                </a:solidFill>
              </a:rPr>
              <a:t>other</a:t>
            </a:r>
            <a:r>
              <a:rPr lang="en-US" altLang="zh-TW" sz="2800" dirty="0">
                <a:solidFill>
                  <a:srgbClr val="FF0000"/>
                </a:solidFill>
              </a:rPr>
              <a:t> lines!</a:t>
            </a:r>
            <a:r>
              <a:rPr lang="en-US" altLang="zh-TW" sz="2800" dirty="0"/>
              <a:t>” </a:t>
            </a:r>
          </a:p>
        </p:txBody>
      </p:sp>
      <p:sp>
        <p:nvSpPr>
          <p:cNvPr id="6" name="Rectangular Callout 5"/>
          <p:cNvSpPr>
            <a:spLocks noChangeArrowheads="1"/>
          </p:cNvSpPr>
          <p:nvPr/>
        </p:nvSpPr>
        <p:spPr bwMode="auto">
          <a:xfrm>
            <a:off x="5029200" y="4038600"/>
            <a:ext cx="4114800" cy="2590800"/>
          </a:xfrm>
          <a:prstGeom prst="wedgeRectCallout">
            <a:avLst>
              <a:gd name="adj1" fmla="val -65463"/>
              <a:gd name="adj2" fmla="val -24340"/>
            </a:avLst>
          </a:prstGeom>
          <a:solidFill>
            <a:schemeClr val="accent1"/>
          </a:solidFill>
          <a:ln w="9525" algn="ctr">
            <a:solidFill>
              <a:schemeClr val="tx1"/>
            </a:solidFill>
            <a:round/>
            <a:headEnd/>
            <a:tailEnd/>
          </a:ln>
        </p:spPr>
        <p:txBody>
          <a:bodyPr/>
          <a:lstStyle>
            <a:lvl1pPr eaLnBrk="0" hangingPunct="0">
              <a:defRPr kumimoji="1" b="1">
                <a:solidFill>
                  <a:schemeClr val="tx1"/>
                </a:solidFill>
                <a:latin typeface="Arial Narrow" panose="020B0606020202030204" pitchFamily="34" charset="0"/>
                <a:ea typeface="新細明體" panose="02020500000000000000" pitchFamily="18" charset="-120"/>
              </a:defRPr>
            </a:lvl1pPr>
            <a:lvl2pPr marL="742950" indent="-285750" eaLnBrk="0" hangingPunct="0">
              <a:defRPr kumimoji="1" b="1">
                <a:solidFill>
                  <a:schemeClr val="tx1"/>
                </a:solidFill>
                <a:latin typeface="Arial Narrow" panose="020B0606020202030204" pitchFamily="34" charset="0"/>
                <a:ea typeface="新細明體" panose="02020500000000000000" pitchFamily="18" charset="-120"/>
              </a:defRPr>
            </a:lvl2pPr>
            <a:lvl3pPr marL="1143000" indent="-228600" eaLnBrk="0" hangingPunct="0">
              <a:defRPr kumimoji="1" b="1">
                <a:solidFill>
                  <a:schemeClr val="tx1"/>
                </a:solidFill>
                <a:latin typeface="Arial Narrow" panose="020B0606020202030204" pitchFamily="34" charset="0"/>
                <a:ea typeface="新細明體" panose="02020500000000000000" pitchFamily="18" charset="-120"/>
              </a:defRPr>
            </a:lvl3pPr>
            <a:lvl4pPr marL="1600200" indent="-228600" eaLnBrk="0" hangingPunct="0">
              <a:defRPr kumimoji="1" b="1">
                <a:solidFill>
                  <a:schemeClr val="tx1"/>
                </a:solidFill>
                <a:latin typeface="Arial Narrow" panose="020B0606020202030204" pitchFamily="34" charset="0"/>
                <a:ea typeface="新細明體" panose="02020500000000000000" pitchFamily="18" charset="-120"/>
              </a:defRPr>
            </a:lvl4pPr>
            <a:lvl5pPr marL="2057400" indent="-228600" eaLnBrk="0" hangingPunct="0">
              <a:defRPr kumimoji="1" b="1">
                <a:solidFill>
                  <a:schemeClr val="tx1"/>
                </a:solidFill>
                <a:latin typeface="Arial Narrow" panose="020B0606020202030204" pitchFamily="34" charset="0"/>
                <a:ea typeface="新細明體" panose="02020500000000000000" pitchFamily="18" charset="-120"/>
              </a:defRPr>
            </a:lvl5pPr>
            <a:lvl6pPr marL="25146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6pPr>
            <a:lvl7pPr marL="29718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7pPr>
            <a:lvl8pPr marL="34290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8pPr>
            <a:lvl9pPr marL="38862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9pPr>
          </a:lstStyle>
          <a:p>
            <a:pPr eaLnBrk="1" hangingPunct="1">
              <a:lnSpc>
                <a:spcPct val="95000"/>
              </a:lnSpc>
            </a:pPr>
            <a:r>
              <a:rPr lang="en-US" altLang="zh-TW" sz="2800" dirty="0"/>
              <a:t>And that is </a:t>
            </a:r>
            <a:r>
              <a:rPr lang="en-US" altLang="zh-TW" sz="2800" dirty="0" err="1" smtClean="0"/>
              <a:t>sed</a:t>
            </a:r>
            <a:r>
              <a:rPr lang="en-US" altLang="zh-TW" sz="2800" dirty="0" smtClean="0"/>
              <a:t>-logic.</a:t>
            </a:r>
            <a:endParaRPr lang="en-US" altLang="zh-TW" sz="2800" dirty="0"/>
          </a:p>
          <a:p>
            <a:pPr eaLnBrk="1" hangingPunct="1">
              <a:lnSpc>
                <a:spcPct val="95000"/>
              </a:lnSpc>
            </a:pPr>
            <a:r>
              <a:rPr lang="en-US" altLang="zh-TW" sz="2800" dirty="0"/>
              <a:t>It’s like </a:t>
            </a:r>
            <a:r>
              <a:rPr lang="en-US" altLang="zh-TW" sz="2800" dirty="0" smtClean="0"/>
              <a:t>if, this morning, </a:t>
            </a:r>
            <a:r>
              <a:rPr lang="en-US" altLang="zh-TW" sz="2800" dirty="0"/>
              <a:t>I told you not to buy a </a:t>
            </a:r>
            <a:r>
              <a:rPr lang="en-US" altLang="zh-TW" sz="2800" dirty="0" smtClean="0"/>
              <a:t>house today, </a:t>
            </a:r>
            <a:r>
              <a:rPr lang="en-US" altLang="zh-TW" sz="2800" dirty="0"/>
              <a:t>so </a:t>
            </a:r>
            <a:r>
              <a:rPr lang="en-US" altLang="zh-TW" sz="2800" dirty="0" smtClean="0"/>
              <a:t>you felt </a:t>
            </a:r>
            <a:r>
              <a:rPr lang="en-US" altLang="zh-TW" sz="2800" dirty="0" smtClean="0">
                <a:solidFill>
                  <a:srgbClr val="FF0000"/>
                </a:solidFill>
              </a:rPr>
              <a:t>obligated to buy</a:t>
            </a:r>
            <a:r>
              <a:rPr lang="en-US" altLang="zh-TW" sz="2800" dirty="0" smtClean="0"/>
              <a:t> houses </a:t>
            </a:r>
            <a:r>
              <a:rPr lang="en-US" altLang="zh-TW" sz="2800" dirty="0"/>
              <a:t>on </a:t>
            </a:r>
            <a:r>
              <a:rPr lang="en-US" altLang="zh-TW" sz="2800" dirty="0">
                <a:solidFill>
                  <a:srgbClr val="FF0000"/>
                </a:solidFill>
              </a:rPr>
              <a:t>all of the other days</a:t>
            </a:r>
            <a:r>
              <a:rPr lang="en-US" altLang="zh-TW" sz="2800" dirty="0"/>
              <a:t> </a:t>
            </a:r>
            <a:r>
              <a:rPr lang="en-US" altLang="zh-TW" sz="2800" dirty="0" smtClean="0"/>
              <a:t>this week</a:t>
            </a:r>
            <a:r>
              <a:rPr lang="en-US" altLang="zh-TW" sz="2800" dirty="0"/>
              <a:t>!</a:t>
            </a:r>
          </a:p>
        </p:txBody>
      </p:sp>
      <p:sp>
        <p:nvSpPr>
          <p:cNvPr id="7" name="Rectangular Callout 6"/>
          <p:cNvSpPr>
            <a:spLocks noChangeArrowheads="1"/>
          </p:cNvSpPr>
          <p:nvPr/>
        </p:nvSpPr>
        <p:spPr bwMode="auto">
          <a:xfrm>
            <a:off x="179512" y="4767064"/>
            <a:ext cx="4114800" cy="2046312"/>
          </a:xfrm>
          <a:prstGeom prst="wedgeRectCallout">
            <a:avLst>
              <a:gd name="adj1" fmla="val 68912"/>
              <a:gd name="adj2" fmla="val 26842"/>
            </a:avLst>
          </a:prstGeom>
          <a:solidFill>
            <a:schemeClr val="accent1"/>
          </a:solidFill>
          <a:ln w="9525" algn="ctr">
            <a:solidFill>
              <a:schemeClr val="tx1"/>
            </a:solidFill>
            <a:round/>
            <a:headEnd/>
            <a:tailEnd/>
          </a:ln>
        </p:spPr>
        <p:txBody>
          <a:bodyPr/>
          <a:lstStyle>
            <a:lvl1pPr eaLnBrk="0" hangingPunct="0">
              <a:defRPr kumimoji="1" b="1">
                <a:solidFill>
                  <a:schemeClr val="tx1"/>
                </a:solidFill>
                <a:latin typeface="Arial Narrow" panose="020B0606020202030204" pitchFamily="34" charset="0"/>
                <a:ea typeface="新細明體" panose="02020500000000000000" pitchFamily="18" charset="-120"/>
              </a:defRPr>
            </a:lvl1pPr>
            <a:lvl2pPr marL="742950" indent="-285750" eaLnBrk="0" hangingPunct="0">
              <a:defRPr kumimoji="1" b="1">
                <a:solidFill>
                  <a:schemeClr val="tx1"/>
                </a:solidFill>
                <a:latin typeface="Arial Narrow" panose="020B0606020202030204" pitchFamily="34" charset="0"/>
                <a:ea typeface="新細明體" panose="02020500000000000000" pitchFamily="18" charset="-120"/>
              </a:defRPr>
            </a:lvl2pPr>
            <a:lvl3pPr marL="1143000" indent="-228600" eaLnBrk="0" hangingPunct="0">
              <a:defRPr kumimoji="1" b="1">
                <a:solidFill>
                  <a:schemeClr val="tx1"/>
                </a:solidFill>
                <a:latin typeface="Arial Narrow" panose="020B0606020202030204" pitchFamily="34" charset="0"/>
                <a:ea typeface="新細明體" panose="02020500000000000000" pitchFamily="18" charset="-120"/>
              </a:defRPr>
            </a:lvl3pPr>
            <a:lvl4pPr marL="1600200" indent="-228600" eaLnBrk="0" hangingPunct="0">
              <a:defRPr kumimoji="1" b="1">
                <a:solidFill>
                  <a:schemeClr val="tx1"/>
                </a:solidFill>
                <a:latin typeface="Arial Narrow" panose="020B0606020202030204" pitchFamily="34" charset="0"/>
                <a:ea typeface="新細明體" panose="02020500000000000000" pitchFamily="18" charset="-120"/>
              </a:defRPr>
            </a:lvl4pPr>
            <a:lvl5pPr marL="2057400" indent="-228600" eaLnBrk="0" hangingPunct="0">
              <a:defRPr kumimoji="1" b="1">
                <a:solidFill>
                  <a:schemeClr val="tx1"/>
                </a:solidFill>
                <a:latin typeface="Arial Narrow" panose="020B0606020202030204" pitchFamily="34" charset="0"/>
                <a:ea typeface="新細明體" panose="02020500000000000000" pitchFamily="18" charset="-120"/>
              </a:defRPr>
            </a:lvl5pPr>
            <a:lvl6pPr marL="25146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6pPr>
            <a:lvl7pPr marL="29718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7pPr>
            <a:lvl8pPr marL="34290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8pPr>
            <a:lvl9pPr marL="3886200" indent="-228600" eaLnBrk="0" fontAlgn="base" hangingPunct="0">
              <a:spcBef>
                <a:spcPct val="0"/>
              </a:spcBef>
              <a:spcAft>
                <a:spcPct val="0"/>
              </a:spcAft>
              <a:defRPr kumimoji="1" b="1">
                <a:solidFill>
                  <a:schemeClr val="tx1"/>
                </a:solidFill>
                <a:latin typeface="Arial Narrow" panose="020B0606020202030204" pitchFamily="34" charset="0"/>
                <a:ea typeface="新細明體" panose="02020500000000000000" pitchFamily="18" charset="-120"/>
              </a:defRPr>
            </a:lvl9pPr>
          </a:lstStyle>
          <a:p>
            <a:pPr eaLnBrk="1" hangingPunct="1">
              <a:lnSpc>
                <a:spcPct val="95000"/>
              </a:lnSpc>
            </a:pPr>
            <a:r>
              <a:rPr lang="en-US" altLang="zh-TW" sz="2800" dirty="0" smtClean="0"/>
              <a:t>I mean: were you planning to buy a house this week? No. Then why would I specifically tell you, on </a:t>
            </a:r>
            <a:r>
              <a:rPr lang="en-US" altLang="zh-TW" sz="2800" i="1" dirty="0" smtClean="0"/>
              <a:t>this day</a:t>
            </a:r>
            <a:r>
              <a:rPr lang="en-US" altLang="zh-TW" sz="2800" dirty="0" smtClean="0"/>
              <a:t>, not to buy a house?</a:t>
            </a:r>
            <a:endParaRPr lang="en-US" altLang="zh-TW" sz="2800" dirty="0"/>
          </a:p>
        </p:txBody>
      </p:sp>
    </p:spTree>
    <p:extLst>
      <p:ext uri="{BB962C8B-B14F-4D97-AF65-F5344CB8AC3E}">
        <p14:creationId xmlns:p14="http://schemas.microsoft.com/office/powerpoint/2010/main" val="41975415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1"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1"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1"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par>
                          <p:cTn id="18" fill="hold">
                            <p:stCondLst>
                              <p:cond delay="500"/>
                            </p:stCondLst>
                            <p:childTnLst>
                              <p:par>
                                <p:cTn id="19" presetID="9" presetClass="exit" presetSubtype="0" fill="hold" grpId="0" nodeType="afterEffect">
                                  <p:stCondLst>
                                    <p:cond delay="0"/>
                                  </p:stCondLst>
                                  <p:childTnLst>
                                    <p:animEffect transition="out" filter="dissolv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1"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dissolve">
                                      <p:cBhvr>
                                        <p:cTn id="26" dur="500"/>
                                        <p:tgtEl>
                                          <p:spTgt spid="13"/>
                                        </p:tgtEl>
                                      </p:cBhvr>
                                    </p:animEffect>
                                  </p:childTnLst>
                                </p:cTn>
                              </p:par>
                            </p:childTnLst>
                          </p:cTn>
                        </p:par>
                        <p:par>
                          <p:cTn id="27" fill="hold">
                            <p:stCondLst>
                              <p:cond delay="500"/>
                            </p:stCondLst>
                            <p:childTnLst>
                              <p:par>
                                <p:cTn id="28" presetID="9" presetClass="exit" presetSubtype="0" fill="hold" grpId="0" nodeType="afterEffect">
                                  <p:stCondLst>
                                    <p:cond delay="0"/>
                                  </p:stCondLst>
                                  <p:childTnLst>
                                    <p:animEffect transition="out" filter="dissolve">
                                      <p:cBhvr>
                                        <p:cTn id="29" dur="500"/>
                                        <p:tgtEl>
                                          <p:spTgt spid="10"/>
                                        </p:tgtEl>
                                      </p:cBhvr>
                                    </p:animEffect>
                                    <p:set>
                                      <p:cBhvr>
                                        <p:cTn id="30" dur="1" fill="hold">
                                          <p:stCondLst>
                                            <p:cond delay="499"/>
                                          </p:stCondLst>
                                        </p:cTn>
                                        <p:tgtEl>
                                          <p:spTgt spid="1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1"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dissolve">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1"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dissolv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randombar(horizontal)">
                                      <p:cBhvr>
                                        <p:cTn id="45" dur="5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xit" presetSubtype="0" fill="hold" grpId="0" nodeType="clickEffect">
                                  <p:stCondLst>
                                    <p:cond delay="0"/>
                                  </p:stCondLst>
                                  <p:childTnLst>
                                    <p:animEffect transition="out" filter="dissolve">
                                      <p:cBhvr>
                                        <p:cTn id="49" dur="500"/>
                                        <p:tgtEl>
                                          <p:spTgt spid="4"/>
                                        </p:tgtEl>
                                      </p:cBhvr>
                                    </p:animEffect>
                                    <p:set>
                                      <p:cBhvr>
                                        <p:cTn id="50" dur="1" fill="hold">
                                          <p:stCondLst>
                                            <p:cond delay="499"/>
                                          </p:stCondLst>
                                        </p:cTn>
                                        <p:tgtEl>
                                          <p:spTgt spid="4"/>
                                        </p:tgtEl>
                                        <p:attrNameLst>
                                          <p:attrName>style.visibility</p:attrName>
                                        </p:attrNameLst>
                                      </p:cBhvr>
                                      <p:to>
                                        <p:strVal val="hidden"/>
                                      </p:to>
                                    </p:set>
                                  </p:childTnLst>
                                </p:cTn>
                              </p:par>
                              <p:par>
                                <p:cTn id="51" presetID="9" presetClass="exit" presetSubtype="0" fill="hold" grpId="0" nodeType="withEffect">
                                  <p:stCondLst>
                                    <p:cond delay="0"/>
                                  </p:stCondLst>
                                  <p:childTnLst>
                                    <p:animEffect transition="out" filter="dissolve">
                                      <p:cBhvr>
                                        <p:cTn id="52" dur="500"/>
                                        <p:tgtEl>
                                          <p:spTgt spid="6"/>
                                        </p:tgtEl>
                                      </p:cBhvr>
                                    </p:animEffect>
                                    <p:set>
                                      <p:cBhvr>
                                        <p:cTn id="53" dur="1" fill="hold">
                                          <p:stCondLst>
                                            <p:cond delay="499"/>
                                          </p:stCondLst>
                                        </p:cTn>
                                        <p:tgtEl>
                                          <p:spTgt spid="6"/>
                                        </p:tgtEl>
                                        <p:attrNameLst>
                                          <p:attrName>style.visibility</p:attrName>
                                        </p:attrNameLst>
                                      </p:cBhvr>
                                      <p:to>
                                        <p:strVal val="hidden"/>
                                      </p:to>
                                    </p:set>
                                  </p:childTnLst>
                                </p:cTn>
                              </p:par>
                              <p:par>
                                <p:cTn id="54" presetID="9" presetClass="exit" presetSubtype="0" fill="hold" grpId="0" nodeType="withEffect">
                                  <p:stCondLst>
                                    <p:cond delay="0"/>
                                  </p:stCondLst>
                                  <p:childTnLst>
                                    <p:animEffect transition="out" filter="dissolve">
                                      <p:cBhvr>
                                        <p:cTn id="55" dur="500"/>
                                        <p:tgtEl>
                                          <p:spTgt spid="7"/>
                                        </p:tgtEl>
                                      </p:cBhvr>
                                    </p:animEffect>
                                    <p:set>
                                      <p:cBhvr>
                                        <p:cTn id="56" dur="1" fill="hold">
                                          <p:stCondLst>
                                            <p:cond delay="499"/>
                                          </p:stCondLst>
                                        </p:cTn>
                                        <p:tgtEl>
                                          <p:spTgt spid="7"/>
                                        </p:tgtEl>
                                        <p:attrNameLst>
                                          <p:attrName>style.visibility</p:attrName>
                                        </p:attrNameLst>
                                      </p:cBhvr>
                                      <p:to>
                                        <p:strVal val="hidden"/>
                                      </p:to>
                                    </p:set>
                                  </p:childTnLst>
                                </p:cTn>
                              </p:par>
                              <p:par>
                                <p:cTn id="57" presetID="9" presetClass="exit" presetSubtype="0" fill="hold" grpId="0" nodeType="withEffect">
                                  <p:stCondLst>
                                    <p:cond delay="0"/>
                                  </p:stCondLst>
                                  <p:childTnLst>
                                    <p:animEffect transition="out" filter="dissolve">
                                      <p:cBhvr>
                                        <p:cTn id="58" dur="500"/>
                                        <p:tgtEl>
                                          <p:spTgt spid="13"/>
                                        </p:tgtEl>
                                      </p:cBhvr>
                                    </p:animEffect>
                                    <p:set>
                                      <p:cBhvr>
                                        <p:cTn id="59" dur="1" fill="hold">
                                          <p:stCondLst>
                                            <p:cond delay="499"/>
                                          </p:stCondLst>
                                        </p:cTn>
                                        <p:tgtEl>
                                          <p:spTgt spid="13"/>
                                        </p:tgtEl>
                                        <p:attrNameLst>
                                          <p:attrName>style.visibility</p:attrName>
                                        </p:attrNameLst>
                                      </p:cBhvr>
                                      <p:to>
                                        <p:strVal val="hidden"/>
                                      </p:to>
                                    </p:set>
                                  </p:childTnLst>
                                </p:cTn>
                              </p:par>
                              <p:par>
                                <p:cTn id="60" presetID="9" presetClass="exit" presetSubtype="0" fill="hold" nodeType="withEffect">
                                  <p:stCondLst>
                                    <p:cond delay="0"/>
                                  </p:stCondLst>
                                  <p:childTnLst>
                                    <p:animEffect transition="out" filter="dissolve">
                                      <p:cBhvr>
                                        <p:cTn id="61" dur="500"/>
                                        <p:tgtEl>
                                          <p:spTgt spid="28674"/>
                                        </p:tgtEl>
                                      </p:cBhvr>
                                    </p:animEffect>
                                    <p:set>
                                      <p:cBhvr>
                                        <p:cTn id="62" dur="1" fill="hold">
                                          <p:stCondLst>
                                            <p:cond delay="499"/>
                                          </p:stCondLst>
                                        </p:cTn>
                                        <p:tgtEl>
                                          <p:spTgt spid="286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8" grpId="0" animBg="1"/>
      <p:bldP spid="10" grpId="0" animBg="1"/>
      <p:bldP spid="10" grpId="1" animBg="1"/>
      <p:bldP spid="13" grpId="0" animBg="1"/>
      <p:bldP spid="13" grpId="1" animBg="1"/>
      <p:bldP spid="6" grpId="0" animBg="1"/>
      <p:bldP spid="6" grpId="1" animBg="1"/>
      <p:bldP spid="7" grpId="0" animBg="1"/>
      <p:bldP spid="7"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Image result for clipart meme pointing"/>
          <p:cNvPicPr>
            <a:picLocks noChangeAspect="1" noChangeArrowheads="1"/>
          </p:cNvPicPr>
          <p:nvPr/>
        </p:nvPicPr>
        <p:blipFill>
          <a:blip r:embed="rId2">
            <a:clrChange>
              <a:clrFrom>
                <a:srgbClr val="FEFCFD"/>
              </a:clrFrom>
              <a:clrTo>
                <a:srgbClr val="FEFCFD">
                  <a:alpha val="0"/>
                </a:srgbClr>
              </a:clrTo>
            </a:clrChange>
            <a:extLst>
              <a:ext uri="{28A0092B-C50C-407E-A947-70E740481C1C}">
                <a14:useLocalDpi xmlns:a14="http://schemas.microsoft.com/office/drawing/2010/main" val="0"/>
              </a:ext>
            </a:extLst>
          </a:blip>
          <a:srcRect/>
          <a:stretch>
            <a:fillRect/>
          </a:stretch>
        </p:blipFill>
        <p:spPr bwMode="auto">
          <a:xfrm flipH="1">
            <a:off x="1456953" y="4029421"/>
            <a:ext cx="2466975" cy="184785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bwMode="auto">
          <a:xfrm>
            <a:off x="1475656" y="4149080"/>
            <a:ext cx="2088232" cy="1944216"/>
          </a:xfrm>
          <a:prstGeom prst="rect">
            <a:avLst/>
          </a:prstGeom>
          <a:solidFill>
            <a:srgbClr val="FFFFFF">
              <a:alpha val="10196"/>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5" name="Oval Callout 4"/>
          <p:cNvSpPr/>
          <p:nvPr/>
        </p:nvSpPr>
        <p:spPr bwMode="auto">
          <a:xfrm>
            <a:off x="3131840" y="2391082"/>
            <a:ext cx="4896544" cy="1541974"/>
          </a:xfrm>
          <a:prstGeom prst="wedgeEllipseCallout">
            <a:avLst>
              <a:gd name="adj1" fmla="val -53838"/>
              <a:gd name="adj2" fmla="val 72672"/>
            </a:avLst>
          </a:prstGeom>
          <a:noFill/>
          <a:ln w="28575" cap="flat" cmpd="sng" algn="ctr">
            <a:solidFill>
              <a:schemeClr val="accent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accent2"/>
              </a:solidFill>
              <a:effectLst/>
              <a:latin typeface="Arial" charset="0"/>
              <a:ea typeface="新細明體" charset="-120"/>
            </a:endParaRPr>
          </a:p>
        </p:txBody>
      </p:sp>
      <p:sp>
        <p:nvSpPr>
          <p:cNvPr id="13" name="Rectangle 12"/>
          <p:cNvSpPr/>
          <p:nvPr/>
        </p:nvSpPr>
        <p:spPr bwMode="auto">
          <a:xfrm rot="4402475">
            <a:off x="5226545" y="1135879"/>
            <a:ext cx="1020405" cy="3632814"/>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5400" i="0" u="none" strike="noStrike" cap="none" normalizeH="0" baseline="0" dirty="0" smtClean="0">
              <a:ln>
                <a:noFill/>
              </a:ln>
              <a:solidFill>
                <a:srgbClr val="3E8BFE"/>
              </a:solidFill>
              <a:effectLst/>
              <a:latin typeface="MingLiU" panose="02020509000000000000" pitchFamily="49" charset="-120"/>
              <a:ea typeface="MingLiU" panose="02020509000000000000" pitchFamily="49" charset="-120"/>
            </a:endParaRPr>
          </a:p>
        </p:txBody>
      </p:sp>
      <p:sp>
        <p:nvSpPr>
          <p:cNvPr id="3" name="Content Placeholder 2"/>
          <p:cNvSpPr>
            <a:spLocks noGrp="1"/>
          </p:cNvSpPr>
          <p:nvPr>
            <p:ph idx="1"/>
          </p:nvPr>
        </p:nvSpPr>
        <p:spPr>
          <a:xfrm>
            <a:off x="107504" y="2852936"/>
            <a:ext cx="9036496" cy="3273227"/>
          </a:xfrm>
        </p:spPr>
        <p:txBody>
          <a:bodyPr/>
          <a:lstStyle/>
          <a:p>
            <a:pPr marL="0" indent="0">
              <a:buNone/>
            </a:pPr>
            <a:r>
              <a:rPr lang="en-US" dirty="0" smtClean="0"/>
              <a:t>% cat </a:t>
            </a:r>
            <a:r>
              <a:rPr lang="en-US" dirty="0"/>
              <a:t>b</a:t>
            </a:r>
            <a:r>
              <a:rPr lang="en-US" dirty="0" smtClean="0"/>
              <a:t>oy | </a:t>
            </a:r>
            <a:r>
              <a:rPr lang="en-US" dirty="0" err="1" smtClean="0"/>
              <a:t>sed</a:t>
            </a:r>
            <a:r>
              <a:rPr lang="en-US" dirty="0"/>
              <a:t> </a:t>
            </a:r>
            <a:r>
              <a:rPr lang="en-US" dirty="0" smtClean="0"/>
              <a:t> </a:t>
            </a:r>
            <a:r>
              <a:rPr lang="en-US" sz="1200" dirty="0" smtClean="0"/>
              <a:t> </a:t>
            </a:r>
            <a:r>
              <a:rPr lang="en-US" dirty="0" smtClean="0"/>
              <a:t>"</a:t>
            </a:r>
            <a:r>
              <a:rPr lang="en-US" dirty="0" smtClean="0">
                <a:solidFill>
                  <a:schemeClr val="bg1"/>
                </a:solidFill>
              </a:rPr>
              <a:t>/today/s/you/&amp; look nice/</a:t>
            </a:r>
            <a:r>
              <a:rPr lang="en-US" dirty="0" smtClean="0"/>
              <a:t>"  &gt; girl</a:t>
            </a:r>
          </a:p>
        </p:txBody>
      </p:sp>
      <p:sp>
        <p:nvSpPr>
          <p:cNvPr id="9" name="Title 1"/>
          <p:cNvSpPr>
            <a:spLocks noGrp="1"/>
          </p:cNvSpPr>
          <p:nvPr>
            <p:ph type="title"/>
          </p:nvPr>
        </p:nvSpPr>
        <p:spPr>
          <a:xfrm>
            <a:off x="0" y="0"/>
            <a:ext cx="9144000" cy="1412776"/>
          </a:xfrm>
          <a:solidFill>
            <a:schemeClr val="bg1"/>
          </a:solidFill>
        </p:spPr>
        <p:txBody>
          <a:bodyPr/>
          <a:lstStyle/>
          <a:p>
            <a:pPr>
              <a:lnSpc>
                <a:spcPct val="90000"/>
              </a:lnSpc>
            </a:pPr>
            <a:r>
              <a:rPr lang="en-US" dirty="0" err="1" smtClean="0">
                <a:solidFill>
                  <a:srgbClr val="2D2D8A"/>
                </a:solidFill>
              </a:rPr>
              <a:t>Sed</a:t>
            </a:r>
            <a:r>
              <a:rPr lang="en-US" dirty="0" smtClean="0">
                <a:solidFill>
                  <a:srgbClr val="2D2D8A"/>
                </a:solidFill>
              </a:rPr>
              <a:t>-style logic may seems odd, but in fact, people do sometimes use it</a:t>
            </a:r>
            <a:endParaRPr lang="en-US" dirty="0">
              <a:solidFill>
                <a:srgbClr val="2D2D8A"/>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7840" y="4325112"/>
            <a:ext cx="2279268" cy="1554480"/>
          </a:xfrm>
          <a:prstGeom prst="rect">
            <a:avLst/>
          </a:prstGeom>
        </p:spPr>
      </p:pic>
    </p:spTree>
    <p:extLst>
      <p:ext uri="{BB962C8B-B14F-4D97-AF65-F5344CB8AC3E}">
        <p14:creationId xmlns:p14="http://schemas.microsoft.com/office/powerpoint/2010/main" val="30334826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Image result for clipart meme pointing"/>
          <p:cNvPicPr>
            <a:picLocks noChangeAspect="1" noChangeArrowheads="1"/>
          </p:cNvPicPr>
          <p:nvPr/>
        </p:nvPicPr>
        <p:blipFill>
          <a:blip r:embed="rId2">
            <a:clrChange>
              <a:clrFrom>
                <a:srgbClr val="FEFCFD"/>
              </a:clrFrom>
              <a:clrTo>
                <a:srgbClr val="FEFCFD">
                  <a:alpha val="0"/>
                </a:srgbClr>
              </a:clrTo>
            </a:clrChange>
            <a:extLst>
              <a:ext uri="{28A0092B-C50C-407E-A947-70E740481C1C}">
                <a14:useLocalDpi xmlns:a14="http://schemas.microsoft.com/office/drawing/2010/main" val="0"/>
              </a:ext>
            </a:extLst>
          </a:blip>
          <a:srcRect/>
          <a:stretch>
            <a:fillRect/>
          </a:stretch>
        </p:blipFill>
        <p:spPr bwMode="auto">
          <a:xfrm flipH="1">
            <a:off x="1456953" y="4029421"/>
            <a:ext cx="2466975" cy="184785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bwMode="auto">
          <a:xfrm>
            <a:off x="1475656" y="4149080"/>
            <a:ext cx="2088232" cy="1944216"/>
          </a:xfrm>
          <a:prstGeom prst="rect">
            <a:avLst/>
          </a:prstGeom>
          <a:solidFill>
            <a:srgbClr val="FFFFFF">
              <a:alpha val="10196"/>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7840" y="4325112"/>
            <a:ext cx="2279268" cy="1554480"/>
          </a:xfrm>
          <a:prstGeom prst="rect">
            <a:avLst/>
          </a:prstGeom>
        </p:spPr>
      </p:pic>
      <p:sp>
        <p:nvSpPr>
          <p:cNvPr id="5" name="Oval Callout 4"/>
          <p:cNvSpPr/>
          <p:nvPr/>
        </p:nvSpPr>
        <p:spPr bwMode="auto">
          <a:xfrm>
            <a:off x="3131840" y="2391082"/>
            <a:ext cx="4896544" cy="1541974"/>
          </a:xfrm>
          <a:prstGeom prst="wedgeEllipseCallout">
            <a:avLst>
              <a:gd name="adj1" fmla="val -53838"/>
              <a:gd name="adj2" fmla="val 72672"/>
            </a:avLst>
          </a:prstGeom>
          <a:noFill/>
          <a:ln w="28575" cap="flat" cmpd="sng" algn="ctr">
            <a:solidFill>
              <a:schemeClr val="accent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accent2"/>
              </a:solidFill>
              <a:effectLst/>
              <a:latin typeface="Arial" charset="0"/>
              <a:ea typeface="新細明體" charset="-120"/>
            </a:endParaRPr>
          </a:p>
        </p:txBody>
      </p:sp>
      <p:sp>
        <p:nvSpPr>
          <p:cNvPr id="13" name="Rectangle 12"/>
          <p:cNvSpPr/>
          <p:nvPr/>
        </p:nvSpPr>
        <p:spPr bwMode="auto">
          <a:xfrm rot="4402475">
            <a:off x="5226545" y="1135879"/>
            <a:ext cx="1020405" cy="3632814"/>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5400" i="0" u="none" strike="noStrike" cap="none" normalizeH="0" baseline="0" dirty="0" smtClean="0">
              <a:ln>
                <a:noFill/>
              </a:ln>
              <a:solidFill>
                <a:srgbClr val="3E8BFE"/>
              </a:solidFill>
              <a:effectLst/>
              <a:latin typeface="MingLiU" panose="02020509000000000000" pitchFamily="49" charset="-120"/>
              <a:ea typeface="MingLiU" panose="02020509000000000000" pitchFamily="49" charset="-120"/>
            </a:endParaRPr>
          </a:p>
        </p:txBody>
      </p:sp>
      <p:sp>
        <p:nvSpPr>
          <p:cNvPr id="3" name="Content Placeholder 2"/>
          <p:cNvSpPr>
            <a:spLocks noGrp="1"/>
          </p:cNvSpPr>
          <p:nvPr>
            <p:ph idx="1"/>
          </p:nvPr>
        </p:nvSpPr>
        <p:spPr>
          <a:xfrm>
            <a:off x="107504" y="2852936"/>
            <a:ext cx="9036496" cy="3273227"/>
          </a:xfrm>
        </p:spPr>
        <p:txBody>
          <a:bodyPr/>
          <a:lstStyle/>
          <a:p>
            <a:pPr marL="0" indent="0">
              <a:buNone/>
              <a:tabLst>
                <a:tab pos="5888038" algn="l"/>
              </a:tabLst>
            </a:pPr>
            <a:r>
              <a:rPr lang="en-US" dirty="0" smtClean="0"/>
              <a:t>% cat </a:t>
            </a:r>
            <a:r>
              <a:rPr lang="en-US" dirty="0"/>
              <a:t>b</a:t>
            </a:r>
            <a:r>
              <a:rPr lang="en-US" dirty="0" smtClean="0"/>
              <a:t>oy | </a:t>
            </a:r>
            <a:r>
              <a:rPr lang="en-US" dirty="0" err="1" smtClean="0"/>
              <a:t>sed</a:t>
            </a:r>
            <a:r>
              <a:rPr lang="en-US" dirty="0"/>
              <a:t> </a:t>
            </a:r>
            <a:r>
              <a:rPr lang="en-US" dirty="0" smtClean="0"/>
              <a:t> </a:t>
            </a:r>
            <a:r>
              <a:rPr lang="en-US" sz="1200" dirty="0" smtClean="0"/>
              <a:t> </a:t>
            </a:r>
            <a:r>
              <a:rPr lang="en-US" dirty="0" smtClean="0">
                <a:solidFill>
                  <a:schemeClr val="accent2"/>
                </a:solidFill>
              </a:rPr>
              <a:t>"/today/s/you/&amp; look nice/"</a:t>
            </a:r>
            <a:r>
              <a:rPr lang="en-US" dirty="0" smtClean="0"/>
              <a:t>  &gt; girl</a:t>
            </a:r>
          </a:p>
        </p:txBody>
      </p:sp>
      <p:sp>
        <p:nvSpPr>
          <p:cNvPr id="10" name="Title 1"/>
          <p:cNvSpPr>
            <a:spLocks noGrp="1"/>
          </p:cNvSpPr>
          <p:nvPr>
            <p:ph type="title"/>
          </p:nvPr>
        </p:nvSpPr>
        <p:spPr>
          <a:xfrm>
            <a:off x="0" y="0"/>
            <a:ext cx="9144000" cy="1412776"/>
          </a:xfrm>
          <a:solidFill>
            <a:schemeClr val="bg1"/>
          </a:solidFill>
        </p:spPr>
        <p:txBody>
          <a:bodyPr/>
          <a:lstStyle/>
          <a:p>
            <a:pPr>
              <a:lnSpc>
                <a:spcPct val="90000"/>
              </a:lnSpc>
            </a:pPr>
            <a:r>
              <a:rPr lang="en-US" dirty="0" err="1" smtClean="0">
                <a:solidFill>
                  <a:srgbClr val="2D2D8A"/>
                </a:solidFill>
              </a:rPr>
              <a:t>Sed</a:t>
            </a:r>
            <a:r>
              <a:rPr lang="en-US" dirty="0" smtClean="0">
                <a:solidFill>
                  <a:srgbClr val="2D2D8A"/>
                </a:solidFill>
              </a:rPr>
              <a:t>-style logic may seems odd, but in fact, people do sometimes use it</a:t>
            </a:r>
            <a:endParaRPr lang="en-US" dirty="0">
              <a:solidFill>
                <a:srgbClr val="2D2D8A"/>
              </a:solidFil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7840" y="4325112"/>
            <a:ext cx="2279269" cy="1554480"/>
          </a:xfrm>
          <a:prstGeom prst="rect">
            <a:avLst/>
          </a:prstGeom>
        </p:spPr>
      </p:pic>
    </p:spTree>
    <p:extLst>
      <p:ext uri="{BB962C8B-B14F-4D97-AF65-F5344CB8AC3E}">
        <p14:creationId xmlns:p14="http://schemas.microsoft.com/office/powerpoint/2010/main" val="60537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8840"/>
            <a:ext cx="8229600" cy="4137323"/>
          </a:xfrm>
        </p:spPr>
        <p:txBody>
          <a:bodyPr/>
          <a:lstStyle/>
          <a:p>
            <a:pPr marL="0" indent="0">
              <a:buNone/>
            </a:pPr>
            <a:r>
              <a:rPr lang="en-US" sz="3600" dirty="0" smtClean="0"/>
              <a:t>	But, let’s try that again…</a:t>
            </a:r>
            <a:endParaRPr lang="en-US" sz="3600" dirty="0"/>
          </a:p>
        </p:txBody>
      </p:sp>
    </p:spTree>
    <p:extLst>
      <p:ext uri="{BB962C8B-B14F-4D97-AF65-F5344CB8AC3E}">
        <p14:creationId xmlns:p14="http://schemas.microsoft.com/office/powerpoint/2010/main" val="844514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Image result for clipart meme pointing"/>
          <p:cNvPicPr>
            <a:picLocks noChangeAspect="1" noChangeArrowheads="1"/>
          </p:cNvPicPr>
          <p:nvPr/>
        </p:nvPicPr>
        <p:blipFill>
          <a:blip r:embed="rId2">
            <a:clrChange>
              <a:clrFrom>
                <a:srgbClr val="FEFCFD"/>
              </a:clrFrom>
              <a:clrTo>
                <a:srgbClr val="FEFCFD">
                  <a:alpha val="0"/>
                </a:srgbClr>
              </a:clrTo>
            </a:clrChange>
            <a:extLst>
              <a:ext uri="{28A0092B-C50C-407E-A947-70E740481C1C}">
                <a14:useLocalDpi xmlns:a14="http://schemas.microsoft.com/office/drawing/2010/main" val="0"/>
              </a:ext>
            </a:extLst>
          </a:blip>
          <a:srcRect/>
          <a:stretch>
            <a:fillRect/>
          </a:stretch>
        </p:blipFill>
        <p:spPr bwMode="auto">
          <a:xfrm flipH="1">
            <a:off x="1456953" y="4029421"/>
            <a:ext cx="2466975" cy="184785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bwMode="auto">
          <a:xfrm>
            <a:off x="1475656" y="4149080"/>
            <a:ext cx="2088232" cy="1944216"/>
          </a:xfrm>
          <a:prstGeom prst="rect">
            <a:avLst/>
          </a:prstGeom>
          <a:solidFill>
            <a:srgbClr val="FFFFFF">
              <a:alpha val="10196"/>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7840" y="4370832"/>
            <a:ext cx="2279268" cy="1554480"/>
          </a:xfrm>
          <a:prstGeom prst="rect">
            <a:avLst/>
          </a:prstGeom>
        </p:spPr>
      </p:pic>
      <p:sp>
        <p:nvSpPr>
          <p:cNvPr id="13" name="Rectangle 12"/>
          <p:cNvSpPr/>
          <p:nvPr/>
        </p:nvSpPr>
        <p:spPr bwMode="auto">
          <a:xfrm rot="4402475">
            <a:off x="5226545" y="1135879"/>
            <a:ext cx="1020405" cy="3632814"/>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5400" i="0" u="none" strike="noStrike" cap="none" normalizeH="0" baseline="0" dirty="0" smtClean="0">
              <a:ln>
                <a:noFill/>
              </a:ln>
              <a:solidFill>
                <a:srgbClr val="3E8BFE"/>
              </a:solidFill>
              <a:effectLst/>
              <a:latin typeface="MingLiU" panose="02020509000000000000" pitchFamily="49" charset="-120"/>
              <a:ea typeface="MingLiU" panose="02020509000000000000" pitchFamily="49" charset="-120"/>
            </a:endParaRPr>
          </a:p>
        </p:txBody>
      </p:sp>
      <p:sp>
        <p:nvSpPr>
          <p:cNvPr id="3" name="Content Placeholder 2"/>
          <p:cNvSpPr>
            <a:spLocks noGrp="1"/>
          </p:cNvSpPr>
          <p:nvPr>
            <p:ph idx="1"/>
          </p:nvPr>
        </p:nvSpPr>
        <p:spPr>
          <a:xfrm>
            <a:off x="107504" y="2276872"/>
            <a:ext cx="9036496" cy="3273227"/>
          </a:xfrm>
        </p:spPr>
        <p:txBody>
          <a:bodyPr/>
          <a:lstStyle/>
          <a:p>
            <a:pPr marL="0" indent="0">
              <a:buNone/>
            </a:pPr>
            <a:r>
              <a:rPr lang="en-US" dirty="0" smtClean="0"/>
              <a:t>% cat </a:t>
            </a:r>
            <a:r>
              <a:rPr lang="en-US" dirty="0"/>
              <a:t>b</a:t>
            </a:r>
            <a:r>
              <a:rPr lang="en-US" dirty="0" smtClean="0"/>
              <a:t>oy | </a:t>
            </a:r>
            <a:r>
              <a:rPr lang="en-US" dirty="0" err="1" smtClean="0"/>
              <a:t>sed</a:t>
            </a:r>
            <a:r>
              <a:rPr lang="en-US" dirty="0"/>
              <a:t> </a:t>
            </a:r>
            <a:r>
              <a:rPr lang="en-US" sz="2400" dirty="0" smtClean="0"/>
              <a:t> </a:t>
            </a:r>
            <a:r>
              <a:rPr lang="en-US" dirty="0">
                <a:solidFill>
                  <a:schemeClr val="accent2"/>
                </a:solidFill>
              </a:rPr>
              <a:t>"</a:t>
            </a:r>
            <a:r>
              <a:rPr lang="en-US" dirty="0">
                <a:solidFill>
                  <a:schemeClr val="bg1"/>
                </a:solidFill>
              </a:rPr>
              <a:t>/today/\!s/you/&amp; look bad/</a:t>
            </a:r>
            <a:r>
              <a:rPr lang="en-US" dirty="0">
                <a:solidFill>
                  <a:schemeClr val="accent2"/>
                </a:solidFill>
              </a:rPr>
              <a:t>"</a:t>
            </a:r>
            <a:r>
              <a:rPr lang="en-US" dirty="0" smtClean="0"/>
              <a:t> &gt; girl</a:t>
            </a:r>
          </a:p>
        </p:txBody>
      </p:sp>
      <p:sp>
        <p:nvSpPr>
          <p:cNvPr id="9" name="Title 1"/>
          <p:cNvSpPr>
            <a:spLocks noGrp="1"/>
          </p:cNvSpPr>
          <p:nvPr>
            <p:ph type="title"/>
          </p:nvPr>
        </p:nvSpPr>
        <p:spPr>
          <a:xfrm>
            <a:off x="0" y="0"/>
            <a:ext cx="9144000" cy="1412776"/>
          </a:xfrm>
          <a:solidFill>
            <a:schemeClr val="bg1"/>
          </a:solidFill>
        </p:spPr>
        <p:txBody>
          <a:bodyPr/>
          <a:lstStyle/>
          <a:p>
            <a:pPr>
              <a:lnSpc>
                <a:spcPct val="90000"/>
              </a:lnSpc>
            </a:pPr>
            <a:r>
              <a:rPr lang="en-US" dirty="0" err="1" smtClean="0">
                <a:solidFill>
                  <a:srgbClr val="2D2D8A"/>
                </a:solidFill>
              </a:rPr>
              <a:t>Sed</a:t>
            </a:r>
            <a:r>
              <a:rPr lang="en-US" dirty="0" smtClean="0">
                <a:solidFill>
                  <a:srgbClr val="2D2D8A"/>
                </a:solidFill>
              </a:rPr>
              <a:t>-style logic may seems odd, but in fact, people do sometimes use it</a:t>
            </a:r>
            <a:endParaRPr lang="en-US" dirty="0">
              <a:solidFill>
                <a:srgbClr val="2D2D8A"/>
              </a:solidFill>
            </a:endParaRPr>
          </a:p>
        </p:txBody>
      </p:sp>
      <p:sp>
        <p:nvSpPr>
          <p:cNvPr id="8" name="Oval Callout 7"/>
          <p:cNvSpPr/>
          <p:nvPr/>
        </p:nvSpPr>
        <p:spPr bwMode="auto">
          <a:xfrm>
            <a:off x="3131840" y="1743010"/>
            <a:ext cx="4896544" cy="1541974"/>
          </a:xfrm>
          <a:prstGeom prst="wedgeEllipseCallout">
            <a:avLst>
              <a:gd name="adj1" fmla="val -57306"/>
              <a:gd name="adj2" fmla="val 104864"/>
            </a:avLst>
          </a:prstGeom>
          <a:noFill/>
          <a:ln w="28575" cap="flat" cmpd="sng" algn="ctr">
            <a:solidFill>
              <a:schemeClr val="accent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accent2"/>
              </a:solidFill>
              <a:effectLst/>
              <a:latin typeface="Arial" charset="0"/>
              <a:ea typeface="新細明體" charset="-120"/>
            </a:endParaRPr>
          </a:p>
        </p:txBody>
      </p:sp>
    </p:spTree>
    <p:extLst>
      <p:ext uri="{BB962C8B-B14F-4D97-AF65-F5344CB8AC3E}">
        <p14:creationId xmlns:p14="http://schemas.microsoft.com/office/powerpoint/2010/main" val="17490005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7840" y="4370832"/>
            <a:ext cx="2279268" cy="155448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6131" y="4368512"/>
            <a:ext cx="2238491" cy="1524078"/>
          </a:xfrm>
          <a:prstGeom prst="rect">
            <a:avLst/>
          </a:prstGeom>
        </p:spPr>
      </p:pic>
      <p:pic>
        <p:nvPicPr>
          <p:cNvPr id="1036" name="Picture 12" descr="Image result for clipart meme pointing"/>
          <p:cNvPicPr>
            <a:picLocks noChangeAspect="1" noChangeArrowheads="1"/>
          </p:cNvPicPr>
          <p:nvPr/>
        </p:nvPicPr>
        <p:blipFill>
          <a:blip r:embed="rId4">
            <a:clrChange>
              <a:clrFrom>
                <a:srgbClr val="FEFCFD"/>
              </a:clrFrom>
              <a:clrTo>
                <a:srgbClr val="FEFCFD">
                  <a:alpha val="0"/>
                </a:srgbClr>
              </a:clrTo>
            </a:clrChange>
            <a:extLst>
              <a:ext uri="{28A0092B-C50C-407E-A947-70E740481C1C}">
                <a14:useLocalDpi xmlns:a14="http://schemas.microsoft.com/office/drawing/2010/main" val="0"/>
              </a:ext>
            </a:extLst>
          </a:blip>
          <a:srcRect/>
          <a:stretch>
            <a:fillRect/>
          </a:stretch>
        </p:blipFill>
        <p:spPr bwMode="auto">
          <a:xfrm flipH="1">
            <a:off x="1456953" y="4029421"/>
            <a:ext cx="2466975" cy="184785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bwMode="auto">
          <a:xfrm rot="4402475">
            <a:off x="5226545" y="604942"/>
            <a:ext cx="1020405" cy="3632814"/>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5400" i="0" u="none" strike="noStrike" cap="none" normalizeH="0" baseline="0" dirty="0" smtClean="0">
              <a:ln>
                <a:noFill/>
              </a:ln>
              <a:solidFill>
                <a:srgbClr val="3E8BFE"/>
              </a:solidFill>
              <a:effectLst/>
              <a:latin typeface="MingLiU" panose="02020509000000000000" pitchFamily="49" charset="-120"/>
              <a:ea typeface="MingLiU" panose="02020509000000000000" pitchFamily="49" charset="-120"/>
            </a:endParaRPr>
          </a:p>
        </p:txBody>
      </p:sp>
      <p:sp>
        <p:nvSpPr>
          <p:cNvPr id="3" name="Content Placeholder 2"/>
          <p:cNvSpPr>
            <a:spLocks noGrp="1"/>
          </p:cNvSpPr>
          <p:nvPr>
            <p:ph idx="1"/>
          </p:nvPr>
        </p:nvSpPr>
        <p:spPr>
          <a:xfrm>
            <a:off x="107504" y="2276872"/>
            <a:ext cx="9036496" cy="3273227"/>
          </a:xfrm>
        </p:spPr>
        <p:txBody>
          <a:bodyPr/>
          <a:lstStyle/>
          <a:p>
            <a:pPr marL="0" indent="0">
              <a:buNone/>
            </a:pPr>
            <a:r>
              <a:rPr lang="en-US" dirty="0" smtClean="0"/>
              <a:t>% cat </a:t>
            </a:r>
            <a:r>
              <a:rPr lang="en-US" dirty="0"/>
              <a:t>b</a:t>
            </a:r>
            <a:r>
              <a:rPr lang="en-US" dirty="0" smtClean="0"/>
              <a:t>oy | </a:t>
            </a:r>
            <a:r>
              <a:rPr lang="en-US" dirty="0" err="1" smtClean="0"/>
              <a:t>sed</a:t>
            </a:r>
            <a:r>
              <a:rPr lang="en-US" dirty="0"/>
              <a:t> </a:t>
            </a:r>
            <a:r>
              <a:rPr lang="en-US" sz="2400" dirty="0" smtClean="0"/>
              <a:t> </a:t>
            </a:r>
            <a:r>
              <a:rPr lang="en-US" dirty="0">
                <a:solidFill>
                  <a:schemeClr val="accent2"/>
                </a:solidFill>
              </a:rPr>
              <a:t>"/today/\!s/you/&amp; look bad/"</a:t>
            </a:r>
            <a:r>
              <a:rPr lang="en-US" dirty="0" smtClean="0"/>
              <a:t> &gt; girl</a:t>
            </a:r>
          </a:p>
        </p:txBody>
      </p:sp>
      <p:sp>
        <p:nvSpPr>
          <p:cNvPr id="10" name="Title 1"/>
          <p:cNvSpPr>
            <a:spLocks noGrp="1"/>
          </p:cNvSpPr>
          <p:nvPr>
            <p:ph type="title"/>
          </p:nvPr>
        </p:nvSpPr>
        <p:spPr>
          <a:xfrm>
            <a:off x="0" y="0"/>
            <a:ext cx="9144000" cy="1412776"/>
          </a:xfrm>
          <a:solidFill>
            <a:schemeClr val="bg1"/>
          </a:solidFill>
        </p:spPr>
        <p:txBody>
          <a:bodyPr/>
          <a:lstStyle/>
          <a:p>
            <a:pPr>
              <a:lnSpc>
                <a:spcPct val="90000"/>
              </a:lnSpc>
            </a:pPr>
            <a:r>
              <a:rPr lang="en-US" dirty="0" err="1" smtClean="0">
                <a:solidFill>
                  <a:srgbClr val="2D2D8A"/>
                </a:solidFill>
              </a:rPr>
              <a:t>Sed</a:t>
            </a:r>
            <a:r>
              <a:rPr lang="en-US" dirty="0" smtClean="0">
                <a:solidFill>
                  <a:srgbClr val="2D2D8A"/>
                </a:solidFill>
              </a:rPr>
              <a:t>-style logic may seems odd, but in fact, people do sometimes use it</a:t>
            </a:r>
            <a:endParaRPr lang="en-US" dirty="0">
              <a:solidFill>
                <a:srgbClr val="2D2D8A"/>
              </a:solidFill>
            </a:endParaRPr>
          </a:p>
        </p:txBody>
      </p:sp>
      <p:grpSp>
        <p:nvGrpSpPr>
          <p:cNvPr id="2" name="Group 1"/>
          <p:cNvGrpSpPr/>
          <p:nvPr/>
        </p:nvGrpSpPr>
        <p:grpSpPr>
          <a:xfrm>
            <a:off x="7020272" y="2924944"/>
            <a:ext cx="1944216" cy="1368152"/>
            <a:chOff x="7020272" y="2852936"/>
            <a:chExt cx="1944216" cy="1368152"/>
          </a:xfrm>
        </p:grpSpPr>
        <p:sp>
          <p:nvSpPr>
            <p:cNvPr id="14" name="Cloud Callout 13"/>
            <p:cNvSpPr/>
            <p:nvPr/>
          </p:nvSpPr>
          <p:spPr bwMode="auto">
            <a:xfrm>
              <a:off x="7020272" y="2852936"/>
              <a:ext cx="1944216" cy="1368152"/>
            </a:xfrm>
            <a:prstGeom prst="cloudCallout">
              <a:avLst/>
            </a:prstGeom>
            <a:solidFill>
              <a:srgbClr val="D5FFFF"/>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6" name="Flowchart: Process 15"/>
            <p:cNvSpPr/>
            <p:nvPr/>
          </p:nvSpPr>
          <p:spPr bwMode="auto">
            <a:xfrm>
              <a:off x="7308304" y="3111162"/>
              <a:ext cx="1368152" cy="749886"/>
            </a:xfrm>
            <a:prstGeom prst="flowChartProcess">
              <a:avLst/>
            </a:prstGeom>
            <a:solidFill>
              <a:srgbClr val="D5FFFF"/>
            </a:solidFill>
            <a:ln w="9525" cap="flat" cmpd="sng" algn="ctr">
              <a:noFill/>
              <a:prstDash val="solid"/>
              <a:round/>
              <a:headEnd type="none" w="med" len="med"/>
              <a:tailEnd type="none" w="med" len="med"/>
            </a:ln>
            <a:effectLst/>
          </p:spPr>
          <p:txBody>
            <a:bodyPr vert="horz" wrap="none" lIns="0" tIns="45720" rIns="182880" bIns="45720" numCol="1" rtlCol="0" anchor="ctr" anchorCtr="0" compatLnSpc="1">
              <a:prstTxWarp prst="textNoShape">
                <a:avLst/>
              </a:prstTxWarp>
            </a:bodyPr>
            <a:lstStyle/>
            <a:p>
              <a:pPr marL="0" marR="0" indent="0" algn="l" defTabSz="914400" rtl="0" eaLnBrk="1" fontAlgn="base" latinLnBrk="0" hangingPunct="1">
                <a:lnSpc>
                  <a:spcPct val="75000"/>
                </a:lnSpc>
                <a:spcBef>
                  <a:spcPct val="0"/>
                </a:spcBef>
                <a:spcAft>
                  <a:spcPct val="0"/>
                </a:spcAft>
                <a:buClrTx/>
                <a:buSzTx/>
                <a:buFontTx/>
                <a:buNone/>
                <a:tabLst/>
              </a:pPr>
              <a:endParaRPr kumimoji="1" lang="en-US" sz="1800" b="0" i="0" u="none" strike="noStrike" cap="none" spc="-20" normalizeH="0" dirty="0" smtClean="0">
                <a:ln>
                  <a:noFill/>
                </a:ln>
                <a:solidFill>
                  <a:schemeClr val="tx1"/>
                </a:solidFill>
                <a:effectLst/>
                <a:latin typeface="Arial" charset="0"/>
                <a:ea typeface="新細明體" charset="-120"/>
              </a:endParaRPr>
            </a:p>
          </p:txBody>
        </p:sp>
      </p:grpSp>
      <p:sp>
        <p:nvSpPr>
          <p:cNvPr id="18" name="Flowchart: Process 17"/>
          <p:cNvSpPr/>
          <p:nvPr/>
        </p:nvSpPr>
        <p:spPr bwMode="auto">
          <a:xfrm>
            <a:off x="7308304" y="3183170"/>
            <a:ext cx="1368152" cy="749886"/>
          </a:xfrm>
          <a:prstGeom prst="flowChartProcess">
            <a:avLst/>
          </a:prstGeom>
          <a:noFill/>
          <a:ln w="9525" cap="flat" cmpd="sng" algn="ctr">
            <a:noFill/>
            <a:prstDash val="solid"/>
            <a:round/>
            <a:headEnd type="none" w="med" len="med"/>
            <a:tailEnd type="none" w="med" len="med"/>
          </a:ln>
          <a:effectLst/>
        </p:spPr>
        <p:txBody>
          <a:bodyPr vert="horz" wrap="none" lIns="0" tIns="45720" rIns="182880" bIns="45720" numCol="1" rtlCol="0" anchor="ctr" anchorCtr="0" compatLnSpc="1">
            <a:prstTxWarp prst="textNoShape">
              <a:avLst/>
            </a:prstTxWarp>
          </a:bodyPr>
          <a:lstStyle/>
          <a:p>
            <a:pPr marL="0" marR="0" indent="0" algn="l" defTabSz="914400" rtl="0" eaLnBrk="1" fontAlgn="base" latinLnBrk="0" hangingPunct="1">
              <a:lnSpc>
                <a:spcPct val="75000"/>
              </a:lnSpc>
              <a:spcBef>
                <a:spcPct val="0"/>
              </a:spcBef>
              <a:spcAft>
                <a:spcPct val="0"/>
              </a:spcAft>
              <a:buClrTx/>
              <a:buSzTx/>
              <a:buFontTx/>
              <a:buNone/>
              <a:tabLst/>
            </a:pPr>
            <a:r>
              <a:rPr kumimoji="1" lang="en-US" sz="1800" b="0" i="0" u="none" strike="noStrike" cap="none" normalizeH="0" baseline="0" dirty="0" smtClean="0">
                <a:ln>
                  <a:noFill/>
                </a:ln>
                <a:solidFill>
                  <a:schemeClr val="tx1">
                    <a:lumMod val="85000"/>
                    <a:lumOff val="15000"/>
                  </a:schemeClr>
                </a:solidFill>
                <a:effectLst/>
                <a:latin typeface="Arial" charset="0"/>
                <a:ea typeface="新細明體" charset="-120"/>
              </a:rPr>
              <a:t>  I don’t look </a:t>
            </a:r>
            <a:br>
              <a:rPr kumimoji="1" lang="en-US" sz="1800" b="0" i="0" u="none" strike="noStrike" cap="none" normalizeH="0" baseline="0" dirty="0" smtClean="0">
                <a:ln>
                  <a:noFill/>
                </a:ln>
                <a:solidFill>
                  <a:schemeClr val="tx1">
                    <a:lumMod val="85000"/>
                    <a:lumOff val="15000"/>
                  </a:schemeClr>
                </a:solidFill>
                <a:effectLst/>
                <a:latin typeface="Arial" charset="0"/>
                <a:ea typeface="新細明體" charset="-120"/>
              </a:rPr>
            </a:br>
            <a:r>
              <a:rPr kumimoji="1" lang="en-US" sz="1800" b="0" i="0" u="none" strike="noStrike" cap="none" normalizeH="0" baseline="0" dirty="0" smtClean="0">
                <a:ln>
                  <a:noFill/>
                </a:ln>
                <a:solidFill>
                  <a:schemeClr val="tx1">
                    <a:lumMod val="85000"/>
                    <a:lumOff val="15000"/>
                  </a:schemeClr>
                </a:solidFill>
                <a:effectLst/>
                <a:latin typeface="Arial" charset="0"/>
                <a:ea typeface="新細明體" charset="-120"/>
              </a:rPr>
              <a:t> bad </a:t>
            </a:r>
            <a:r>
              <a:rPr kumimoji="1" lang="en-US" sz="1800" b="0" i="1" u="none" strike="noStrike" cap="none" normalizeH="0" baseline="0" dirty="0" smtClean="0">
                <a:ln>
                  <a:noFill/>
                </a:ln>
                <a:solidFill>
                  <a:schemeClr val="tx1">
                    <a:lumMod val="85000"/>
                    <a:lumOff val="15000"/>
                  </a:schemeClr>
                </a:solidFill>
                <a:effectLst/>
                <a:latin typeface="Arial" charset="0"/>
                <a:ea typeface="新細明體" charset="-120"/>
              </a:rPr>
              <a:t>“today”</a:t>
            </a:r>
            <a:r>
              <a:rPr kumimoji="1" lang="en-US" sz="400" b="0" i="1" u="none" strike="noStrike" cap="none" normalizeH="0" baseline="0" dirty="0" smtClean="0">
                <a:ln>
                  <a:noFill/>
                </a:ln>
                <a:solidFill>
                  <a:schemeClr val="tx1">
                    <a:lumMod val="85000"/>
                    <a:lumOff val="15000"/>
                  </a:schemeClr>
                </a:solidFill>
                <a:effectLst/>
                <a:latin typeface="Arial" charset="0"/>
                <a:ea typeface="新細明體" charset="-120"/>
              </a:rPr>
              <a:t> </a:t>
            </a:r>
            <a:r>
              <a:rPr kumimoji="1" lang="en-US" sz="1800" b="0" i="0" u="none" strike="noStrike" cap="none" normalizeH="0" baseline="0" dirty="0" smtClean="0">
                <a:ln>
                  <a:noFill/>
                </a:ln>
                <a:solidFill>
                  <a:schemeClr val="tx1">
                    <a:lumMod val="85000"/>
                    <a:lumOff val="15000"/>
                  </a:schemeClr>
                </a:solidFill>
                <a:effectLst/>
                <a:latin typeface="Arial" charset="0"/>
                <a:ea typeface="新細明體" charset="-120"/>
              </a:rPr>
              <a:t>?</a:t>
            </a:r>
            <a:endParaRPr lang="en-US" b="0" dirty="0" smtClean="0">
              <a:solidFill>
                <a:schemeClr val="tx1">
                  <a:lumMod val="85000"/>
                  <a:lumOff val="15000"/>
                </a:schemeClr>
              </a:solidFill>
              <a:latin typeface="Arial" charset="0"/>
              <a:ea typeface="新細明體" charset="-120"/>
            </a:endParaRPr>
          </a:p>
          <a:p>
            <a:pPr marL="0" marR="0" indent="0" algn="l" defTabSz="914400" rtl="0" eaLnBrk="1" fontAlgn="base" latinLnBrk="0" hangingPunct="1">
              <a:lnSpc>
                <a:spcPct val="75000"/>
              </a:lnSpc>
              <a:spcBef>
                <a:spcPct val="0"/>
              </a:spcBef>
              <a:spcAft>
                <a:spcPct val="0"/>
              </a:spcAft>
              <a:buClrTx/>
              <a:buSzTx/>
              <a:buFontTx/>
              <a:buNone/>
              <a:tabLst/>
            </a:pPr>
            <a:r>
              <a:rPr lang="en-US" b="0" dirty="0" smtClean="0">
                <a:solidFill>
                  <a:schemeClr val="tx1">
                    <a:lumMod val="85000"/>
                    <a:lumOff val="15000"/>
                  </a:schemeClr>
                </a:solidFill>
                <a:latin typeface="Arial" charset="0"/>
                <a:ea typeface="新細明體" charset="-120"/>
              </a:rPr>
              <a:t> What do you </a:t>
            </a:r>
            <a:br>
              <a:rPr lang="en-US" b="0" dirty="0" smtClean="0">
                <a:solidFill>
                  <a:schemeClr val="tx1">
                    <a:lumMod val="85000"/>
                    <a:lumOff val="15000"/>
                  </a:schemeClr>
                </a:solidFill>
                <a:latin typeface="Arial" charset="0"/>
                <a:ea typeface="新細明體" charset="-120"/>
              </a:rPr>
            </a:br>
            <a:r>
              <a:rPr lang="en-US" b="0" spc="-30" dirty="0" smtClean="0">
                <a:solidFill>
                  <a:schemeClr val="tx1">
                    <a:lumMod val="85000"/>
                    <a:lumOff val="15000"/>
                  </a:schemeClr>
                </a:solidFill>
                <a:latin typeface="Arial" charset="0"/>
                <a:ea typeface="新細明體" charset="-120"/>
              </a:rPr>
              <a:t>me</a:t>
            </a:r>
            <a:r>
              <a:rPr lang="en-US" b="0" spc="-40" dirty="0" smtClean="0">
                <a:solidFill>
                  <a:schemeClr val="tx1">
                    <a:lumMod val="85000"/>
                    <a:lumOff val="15000"/>
                  </a:schemeClr>
                </a:solidFill>
                <a:latin typeface="Arial" charset="0"/>
                <a:ea typeface="新細明體" charset="-120"/>
              </a:rPr>
              <a:t>a</a:t>
            </a:r>
            <a:r>
              <a:rPr lang="en-US" b="0" spc="-30" dirty="0" smtClean="0">
                <a:solidFill>
                  <a:schemeClr val="tx1">
                    <a:lumMod val="85000"/>
                    <a:lumOff val="15000"/>
                  </a:schemeClr>
                </a:solidFill>
                <a:latin typeface="Arial" charset="0"/>
                <a:ea typeface="新細明體" charset="-120"/>
              </a:rPr>
              <a:t>n</a:t>
            </a:r>
            <a:r>
              <a:rPr lang="en-US" sz="1600" b="0" spc="-30" dirty="0" smtClean="0">
                <a:solidFill>
                  <a:schemeClr val="tx1">
                    <a:lumMod val="85000"/>
                    <a:lumOff val="15000"/>
                  </a:schemeClr>
                </a:solidFill>
                <a:latin typeface="Arial" charset="0"/>
                <a:ea typeface="新細明體" charset="-120"/>
              </a:rPr>
              <a:t> </a:t>
            </a:r>
            <a:r>
              <a:rPr lang="en-US" b="0" spc="-50" dirty="0" smtClean="0">
                <a:solidFill>
                  <a:schemeClr val="tx1">
                    <a:lumMod val="85000"/>
                    <a:lumOff val="15000"/>
                  </a:schemeClr>
                </a:solidFill>
                <a:latin typeface="Arial" charset="0"/>
                <a:ea typeface="新細明體" charset="-120"/>
              </a:rPr>
              <a:t>b</a:t>
            </a:r>
            <a:r>
              <a:rPr lang="en-US" b="0" spc="-30" dirty="0" smtClean="0">
                <a:solidFill>
                  <a:schemeClr val="tx1">
                    <a:lumMod val="85000"/>
                    <a:lumOff val="15000"/>
                  </a:schemeClr>
                </a:solidFill>
                <a:latin typeface="Arial" charset="0"/>
                <a:ea typeface="新細明體" charset="-120"/>
              </a:rPr>
              <a:t>y</a:t>
            </a:r>
            <a:r>
              <a:rPr lang="en-US" sz="1600" b="0" spc="-30" dirty="0" smtClean="0">
                <a:solidFill>
                  <a:schemeClr val="tx1">
                    <a:lumMod val="85000"/>
                    <a:lumOff val="15000"/>
                  </a:schemeClr>
                </a:solidFill>
                <a:latin typeface="Arial" charset="0"/>
                <a:ea typeface="新細明體" charset="-120"/>
              </a:rPr>
              <a:t> </a:t>
            </a:r>
            <a:r>
              <a:rPr lang="en-US" b="0" spc="-20" dirty="0" smtClean="0">
                <a:solidFill>
                  <a:schemeClr val="tx1">
                    <a:lumMod val="85000"/>
                    <a:lumOff val="15000"/>
                  </a:schemeClr>
                </a:solidFill>
                <a:latin typeface="Arial" charset="0"/>
                <a:ea typeface="新細明體" charset="-120"/>
              </a:rPr>
              <a:t>t</a:t>
            </a:r>
            <a:r>
              <a:rPr lang="en-US" b="0" spc="-40" dirty="0" smtClean="0">
                <a:solidFill>
                  <a:schemeClr val="tx1">
                    <a:lumMod val="85000"/>
                    <a:lumOff val="15000"/>
                  </a:schemeClr>
                </a:solidFill>
                <a:latin typeface="Arial" charset="0"/>
                <a:ea typeface="新細明體" charset="-120"/>
              </a:rPr>
              <a:t>ha</a:t>
            </a:r>
            <a:r>
              <a:rPr lang="en-US" b="0" spc="-70" dirty="0" smtClean="0">
                <a:solidFill>
                  <a:schemeClr val="tx1">
                    <a:lumMod val="85000"/>
                    <a:lumOff val="15000"/>
                  </a:schemeClr>
                </a:solidFill>
                <a:latin typeface="Arial" charset="0"/>
                <a:ea typeface="新細明體" charset="-120"/>
              </a:rPr>
              <a:t>t</a:t>
            </a:r>
            <a:r>
              <a:rPr lang="en-US" b="0" spc="-20" dirty="0" smtClean="0">
                <a:solidFill>
                  <a:schemeClr val="tx1">
                    <a:lumMod val="85000"/>
                    <a:lumOff val="15000"/>
                  </a:schemeClr>
                </a:solidFill>
                <a:latin typeface="Arial" charset="0"/>
                <a:ea typeface="新細明體" charset="-120"/>
              </a:rPr>
              <a:t>?</a:t>
            </a:r>
            <a:endParaRPr kumimoji="1" lang="en-US" sz="1800" b="0" i="0" u="none" strike="noStrike" cap="none" spc="-20" normalizeH="0" dirty="0" smtClean="0">
              <a:ln>
                <a:noFill/>
              </a:ln>
              <a:solidFill>
                <a:schemeClr val="tx1">
                  <a:lumMod val="85000"/>
                  <a:lumOff val="15000"/>
                </a:schemeClr>
              </a:solidFill>
              <a:effectLst/>
              <a:latin typeface="Arial" charset="0"/>
              <a:ea typeface="新細明體" charset="-120"/>
            </a:endParaRPr>
          </a:p>
        </p:txBody>
      </p:sp>
      <p:sp>
        <p:nvSpPr>
          <p:cNvPr id="6" name="Oval 5"/>
          <p:cNvSpPr/>
          <p:nvPr/>
        </p:nvSpPr>
        <p:spPr bwMode="auto">
          <a:xfrm>
            <a:off x="6461030" y="4437112"/>
            <a:ext cx="199202" cy="648072"/>
          </a:xfrm>
          <a:prstGeom prst="ellipse">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7" name="Oval 16"/>
          <p:cNvSpPr/>
          <p:nvPr/>
        </p:nvSpPr>
        <p:spPr bwMode="auto">
          <a:xfrm rot="5400000">
            <a:off x="7760431" y="5030663"/>
            <a:ext cx="114588" cy="435515"/>
          </a:xfrm>
          <a:prstGeom prst="ellipse">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9" name="Oval 18"/>
          <p:cNvSpPr/>
          <p:nvPr/>
        </p:nvSpPr>
        <p:spPr bwMode="auto">
          <a:xfrm rot="206602">
            <a:off x="7677213" y="4872085"/>
            <a:ext cx="114588" cy="572270"/>
          </a:xfrm>
          <a:prstGeom prst="ellipse">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20" name="Oval 19"/>
          <p:cNvSpPr/>
          <p:nvPr/>
        </p:nvSpPr>
        <p:spPr bwMode="auto">
          <a:xfrm rot="18269264">
            <a:off x="7605256" y="5314231"/>
            <a:ext cx="155247" cy="365602"/>
          </a:xfrm>
          <a:prstGeom prst="ellipse">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7" name="Rectangle 6"/>
          <p:cNvSpPr/>
          <p:nvPr/>
        </p:nvSpPr>
        <p:spPr bwMode="auto">
          <a:xfrm>
            <a:off x="7596336" y="5353164"/>
            <a:ext cx="216024" cy="380092"/>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22" name="Rectangle 21"/>
          <p:cNvSpPr/>
          <p:nvPr/>
        </p:nvSpPr>
        <p:spPr bwMode="auto">
          <a:xfrm>
            <a:off x="6817024" y="5805264"/>
            <a:ext cx="288032" cy="144016"/>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23" name="Rectangle 22"/>
          <p:cNvSpPr/>
          <p:nvPr/>
        </p:nvSpPr>
        <p:spPr bwMode="auto">
          <a:xfrm>
            <a:off x="5724128" y="5868817"/>
            <a:ext cx="834837" cy="144016"/>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24" name="Rectangle 23"/>
          <p:cNvSpPr/>
          <p:nvPr/>
        </p:nvSpPr>
        <p:spPr bwMode="auto">
          <a:xfrm>
            <a:off x="5940152" y="5292934"/>
            <a:ext cx="159498" cy="412484"/>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26" name="Rectangle 25"/>
          <p:cNvSpPr/>
          <p:nvPr/>
        </p:nvSpPr>
        <p:spPr bwMode="auto">
          <a:xfrm rot="20975930">
            <a:off x="6516270" y="4955958"/>
            <a:ext cx="105620" cy="412484"/>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8" name="Isosceles Triangle 7"/>
          <p:cNvSpPr/>
          <p:nvPr/>
        </p:nvSpPr>
        <p:spPr bwMode="auto">
          <a:xfrm>
            <a:off x="7020272" y="5497351"/>
            <a:ext cx="313179" cy="235905"/>
          </a:xfrm>
          <a:prstGeom prst="triangle">
            <a:avLst>
              <a:gd name="adj" fmla="val 82053"/>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27" name="Isosceles Triangle 26"/>
          <p:cNvSpPr/>
          <p:nvPr/>
        </p:nvSpPr>
        <p:spPr bwMode="auto">
          <a:xfrm rot="959075" flipH="1" flipV="1">
            <a:off x="6857988" y="5443390"/>
            <a:ext cx="302075" cy="313505"/>
          </a:xfrm>
          <a:prstGeom prst="triangle">
            <a:avLst>
              <a:gd name="adj" fmla="val 66410"/>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28" name="Isosceles Triangle 27"/>
          <p:cNvSpPr/>
          <p:nvPr/>
        </p:nvSpPr>
        <p:spPr bwMode="auto">
          <a:xfrm rot="21314751" flipH="1" flipV="1">
            <a:off x="6598337" y="5358423"/>
            <a:ext cx="216967" cy="373773"/>
          </a:xfrm>
          <a:prstGeom prst="triangle">
            <a:avLst>
              <a:gd name="adj" fmla="val 0"/>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9" name="Rectangle 8"/>
          <p:cNvSpPr/>
          <p:nvPr/>
        </p:nvSpPr>
        <p:spPr bwMode="auto">
          <a:xfrm>
            <a:off x="1475656" y="4149080"/>
            <a:ext cx="2088232" cy="1944216"/>
          </a:xfrm>
          <a:prstGeom prst="rect">
            <a:avLst/>
          </a:prstGeom>
          <a:solidFill>
            <a:srgbClr val="FFFFFF">
              <a:alpha val="9804"/>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5" name="Oval Callout 4"/>
          <p:cNvSpPr/>
          <p:nvPr/>
        </p:nvSpPr>
        <p:spPr bwMode="auto">
          <a:xfrm>
            <a:off x="3131840" y="1743010"/>
            <a:ext cx="4896544" cy="1541974"/>
          </a:xfrm>
          <a:prstGeom prst="wedgeEllipseCallout">
            <a:avLst>
              <a:gd name="adj1" fmla="val -57306"/>
              <a:gd name="adj2" fmla="val 104864"/>
            </a:avLst>
          </a:prstGeom>
          <a:noFill/>
          <a:ln w="28575" cap="flat" cmpd="sng" algn="ctr">
            <a:solidFill>
              <a:schemeClr val="accent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accent2"/>
              </a:solidFill>
              <a:effectLst/>
              <a:latin typeface="Arial" charset="0"/>
              <a:ea typeface="新細明體" charset="-120"/>
            </a:endParaRPr>
          </a:p>
        </p:txBody>
      </p:sp>
    </p:spTree>
    <p:extLst>
      <p:ext uri="{BB962C8B-B14F-4D97-AF65-F5344CB8AC3E}">
        <p14:creationId xmlns:p14="http://schemas.microsoft.com/office/powerpoint/2010/main" val="3689434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dissolve">
                                      <p:cBhvr>
                                        <p:cTn id="10" dur="500"/>
                                        <p:tgtEl>
                                          <p:spTgt spid="1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8">
                                            <p:txEl>
                                              <p:pRg st="1" end="1"/>
                                            </p:txEl>
                                          </p:spTgt>
                                        </p:tgtEl>
                                        <p:attrNameLst>
                                          <p:attrName>style.visibility</p:attrName>
                                        </p:attrNameLst>
                                      </p:cBhvr>
                                      <p:to>
                                        <p:strVal val="visible"/>
                                      </p:to>
                                    </p:set>
                                    <p:animEffect transition="in" filter="dissolve">
                                      <p:cBhvr>
                                        <p:cTn id="15" dur="500"/>
                                        <p:tgtEl>
                                          <p:spTgt spid="1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77204"/>
            <a:ext cx="7473950" cy="6480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bwMode="auto">
          <a:xfrm>
            <a:off x="-108520" y="0"/>
            <a:ext cx="9361040" cy="43204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Copperplate Gothic Bold" panose="020E0705020206020404" pitchFamily="34" charset="0"/>
                <a:ea typeface="新細明體" charset="-120"/>
              </a:rPr>
              <a:t>Suppose</a:t>
            </a:r>
            <a:r>
              <a:rPr kumimoji="1" lang="en-US" altLang="zh-TW" sz="2000" b="0" i="0" u="none" strike="noStrike" cap="none" normalizeH="0" dirty="0" smtClean="0">
                <a:ln>
                  <a:noFill/>
                </a:ln>
                <a:solidFill>
                  <a:schemeClr val="tx1"/>
                </a:solidFill>
                <a:effectLst/>
                <a:latin typeface="Copperplate Gothic Bold" panose="020E0705020206020404" pitchFamily="34" charset="0"/>
                <a:ea typeface="新細明體" charset="-120"/>
              </a:rPr>
              <a:t> a file has </a:t>
            </a:r>
            <a:r>
              <a:rPr kumimoji="1" lang="en-US" altLang="zh-TW" sz="2000" b="0" i="0" u="none" strike="noStrike" cap="none" normalizeH="0" dirty="0" smtClean="0">
                <a:ln>
                  <a:noFill/>
                </a:ln>
                <a:solidFill>
                  <a:srgbClr val="FF0000"/>
                </a:solidFill>
                <a:effectLst/>
                <a:latin typeface="Copperplate Gothic Bold" panose="020E0705020206020404" pitchFamily="34" charset="0"/>
                <a:ea typeface="新細明體" charset="-120"/>
              </a:rPr>
              <a:t>20 lines</a:t>
            </a:r>
            <a:r>
              <a:rPr kumimoji="1" lang="en-US" altLang="zh-TW" sz="2000" b="0" i="0" u="none" strike="noStrike" cap="none" normalizeH="0" dirty="0" smtClean="0">
                <a:ln>
                  <a:noFill/>
                </a:ln>
                <a:solidFill>
                  <a:schemeClr val="tx1"/>
                </a:solidFill>
                <a:effectLst/>
                <a:latin typeface="Copperplate Gothic Bold" panose="020E0705020206020404" pitchFamily="34" charset="0"/>
                <a:ea typeface="新細明體" charset="-120"/>
              </a:rPr>
              <a:t>. Then what would the following do?</a:t>
            </a:r>
            <a:endParaRPr kumimoji="1" lang="zh-TW" altLang="en-US" sz="2000" b="0" i="0" u="none" strike="noStrike" cap="none" normalizeH="0" baseline="0" dirty="0" smtClean="0">
              <a:ln>
                <a:noFill/>
              </a:ln>
              <a:solidFill>
                <a:schemeClr val="tx1"/>
              </a:solidFill>
              <a:effectLst/>
              <a:latin typeface="Copperplate Gothic Bold" panose="020E0705020206020404" pitchFamily="34" charset="0"/>
              <a:ea typeface="新細明體" charset="-120"/>
            </a:endParaRPr>
          </a:p>
        </p:txBody>
      </p:sp>
    </p:spTree>
    <p:extLst>
      <p:ext uri="{BB962C8B-B14F-4D97-AF65-F5344CB8AC3E}">
        <p14:creationId xmlns:p14="http://schemas.microsoft.com/office/powerpoint/2010/main" val="29264929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zh-TW" sz="4800" dirty="0" smtClean="0">
                <a:solidFill>
                  <a:schemeClr val="accent2"/>
                </a:solidFill>
              </a:rPr>
              <a:t>!d, !p, !q, … !etc.</a:t>
            </a:r>
          </a:p>
        </p:txBody>
      </p:sp>
      <p:sp>
        <p:nvSpPr>
          <p:cNvPr id="20483" name="Content Placeholder 2"/>
          <p:cNvSpPr>
            <a:spLocks noGrp="1"/>
          </p:cNvSpPr>
          <p:nvPr>
            <p:ph idx="1"/>
          </p:nvPr>
        </p:nvSpPr>
        <p:spPr/>
        <p:txBody>
          <a:bodyPr/>
          <a:lstStyle/>
          <a:p>
            <a:pPr eaLnBrk="1" hangingPunct="1">
              <a:buFontTx/>
              <a:buNone/>
            </a:pPr>
            <a:r>
              <a:rPr lang="en-US" altLang="zh-TW" dirty="0" smtClean="0">
                <a:solidFill>
                  <a:schemeClr val="bg1">
                    <a:lumMod val="65000"/>
                  </a:schemeClr>
                </a:solidFill>
              </a:rPr>
              <a:t>% echo "A B" | </a:t>
            </a:r>
            <a:r>
              <a:rPr lang="en-US" altLang="zh-TW" dirty="0" err="1" smtClean="0">
                <a:solidFill>
                  <a:schemeClr val="bg1">
                    <a:lumMod val="65000"/>
                  </a:schemeClr>
                </a:solidFill>
              </a:rPr>
              <a:t>tr</a:t>
            </a:r>
            <a:r>
              <a:rPr lang="en-US" altLang="zh-TW" dirty="0" smtClean="0">
                <a:solidFill>
                  <a:schemeClr val="bg1">
                    <a:lumMod val="65000"/>
                  </a:schemeClr>
                </a:solidFill>
              </a:rPr>
              <a:t> " " "\n" | </a:t>
            </a:r>
            <a:r>
              <a:rPr lang="en-US" altLang="zh-TW" dirty="0" err="1" smtClean="0">
                <a:solidFill>
                  <a:schemeClr val="bg1">
                    <a:lumMod val="65000"/>
                  </a:schemeClr>
                </a:solidFill>
              </a:rPr>
              <a:t>sed</a:t>
            </a:r>
            <a:r>
              <a:rPr lang="en-US" altLang="zh-TW" dirty="0" smtClean="0">
                <a:solidFill>
                  <a:schemeClr val="bg1">
                    <a:lumMod val="65000"/>
                  </a:schemeClr>
                </a:solidFill>
              </a:rPr>
              <a:t> -n 'p'</a:t>
            </a:r>
          </a:p>
          <a:p>
            <a:pPr eaLnBrk="1" hangingPunct="1">
              <a:buFontTx/>
              <a:buNone/>
            </a:pPr>
            <a:r>
              <a:rPr lang="en-US" altLang="zh-TW" dirty="0" smtClean="0">
                <a:solidFill>
                  <a:schemeClr val="bg1">
                    <a:lumMod val="65000"/>
                  </a:schemeClr>
                </a:solidFill>
              </a:rPr>
              <a:t>A</a:t>
            </a:r>
          </a:p>
          <a:p>
            <a:pPr eaLnBrk="1" hangingPunct="1">
              <a:buFontTx/>
              <a:buNone/>
            </a:pPr>
            <a:r>
              <a:rPr lang="en-US" altLang="zh-TW" dirty="0" smtClean="0">
                <a:solidFill>
                  <a:schemeClr val="bg1">
                    <a:lumMod val="65000"/>
                  </a:schemeClr>
                </a:solidFill>
              </a:rPr>
              <a:t>B</a:t>
            </a:r>
          </a:p>
          <a:p>
            <a:pPr eaLnBrk="1" hangingPunct="1">
              <a:buFontTx/>
              <a:buNone/>
            </a:pPr>
            <a:r>
              <a:rPr lang="en-US" altLang="zh-TW" dirty="0" smtClean="0">
                <a:solidFill>
                  <a:schemeClr val="bg1">
                    <a:lumMod val="65000"/>
                  </a:schemeClr>
                </a:solidFill>
              </a:rPr>
              <a:t>% echo "A B" | </a:t>
            </a:r>
            <a:r>
              <a:rPr lang="en-US" altLang="zh-TW" dirty="0" err="1" smtClean="0">
                <a:solidFill>
                  <a:schemeClr val="bg1">
                    <a:lumMod val="65000"/>
                  </a:schemeClr>
                </a:solidFill>
              </a:rPr>
              <a:t>tr</a:t>
            </a:r>
            <a:r>
              <a:rPr lang="en-US" altLang="zh-TW" dirty="0" smtClean="0">
                <a:solidFill>
                  <a:schemeClr val="bg1">
                    <a:lumMod val="65000"/>
                  </a:schemeClr>
                </a:solidFill>
              </a:rPr>
              <a:t> " " "\n" | </a:t>
            </a:r>
            <a:r>
              <a:rPr lang="en-US" altLang="zh-TW" dirty="0" err="1" smtClean="0">
                <a:solidFill>
                  <a:schemeClr val="bg1">
                    <a:lumMod val="65000"/>
                  </a:schemeClr>
                </a:solidFill>
              </a:rPr>
              <a:t>sed</a:t>
            </a:r>
            <a:r>
              <a:rPr lang="en-US" altLang="zh-TW" dirty="0" smtClean="0">
                <a:solidFill>
                  <a:schemeClr val="bg1">
                    <a:lumMod val="65000"/>
                  </a:schemeClr>
                </a:solidFill>
              </a:rPr>
              <a:t> -n '!p'</a:t>
            </a:r>
          </a:p>
          <a:p>
            <a:pPr eaLnBrk="1" hangingPunct="1">
              <a:buFontTx/>
              <a:buNone/>
            </a:pPr>
            <a:r>
              <a:rPr lang="en-US" altLang="zh-TW" dirty="0" smtClean="0">
                <a:solidFill>
                  <a:schemeClr val="bg1">
                    <a:lumMod val="65000"/>
                  </a:schemeClr>
                </a:solidFill>
              </a:rPr>
              <a:t>p: Event not found</a:t>
            </a:r>
          </a:p>
          <a:p>
            <a:pPr eaLnBrk="1" hangingPunct="1">
              <a:buFontTx/>
              <a:buNone/>
            </a:pPr>
            <a:r>
              <a:rPr lang="en-US" altLang="zh-TW" dirty="0" smtClean="0"/>
              <a:t>% echo "A B" | </a:t>
            </a:r>
            <a:r>
              <a:rPr lang="en-US" altLang="zh-TW" dirty="0" err="1" smtClean="0"/>
              <a:t>tr</a:t>
            </a:r>
            <a:r>
              <a:rPr lang="en-US" altLang="zh-TW" dirty="0" smtClean="0"/>
              <a:t> " " "\n" | </a:t>
            </a:r>
            <a:r>
              <a:rPr lang="en-US" altLang="zh-TW" dirty="0" err="1" smtClean="0"/>
              <a:t>sed</a:t>
            </a:r>
            <a:r>
              <a:rPr lang="en-US" altLang="zh-TW" dirty="0" smtClean="0"/>
              <a:t> -n '\!p'</a:t>
            </a:r>
          </a:p>
          <a:p>
            <a:pPr eaLnBrk="1" hangingPunct="1">
              <a:buFontTx/>
              <a:buNone/>
            </a:pPr>
            <a:r>
              <a:rPr lang="en-US" altLang="zh-TW" dirty="0" smtClean="0"/>
              <a:t>% echo "A B" | </a:t>
            </a:r>
            <a:r>
              <a:rPr lang="en-US" altLang="zh-TW" dirty="0" err="1" smtClean="0"/>
              <a:t>tr</a:t>
            </a:r>
            <a:r>
              <a:rPr lang="en-US" altLang="zh-TW" dirty="0" smtClean="0"/>
              <a:t> " " "\n" | </a:t>
            </a:r>
            <a:r>
              <a:rPr lang="en-US" altLang="zh-TW" dirty="0" err="1" smtClean="0"/>
              <a:t>sed</a:t>
            </a:r>
            <a:r>
              <a:rPr lang="en-US" altLang="zh-TW" dirty="0" smtClean="0"/>
              <a:t>  '\!d'</a:t>
            </a:r>
          </a:p>
          <a:p>
            <a:pPr eaLnBrk="1" hangingPunct="1">
              <a:buFontTx/>
              <a:buNone/>
            </a:pPr>
            <a:r>
              <a:rPr lang="en-US" altLang="zh-TW" dirty="0" smtClean="0"/>
              <a:t>A</a:t>
            </a:r>
          </a:p>
          <a:p>
            <a:pPr eaLnBrk="1" hangingPunct="1">
              <a:buFontTx/>
              <a:buNone/>
            </a:pPr>
            <a:r>
              <a:rPr lang="en-US" altLang="zh-TW" dirty="0" smtClean="0"/>
              <a:t>B</a:t>
            </a:r>
          </a:p>
          <a:p>
            <a:pPr eaLnBrk="1" hangingPunct="1">
              <a:buFontTx/>
              <a:buNone/>
            </a:pPr>
            <a:endParaRPr lang="en-US" altLang="zh-TW" dirty="0" smtClean="0"/>
          </a:p>
          <a:p>
            <a:pPr eaLnBrk="1" hangingPunct="1">
              <a:buFontTx/>
              <a:buNone/>
            </a:pPr>
            <a:endParaRPr lang="en-US" altLang="zh-TW" dirty="0" smtClean="0"/>
          </a:p>
          <a:p>
            <a:pPr eaLnBrk="1" hangingPunct="1">
              <a:buFontTx/>
              <a:buNone/>
            </a:pPr>
            <a:endParaRPr lang="en-US" altLang="zh-TW" dirty="0" smtClean="0"/>
          </a:p>
          <a:p>
            <a:pPr eaLnBrk="1" hangingPunct="1">
              <a:buFontTx/>
              <a:buNone/>
            </a:pPr>
            <a:endParaRPr lang="en-US" altLang="zh-TW" dirty="0" smtClean="0"/>
          </a:p>
          <a:p>
            <a:pPr eaLnBrk="1" hangingPunct="1">
              <a:buFontTx/>
              <a:buNone/>
            </a:pPr>
            <a:endParaRPr lang="en-US" altLang="zh-TW" dirty="0" smtClean="0"/>
          </a:p>
        </p:txBody>
      </p:sp>
      <p:sp>
        <p:nvSpPr>
          <p:cNvPr id="4" name="Trapezoid 3"/>
          <p:cNvSpPr>
            <a:spLocks noChangeAspect="1"/>
          </p:cNvSpPr>
          <p:nvPr/>
        </p:nvSpPr>
        <p:spPr bwMode="auto">
          <a:xfrm rot="-2700000">
            <a:off x="-737070" y="282628"/>
            <a:ext cx="2945498" cy="863248"/>
          </a:xfrm>
          <a:prstGeom prst="trapezoid">
            <a:avLst>
              <a:gd name="adj" fmla="val 100893"/>
            </a:avLst>
          </a:prstGeom>
          <a:solidFill>
            <a:srgbClr val="FFFF00"/>
          </a:solidFill>
          <a:ln w="9525" cap="flat" cmpd="sng" algn="ctr">
            <a:solidFill>
              <a:srgbClr val="C00000"/>
            </a:solidFill>
            <a:prstDash val="solid"/>
            <a:round/>
            <a:headEnd type="none" w="med" len="med"/>
            <a:tailEnd type="none" w="med" len="med"/>
          </a:ln>
          <a:effectLst/>
        </p:spPr>
        <p:txBody>
          <a:bodyPr vert="horz" wrap="square" lIns="91440" tIns="0" rIns="91440" bIns="45720" numCol="1" rtlCol="0" anchor="ctr" anchorCtr="1" compatLnSpc="1">
            <a:prstTxWarp prst="textNoShape">
              <a:avLst/>
            </a:prstTxWarp>
          </a:bodyPr>
          <a:lstStyle>
            <a:defPPr>
              <a:defRPr lang="en-US"/>
            </a:defPPr>
            <a:lvl1pPr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1pPr>
            <a:lvl2pPr marL="4572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2pPr>
            <a:lvl3pPr marL="9144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3pPr>
            <a:lvl4pPr marL="13716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4pPr>
            <a:lvl5pPr marL="18288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5pPr>
            <a:lvl6pPr marL="22860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6pPr>
            <a:lvl7pPr marL="27432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7pPr>
            <a:lvl8pPr marL="32004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8pPr>
            <a:lvl9pPr marL="36576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9pPr>
          </a:lstStyle>
          <a:p>
            <a:pPr marL="0" marR="0" indent="0" algn="ctr" defTabSz="914400" rtl="0" eaLnBrk="1" fontAlgn="base" latinLnBrk="0" hangingPunct="1">
              <a:spcBef>
                <a:spcPct val="0"/>
              </a:spcBef>
              <a:spcAft>
                <a:spcPct val="0"/>
              </a:spcAft>
              <a:buClrTx/>
              <a:buSzTx/>
              <a:buFontTx/>
              <a:buNone/>
              <a:tabLst/>
            </a:pPr>
            <a:r>
              <a:rPr kumimoji="1" lang="en-US" sz="2800" b="0" i="0" u="none" strike="noStrike" cap="none" normalizeH="0" baseline="0" dirty="0" smtClean="0">
                <a:ln>
                  <a:noFill/>
                </a:ln>
                <a:solidFill>
                  <a:schemeClr val="tx1"/>
                </a:solidFill>
                <a:effectLst/>
                <a:latin typeface="Arial" charset="0"/>
                <a:ea typeface="新細明體" charset="-120"/>
              </a:rPr>
              <a:t>From Lecture 8</a:t>
            </a:r>
            <a:endParaRPr kumimoji="1" lang="en-US" sz="2800" b="0" i="0" u="none" strike="noStrike" cap="none" normalizeH="0" baseline="0" dirty="0">
              <a:ln>
                <a:noFill/>
              </a:ln>
              <a:solidFill>
                <a:schemeClr val="tx1"/>
              </a:solidFill>
              <a:effectLst/>
              <a:latin typeface="Arial" charset="0"/>
              <a:ea typeface="新細明體" charset="-120"/>
            </a:endParaRPr>
          </a:p>
          <a:p>
            <a:pPr marL="0" marR="0" indent="0" algn="ctr" defTabSz="914400" rtl="0" eaLnBrk="1" fontAlgn="base" latinLnBrk="0" hangingPunct="1">
              <a:spcBef>
                <a:spcPct val="0"/>
              </a:spcBef>
              <a:spcAft>
                <a:spcPct val="0"/>
              </a:spcAft>
              <a:buClrTx/>
              <a:buSzTx/>
              <a:buFontTx/>
              <a:buNone/>
              <a:tabLst/>
            </a:pPr>
            <a:endParaRPr kumimoji="1" lang="en-US" sz="900" b="0" i="0" u="none" strike="noStrike" cap="none" normalizeH="0" baseline="0" dirty="0">
              <a:ln>
                <a:noFill/>
              </a:ln>
              <a:solidFill>
                <a:schemeClr val="tx1"/>
              </a:solidFill>
              <a:effectLst/>
              <a:latin typeface="Arial" charset="0"/>
              <a:ea typeface="新細明體" charset="-120"/>
            </a:endParaRPr>
          </a:p>
        </p:txBody>
      </p:sp>
    </p:spTree>
    <p:extLst>
      <p:ext uri="{BB962C8B-B14F-4D97-AF65-F5344CB8AC3E}">
        <p14:creationId xmlns:p14="http://schemas.microsoft.com/office/powerpoint/2010/main" val="207421879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28600" y="0"/>
            <a:ext cx="8686800" cy="914400"/>
          </a:xfrm>
        </p:spPr>
        <p:txBody>
          <a:bodyPr/>
          <a:lstStyle/>
          <a:p>
            <a:pPr eaLnBrk="1" hangingPunct="1"/>
            <a:r>
              <a:rPr lang="en-US" altLang="zh-TW" sz="4800" dirty="0">
                <a:solidFill>
                  <a:schemeClr val="accent2"/>
                </a:solidFill>
              </a:rPr>
              <a:t>W</a:t>
            </a:r>
            <a:r>
              <a:rPr lang="en-US" altLang="zh-TW" sz="4800" dirty="0" smtClean="0">
                <a:solidFill>
                  <a:schemeClr val="accent2"/>
                </a:solidFill>
              </a:rPr>
              <a:t>e’ve now covered all these:</a:t>
            </a:r>
          </a:p>
        </p:txBody>
      </p:sp>
      <p:sp>
        <p:nvSpPr>
          <p:cNvPr id="2" name="Content Placeholder 1"/>
          <p:cNvSpPr>
            <a:spLocks noGrp="1"/>
          </p:cNvSpPr>
          <p:nvPr>
            <p:ph idx="1"/>
          </p:nvPr>
        </p:nvSpPr>
        <p:spPr>
          <a:xfrm>
            <a:off x="233362" y="914400"/>
            <a:ext cx="8910638" cy="6019800"/>
          </a:xfrm>
        </p:spPr>
        <p:txBody>
          <a:bodyPr/>
          <a:lstStyle/>
          <a:p>
            <a:pPr lvl="0"/>
            <a:r>
              <a:rPr lang="en-US" dirty="0" err="1" smtClean="0"/>
              <a:t>Sed</a:t>
            </a:r>
            <a:r>
              <a:rPr lang="en-US" dirty="0" smtClean="0"/>
              <a:t> commands that perform an action:</a:t>
            </a:r>
            <a:br>
              <a:rPr lang="en-US" dirty="0" smtClean="0"/>
            </a:br>
            <a:r>
              <a:rPr lang="en-US" altLang="zh-TW" spc="-20" dirty="0">
                <a:solidFill>
                  <a:srgbClr val="FF0000"/>
                </a:solidFill>
              </a:rPr>
              <a:t>a</a:t>
            </a:r>
            <a:r>
              <a:rPr lang="en-US" altLang="zh-TW" spc="-20" dirty="0"/>
              <a:t>,</a:t>
            </a:r>
            <a:r>
              <a:rPr lang="en-US" altLang="zh-TW" sz="2000" spc="-20" dirty="0">
                <a:solidFill>
                  <a:srgbClr val="FF0000"/>
                </a:solidFill>
              </a:rPr>
              <a:t> </a:t>
            </a:r>
            <a:r>
              <a:rPr lang="en-US" altLang="zh-TW" spc="-20" dirty="0">
                <a:solidFill>
                  <a:srgbClr val="FF0000"/>
                </a:solidFill>
              </a:rPr>
              <a:t>c</a:t>
            </a:r>
            <a:r>
              <a:rPr lang="en-US" altLang="zh-TW" spc="-20" dirty="0"/>
              <a:t>,</a:t>
            </a:r>
            <a:r>
              <a:rPr lang="en-US" altLang="zh-TW" sz="2000" spc="-20" dirty="0">
                <a:solidFill>
                  <a:srgbClr val="FF0000"/>
                </a:solidFill>
              </a:rPr>
              <a:t> </a:t>
            </a:r>
            <a:r>
              <a:rPr lang="en-US" altLang="zh-TW" spc="-20" dirty="0">
                <a:solidFill>
                  <a:srgbClr val="FF0000"/>
                </a:solidFill>
              </a:rPr>
              <a:t>d</a:t>
            </a:r>
            <a:r>
              <a:rPr lang="en-US" altLang="zh-TW" spc="-20" dirty="0"/>
              <a:t>,</a:t>
            </a:r>
            <a:r>
              <a:rPr lang="en-US" altLang="zh-TW" sz="2000" spc="-20" dirty="0">
                <a:solidFill>
                  <a:srgbClr val="FF0000"/>
                </a:solidFill>
              </a:rPr>
              <a:t> </a:t>
            </a:r>
            <a:r>
              <a:rPr lang="en-US" altLang="zh-TW" spc="-20" dirty="0">
                <a:solidFill>
                  <a:srgbClr val="FF0000"/>
                </a:solidFill>
              </a:rPr>
              <a:t>D</a:t>
            </a:r>
            <a:r>
              <a:rPr lang="en-US" altLang="zh-TW" spc="-20" dirty="0"/>
              <a:t>,</a:t>
            </a:r>
            <a:r>
              <a:rPr lang="en-US" altLang="zh-TW" sz="2000" spc="-20" dirty="0">
                <a:solidFill>
                  <a:srgbClr val="FF0000"/>
                </a:solidFill>
              </a:rPr>
              <a:t> </a:t>
            </a:r>
            <a:r>
              <a:rPr lang="en-US" altLang="zh-TW" spc="-20" dirty="0">
                <a:solidFill>
                  <a:srgbClr val="FF0000"/>
                </a:solidFill>
              </a:rPr>
              <a:t>g</a:t>
            </a:r>
            <a:r>
              <a:rPr lang="en-US" altLang="zh-TW" spc="-20" dirty="0"/>
              <a:t>,</a:t>
            </a:r>
            <a:r>
              <a:rPr lang="en-US" altLang="zh-TW" sz="2000" spc="-20" dirty="0">
                <a:solidFill>
                  <a:srgbClr val="FF0000"/>
                </a:solidFill>
              </a:rPr>
              <a:t> </a:t>
            </a:r>
            <a:r>
              <a:rPr lang="en-US" altLang="zh-TW" spc="-20" dirty="0">
                <a:solidFill>
                  <a:srgbClr val="FF0000"/>
                </a:solidFill>
              </a:rPr>
              <a:t>G</a:t>
            </a:r>
            <a:r>
              <a:rPr lang="en-US" altLang="zh-TW" spc="-20" dirty="0"/>
              <a:t>,</a:t>
            </a:r>
            <a:r>
              <a:rPr lang="en-US" altLang="zh-TW" sz="2000" spc="-20" dirty="0">
                <a:solidFill>
                  <a:srgbClr val="FF0000"/>
                </a:solidFill>
              </a:rPr>
              <a:t> </a:t>
            </a:r>
            <a:r>
              <a:rPr lang="en-US" altLang="zh-TW" spc="-20" dirty="0">
                <a:solidFill>
                  <a:srgbClr val="FF0000"/>
                </a:solidFill>
              </a:rPr>
              <a:t>h</a:t>
            </a:r>
            <a:r>
              <a:rPr lang="en-US" altLang="zh-TW" spc="-20" dirty="0"/>
              <a:t>,</a:t>
            </a:r>
            <a:r>
              <a:rPr lang="en-US" altLang="zh-TW" sz="2000" spc="-20" dirty="0">
                <a:solidFill>
                  <a:srgbClr val="FF0000"/>
                </a:solidFill>
              </a:rPr>
              <a:t> </a:t>
            </a:r>
            <a:r>
              <a:rPr lang="en-US" altLang="zh-TW" spc="-20" dirty="0">
                <a:solidFill>
                  <a:srgbClr val="FF0000"/>
                </a:solidFill>
              </a:rPr>
              <a:t>H</a:t>
            </a:r>
            <a:r>
              <a:rPr lang="en-US" altLang="zh-TW" spc="-20" dirty="0"/>
              <a:t>,</a:t>
            </a:r>
            <a:r>
              <a:rPr lang="en-US" altLang="zh-TW" sz="1800" spc="-20" dirty="0">
                <a:solidFill>
                  <a:srgbClr val="FF0000"/>
                </a:solidFill>
              </a:rPr>
              <a:t> </a:t>
            </a:r>
            <a:r>
              <a:rPr lang="en-US" altLang="zh-TW" spc="-20" dirty="0" err="1">
                <a:solidFill>
                  <a:srgbClr val="FF0000"/>
                </a:solidFill>
              </a:rPr>
              <a:t>i</a:t>
            </a:r>
            <a:r>
              <a:rPr lang="en-US" altLang="zh-TW" spc="-20" dirty="0"/>
              <a:t>,</a:t>
            </a:r>
            <a:r>
              <a:rPr lang="en-US" altLang="zh-TW" sz="2000" spc="-20" dirty="0">
                <a:solidFill>
                  <a:srgbClr val="FF0000"/>
                </a:solidFill>
              </a:rPr>
              <a:t> </a:t>
            </a:r>
            <a:r>
              <a:rPr lang="en-US" altLang="zh-TW" spc="-20" dirty="0">
                <a:solidFill>
                  <a:schemeClr val="bg1">
                    <a:lumMod val="75000"/>
                  </a:schemeClr>
                </a:solidFill>
              </a:rPr>
              <a:t>l</a:t>
            </a:r>
            <a:r>
              <a:rPr lang="en-US" altLang="zh-TW" spc="-20" dirty="0"/>
              <a:t>,</a:t>
            </a:r>
            <a:r>
              <a:rPr lang="en-US" altLang="zh-TW" sz="2000" spc="-20" dirty="0">
                <a:solidFill>
                  <a:srgbClr val="FF0000"/>
                </a:solidFill>
              </a:rPr>
              <a:t> </a:t>
            </a:r>
            <a:r>
              <a:rPr lang="en-US" altLang="zh-TW" spc="-20" dirty="0">
                <a:solidFill>
                  <a:srgbClr val="FF0000"/>
                </a:solidFill>
              </a:rPr>
              <a:t>n</a:t>
            </a:r>
            <a:r>
              <a:rPr lang="en-US" altLang="zh-TW" spc="-20" dirty="0"/>
              <a:t>,</a:t>
            </a:r>
            <a:r>
              <a:rPr lang="en-US" altLang="zh-TW" sz="2000" spc="-20" dirty="0">
                <a:solidFill>
                  <a:srgbClr val="FF0000"/>
                </a:solidFill>
              </a:rPr>
              <a:t> </a:t>
            </a:r>
            <a:r>
              <a:rPr lang="en-US" altLang="zh-TW" spc="-20" dirty="0">
                <a:solidFill>
                  <a:srgbClr val="FF0000"/>
                </a:solidFill>
              </a:rPr>
              <a:t>N</a:t>
            </a:r>
            <a:r>
              <a:rPr lang="en-US" altLang="zh-TW" spc="-20" dirty="0"/>
              <a:t>,</a:t>
            </a:r>
            <a:r>
              <a:rPr lang="en-US" altLang="zh-TW" sz="2000" spc="-20" dirty="0">
                <a:solidFill>
                  <a:srgbClr val="FF0000"/>
                </a:solidFill>
              </a:rPr>
              <a:t> </a:t>
            </a:r>
            <a:r>
              <a:rPr lang="en-US" altLang="zh-TW" spc="-20" dirty="0">
                <a:solidFill>
                  <a:srgbClr val="FF0000"/>
                </a:solidFill>
              </a:rPr>
              <a:t>p</a:t>
            </a:r>
            <a:r>
              <a:rPr lang="en-US" altLang="zh-TW" spc="-20" dirty="0"/>
              <a:t>,</a:t>
            </a:r>
            <a:r>
              <a:rPr lang="en-US" altLang="zh-TW" sz="2000" spc="-20" dirty="0">
                <a:solidFill>
                  <a:srgbClr val="FF0000"/>
                </a:solidFill>
              </a:rPr>
              <a:t> </a:t>
            </a:r>
            <a:r>
              <a:rPr lang="en-US" altLang="zh-TW" spc="-20" dirty="0">
                <a:solidFill>
                  <a:srgbClr val="FF0000"/>
                </a:solidFill>
              </a:rPr>
              <a:t>P</a:t>
            </a:r>
            <a:r>
              <a:rPr lang="en-US" altLang="zh-TW" spc="-20" dirty="0"/>
              <a:t>,</a:t>
            </a:r>
            <a:r>
              <a:rPr lang="en-US" altLang="zh-TW" sz="2000" spc="-20" dirty="0">
                <a:solidFill>
                  <a:srgbClr val="FF0000"/>
                </a:solidFill>
              </a:rPr>
              <a:t> </a:t>
            </a:r>
            <a:r>
              <a:rPr lang="en-US" altLang="zh-TW" spc="-20" dirty="0">
                <a:solidFill>
                  <a:schemeClr val="bg1">
                    <a:lumMod val="75000"/>
                  </a:schemeClr>
                </a:solidFill>
              </a:rPr>
              <a:t>r</a:t>
            </a:r>
            <a:r>
              <a:rPr lang="en-US" altLang="zh-TW" spc="-20" dirty="0"/>
              <a:t>,</a:t>
            </a:r>
            <a:r>
              <a:rPr lang="en-US" altLang="zh-TW" sz="2000" spc="-20" dirty="0">
                <a:solidFill>
                  <a:srgbClr val="FF0000"/>
                </a:solidFill>
              </a:rPr>
              <a:t> </a:t>
            </a:r>
            <a:r>
              <a:rPr lang="en-US" altLang="zh-TW" spc="-20" dirty="0">
                <a:solidFill>
                  <a:srgbClr val="FF0000"/>
                </a:solidFill>
              </a:rPr>
              <a:t>s</a:t>
            </a:r>
            <a:r>
              <a:rPr lang="en-US" altLang="zh-TW" spc="-20" dirty="0"/>
              <a:t>,</a:t>
            </a:r>
            <a:r>
              <a:rPr lang="en-US" altLang="zh-TW" sz="2000" spc="-20" dirty="0">
                <a:solidFill>
                  <a:srgbClr val="FF0000"/>
                </a:solidFill>
              </a:rPr>
              <a:t> </a:t>
            </a:r>
            <a:r>
              <a:rPr lang="en-US" altLang="zh-TW" spc="-20" dirty="0">
                <a:solidFill>
                  <a:schemeClr val="bg1">
                    <a:lumMod val="75000"/>
                  </a:schemeClr>
                </a:solidFill>
              </a:rPr>
              <a:t>w</a:t>
            </a:r>
            <a:r>
              <a:rPr lang="en-US" altLang="zh-TW" spc="-20" dirty="0"/>
              <a:t>,</a:t>
            </a:r>
            <a:r>
              <a:rPr lang="en-US" altLang="zh-TW" sz="2000" spc="-20" dirty="0">
                <a:solidFill>
                  <a:srgbClr val="FF0000"/>
                </a:solidFill>
              </a:rPr>
              <a:t> </a:t>
            </a:r>
            <a:r>
              <a:rPr lang="en-US" altLang="zh-TW" spc="-20" dirty="0">
                <a:solidFill>
                  <a:srgbClr val="FF0000"/>
                </a:solidFill>
              </a:rPr>
              <a:t>x</a:t>
            </a:r>
            <a:r>
              <a:rPr lang="en-US" altLang="zh-TW" spc="-20" dirty="0"/>
              <a:t>,</a:t>
            </a:r>
            <a:r>
              <a:rPr lang="en-US" altLang="zh-TW" sz="2000" spc="-20" dirty="0">
                <a:solidFill>
                  <a:srgbClr val="FF0000"/>
                </a:solidFill>
              </a:rPr>
              <a:t> </a:t>
            </a:r>
            <a:r>
              <a:rPr lang="en-US" altLang="zh-TW" spc="-20" dirty="0">
                <a:solidFill>
                  <a:srgbClr val="FF0000"/>
                </a:solidFill>
              </a:rPr>
              <a:t>y</a:t>
            </a:r>
            <a:r>
              <a:rPr lang="en-US" altLang="zh-TW" spc="-20" dirty="0"/>
              <a:t>,</a:t>
            </a:r>
            <a:r>
              <a:rPr lang="en-US" altLang="zh-TW" sz="2000" spc="-20" dirty="0">
                <a:solidFill>
                  <a:srgbClr val="FF0000"/>
                </a:solidFill>
              </a:rPr>
              <a:t> </a:t>
            </a:r>
            <a:r>
              <a:rPr lang="en-US" altLang="zh-TW" spc="-20" dirty="0">
                <a:solidFill>
                  <a:srgbClr val="FF0000"/>
                </a:solidFill>
              </a:rPr>
              <a:t>z</a:t>
            </a:r>
            <a:r>
              <a:rPr lang="en-US" altLang="zh-TW" spc="-20" dirty="0"/>
              <a:t>,</a:t>
            </a:r>
            <a:r>
              <a:rPr lang="en-US" altLang="zh-TW" sz="2000" spc="-20" dirty="0">
                <a:solidFill>
                  <a:srgbClr val="FF0000"/>
                </a:solidFill>
              </a:rPr>
              <a:t> </a:t>
            </a:r>
            <a:r>
              <a:rPr lang="en-US" altLang="zh-TW" spc="-20" dirty="0">
                <a:solidFill>
                  <a:srgbClr val="FF0000"/>
                </a:solidFill>
              </a:rPr>
              <a:t>=</a:t>
            </a:r>
          </a:p>
          <a:p>
            <a:pPr lvl="1"/>
            <a:r>
              <a:rPr lang="en-US" dirty="0" smtClean="0"/>
              <a:t>Or no action (i.e., the comment): </a:t>
            </a:r>
            <a:r>
              <a:rPr lang="en-US" dirty="0" smtClean="0">
                <a:solidFill>
                  <a:srgbClr val="FF0000"/>
                </a:solidFill>
              </a:rPr>
              <a:t>#</a:t>
            </a:r>
            <a:r>
              <a:rPr lang="en-US" dirty="0" smtClean="0">
                <a:solidFill>
                  <a:schemeClr val="bg1">
                    <a:lumMod val="75000"/>
                  </a:schemeClr>
                </a:solidFill>
              </a:rPr>
              <a:t> </a:t>
            </a:r>
          </a:p>
          <a:p>
            <a:r>
              <a:rPr lang="en-US" dirty="0"/>
              <a:t>S</a:t>
            </a:r>
            <a:r>
              <a:rPr lang="en-US" dirty="0" smtClean="0"/>
              <a:t>ed commands related to control flow</a:t>
            </a:r>
            <a:br>
              <a:rPr lang="en-US" dirty="0" smtClean="0"/>
            </a:br>
            <a:r>
              <a:rPr lang="en-US" dirty="0">
                <a:solidFill>
                  <a:srgbClr val="FF0000"/>
                </a:solidFill>
              </a:rPr>
              <a:t>b</a:t>
            </a:r>
            <a:r>
              <a:rPr lang="en-US" dirty="0"/>
              <a:t>,</a:t>
            </a:r>
            <a:r>
              <a:rPr lang="en-US" sz="2800" dirty="0">
                <a:solidFill>
                  <a:srgbClr val="FF0000"/>
                </a:solidFill>
              </a:rPr>
              <a:t> </a:t>
            </a:r>
            <a:r>
              <a:rPr lang="en-US" dirty="0" smtClean="0">
                <a:solidFill>
                  <a:srgbClr val="FF0000"/>
                </a:solidFill>
              </a:rPr>
              <a:t>q</a:t>
            </a:r>
            <a:r>
              <a:rPr lang="en-US" dirty="0"/>
              <a:t>,</a:t>
            </a:r>
            <a:r>
              <a:rPr lang="en-US" sz="2800" dirty="0">
                <a:solidFill>
                  <a:schemeClr val="bg1">
                    <a:lumMod val="75000"/>
                  </a:schemeClr>
                </a:solidFill>
              </a:rPr>
              <a:t> </a:t>
            </a:r>
            <a:r>
              <a:rPr lang="en-US" dirty="0">
                <a:solidFill>
                  <a:srgbClr val="FF0000"/>
                </a:solidFill>
              </a:rPr>
              <a:t>t</a:t>
            </a:r>
            <a:r>
              <a:rPr lang="en-US" altLang="zh-TW" dirty="0"/>
              <a:t>,</a:t>
            </a:r>
            <a:r>
              <a:rPr lang="en-US" altLang="zh-TW" sz="2000" dirty="0">
                <a:solidFill>
                  <a:schemeClr val="bg1">
                    <a:lumMod val="75000"/>
                  </a:schemeClr>
                </a:solidFill>
              </a:rPr>
              <a:t> </a:t>
            </a:r>
            <a:r>
              <a:rPr lang="en-US" altLang="zh-TW" dirty="0">
                <a:solidFill>
                  <a:srgbClr val="FF0000"/>
                </a:solidFill>
              </a:rPr>
              <a:t>T</a:t>
            </a:r>
            <a:r>
              <a:rPr lang="en-US" altLang="zh-TW" dirty="0"/>
              <a:t>,</a:t>
            </a:r>
            <a:r>
              <a:rPr lang="en-US" sz="2800" dirty="0">
                <a:solidFill>
                  <a:schemeClr val="bg1">
                    <a:lumMod val="75000"/>
                  </a:schemeClr>
                </a:solidFill>
              </a:rPr>
              <a:t> </a:t>
            </a:r>
            <a:r>
              <a:rPr lang="en-US" dirty="0">
                <a:solidFill>
                  <a:srgbClr val="FF0000"/>
                </a:solidFill>
              </a:rPr>
              <a:t>!</a:t>
            </a:r>
            <a:r>
              <a:rPr lang="en-US" dirty="0" smtClean="0"/>
              <a:t>,</a:t>
            </a:r>
            <a:r>
              <a:rPr lang="en-US" sz="2800" dirty="0" smtClean="0">
                <a:solidFill>
                  <a:srgbClr val="FF0000"/>
                </a:solidFill>
              </a:rPr>
              <a:t> </a:t>
            </a:r>
            <a:r>
              <a:rPr lang="en-US" dirty="0" smtClean="0">
                <a:solidFill>
                  <a:srgbClr val="FF0000"/>
                </a:solidFill>
              </a:rPr>
              <a:t>:</a:t>
            </a:r>
            <a:r>
              <a:rPr lang="en-US" dirty="0" smtClean="0"/>
              <a:t>,</a:t>
            </a:r>
            <a:r>
              <a:rPr lang="en-US" sz="2800" dirty="0" smtClean="0"/>
              <a:t> </a:t>
            </a:r>
            <a:r>
              <a:rPr lang="en-US" dirty="0" smtClean="0">
                <a:solidFill>
                  <a:srgbClr val="FF0000"/>
                </a:solidFill>
              </a:rPr>
              <a:t>;</a:t>
            </a:r>
            <a:r>
              <a:rPr lang="en-US" dirty="0" smtClean="0"/>
              <a:t>,</a:t>
            </a:r>
            <a:r>
              <a:rPr lang="en-US" sz="2800" dirty="0" smtClean="0"/>
              <a:t> </a:t>
            </a:r>
            <a:r>
              <a:rPr lang="en-US" dirty="0" smtClean="0">
                <a:solidFill>
                  <a:srgbClr val="FF0000"/>
                </a:solidFill>
              </a:rPr>
              <a:t>\n</a:t>
            </a:r>
            <a:r>
              <a:rPr lang="en-US" dirty="0" smtClean="0"/>
              <a:t>,</a:t>
            </a:r>
            <a:r>
              <a:rPr lang="en-US" sz="2800" dirty="0" smtClean="0">
                <a:solidFill>
                  <a:schemeClr val="bg1">
                    <a:lumMod val="75000"/>
                  </a:schemeClr>
                </a:solidFill>
              </a:rPr>
              <a:t> </a:t>
            </a:r>
            <a:r>
              <a:rPr lang="en-US" dirty="0" smtClean="0">
                <a:solidFill>
                  <a:srgbClr val="FF0000"/>
                </a:solidFill>
              </a:rPr>
              <a:t>{</a:t>
            </a:r>
            <a:r>
              <a:rPr lang="en-US" dirty="0" smtClean="0"/>
              <a:t>,</a:t>
            </a:r>
            <a:r>
              <a:rPr lang="en-US" sz="2800" dirty="0" smtClean="0">
                <a:solidFill>
                  <a:schemeClr val="bg1">
                    <a:lumMod val="75000"/>
                  </a:schemeClr>
                </a:solidFill>
              </a:rPr>
              <a:t> </a:t>
            </a:r>
            <a:r>
              <a:rPr lang="en-US" dirty="0" smtClean="0">
                <a:solidFill>
                  <a:srgbClr val="FF0000"/>
                </a:solidFill>
              </a:rPr>
              <a:t>}</a:t>
            </a:r>
            <a:r>
              <a:rPr lang="en-US" dirty="0" smtClean="0"/>
              <a:t>,</a:t>
            </a:r>
            <a:r>
              <a:rPr lang="en-US" sz="2800" dirty="0" smtClean="0">
                <a:solidFill>
                  <a:schemeClr val="bg1">
                    <a:lumMod val="75000"/>
                  </a:schemeClr>
                </a:solidFill>
              </a:rPr>
              <a:t> </a:t>
            </a:r>
            <a:r>
              <a:rPr lang="en-US" dirty="0" smtClean="0">
                <a:solidFill>
                  <a:srgbClr val="FF0000"/>
                </a:solidFill>
              </a:rPr>
              <a:t>/</a:t>
            </a:r>
            <a:r>
              <a:rPr lang="en-US" dirty="0" smtClean="0"/>
              <a:t>,</a:t>
            </a:r>
            <a:r>
              <a:rPr lang="en-US" sz="2800" dirty="0">
                <a:solidFill>
                  <a:srgbClr val="BFBFBF"/>
                </a:solidFill>
              </a:rPr>
              <a:t> </a:t>
            </a:r>
            <a:r>
              <a:rPr lang="en-US" dirty="0" smtClean="0">
                <a:solidFill>
                  <a:srgbClr val="FF0000"/>
                </a:solidFill>
              </a:rPr>
              <a:t>\</a:t>
            </a:r>
            <a:r>
              <a:rPr lang="en-US" dirty="0" smtClean="0"/>
              <a:t>,</a:t>
            </a:r>
            <a:r>
              <a:rPr lang="en-US" sz="2800" dirty="0" smtClean="0">
                <a:solidFill>
                  <a:schemeClr val="bg1">
                    <a:lumMod val="75000"/>
                  </a:schemeClr>
                </a:solidFill>
              </a:rPr>
              <a:t> </a:t>
            </a:r>
            <a:r>
              <a:rPr lang="en-US" i="1" dirty="0" smtClean="0">
                <a:solidFill>
                  <a:srgbClr val="FF0000"/>
                </a:solidFill>
              </a:rPr>
              <a:t>a number</a:t>
            </a:r>
            <a:r>
              <a:rPr lang="en-US" dirty="0" smtClean="0"/>
              <a:t>,</a:t>
            </a:r>
            <a:r>
              <a:rPr lang="en-US" sz="2800" dirty="0" smtClean="0"/>
              <a:t> </a:t>
            </a:r>
            <a:r>
              <a:rPr lang="en-US" dirty="0" smtClean="0"/>
              <a:t>“</a:t>
            </a:r>
            <a:r>
              <a:rPr lang="en-US" dirty="0" smtClean="0">
                <a:solidFill>
                  <a:srgbClr val="FF0000"/>
                </a:solidFill>
              </a:rPr>
              <a:t>,</a:t>
            </a:r>
            <a:r>
              <a:rPr lang="en-US" dirty="0" smtClean="0"/>
              <a:t>”</a:t>
            </a:r>
          </a:p>
          <a:p>
            <a:pPr marL="0" indent="0">
              <a:buNone/>
            </a:pPr>
            <a:endParaRPr lang="en-US" dirty="0" smtClean="0">
              <a:solidFill>
                <a:schemeClr val="bg1">
                  <a:lumMod val="75000"/>
                </a:schemeClr>
              </a:solidFill>
            </a:endParaRPr>
          </a:p>
        </p:txBody>
      </p:sp>
      <p:sp>
        <p:nvSpPr>
          <p:cNvPr id="7" name="Rounded Rectangle 6"/>
          <p:cNvSpPr/>
          <p:nvPr/>
        </p:nvSpPr>
        <p:spPr bwMode="auto">
          <a:xfrm>
            <a:off x="6178656" y="2009613"/>
            <a:ext cx="374543" cy="455908"/>
          </a:xfrm>
          <a:prstGeom prst="roundRect">
            <a:avLst/>
          </a:prstGeom>
          <a:noFill/>
          <a:ln w="571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8" name="Rectangle 7"/>
          <p:cNvSpPr/>
          <p:nvPr/>
        </p:nvSpPr>
        <p:spPr bwMode="auto">
          <a:xfrm>
            <a:off x="2209800" y="4191000"/>
            <a:ext cx="4419600" cy="1828800"/>
          </a:xfrm>
          <a:prstGeom prst="rect">
            <a:avLst/>
          </a:prstGeom>
          <a:solidFill>
            <a:srgbClr val="CCE8EA"/>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5400" b="0" dirty="0">
                <a:solidFill>
                  <a:srgbClr val="FF0000"/>
                </a:solidFill>
                <a:latin typeface="Arial" charset="0"/>
                <a:ea typeface="新細明體" charset="-120"/>
                <a:cs typeface="Arial" pitchFamily="34" charset="0"/>
              </a:rPr>
              <a:t>The </a:t>
            </a:r>
            <a:br>
              <a:rPr lang="en-US" sz="5400" b="0" dirty="0">
                <a:solidFill>
                  <a:srgbClr val="FF0000"/>
                </a:solidFill>
                <a:latin typeface="Arial" charset="0"/>
                <a:ea typeface="新細明體" charset="-120"/>
                <a:cs typeface="Arial" pitchFamily="34" charset="0"/>
              </a:rPr>
            </a:br>
            <a:r>
              <a:rPr lang="en-US" sz="5400" b="0" dirty="0">
                <a:solidFill>
                  <a:srgbClr val="FF0000"/>
                </a:solidFill>
                <a:latin typeface="Arial" charset="0"/>
                <a:ea typeface="新細明體" charset="-120"/>
                <a:cs typeface="Arial" pitchFamily="34" charset="0"/>
              </a:rPr>
              <a:t>comment</a:t>
            </a:r>
          </a:p>
        </p:txBody>
      </p:sp>
    </p:spTree>
    <p:extLst>
      <p:ext uri="{BB962C8B-B14F-4D97-AF65-F5344CB8AC3E}">
        <p14:creationId xmlns:p14="http://schemas.microsoft.com/office/powerpoint/2010/main" val="2886374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9" presetClass="entr" presetSubtype="5" repeatCount="4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strVal val="#ppt_w"/>
                                          </p:val>
                                        </p:tav>
                                        <p:tav tm="100000">
                                          <p:val>
                                            <p:strVal val="#ppt_w"/>
                                          </p:val>
                                        </p:tav>
                                      </p:tavLst>
                                    </p:anim>
                                    <p:anim calcmode="lin" valueType="num">
                                      <p:cBhvr>
                                        <p:cTn id="13" dur="1000" fill="hold"/>
                                        <p:tgtEl>
                                          <p:spTgt spid="7"/>
                                        </p:tgtEl>
                                        <p:attrNameLst>
                                          <p:attrName>ppt_h</p:attrName>
                                        </p:attrNameLst>
                                      </p:cBhvr>
                                      <p:tavLst>
                                        <p:tav tm="0" fmla="#ppt_h*sin(2.5*pi*$)">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28600" y="0"/>
            <a:ext cx="8686800" cy="914400"/>
          </a:xfrm>
        </p:spPr>
        <p:txBody>
          <a:bodyPr/>
          <a:lstStyle/>
          <a:p>
            <a:pPr eaLnBrk="1" hangingPunct="1"/>
            <a:r>
              <a:rPr lang="en-US" altLang="zh-TW" sz="4800" dirty="0">
                <a:solidFill>
                  <a:schemeClr val="accent2"/>
                </a:solidFill>
              </a:rPr>
              <a:t>W</a:t>
            </a:r>
            <a:r>
              <a:rPr lang="en-US" altLang="zh-TW" sz="4800" dirty="0" smtClean="0">
                <a:solidFill>
                  <a:schemeClr val="accent2"/>
                </a:solidFill>
              </a:rPr>
              <a:t>e’ve now covered all these:</a:t>
            </a:r>
          </a:p>
        </p:txBody>
      </p:sp>
      <p:sp>
        <p:nvSpPr>
          <p:cNvPr id="2" name="Content Placeholder 1"/>
          <p:cNvSpPr>
            <a:spLocks noGrp="1"/>
          </p:cNvSpPr>
          <p:nvPr>
            <p:ph idx="1"/>
          </p:nvPr>
        </p:nvSpPr>
        <p:spPr>
          <a:xfrm>
            <a:off x="233362" y="914400"/>
            <a:ext cx="8910638" cy="6019800"/>
          </a:xfrm>
        </p:spPr>
        <p:txBody>
          <a:bodyPr/>
          <a:lstStyle/>
          <a:p>
            <a:pPr lvl="0"/>
            <a:r>
              <a:rPr lang="en-US" dirty="0" err="1" smtClean="0"/>
              <a:t>Sed</a:t>
            </a:r>
            <a:r>
              <a:rPr lang="en-US" dirty="0" smtClean="0"/>
              <a:t> commands that perform an action:</a:t>
            </a:r>
            <a:br>
              <a:rPr lang="en-US" dirty="0" smtClean="0"/>
            </a:br>
            <a:r>
              <a:rPr lang="en-US" altLang="zh-TW" spc="-20" dirty="0">
                <a:solidFill>
                  <a:srgbClr val="FF0000"/>
                </a:solidFill>
              </a:rPr>
              <a:t>a</a:t>
            </a:r>
            <a:r>
              <a:rPr lang="en-US" altLang="zh-TW" spc="-20" dirty="0"/>
              <a:t>,</a:t>
            </a:r>
            <a:r>
              <a:rPr lang="en-US" altLang="zh-TW" sz="2000" spc="-20" dirty="0">
                <a:solidFill>
                  <a:srgbClr val="FF0000"/>
                </a:solidFill>
              </a:rPr>
              <a:t> </a:t>
            </a:r>
            <a:r>
              <a:rPr lang="en-US" altLang="zh-TW" spc="-20" dirty="0">
                <a:solidFill>
                  <a:srgbClr val="FF0000"/>
                </a:solidFill>
              </a:rPr>
              <a:t>c</a:t>
            </a:r>
            <a:r>
              <a:rPr lang="en-US" altLang="zh-TW" spc="-20" dirty="0"/>
              <a:t>,</a:t>
            </a:r>
            <a:r>
              <a:rPr lang="en-US" altLang="zh-TW" sz="2000" spc="-20" dirty="0">
                <a:solidFill>
                  <a:srgbClr val="FF0000"/>
                </a:solidFill>
              </a:rPr>
              <a:t> </a:t>
            </a:r>
            <a:r>
              <a:rPr lang="en-US" altLang="zh-TW" spc="-20" dirty="0">
                <a:solidFill>
                  <a:srgbClr val="FF0000"/>
                </a:solidFill>
              </a:rPr>
              <a:t>d</a:t>
            </a:r>
            <a:r>
              <a:rPr lang="en-US" altLang="zh-TW" spc="-20" dirty="0"/>
              <a:t>,</a:t>
            </a:r>
            <a:r>
              <a:rPr lang="en-US" altLang="zh-TW" sz="2000" spc="-20" dirty="0">
                <a:solidFill>
                  <a:srgbClr val="FF0000"/>
                </a:solidFill>
              </a:rPr>
              <a:t> </a:t>
            </a:r>
            <a:r>
              <a:rPr lang="en-US" altLang="zh-TW" spc="-20" dirty="0">
                <a:solidFill>
                  <a:srgbClr val="FF0000"/>
                </a:solidFill>
              </a:rPr>
              <a:t>D</a:t>
            </a:r>
            <a:r>
              <a:rPr lang="en-US" altLang="zh-TW" spc="-20" dirty="0"/>
              <a:t>,</a:t>
            </a:r>
            <a:r>
              <a:rPr lang="en-US" altLang="zh-TW" sz="2000" spc="-20" dirty="0">
                <a:solidFill>
                  <a:srgbClr val="FF0000"/>
                </a:solidFill>
              </a:rPr>
              <a:t> </a:t>
            </a:r>
            <a:r>
              <a:rPr lang="en-US" altLang="zh-TW" spc="-20" dirty="0">
                <a:solidFill>
                  <a:srgbClr val="FF0000"/>
                </a:solidFill>
              </a:rPr>
              <a:t>g</a:t>
            </a:r>
            <a:r>
              <a:rPr lang="en-US" altLang="zh-TW" spc="-20" dirty="0"/>
              <a:t>,</a:t>
            </a:r>
            <a:r>
              <a:rPr lang="en-US" altLang="zh-TW" sz="2000" spc="-20" dirty="0">
                <a:solidFill>
                  <a:srgbClr val="FF0000"/>
                </a:solidFill>
              </a:rPr>
              <a:t> </a:t>
            </a:r>
            <a:r>
              <a:rPr lang="en-US" altLang="zh-TW" spc="-20" dirty="0">
                <a:solidFill>
                  <a:srgbClr val="FF0000"/>
                </a:solidFill>
              </a:rPr>
              <a:t>G</a:t>
            </a:r>
            <a:r>
              <a:rPr lang="en-US" altLang="zh-TW" spc="-20" dirty="0"/>
              <a:t>,</a:t>
            </a:r>
            <a:r>
              <a:rPr lang="en-US" altLang="zh-TW" sz="2000" spc="-20" dirty="0">
                <a:solidFill>
                  <a:srgbClr val="FF0000"/>
                </a:solidFill>
              </a:rPr>
              <a:t> </a:t>
            </a:r>
            <a:r>
              <a:rPr lang="en-US" altLang="zh-TW" spc="-20" dirty="0">
                <a:solidFill>
                  <a:srgbClr val="FF0000"/>
                </a:solidFill>
              </a:rPr>
              <a:t>h</a:t>
            </a:r>
            <a:r>
              <a:rPr lang="en-US" altLang="zh-TW" spc="-20" dirty="0"/>
              <a:t>,</a:t>
            </a:r>
            <a:r>
              <a:rPr lang="en-US" altLang="zh-TW" sz="2000" spc="-20" dirty="0">
                <a:solidFill>
                  <a:srgbClr val="FF0000"/>
                </a:solidFill>
              </a:rPr>
              <a:t> </a:t>
            </a:r>
            <a:r>
              <a:rPr lang="en-US" altLang="zh-TW" spc="-20" dirty="0">
                <a:solidFill>
                  <a:srgbClr val="FF0000"/>
                </a:solidFill>
              </a:rPr>
              <a:t>H</a:t>
            </a:r>
            <a:r>
              <a:rPr lang="en-US" altLang="zh-TW" spc="-20" dirty="0"/>
              <a:t>,</a:t>
            </a:r>
            <a:r>
              <a:rPr lang="en-US" altLang="zh-TW" sz="1800" spc="-20" dirty="0">
                <a:solidFill>
                  <a:srgbClr val="FF0000"/>
                </a:solidFill>
              </a:rPr>
              <a:t> </a:t>
            </a:r>
            <a:r>
              <a:rPr lang="en-US" altLang="zh-TW" spc="-20" dirty="0" err="1">
                <a:solidFill>
                  <a:srgbClr val="FF0000"/>
                </a:solidFill>
              </a:rPr>
              <a:t>i</a:t>
            </a:r>
            <a:r>
              <a:rPr lang="en-US" altLang="zh-TW" spc="-20" dirty="0"/>
              <a:t>,</a:t>
            </a:r>
            <a:r>
              <a:rPr lang="en-US" altLang="zh-TW" sz="2000" spc="-20" dirty="0">
                <a:solidFill>
                  <a:srgbClr val="FF0000"/>
                </a:solidFill>
              </a:rPr>
              <a:t> </a:t>
            </a:r>
            <a:r>
              <a:rPr lang="en-US" altLang="zh-TW" spc="-20" dirty="0">
                <a:solidFill>
                  <a:schemeClr val="bg1">
                    <a:lumMod val="75000"/>
                  </a:schemeClr>
                </a:solidFill>
              </a:rPr>
              <a:t>l</a:t>
            </a:r>
            <a:r>
              <a:rPr lang="en-US" altLang="zh-TW" spc="-20" dirty="0"/>
              <a:t>,</a:t>
            </a:r>
            <a:r>
              <a:rPr lang="en-US" altLang="zh-TW" sz="2000" spc="-20" dirty="0">
                <a:solidFill>
                  <a:srgbClr val="FF0000"/>
                </a:solidFill>
              </a:rPr>
              <a:t> </a:t>
            </a:r>
            <a:r>
              <a:rPr lang="en-US" altLang="zh-TW" spc="-20" dirty="0">
                <a:solidFill>
                  <a:srgbClr val="FF0000"/>
                </a:solidFill>
              </a:rPr>
              <a:t>n</a:t>
            </a:r>
            <a:r>
              <a:rPr lang="en-US" altLang="zh-TW" spc="-20" dirty="0"/>
              <a:t>,</a:t>
            </a:r>
            <a:r>
              <a:rPr lang="en-US" altLang="zh-TW" sz="2000" spc="-20" dirty="0">
                <a:solidFill>
                  <a:srgbClr val="FF0000"/>
                </a:solidFill>
              </a:rPr>
              <a:t> </a:t>
            </a:r>
            <a:r>
              <a:rPr lang="en-US" altLang="zh-TW" spc="-20" dirty="0">
                <a:solidFill>
                  <a:srgbClr val="FF0000"/>
                </a:solidFill>
              </a:rPr>
              <a:t>N</a:t>
            </a:r>
            <a:r>
              <a:rPr lang="en-US" altLang="zh-TW" spc="-20" dirty="0"/>
              <a:t>,</a:t>
            </a:r>
            <a:r>
              <a:rPr lang="en-US" altLang="zh-TW" sz="2000" spc="-20" dirty="0">
                <a:solidFill>
                  <a:srgbClr val="FF0000"/>
                </a:solidFill>
              </a:rPr>
              <a:t> </a:t>
            </a:r>
            <a:r>
              <a:rPr lang="en-US" altLang="zh-TW" spc="-20" dirty="0">
                <a:solidFill>
                  <a:srgbClr val="FF0000"/>
                </a:solidFill>
              </a:rPr>
              <a:t>p</a:t>
            </a:r>
            <a:r>
              <a:rPr lang="en-US" altLang="zh-TW" spc="-20" dirty="0"/>
              <a:t>,</a:t>
            </a:r>
            <a:r>
              <a:rPr lang="en-US" altLang="zh-TW" sz="2000" spc="-20" dirty="0">
                <a:solidFill>
                  <a:srgbClr val="FF0000"/>
                </a:solidFill>
              </a:rPr>
              <a:t> </a:t>
            </a:r>
            <a:r>
              <a:rPr lang="en-US" altLang="zh-TW" spc="-20" dirty="0">
                <a:solidFill>
                  <a:srgbClr val="FF0000"/>
                </a:solidFill>
              </a:rPr>
              <a:t>P</a:t>
            </a:r>
            <a:r>
              <a:rPr lang="en-US" altLang="zh-TW" spc="-20" dirty="0"/>
              <a:t>,</a:t>
            </a:r>
            <a:r>
              <a:rPr lang="en-US" altLang="zh-TW" sz="2000" spc="-20" dirty="0">
                <a:solidFill>
                  <a:srgbClr val="FF0000"/>
                </a:solidFill>
              </a:rPr>
              <a:t> </a:t>
            </a:r>
            <a:r>
              <a:rPr lang="en-US" altLang="zh-TW" spc="-20" dirty="0">
                <a:solidFill>
                  <a:schemeClr val="bg1">
                    <a:lumMod val="75000"/>
                  </a:schemeClr>
                </a:solidFill>
              </a:rPr>
              <a:t>r</a:t>
            </a:r>
            <a:r>
              <a:rPr lang="en-US" altLang="zh-TW" spc="-20" dirty="0"/>
              <a:t>,</a:t>
            </a:r>
            <a:r>
              <a:rPr lang="en-US" altLang="zh-TW" sz="2000" spc="-20" dirty="0">
                <a:solidFill>
                  <a:srgbClr val="FF0000"/>
                </a:solidFill>
              </a:rPr>
              <a:t> </a:t>
            </a:r>
            <a:r>
              <a:rPr lang="en-US" altLang="zh-TW" spc="-20" dirty="0">
                <a:solidFill>
                  <a:srgbClr val="FF0000"/>
                </a:solidFill>
              </a:rPr>
              <a:t>s</a:t>
            </a:r>
            <a:r>
              <a:rPr lang="en-US" altLang="zh-TW" spc="-20" dirty="0"/>
              <a:t>,</a:t>
            </a:r>
            <a:r>
              <a:rPr lang="en-US" altLang="zh-TW" sz="2000" spc="-20" dirty="0">
                <a:solidFill>
                  <a:srgbClr val="FF0000"/>
                </a:solidFill>
              </a:rPr>
              <a:t> </a:t>
            </a:r>
            <a:r>
              <a:rPr lang="en-US" altLang="zh-TW" spc="-20" dirty="0">
                <a:solidFill>
                  <a:schemeClr val="bg1">
                    <a:lumMod val="75000"/>
                  </a:schemeClr>
                </a:solidFill>
              </a:rPr>
              <a:t>w</a:t>
            </a:r>
            <a:r>
              <a:rPr lang="en-US" altLang="zh-TW" spc="-20" dirty="0"/>
              <a:t>,</a:t>
            </a:r>
            <a:r>
              <a:rPr lang="en-US" altLang="zh-TW" sz="2000" spc="-20" dirty="0">
                <a:solidFill>
                  <a:srgbClr val="FF0000"/>
                </a:solidFill>
              </a:rPr>
              <a:t> </a:t>
            </a:r>
            <a:r>
              <a:rPr lang="en-US" altLang="zh-TW" spc="-20" dirty="0">
                <a:solidFill>
                  <a:srgbClr val="FF0000"/>
                </a:solidFill>
              </a:rPr>
              <a:t>x</a:t>
            </a:r>
            <a:r>
              <a:rPr lang="en-US" altLang="zh-TW" spc="-20" dirty="0"/>
              <a:t>,</a:t>
            </a:r>
            <a:r>
              <a:rPr lang="en-US" altLang="zh-TW" sz="2000" spc="-20" dirty="0">
                <a:solidFill>
                  <a:srgbClr val="FF0000"/>
                </a:solidFill>
              </a:rPr>
              <a:t> </a:t>
            </a:r>
            <a:r>
              <a:rPr lang="en-US" altLang="zh-TW" spc="-20" dirty="0">
                <a:solidFill>
                  <a:srgbClr val="FF0000"/>
                </a:solidFill>
              </a:rPr>
              <a:t>y</a:t>
            </a:r>
            <a:r>
              <a:rPr lang="en-US" altLang="zh-TW" spc="-20" dirty="0"/>
              <a:t>,</a:t>
            </a:r>
            <a:r>
              <a:rPr lang="en-US" altLang="zh-TW" sz="2000" spc="-20" dirty="0">
                <a:solidFill>
                  <a:srgbClr val="FF0000"/>
                </a:solidFill>
              </a:rPr>
              <a:t> </a:t>
            </a:r>
            <a:r>
              <a:rPr lang="en-US" altLang="zh-TW" spc="-20" dirty="0">
                <a:solidFill>
                  <a:srgbClr val="FF0000"/>
                </a:solidFill>
              </a:rPr>
              <a:t>z</a:t>
            </a:r>
            <a:r>
              <a:rPr lang="en-US" altLang="zh-TW" spc="-20" dirty="0"/>
              <a:t>,</a:t>
            </a:r>
            <a:r>
              <a:rPr lang="en-US" altLang="zh-TW" sz="2000" spc="-20" dirty="0">
                <a:solidFill>
                  <a:srgbClr val="FF0000"/>
                </a:solidFill>
              </a:rPr>
              <a:t> </a:t>
            </a:r>
            <a:r>
              <a:rPr lang="en-US" altLang="zh-TW" spc="-20" dirty="0">
                <a:solidFill>
                  <a:srgbClr val="FF0000"/>
                </a:solidFill>
              </a:rPr>
              <a:t>=</a:t>
            </a:r>
          </a:p>
          <a:p>
            <a:pPr lvl="1"/>
            <a:r>
              <a:rPr lang="en-US" dirty="0" smtClean="0"/>
              <a:t>Or no action (i.e., the comment): </a:t>
            </a:r>
            <a:r>
              <a:rPr lang="en-US" dirty="0" smtClean="0">
                <a:solidFill>
                  <a:srgbClr val="FFC1C1"/>
                </a:solidFill>
              </a:rPr>
              <a:t>#</a:t>
            </a:r>
            <a:r>
              <a:rPr lang="en-US" dirty="0" smtClean="0">
                <a:solidFill>
                  <a:schemeClr val="bg1">
                    <a:lumMod val="75000"/>
                  </a:schemeClr>
                </a:solidFill>
              </a:rPr>
              <a:t> </a:t>
            </a:r>
          </a:p>
          <a:p>
            <a:r>
              <a:rPr lang="en-US" dirty="0"/>
              <a:t>S</a:t>
            </a:r>
            <a:r>
              <a:rPr lang="en-US" dirty="0" smtClean="0"/>
              <a:t>ed commands related to control flow</a:t>
            </a:r>
            <a:br>
              <a:rPr lang="en-US" dirty="0" smtClean="0"/>
            </a:br>
            <a:r>
              <a:rPr lang="en-US" dirty="0">
                <a:solidFill>
                  <a:srgbClr val="FF0000"/>
                </a:solidFill>
              </a:rPr>
              <a:t>b</a:t>
            </a:r>
            <a:r>
              <a:rPr lang="en-US" dirty="0"/>
              <a:t>,</a:t>
            </a:r>
            <a:r>
              <a:rPr lang="en-US" sz="2800" dirty="0">
                <a:solidFill>
                  <a:srgbClr val="FF0000"/>
                </a:solidFill>
              </a:rPr>
              <a:t> </a:t>
            </a:r>
            <a:r>
              <a:rPr lang="en-US" dirty="0" smtClean="0">
                <a:solidFill>
                  <a:srgbClr val="FF0000"/>
                </a:solidFill>
              </a:rPr>
              <a:t>q</a:t>
            </a:r>
            <a:r>
              <a:rPr lang="en-US" dirty="0"/>
              <a:t>,</a:t>
            </a:r>
            <a:r>
              <a:rPr lang="en-US" sz="2800" dirty="0">
                <a:solidFill>
                  <a:schemeClr val="bg1">
                    <a:lumMod val="75000"/>
                  </a:schemeClr>
                </a:solidFill>
              </a:rPr>
              <a:t> </a:t>
            </a:r>
            <a:r>
              <a:rPr lang="en-US" dirty="0">
                <a:solidFill>
                  <a:srgbClr val="FF0000"/>
                </a:solidFill>
              </a:rPr>
              <a:t>t</a:t>
            </a:r>
            <a:r>
              <a:rPr lang="en-US" altLang="zh-TW" dirty="0"/>
              <a:t>,</a:t>
            </a:r>
            <a:r>
              <a:rPr lang="en-US" altLang="zh-TW" sz="2000" dirty="0">
                <a:solidFill>
                  <a:schemeClr val="bg1">
                    <a:lumMod val="75000"/>
                  </a:schemeClr>
                </a:solidFill>
              </a:rPr>
              <a:t> </a:t>
            </a:r>
            <a:r>
              <a:rPr lang="en-US" altLang="zh-TW" dirty="0">
                <a:solidFill>
                  <a:srgbClr val="FF0000"/>
                </a:solidFill>
              </a:rPr>
              <a:t>T</a:t>
            </a:r>
            <a:r>
              <a:rPr lang="en-US" altLang="zh-TW" dirty="0"/>
              <a:t>,</a:t>
            </a:r>
            <a:r>
              <a:rPr lang="en-US" sz="2800" dirty="0">
                <a:solidFill>
                  <a:schemeClr val="bg1">
                    <a:lumMod val="75000"/>
                  </a:schemeClr>
                </a:solidFill>
              </a:rPr>
              <a:t> </a:t>
            </a:r>
            <a:r>
              <a:rPr lang="en-US" dirty="0">
                <a:solidFill>
                  <a:srgbClr val="FF0000"/>
                </a:solidFill>
              </a:rPr>
              <a:t>!</a:t>
            </a:r>
            <a:r>
              <a:rPr lang="en-US" dirty="0" smtClean="0"/>
              <a:t>,</a:t>
            </a:r>
            <a:r>
              <a:rPr lang="en-US" sz="2800" dirty="0" smtClean="0">
                <a:solidFill>
                  <a:srgbClr val="FF0000"/>
                </a:solidFill>
              </a:rPr>
              <a:t> </a:t>
            </a:r>
            <a:r>
              <a:rPr lang="en-US" dirty="0" smtClean="0">
                <a:solidFill>
                  <a:srgbClr val="FF0000"/>
                </a:solidFill>
              </a:rPr>
              <a:t>:</a:t>
            </a:r>
            <a:r>
              <a:rPr lang="en-US" dirty="0" smtClean="0"/>
              <a:t>,</a:t>
            </a:r>
            <a:r>
              <a:rPr lang="en-US" sz="2800" dirty="0" smtClean="0"/>
              <a:t> </a:t>
            </a:r>
            <a:r>
              <a:rPr lang="en-US" dirty="0" smtClean="0">
                <a:solidFill>
                  <a:srgbClr val="FF0000"/>
                </a:solidFill>
              </a:rPr>
              <a:t>;</a:t>
            </a:r>
            <a:r>
              <a:rPr lang="en-US" dirty="0" smtClean="0"/>
              <a:t>,</a:t>
            </a:r>
            <a:r>
              <a:rPr lang="en-US" sz="2800" dirty="0" smtClean="0"/>
              <a:t> </a:t>
            </a:r>
            <a:r>
              <a:rPr lang="en-US" dirty="0" smtClean="0">
                <a:solidFill>
                  <a:srgbClr val="FF0000"/>
                </a:solidFill>
              </a:rPr>
              <a:t>\n</a:t>
            </a:r>
            <a:r>
              <a:rPr lang="en-US" dirty="0" smtClean="0"/>
              <a:t>,</a:t>
            </a:r>
            <a:r>
              <a:rPr lang="en-US" sz="2800" dirty="0" smtClean="0">
                <a:solidFill>
                  <a:schemeClr val="bg1">
                    <a:lumMod val="75000"/>
                  </a:schemeClr>
                </a:solidFill>
              </a:rPr>
              <a:t> </a:t>
            </a:r>
            <a:r>
              <a:rPr lang="en-US" dirty="0" smtClean="0">
                <a:solidFill>
                  <a:srgbClr val="FF0000"/>
                </a:solidFill>
              </a:rPr>
              <a:t>{</a:t>
            </a:r>
            <a:r>
              <a:rPr lang="en-US" dirty="0" smtClean="0"/>
              <a:t>,</a:t>
            </a:r>
            <a:r>
              <a:rPr lang="en-US" sz="2800" dirty="0" smtClean="0">
                <a:solidFill>
                  <a:schemeClr val="bg1">
                    <a:lumMod val="75000"/>
                  </a:schemeClr>
                </a:solidFill>
              </a:rPr>
              <a:t> </a:t>
            </a:r>
            <a:r>
              <a:rPr lang="en-US" dirty="0" smtClean="0">
                <a:solidFill>
                  <a:srgbClr val="FF0000"/>
                </a:solidFill>
              </a:rPr>
              <a:t>}</a:t>
            </a:r>
            <a:r>
              <a:rPr lang="en-US" dirty="0" smtClean="0"/>
              <a:t>,</a:t>
            </a:r>
            <a:r>
              <a:rPr lang="en-US" sz="2800" dirty="0" smtClean="0">
                <a:solidFill>
                  <a:schemeClr val="bg1">
                    <a:lumMod val="75000"/>
                  </a:schemeClr>
                </a:solidFill>
              </a:rPr>
              <a:t> </a:t>
            </a:r>
            <a:r>
              <a:rPr lang="en-US" dirty="0" smtClean="0">
                <a:solidFill>
                  <a:srgbClr val="FF0000"/>
                </a:solidFill>
              </a:rPr>
              <a:t>/</a:t>
            </a:r>
            <a:r>
              <a:rPr lang="en-US" dirty="0" smtClean="0"/>
              <a:t>,</a:t>
            </a:r>
            <a:r>
              <a:rPr lang="en-US" sz="2800" dirty="0">
                <a:solidFill>
                  <a:srgbClr val="BFBFBF"/>
                </a:solidFill>
              </a:rPr>
              <a:t> </a:t>
            </a:r>
            <a:r>
              <a:rPr lang="en-US" dirty="0" smtClean="0">
                <a:solidFill>
                  <a:srgbClr val="FF0000"/>
                </a:solidFill>
              </a:rPr>
              <a:t>\</a:t>
            </a:r>
            <a:r>
              <a:rPr lang="en-US" dirty="0" smtClean="0"/>
              <a:t>,</a:t>
            </a:r>
            <a:r>
              <a:rPr lang="en-US" sz="2800" dirty="0" smtClean="0">
                <a:solidFill>
                  <a:schemeClr val="bg1">
                    <a:lumMod val="75000"/>
                  </a:schemeClr>
                </a:solidFill>
              </a:rPr>
              <a:t> </a:t>
            </a:r>
            <a:r>
              <a:rPr lang="en-US" i="1" dirty="0" smtClean="0">
                <a:solidFill>
                  <a:srgbClr val="FF0000"/>
                </a:solidFill>
              </a:rPr>
              <a:t>a number</a:t>
            </a:r>
            <a:r>
              <a:rPr lang="en-US" dirty="0" smtClean="0"/>
              <a:t>,</a:t>
            </a:r>
            <a:r>
              <a:rPr lang="en-US" sz="2800" dirty="0" smtClean="0"/>
              <a:t> </a:t>
            </a:r>
            <a:r>
              <a:rPr lang="en-US" dirty="0" smtClean="0"/>
              <a:t>“</a:t>
            </a:r>
            <a:r>
              <a:rPr lang="en-US" dirty="0" smtClean="0">
                <a:solidFill>
                  <a:srgbClr val="FF0000"/>
                </a:solidFill>
              </a:rPr>
              <a:t>,</a:t>
            </a:r>
            <a:r>
              <a:rPr lang="en-US" dirty="0" smtClean="0"/>
              <a:t>”</a:t>
            </a:r>
          </a:p>
          <a:p>
            <a:pPr marL="0" indent="0">
              <a:buNone/>
            </a:pPr>
            <a:endParaRPr lang="en-US" dirty="0" smtClean="0">
              <a:solidFill>
                <a:schemeClr val="bg1">
                  <a:lumMod val="75000"/>
                </a:schemeClr>
              </a:solidFill>
            </a:endParaRPr>
          </a:p>
        </p:txBody>
      </p:sp>
      <p:sp>
        <p:nvSpPr>
          <p:cNvPr id="7" name="Rounded Rectangle 6"/>
          <p:cNvSpPr/>
          <p:nvPr/>
        </p:nvSpPr>
        <p:spPr bwMode="auto">
          <a:xfrm>
            <a:off x="2831952" y="3070317"/>
            <a:ext cx="1596032" cy="455908"/>
          </a:xfrm>
          <a:prstGeom prst="roundRect">
            <a:avLst/>
          </a:prstGeom>
          <a:noFill/>
          <a:ln w="571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8" name="Rectangle 7"/>
          <p:cNvSpPr/>
          <p:nvPr/>
        </p:nvSpPr>
        <p:spPr bwMode="auto">
          <a:xfrm>
            <a:off x="2209800" y="4191000"/>
            <a:ext cx="4419600" cy="1828800"/>
          </a:xfrm>
          <a:prstGeom prst="rect">
            <a:avLst/>
          </a:prstGeom>
          <a:solidFill>
            <a:srgbClr val="CCE8EA"/>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5400" b="0" dirty="0">
                <a:solidFill>
                  <a:srgbClr val="FF0000"/>
                </a:solidFill>
                <a:latin typeface="Arial" charset="0"/>
                <a:ea typeface="新細明體" charset="-120"/>
                <a:cs typeface="Arial" pitchFamily="34" charset="0"/>
              </a:rPr>
              <a:t>Command separators</a:t>
            </a:r>
          </a:p>
        </p:txBody>
      </p:sp>
    </p:spTree>
    <p:extLst>
      <p:ext uri="{BB962C8B-B14F-4D97-AF65-F5344CB8AC3E}">
        <p14:creationId xmlns:p14="http://schemas.microsoft.com/office/powerpoint/2010/main" val="3436807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9" presetClass="entr" presetSubtype="5" repeatCount="4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strVal val="#ppt_w"/>
                                          </p:val>
                                        </p:tav>
                                        <p:tav tm="100000">
                                          <p:val>
                                            <p:strVal val="#ppt_w"/>
                                          </p:val>
                                        </p:tav>
                                      </p:tavLst>
                                    </p:anim>
                                    <p:anim calcmode="lin" valueType="num">
                                      <p:cBhvr>
                                        <p:cTn id="13" dur="1000" fill="hold"/>
                                        <p:tgtEl>
                                          <p:spTgt spid="7"/>
                                        </p:tgtEl>
                                        <p:attrNameLst>
                                          <p:attrName>ppt_h</p:attrName>
                                        </p:attrNameLst>
                                      </p:cBhvr>
                                      <p:tavLst>
                                        <p:tav tm="0" fmla="#ppt_h*sin(2.5*pi*$)">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28600" y="0"/>
            <a:ext cx="8686800" cy="914400"/>
          </a:xfrm>
        </p:spPr>
        <p:txBody>
          <a:bodyPr/>
          <a:lstStyle/>
          <a:p>
            <a:pPr eaLnBrk="1" hangingPunct="1"/>
            <a:r>
              <a:rPr lang="en-US" altLang="zh-TW" sz="4800" dirty="0">
                <a:solidFill>
                  <a:schemeClr val="accent2"/>
                </a:solidFill>
              </a:rPr>
              <a:t>W</a:t>
            </a:r>
            <a:r>
              <a:rPr lang="en-US" altLang="zh-TW" sz="4800" dirty="0" smtClean="0">
                <a:solidFill>
                  <a:schemeClr val="accent2"/>
                </a:solidFill>
              </a:rPr>
              <a:t>e’ve now covered all these:</a:t>
            </a:r>
          </a:p>
        </p:txBody>
      </p:sp>
      <p:sp>
        <p:nvSpPr>
          <p:cNvPr id="2" name="Content Placeholder 1"/>
          <p:cNvSpPr>
            <a:spLocks noGrp="1"/>
          </p:cNvSpPr>
          <p:nvPr>
            <p:ph idx="1"/>
          </p:nvPr>
        </p:nvSpPr>
        <p:spPr>
          <a:xfrm>
            <a:off x="233362" y="914400"/>
            <a:ext cx="8910638" cy="6019800"/>
          </a:xfrm>
        </p:spPr>
        <p:txBody>
          <a:bodyPr/>
          <a:lstStyle/>
          <a:p>
            <a:pPr lvl="0"/>
            <a:r>
              <a:rPr lang="en-US" dirty="0" err="1" smtClean="0"/>
              <a:t>Sed</a:t>
            </a:r>
            <a:r>
              <a:rPr lang="en-US" dirty="0" smtClean="0"/>
              <a:t> commands that perform an action:</a:t>
            </a:r>
            <a:br>
              <a:rPr lang="en-US" dirty="0" smtClean="0"/>
            </a:br>
            <a:r>
              <a:rPr lang="en-US" altLang="zh-TW" spc="-20" dirty="0">
                <a:solidFill>
                  <a:srgbClr val="FF0000"/>
                </a:solidFill>
              </a:rPr>
              <a:t>a</a:t>
            </a:r>
            <a:r>
              <a:rPr lang="en-US" altLang="zh-TW" spc="-20" dirty="0"/>
              <a:t>,</a:t>
            </a:r>
            <a:r>
              <a:rPr lang="en-US" altLang="zh-TW" sz="2000" spc="-20" dirty="0">
                <a:solidFill>
                  <a:srgbClr val="FF0000"/>
                </a:solidFill>
              </a:rPr>
              <a:t> </a:t>
            </a:r>
            <a:r>
              <a:rPr lang="en-US" altLang="zh-TW" spc="-20" dirty="0">
                <a:solidFill>
                  <a:srgbClr val="FF0000"/>
                </a:solidFill>
              </a:rPr>
              <a:t>c</a:t>
            </a:r>
            <a:r>
              <a:rPr lang="en-US" altLang="zh-TW" spc="-20" dirty="0"/>
              <a:t>,</a:t>
            </a:r>
            <a:r>
              <a:rPr lang="en-US" altLang="zh-TW" sz="2000" spc="-20" dirty="0">
                <a:solidFill>
                  <a:srgbClr val="FF0000"/>
                </a:solidFill>
              </a:rPr>
              <a:t> </a:t>
            </a:r>
            <a:r>
              <a:rPr lang="en-US" altLang="zh-TW" spc="-20" dirty="0">
                <a:solidFill>
                  <a:srgbClr val="FF0000"/>
                </a:solidFill>
              </a:rPr>
              <a:t>d</a:t>
            </a:r>
            <a:r>
              <a:rPr lang="en-US" altLang="zh-TW" spc="-20" dirty="0"/>
              <a:t>,</a:t>
            </a:r>
            <a:r>
              <a:rPr lang="en-US" altLang="zh-TW" sz="2000" spc="-20" dirty="0">
                <a:solidFill>
                  <a:srgbClr val="FF0000"/>
                </a:solidFill>
              </a:rPr>
              <a:t> </a:t>
            </a:r>
            <a:r>
              <a:rPr lang="en-US" altLang="zh-TW" spc="-20" dirty="0">
                <a:solidFill>
                  <a:srgbClr val="FF0000"/>
                </a:solidFill>
              </a:rPr>
              <a:t>D</a:t>
            </a:r>
            <a:r>
              <a:rPr lang="en-US" altLang="zh-TW" spc="-20" dirty="0"/>
              <a:t>,</a:t>
            </a:r>
            <a:r>
              <a:rPr lang="en-US" altLang="zh-TW" sz="2000" spc="-20" dirty="0">
                <a:solidFill>
                  <a:srgbClr val="FF0000"/>
                </a:solidFill>
              </a:rPr>
              <a:t> </a:t>
            </a:r>
            <a:r>
              <a:rPr lang="en-US" altLang="zh-TW" spc="-20" dirty="0">
                <a:solidFill>
                  <a:srgbClr val="FF0000"/>
                </a:solidFill>
              </a:rPr>
              <a:t>g</a:t>
            </a:r>
            <a:r>
              <a:rPr lang="en-US" altLang="zh-TW" spc="-20" dirty="0"/>
              <a:t>,</a:t>
            </a:r>
            <a:r>
              <a:rPr lang="en-US" altLang="zh-TW" sz="2000" spc="-20" dirty="0">
                <a:solidFill>
                  <a:srgbClr val="FF0000"/>
                </a:solidFill>
              </a:rPr>
              <a:t> </a:t>
            </a:r>
            <a:r>
              <a:rPr lang="en-US" altLang="zh-TW" spc="-20" dirty="0">
                <a:solidFill>
                  <a:srgbClr val="FF0000"/>
                </a:solidFill>
              </a:rPr>
              <a:t>G</a:t>
            </a:r>
            <a:r>
              <a:rPr lang="en-US" altLang="zh-TW" spc="-20" dirty="0"/>
              <a:t>,</a:t>
            </a:r>
            <a:r>
              <a:rPr lang="en-US" altLang="zh-TW" sz="2000" spc="-20" dirty="0">
                <a:solidFill>
                  <a:srgbClr val="FF0000"/>
                </a:solidFill>
              </a:rPr>
              <a:t> </a:t>
            </a:r>
            <a:r>
              <a:rPr lang="en-US" altLang="zh-TW" spc="-20" dirty="0">
                <a:solidFill>
                  <a:srgbClr val="FF0000"/>
                </a:solidFill>
              </a:rPr>
              <a:t>h</a:t>
            </a:r>
            <a:r>
              <a:rPr lang="en-US" altLang="zh-TW" spc="-20" dirty="0"/>
              <a:t>,</a:t>
            </a:r>
            <a:r>
              <a:rPr lang="en-US" altLang="zh-TW" sz="2000" spc="-20" dirty="0">
                <a:solidFill>
                  <a:srgbClr val="FF0000"/>
                </a:solidFill>
              </a:rPr>
              <a:t> </a:t>
            </a:r>
            <a:r>
              <a:rPr lang="en-US" altLang="zh-TW" spc="-20" dirty="0">
                <a:solidFill>
                  <a:srgbClr val="FF0000"/>
                </a:solidFill>
              </a:rPr>
              <a:t>H</a:t>
            </a:r>
            <a:r>
              <a:rPr lang="en-US" altLang="zh-TW" spc="-20" dirty="0"/>
              <a:t>,</a:t>
            </a:r>
            <a:r>
              <a:rPr lang="en-US" altLang="zh-TW" sz="1800" spc="-20" dirty="0">
                <a:solidFill>
                  <a:srgbClr val="FF0000"/>
                </a:solidFill>
              </a:rPr>
              <a:t> </a:t>
            </a:r>
            <a:r>
              <a:rPr lang="en-US" altLang="zh-TW" spc="-20" dirty="0" err="1">
                <a:solidFill>
                  <a:srgbClr val="FF0000"/>
                </a:solidFill>
              </a:rPr>
              <a:t>i</a:t>
            </a:r>
            <a:r>
              <a:rPr lang="en-US" altLang="zh-TW" spc="-20" dirty="0"/>
              <a:t>,</a:t>
            </a:r>
            <a:r>
              <a:rPr lang="en-US" altLang="zh-TW" sz="2000" spc="-20" dirty="0">
                <a:solidFill>
                  <a:srgbClr val="FF0000"/>
                </a:solidFill>
              </a:rPr>
              <a:t> </a:t>
            </a:r>
            <a:r>
              <a:rPr lang="en-US" altLang="zh-TW" spc="-20" dirty="0">
                <a:solidFill>
                  <a:schemeClr val="bg1">
                    <a:lumMod val="75000"/>
                  </a:schemeClr>
                </a:solidFill>
              </a:rPr>
              <a:t>l</a:t>
            </a:r>
            <a:r>
              <a:rPr lang="en-US" altLang="zh-TW" spc="-20" dirty="0"/>
              <a:t>,</a:t>
            </a:r>
            <a:r>
              <a:rPr lang="en-US" altLang="zh-TW" sz="2000" spc="-20" dirty="0">
                <a:solidFill>
                  <a:srgbClr val="FF0000"/>
                </a:solidFill>
              </a:rPr>
              <a:t> </a:t>
            </a:r>
            <a:r>
              <a:rPr lang="en-US" altLang="zh-TW" spc="-20" dirty="0">
                <a:solidFill>
                  <a:srgbClr val="FF0000"/>
                </a:solidFill>
              </a:rPr>
              <a:t>n</a:t>
            </a:r>
            <a:r>
              <a:rPr lang="en-US" altLang="zh-TW" spc="-20" dirty="0"/>
              <a:t>,</a:t>
            </a:r>
            <a:r>
              <a:rPr lang="en-US" altLang="zh-TW" sz="2000" spc="-20" dirty="0">
                <a:solidFill>
                  <a:srgbClr val="FF0000"/>
                </a:solidFill>
              </a:rPr>
              <a:t> </a:t>
            </a:r>
            <a:r>
              <a:rPr lang="en-US" altLang="zh-TW" spc="-20" dirty="0">
                <a:solidFill>
                  <a:srgbClr val="FF0000"/>
                </a:solidFill>
              </a:rPr>
              <a:t>N</a:t>
            </a:r>
            <a:r>
              <a:rPr lang="en-US" altLang="zh-TW" spc="-20" dirty="0"/>
              <a:t>,</a:t>
            </a:r>
            <a:r>
              <a:rPr lang="en-US" altLang="zh-TW" sz="2000" spc="-20" dirty="0">
                <a:solidFill>
                  <a:srgbClr val="FF0000"/>
                </a:solidFill>
              </a:rPr>
              <a:t> </a:t>
            </a:r>
            <a:r>
              <a:rPr lang="en-US" altLang="zh-TW" spc="-20" dirty="0">
                <a:solidFill>
                  <a:srgbClr val="FF0000"/>
                </a:solidFill>
              </a:rPr>
              <a:t>p</a:t>
            </a:r>
            <a:r>
              <a:rPr lang="en-US" altLang="zh-TW" spc="-20" dirty="0"/>
              <a:t>,</a:t>
            </a:r>
            <a:r>
              <a:rPr lang="en-US" altLang="zh-TW" sz="2000" spc="-20" dirty="0">
                <a:solidFill>
                  <a:srgbClr val="FF0000"/>
                </a:solidFill>
              </a:rPr>
              <a:t> </a:t>
            </a:r>
            <a:r>
              <a:rPr lang="en-US" altLang="zh-TW" spc="-20" dirty="0">
                <a:solidFill>
                  <a:srgbClr val="FF0000"/>
                </a:solidFill>
              </a:rPr>
              <a:t>P</a:t>
            </a:r>
            <a:r>
              <a:rPr lang="en-US" altLang="zh-TW" spc="-20" dirty="0"/>
              <a:t>,</a:t>
            </a:r>
            <a:r>
              <a:rPr lang="en-US" altLang="zh-TW" sz="2000" spc="-20" dirty="0">
                <a:solidFill>
                  <a:srgbClr val="FF0000"/>
                </a:solidFill>
              </a:rPr>
              <a:t> </a:t>
            </a:r>
            <a:r>
              <a:rPr lang="en-US" altLang="zh-TW" spc="-20" dirty="0">
                <a:solidFill>
                  <a:schemeClr val="bg1">
                    <a:lumMod val="75000"/>
                  </a:schemeClr>
                </a:solidFill>
              </a:rPr>
              <a:t>r</a:t>
            </a:r>
            <a:r>
              <a:rPr lang="en-US" altLang="zh-TW" spc="-20" dirty="0"/>
              <a:t>,</a:t>
            </a:r>
            <a:r>
              <a:rPr lang="en-US" altLang="zh-TW" sz="2000" spc="-20" dirty="0">
                <a:solidFill>
                  <a:srgbClr val="FF0000"/>
                </a:solidFill>
              </a:rPr>
              <a:t> </a:t>
            </a:r>
            <a:r>
              <a:rPr lang="en-US" altLang="zh-TW" spc="-20" dirty="0">
                <a:solidFill>
                  <a:srgbClr val="FF0000"/>
                </a:solidFill>
              </a:rPr>
              <a:t>s</a:t>
            </a:r>
            <a:r>
              <a:rPr lang="en-US" altLang="zh-TW" spc="-20" dirty="0"/>
              <a:t>,</a:t>
            </a:r>
            <a:r>
              <a:rPr lang="en-US" altLang="zh-TW" sz="2000" spc="-20" dirty="0">
                <a:solidFill>
                  <a:srgbClr val="FF0000"/>
                </a:solidFill>
              </a:rPr>
              <a:t> </a:t>
            </a:r>
            <a:r>
              <a:rPr lang="en-US" altLang="zh-TW" spc="-20" dirty="0">
                <a:solidFill>
                  <a:schemeClr val="bg1">
                    <a:lumMod val="75000"/>
                  </a:schemeClr>
                </a:solidFill>
              </a:rPr>
              <a:t>w</a:t>
            </a:r>
            <a:r>
              <a:rPr lang="en-US" altLang="zh-TW" spc="-20" dirty="0"/>
              <a:t>,</a:t>
            </a:r>
            <a:r>
              <a:rPr lang="en-US" altLang="zh-TW" sz="2000" spc="-20" dirty="0">
                <a:solidFill>
                  <a:srgbClr val="FF0000"/>
                </a:solidFill>
              </a:rPr>
              <a:t> </a:t>
            </a:r>
            <a:r>
              <a:rPr lang="en-US" altLang="zh-TW" spc="-20" dirty="0">
                <a:solidFill>
                  <a:srgbClr val="FF0000"/>
                </a:solidFill>
              </a:rPr>
              <a:t>x</a:t>
            </a:r>
            <a:r>
              <a:rPr lang="en-US" altLang="zh-TW" spc="-20" dirty="0"/>
              <a:t>,</a:t>
            </a:r>
            <a:r>
              <a:rPr lang="en-US" altLang="zh-TW" sz="2000" spc="-20" dirty="0">
                <a:solidFill>
                  <a:srgbClr val="FF0000"/>
                </a:solidFill>
              </a:rPr>
              <a:t> </a:t>
            </a:r>
            <a:r>
              <a:rPr lang="en-US" altLang="zh-TW" spc="-20" dirty="0">
                <a:solidFill>
                  <a:srgbClr val="FF0000"/>
                </a:solidFill>
              </a:rPr>
              <a:t>y</a:t>
            </a:r>
            <a:r>
              <a:rPr lang="en-US" altLang="zh-TW" spc="-20" dirty="0"/>
              <a:t>,</a:t>
            </a:r>
            <a:r>
              <a:rPr lang="en-US" altLang="zh-TW" sz="2000" spc="-20" dirty="0">
                <a:solidFill>
                  <a:srgbClr val="FF0000"/>
                </a:solidFill>
              </a:rPr>
              <a:t> </a:t>
            </a:r>
            <a:r>
              <a:rPr lang="en-US" altLang="zh-TW" spc="-20" dirty="0">
                <a:solidFill>
                  <a:srgbClr val="FF0000"/>
                </a:solidFill>
              </a:rPr>
              <a:t>z</a:t>
            </a:r>
            <a:r>
              <a:rPr lang="en-US" altLang="zh-TW" spc="-20" dirty="0"/>
              <a:t>,</a:t>
            </a:r>
            <a:r>
              <a:rPr lang="en-US" altLang="zh-TW" sz="2000" spc="-20" dirty="0">
                <a:solidFill>
                  <a:srgbClr val="FF0000"/>
                </a:solidFill>
              </a:rPr>
              <a:t> </a:t>
            </a:r>
            <a:r>
              <a:rPr lang="en-US" altLang="zh-TW" spc="-20" dirty="0">
                <a:solidFill>
                  <a:srgbClr val="FF0000"/>
                </a:solidFill>
              </a:rPr>
              <a:t>=</a:t>
            </a:r>
          </a:p>
          <a:p>
            <a:pPr lvl="1"/>
            <a:r>
              <a:rPr lang="en-US" dirty="0" smtClean="0"/>
              <a:t>Or no action (i.e., the comment): </a:t>
            </a:r>
            <a:r>
              <a:rPr lang="en-US" dirty="0" smtClean="0">
                <a:solidFill>
                  <a:srgbClr val="FFC1C1"/>
                </a:solidFill>
              </a:rPr>
              <a:t>#</a:t>
            </a:r>
            <a:r>
              <a:rPr lang="en-US" dirty="0" smtClean="0">
                <a:solidFill>
                  <a:schemeClr val="bg1">
                    <a:lumMod val="75000"/>
                  </a:schemeClr>
                </a:solidFill>
              </a:rPr>
              <a:t> </a:t>
            </a:r>
          </a:p>
          <a:p>
            <a:r>
              <a:rPr lang="en-US" dirty="0"/>
              <a:t>S</a:t>
            </a:r>
            <a:r>
              <a:rPr lang="en-US" dirty="0" smtClean="0"/>
              <a:t>ed commands related to control flow</a:t>
            </a:r>
            <a:br>
              <a:rPr lang="en-US" dirty="0" smtClean="0"/>
            </a:br>
            <a:r>
              <a:rPr lang="en-US" dirty="0">
                <a:solidFill>
                  <a:srgbClr val="FF0000"/>
                </a:solidFill>
              </a:rPr>
              <a:t>b</a:t>
            </a:r>
            <a:r>
              <a:rPr lang="en-US" dirty="0"/>
              <a:t>,</a:t>
            </a:r>
            <a:r>
              <a:rPr lang="en-US" sz="2800" dirty="0">
                <a:solidFill>
                  <a:srgbClr val="FF0000"/>
                </a:solidFill>
              </a:rPr>
              <a:t> </a:t>
            </a:r>
            <a:r>
              <a:rPr lang="en-US" dirty="0" smtClean="0">
                <a:solidFill>
                  <a:srgbClr val="FF0000"/>
                </a:solidFill>
              </a:rPr>
              <a:t>q</a:t>
            </a:r>
            <a:r>
              <a:rPr lang="en-US" dirty="0"/>
              <a:t>,</a:t>
            </a:r>
            <a:r>
              <a:rPr lang="en-US" sz="2800" dirty="0">
                <a:solidFill>
                  <a:schemeClr val="bg1">
                    <a:lumMod val="75000"/>
                  </a:schemeClr>
                </a:solidFill>
              </a:rPr>
              <a:t> </a:t>
            </a:r>
            <a:r>
              <a:rPr lang="en-US" dirty="0">
                <a:solidFill>
                  <a:srgbClr val="FF0000"/>
                </a:solidFill>
              </a:rPr>
              <a:t>t</a:t>
            </a:r>
            <a:r>
              <a:rPr lang="en-US" altLang="zh-TW" dirty="0"/>
              <a:t>,</a:t>
            </a:r>
            <a:r>
              <a:rPr lang="en-US" altLang="zh-TW" sz="2000" dirty="0">
                <a:solidFill>
                  <a:schemeClr val="bg1">
                    <a:lumMod val="75000"/>
                  </a:schemeClr>
                </a:solidFill>
              </a:rPr>
              <a:t> </a:t>
            </a:r>
            <a:r>
              <a:rPr lang="en-US" altLang="zh-TW" dirty="0">
                <a:solidFill>
                  <a:srgbClr val="FF0000"/>
                </a:solidFill>
              </a:rPr>
              <a:t>T</a:t>
            </a:r>
            <a:r>
              <a:rPr lang="en-US" altLang="zh-TW" dirty="0"/>
              <a:t>,</a:t>
            </a:r>
            <a:r>
              <a:rPr lang="en-US" sz="2800" dirty="0">
                <a:solidFill>
                  <a:schemeClr val="bg1">
                    <a:lumMod val="75000"/>
                  </a:schemeClr>
                </a:solidFill>
              </a:rPr>
              <a:t> </a:t>
            </a:r>
            <a:r>
              <a:rPr lang="en-US" dirty="0">
                <a:solidFill>
                  <a:srgbClr val="FF0000"/>
                </a:solidFill>
              </a:rPr>
              <a:t>!</a:t>
            </a:r>
            <a:r>
              <a:rPr lang="en-US" dirty="0" smtClean="0"/>
              <a:t>,</a:t>
            </a:r>
            <a:r>
              <a:rPr lang="en-US" sz="2800" dirty="0" smtClean="0">
                <a:solidFill>
                  <a:srgbClr val="FF0000"/>
                </a:solidFill>
              </a:rPr>
              <a:t> </a:t>
            </a:r>
            <a:r>
              <a:rPr lang="en-US" dirty="0" smtClean="0">
                <a:solidFill>
                  <a:srgbClr val="FF0000"/>
                </a:solidFill>
              </a:rPr>
              <a:t>:</a:t>
            </a:r>
            <a:r>
              <a:rPr lang="en-US" dirty="0" smtClean="0"/>
              <a:t>,</a:t>
            </a:r>
            <a:r>
              <a:rPr lang="en-US" sz="2800" dirty="0" smtClean="0"/>
              <a:t> </a:t>
            </a:r>
            <a:r>
              <a:rPr lang="en-US" dirty="0" smtClean="0">
                <a:solidFill>
                  <a:srgbClr val="FF0000"/>
                </a:solidFill>
              </a:rPr>
              <a:t>;</a:t>
            </a:r>
            <a:r>
              <a:rPr lang="en-US" dirty="0" smtClean="0"/>
              <a:t>,</a:t>
            </a:r>
            <a:r>
              <a:rPr lang="en-US" sz="2800" dirty="0" smtClean="0"/>
              <a:t> </a:t>
            </a:r>
            <a:r>
              <a:rPr lang="en-US" dirty="0" smtClean="0">
                <a:solidFill>
                  <a:srgbClr val="FF0000"/>
                </a:solidFill>
              </a:rPr>
              <a:t>\n</a:t>
            </a:r>
            <a:r>
              <a:rPr lang="en-US" dirty="0" smtClean="0"/>
              <a:t>,</a:t>
            </a:r>
            <a:r>
              <a:rPr lang="en-US" sz="2800" dirty="0" smtClean="0">
                <a:solidFill>
                  <a:schemeClr val="bg1">
                    <a:lumMod val="75000"/>
                  </a:schemeClr>
                </a:solidFill>
              </a:rPr>
              <a:t> </a:t>
            </a:r>
            <a:r>
              <a:rPr lang="en-US" dirty="0" smtClean="0">
                <a:solidFill>
                  <a:srgbClr val="FF0000"/>
                </a:solidFill>
              </a:rPr>
              <a:t>{</a:t>
            </a:r>
            <a:r>
              <a:rPr lang="en-US" dirty="0" smtClean="0"/>
              <a:t>,</a:t>
            </a:r>
            <a:r>
              <a:rPr lang="en-US" sz="2800" dirty="0" smtClean="0">
                <a:solidFill>
                  <a:schemeClr val="bg1">
                    <a:lumMod val="75000"/>
                  </a:schemeClr>
                </a:solidFill>
              </a:rPr>
              <a:t> </a:t>
            </a:r>
            <a:r>
              <a:rPr lang="en-US" dirty="0" smtClean="0">
                <a:solidFill>
                  <a:srgbClr val="FF0000"/>
                </a:solidFill>
              </a:rPr>
              <a:t>}</a:t>
            </a:r>
            <a:r>
              <a:rPr lang="en-US" dirty="0" smtClean="0"/>
              <a:t>,</a:t>
            </a:r>
            <a:r>
              <a:rPr lang="en-US" sz="2800" dirty="0" smtClean="0">
                <a:solidFill>
                  <a:schemeClr val="bg1">
                    <a:lumMod val="75000"/>
                  </a:schemeClr>
                </a:solidFill>
              </a:rPr>
              <a:t> </a:t>
            </a:r>
            <a:r>
              <a:rPr lang="en-US" dirty="0" smtClean="0">
                <a:solidFill>
                  <a:srgbClr val="FF0000"/>
                </a:solidFill>
              </a:rPr>
              <a:t>/</a:t>
            </a:r>
            <a:r>
              <a:rPr lang="en-US" dirty="0" smtClean="0"/>
              <a:t>,</a:t>
            </a:r>
            <a:r>
              <a:rPr lang="en-US" sz="2800" dirty="0">
                <a:solidFill>
                  <a:srgbClr val="BFBFBF"/>
                </a:solidFill>
              </a:rPr>
              <a:t> </a:t>
            </a:r>
            <a:r>
              <a:rPr lang="en-US" dirty="0" smtClean="0">
                <a:solidFill>
                  <a:srgbClr val="FF0000"/>
                </a:solidFill>
              </a:rPr>
              <a:t>\</a:t>
            </a:r>
            <a:r>
              <a:rPr lang="en-US" dirty="0" smtClean="0"/>
              <a:t>,</a:t>
            </a:r>
            <a:r>
              <a:rPr lang="en-US" sz="2800" dirty="0" smtClean="0">
                <a:solidFill>
                  <a:schemeClr val="bg1">
                    <a:lumMod val="75000"/>
                  </a:schemeClr>
                </a:solidFill>
              </a:rPr>
              <a:t> </a:t>
            </a:r>
            <a:r>
              <a:rPr lang="en-US" i="1" dirty="0" smtClean="0">
                <a:solidFill>
                  <a:srgbClr val="FF0000"/>
                </a:solidFill>
              </a:rPr>
              <a:t>a number</a:t>
            </a:r>
            <a:r>
              <a:rPr lang="en-US" dirty="0" smtClean="0"/>
              <a:t>,</a:t>
            </a:r>
            <a:r>
              <a:rPr lang="en-US" sz="2800" dirty="0" smtClean="0"/>
              <a:t> </a:t>
            </a:r>
            <a:r>
              <a:rPr lang="en-US" dirty="0" smtClean="0"/>
              <a:t>“</a:t>
            </a:r>
            <a:r>
              <a:rPr lang="en-US" dirty="0" smtClean="0">
                <a:solidFill>
                  <a:srgbClr val="FF0000"/>
                </a:solidFill>
              </a:rPr>
              <a:t>,</a:t>
            </a:r>
            <a:r>
              <a:rPr lang="en-US" dirty="0" smtClean="0"/>
              <a:t>”</a:t>
            </a:r>
          </a:p>
          <a:p>
            <a:pPr marL="0" indent="0">
              <a:buNone/>
            </a:pPr>
            <a:endParaRPr lang="en-US" dirty="0" smtClean="0">
              <a:solidFill>
                <a:schemeClr val="bg1">
                  <a:lumMod val="75000"/>
                </a:schemeClr>
              </a:solidFill>
            </a:endParaRPr>
          </a:p>
        </p:txBody>
      </p:sp>
      <p:sp>
        <p:nvSpPr>
          <p:cNvPr id="7" name="Rounded Rectangle 6"/>
          <p:cNvSpPr/>
          <p:nvPr/>
        </p:nvSpPr>
        <p:spPr bwMode="auto">
          <a:xfrm>
            <a:off x="2831952" y="3070317"/>
            <a:ext cx="1596032" cy="455908"/>
          </a:xfrm>
          <a:prstGeom prst="roundRect">
            <a:avLst/>
          </a:prstGeom>
          <a:solidFill>
            <a:srgbClr val="FFFFFF">
              <a:alpha val="8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8" name="Rectangle 7"/>
          <p:cNvSpPr/>
          <p:nvPr/>
        </p:nvSpPr>
        <p:spPr bwMode="auto">
          <a:xfrm>
            <a:off x="2209800" y="4191000"/>
            <a:ext cx="4419600" cy="1828800"/>
          </a:xfrm>
          <a:prstGeom prst="rect">
            <a:avLst/>
          </a:prstGeom>
          <a:solidFill>
            <a:srgbClr val="CCE8EA"/>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5400" b="0" dirty="0">
                <a:solidFill>
                  <a:srgbClr val="FF0000"/>
                </a:solidFill>
                <a:latin typeface="Arial" charset="0"/>
                <a:ea typeface="新細明體" charset="-120"/>
                <a:cs typeface="Arial" pitchFamily="34" charset="0"/>
              </a:rPr>
              <a:t>Direct to </a:t>
            </a:r>
            <a:r>
              <a:rPr lang="en-US" sz="5400" b="0" dirty="0" err="1">
                <a:solidFill>
                  <a:srgbClr val="FF0000"/>
                </a:solidFill>
                <a:latin typeface="Arial" charset="0"/>
                <a:ea typeface="新細明體" charset="-120"/>
                <a:cs typeface="Arial" pitchFamily="34" charset="0"/>
              </a:rPr>
              <a:t>stdout</a:t>
            </a:r>
            <a:endParaRPr lang="en-US" sz="5400" b="0" dirty="0">
              <a:solidFill>
                <a:srgbClr val="FF0000"/>
              </a:solidFill>
              <a:latin typeface="Arial" charset="0"/>
              <a:ea typeface="新細明體" charset="-120"/>
              <a:cs typeface="Arial" pitchFamily="34" charset="0"/>
            </a:endParaRPr>
          </a:p>
        </p:txBody>
      </p:sp>
      <p:sp>
        <p:nvSpPr>
          <p:cNvPr id="9" name="Rounded Rectangle 8"/>
          <p:cNvSpPr/>
          <p:nvPr/>
        </p:nvSpPr>
        <p:spPr bwMode="auto">
          <a:xfrm>
            <a:off x="611560" y="1465881"/>
            <a:ext cx="792088" cy="455908"/>
          </a:xfrm>
          <a:prstGeom prst="roundRect">
            <a:avLst/>
          </a:prstGeom>
          <a:noFill/>
          <a:ln w="571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0" name="Rounded Rectangle 9"/>
          <p:cNvSpPr/>
          <p:nvPr/>
        </p:nvSpPr>
        <p:spPr bwMode="auto">
          <a:xfrm>
            <a:off x="8532440" y="1465881"/>
            <a:ext cx="374543" cy="455908"/>
          </a:xfrm>
          <a:prstGeom prst="roundRect">
            <a:avLst/>
          </a:prstGeom>
          <a:noFill/>
          <a:ln w="571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1" name="Rounded Rectangle 10"/>
          <p:cNvSpPr/>
          <p:nvPr/>
        </p:nvSpPr>
        <p:spPr bwMode="auto">
          <a:xfrm>
            <a:off x="5436096" y="1465881"/>
            <a:ext cx="792088" cy="455908"/>
          </a:xfrm>
          <a:prstGeom prst="roundRect">
            <a:avLst/>
          </a:prstGeom>
          <a:noFill/>
          <a:ln w="571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2" name="Rounded Rectangle 11"/>
          <p:cNvSpPr/>
          <p:nvPr/>
        </p:nvSpPr>
        <p:spPr bwMode="auto">
          <a:xfrm>
            <a:off x="3923928" y="1465881"/>
            <a:ext cx="374543" cy="455908"/>
          </a:xfrm>
          <a:prstGeom prst="roundRect">
            <a:avLst/>
          </a:prstGeom>
          <a:noFill/>
          <a:ln w="571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Tree>
    <p:extLst>
      <p:ext uri="{BB962C8B-B14F-4D97-AF65-F5344CB8AC3E}">
        <p14:creationId xmlns:p14="http://schemas.microsoft.com/office/powerpoint/2010/main" val="104720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9" presetClass="entr" presetSubtype="5" repeatCount="400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strVal val="#ppt_w"/>
                                          </p:val>
                                        </p:tav>
                                        <p:tav tm="100000">
                                          <p:val>
                                            <p:strVal val="#ppt_w"/>
                                          </p:val>
                                        </p:tav>
                                      </p:tavLst>
                                    </p:anim>
                                    <p:anim calcmode="lin" valueType="num">
                                      <p:cBhvr>
                                        <p:cTn id="13" dur="1000" fill="hold"/>
                                        <p:tgtEl>
                                          <p:spTgt spid="9"/>
                                        </p:tgtEl>
                                        <p:attrNameLst>
                                          <p:attrName>ppt_h</p:attrName>
                                        </p:attrNameLst>
                                      </p:cBhvr>
                                      <p:tavLst>
                                        <p:tav tm="0" fmla="#ppt_h*sin(2.5*pi*$)">
                                          <p:val>
                                            <p:fltVal val="0"/>
                                          </p:val>
                                        </p:tav>
                                        <p:tav tm="100000">
                                          <p:val>
                                            <p:fltVal val="1"/>
                                          </p:val>
                                        </p:tav>
                                      </p:tavLst>
                                    </p:anim>
                                  </p:childTnLst>
                                </p:cTn>
                              </p:par>
                              <p:par>
                                <p:cTn id="14" presetID="19" presetClass="entr" presetSubtype="5" repeatCount="400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1000" fill="hold"/>
                                        <p:tgtEl>
                                          <p:spTgt spid="10"/>
                                        </p:tgtEl>
                                        <p:attrNameLst>
                                          <p:attrName>ppt_w</p:attrName>
                                        </p:attrNameLst>
                                      </p:cBhvr>
                                      <p:tavLst>
                                        <p:tav tm="0">
                                          <p:val>
                                            <p:strVal val="#ppt_w"/>
                                          </p:val>
                                        </p:tav>
                                        <p:tav tm="100000">
                                          <p:val>
                                            <p:strVal val="#ppt_w"/>
                                          </p:val>
                                        </p:tav>
                                      </p:tavLst>
                                    </p:anim>
                                    <p:anim calcmode="lin" valueType="num">
                                      <p:cBhvr>
                                        <p:cTn id="17" dur="1000" fill="hold"/>
                                        <p:tgtEl>
                                          <p:spTgt spid="10"/>
                                        </p:tgtEl>
                                        <p:attrNameLst>
                                          <p:attrName>ppt_h</p:attrName>
                                        </p:attrNameLst>
                                      </p:cBhvr>
                                      <p:tavLst>
                                        <p:tav tm="0" fmla="#ppt_h*sin(2.5*pi*$)">
                                          <p:val>
                                            <p:fltVal val="0"/>
                                          </p:val>
                                        </p:tav>
                                        <p:tav tm="100000">
                                          <p:val>
                                            <p:fltVal val="1"/>
                                          </p:val>
                                        </p:tav>
                                      </p:tavLst>
                                    </p:anim>
                                  </p:childTnLst>
                                </p:cTn>
                              </p:par>
                              <p:par>
                                <p:cTn id="18" presetID="19" presetClass="entr" presetSubtype="5" repeatCount="400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1000" fill="hold"/>
                                        <p:tgtEl>
                                          <p:spTgt spid="11"/>
                                        </p:tgtEl>
                                        <p:attrNameLst>
                                          <p:attrName>ppt_w</p:attrName>
                                        </p:attrNameLst>
                                      </p:cBhvr>
                                      <p:tavLst>
                                        <p:tav tm="0">
                                          <p:val>
                                            <p:strVal val="#ppt_w"/>
                                          </p:val>
                                        </p:tav>
                                        <p:tav tm="100000">
                                          <p:val>
                                            <p:strVal val="#ppt_w"/>
                                          </p:val>
                                        </p:tav>
                                      </p:tavLst>
                                    </p:anim>
                                    <p:anim calcmode="lin" valueType="num">
                                      <p:cBhvr>
                                        <p:cTn id="21" dur="1000" fill="hold"/>
                                        <p:tgtEl>
                                          <p:spTgt spid="11"/>
                                        </p:tgtEl>
                                        <p:attrNameLst>
                                          <p:attrName>ppt_h</p:attrName>
                                        </p:attrNameLst>
                                      </p:cBhvr>
                                      <p:tavLst>
                                        <p:tav tm="0" fmla="#ppt_h*sin(2.5*pi*$)">
                                          <p:val>
                                            <p:fltVal val="0"/>
                                          </p:val>
                                        </p:tav>
                                        <p:tav tm="100000">
                                          <p:val>
                                            <p:fltVal val="1"/>
                                          </p:val>
                                        </p:tav>
                                      </p:tavLst>
                                    </p:anim>
                                  </p:childTnLst>
                                </p:cTn>
                              </p:par>
                              <p:par>
                                <p:cTn id="22" presetID="19" presetClass="entr" presetSubtype="5" repeatCount="400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1000" fill="hold"/>
                                        <p:tgtEl>
                                          <p:spTgt spid="12"/>
                                        </p:tgtEl>
                                        <p:attrNameLst>
                                          <p:attrName>ppt_w</p:attrName>
                                        </p:attrNameLst>
                                      </p:cBhvr>
                                      <p:tavLst>
                                        <p:tav tm="0">
                                          <p:val>
                                            <p:strVal val="#ppt_w"/>
                                          </p:val>
                                        </p:tav>
                                        <p:tav tm="100000">
                                          <p:val>
                                            <p:strVal val="#ppt_w"/>
                                          </p:val>
                                        </p:tav>
                                      </p:tavLst>
                                    </p:anim>
                                    <p:anim calcmode="lin" valueType="num">
                                      <p:cBhvr>
                                        <p:cTn id="25" dur="1000" fill="hold"/>
                                        <p:tgtEl>
                                          <p:spTgt spid="12"/>
                                        </p:tgtEl>
                                        <p:attrNameLst>
                                          <p:attrName>ppt_h</p:attrName>
                                        </p:attrNameLst>
                                      </p:cBhvr>
                                      <p:tavLst>
                                        <p:tav tm="0" fmla="#ppt_h*sin(2.5*pi*$)">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28600" y="0"/>
            <a:ext cx="8686800" cy="914400"/>
          </a:xfrm>
        </p:spPr>
        <p:txBody>
          <a:bodyPr/>
          <a:lstStyle/>
          <a:p>
            <a:pPr eaLnBrk="1" hangingPunct="1"/>
            <a:r>
              <a:rPr lang="en-US" altLang="zh-TW" sz="4800" dirty="0">
                <a:solidFill>
                  <a:schemeClr val="accent2"/>
                </a:solidFill>
              </a:rPr>
              <a:t>W</a:t>
            </a:r>
            <a:r>
              <a:rPr lang="en-US" altLang="zh-TW" sz="4800" dirty="0" smtClean="0">
                <a:solidFill>
                  <a:schemeClr val="accent2"/>
                </a:solidFill>
              </a:rPr>
              <a:t>e’ve now covered all these:</a:t>
            </a:r>
          </a:p>
        </p:txBody>
      </p:sp>
      <p:sp>
        <p:nvSpPr>
          <p:cNvPr id="2" name="Content Placeholder 1"/>
          <p:cNvSpPr>
            <a:spLocks noGrp="1"/>
          </p:cNvSpPr>
          <p:nvPr>
            <p:ph idx="1"/>
          </p:nvPr>
        </p:nvSpPr>
        <p:spPr>
          <a:xfrm>
            <a:off x="233362" y="914400"/>
            <a:ext cx="8910638" cy="6019800"/>
          </a:xfrm>
        </p:spPr>
        <p:txBody>
          <a:bodyPr/>
          <a:lstStyle/>
          <a:p>
            <a:pPr lvl="0"/>
            <a:r>
              <a:rPr lang="en-US" dirty="0" err="1" smtClean="0"/>
              <a:t>Sed</a:t>
            </a:r>
            <a:r>
              <a:rPr lang="en-US" dirty="0" smtClean="0"/>
              <a:t> commands that perform an action:</a:t>
            </a:r>
            <a:br>
              <a:rPr lang="en-US" dirty="0" smtClean="0"/>
            </a:br>
            <a:r>
              <a:rPr lang="en-US" altLang="zh-TW" spc="-20" dirty="0">
                <a:solidFill>
                  <a:srgbClr val="FF0000"/>
                </a:solidFill>
              </a:rPr>
              <a:t>a</a:t>
            </a:r>
            <a:r>
              <a:rPr lang="en-US" altLang="zh-TW" spc="-20" dirty="0"/>
              <a:t>,</a:t>
            </a:r>
            <a:r>
              <a:rPr lang="en-US" altLang="zh-TW" sz="2000" spc="-20" dirty="0">
                <a:solidFill>
                  <a:srgbClr val="FF0000"/>
                </a:solidFill>
              </a:rPr>
              <a:t> </a:t>
            </a:r>
            <a:r>
              <a:rPr lang="en-US" altLang="zh-TW" spc="-20" dirty="0">
                <a:solidFill>
                  <a:srgbClr val="FF0000"/>
                </a:solidFill>
              </a:rPr>
              <a:t>c</a:t>
            </a:r>
            <a:r>
              <a:rPr lang="en-US" altLang="zh-TW" spc="-20" dirty="0"/>
              <a:t>,</a:t>
            </a:r>
            <a:r>
              <a:rPr lang="en-US" altLang="zh-TW" sz="2000" spc="-20" dirty="0">
                <a:solidFill>
                  <a:srgbClr val="FF0000"/>
                </a:solidFill>
              </a:rPr>
              <a:t> </a:t>
            </a:r>
            <a:r>
              <a:rPr lang="en-US" altLang="zh-TW" spc="-20" dirty="0">
                <a:solidFill>
                  <a:srgbClr val="FF0000"/>
                </a:solidFill>
              </a:rPr>
              <a:t>d</a:t>
            </a:r>
            <a:r>
              <a:rPr lang="en-US" altLang="zh-TW" spc="-20" dirty="0"/>
              <a:t>,</a:t>
            </a:r>
            <a:r>
              <a:rPr lang="en-US" altLang="zh-TW" sz="2000" spc="-20" dirty="0">
                <a:solidFill>
                  <a:srgbClr val="FF0000"/>
                </a:solidFill>
              </a:rPr>
              <a:t> </a:t>
            </a:r>
            <a:r>
              <a:rPr lang="en-US" altLang="zh-TW" spc="-20" dirty="0">
                <a:solidFill>
                  <a:srgbClr val="FF0000"/>
                </a:solidFill>
              </a:rPr>
              <a:t>D</a:t>
            </a:r>
            <a:r>
              <a:rPr lang="en-US" altLang="zh-TW" spc="-20" dirty="0"/>
              <a:t>,</a:t>
            </a:r>
            <a:r>
              <a:rPr lang="en-US" altLang="zh-TW" sz="2000" spc="-20" dirty="0">
                <a:solidFill>
                  <a:srgbClr val="FF0000"/>
                </a:solidFill>
              </a:rPr>
              <a:t> </a:t>
            </a:r>
            <a:r>
              <a:rPr lang="en-US" altLang="zh-TW" spc="-20" dirty="0">
                <a:solidFill>
                  <a:srgbClr val="FF0000"/>
                </a:solidFill>
              </a:rPr>
              <a:t>g</a:t>
            </a:r>
            <a:r>
              <a:rPr lang="en-US" altLang="zh-TW" spc="-20" dirty="0"/>
              <a:t>,</a:t>
            </a:r>
            <a:r>
              <a:rPr lang="en-US" altLang="zh-TW" sz="2000" spc="-20" dirty="0">
                <a:solidFill>
                  <a:srgbClr val="FF0000"/>
                </a:solidFill>
              </a:rPr>
              <a:t> </a:t>
            </a:r>
            <a:r>
              <a:rPr lang="en-US" altLang="zh-TW" spc="-20" dirty="0">
                <a:solidFill>
                  <a:srgbClr val="FF0000"/>
                </a:solidFill>
              </a:rPr>
              <a:t>G</a:t>
            </a:r>
            <a:r>
              <a:rPr lang="en-US" altLang="zh-TW" spc="-20" dirty="0"/>
              <a:t>,</a:t>
            </a:r>
            <a:r>
              <a:rPr lang="en-US" altLang="zh-TW" sz="2000" spc="-20" dirty="0">
                <a:solidFill>
                  <a:srgbClr val="FF0000"/>
                </a:solidFill>
              </a:rPr>
              <a:t> </a:t>
            </a:r>
            <a:r>
              <a:rPr lang="en-US" altLang="zh-TW" spc="-20" dirty="0">
                <a:solidFill>
                  <a:srgbClr val="FF0000"/>
                </a:solidFill>
              </a:rPr>
              <a:t>h</a:t>
            </a:r>
            <a:r>
              <a:rPr lang="en-US" altLang="zh-TW" spc="-20" dirty="0"/>
              <a:t>,</a:t>
            </a:r>
            <a:r>
              <a:rPr lang="en-US" altLang="zh-TW" sz="2000" spc="-20" dirty="0">
                <a:solidFill>
                  <a:srgbClr val="FF0000"/>
                </a:solidFill>
              </a:rPr>
              <a:t> </a:t>
            </a:r>
            <a:r>
              <a:rPr lang="en-US" altLang="zh-TW" spc="-20" dirty="0">
                <a:solidFill>
                  <a:srgbClr val="FF0000"/>
                </a:solidFill>
              </a:rPr>
              <a:t>H</a:t>
            </a:r>
            <a:r>
              <a:rPr lang="en-US" altLang="zh-TW" spc="-20" dirty="0"/>
              <a:t>,</a:t>
            </a:r>
            <a:r>
              <a:rPr lang="en-US" altLang="zh-TW" sz="1800" spc="-20" dirty="0">
                <a:solidFill>
                  <a:srgbClr val="FF0000"/>
                </a:solidFill>
              </a:rPr>
              <a:t> </a:t>
            </a:r>
            <a:r>
              <a:rPr lang="en-US" altLang="zh-TW" spc="-20" dirty="0" err="1">
                <a:solidFill>
                  <a:srgbClr val="FF0000"/>
                </a:solidFill>
              </a:rPr>
              <a:t>i</a:t>
            </a:r>
            <a:r>
              <a:rPr lang="en-US" altLang="zh-TW" spc="-20" dirty="0"/>
              <a:t>,</a:t>
            </a:r>
            <a:r>
              <a:rPr lang="en-US" altLang="zh-TW" sz="2000" spc="-20" dirty="0">
                <a:solidFill>
                  <a:srgbClr val="FF0000"/>
                </a:solidFill>
              </a:rPr>
              <a:t> </a:t>
            </a:r>
            <a:r>
              <a:rPr lang="en-US" altLang="zh-TW" spc="-20" dirty="0">
                <a:solidFill>
                  <a:schemeClr val="bg1">
                    <a:lumMod val="75000"/>
                  </a:schemeClr>
                </a:solidFill>
              </a:rPr>
              <a:t>l</a:t>
            </a:r>
            <a:r>
              <a:rPr lang="en-US" altLang="zh-TW" spc="-20" dirty="0"/>
              <a:t>,</a:t>
            </a:r>
            <a:r>
              <a:rPr lang="en-US" altLang="zh-TW" sz="2000" spc="-20" dirty="0">
                <a:solidFill>
                  <a:srgbClr val="FF0000"/>
                </a:solidFill>
              </a:rPr>
              <a:t> </a:t>
            </a:r>
            <a:r>
              <a:rPr lang="en-US" altLang="zh-TW" spc="-20" dirty="0">
                <a:solidFill>
                  <a:srgbClr val="FF0000"/>
                </a:solidFill>
              </a:rPr>
              <a:t>n</a:t>
            </a:r>
            <a:r>
              <a:rPr lang="en-US" altLang="zh-TW" spc="-20" dirty="0"/>
              <a:t>,</a:t>
            </a:r>
            <a:r>
              <a:rPr lang="en-US" altLang="zh-TW" sz="2000" spc="-20" dirty="0">
                <a:solidFill>
                  <a:srgbClr val="FF0000"/>
                </a:solidFill>
              </a:rPr>
              <a:t> </a:t>
            </a:r>
            <a:r>
              <a:rPr lang="en-US" altLang="zh-TW" spc="-20" dirty="0">
                <a:solidFill>
                  <a:srgbClr val="FF0000"/>
                </a:solidFill>
              </a:rPr>
              <a:t>N</a:t>
            </a:r>
            <a:r>
              <a:rPr lang="en-US" altLang="zh-TW" spc="-20" dirty="0"/>
              <a:t>,</a:t>
            </a:r>
            <a:r>
              <a:rPr lang="en-US" altLang="zh-TW" sz="2000" spc="-20" dirty="0">
                <a:solidFill>
                  <a:srgbClr val="FF0000"/>
                </a:solidFill>
              </a:rPr>
              <a:t> </a:t>
            </a:r>
            <a:r>
              <a:rPr lang="en-US" altLang="zh-TW" spc="-20" dirty="0">
                <a:solidFill>
                  <a:srgbClr val="FF0000"/>
                </a:solidFill>
              </a:rPr>
              <a:t>p</a:t>
            </a:r>
            <a:r>
              <a:rPr lang="en-US" altLang="zh-TW" spc="-20" dirty="0"/>
              <a:t>,</a:t>
            </a:r>
            <a:r>
              <a:rPr lang="en-US" altLang="zh-TW" sz="2000" spc="-20" dirty="0">
                <a:solidFill>
                  <a:srgbClr val="FF0000"/>
                </a:solidFill>
              </a:rPr>
              <a:t> </a:t>
            </a:r>
            <a:r>
              <a:rPr lang="en-US" altLang="zh-TW" spc="-20" dirty="0">
                <a:solidFill>
                  <a:srgbClr val="FF0000"/>
                </a:solidFill>
              </a:rPr>
              <a:t>P</a:t>
            </a:r>
            <a:r>
              <a:rPr lang="en-US" altLang="zh-TW" spc="-20" dirty="0"/>
              <a:t>,</a:t>
            </a:r>
            <a:r>
              <a:rPr lang="en-US" altLang="zh-TW" sz="2000" spc="-20" dirty="0">
                <a:solidFill>
                  <a:srgbClr val="FF0000"/>
                </a:solidFill>
              </a:rPr>
              <a:t> </a:t>
            </a:r>
            <a:r>
              <a:rPr lang="en-US" altLang="zh-TW" spc="-20" dirty="0">
                <a:solidFill>
                  <a:schemeClr val="bg1">
                    <a:lumMod val="75000"/>
                  </a:schemeClr>
                </a:solidFill>
              </a:rPr>
              <a:t>r</a:t>
            </a:r>
            <a:r>
              <a:rPr lang="en-US" altLang="zh-TW" spc="-20" dirty="0"/>
              <a:t>,</a:t>
            </a:r>
            <a:r>
              <a:rPr lang="en-US" altLang="zh-TW" sz="2000" spc="-20" dirty="0">
                <a:solidFill>
                  <a:srgbClr val="FF0000"/>
                </a:solidFill>
              </a:rPr>
              <a:t> </a:t>
            </a:r>
            <a:r>
              <a:rPr lang="en-US" altLang="zh-TW" spc="-20" dirty="0">
                <a:solidFill>
                  <a:srgbClr val="FF0000"/>
                </a:solidFill>
              </a:rPr>
              <a:t>s</a:t>
            </a:r>
            <a:r>
              <a:rPr lang="en-US" altLang="zh-TW" spc="-20" dirty="0"/>
              <a:t>,</a:t>
            </a:r>
            <a:r>
              <a:rPr lang="en-US" altLang="zh-TW" sz="2000" spc="-20" dirty="0">
                <a:solidFill>
                  <a:srgbClr val="FF0000"/>
                </a:solidFill>
              </a:rPr>
              <a:t> </a:t>
            </a:r>
            <a:r>
              <a:rPr lang="en-US" altLang="zh-TW" spc="-20" dirty="0">
                <a:solidFill>
                  <a:schemeClr val="bg1">
                    <a:lumMod val="75000"/>
                  </a:schemeClr>
                </a:solidFill>
              </a:rPr>
              <a:t>w</a:t>
            </a:r>
            <a:r>
              <a:rPr lang="en-US" altLang="zh-TW" spc="-20" dirty="0"/>
              <a:t>,</a:t>
            </a:r>
            <a:r>
              <a:rPr lang="en-US" altLang="zh-TW" sz="2000" spc="-20" dirty="0">
                <a:solidFill>
                  <a:srgbClr val="FF0000"/>
                </a:solidFill>
              </a:rPr>
              <a:t> </a:t>
            </a:r>
            <a:r>
              <a:rPr lang="en-US" altLang="zh-TW" spc="-20" dirty="0">
                <a:solidFill>
                  <a:srgbClr val="FF0000"/>
                </a:solidFill>
              </a:rPr>
              <a:t>x</a:t>
            </a:r>
            <a:r>
              <a:rPr lang="en-US" altLang="zh-TW" spc="-20" dirty="0"/>
              <a:t>,</a:t>
            </a:r>
            <a:r>
              <a:rPr lang="en-US" altLang="zh-TW" sz="2000" spc="-20" dirty="0">
                <a:solidFill>
                  <a:srgbClr val="FF0000"/>
                </a:solidFill>
              </a:rPr>
              <a:t> </a:t>
            </a:r>
            <a:r>
              <a:rPr lang="en-US" altLang="zh-TW" spc="-20" dirty="0">
                <a:solidFill>
                  <a:srgbClr val="FF0000"/>
                </a:solidFill>
              </a:rPr>
              <a:t>y</a:t>
            </a:r>
            <a:r>
              <a:rPr lang="en-US" altLang="zh-TW" spc="-20" dirty="0"/>
              <a:t>,</a:t>
            </a:r>
            <a:r>
              <a:rPr lang="en-US" altLang="zh-TW" sz="2000" spc="-20" dirty="0">
                <a:solidFill>
                  <a:srgbClr val="FF0000"/>
                </a:solidFill>
              </a:rPr>
              <a:t> </a:t>
            </a:r>
            <a:r>
              <a:rPr lang="en-US" altLang="zh-TW" spc="-20" dirty="0">
                <a:solidFill>
                  <a:srgbClr val="FF0000"/>
                </a:solidFill>
              </a:rPr>
              <a:t>z</a:t>
            </a:r>
            <a:r>
              <a:rPr lang="en-US" altLang="zh-TW" spc="-20" dirty="0"/>
              <a:t>,</a:t>
            </a:r>
            <a:r>
              <a:rPr lang="en-US" altLang="zh-TW" sz="2000" spc="-20" dirty="0">
                <a:solidFill>
                  <a:srgbClr val="FF0000"/>
                </a:solidFill>
              </a:rPr>
              <a:t> </a:t>
            </a:r>
            <a:r>
              <a:rPr lang="en-US" altLang="zh-TW" spc="-20" dirty="0">
                <a:solidFill>
                  <a:srgbClr val="FF0000"/>
                </a:solidFill>
              </a:rPr>
              <a:t>=</a:t>
            </a:r>
          </a:p>
          <a:p>
            <a:pPr lvl="1"/>
            <a:r>
              <a:rPr lang="en-US" dirty="0" smtClean="0"/>
              <a:t>Or no action (i.e., the comment): </a:t>
            </a:r>
            <a:r>
              <a:rPr lang="en-US" dirty="0" smtClean="0">
                <a:solidFill>
                  <a:srgbClr val="FFC1C1"/>
                </a:solidFill>
              </a:rPr>
              <a:t>#</a:t>
            </a:r>
            <a:r>
              <a:rPr lang="en-US" dirty="0" smtClean="0">
                <a:solidFill>
                  <a:schemeClr val="bg1">
                    <a:lumMod val="75000"/>
                  </a:schemeClr>
                </a:solidFill>
              </a:rPr>
              <a:t> </a:t>
            </a:r>
          </a:p>
          <a:p>
            <a:r>
              <a:rPr lang="en-US" dirty="0"/>
              <a:t>S</a:t>
            </a:r>
            <a:r>
              <a:rPr lang="en-US" dirty="0" smtClean="0"/>
              <a:t>ed commands related to control flow</a:t>
            </a:r>
            <a:br>
              <a:rPr lang="en-US" dirty="0" smtClean="0"/>
            </a:br>
            <a:r>
              <a:rPr lang="en-US" dirty="0">
                <a:solidFill>
                  <a:srgbClr val="FF0000"/>
                </a:solidFill>
              </a:rPr>
              <a:t>b</a:t>
            </a:r>
            <a:r>
              <a:rPr lang="en-US" dirty="0"/>
              <a:t>,</a:t>
            </a:r>
            <a:r>
              <a:rPr lang="en-US" sz="2800" dirty="0">
                <a:solidFill>
                  <a:srgbClr val="FF0000"/>
                </a:solidFill>
              </a:rPr>
              <a:t> </a:t>
            </a:r>
            <a:r>
              <a:rPr lang="en-US" dirty="0" smtClean="0">
                <a:solidFill>
                  <a:srgbClr val="FF0000"/>
                </a:solidFill>
              </a:rPr>
              <a:t>q</a:t>
            </a:r>
            <a:r>
              <a:rPr lang="en-US" dirty="0"/>
              <a:t>,</a:t>
            </a:r>
            <a:r>
              <a:rPr lang="en-US" sz="2800" dirty="0">
                <a:solidFill>
                  <a:schemeClr val="bg1">
                    <a:lumMod val="75000"/>
                  </a:schemeClr>
                </a:solidFill>
              </a:rPr>
              <a:t> </a:t>
            </a:r>
            <a:r>
              <a:rPr lang="en-US" dirty="0">
                <a:solidFill>
                  <a:srgbClr val="FF0000"/>
                </a:solidFill>
              </a:rPr>
              <a:t>t</a:t>
            </a:r>
            <a:r>
              <a:rPr lang="en-US" altLang="zh-TW" dirty="0"/>
              <a:t>,</a:t>
            </a:r>
            <a:r>
              <a:rPr lang="en-US" altLang="zh-TW" sz="2000" dirty="0">
                <a:solidFill>
                  <a:schemeClr val="bg1">
                    <a:lumMod val="75000"/>
                  </a:schemeClr>
                </a:solidFill>
              </a:rPr>
              <a:t> </a:t>
            </a:r>
            <a:r>
              <a:rPr lang="en-US" altLang="zh-TW" dirty="0">
                <a:solidFill>
                  <a:srgbClr val="FF0000"/>
                </a:solidFill>
              </a:rPr>
              <a:t>T</a:t>
            </a:r>
            <a:r>
              <a:rPr lang="en-US" altLang="zh-TW" dirty="0"/>
              <a:t>,</a:t>
            </a:r>
            <a:r>
              <a:rPr lang="en-US" sz="2800" dirty="0">
                <a:solidFill>
                  <a:schemeClr val="bg1">
                    <a:lumMod val="75000"/>
                  </a:schemeClr>
                </a:solidFill>
              </a:rPr>
              <a:t> </a:t>
            </a:r>
            <a:r>
              <a:rPr lang="en-US" dirty="0">
                <a:solidFill>
                  <a:srgbClr val="FF0000"/>
                </a:solidFill>
              </a:rPr>
              <a:t>!</a:t>
            </a:r>
            <a:r>
              <a:rPr lang="en-US" dirty="0" smtClean="0"/>
              <a:t>,</a:t>
            </a:r>
            <a:r>
              <a:rPr lang="en-US" sz="2800" dirty="0" smtClean="0">
                <a:solidFill>
                  <a:srgbClr val="FF0000"/>
                </a:solidFill>
              </a:rPr>
              <a:t> </a:t>
            </a:r>
            <a:r>
              <a:rPr lang="en-US" dirty="0" smtClean="0">
                <a:solidFill>
                  <a:srgbClr val="FF0000"/>
                </a:solidFill>
              </a:rPr>
              <a:t>:</a:t>
            </a:r>
            <a:r>
              <a:rPr lang="en-US" dirty="0" smtClean="0"/>
              <a:t>,</a:t>
            </a:r>
            <a:r>
              <a:rPr lang="en-US" sz="2800" dirty="0" smtClean="0"/>
              <a:t> </a:t>
            </a:r>
            <a:r>
              <a:rPr lang="en-US" dirty="0" smtClean="0">
                <a:solidFill>
                  <a:srgbClr val="FF0000"/>
                </a:solidFill>
              </a:rPr>
              <a:t>;</a:t>
            </a:r>
            <a:r>
              <a:rPr lang="en-US" dirty="0" smtClean="0"/>
              <a:t>,</a:t>
            </a:r>
            <a:r>
              <a:rPr lang="en-US" sz="2800" dirty="0" smtClean="0"/>
              <a:t> </a:t>
            </a:r>
            <a:r>
              <a:rPr lang="en-US" dirty="0" smtClean="0">
                <a:solidFill>
                  <a:srgbClr val="FF0000"/>
                </a:solidFill>
              </a:rPr>
              <a:t>\n</a:t>
            </a:r>
            <a:r>
              <a:rPr lang="en-US" dirty="0" smtClean="0"/>
              <a:t>,</a:t>
            </a:r>
            <a:r>
              <a:rPr lang="en-US" sz="2800" dirty="0" smtClean="0">
                <a:solidFill>
                  <a:schemeClr val="bg1">
                    <a:lumMod val="75000"/>
                  </a:schemeClr>
                </a:solidFill>
              </a:rPr>
              <a:t> </a:t>
            </a:r>
            <a:r>
              <a:rPr lang="en-US" dirty="0" smtClean="0">
                <a:solidFill>
                  <a:srgbClr val="FF0000"/>
                </a:solidFill>
              </a:rPr>
              <a:t>{</a:t>
            </a:r>
            <a:r>
              <a:rPr lang="en-US" dirty="0" smtClean="0"/>
              <a:t>,</a:t>
            </a:r>
            <a:r>
              <a:rPr lang="en-US" sz="2800" dirty="0" smtClean="0">
                <a:solidFill>
                  <a:schemeClr val="bg1">
                    <a:lumMod val="75000"/>
                  </a:schemeClr>
                </a:solidFill>
              </a:rPr>
              <a:t> </a:t>
            </a:r>
            <a:r>
              <a:rPr lang="en-US" dirty="0" smtClean="0">
                <a:solidFill>
                  <a:srgbClr val="FF0000"/>
                </a:solidFill>
              </a:rPr>
              <a:t>}</a:t>
            </a:r>
            <a:r>
              <a:rPr lang="en-US" dirty="0" smtClean="0"/>
              <a:t>,</a:t>
            </a:r>
            <a:r>
              <a:rPr lang="en-US" sz="2800" dirty="0" smtClean="0">
                <a:solidFill>
                  <a:schemeClr val="bg1">
                    <a:lumMod val="75000"/>
                  </a:schemeClr>
                </a:solidFill>
              </a:rPr>
              <a:t> </a:t>
            </a:r>
            <a:r>
              <a:rPr lang="en-US" dirty="0" smtClean="0">
                <a:solidFill>
                  <a:srgbClr val="FF0000"/>
                </a:solidFill>
              </a:rPr>
              <a:t>/</a:t>
            </a:r>
            <a:r>
              <a:rPr lang="en-US" dirty="0" smtClean="0"/>
              <a:t>,</a:t>
            </a:r>
            <a:r>
              <a:rPr lang="en-US" sz="2800" dirty="0">
                <a:solidFill>
                  <a:srgbClr val="BFBFBF"/>
                </a:solidFill>
              </a:rPr>
              <a:t> </a:t>
            </a:r>
            <a:r>
              <a:rPr lang="en-US" dirty="0" smtClean="0">
                <a:solidFill>
                  <a:srgbClr val="FF0000"/>
                </a:solidFill>
              </a:rPr>
              <a:t>\</a:t>
            </a:r>
            <a:r>
              <a:rPr lang="en-US" dirty="0" smtClean="0"/>
              <a:t>,</a:t>
            </a:r>
            <a:r>
              <a:rPr lang="en-US" sz="2800" dirty="0" smtClean="0">
                <a:solidFill>
                  <a:schemeClr val="bg1">
                    <a:lumMod val="75000"/>
                  </a:schemeClr>
                </a:solidFill>
              </a:rPr>
              <a:t> </a:t>
            </a:r>
            <a:r>
              <a:rPr lang="en-US" i="1" dirty="0" smtClean="0">
                <a:solidFill>
                  <a:srgbClr val="FF0000"/>
                </a:solidFill>
              </a:rPr>
              <a:t>a number</a:t>
            </a:r>
            <a:r>
              <a:rPr lang="en-US" dirty="0" smtClean="0"/>
              <a:t>,</a:t>
            </a:r>
            <a:r>
              <a:rPr lang="en-US" sz="2800" dirty="0" smtClean="0"/>
              <a:t> </a:t>
            </a:r>
            <a:r>
              <a:rPr lang="en-US" dirty="0" smtClean="0"/>
              <a:t>“</a:t>
            </a:r>
            <a:r>
              <a:rPr lang="en-US" dirty="0" smtClean="0">
                <a:solidFill>
                  <a:srgbClr val="FF0000"/>
                </a:solidFill>
              </a:rPr>
              <a:t>,</a:t>
            </a:r>
            <a:r>
              <a:rPr lang="en-US" dirty="0" smtClean="0"/>
              <a:t>”</a:t>
            </a:r>
          </a:p>
          <a:p>
            <a:pPr marL="0" indent="0">
              <a:buNone/>
            </a:pPr>
            <a:endParaRPr lang="en-US" dirty="0" smtClean="0">
              <a:solidFill>
                <a:schemeClr val="bg1">
                  <a:lumMod val="75000"/>
                </a:schemeClr>
              </a:solidFill>
            </a:endParaRPr>
          </a:p>
        </p:txBody>
      </p:sp>
      <p:sp>
        <p:nvSpPr>
          <p:cNvPr id="7" name="Rounded Rectangle 6"/>
          <p:cNvSpPr/>
          <p:nvPr/>
        </p:nvSpPr>
        <p:spPr bwMode="auto">
          <a:xfrm>
            <a:off x="2831952" y="3070317"/>
            <a:ext cx="1596032" cy="455908"/>
          </a:xfrm>
          <a:prstGeom prst="roundRect">
            <a:avLst/>
          </a:prstGeom>
          <a:solidFill>
            <a:srgbClr val="FFFFFF">
              <a:alpha val="8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8" name="Rectangle 7"/>
          <p:cNvSpPr/>
          <p:nvPr/>
        </p:nvSpPr>
        <p:spPr bwMode="auto">
          <a:xfrm>
            <a:off x="2209800" y="4191000"/>
            <a:ext cx="4419600" cy="1828800"/>
          </a:xfrm>
          <a:prstGeom prst="rect">
            <a:avLst/>
          </a:prstGeom>
          <a:solidFill>
            <a:srgbClr val="CCE8EA"/>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5400" b="0" dirty="0">
                <a:solidFill>
                  <a:srgbClr val="FF0000"/>
                </a:solidFill>
                <a:latin typeface="Arial" charset="0"/>
                <a:ea typeface="新細明體" charset="-120"/>
                <a:cs typeface="Arial" pitchFamily="34" charset="0"/>
              </a:rPr>
              <a:t>Update the pattern space</a:t>
            </a:r>
          </a:p>
        </p:txBody>
      </p:sp>
      <p:sp>
        <p:nvSpPr>
          <p:cNvPr id="10" name="Rounded Rectangle 9"/>
          <p:cNvSpPr/>
          <p:nvPr/>
        </p:nvSpPr>
        <p:spPr bwMode="auto">
          <a:xfrm>
            <a:off x="8532440" y="1465881"/>
            <a:ext cx="374543" cy="455908"/>
          </a:xfrm>
          <a:prstGeom prst="roundRect">
            <a:avLst/>
          </a:prstGeom>
          <a:solidFill>
            <a:srgbClr val="FFFFFF">
              <a:alpha val="80000"/>
            </a:srgbClr>
          </a:solidFill>
          <a:ln w="57150" cap="flat" cmpd="sng" algn="ctr">
            <a:solidFill>
              <a:srgbClr val="FFFFFF">
                <a:alpha val="8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1" name="Rounded Rectangle 10"/>
          <p:cNvSpPr/>
          <p:nvPr/>
        </p:nvSpPr>
        <p:spPr bwMode="auto">
          <a:xfrm>
            <a:off x="4572000" y="1465881"/>
            <a:ext cx="792088" cy="455908"/>
          </a:xfrm>
          <a:prstGeom prst="roundRect">
            <a:avLst/>
          </a:prstGeom>
          <a:noFill/>
          <a:ln w="571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2" name="Rounded Rectangle 11"/>
          <p:cNvSpPr/>
          <p:nvPr/>
        </p:nvSpPr>
        <p:spPr bwMode="auto">
          <a:xfrm>
            <a:off x="3923928" y="1465881"/>
            <a:ext cx="374543" cy="455908"/>
          </a:xfrm>
          <a:prstGeom prst="roundRect">
            <a:avLst/>
          </a:prstGeom>
          <a:solidFill>
            <a:srgbClr val="FFFFFF">
              <a:alpha val="80000"/>
            </a:srgbClr>
          </a:solidFill>
          <a:ln w="57150" cap="flat" cmpd="sng" algn="ctr">
            <a:solidFill>
              <a:srgbClr val="FFFFFF">
                <a:alpha val="8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3" name="Rounded Rectangle 12"/>
          <p:cNvSpPr/>
          <p:nvPr/>
        </p:nvSpPr>
        <p:spPr bwMode="auto">
          <a:xfrm>
            <a:off x="611560" y="1465881"/>
            <a:ext cx="792088" cy="455908"/>
          </a:xfrm>
          <a:prstGeom prst="roundRect">
            <a:avLst/>
          </a:prstGeom>
          <a:solidFill>
            <a:srgbClr val="FFFFFF">
              <a:alpha val="80000"/>
            </a:srgbClr>
          </a:solidFill>
          <a:ln w="57150" cap="flat" cmpd="sng" algn="ctr">
            <a:solidFill>
              <a:srgbClr val="FFFFFF">
                <a:alpha val="8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4" name="Rounded Rectangle 13"/>
          <p:cNvSpPr/>
          <p:nvPr/>
        </p:nvSpPr>
        <p:spPr bwMode="auto">
          <a:xfrm>
            <a:off x="6516216" y="1465881"/>
            <a:ext cx="432048" cy="455908"/>
          </a:xfrm>
          <a:prstGeom prst="roundRect">
            <a:avLst/>
          </a:prstGeom>
          <a:noFill/>
          <a:ln w="571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5" name="Rounded Rectangle 14"/>
          <p:cNvSpPr/>
          <p:nvPr/>
        </p:nvSpPr>
        <p:spPr bwMode="auto">
          <a:xfrm>
            <a:off x="5436096" y="1465881"/>
            <a:ext cx="792088" cy="455908"/>
          </a:xfrm>
          <a:prstGeom prst="roundRect">
            <a:avLst/>
          </a:prstGeom>
          <a:solidFill>
            <a:srgbClr val="FFFFFF">
              <a:alpha val="80000"/>
            </a:srgbClr>
          </a:solidFill>
          <a:ln w="57150" cap="flat" cmpd="sng" algn="ctr">
            <a:solidFill>
              <a:srgbClr val="FFFFFF">
                <a:alpha val="8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chemeClr val="tx1"/>
              </a:solidFill>
              <a:effectLst/>
              <a:latin typeface="Arial" charset="0"/>
              <a:ea typeface="新細明體" charset="-120"/>
            </a:endParaRPr>
          </a:p>
        </p:txBody>
      </p:sp>
      <p:sp>
        <p:nvSpPr>
          <p:cNvPr id="9" name="Rounded Rectangle 8"/>
          <p:cNvSpPr/>
          <p:nvPr/>
        </p:nvSpPr>
        <p:spPr bwMode="auto">
          <a:xfrm>
            <a:off x="1403648" y="1465881"/>
            <a:ext cx="792088" cy="455908"/>
          </a:xfrm>
          <a:prstGeom prst="roundRect">
            <a:avLst/>
          </a:prstGeom>
          <a:noFill/>
          <a:ln w="571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6" name="Rounded Rectangle 15"/>
          <p:cNvSpPr/>
          <p:nvPr/>
        </p:nvSpPr>
        <p:spPr bwMode="auto">
          <a:xfrm>
            <a:off x="7740352" y="1465881"/>
            <a:ext cx="792088" cy="455908"/>
          </a:xfrm>
          <a:prstGeom prst="roundRect">
            <a:avLst/>
          </a:prstGeom>
          <a:noFill/>
          <a:ln w="571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Tree>
    <p:extLst>
      <p:ext uri="{BB962C8B-B14F-4D97-AF65-F5344CB8AC3E}">
        <p14:creationId xmlns:p14="http://schemas.microsoft.com/office/powerpoint/2010/main" val="2274912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9" presetClass="entr" presetSubtype="5" repeatCount="400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strVal val="#ppt_w"/>
                                          </p:val>
                                        </p:tav>
                                        <p:tav tm="100000">
                                          <p:val>
                                            <p:strVal val="#ppt_w"/>
                                          </p:val>
                                        </p:tav>
                                      </p:tavLst>
                                    </p:anim>
                                    <p:anim calcmode="lin" valueType="num">
                                      <p:cBhvr>
                                        <p:cTn id="13" dur="1000" fill="hold"/>
                                        <p:tgtEl>
                                          <p:spTgt spid="9"/>
                                        </p:tgtEl>
                                        <p:attrNameLst>
                                          <p:attrName>ppt_h</p:attrName>
                                        </p:attrNameLst>
                                      </p:cBhvr>
                                      <p:tavLst>
                                        <p:tav tm="0" fmla="#ppt_h*sin(2.5*pi*$)">
                                          <p:val>
                                            <p:fltVal val="0"/>
                                          </p:val>
                                        </p:tav>
                                        <p:tav tm="100000">
                                          <p:val>
                                            <p:fltVal val="1"/>
                                          </p:val>
                                        </p:tav>
                                      </p:tavLst>
                                    </p:anim>
                                  </p:childTnLst>
                                </p:cTn>
                              </p:par>
                              <p:par>
                                <p:cTn id="14" presetID="19" presetClass="entr" presetSubtype="5" repeatCount="400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1000" fill="hold"/>
                                        <p:tgtEl>
                                          <p:spTgt spid="11"/>
                                        </p:tgtEl>
                                        <p:attrNameLst>
                                          <p:attrName>ppt_w</p:attrName>
                                        </p:attrNameLst>
                                      </p:cBhvr>
                                      <p:tavLst>
                                        <p:tav tm="0">
                                          <p:val>
                                            <p:strVal val="#ppt_w"/>
                                          </p:val>
                                        </p:tav>
                                        <p:tav tm="100000">
                                          <p:val>
                                            <p:strVal val="#ppt_w"/>
                                          </p:val>
                                        </p:tav>
                                      </p:tavLst>
                                    </p:anim>
                                    <p:anim calcmode="lin" valueType="num">
                                      <p:cBhvr>
                                        <p:cTn id="17" dur="1000" fill="hold"/>
                                        <p:tgtEl>
                                          <p:spTgt spid="11"/>
                                        </p:tgtEl>
                                        <p:attrNameLst>
                                          <p:attrName>ppt_h</p:attrName>
                                        </p:attrNameLst>
                                      </p:cBhvr>
                                      <p:tavLst>
                                        <p:tav tm="0" fmla="#ppt_h*sin(2.5*pi*$)">
                                          <p:val>
                                            <p:fltVal val="0"/>
                                          </p:val>
                                        </p:tav>
                                        <p:tav tm="100000">
                                          <p:val>
                                            <p:fltVal val="1"/>
                                          </p:val>
                                        </p:tav>
                                      </p:tavLst>
                                    </p:anim>
                                  </p:childTnLst>
                                </p:cTn>
                              </p:par>
                              <p:par>
                                <p:cTn id="18" presetID="19" presetClass="entr" presetSubtype="5" repeatCount="400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1000" fill="hold"/>
                                        <p:tgtEl>
                                          <p:spTgt spid="14"/>
                                        </p:tgtEl>
                                        <p:attrNameLst>
                                          <p:attrName>ppt_w</p:attrName>
                                        </p:attrNameLst>
                                      </p:cBhvr>
                                      <p:tavLst>
                                        <p:tav tm="0">
                                          <p:val>
                                            <p:strVal val="#ppt_w"/>
                                          </p:val>
                                        </p:tav>
                                        <p:tav tm="100000">
                                          <p:val>
                                            <p:strVal val="#ppt_w"/>
                                          </p:val>
                                        </p:tav>
                                      </p:tavLst>
                                    </p:anim>
                                    <p:anim calcmode="lin" valueType="num">
                                      <p:cBhvr>
                                        <p:cTn id="21" dur="1000" fill="hold"/>
                                        <p:tgtEl>
                                          <p:spTgt spid="14"/>
                                        </p:tgtEl>
                                        <p:attrNameLst>
                                          <p:attrName>ppt_h</p:attrName>
                                        </p:attrNameLst>
                                      </p:cBhvr>
                                      <p:tavLst>
                                        <p:tav tm="0" fmla="#ppt_h*sin(2.5*pi*$)">
                                          <p:val>
                                            <p:fltVal val="0"/>
                                          </p:val>
                                        </p:tav>
                                        <p:tav tm="100000">
                                          <p:val>
                                            <p:fltVal val="1"/>
                                          </p:val>
                                        </p:tav>
                                      </p:tavLst>
                                    </p:anim>
                                  </p:childTnLst>
                                </p:cTn>
                              </p:par>
                              <p:par>
                                <p:cTn id="22" presetID="19" presetClass="entr" presetSubtype="5" repeatCount="400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p:cTn id="24" dur="1000" fill="hold"/>
                                        <p:tgtEl>
                                          <p:spTgt spid="16"/>
                                        </p:tgtEl>
                                        <p:attrNameLst>
                                          <p:attrName>ppt_w</p:attrName>
                                        </p:attrNameLst>
                                      </p:cBhvr>
                                      <p:tavLst>
                                        <p:tav tm="0">
                                          <p:val>
                                            <p:strVal val="#ppt_w"/>
                                          </p:val>
                                        </p:tav>
                                        <p:tav tm="100000">
                                          <p:val>
                                            <p:strVal val="#ppt_w"/>
                                          </p:val>
                                        </p:tav>
                                      </p:tavLst>
                                    </p:anim>
                                    <p:anim calcmode="lin" valueType="num">
                                      <p:cBhvr>
                                        <p:cTn id="25" dur="1000" fill="hold"/>
                                        <p:tgtEl>
                                          <p:spTgt spid="16"/>
                                        </p:tgtEl>
                                        <p:attrNameLst>
                                          <p:attrName>ppt_h</p:attrName>
                                        </p:attrNameLst>
                                      </p:cBhvr>
                                      <p:tavLst>
                                        <p:tav tm="0" fmla="#ppt_h*sin(2.5*pi*$)">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4" grpId="0" animBg="1"/>
      <p:bldP spid="9" grpId="0" animBg="1"/>
      <p:bldP spid="1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28600" y="0"/>
            <a:ext cx="8686800" cy="914400"/>
          </a:xfrm>
        </p:spPr>
        <p:txBody>
          <a:bodyPr/>
          <a:lstStyle/>
          <a:p>
            <a:pPr eaLnBrk="1" hangingPunct="1"/>
            <a:r>
              <a:rPr lang="en-US" altLang="zh-TW" sz="4800" dirty="0">
                <a:solidFill>
                  <a:schemeClr val="accent2"/>
                </a:solidFill>
              </a:rPr>
              <a:t>W</a:t>
            </a:r>
            <a:r>
              <a:rPr lang="en-US" altLang="zh-TW" sz="4800" dirty="0" smtClean="0">
                <a:solidFill>
                  <a:schemeClr val="accent2"/>
                </a:solidFill>
              </a:rPr>
              <a:t>e’ve now covered all these:</a:t>
            </a:r>
          </a:p>
        </p:txBody>
      </p:sp>
      <p:sp>
        <p:nvSpPr>
          <p:cNvPr id="2" name="Content Placeholder 1"/>
          <p:cNvSpPr>
            <a:spLocks noGrp="1"/>
          </p:cNvSpPr>
          <p:nvPr>
            <p:ph idx="1"/>
          </p:nvPr>
        </p:nvSpPr>
        <p:spPr>
          <a:xfrm>
            <a:off x="233362" y="914400"/>
            <a:ext cx="8910638" cy="6019800"/>
          </a:xfrm>
        </p:spPr>
        <p:txBody>
          <a:bodyPr/>
          <a:lstStyle/>
          <a:p>
            <a:pPr lvl="0"/>
            <a:r>
              <a:rPr lang="en-US" dirty="0" err="1" smtClean="0"/>
              <a:t>Sed</a:t>
            </a:r>
            <a:r>
              <a:rPr lang="en-US" dirty="0" smtClean="0"/>
              <a:t> commands that perform an action:</a:t>
            </a:r>
            <a:br>
              <a:rPr lang="en-US" dirty="0" smtClean="0"/>
            </a:br>
            <a:r>
              <a:rPr lang="en-US" altLang="zh-TW" spc="-20" dirty="0">
                <a:solidFill>
                  <a:srgbClr val="FF0000"/>
                </a:solidFill>
              </a:rPr>
              <a:t>a</a:t>
            </a:r>
            <a:r>
              <a:rPr lang="en-US" altLang="zh-TW" spc="-20" dirty="0"/>
              <a:t>,</a:t>
            </a:r>
            <a:r>
              <a:rPr lang="en-US" altLang="zh-TW" sz="2000" spc="-20" dirty="0">
                <a:solidFill>
                  <a:srgbClr val="FF0000"/>
                </a:solidFill>
              </a:rPr>
              <a:t> </a:t>
            </a:r>
            <a:r>
              <a:rPr lang="en-US" altLang="zh-TW" spc="-20" dirty="0">
                <a:solidFill>
                  <a:srgbClr val="FF0000"/>
                </a:solidFill>
              </a:rPr>
              <a:t>c</a:t>
            </a:r>
            <a:r>
              <a:rPr lang="en-US" altLang="zh-TW" spc="-20" dirty="0"/>
              <a:t>,</a:t>
            </a:r>
            <a:r>
              <a:rPr lang="en-US" altLang="zh-TW" sz="2000" spc="-20" dirty="0">
                <a:solidFill>
                  <a:srgbClr val="FF0000"/>
                </a:solidFill>
              </a:rPr>
              <a:t> </a:t>
            </a:r>
            <a:r>
              <a:rPr lang="en-US" altLang="zh-TW" spc="-20" dirty="0">
                <a:solidFill>
                  <a:srgbClr val="FF0000"/>
                </a:solidFill>
              </a:rPr>
              <a:t>d</a:t>
            </a:r>
            <a:r>
              <a:rPr lang="en-US" altLang="zh-TW" spc="-20" dirty="0"/>
              <a:t>,</a:t>
            </a:r>
            <a:r>
              <a:rPr lang="en-US" altLang="zh-TW" sz="2000" spc="-20" dirty="0">
                <a:solidFill>
                  <a:srgbClr val="FF0000"/>
                </a:solidFill>
              </a:rPr>
              <a:t> </a:t>
            </a:r>
            <a:r>
              <a:rPr lang="en-US" altLang="zh-TW" spc="-20" dirty="0">
                <a:solidFill>
                  <a:srgbClr val="FF0000"/>
                </a:solidFill>
              </a:rPr>
              <a:t>D</a:t>
            </a:r>
            <a:r>
              <a:rPr lang="en-US" altLang="zh-TW" spc="-20" dirty="0"/>
              <a:t>,</a:t>
            </a:r>
            <a:r>
              <a:rPr lang="en-US" altLang="zh-TW" sz="2000" spc="-20" dirty="0">
                <a:solidFill>
                  <a:srgbClr val="FF0000"/>
                </a:solidFill>
              </a:rPr>
              <a:t> </a:t>
            </a:r>
            <a:r>
              <a:rPr lang="en-US" altLang="zh-TW" spc="-20" dirty="0">
                <a:solidFill>
                  <a:srgbClr val="FF0000"/>
                </a:solidFill>
              </a:rPr>
              <a:t>g</a:t>
            </a:r>
            <a:r>
              <a:rPr lang="en-US" altLang="zh-TW" spc="-20" dirty="0"/>
              <a:t>,</a:t>
            </a:r>
            <a:r>
              <a:rPr lang="en-US" altLang="zh-TW" sz="2000" spc="-20" dirty="0">
                <a:solidFill>
                  <a:srgbClr val="FF0000"/>
                </a:solidFill>
              </a:rPr>
              <a:t> </a:t>
            </a:r>
            <a:r>
              <a:rPr lang="en-US" altLang="zh-TW" spc="-20" dirty="0">
                <a:solidFill>
                  <a:srgbClr val="FF0000"/>
                </a:solidFill>
              </a:rPr>
              <a:t>G</a:t>
            </a:r>
            <a:r>
              <a:rPr lang="en-US" altLang="zh-TW" spc="-20" dirty="0"/>
              <a:t>,</a:t>
            </a:r>
            <a:r>
              <a:rPr lang="en-US" altLang="zh-TW" sz="2000" spc="-20" dirty="0">
                <a:solidFill>
                  <a:srgbClr val="FF0000"/>
                </a:solidFill>
              </a:rPr>
              <a:t> </a:t>
            </a:r>
            <a:r>
              <a:rPr lang="en-US" altLang="zh-TW" spc="-20" dirty="0">
                <a:solidFill>
                  <a:srgbClr val="FF0000"/>
                </a:solidFill>
              </a:rPr>
              <a:t>h</a:t>
            </a:r>
            <a:r>
              <a:rPr lang="en-US" altLang="zh-TW" spc="-20" dirty="0"/>
              <a:t>,</a:t>
            </a:r>
            <a:r>
              <a:rPr lang="en-US" altLang="zh-TW" sz="2000" spc="-20" dirty="0">
                <a:solidFill>
                  <a:srgbClr val="FF0000"/>
                </a:solidFill>
              </a:rPr>
              <a:t> </a:t>
            </a:r>
            <a:r>
              <a:rPr lang="en-US" altLang="zh-TW" spc="-20" dirty="0">
                <a:solidFill>
                  <a:srgbClr val="FF0000"/>
                </a:solidFill>
              </a:rPr>
              <a:t>H</a:t>
            </a:r>
            <a:r>
              <a:rPr lang="en-US" altLang="zh-TW" spc="-20" dirty="0"/>
              <a:t>,</a:t>
            </a:r>
            <a:r>
              <a:rPr lang="en-US" altLang="zh-TW" sz="1800" spc="-20" dirty="0">
                <a:solidFill>
                  <a:srgbClr val="FF0000"/>
                </a:solidFill>
              </a:rPr>
              <a:t> </a:t>
            </a:r>
            <a:r>
              <a:rPr lang="en-US" altLang="zh-TW" spc="-20" dirty="0" err="1">
                <a:solidFill>
                  <a:srgbClr val="FF0000"/>
                </a:solidFill>
              </a:rPr>
              <a:t>i</a:t>
            </a:r>
            <a:r>
              <a:rPr lang="en-US" altLang="zh-TW" spc="-20" dirty="0"/>
              <a:t>,</a:t>
            </a:r>
            <a:r>
              <a:rPr lang="en-US" altLang="zh-TW" sz="2000" spc="-20" dirty="0">
                <a:solidFill>
                  <a:srgbClr val="FF0000"/>
                </a:solidFill>
              </a:rPr>
              <a:t> </a:t>
            </a:r>
            <a:r>
              <a:rPr lang="en-US" altLang="zh-TW" spc="-20" dirty="0">
                <a:solidFill>
                  <a:schemeClr val="bg1">
                    <a:lumMod val="75000"/>
                  </a:schemeClr>
                </a:solidFill>
              </a:rPr>
              <a:t>l</a:t>
            </a:r>
            <a:r>
              <a:rPr lang="en-US" altLang="zh-TW" spc="-20" dirty="0"/>
              <a:t>,</a:t>
            </a:r>
            <a:r>
              <a:rPr lang="en-US" altLang="zh-TW" sz="2000" spc="-20" dirty="0">
                <a:solidFill>
                  <a:srgbClr val="FF0000"/>
                </a:solidFill>
              </a:rPr>
              <a:t> </a:t>
            </a:r>
            <a:r>
              <a:rPr lang="en-US" altLang="zh-TW" spc="-20" dirty="0">
                <a:solidFill>
                  <a:srgbClr val="FF0000"/>
                </a:solidFill>
              </a:rPr>
              <a:t>n</a:t>
            </a:r>
            <a:r>
              <a:rPr lang="en-US" altLang="zh-TW" spc="-20" dirty="0"/>
              <a:t>,</a:t>
            </a:r>
            <a:r>
              <a:rPr lang="en-US" altLang="zh-TW" sz="2000" spc="-20" dirty="0">
                <a:solidFill>
                  <a:srgbClr val="FF0000"/>
                </a:solidFill>
              </a:rPr>
              <a:t> </a:t>
            </a:r>
            <a:r>
              <a:rPr lang="en-US" altLang="zh-TW" spc="-20" dirty="0">
                <a:solidFill>
                  <a:srgbClr val="FF0000"/>
                </a:solidFill>
              </a:rPr>
              <a:t>N</a:t>
            </a:r>
            <a:r>
              <a:rPr lang="en-US" altLang="zh-TW" spc="-20" dirty="0"/>
              <a:t>,</a:t>
            </a:r>
            <a:r>
              <a:rPr lang="en-US" altLang="zh-TW" sz="2000" spc="-20" dirty="0">
                <a:solidFill>
                  <a:srgbClr val="FF0000"/>
                </a:solidFill>
              </a:rPr>
              <a:t> </a:t>
            </a:r>
            <a:r>
              <a:rPr lang="en-US" altLang="zh-TW" spc="-20" dirty="0">
                <a:solidFill>
                  <a:srgbClr val="FF0000"/>
                </a:solidFill>
              </a:rPr>
              <a:t>p</a:t>
            </a:r>
            <a:r>
              <a:rPr lang="en-US" altLang="zh-TW" spc="-20" dirty="0"/>
              <a:t>,</a:t>
            </a:r>
            <a:r>
              <a:rPr lang="en-US" altLang="zh-TW" sz="2000" spc="-20" dirty="0">
                <a:solidFill>
                  <a:srgbClr val="FF0000"/>
                </a:solidFill>
              </a:rPr>
              <a:t> </a:t>
            </a:r>
            <a:r>
              <a:rPr lang="en-US" altLang="zh-TW" spc="-20" dirty="0">
                <a:solidFill>
                  <a:srgbClr val="FF0000"/>
                </a:solidFill>
              </a:rPr>
              <a:t>P</a:t>
            </a:r>
            <a:r>
              <a:rPr lang="en-US" altLang="zh-TW" spc="-20" dirty="0"/>
              <a:t>,</a:t>
            </a:r>
            <a:r>
              <a:rPr lang="en-US" altLang="zh-TW" sz="2000" spc="-20" dirty="0">
                <a:solidFill>
                  <a:srgbClr val="FF0000"/>
                </a:solidFill>
              </a:rPr>
              <a:t> </a:t>
            </a:r>
            <a:r>
              <a:rPr lang="en-US" altLang="zh-TW" spc="-20" dirty="0">
                <a:solidFill>
                  <a:schemeClr val="bg1">
                    <a:lumMod val="75000"/>
                  </a:schemeClr>
                </a:solidFill>
              </a:rPr>
              <a:t>r</a:t>
            </a:r>
            <a:r>
              <a:rPr lang="en-US" altLang="zh-TW" spc="-20" dirty="0"/>
              <a:t>,</a:t>
            </a:r>
            <a:r>
              <a:rPr lang="en-US" altLang="zh-TW" sz="2000" spc="-20" dirty="0">
                <a:solidFill>
                  <a:srgbClr val="FF0000"/>
                </a:solidFill>
              </a:rPr>
              <a:t> </a:t>
            </a:r>
            <a:r>
              <a:rPr lang="en-US" altLang="zh-TW" spc="-20" dirty="0">
                <a:solidFill>
                  <a:srgbClr val="FF0000"/>
                </a:solidFill>
              </a:rPr>
              <a:t>s</a:t>
            </a:r>
            <a:r>
              <a:rPr lang="en-US" altLang="zh-TW" spc="-20" dirty="0"/>
              <a:t>,</a:t>
            </a:r>
            <a:r>
              <a:rPr lang="en-US" altLang="zh-TW" sz="2000" spc="-20" dirty="0">
                <a:solidFill>
                  <a:srgbClr val="FF0000"/>
                </a:solidFill>
              </a:rPr>
              <a:t> </a:t>
            </a:r>
            <a:r>
              <a:rPr lang="en-US" altLang="zh-TW" spc="-20" dirty="0">
                <a:solidFill>
                  <a:schemeClr val="bg1">
                    <a:lumMod val="75000"/>
                  </a:schemeClr>
                </a:solidFill>
              </a:rPr>
              <a:t>w</a:t>
            </a:r>
            <a:r>
              <a:rPr lang="en-US" altLang="zh-TW" spc="-20" dirty="0"/>
              <a:t>,</a:t>
            </a:r>
            <a:r>
              <a:rPr lang="en-US" altLang="zh-TW" sz="2000" spc="-20" dirty="0">
                <a:solidFill>
                  <a:srgbClr val="FF0000"/>
                </a:solidFill>
              </a:rPr>
              <a:t> </a:t>
            </a:r>
            <a:r>
              <a:rPr lang="en-US" altLang="zh-TW" spc="-20" dirty="0">
                <a:solidFill>
                  <a:srgbClr val="FF0000"/>
                </a:solidFill>
              </a:rPr>
              <a:t>x</a:t>
            </a:r>
            <a:r>
              <a:rPr lang="en-US" altLang="zh-TW" spc="-20" dirty="0"/>
              <a:t>,</a:t>
            </a:r>
            <a:r>
              <a:rPr lang="en-US" altLang="zh-TW" sz="2000" spc="-20" dirty="0">
                <a:solidFill>
                  <a:srgbClr val="FF0000"/>
                </a:solidFill>
              </a:rPr>
              <a:t> </a:t>
            </a:r>
            <a:r>
              <a:rPr lang="en-US" altLang="zh-TW" spc="-20" dirty="0">
                <a:solidFill>
                  <a:srgbClr val="FF0000"/>
                </a:solidFill>
              </a:rPr>
              <a:t>y</a:t>
            </a:r>
            <a:r>
              <a:rPr lang="en-US" altLang="zh-TW" spc="-20" dirty="0"/>
              <a:t>,</a:t>
            </a:r>
            <a:r>
              <a:rPr lang="en-US" altLang="zh-TW" sz="2000" spc="-20" dirty="0">
                <a:solidFill>
                  <a:srgbClr val="FF0000"/>
                </a:solidFill>
              </a:rPr>
              <a:t> </a:t>
            </a:r>
            <a:r>
              <a:rPr lang="en-US" altLang="zh-TW" spc="-20" dirty="0">
                <a:solidFill>
                  <a:srgbClr val="FF0000"/>
                </a:solidFill>
              </a:rPr>
              <a:t>z</a:t>
            </a:r>
            <a:r>
              <a:rPr lang="en-US" altLang="zh-TW" spc="-20" dirty="0"/>
              <a:t>,</a:t>
            </a:r>
            <a:r>
              <a:rPr lang="en-US" altLang="zh-TW" sz="2000" spc="-20" dirty="0">
                <a:solidFill>
                  <a:srgbClr val="FF0000"/>
                </a:solidFill>
              </a:rPr>
              <a:t> </a:t>
            </a:r>
            <a:r>
              <a:rPr lang="en-US" altLang="zh-TW" spc="-20" dirty="0">
                <a:solidFill>
                  <a:srgbClr val="FF0000"/>
                </a:solidFill>
              </a:rPr>
              <a:t>=</a:t>
            </a:r>
          </a:p>
          <a:p>
            <a:pPr lvl="1"/>
            <a:r>
              <a:rPr lang="en-US" dirty="0" smtClean="0"/>
              <a:t>Or no action (i.e., the comment): </a:t>
            </a:r>
            <a:r>
              <a:rPr lang="en-US" dirty="0" smtClean="0">
                <a:solidFill>
                  <a:srgbClr val="FFC1C1"/>
                </a:solidFill>
              </a:rPr>
              <a:t>#</a:t>
            </a:r>
            <a:r>
              <a:rPr lang="en-US" dirty="0" smtClean="0">
                <a:solidFill>
                  <a:schemeClr val="bg1">
                    <a:lumMod val="75000"/>
                  </a:schemeClr>
                </a:solidFill>
              </a:rPr>
              <a:t> </a:t>
            </a:r>
          </a:p>
          <a:p>
            <a:r>
              <a:rPr lang="en-US" dirty="0"/>
              <a:t>S</a:t>
            </a:r>
            <a:r>
              <a:rPr lang="en-US" dirty="0" smtClean="0"/>
              <a:t>ed commands related to control flow</a:t>
            </a:r>
            <a:br>
              <a:rPr lang="en-US" dirty="0" smtClean="0"/>
            </a:br>
            <a:r>
              <a:rPr lang="en-US" dirty="0">
                <a:solidFill>
                  <a:srgbClr val="FF0000"/>
                </a:solidFill>
              </a:rPr>
              <a:t>b</a:t>
            </a:r>
            <a:r>
              <a:rPr lang="en-US" dirty="0"/>
              <a:t>,</a:t>
            </a:r>
            <a:r>
              <a:rPr lang="en-US" sz="2800" dirty="0">
                <a:solidFill>
                  <a:srgbClr val="FF0000"/>
                </a:solidFill>
              </a:rPr>
              <a:t> </a:t>
            </a:r>
            <a:r>
              <a:rPr lang="en-US" dirty="0" smtClean="0">
                <a:solidFill>
                  <a:srgbClr val="FF0000"/>
                </a:solidFill>
              </a:rPr>
              <a:t>q</a:t>
            </a:r>
            <a:r>
              <a:rPr lang="en-US" dirty="0"/>
              <a:t>,</a:t>
            </a:r>
            <a:r>
              <a:rPr lang="en-US" sz="2800" dirty="0">
                <a:solidFill>
                  <a:schemeClr val="bg1">
                    <a:lumMod val="75000"/>
                  </a:schemeClr>
                </a:solidFill>
              </a:rPr>
              <a:t> </a:t>
            </a:r>
            <a:r>
              <a:rPr lang="en-US" dirty="0">
                <a:solidFill>
                  <a:srgbClr val="FF0000"/>
                </a:solidFill>
              </a:rPr>
              <a:t>t</a:t>
            </a:r>
            <a:r>
              <a:rPr lang="en-US" altLang="zh-TW" dirty="0"/>
              <a:t>,</a:t>
            </a:r>
            <a:r>
              <a:rPr lang="en-US" altLang="zh-TW" sz="2000" dirty="0">
                <a:solidFill>
                  <a:schemeClr val="bg1">
                    <a:lumMod val="75000"/>
                  </a:schemeClr>
                </a:solidFill>
              </a:rPr>
              <a:t> </a:t>
            </a:r>
            <a:r>
              <a:rPr lang="en-US" altLang="zh-TW" dirty="0">
                <a:solidFill>
                  <a:srgbClr val="FF0000"/>
                </a:solidFill>
              </a:rPr>
              <a:t>T</a:t>
            </a:r>
            <a:r>
              <a:rPr lang="en-US" altLang="zh-TW" dirty="0"/>
              <a:t>,</a:t>
            </a:r>
            <a:r>
              <a:rPr lang="en-US" sz="2800" dirty="0">
                <a:solidFill>
                  <a:schemeClr val="bg1">
                    <a:lumMod val="75000"/>
                  </a:schemeClr>
                </a:solidFill>
              </a:rPr>
              <a:t> </a:t>
            </a:r>
            <a:r>
              <a:rPr lang="en-US" dirty="0">
                <a:solidFill>
                  <a:srgbClr val="FF0000"/>
                </a:solidFill>
              </a:rPr>
              <a:t>!</a:t>
            </a:r>
            <a:r>
              <a:rPr lang="en-US" dirty="0" smtClean="0"/>
              <a:t>,</a:t>
            </a:r>
            <a:r>
              <a:rPr lang="en-US" sz="2800" dirty="0" smtClean="0">
                <a:solidFill>
                  <a:srgbClr val="FF0000"/>
                </a:solidFill>
              </a:rPr>
              <a:t> </a:t>
            </a:r>
            <a:r>
              <a:rPr lang="en-US" dirty="0" smtClean="0">
                <a:solidFill>
                  <a:srgbClr val="FF0000"/>
                </a:solidFill>
              </a:rPr>
              <a:t>:</a:t>
            </a:r>
            <a:r>
              <a:rPr lang="en-US" dirty="0" smtClean="0"/>
              <a:t>,</a:t>
            </a:r>
            <a:r>
              <a:rPr lang="en-US" sz="2800" dirty="0" smtClean="0"/>
              <a:t> </a:t>
            </a:r>
            <a:r>
              <a:rPr lang="en-US" dirty="0" smtClean="0">
                <a:solidFill>
                  <a:srgbClr val="FF0000"/>
                </a:solidFill>
              </a:rPr>
              <a:t>;</a:t>
            </a:r>
            <a:r>
              <a:rPr lang="en-US" dirty="0" smtClean="0"/>
              <a:t>,</a:t>
            </a:r>
            <a:r>
              <a:rPr lang="en-US" sz="2800" dirty="0" smtClean="0"/>
              <a:t> </a:t>
            </a:r>
            <a:r>
              <a:rPr lang="en-US" dirty="0" smtClean="0">
                <a:solidFill>
                  <a:srgbClr val="FF0000"/>
                </a:solidFill>
              </a:rPr>
              <a:t>\n</a:t>
            </a:r>
            <a:r>
              <a:rPr lang="en-US" dirty="0" smtClean="0"/>
              <a:t>,</a:t>
            </a:r>
            <a:r>
              <a:rPr lang="en-US" sz="2800" dirty="0" smtClean="0">
                <a:solidFill>
                  <a:schemeClr val="bg1">
                    <a:lumMod val="75000"/>
                  </a:schemeClr>
                </a:solidFill>
              </a:rPr>
              <a:t> </a:t>
            </a:r>
            <a:r>
              <a:rPr lang="en-US" dirty="0" smtClean="0">
                <a:solidFill>
                  <a:srgbClr val="FF0000"/>
                </a:solidFill>
              </a:rPr>
              <a:t>{</a:t>
            </a:r>
            <a:r>
              <a:rPr lang="en-US" dirty="0" smtClean="0"/>
              <a:t>,</a:t>
            </a:r>
            <a:r>
              <a:rPr lang="en-US" sz="2800" dirty="0" smtClean="0">
                <a:solidFill>
                  <a:schemeClr val="bg1">
                    <a:lumMod val="75000"/>
                  </a:schemeClr>
                </a:solidFill>
              </a:rPr>
              <a:t> </a:t>
            </a:r>
            <a:r>
              <a:rPr lang="en-US" dirty="0" smtClean="0">
                <a:solidFill>
                  <a:srgbClr val="FF0000"/>
                </a:solidFill>
              </a:rPr>
              <a:t>}</a:t>
            </a:r>
            <a:r>
              <a:rPr lang="en-US" dirty="0" smtClean="0"/>
              <a:t>,</a:t>
            </a:r>
            <a:r>
              <a:rPr lang="en-US" sz="2800" dirty="0" smtClean="0">
                <a:solidFill>
                  <a:schemeClr val="bg1">
                    <a:lumMod val="75000"/>
                  </a:schemeClr>
                </a:solidFill>
              </a:rPr>
              <a:t> </a:t>
            </a:r>
            <a:r>
              <a:rPr lang="en-US" dirty="0" smtClean="0">
                <a:solidFill>
                  <a:srgbClr val="FF0000"/>
                </a:solidFill>
              </a:rPr>
              <a:t>/</a:t>
            </a:r>
            <a:r>
              <a:rPr lang="en-US" dirty="0" smtClean="0"/>
              <a:t>,</a:t>
            </a:r>
            <a:r>
              <a:rPr lang="en-US" sz="2800" dirty="0">
                <a:solidFill>
                  <a:srgbClr val="BFBFBF"/>
                </a:solidFill>
              </a:rPr>
              <a:t> </a:t>
            </a:r>
            <a:r>
              <a:rPr lang="en-US" dirty="0" smtClean="0">
                <a:solidFill>
                  <a:srgbClr val="FF0000"/>
                </a:solidFill>
              </a:rPr>
              <a:t>\</a:t>
            </a:r>
            <a:r>
              <a:rPr lang="en-US" dirty="0" smtClean="0"/>
              <a:t>,</a:t>
            </a:r>
            <a:r>
              <a:rPr lang="en-US" sz="2800" dirty="0" smtClean="0">
                <a:solidFill>
                  <a:schemeClr val="bg1">
                    <a:lumMod val="75000"/>
                  </a:schemeClr>
                </a:solidFill>
              </a:rPr>
              <a:t> </a:t>
            </a:r>
            <a:r>
              <a:rPr lang="en-US" i="1" dirty="0" smtClean="0">
                <a:solidFill>
                  <a:srgbClr val="FF0000"/>
                </a:solidFill>
              </a:rPr>
              <a:t>a number</a:t>
            </a:r>
            <a:r>
              <a:rPr lang="en-US" dirty="0" smtClean="0"/>
              <a:t>,</a:t>
            </a:r>
            <a:r>
              <a:rPr lang="en-US" sz="2800" dirty="0" smtClean="0"/>
              <a:t> </a:t>
            </a:r>
            <a:r>
              <a:rPr lang="en-US" dirty="0" smtClean="0"/>
              <a:t>“</a:t>
            </a:r>
            <a:r>
              <a:rPr lang="en-US" dirty="0" smtClean="0">
                <a:solidFill>
                  <a:srgbClr val="FF0000"/>
                </a:solidFill>
              </a:rPr>
              <a:t>,</a:t>
            </a:r>
            <a:r>
              <a:rPr lang="en-US" dirty="0" smtClean="0"/>
              <a:t>”</a:t>
            </a:r>
          </a:p>
          <a:p>
            <a:pPr marL="0" indent="0">
              <a:buNone/>
            </a:pPr>
            <a:endParaRPr lang="en-US" dirty="0" smtClean="0">
              <a:solidFill>
                <a:schemeClr val="bg1">
                  <a:lumMod val="75000"/>
                </a:schemeClr>
              </a:solidFill>
            </a:endParaRPr>
          </a:p>
        </p:txBody>
      </p:sp>
      <p:sp>
        <p:nvSpPr>
          <p:cNvPr id="7" name="Rounded Rectangle 6"/>
          <p:cNvSpPr/>
          <p:nvPr/>
        </p:nvSpPr>
        <p:spPr bwMode="auto">
          <a:xfrm>
            <a:off x="2831952" y="3070317"/>
            <a:ext cx="1596032" cy="455908"/>
          </a:xfrm>
          <a:prstGeom prst="roundRect">
            <a:avLst/>
          </a:prstGeom>
          <a:solidFill>
            <a:srgbClr val="FFFFFF">
              <a:alpha val="8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8" name="Rectangle 7"/>
          <p:cNvSpPr/>
          <p:nvPr/>
        </p:nvSpPr>
        <p:spPr bwMode="auto">
          <a:xfrm>
            <a:off x="2209800" y="4191000"/>
            <a:ext cx="4419600" cy="1828800"/>
          </a:xfrm>
          <a:prstGeom prst="rect">
            <a:avLst/>
          </a:prstGeom>
          <a:solidFill>
            <a:srgbClr val="CCE8EA"/>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5400" b="0" dirty="0">
                <a:solidFill>
                  <a:srgbClr val="FF0000"/>
                </a:solidFill>
                <a:latin typeface="Arial" charset="0"/>
                <a:ea typeface="新細明體" charset="-120"/>
                <a:cs typeface="Arial" pitchFamily="34" charset="0"/>
              </a:rPr>
              <a:t>Use the </a:t>
            </a:r>
            <a:br>
              <a:rPr lang="en-US" sz="5400" b="0" dirty="0">
                <a:solidFill>
                  <a:srgbClr val="FF0000"/>
                </a:solidFill>
                <a:latin typeface="Arial" charset="0"/>
                <a:ea typeface="新細明體" charset="-120"/>
                <a:cs typeface="Arial" pitchFamily="34" charset="0"/>
              </a:rPr>
            </a:br>
            <a:r>
              <a:rPr lang="en-US" sz="5400" b="0" dirty="0">
                <a:solidFill>
                  <a:srgbClr val="FF0000"/>
                </a:solidFill>
                <a:latin typeface="Arial" charset="0"/>
                <a:ea typeface="新細明體" charset="-120"/>
                <a:cs typeface="Arial" pitchFamily="34" charset="0"/>
              </a:rPr>
              <a:t>hold space</a:t>
            </a:r>
          </a:p>
        </p:txBody>
      </p:sp>
      <p:sp>
        <p:nvSpPr>
          <p:cNvPr id="10" name="Rounded Rectangle 9"/>
          <p:cNvSpPr/>
          <p:nvPr/>
        </p:nvSpPr>
        <p:spPr bwMode="auto">
          <a:xfrm>
            <a:off x="8532440" y="1465881"/>
            <a:ext cx="374543" cy="455908"/>
          </a:xfrm>
          <a:prstGeom prst="roundRect">
            <a:avLst/>
          </a:prstGeom>
          <a:solidFill>
            <a:srgbClr val="FFFFFF">
              <a:alpha val="80000"/>
            </a:srgbClr>
          </a:solidFill>
          <a:ln w="57150" cap="flat" cmpd="sng" algn="ctr">
            <a:solidFill>
              <a:srgbClr val="FFFFFF">
                <a:alpha val="8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1" name="Rounded Rectangle 10"/>
          <p:cNvSpPr/>
          <p:nvPr/>
        </p:nvSpPr>
        <p:spPr bwMode="auto">
          <a:xfrm>
            <a:off x="4572000" y="1465881"/>
            <a:ext cx="792088" cy="455908"/>
          </a:xfrm>
          <a:prstGeom prst="roundRect">
            <a:avLst/>
          </a:prstGeom>
          <a:solidFill>
            <a:srgbClr val="FFFFFF">
              <a:alpha val="80000"/>
            </a:srgbClr>
          </a:solidFill>
          <a:ln w="57150" cap="flat" cmpd="sng" algn="ctr">
            <a:solidFill>
              <a:srgbClr val="FFFFFF">
                <a:alpha val="8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2" name="Rounded Rectangle 11"/>
          <p:cNvSpPr/>
          <p:nvPr/>
        </p:nvSpPr>
        <p:spPr bwMode="auto">
          <a:xfrm>
            <a:off x="3923928" y="1465881"/>
            <a:ext cx="374543" cy="455908"/>
          </a:xfrm>
          <a:prstGeom prst="roundRect">
            <a:avLst/>
          </a:prstGeom>
          <a:solidFill>
            <a:srgbClr val="FFFFFF">
              <a:alpha val="80000"/>
            </a:srgbClr>
          </a:solidFill>
          <a:ln w="57150" cap="flat" cmpd="sng" algn="ctr">
            <a:solidFill>
              <a:srgbClr val="FFFFFF">
                <a:alpha val="8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3" name="Rounded Rectangle 12"/>
          <p:cNvSpPr/>
          <p:nvPr/>
        </p:nvSpPr>
        <p:spPr bwMode="auto">
          <a:xfrm>
            <a:off x="611560" y="1465881"/>
            <a:ext cx="792088" cy="455908"/>
          </a:xfrm>
          <a:prstGeom prst="roundRect">
            <a:avLst/>
          </a:prstGeom>
          <a:solidFill>
            <a:srgbClr val="FFFFFF">
              <a:alpha val="80000"/>
            </a:srgbClr>
          </a:solidFill>
          <a:ln w="57150" cap="flat" cmpd="sng" algn="ctr">
            <a:solidFill>
              <a:srgbClr val="FFFFFF">
                <a:alpha val="8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5" name="Rounded Rectangle 14"/>
          <p:cNvSpPr/>
          <p:nvPr/>
        </p:nvSpPr>
        <p:spPr bwMode="auto">
          <a:xfrm>
            <a:off x="5436096" y="1465881"/>
            <a:ext cx="792088" cy="455908"/>
          </a:xfrm>
          <a:prstGeom prst="roundRect">
            <a:avLst/>
          </a:prstGeom>
          <a:solidFill>
            <a:srgbClr val="FFFFFF">
              <a:alpha val="80000"/>
            </a:srgbClr>
          </a:solidFill>
          <a:ln w="57150" cap="flat" cmpd="sng" algn="ctr">
            <a:solidFill>
              <a:srgbClr val="FFFFFF">
                <a:alpha val="8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chemeClr val="tx1"/>
              </a:solidFill>
              <a:effectLst/>
              <a:latin typeface="Arial" charset="0"/>
              <a:ea typeface="新細明體" charset="-120"/>
            </a:endParaRPr>
          </a:p>
        </p:txBody>
      </p:sp>
      <p:sp>
        <p:nvSpPr>
          <p:cNvPr id="9" name="Rounded Rectangle 8"/>
          <p:cNvSpPr/>
          <p:nvPr/>
        </p:nvSpPr>
        <p:spPr bwMode="auto">
          <a:xfrm>
            <a:off x="2245217" y="1465881"/>
            <a:ext cx="1712890" cy="455908"/>
          </a:xfrm>
          <a:prstGeom prst="roundRect">
            <a:avLst/>
          </a:prstGeom>
          <a:noFill/>
          <a:ln w="571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6" name="Rounded Rectangle 15"/>
          <p:cNvSpPr/>
          <p:nvPr/>
        </p:nvSpPr>
        <p:spPr bwMode="auto">
          <a:xfrm>
            <a:off x="1403648" y="1465881"/>
            <a:ext cx="792088" cy="455908"/>
          </a:xfrm>
          <a:prstGeom prst="roundRect">
            <a:avLst/>
          </a:prstGeom>
          <a:solidFill>
            <a:srgbClr val="FFFFFF">
              <a:alpha val="80000"/>
            </a:srgbClr>
          </a:solidFill>
          <a:ln w="57150" cap="flat" cmpd="sng" algn="ctr">
            <a:solidFill>
              <a:srgbClr val="FFFFFF">
                <a:alpha val="8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7" name="Rounded Rectangle 16"/>
          <p:cNvSpPr/>
          <p:nvPr/>
        </p:nvSpPr>
        <p:spPr bwMode="auto">
          <a:xfrm>
            <a:off x="7812360" y="1465880"/>
            <a:ext cx="720080" cy="522959"/>
          </a:xfrm>
          <a:prstGeom prst="roundRect">
            <a:avLst/>
          </a:prstGeom>
          <a:solidFill>
            <a:srgbClr val="FFFFFF">
              <a:alpha val="80000"/>
            </a:srgbClr>
          </a:solidFill>
          <a:ln w="3175" cap="flat" cmpd="sng" algn="ctr">
            <a:solidFill>
              <a:srgbClr val="FFFFFF">
                <a:alpha val="8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4" name="Rounded Rectangle 13"/>
          <p:cNvSpPr/>
          <p:nvPr/>
        </p:nvSpPr>
        <p:spPr bwMode="auto">
          <a:xfrm>
            <a:off x="7380311" y="1465881"/>
            <a:ext cx="385649" cy="455908"/>
          </a:xfrm>
          <a:prstGeom prst="roundRect">
            <a:avLst/>
          </a:prstGeom>
          <a:noFill/>
          <a:ln w="571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8" name="Rounded Rectangle 17"/>
          <p:cNvSpPr/>
          <p:nvPr/>
        </p:nvSpPr>
        <p:spPr bwMode="auto">
          <a:xfrm>
            <a:off x="6588224" y="1465881"/>
            <a:ext cx="360040" cy="455908"/>
          </a:xfrm>
          <a:prstGeom prst="roundRect">
            <a:avLst/>
          </a:prstGeom>
          <a:solidFill>
            <a:srgbClr val="FFFFFF">
              <a:alpha val="8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Tree>
    <p:extLst>
      <p:ext uri="{BB962C8B-B14F-4D97-AF65-F5344CB8AC3E}">
        <p14:creationId xmlns:p14="http://schemas.microsoft.com/office/powerpoint/2010/main" val="2366023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9" presetClass="entr" presetSubtype="5" repeatCount="400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strVal val="#ppt_w"/>
                                          </p:val>
                                        </p:tav>
                                        <p:tav tm="100000">
                                          <p:val>
                                            <p:strVal val="#ppt_w"/>
                                          </p:val>
                                        </p:tav>
                                      </p:tavLst>
                                    </p:anim>
                                    <p:anim calcmode="lin" valueType="num">
                                      <p:cBhvr>
                                        <p:cTn id="13" dur="1000" fill="hold"/>
                                        <p:tgtEl>
                                          <p:spTgt spid="9"/>
                                        </p:tgtEl>
                                        <p:attrNameLst>
                                          <p:attrName>ppt_h</p:attrName>
                                        </p:attrNameLst>
                                      </p:cBhvr>
                                      <p:tavLst>
                                        <p:tav tm="0" fmla="#ppt_h*sin(2.5*pi*$)">
                                          <p:val>
                                            <p:fltVal val="0"/>
                                          </p:val>
                                        </p:tav>
                                        <p:tav tm="100000">
                                          <p:val>
                                            <p:fltVal val="1"/>
                                          </p:val>
                                        </p:tav>
                                      </p:tavLst>
                                    </p:anim>
                                  </p:childTnLst>
                                </p:cTn>
                              </p:par>
                              <p:par>
                                <p:cTn id="14" presetID="19" presetClass="entr" presetSubtype="5" repeatCount="400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p:cTn id="16" dur="1000" fill="hold"/>
                                        <p:tgtEl>
                                          <p:spTgt spid="14"/>
                                        </p:tgtEl>
                                        <p:attrNameLst>
                                          <p:attrName>ppt_w</p:attrName>
                                        </p:attrNameLst>
                                      </p:cBhvr>
                                      <p:tavLst>
                                        <p:tav tm="0">
                                          <p:val>
                                            <p:strVal val="#ppt_w"/>
                                          </p:val>
                                        </p:tav>
                                        <p:tav tm="100000">
                                          <p:val>
                                            <p:strVal val="#ppt_w"/>
                                          </p:val>
                                        </p:tav>
                                      </p:tavLst>
                                    </p:anim>
                                    <p:anim calcmode="lin" valueType="num">
                                      <p:cBhvr>
                                        <p:cTn id="17" dur="1000" fill="hold"/>
                                        <p:tgtEl>
                                          <p:spTgt spid="14"/>
                                        </p:tgtEl>
                                        <p:attrNameLst>
                                          <p:attrName>ppt_h</p:attrName>
                                        </p:attrNameLst>
                                      </p:cBhvr>
                                      <p:tavLst>
                                        <p:tav tm="0" fmla="#ppt_h*sin(2.5*pi*$)">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28600" y="0"/>
            <a:ext cx="8686800" cy="914400"/>
          </a:xfrm>
        </p:spPr>
        <p:txBody>
          <a:bodyPr/>
          <a:lstStyle/>
          <a:p>
            <a:pPr eaLnBrk="1" hangingPunct="1"/>
            <a:r>
              <a:rPr lang="en-US" altLang="zh-TW" sz="4800" dirty="0">
                <a:solidFill>
                  <a:schemeClr val="accent2"/>
                </a:solidFill>
              </a:rPr>
              <a:t>W</a:t>
            </a:r>
            <a:r>
              <a:rPr lang="en-US" altLang="zh-TW" sz="4800" dirty="0" smtClean="0">
                <a:solidFill>
                  <a:schemeClr val="accent2"/>
                </a:solidFill>
              </a:rPr>
              <a:t>e’ve now covered all these:</a:t>
            </a:r>
          </a:p>
        </p:txBody>
      </p:sp>
      <p:sp>
        <p:nvSpPr>
          <p:cNvPr id="2" name="Content Placeholder 1"/>
          <p:cNvSpPr>
            <a:spLocks noGrp="1"/>
          </p:cNvSpPr>
          <p:nvPr>
            <p:ph idx="1"/>
          </p:nvPr>
        </p:nvSpPr>
        <p:spPr>
          <a:xfrm>
            <a:off x="233362" y="914400"/>
            <a:ext cx="8910638" cy="6019800"/>
          </a:xfrm>
        </p:spPr>
        <p:txBody>
          <a:bodyPr/>
          <a:lstStyle/>
          <a:p>
            <a:pPr lvl="0"/>
            <a:r>
              <a:rPr lang="en-US" dirty="0" err="1" smtClean="0"/>
              <a:t>Sed</a:t>
            </a:r>
            <a:r>
              <a:rPr lang="en-US" dirty="0" smtClean="0"/>
              <a:t> commands that perform an action:</a:t>
            </a:r>
            <a:br>
              <a:rPr lang="en-US" dirty="0" smtClean="0"/>
            </a:br>
            <a:r>
              <a:rPr lang="en-US" altLang="zh-TW" spc="-20" dirty="0">
                <a:solidFill>
                  <a:srgbClr val="FF0000"/>
                </a:solidFill>
              </a:rPr>
              <a:t>a</a:t>
            </a:r>
            <a:r>
              <a:rPr lang="en-US" altLang="zh-TW" spc="-20" dirty="0"/>
              <a:t>,</a:t>
            </a:r>
            <a:r>
              <a:rPr lang="en-US" altLang="zh-TW" sz="2000" spc="-20" dirty="0">
                <a:solidFill>
                  <a:srgbClr val="FF0000"/>
                </a:solidFill>
              </a:rPr>
              <a:t> </a:t>
            </a:r>
            <a:r>
              <a:rPr lang="en-US" altLang="zh-TW" spc="-20" dirty="0">
                <a:solidFill>
                  <a:srgbClr val="FF0000"/>
                </a:solidFill>
              </a:rPr>
              <a:t>c</a:t>
            </a:r>
            <a:r>
              <a:rPr lang="en-US" altLang="zh-TW" spc="-20" dirty="0"/>
              <a:t>,</a:t>
            </a:r>
            <a:r>
              <a:rPr lang="en-US" altLang="zh-TW" sz="2000" spc="-20" dirty="0">
                <a:solidFill>
                  <a:srgbClr val="FF0000"/>
                </a:solidFill>
              </a:rPr>
              <a:t> </a:t>
            </a:r>
            <a:r>
              <a:rPr lang="en-US" altLang="zh-TW" spc="-20" dirty="0">
                <a:solidFill>
                  <a:srgbClr val="FF0000"/>
                </a:solidFill>
              </a:rPr>
              <a:t>d</a:t>
            </a:r>
            <a:r>
              <a:rPr lang="en-US" altLang="zh-TW" spc="-20" dirty="0"/>
              <a:t>,</a:t>
            </a:r>
            <a:r>
              <a:rPr lang="en-US" altLang="zh-TW" sz="2000" spc="-20" dirty="0">
                <a:solidFill>
                  <a:srgbClr val="FF0000"/>
                </a:solidFill>
              </a:rPr>
              <a:t> </a:t>
            </a:r>
            <a:r>
              <a:rPr lang="en-US" altLang="zh-TW" spc="-20" dirty="0">
                <a:solidFill>
                  <a:srgbClr val="FF0000"/>
                </a:solidFill>
              </a:rPr>
              <a:t>D</a:t>
            </a:r>
            <a:r>
              <a:rPr lang="en-US" altLang="zh-TW" spc="-20" dirty="0"/>
              <a:t>,</a:t>
            </a:r>
            <a:r>
              <a:rPr lang="en-US" altLang="zh-TW" sz="2000" spc="-20" dirty="0">
                <a:solidFill>
                  <a:srgbClr val="FF0000"/>
                </a:solidFill>
              </a:rPr>
              <a:t> </a:t>
            </a:r>
            <a:r>
              <a:rPr lang="en-US" altLang="zh-TW" spc="-20" dirty="0">
                <a:solidFill>
                  <a:srgbClr val="FF0000"/>
                </a:solidFill>
              </a:rPr>
              <a:t>g</a:t>
            </a:r>
            <a:r>
              <a:rPr lang="en-US" altLang="zh-TW" spc="-20" dirty="0"/>
              <a:t>,</a:t>
            </a:r>
            <a:r>
              <a:rPr lang="en-US" altLang="zh-TW" sz="2000" spc="-20" dirty="0">
                <a:solidFill>
                  <a:srgbClr val="FF0000"/>
                </a:solidFill>
              </a:rPr>
              <a:t> </a:t>
            </a:r>
            <a:r>
              <a:rPr lang="en-US" altLang="zh-TW" spc="-20" dirty="0">
                <a:solidFill>
                  <a:srgbClr val="FF0000"/>
                </a:solidFill>
              </a:rPr>
              <a:t>G</a:t>
            </a:r>
            <a:r>
              <a:rPr lang="en-US" altLang="zh-TW" spc="-20" dirty="0"/>
              <a:t>,</a:t>
            </a:r>
            <a:r>
              <a:rPr lang="en-US" altLang="zh-TW" sz="2000" spc="-20" dirty="0">
                <a:solidFill>
                  <a:srgbClr val="FF0000"/>
                </a:solidFill>
              </a:rPr>
              <a:t> </a:t>
            </a:r>
            <a:r>
              <a:rPr lang="en-US" altLang="zh-TW" spc="-20" dirty="0">
                <a:solidFill>
                  <a:srgbClr val="FF0000"/>
                </a:solidFill>
              </a:rPr>
              <a:t>h</a:t>
            </a:r>
            <a:r>
              <a:rPr lang="en-US" altLang="zh-TW" spc="-20" dirty="0"/>
              <a:t>,</a:t>
            </a:r>
            <a:r>
              <a:rPr lang="en-US" altLang="zh-TW" sz="2000" spc="-20" dirty="0">
                <a:solidFill>
                  <a:srgbClr val="FF0000"/>
                </a:solidFill>
              </a:rPr>
              <a:t> </a:t>
            </a:r>
            <a:r>
              <a:rPr lang="en-US" altLang="zh-TW" spc="-20" dirty="0">
                <a:solidFill>
                  <a:srgbClr val="FF0000"/>
                </a:solidFill>
              </a:rPr>
              <a:t>H</a:t>
            </a:r>
            <a:r>
              <a:rPr lang="en-US" altLang="zh-TW" spc="-20" dirty="0"/>
              <a:t>,</a:t>
            </a:r>
            <a:r>
              <a:rPr lang="en-US" altLang="zh-TW" sz="1800" spc="-20" dirty="0">
                <a:solidFill>
                  <a:srgbClr val="FF0000"/>
                </a:solidFill>
              </a:rPr>
              <a:t> </a:t>
            </a:r>
            <a:r>
              <a:rPr lang="en-US" altLang="zh-TW" spc="-20" dirty="0" err="1">
                <a:solidFill>
                  <a:srgbClr val="FF0000"/>
                </a:solidFill>
              </a:rPr>
              <a:t>i</a:t>
            </a:r>
            <a:r>
              <a:rPr lang="en-US" altLang="zh-TW" spc="-20" dirty="0"/>
              <a:t>,</a:t>
            </a:r>
            <a:r>
              <a:rPr lang="en-US" altLang="zh-TW" sz="2000" spc="-20" dirty="0">
                <a:solidFill>
                  <a:srgbClr val="FF0000"/>
                </a:solidFill>
              </a:rPr>
              <a:t> </a:t>
            </a:r>
            <a:r>
              <a:rPr lang="en-US" altLang="zh-TW" spc="-20" dirty="0">
                <a:solidFill>
                  <a:schemeClr val="bg1">
                    <a:lumMod val="75000"/>
                  </a:schemeClr>
                </a:solidFill>
              </a:rPr>
              <a:t>l</a:t>
            </a:r>
            <a:r>
              <a:rPr lang="en-US" altLang="zh-TW" spc="-20" dirty="0"/>
              <a:t>,</a:t>
            </a:r>
            <a:r>
              <a:rPr lang="en-US" altLang="zh-TW" sz="2000" spc="-20" dirty="0">
                <a:solidFill>
                  <a:srgbClr val="FF0000"/>
                </a:solidFill>
              </a:rPr>
              <a:t> </a:t>
            </a:r>
            <a:r>
              <a:rPr lang="en-US" altLang="zh-TW" spc="-20" dirty="0">
                <a:solidFill>
                  <a:srgbClr val="FF0000"/>
                </a:solidFill>
              </a:rPr>
              <a:t>n</a:t>
            </a:r>
            <a:r>
              <a:rPr lang="en-US" altLang="zh-TW" spc="-20" dirty="0"/>
              <a:t>,</a:t>
            </a:r>
            <a:r>
              <a:rPr lang="en-US" altLang="zh-TW" sz="2000" spc="-20" dirty="0">
                <a:solidFill>
                  <a:srgbClr val="FF0000"/>
                </a:solidFill>
              </a:rPr>
              <a:t> </a:t>
            </a:r>
            <a:r>
              <a:rPr lang="en-US" altLang="zh-TW" spc="-20" dirty="0">
                <a:solidFill>
                  <a:srgbClr val="FF0000"/>
                </a:solidFill>
              </a:rPr>
              <a:t>N</a:t>
            </a:r>
            <a:r>
              <a:rPr lang="en-US" altLang="zh-TW" spc="-20" dirty="0"/>
              <a:t>,</a:t>
            </a:r>
            <a:r>
              <a:rPr lang="en-US" altLang="zh-TW" sz="2000" spc="-20" dirty="0">
                <a:solidFill>
                  <a:srgbClr val="FF0000"/>
                </a:solidFill>
              </a:rPr>
              <a:t> </a:t>
            </a:r>
            <a:r>
              <a:rPr lang="en-US" altLang="zh-TW" spc="-20" dirty="0">
                <a:solidFill>
                  <a:srgbClr val="FF0000"/>
                </a:solidFill>
              </a:rPr>
              <a:t>p</a:t>
            </a:r>
            <a:r>
              <a:rPr lang="en-US" altLang="zh-TW" spc="-20" dirty="0"/>
              <a:t>,</a:t>
            </a:r>
            <a:r>
              <a:rPr lang="en-US" altLang="zh-TW" sz="2000" spc="-20" dirty="0">
                <a:solidFill>
                  <a:srgbClr val="FF0000"/>
                </a:solidFill>
              </a:rPr>
              <a:t> </a:t>
            </a:r>
            <a:r>
              <a:rPr lang="en-US" altLang="zh-TW" spc="-20" dirty="0">
                <a:solidFill>
                  <a:srgbClr val="FF0000"/>
                </a:solidFill>
              </a:rPr>
              <a:t>P</a:t>
            </a:r>
            <a:r>
              <a:rPr lang="en-US" altLang="zh-TW" spc="-20" dirty="0"/>
              <a:t>,</a:t>
            </a:r>
            <a:r>
              <a:rPr lang="en-US" altLang="zh-TW" sz="2000" spc="-20" dirty="0">
                <a:solidFill>
                  <a:srgbClr val="FF0000"/>
                </a:solidFill>
              </a:rPr>
              <a:t> </a:t>
            </a:r>
            <a:r>
              <a:rPr lang="en-US" altLang="zh-TW" spc="-20" dirty="0">
                <a:solidFill>
                  <a:schemeClr val="bg1">
                    <a:lumMod val="75000"/>
                  </a:schemeClr>
                </a:solidFill>
              </a:rPr>
              <a:t>r</a:t>
            </a:r>
            <a:r>
              <a:rPr lang="en-US" altLang="zh-TW" spc="-20" dirty="0"/>
              <a:t>,</a:t>
            </a:r>
            <a:r>
              <a:rPr lang="en-US" altLang="zh-TW" sz="2000" spc="-20" dirty="0">
                <a:solidFill>
                  <a:srgbClr val="FF0000"/>
                </a:solidFill>
              </a:rPr>
              <a:t> </a:t>
            </a:r>
            <a:r>
              <a:rPr lang="en-US" altLang="zh-TW" spc="-20" dirty="0">
                <a:solidFill>
                  <a:srgbClr val="FF0000"/>
                </a:solidFill>
              </a:rPr>
              <a:t>s</a:t>
            </a:r>
            <a:r>
              <a:rPr lang="en-US" altLang="zh-TW" spc="-20" dirty="0"/>
              <a:t>,</a:t>
            </a:r>
            <a:r>
              <a:rPr lang="en-US" altLang="zh-TW" sz="2000" spc="-20" dirty="0">
                <a:solidFill>
                  <a:srgbClr val="FF0000"/>
                </a:solidFill>
              </a:rPr>
              <a:t> </a:t>
            </a:r>
            <a:r>
              <a:rPr lang="en-US" altLang="zh-TW" spc="-20" dirty="0">
                <a:solidFill>
                  <a:schemeClr val="bg1">
                    <a:lumMod val="75000"/>
                  </a:schemeClr>
                </a:solidFill>
              </a:rPr>
              <a:t>w</a:t>
            </a:r>
            <a:r>
              <a:rPr lang="en-US" altLang="zh-TW" spc="-20" dirty="0"/>
              <a:t>,</a:t>
            </a:r>
            <a:r>
              <a:rPr lang="en-US" altLang="zh-TW" sz="2000" spc="-20" dirty="0">
                <a:solidFill>
                  <a:srgbClr val="FF0000"/>
                </a:solidFill>
              </a:rPr>
              <a:t> </a:t>
            </a:r>
            <a:r>
              <a:rPr lang="en-US" altLang="zh-TW" spc="-20" dirty="0">
                <a:solidFill>
                  <a:srgbClr val="FF0000"/>
                </a:solidFill>
              </a:rPr>
              <a:t>x</a:t>
            </a:r>
            <a:r>
              <a:rPr lang="en-US" altLang="zh-TW" spc="-20" dirty="0"/>
              <a:t>,</a:t>
            </a:r>
            <a:r>
              <a:rPr lang="en-US" altLang="zh-TW" sz="2000" spc="-20" dirty="0">
                <a:solidFill>
                  <a:srgbClr val="FF0000"/>
                </a:solidFill>
              </a:rPr>
              <a:t> </a:t>
            </a:r>
            <a:r>
              <a:rPr lang="en-US" altLang="zh-TW" spc="-20" dirty="0">
                <a:solidFill>
                  <a:srgbClr val="FF0000"/>
                </a:solidFill>
              </a:rPr>
              <a:t>y</a:t>
            </a:r>
            <a:r>
              <a:rPr lang="en-US" altLang="zh-TW" spc="-20" dirty="0"/>
              <a:t>,</a:t>
            </a:r>
            <a:r>
              <a:rPr lang="en-US" altLang="zh-TW" sz="2000" spc="-20" dirty="0">
                <a:solidFill>
                  <a:srgbClr val="FF0000"/>
                </a:solidFill>
              </a:rPr>
              <a:t> </a:t>
            </a:r>
            <a:r>
              <a:rPr lang="en-US" altLang="zh-TW" spc="-20" dirty="0">
                <a:solidFill>
                  <a:srgbClr val="FF0000"/>
                </a:solidFill>
              </a:rPr>
              <a:t>z</a:t>
            </a:r>
            <a:r>
              <a:rPr lang="en-US" altLang="zh-TW" spc="-20" dirty="0"/>
              <a:t>,</a:t>
            </a:r>
            <a:r>
              <a:rPr lang="en-US" altLang="zh-TW" sz="2000" spc="-20" dirty="0">
                <a:solidFill>
                  <a:srgbClr val="FF0000"/>
                </a:solidFill>
              </a:rPr>
              <a:t> </a:t>
            </a:r>
            <a:r>
              <a:rPr lang="en-US" altLang="zh-TW" spc="-20" dirty="0">
                <a:solidFill>
                  <a:srgbClr val="FF0000"/>
                </a:solidFill>
              </a:rPr>
              <a:t>=</a:t>
            </a:r>
          </a:p>
          <a:p>
            <a:pPr lvl="1"/>
            <a:r>
              <a:rPr lang="en-US" dirty="0" smtClean="0"/>
              <a:t>Or no action (i.e., the comment): </a:t>
            </a:r>
            <a:r>
              <a:rPr lang="en-US" dirty="0" smtClean="0">
                <a:solidFill>
                  <a:srgbClr val="FFC1C1"/>
                </a:solidFill>
              </a:rPr>
              <a:t>#</a:t>
            </a:r>
            <a:r>
              <a:rPr lang="en-US" dirty="0" smtClean="0">
                <a:solidFill>
                  <a:schemeClr val="bg1">
                    <a:lumMod val="75000"/>
                  </a:schemeClr>
                </a:solidFill>
              </a:rPr>
              <a:t> </a:t>
            </a:r>
          </a:p>
          <a:p>
            <a:r>
              <a:rPr lang="en-US" dirty="0"/>
              <a:t>S</a:t>
            </a:r>
            <a:r>
              <a:rPr lang="en-US" dirty="0" smtClean="0"/>
              <a:t>ed commands related to control flow</a:t>
            </a:r>
            <a:br>
              <a:rPr lang="en-US" dirty="0" smtClean="0"/>
            </a:br>
            <a:r>
              <a:rPr lang="en-US" dirty="0">
                <a:solidFill>
                  <a:srgbClr val="FF0000"/>
                </a:solidFill>
              </a:rPr>
              <a:t>b</a:t>
            </a:r>
            <a:r>
              <a:rPr lang="en-US" dirty="0"/>
              <a:t>,</a:t>
            </a:r>
            <a:r>
              <a:rPr lang="en-US" sz="2800" dirty="0">
                <a:solidFill>
                  <a:srgbClr val="FF0000"/>
                </a:solidFill>
              </a:rPr>
              <a:t> </a:t>
            </a:r>
            <a:r>
              <a:rPr lang="en-US" dirty="0" smtClean="0">
                <a:solidFill>
                  <a:srgbClr val="FF0000"/>
                </a:solidFill>
              </a:rPr>
              <a:t>q</a:t>
            </a:r>
            <a:r>
              <a:rPr lang="en-US" dirty="0"/>
              <a:t>,</a:t>
            </a:r>
            <a:r>
              <a:rPr lang="en-US" sz="2800" dirty="0">
                <a:solidFill>
                  <a:schemeClr val="bg1">
                    <a:lumMod val="75000"/>
                  </a:schemeClr>
                </a:solidFill>
              </a:rPr>
              <a:t> </a:t>
            </a:r>
            <a:r>
              <a:rPr lang="en-US" dirty="0">
                <a:solidFill>
                  <a:srgbClr val="FF0000"/>
                </a:solidFill>
              </a:rPr>
              <a:t>t</a:t>
            </a:r>
            <a:r>
              <a:rPr lang="en-US" altLang="zh-TW" dirty="0"/>
              <a:t>,</a:t>
            </a:r>
            <a:r>
              <a:rPr lang="en-US" altLang="zh-TW" sz="2000" dirty="0">
                <a:solidFill>
                  <a:schemeClr val="bg1">
                    <a:lumMod val="75000"/>
                  </a:schemeClr>
                </a:solidFill>
              </a:rPr>
              <a:t> </a:t>
            </a:r>
            <a:r>
              <a:rPr lang="en-US" altLang="zh-TW" dirty="0">
                <a:solidFill>
                  <a:srgbClr val="FF0000"/>
                </a:solidFill>
              </a:rPr>
              <a:t>T</a:t>
            </a:r>
            <a:r>
              <a:rPr lang="en-US" altLang="zh-TW" dirty="0"/>
              <a:t>,</a:t>
            </a:r>
            <a:r>
              <a:rPr lang="en-US" sz="2800" dirty="0">
                <a:solidFill>
                  <a:schemeClr val="bg1">
                    <a:lumMod val="75000"/>
                  </a:schemeClr>
                </a:solidFill>
              </a:rPr>
              <a:t> </a:t>
            </a:r>
            <a:r>
              <a:rPr lang="en-US" dirty="0">
                <a:solidFill>
                  <a:srgbClr val="FF0000"/>
                </a:solidFill>
              </a:rPr>
              <a:t>!</a:t>
            </a:r>
            <a:r>
              <a:rPr lang="en-US" dirty="0" smtClean="0"/>
              <a:t>,</a:t>
            </a:r>
            <a:r>
              <a:rPr lang="en-US" sz="2800" dirty="0" smtClean="0">
                <a:solidFill>
                  <a:srgbClr val="FF0000"/>
                </a:solidFill>
              </a:rPr>
              <a:t> </a:t>
            </a:r>
            <a:r>
              <a:rPr lang="en-US" dirty="0" smtClean="0">
                <a:solidFill>
                  <a:srgbClr val="FF0000"/>
                </a:solidFill>
              </a:rPr>
              <a:t>:</a:t>
            </a:r>
            <a:r>
              <a:rPr lang="en-US" dirty="0" smtClean="0"/>
              <a:t>,</a:t>
            </a:r>
            <a:r>
              <a:rPr lang="en-US" sz="2800" dirty="0" smtClean="0"/>
              <a:t> </a:t>
            </a:r>
            <a:r>
              <a:rPr lang="en-US" dirty="0" smtClean="0">
                <a:solidFill>
                  <a:srgbClr val="FF0000"/>
                </a:solidFill>
              </a:rPr>
              <a:t>;</a:t>
            </a:r>
            <a:r>
              <a:rPr lang="en-US" dirty="0" smtClean="0"/>
              <a:t>,</a:t>
            </a:r>
            <a:r>
              <a:rPr lang="en-US" sz="2800" dirty="0" smtClean="0"/>
              <a:t> </a:t>
            </a:r>
            <a:r>
              <a:rPr lang="en-US" dirty="0" smtClean="0">
                <a:solidFill>
                  <a:srgbClr val="FF0000"/>
                </a:solidFill>
              </a:rPr>
              <a:t>\n</a:t>
            </a:r>
            <a:r>
              <a:rPr lang="en-US" dirty="0" smtClean="0"/>
              <a:t>,</a:t>
            </a:r>
            <a:r>
              <a:rPr lang="en-US" sz="2800" dirty="0" smtClean="0">
                <a:solidFill>
                  <a:schemeClr val="bg1">
                    <a:lumMod val="75000"/>
                  </a:schemeClr>
                </a:solidFill>
              </a:rPr>
              <a:t> </a:t>
            </a:r>
            <a:r>
              <a:rPr lang="en-US" dirty="0" smtClean="0">
                <a:solidFill>
                  <a:srgbClr val="FF0000"/>
                </a:solidFill>
              </a:rPr>
              <a:t>{</a:t>
            </a:r>
            <a:r>
              <a:rPr lang="en-US" dirty="0" smtClean="0"/>
              <a:t>,</a:t>
            </a:r>
            <a:r>
              <a:rPr lang="en-US" sz="2800" dirty="0" smtClean="0">
                <a:solidFill>
                  <a:schemeClr val="bg1">
                    <a:lumMod val="75000"/>
                  </a:schemeClr>
                </a:solidFill>
              </a:rPr>
              <a:t> </a:t>
            </a:r>
            <a:r>
              <a:rPr lang="en-US" dirty="0" smtClean="0">
                <a:solidFill>
                  <a:srgbClr val="FF0000"/>
                </a:solidFill>
              </a:rPr>
              <a:t>}</a:t>
            </a:r>
            <a:r>
              <a:rPr lang="en-US" dirty="0" smtClean="0"/>
              <a:t>,</a:t>
            </a:r>
            <a:r>
              <a:rPr lang="en-US" sz="2800" dirty="0" smtClean="0">
                <a:solidFill>
                  <a:schemeClr val="bg1">
                    <a:lumMod val="75000"/>
                  </a:schemeClr>
                </a:solidFill>
              </a:rPr>
              <a:t> </a:t>
            </a:r>
            <a:r>
              <a:rPr lang="en-US" dirty="0" smtClean="0">
                <a:solidFill>
                  <a:srgbClr val="FF0000"/>
                </a:solidFill>
              </a:rPr>
              <a:t>/</a:t>
            </a:r>
            <a:r>
              <a:rPr lang="en-US" dirty="0" smtClean="0"/>
              <a:t>,</a:t>
            </a:r>
            <a:r>
              <a:rPr lang="en-US" sz="2800" dirty="0">
                <a:solidFill>
                  <a:srgbClr val="BFBFBF"/>
                </a:solidFill>
              </a:rPr>
              <a:t> </a:t>
            </a:r>
            <a:r>
              <a:rPr lang="en-US" dirty="0" smtClean="0">
                <a:solidFill>
                  <a:srgbClr val="FF0000"/>
                </a:solidFill>
              </a:rPr>
              <a:t>\</a:t>
            </a:r>
            <a:r>
              <a:rPr lang="en-US" dirty="0" smtClean="0"/>
              <a:t>,</a:t>
            </a:r>
            <a:r>
              <a:rPr lang="en-US" sz="2800" dirty="0" smtClean="0">
                <a:solidFill>
                  <a:schemeClr val="bg1">
                    <a:lumMod val="75000"/>
                  </a:schemeClr>
                </a:solidFill>
              </a:rPr>
              <a:t> </a:t>
            </a:r>
            <a:r>
              <a:rPr lang="en-US" i="1" dirty="0" smtClean="0">
                <a:solidFill>
                  <a:srgbClr val="FF0000"/>
                </a:solidFill>
              </a:rPr>
              <a:t>a number</a:t>
            </a:r>
            <a:r>
              <a:rPr lang="en-US" dirty="0" smtClean="0"/>
              <a:t>,</a:t>
            </a:r>
            <a:r>
              <a:rPr lang="en-US" sz="2800" dirty="0" smtClean="0"/>
              <a:t> </a:t>
            </a:r>
            <a:r>
              <a:rPr lang="en-US" dirty="0" smtClean="0"/>
              <a:t>“</a:t>
            </a:r>
            <a:r>
              <a:rPr lang="en-US" dirty="0" smtClean="0">
                <a:solidFill>
                  <a:srgbClr val="FF0000"/>
                </a:solidFill>
              </a:rPr>
              <a:t>,</a:t>
            </a:r>
            <a:r>
              <a:rPr lang="en-US" dirty="0" smtClean="0"/>
              <a:t>”</a:t>
            </a:r>
          </a:p>
          <a:p>
            <a:pPr marL="0" indent="0">
              <a:buNone/>
            </a:pPr>
            <a:endParaRPr lang="en-US" dirty="0" smtClean="0">
              <a:solidFill>
                <a:schemeClr val="bg1">
                  <a:lumMod val="75000"/>
                </a:schemeClr>
              </a:solidFill>
            </a:endParaRPr>
          </a:p>
        </p:txBody>
      </p:sp>
      <p:sp>
        <p:nvSpPr>
          <p:cNvPr id="7" name="Rounded Rectangle 6"/>
          <p:cNvSpPr/>
          <p:nvPr/>
        </p:nvSpPr>
        <p:spPr bwMode="auto">
          <a:xfrm>
            <a:off x="2831952" y="3070317"/>
            <a:ext cx="1596032" cy="455908"/>
          </a:xfrm>
          <a:prstGeom prst="roundRect">
            <a:avLst/>
          </a:prstGeom>
          <a:solidFill>
            <a:srgbClr val="FFFFFF">
              <a:alpha val="8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8" name="Rectangle 7"/>
          <p:cNvSpPr/>
          <p:nvPr/>
        </p:nvSpPr>
        <p:spPr bwMode="auto">
          <a:xfrm>
            <a:off x="2209800" y="4191000"/>
            <a:ext cx="4419600" cy="1828800"/>
          </a:xfrm>
          <a:prstGeom prst="rect">
            <a:avLst/>
          </a:prstGeom>
          <a:solidFill>
            <a:srgbClr val="CCE8EA"/>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5400" b="0" dirty="0">
                <a:solidFill>
                  <a:srgbClr val="FF0000"/>
                </a:solidFill>
                <a:latin typeface="Arial" charset="0"/>
                <a:ea typeface="新細明體" charset="-120"/>
                <a:cs typeface="Arial" pitchFamily="34" charset="0"/>
              </a:rPr>
              <a:t>General control flow</a:t>
            </a:r>
          </a:p>
        </p:txBody>
      </p:sp>
      <p:sp>
        <p:nvSpPr>
          <p:cNvPr id="10" name="Rounded Rectangle 9"/>
          <p:cNvSpPr/>
          <p:nvPr/>
        </p:nvSpPr>
        <p:spPr bwMode="auto">
          <a:xfrm>
            <a:off x="8532440" y="1465881"/>
            <a:ext cx="374543" cy="455908"/>
          </a:xfrm>
          <a:prstGeom prst="roundRect">
            <a:avLst/>
          </a:prstGeom>
          <a:solidFill>
            <a:srgbClr val="FFFFFF">
              <a:alpha val="80000"/>
            </a:srgbClr>
          </a:solidFill>
          <a:ln w="57150" cap="flat" cmpd="sng" algn="ctr">
            <a:solidFill>
              <a:srgbClr val="FFFFFF">
                <a:alpha val="8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1" name="Rounded Rectangle 10"/>
          <p:cNvSpPr/>
          <p:nvPr/>
        </p:nvSpPr>
        <p:spPr bwMode="auto">
          <a:xfrm>
            <a:off x="4572000" y="1465881"/>
            <a:ext cx="864096" cy="455908"/>
          </a:xfrm>
          <a:prstGeom prst="roundRect">
            <a:avLst/>
          </a:prstGeom>
          <a:solidFill>
            <a:srgbClr val="FFFFFF">
              <a:alpha val="80000"/>
            </a:srgbClr>
          </a:solidFill>
          <a:ln w="57150" cap="flat" cmpd="sng" algn="ctr">
            <a:solidFill>
              <a:srgbClr val="FFFFFF">
                <a:alpha val="4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2" name="Rounded Rectangle 11"/>
          <p:cNvSpPr/>
          <p:nvPr/>
        </p:nvSpPr>
        <p:spPr bwMode="auto">
          <a:xfrm>
            <a:off x="3923928" y="1465881"/>
            <a:ext cx="374543" cy="455908"/>
          </a:xfrm>
          <a:prstGeom prst="roundRect">
            <a:avLst/>
          </a:prstGeom>
          <a:solidFill>
            <a:srgbClr val="FFFFFF">
              <a:alpha val="8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3" name="Rounded Rectangle 12"/>
          <p:cNvSpPr/>
          <p:nvPr/>
        </p:nvSpPr>
        <p:spPr bwMode="auto">
          <a:xfrm>
            <a:off x="611560" y="1465881"/>
            <a:ext cx="792088" cy="455908"/>
          </a:xfrm>
          <a:prstGeom prst="roundRect">
            <a:avLst/>
          </a:prstGeom>
          <a:solidFill>
            <a:srgbClr val="FFFFFF">
              <a:alpha val="80000"/>
            </a:srgbClr>
          </a:solidFill>
          <a:ln w="57150" cap="flat" cmpd="sng" algn="ctr">
            <a:solidFill>
              <a:srgbClr val="FFFFFF">
                <a:alpha val="8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5" name="Rounded Rectangle 14"/>
          <p:cNvSpPr/>
          <p:nvPr/>
        </p:nvSpPr>
        <p:spPr bwMode="auto">
          <a:xfrm>
            <a:off x="5436096" y="1465881"/>
            <a:ext cx="792088" cy="455908"/>
          </a:xfrm>
          <a:prstGeom prst="roundRect">
            <a:avLst/>
          </a:prstGeom>
          <a:solidFill>
            <a:srgbClr val="FFFFFF">
              <a:alpha val="80000"/>
            </a:srgbClr>
          </a:solidFill>
          <a:ln w="3175" cap="flat" cmpd="sng" algn="ctr">
            <a:solidFill>
              <a:srgbClr val="FFFFFF">
                <a:alpha val="8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chemeClr val="tx1"/>
              </a:solidFill>
              <a:effectLst/>
              <a:latin typeface="Arial" charset="0"/>
              <a:ea typeface="新細明體" charset="-120"/>
            </a:endParaRPr>
          </a:p>
        </p:txBody>
      </p:sp>
      <p:sp>
        <p:nvSpPr>
          <p:cNvPr id="16" name="Rounded Rectangle 15"/>
          <p:cNvSpPr/>
          <p:nvPr/>
        </p:nvSpPr>
        <p:spPr bwMode="auto">
          <a:xfrm>
            <a:off x="1403648" y="1465881"/>
            <a:ext cx="792088" cy="455908"/>
          </a:xfrm>
          <a:prstGeom prst="roundRect">
            <a:avLst/>
          </a:prstGeom>
          <a:solidFill>
            <a:srgbClr val="FFFFFF">
              <a:alpha val="80000"/>
            </a:srgbClr>
          </a:solidFill>
          <a:ln w="57150" cap="flat" cmpd="sng" algn="ctr">
            <a:solidFill>
              <a:srgbClr val="FFFFFF">
                <a:alpha val="8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7" name="Rounded Rectangle 16"/>
          <p:cNvSpPr/>
          <p:nvPr/>
        </p:nvSpPr>
        <p:spPr bwMode="auto">
          <a:xfrm>
            <a:off x="7802880" y="1465880"/>
            <a:ext cx="729560" cy="522959"/>
          </a:xfrm>
          <a:prstGeom prst="roundRect">
            <a:avLst/>
          </a:prstGeom>
          <a:solidFill>
            <a:srgbClr val="FFFFFF">
              <a:alpha val="8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4" name="Rounded Rectangle 13"/>
          <p:cNvSpPr/>
          <p:nvPr/>
        </p:nvSpPr>
        <p:spPr bwMode="auto">
          <a:xfrm>
            <a:off x="7380312" y="1465881"/>
            <a:ext cx="385648" cy="455908"/>
          </a:xfrm>
          <a:prstGeom prst="roundRect">
            <a:avLst/>
          </a:prstGeom>
          <a:solidFill>
            <a:srgbClr val="FFFFFF">
              <a:alpha val="8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8" name="Rounded Rectangle 17"/>
          <p:cNvSpPr/>
          <p:nvPr/>
        </p:nvSpPr>
        <p:spPr bwMode="auto">
          <a:xfrm>
            <a:off x="2483768" y="3068960"/>
            <a:ext cx="360040" cy="455908"/>
          </a:xfrm>
          <a:prstGeom prst="roundRect">
            <a:avLst/>
          </a:prstGeom>
          <a:noFill/>
          <a:ln w="571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9" name="Rounded Rectangle 18"/>
          <p:cNvSpPr/>
          <p:nvPr/>
        </p:nvSpPr>
        <p:spPr bwMode="auto">
          <a:xfrm>
            <a:off x="611560" y="3068960"/>
            <a:ext cx="1584176" cy="455908"/>
          </a:xfrm>
          <a:prstGeom prst="roundRect">
            <a:avLst/>
          </a:prstGeom>
          <a:noFill/>
          <a:ln w="571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20" name="Rounded Rectangle 19"/>
          <p:cNvSpPr/>
          <p:nvPr/>
        </p:nvSpPr>
        <p:spPr bwMode="auto">
          <a:xfrm>
            <a:off x="2245217" y="1465880"/>
            <a:ext cx="1678711" cy="522959"/>
          </a:xfrm>
          <a:prstGeom prst="roundRect">
            <a:avLst/>
          </a:prstGeom>
          <a:solidFill>
            <a:srgbClr val="FFFFFF">
              <a:alpha val="8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9" name="Rounded Rectangle 8"/>
          <p:cNvSpPr/>
          <p:nvPr/>
        </p:nvSpPr>
        <p:spPr bwMode="auto">
          <a:xfrm>
            <a:off x="971601" y="1465881"/>
            <a:ext cx="1224136" cy="455908"/>
          </a:xfrm>
          <a:prstGeom prst="roundRect">
            <a:avLst/>
          </a:prstGeom>
          <a:noFill/>
          <a:ln w="571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21" name="Rounded Rectangle 20"/>
          <p:cNvSpPr/>
          <p:nvPr/>
        </p:nvSpPr>
        <p:spPr bwMode="auto">
          <a:xfrm>
            <a:off x="6588224" y="1465881"/>
            <a:ext cx="360040" cy="455908"/>
          </a:xfrm>
          <a:prstGeom prst="roundRect">
            <a:avLst/>
          </a:prstGeom>
          <a:solidFill>
            <a:srgbClr val="FFFFFF">
              <a:alpha val="8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Tree>
    <p:extLst>
      <p:ext uri="{BB962C8B-B14F-4D97-AF65-F5344CB8AC3E}">
        <p14:creationId xmlns:p14="http://schemas.microsoft.com/office/powerpoint/2010/main" val="109653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9" presetClass="entr" presetSubtype="5" repeatCount="400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strVal val="#ppt_w"/>
                                          </p:val>
                                        </p:tav>
                                        <p:tav tm="100000">
                                          <p:val>
                                            <p:strVal val="#ppt_w"/>
                                          </p:val>
                                        </p:tav>
                                      </p:tavLst>
                                    </p:anim>
                                    <p:anim calcmode="lin" valueType="num">
                                      <p:cBhvr>
                                        <p:cTn id="13" dur="1000" fill="hold"/>
                                        <p:tgtEl>
                                          <p:spTgt spid="9"/>
                                        </p:tgtEl>
                                        <p:attrNameLst>
                                          <p:attrName>ppt_h</p:attrName>
                                        </p:attrNameLst>
                                      </p:cBhvr>
                                      <p:tavLst>
                                        <p:tav tm="0" fmla="#ppt_h*sin(2.5*pi*$)">
                                          <p:val>
                                            <p:fltVal val="0"/>
                                          </p:val>
                                        </p:tav>
                                        <p:tav tm="100000">
                                          <p:val>
                                            <p:fltVal val="1"/>
                                          </p:val>
                                        </p:tav>
                                      </p:tavLst>
                                    </p:anim>
                                  </p:childTnLst>
                                </p:cTn>
                              </p:par>
                              <p:par>
                                <p:cTn id="14" presetID="19" presetClass="entr" presetSubtype="5" repeatCount="400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p:cTn id="16" dur="1000" fill="hold"/>
                                        <p:tgtEl>
                                          <p:spTgt spid="18"/>
                                        </p:tgtEl>
                                        <p:attrNameLst>
                                          <p:attrName>ppt_w</p:attrName>
                                        </p:attrNameLst>
                                      </p:cBhvr>
                                      <p:tavLst>
                                        <p:tav tm="0">
                                          <p:val>
                                            <p:strVal val="#ppt_w"/>
                                          </p:val>
                                        </p:tav>
                                        <p:tav tm="100000">
                                          <p:val>
                                            <p:strVal val="#ppt_w"/>
                                          </p:val>
                                        </p:tav>
                                      </p:tavLst>
                                    </p:anim>
                                    <p:anim calcmode="lin" valueType="num">
                                      <p:cBhvr>
                                        <p:cTn id="17" dur="1000" fill="hold"/>
                                        <p:tgtEl>
                                          <p:spTgt spid="18"/>
                                        </p:tgtEl>
                                        <p:attrNameLst>
                                          <p:attrName>ppt_h</p:attrName>
                                        </p:attrNameLst>
                                      </p:cBhvr>
                                      <p:tavLst>
                                        <p:tav tm="0" fmla="#ppt_h*sin(2.5*pi*$)">
                                          <p:val>
                                            <p:fltVal val="0"/>
                                          </p:val>
                                        </p:tav>
                                        <p:tav tm="100000">
                                          <p:val>
                                            <p:fltVal val="1"/>
                                          </p:val>
                                        </p:tav>
                                      </p:tavLst>
                                    </p:anim>
                                  </p:childTnLst>
                                </p:cTn>
                              </p:par>
                              <p:par>
                                <p:cTn id="18" presetID="19" presetClass="entr" presetSubtype="5" repeatCount="400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1000" fill="hold"/>
                                        <p:tgtEl>
                                          <p:spTgt spid="19"/>
                                        </p:tgtEl>
                                        <p:attrNameLst>
                                          <p:attrName>ppt_w</p:attrName>
                                        </p:attrNameLst>
                                      </p:cBhvr>
                                      <p:tavLst>
                                        <p:tav tm="0">
                                          <p:val>
                                            <p:strVal val="#ppt_w"/>
                                          </p:val>
                                        </p:tav>
                                        <p:tav tm="100000">
                                          <p:val>
                                            <p:strVal val="#ppt_w"/>
                                          </p:val>
                                        </p:tav>
                                      </p:tavLst>
                                    </p:anim>
                                    <p:anim calcmode="lin" valueType="num">
                                      <p:cBhvr>
                                        <p:cTn id="21" dur="1000" fill="hold"/>
                                        <p:tgtEl>
                                          <p:spTgt spid="19"/>
                                        </p:tgtEl>
                                        <p:attrNameLst>
                                          <p:attrName>ppt_h</p:attrName>
                                        </p:attrNameLst>
                                      </p:cBhvr>
                                      <p:tavLst>
                                        <p:tav tm="0" fmla="#ppt_h*sin(2.5*pi*$)">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8" grpId="0" animBg="1"/>
      <p:bldP spid="19" grpId="0" animBg="1"/>
      <p:bldP spid="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28600" y="0"/>
            <a:ext cx="8686800" cy="914400"/>
          </a:xfrm>
        </p:spPr>
        <p:txBody>
          <a:bodyPr/>
          <a:lstStyle/>
          <a:p>
            <a:pPr eaLnBrk="1" hangingPunct="1"/>
            <a:r>
              <a:rPr lang="en-US" altLang="zh-TW" sz="4800" dirty="0">
                <a:solidFill>
                  <a:schemeClr val="accent2"/>
                </a:solidFill>
              </a:rPr>
              <a:t>W</a:t>
            </a:r>
            <a:r>
              <a:rPr lang="en-US" altLang="zh-TW" sz="4800" dirty="0" smtClean="0">
                <a:solidFill>
                  <a:schemeClr val="accent2"/>
                </a:solidFill>
              </a:rPr>
              <a:t>e’ve now covered all these:</a:t>
            </a:r>
          </a:p>
        </p:txBody>
      </p:sp>
      <p:sp>
        <p:nvSpPr>
          <p:cNvPr id="2" name="Content Placeholder 1"/>
          <p:cNvSpPr>
            <a:spLocks noGrp="1"/>
          </p:cNvSpPr>
          <p:nvPr>
            <p:ph idx="1"/>
          </p:nvPr>
        </p:nvSpPr>
        <p:spPr>
          <a:xfrm>
            <a:off x="233362" y="914400"/>
            <a:ext cx="8910638" cy="6019800"/>
          </a:xfrm>
        </p:spPr>
        <p:txBody>
          <a:bodyPr/>
          <a:lstStyle/>
          <a:p>
            <a:pPr lvl="0"/>
            <a:r>
              <a:rPr lang="en-US" dirty="0" err="1" smtClean="0"/>
              <a:t>Sed</a:t>
            </a:r>
            <a:r>
              <a:rPr lang="en-US" dirty="0" smtClean="0"/>
              <a:t> commands that perform an action:</a:t>
            </a:r>
            <a:br>
              <a:rPr lang="en-US" dirty="0" smtClean="0"/>
            </a:br>
            <a:r>
              <a:rPr lang="en-US" altLang="zh-TW" spc="-20" dirty="0">
                <a:solidFill>
                  <a:srgbClr val="FF0000"/>
                </a:solidFill>
              </a:rPr>
              <a:t>a</a:t>
            </a:r>
            <a:r>
              <a:rPr lang="en-US" altLang="zh-TW" spc="-20" dirty="0"/>
              <a:t>,</a:t>
            </a:r>
            <a:r>
              <a:rPr lang="en-US" altLang="zh-TW" sz="2000" spc="-20" dirty="0">
                <a:solidFill>
                  <a:srgbClr val="FF0000"/>
                </a:solidFill>
              </a:rPr>
              <a:t> </a:t>
            </a:r>
            <a:r>
              <a:rPr lang="en-US" altLang="zh-TW" spc="-20" dirty="0">
                <a:solidFill>
                  <a:srgbClr val="FF0000"/>
                </a:solidFill>
              </a:rPr>
              <a:t>c</a:t>
            </a:r>
            <a:r>
              <a:rPr lang="en-US" altLang="zh-TW" spc="-20" dirty="0"/>
              <a:t>,</a:t>
            </a:r>
            <a:r>
              <a:rPr lang="en-US" altLang="zh-TW" sz="2000" spc="-20" dirty="0">
                <a:solidFill>
                  <a:srgbClr val="FF0000"/>
                </a:solidFill>
              </a:rPr>
              <a:t> </a:t>
            </a:r>
            <a:r>
              <a:rPr lang="en-US" altLang="zh-TW" spc="-20" dirty="0">
                <a:solidFill>
                  <a:srgbClr val="FF0000"/>
                </a:solidFill>
              </a:rPr>
              <a:t>d</a:t>
            </a:r>
            <a:r>
              <a:rPr lang="en-US" altLang="zh-TW" spc="-20" dirty="0"/>
              <a:t>,</a:t>
            </a:r>
            <a:r>
              <a:rPr lang="en-US" altLang="zh-TW" sz="2000" spc="-20" dirty="0">
                <a:solidFill>
                  <a:srgbClr val="FF0000"/>
                </a:solidFill>
              </a:rPr>
              <a:t> </a:t>
            </a:r>
            <a:r>
              <a:rPr lang="en-US" altLang="zh-TW" spc="-20" dirty="0">
                <a:solidFill>
                  <a:srgbClr val="FF0000"/>
                </a:solidFill>
              </a:rPr>
              <a:t>D</a:t>
            </a:r>
            <a:r>
              <a:rPr lang="en-US" altLang="zh-TW" spc="-20" dirty="0"/>
              <a:t>,</a:t>
            </a:r>
            <a:r>
              <a:rPr lang="en-US" altLang="zh-TW" sz="2000" spc="-20" dirty="0">
                <a:solidFill>
                  <a:srgbClr val="FF0000"/>
                </a:solidFill>
              </a:rPr>
              <a:t> </a:t>
            </a:r>
            <a:r>
              <a:rPr lang="en-US" altLang="zh-TW" spc="-20" dirty="0">
                <a:solidFill>
                  <a:srgbClr val="FF0000"/>
                </a:solidFill>
              </a:rPr>
              <a:t>g</a:t>
            </a:r>
            <a:r>
              <a:rPr lang="en-US" altLang="zh-TW" spc="-20" dirty="0"/>
              <a:t>,</a:t>
            </a:r>
            <a:r>
              <a:rPr lang="en-US" altLang="zh-TW" sz="2000" spc="-20" dirty="0">
                <a:solidFill>
                  <a:srgbClr val="FF0000"/>
                </a:solidFill>
              </a:rPr>
              <a:t> </a:t>
            </a:r>
            <a:r>
              <a:rPr lang="en-US" altLang="zh-TW" spc="-20" dirty="0">
                <a:solidFill>
                  <a:srgbClr val="FF0000"/>
                </a:solidFill>
              </a:rPr>
              <a:t>G</a:t>
            </a:r>
            <a:r>
              <a:rPr lang="en-US" altLang="zh-TW" spc="-20" dirty="0"/>
              <a:t>,</a:t>
            </a:r>
            <a:r>
              <a:rPr lang="en-US" altLang="zh-TW" sz="2000" spc="-20" dirty="0">
                <a:solidFill>
                  <a:srgbClr val="FF0000"/>
                </a:solidFill>
              </a:rPr>
              <a:t> </a:t>
            </a:r>
            <a:r>
              <a:rPr lang="en-US" altLang="zh-TW" spc="-20" dirty="0">
                <a:solidFill>
                  <a:srgbClr val="FF0000"/>
                </a:solidFill>
              </a:rPr>
              <a:t>h</a:t>
            </a:r>
            <a:r>
              <a:rPr lang="en-US" altLang="zh-TW" spc="-20" dirty="0"/>
              <a:t>,</a:t>
            </a:r>
            <a:r>
              <a:rPr lang="en-US" altLang="zh-TW" sz="2000" spc="-20" dirty="0">
                <a:solidFill>
                  <a:srgbClr val="FF0000"/>
                </a:solidFill>
              </a:rPr>
              <a:t> </a:t>
            </a:r>
            <a:r>
              <a:rPr lang="en-US" altLang="zh-TW" spc="-20" dirty="0">
                <a:solidFill>
                  <a:srgbClr val="FF0000"/>
                </a:solidFill>
              </a:rPr>
              <a:t>H</a:t>
            </a:r>
            <a:r>
              <a:rPr lang="en-US" altLang="zh-TW" spc="-20" dirty="0"/>
              <a:t>,</a:t>
            </a:r>
            <a:r>
              <a:rPr lang="en-US" altLang="zh-TW" sz="1800" spc="-20" dirty="0">
                <a:solidFill>
                  <a:srgbClr val="FF0000"/>
                </a:solidFill>
              </a:rPr>
              <a:t> </a:t>
            </a:r>
            <a:r>
              <a:rPr lang="en-US" altLang="zh-TW" spc="-20" dirty="0" err="1">
                <a:solidFill>
                  <a:srgbClr val="FF0000"/>
                </a:solidFill>
              </a:rPr>
              <a:t>i</a:t>
            </a:r>
            <a:r>
              <a:rPr lang="en-US" altLang="zh-TW" spc="-20" dirty="0"/>
              <a:t>,</a:t>
            </a:r>
            <a:r>
              <a:rPr lang="en-US" altLang="zh-TW" sz="2000" spc="-20" dirty="0">
                <a:solidFill>
                  <a:srgbClr val="FF0000"/>
                </a:solidFill>
              </a:rPr>
              <a:t> </a:t>
            </a:r>
            <a:r>
              <a:rPr lang="en-US" altLang="zh-TW" spc="-20" dirty="0">
                <a:solidFill>
                  <a:schemeClr val="bg1">
                    <a:lumMod val="75000"/>
                  </a:schemeClr>
                </a:solidFill>
              </a:rPr>
              <a:t>l</a:t>
            </a:r>
            <a:r>
              <a:rPr lang="en-US" altLang="zh-TW" spc="-20" dirty="0"/>
              <a:t>,</a:t>
            </a:r>
            <a:r>
              <a:rPr lang="en-US" altLang="zh-TW" sz="2000" spc="-20" dirty="0">
                <a:solidFill>
                  <a:srgbClr val="FF0000"/>
                </a:solidFill>
              </a:rPr>
              <a:t> </a:t>
            </a:r>
            <a:r>
              <a:rPr lang="en-US" altLang="zh-TW" spc="-20" dirty="0">
                <a:solidFill>
                  <a:srgbClr val="FF0000"/>
                </a:solidFill>
              </a:rPr>
              <a:t>n</a:t>
            </a:r>
            <a:r>
              <a:rPr lang="en-US" altLang="zh-TW" spc="-20" dirty="0"/>
              <a:t>,</a:t>
            </a:r>
            <a:r>
              <a:rPr lang="en-US" altLang="zh-TW" sz="2000" spc="-20" dirty="0">
                <a:solidFill>
                  <a:srgbClr val="FF0000"/>
                </a:solidFill>
              </a:rPr>
              <a:t> </a:t>
            </a:r>
            <a:r>
              <a:rPr lang="en-US" altLang="zh-TW" spc="-20" dirty="0">
                <a:solidFill>
                  <a:srgbClr val="FF0000"/>
                </a:solidFill>
              </a:rPr>
              <a:t>N</a:t>
            </a:r>
            <a:r>
              <a:rPr lang="en-US" altLang="zh-TW" spc="-20" dirty="0"/>
              <a:t>,</a:t>
            </a:r>
            <a:r>
              <a:rPr lang="en-US" altLang="zh-TW" sz="2000" spc="-20" dirty="0">
                <a:solidFill>
                  <a:srgbClr val="FF0000"/>
                </a:solidFill>
              </a:rPr>
              <a:t> </a:t>
            </a:r>
            <a:r>
              <a:rPr lang="en-US" altLang="zh-TW" spc="-20" dirty="0">
                <a:solidFill>
                  <a:srgbClr val="FF0000"/>
                </a:solidFill>
              </a:rPr>
              <a:t>p</a:t>
            </a:r>
            <a:r>
              <a:rPr lang="en-US" altLang="zh-TW" spc="-20" dirty="0"/>
              <a:t>,</a:t>
            </a:r>
            <a:r>
              <a:rPr lang="en-US" altLang="zh-TW" sz="2000" spc="-20" dirty="0">
                <a:solidFill>
                  <a:srgbClr val="FF0000"/>
                </a:solidFill>
              </a:rPr>
              <a:t> </a:t>
            </a:r>
            <a:r>
              <a:rPr lang="en-US" altLang="zh-TW" spc="-20" dirty="0">
                <a:solidFill>
                  <a:srgbClr val="FF0000"/>
                </a:solidFill>
              </a:rPr>
              <a:t>P</a:t>
            </a:r>
            <a:r>
              <a:rPr lang="en-US" altLang="zh-TW" spc="-20" dirty="0"/>
              <a:t>,</a:t>
            </a:r>
            <a:r>
              <a:rPr lang="en-US" altLang="zh-TW" sz="2000" spc="-20" dirty="0">
                <a:solidFill>
                  <a:srgbClr val="FF0000"/>
                </a:solidFill>
              </a:rPr>
              <a:t> </a:t>
            </a:r>
            <a:r>
              <a:rPr lang="en-US" altLang="zh-TW" spc="-20" dirty="0">
                <a:solidFill>
                  <a:schemeClr val="bg1">
                    <a:lumMod val="75000"/>
                  </a:schemeClr>
                </a:solidFill>
              </a:rPr>
              <a:t>r</a:t>
            </a:r>
            <a:r>
              <a:rPr lang="en-US" altLang="zh-TW" spc="-20" dirty="0"/>
              <a:t>,</a:t>
            </a:r>
            <a:r>
              <a:rPr lang="en-US" altLang="zh-TW" sz="2000" spc="-20" dirty="0">
                <a:solidFill>
                  <a:srgbClr val="FF0000"/>
                </a:solidFill>
              </a:rPr>
              <a:t> </a:t>
            </a:r>
            <a:r>
              <a:rPr lang="en-US" altLang="zh-TW" spc="-20" dirty="0">
                <a:solidFill>
                  <a:srgbClr val="FF0000"/>
                </a:solidFill>
              </a:rPr>
              <a:t>s</a:t>
            </a:r>
            <a:r>
              <a:rPr lang="en-US" altLang="zh-TW" spc="-20" dirty="0"/>
              <a:t>,</a:t>
            </a:r>
            <a:r>
              <a:rPr lang="en-US" altLang="zh-TW" sz="2000" spc="-20" dirty="0">
                <a:solidFill>
                  <a:srgbClr val="FF0000"/>
                </a:solidFill>
              </a:rPr>
              <a:t> </a:t>
            </a:r>
            <a:r>
              <a:rPr lang="en-US" altLang="zh-TW" spc="-20" dirty="0">
                <a:solidFill>
                  <a:schemeClr val="bg1">
                    <a:lumMod val="75000"/>
                  </a:schemeClr>
                </a:solidFill>
              </a:rPr>
              <a:t>w</a:t>
            </a:r>
            <a:r>
              <a:rPr lang="en-US" altLang="zh-TW" spc="-20" dirty="0"/>
              <a:t>,</a:t>
            </a:r>
            <a:r>
              <a:rPr lang="en-US" altLang="zh-TW" sz="2000" spc="-20" dirty="0">
                <a:solidFill>
                  <a:srgbClr val="FF0000"/>
                </a:solidFill>
              </a:rPr>
              <a:t> </a:t>
            </a:r>
            <a:r>
              <a:rPr lang="en-US" altLang="zh-TW" spc="-20" dirty="0">
                <a:solidFill>
                  <a:srgbClr val="FF0000"/>
                </a:solidFill>
              </a:rPr>
              <a:t>x</a:t>
            </a:r>
            <a:r>
              <a:rPr lang="en-US" altLang="zh-TW" spc="-20" dirty="0"/>
              <a:t>,</a:t>
            </a:r>
            <a:r>
              <a:rPr lang="en-US" altLang="zh-TW" sz="2000" spc="-20" dirty="0">
                <a:solidFill>
                  <a:srgbClr val="FF0000"/>
                </a:solidFill>
              </a:rPr>
              <a:t> </a:t>
            </a:r>
            <a:r>
              <a:rPr lang="en-US" altLang="zh-TW" spc="-20" dirty="0">
                <a:solidFill>
                  <a:srgbClr val="FF0000"/>
                </a:solidFill>
              </a:rPr>
              <a:t>y</a:t>
            </a:r>
            <a:r>
              <a:rPr lang="en-US" altLang="zh-TW" spc="-20" dirty="0"/>
              <a:t>,</a:t>
            </a:r>
            <a:r>
              <a:rPr lang="en-US" altLang="zh-TW" sz="2000" spc="-20" dirty="0">
                <a:solidFill>
                  <a:srgbClr val="FF0000"/>
                </a:solidFill>
              </a:rPr>
              <a:t> </a:t>
            </a:r>
            <a:r>
              <a:rPr lang="en-US" altLang="zh-TW" spc="-20" dirty="0">
                <a:solidFill>
                  <a:srgbClr val="FF0000"/>
                </a:solidFill>
              </a:rPr>
              <a:t>z</a:t>
            </a:r>
            <a:r>
              <a:rPr lang="en-US" altLang="zh-TW" spc="-20" dirty="0"/>
              <a:t>,</a:t>
            </a:r>
            <a:r>
              <a:rPr lang="en-US" altLang="zh-TW" sz="2000" spc="-20" dirty="0">
                <a:solidFill>
                  <a:srgbClr val="FF0000"/>
                </a:solidFill>
              </a:rPr>
              <a:t> </a:t>
            </a:r>
            <a:r>
              <a:rPr lang="en-US" altLang="zh-TW" spc="-20" dirty="0">
                <a:solidFill>
                  <a:srgbClr val="FF0000"/>
                </a:solidFill>
              </a:rPr>
              <a:t>=</a:t>
            </a:r>
          </a:p>
          <a:p>
            <a:pPr lvl="1"/>
            <a:r>
              <a:rPr lang="en-US" dirty="0" smtClean="0"/>
              <a:t>Or no action (i.e., the comment): </a:t>
            </a:r>
            <a:r>
              <a:rPr lang="en-US" dirty="0" smtClean="0">
                <a:solidFill>
                  <a:srgbClr val="FFC1C1"/>
                </a:solidFill>
              </a:rPr>
              <a:t>#</a:t>
            </a:r>
            <a:r>
              <a:rPr lang="en-US" dirty="0" smtClean="0">
                <a:solidFill>
                  <a:schemeClr val="bg1">
                    <a:lumMod val="75000"/>
                  </a:schemeClr>
                </a:solidFill>
              </a:rPr>
              <a:t> </a:t>
            </a:r>
          </a:p>
          <a:p>
            <a:r>
              <a:rPr lang="en-US" dirty="0"/>
              <a:t>S</a:t>
            </a:r>
            <a:r>
              <a:rPr lang="en-US" dirty="0" smtClean="0"/>
              <a:t>ed commands related to control flow</a:t>
            </a:r>
            <a:br>
              <a:rPr lang="en-US" dirty="0" smtClean="0"/>
            </a:br>
            <a:r>
              <a:rPr lang="en-US" dirty="0">
                <a:solidFill>
                  <a:srgbClr val="FF0000"/>
                </a:solidFill>
              </a:rPr>
              <a:t>b</a:t>
            </a:r>
            <a:r>
              <a:rPr lang="en-US" dirty="0"/>
              <a:t>,</a:t>
            </a:r>
            <a:r>
              <a:rPr lang="en-US" sz="2800" dirty="0">
                <a:solidFill>
                  <a:srgbClr val="FF0000"/>
                </a:solidFill>
              </a:rPr>
              <a:t> </a:t>
            </a:r>
            <a:r>
              <a:rPr lang="en-US" dirty="0" smtClean="0">
                <a:solidFill>
                  <a:srgbClr val="FF0000"/>
                </a:solidFill>
              </a:rPr>
              <a:t>q</a:t>
            </a:r>
            <a:r>
              <a:rPr lang="en-US" dirty="0"/>
              <a:t>,</a:t>
            </a:r>
            <a:r>
              <a:rPr lang="en-US" sz="2800" dirty="0">
                <a:solidFill>
                  <a:schemeClr val="bg1">
                    <a:lumMod val="75000"/>
                  </a:schemeClr>
                </a:solidFill>
              </a:rPr>
              <a:t> </a:t>
            </a:r>
            <a:r>
              <a:rPr lang="en-US" dirty="0">
                <a:solidFill>
                  <a:srgbClr val="FF0000"/>
                </a:solidFill>
              </a:rPr>
              <a:t>t</a:t>
            </a:r>
            <a:r>
              <a:rPr lang="en-US" altLang="zh-TW" dirty="0"/>
              <a:t>,</a:t>
            </a:r>
            <a:r>
              <a:rPr lang="en-US" altLang="zh-TW" sz="2000" dirty="0">
                <a:solidFill>
                  <a:schemeClr val="bg1">
                    <a:lumMod val="75000"/>
                  </a:schemeClr>
                </a:solidFill>
              </a:rPr>
              <a:t> </a:t>
            </a:r>
            <a:r>
              <a:rPr lang="en-US" altLang="zh-TW" dirty="0">
                <a:solidFill>
                  <a:srgbClr val="FF0000"/>
                </a:solidFill>
              </a:rPr>
              <a:t>T</a:t>
            </a:r>
            <a:r>
              <a:rPr lang="en-US" altLang="zh-TW" dirty="0"/>
              <a:t>,</a:t>
            </a:r>
            <a:r>
              <a:rPr lang="en-US" sz="2800" dirty="0">
                <a:solidFill>
                  <a:schemeClr val="bg1">
                    <a:lumMod val="75000"/>
                  </a:schemeClr>
                </a:solidFill>
              </a:rPr>
              <a:t> </a:t>
            </a:r>
            <a:r>
              <a:rPr lang="en-US" dirty="0">
                <a:solidFill>
                  <a:srgbClr val="FF0000"/>
                </a:solidFill>
              </a:rPr>
              <a:t>!</a:t>
            </a:r>
            <a:r>
              <a:rPr lang="en-US" dirty="0" smtClean="0"/>
              <a:t>,</a:t>
            </a:r>
            <a:r>
              <a:rPr lang="en-US" sz="2800" dirty="0" smtClean="0">
                <a:solidFill>
                  <a:srgbClr val="FF0000"/>
                </a:solidFill>
              </a:rPr>
              <a:t> </a:t>
            </a:r>
            <a:r>
              <a:rPr lang="en-US" dirty="0" smtClean="0">
                <a:solidFill>
                  <a:srgbClr val="FF0000"/>
                </a:solidFill>
              </a:rPr>
              <a:t>:</a:t>
            </a:r>
            <a:r>
              <a:rPr lang="en-US" dirty="0" smtClean="0"/>
              <a:t>,</a:t>
            </a:r>
            <a:r>
              <a:rPr lang="en-US" sz="2800" dirty="0" smtClean="0"/>
              <a:t> </a:t>
            </a:r>
            <a:r>
              <a:rPr lang="en-US" dirty="0" smtClean="0">
                <a:solidFill>
                  <a:srgbClr val="FF0000"/>
                </a:solidFill>
              </a:rPr>
              <a:t>;</a:t>
            </a:r>
            <a:r>
              <a:rPr lang="en-US" dirty="0" smtClean="0"/>
              <a:t>,</a:t>
            </a:r>
            <a:r>
              <a:rPr lang="en-US" sz="2800" dirty="0" smtClean="0"/>
              <a:t> </a:t>
            </a:r>
            <a:r>
              <a:rPr lang="en-US" dirty="0" smtClean="0">
                <a:solidFill>
                  <a:srgbClr val="FF0000"/>
                </a:solidFill>
              </a:rPr>
              <a:t>\n</a:t>
            </a:r>
            <a:r>
              <a:rPr lang="en-US" dirty="0" smtClean="0"/>
              <a:t>,</a:t>
            </a:r>
            <a:r>
              <a:rPr lang="en-US" sz="2800" dirty="0" smtClean="0">
                <a:solidFill>
                  <a:schemeClr val="bg1">
                    <a:lumMod val="75000"/>
                  </a:schemeClr>
                </a:solidFill>
              </a:rPr>
              <a:t> </a:t>
            </a:r>
            <a:r>
              <a:rPr lang="en-US" dirty="0" smtClean="0">
                <a:solidFill>
                  <a:srgbClr val="FF0000"/>
                </a:solidFill>
              </a:rPr>
              <a:t>{</a:t>
            </a:r>
            <a:r>
              <a:rPr lang="en-US" dirty="0" smtClean="0"/>
              <a:t>,</a:t>
            </a:r>
            <a:r>
              <a:rPr lang="en-US" sz="2800" dirty="0" smtClean="0">
                <a:solidFill>
                  <a:schemeClr val="bg1">
                    <a:lumMod val="75000"/>
                  </a:schemeClr>
                </a:solidFill>
              </a:rPr>
              <a:t> </a:t>
            </a:r>
            <a:r>
              <a:rPr lang="en-US" dirty="0" smtClean="0">
                <a:solidFill>
                  <a:srgbClr val="FF0000"/>
                </a:solidFill>
              </a:rPr>
              <a:t>}</a:t>
            </a:r>
            <a:r>
              <a:rPr lang="en-US" dirty="0" smtClean="0"/>
              <a:t>,</a:t>
            </a:r>
            <a:r>
              <a:rPr lang="en-US" sz="2800" dirty="0" smtClean="0">
                <a:solidFill>
                  <a:schemeClr val="bg1">
                    <a:lumMod val="75000"/>
                  </a:schemeClr>
                </a:solidFill>
              </a:rPr>
              <a:t> </a:t>
            </a:r>
            <a:r>
              <a:rPr lang="en-US" dirty="0" smtClean="0">
                <a:solidFill>
                  <a:srgbClr val="FF0000"/>
                </a:solidFill>
              </a:rPr>
              <a:t>/</a:t>
            </a:r>
            <a:r>
              <a:rPr lang="en-US" dirty="0" smtClean="0"/>
              <a:t>,</a:t>
            </a:r>
            <a:r>
              <a:rPr lang="en-US" sz="2800" dirty="0">
                <a:solidFill>
                  <a:srgbClr val="BFBFBF"/>
                </a:solidFill>
              </a:rPr>
              <a:t> </a:t>
            </a:r>
            <a:r>
              <a:rPr lang="en-US" dirty="0" smtClean="0">
                <a:solidFill>
                  <a:srgbClr val="FF0000"/>
                </a:solidFill>
              </a:rPr>
              <a:t>\</a:t>
            </a:r>
            <a:r>
              <a:rPr lang="en-US" dirty="0" smtClean="0"/>
              <a:t>,</a:t>
            </a:r>
            <a:r>
              <a:rPr lang="en-US" sz="2800" dirty="0" smtClean="0">
                <a:solidFill>
                  <a:schemeClr val="bg1">
                    <a:lumMod val="75000"/>
                  </a:schemeClr>
                </a:solidFill>
              </a:rPr>
              <a:t> </a:t>
            </a:r>
            <a:r>
              <a:rPr lang="en-US" i="1" dirty="0" smtClean="0">
                <a:solidFill>
                  <a:srgbClr val="FF0000"/>
                </a:solidFill>
              </a:rPr>
              <a:t>a number</a:t>
            </a:r>
            <a:r>
              <a:rPr lang="en-US" dirty="0" smtClean="0"/>
              <a:t>,</a:t>
            </a:r>
            <a:r>
              <a:rPr lang="en-US" sz="2800" dirty="0" smtClean="0"/>
              <a:t> </a:t>
            </a:r>
            <a:r>
              <a:rPr lang="en-US" dirty="0" smtClean="0"/>
              <a:t>“</a:t>
            </a:r>
            <a:r>
              <a:rPr lang="en-US" dirty="0" smtClean="0">
                <a:solidFill>
                  <a:srgbClr val="FF0000"/>
                </a:solidFill>
              </a:rPr>
              <a:t>,</a:t>
            </a:r>
            <a:r>
              <a:rPr lang="en-US" dirty="0" smtClean="0"/>
              <a:t>”</a:t>
            </a:r>
          </a:p>
          <a:p>
            <a:pPr marL="0" indent="0">
              <a:buNone/>
            </a:pPr>
            <a:endParaRPr lang="en-US" dirty="0" smtClean="0">
              <a:solidFill>
                <a:schemeClr val="bg1">
                  <a:lumMod val="75000"/>
                </a:schemeClr>
              </a:solidFill>
            </a:endParaRPr>
          </a:p>
        </p:txBody>
      </p:sp>
      <p:sp>
        <p:nvSpPr>
          <p:cNvPr id="7" name="Rounded Rectangle 6"/>
          <p:cNvSpPr/>
          <p:nvPr/>
        </p:nvSpPr>
        <p:spPr bwMode="auto">
          <a:xfrm>
            <a:off x="2831952" y="3070317"/>
            <a:ext cx="1596032" cy="455908"/>
          </a:xfrm>
          <a:prstGeom prst="roundRect">
            <a:avLst/>
          </a:prstGeom>
          <a:solidFill>
            <a:srgbClr val="FFFFFF">
              <a:alpha val="8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8" name="Rectangle 7"/>
          <p:cNvSpPr/>
          <p:nvPr/>
        </p:nvSpPr>
        <p:spPr bwMode="auto">
          <a:xfrm>
            <a:off x="2209800" y="4191000"/>
            <a:ext cx="4419600" cy="1828800"/>
          </a:xfrm>
          <a:prstGeom prst="rect">
            <a:avLst/>
          </a:prstGeom>
          <a:solidFill>
            <a:srgbClr val="CCE8EA"/>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5400" b="0" dirty="0">
                <a:solidFill>
                  <a:srgbClr val="FF0000"/>
                </a:solidFill>
                <a:latin typeface="Arial" charset="0"/>
                <a:ea typeface="新細明體" charset="-120"/>
                <a:cs typeface="Arial" pitchFamily="34" charset="0"/>
              </a:rPr>
              <a:t>Predicated execution</a:t>
            </a:r>
          </a:p>
        </p:txBody>
      </p:sp>
      <p:sp>
        <p:nvSpPr>
          <p:cNvPr id="10" name="Rounded Rectangle 9"/>
          <p:cNvSpPr/>
          <p:nvPr/>
        </p:nvSpPr>
        <p:spPr bwMode="auto">
          <a:xfrm>
            <a:off x="8532440" y="1465881"/>
            <a:ext cx="374543" cy="455908"/>
          </a:xfrm>
          <a:prstGeom prst="roundRect">
            <a:avLst/>
          </a:prstGeom>
          <a:solidFill>
            <a:srgbClr val="FFFFFF">
              <a:alpha val="80000"/>
            </a:srgbClr>
          </a:solidFill>
          <a:ln w="57150" cap="flat" cmpd="sng" algn="ctr">
            <a:solidFill>
              <a:srgbClr val="FFFFFF">
                <a:alpha val="8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1" name="Rounded Rectangle 10"/>
          <p:cNvSpPr/>
          <p:nvPr/>
        </p:nvSpPr>
        <p:spPr bwMode="auto">
          <a:xfrm>
            <a:off x="4572000" y="1465881"/>
            <a:ext cx="792088" cy="455908"/>
          </a:xfrm>
          <a:prstGeom prst="roundRect">
            <a:avLst/>
          </a:prstGeom>
          <a:solidFill>
            <a:srgbClr val="FFFFFF">
              <a:alpha val="80000"/>
            </a:srgbClr>
          </a:solidFill>
          <a:ln w="57150" cap="flat" cmpd="sng" algn="ctr">
            <a:solidFill>
              <a:srgbClr val="FFFFFF">
                <a:alpha val="4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2" name="Rounded Rectangle 11"/>
          <p:cNvSpPr/>
          <p:nvPr/>
        </p:nvSpPr>
        <p:spPr bwMode="auto">
          <a:xfrm>
            <a:off x="3995936" y="1465881"/>
            <a:ext cx="302535" cy="455908"/>
          </a:xfrm>
          <a:prstGeom prst="roundRect">
            <a:avLst/>
          </a:prstGeom>
          <a:solidFill>
            <a:srgbClr val="FFFFFF">
              <a:alpha val="8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3" name="Rounded Rectangle 12"/>
          <p:cNvSpPr/>
          <p:nvPr/>
        </p:nvSpPr>
        <p:spPr bwMode="auto">
          <a:xfrm>
            <a:off x="611560" y="1465881"/>
            <a:ext cx="792088" cy="455908"/>
          </a:xfrm>
          <a:prstGeom prst="roundRect">
            <a:avLst/>
          </a:prstGeom>
          <a:solidFill>
            <a:srgbClr val="FFFFFF">
              <a:alpha val="80000"/>
            </a:srgbClr>
          </a:solidFill>
          <a:ln w="57150" cap="flat" cmpd="sng" algn="ctr">
            <a:solidFill>
              <a:srgbClr val="FFFFFF">
                <a:alpha val="8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5" name="Rounded Rectangle 14"/>
          <p:cNvSpPr/>
          <p:nvPr/>
        </p:nvSpPr>
        <p:spPr bwMode="auto">
          <a:xfrm>
            <a:off x="5436096" y="1465881"/>
            <a:ext cx="864096" cy="522959"/>
          </a:xfrm>
          <a:prstGeom prst="roundRect">
            <a:avLst/>
          </a:prstGeom>
          <a:solidFill>
            <a:srgbClr val="FFFFFF">
              <a:alpha val="80000"/>
            </a:srgbClr>
          </a:solidFill>
          <a:ln w="57150" cap="flat" cmpd="sng" algn="ctr">
            <a:solidFill>
              <a:srgbClr val="FFFFFF">
                <a:alpha val="8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chemeClr val="tx1"/>
              </a:solidFill>
              <a:effectLst/>
              <a:latin typeface="Arial" charset="0"/>
              <a:ea typeface="新細明體" charset="-120"/>
            </a:endParaRPr>
          </a:p>
        </p:txBody>
      </p:sp>
      <p:sp>
        <p:nvSpPr>
          <p:cNvPr id="16" name="Rounded Rectangle 15"/>
          <p:cNvSpPr/>
          <p:nvPr/>
        </p:nvSpPr>
        <p:spPr bwMode="auto">
          <a:xfrm>
            <a:off x="1403648" y="1465881"/>
            <a:ext cx="864096" cy="455908"/>
          </a:xfrm>
          <a:prstGeom prst="roundRect">
            <a:avLst/>
          </a:prstGeom>
          <a:solidFill>
            <a:srgbClr val="FFFFFF">
              <a:alpha val="8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7" name="Rounded Rectangle 16"/>
          <p:cNvSpPr/>
          <p:nvPr/>
        </p:nvSpPr>
        <p:spPr bwMode="auto">
          <a:xfrm>
            <a:off x="7802880" y="1465880"/>
            <a:ext cx="729560" cy="522959"/>
          </a:xfrm>
          <a:prstGeom prst="roundRect">
            <a:avLst/>
          </a:prstGeom>
          <a:solidFill>
            <a:srgbClr val="FFFFFF">
              <a:alpha val="8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4" name="Rounded Rectangle 13"/>
          <p:cNvSpPr/>
          <p:nvPr/>
        </p:nvSpPr>
        <p:spPr bwMode="auto">
          <a:xfrm>
            <a:off x="7380311" y="1465881"/>
            <a:ext cx="385649" cy="455908"/>
          </a:xfrm>
          <a:prstGeom prst="roundRect">
            <a:avLst/>
          </a:prstGeom>
          <a:solidFill>
            <a:srgbClr val="FFFFFF">
              <a:alpha val="8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20" name="Rounded Rectangle 19"/>
          <p:cNvSpPr/>
          <p:nvPr/>
        </p:nvSpPr>
        <p:spPr bwMode="auto">
          <a:xfrm>
            <a:off x="2245216" y="1465880"/>
            <a:ext cx="1750719" cy="522959"/>
          </a:xfrm>
          <a:prstGeom prst="roundRect">
            <a:avLst/>
          </a:prstGeom>
          <a:solidFill>
            <a:srgbClr val="FFFFFF">
              <a:alpha val="80000"/>
            </a:srgbClr>
          </a:solidFill>
          <a:ln w="57150" cap="flat" cmpd="sng" algn="ctr">
            <a:solidFill>
              <a:srgbClr val="FFFFFF">
                <a:alpha val="4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21" name="Rounded Rectangle 20"/>
          <p:cNvSpPr/>
          <p:nvPr/>
        </p:nvSpPr>
        <p:spPr bwMode="auto">
          <a:xfrm>
            <a:off x="611560" y="3068960"/>
            <a:ext cx="1584176" cy="455908"/>
          </a:xfrm>
          <a:prstGeom prst="roundRect">
            <a:avLst/>
          </a:prstGeom>
          <a:solidFill>
            <a:srgbClr val="FFFFFF">
              <a:alpha val="80000"/>
            </a:srgbClr>
          </a:solidFill>
          <a:ln w="57150" cap="flat" cmpd="sng" algn="ctr">
            <a:solidFill>
              <a:srgbClr val="FFFFFF">
                <a:alpha val="30196"/>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22" name="Rounded Rectangle 21"/>
          <p:cNvSpPr/>
          <p:nvPr/>
        </p:nvSpPr>
        <p:spPr bwMode="auto">
          <a:xfrm>
            <a:off x="2555776" y="3068960"/>
            <a:ext cx="288032" cy="455908"/>
          </a:xfrm>
          <a:prstGeom prst="roundRect">
            <a:avLst/>
          </a:prstGeom>
          <a:solidFill>
            <a:srgbClr val="FFFFFF">
              <a:alpha val="80000"/>
            </a:srgbClr>
          </a:solidFill>
          <a:ln w="57150" cap="flat" cmpd="sng" algn="ctr">
            <a:solidFill>
              <a:srgbClr val="FFFFFF">
                <a:alpha val="30196"/>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8" name="Rounded Rectangle 17"/>
          <p:cNvSpPr/>
          <p:nvPr/>
        </p:nvSpPr>
        <p:spPr bwMode="auto">
          <a:xfrm>
            <a:off x="2195736" y="3068960"/>
            <a:ext cx="360040" cy="455908"/>
          </a:xfrm>
          <a:prstGeom prst="roundRect">
            <a:avLst/>
          </a:prstGeom>
          <a:noFill/>
          <a:ln w="571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9" name="Rounded Rectangle 18"/>
          <p:cNvSpPr/>
          <p:nvPr/>
        </p:nvSpPr>
        <p:spPr bwMode="auto">
          <a:xfrm>
            <a:off x="4427984" y="3068960"/>
            <a:ext cx="3024336" cy="455908"/>
          </a:xfrm>
          <a:prstGeom prst="roundRect">
            <a:avLst/>
          </a:prstGeom>
          <a:noFill/>
          <a:ln w="571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23" name="Rounded Rectangle 22"/>
          <p:cNvSpPr/>
          <p:nvPr/>
        </p:nvSpPr>
        <p:spPr bwMode="auto">
          <a:xfrm>
            <a:off x="6588224" y="1465881"/>
            <a:ext cx="360040" cy="455908"/>
          </a:xfrm>
          <a:prstGeom prst="roundRect">
            <a:avLst/>
          </a:prstGeom>
          <a:solidFill>
            <a:srgbClr val="FFFFFF">
              <a:alpha val="8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Tree>
    <p:extLst>
      <p:ext uri="{BB962C8B-B14F-4D97-AF65-F5344CB8AC3E}">
        <p14:creationId xmlns:p14="http://schemas.microsoft.com/office/powerpoint/2010/main" val="418394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childTnLst>
                                </p:cTn>
                              </p:par>
                              <p:par>
                                <p:cTn id="9" presetID="19" presetClass="entr" presetSubtype="5" repeatCount="400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1000" fill="hold"/>
                                        <p:tgtEl>
                                          <p:spTgt spid="18"/>
                                        </p:tgtEl>
                                        <p:attrNameLst>
                                          <p:attrName>ppt_w</p:attrName>
                                        </p:attrNameLst>
                                      </p:cBhvr>
                                      <p:tavLst>
                                        <p:tav tm="0">
                                          <p:val>
                                            <p:strVal val="#ppt_w"/>
                                          </p:val>
                                        </p:tav>
                                        <p:tav tm="100000">
                                          <p:val>
                                            <p:strVal val="#ppt_w"/>
                                          </p:val>
                                        </p:tav>
                                      </p:tavLst>
                                    </p:anim>
                                    <p:anim calcmode="lin" valueType="num">
                                      <p:cBhvr>
                                        <p:cTn id="12" dur="1000" fill="hold"/>
                                        <p:tgtEl>
                                          <p:spTgt spid="18"/>
                                        </p:tgtEl>
                                        <p:attrNameLst>
                                          <p:attrName>ppt_h</p:attrName>
                                        </p:attrNameLst>
                                      </p:cBhvr>
                                      <p:tavLst>
                                        <p:tav tm="0" fmla="#ppt_h*sin(2.5*pi*$)">
                                          <p:val>
                                            <p:fltVal val="0"/>
                                          </p:val>
                                        </p:tav>
                                        <p:tav tm="100000">
                                          <p:val>
                                            <p:fltVal val="1"/>
                                          </p:val>
                                        </p:tav>
                                      </p:tavLst>
                                    </p:anim>
                                  </p:childTnLst>
                                </p:cTn>
                              </p:par>
                              <p:par>
                                <p:cTn id="13" presetID="19" presetClass="entr" presetSubtype="5" repeatCount="400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1000" fill="hold"/>
                                        <p:tgtEl>
                                          <p:spTgt spid="19"/>
                                        </p:tgtEl>
                                        <p:attrNameLst>
                                          <p:attrName>ppt_w</p:attrName>
                                        </p:attrNameLst>
                                      </p:cBhvr>
                                      <p:tavLst>
                                        <p:tav tm="0">
                                          <p:val>
                                            <p:strVal val="#ppt_w"/>
                                          </p:val>
                                        </p:tav>
                                        <p:tav tm="100000">
                                          <p:val>
                                            <p:strVal val="#ppt_w"/>
                                          </p:val>
                                        </p:tav>
                                      </p:tavLst>
                                    </p:anim>
                                    <p:anim calcmode="lin" valueType="num">
                                      <p:cBhvr>
                                        <p:cTn id="16" dur="1000" fill="hold"/>
                                        <p:tgtEl>
                                          <p:spTgt spid="19"/>
                                        </p:tgtEl>
                                        <p:attrNameLst>
                                          <p:attrName>ppt_h</p:attrName>
                                        </p:attrNameLst>
                                      </p:cBhvr>
                                      <p:tavLst>
                                        <p:tav tm="0" fmla="#ppt_h*sin(2.5*pi*$)">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8" grpId="0" animBg="1"/>
      <p:bldP spid="1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28600" y="0"/>
            <a:ext cx="8686800" cy="914400"/>
          </a:xfrm>
        </p:spPr>
        <p:txBody>
          <a:bodyPr/>
          <a:lstStyle/>
          <a:p>
            <a:pPr eaLnBrk="1" hangingPunct="1"/>
            <a:r>
              <a:rPr lang="en-US" altLang="zh-TW" sz="4800" dirty="0" smtClean="0">
                <a:solidFill>
                  <a:srgbClr val="FF0000"/>
                </a:solidFill>
              </a:rPr>
              <a:t>So that just leaves these:</a:t>
            </a:r>
          </a:p>
        </p:txBody>
      </p:sp>
      <p:sp>
        <p:nvSpPr>
          <p:cNvPr id="2" name="Content Placeholder 1"/>
          <p:cNvSpPr>
            <a:spLocks noGrp="1"/>
          </p:cNvSpPr>
          <p:nvPr>
            <p:ph idx="1"/>
          </p:nvPr>
        </p:nvSpPr>
        <p:spPr>
          <a:xfrm>
            <a:off x="233362" y="914400"/>
            <a:ext cx="8910638" cy="6019800"/>
          </a:xfrm>
        </p:spPr>
        <p:txBody>
          <a:bodyPr/>
          <a:lstStyle/>
          <a:p>
            <a:pPr lvl="0"/>
            <a:r>
              <a:rPr lang="en-US" dirty="0" err="1" smtClean="0"/>
              <a:t>Sed</a:t>
            </a:r>
            <a:r>
              <a:rPr lang="en-US" dirty="0" smtClean="0"/>
              <a:t> commands that perform an action:</a:t>
            </a:r>
            <a:br>
              <a:rPr lang="en-US" dirty="0" smtClean="0"/>
            </a:br>
            <a:r>
              <a:rPr lang="en-US" altLang="zh-TW" spc="-20" dirty="0">
                <a:solidFill>
                  <a:srgbClr val="FF0000"/>
                </a:solidFill>
              </a:rPr>
              <a:t>a</a:t>
            </a:r>
            <a:r>
              <a:rPr lang="en-US" altLang="zh-TW" spc="-20" dirty="0"/>
              <a:t>,</a:t>
            </a:r>
            <a:r>
              <a:rPr lang="en-US" altLang="zh-TW" sz="2000" spc="-20" dirty="0">
                <a:solidFill>
                  <a:srgbClr val="FF0000"/>
                </a:solidFill>
              </a:rPr>
              <a:t> </a:t>
            </a:r>
            <a:r>
              <a:rPr lang="en-US" altLang="zh-TW" spc="-20" dirty="0">
                <a:solidFill>
                  <a:srgbClr val="FF0000"/>
                </a:solidFill>
              </a:rPr>
              <a:t>c</a:t>
            </a:r>
            <a:r>
              <a:rPr lang="en-US" altLang="zh-TW" spc="-20" dirty="0"/>
              <a:t>,</a:t>
            </a:r>
            <a:r>
              <a:rPr lang="en-US" altLang="zh-TW" sz="2000" spc="-20" dirty="0">
                <a:solidFill>
                  <a:srgbClr val="FF0000"/>
                </a:solidFill>
              </a:rPr>
              <a:t> </a:t>
            </a:r>
            <a:r>
              <a:rPr lang="en-US" altLang="zh-TW" spc="-20" dirty="0">
                <a:solidFill>
                  <a:srgbClr val="FF0000"/>
                </a:solidFill>
              </a:rPr>
              <a:t>d</a:t>
            </a:r>
            <a:r>
              <a:rPr lang="en-US" altLang="zh-TW" spc="-20" dirty="0"/>
              <a:t>,</a:t>
            </a:r>
            <a:r>
              <a:rPr lang="en-US" altLang="zh-TW" sz="2000" spc="-20" dirty="0">
                <a:solidFill>
                  <a:srgbClr val="FF0000"/>
                </a:solidFill>
              </a:rPr>
              <a:t> </a:t>
            </a:r>
            <a:r>
              <a:rPr lang="en-US" altLang="zh-TW" spc="-20" dirty="0">
                <a:solidFill>
                  <a:srgbClr val="FF0000"/>
                </a:solidFill>
              </a:rPr>
              <a:t>D</a:t>
            </a:r>
            <a:r>
              <a:rPr lang="en-US" altLang="zh-TW" spc="-20" dirty="0"/>
              <a:t>,</a:t>
            </a:r>
            <a:r>
              <a:rPr lang="en-US" altLang="zh-TW" sz="2000" spc="-20" dirty="0">
                <a:solidFill>
                  <a:srgbClr val="FF0000"/>
                </a:solidFill>
              </a:rPr>
              <a:t> </a:t>
            </a:r>
            <a:r>
              <a:rPr lang="en-US" altLang="zh-TW" spc="-20" dirty="0">
                <a:solidFill>
                  <a:srgbClr val="FF0000"/>
                </a:solidFill>
              </a:rPr>
              <a:t>g</a:t>
            </a:r>
            <a:r>
              <a:rPr lang="en-US" altLang="zh-TW" spc="-20" dirty="0"/>
              <a:t>,</a:t>
            </a:r>
            <a:r>
              <a:rPr lang="en-US" altLang="zh-TW" sz="2000" spc="-20" dirty="0">
                <a:solidFill>
                  <a:srgbClr val="FF0000"/>
                </a:solidFill>
              </a:rPr>
              <a:t> </a:t>
            </a:r>
            <a:r>
              <a:rPr lang="en-US" altLang="zh-TW" spc="-20" dirty="0">
                <a:solidFill>
                  <a:srgbClr val="FF0000"/>
                </a:solidFill>
              </a:rPr>
              <a:t>G</a:t>
            </a:r>
            <a:r>
              <a:rPr lang="en-US" altLang="zh-TW" spc="-20" dirty="0"/>
              <a:t>,</a:t>
            </a:r>
            <a:r>
              <a:rPr lang="en-US" altLang="zh-TW" sz="2000" spc="-20" dirty="0">
                <a:solidFill>
                  <a:srgbClr val="FF0000"/>
                </a:solidFill>
              </a:rPr>
              <a:t> </a:t>
            </a:r>
            <a:r>
              <a:rPr lang="en-US" altLang="zh-TW" spc="-20" dirty="0">
                <a:solidFill>
                  <a:srgbClr val="FF0000"/>
                </a:solidFill>
              </a:rPr>
              <a:t>h</a:t>
            </a:r>
            <a:r>
              <a:rPr lang="en-US" altLang="zh-TW" spc="-20" dirty="0"/>
              <a:t>,</a:t>
            </a:r>
            <a:r>
              <a:rPr lang="en-US" altLang="zh-TW" sz="2000" spc="-20" dirty="0">
                <a:solidFill>
                  <a:srgbClr val="FF0000"/>
                </a:solidFill>
              </a:rPr>
              <a:t> </a:t>
            </a:r>
            <a:r>
              <a:rPr lang="en-US" altLang="zh-TW" spc="-20" dirty="0">
                <a:solidFill>
                  <a:srgbClr val="FF0000"/>
                </a:solidFill>
              </a:rPr>
              <a:t>H</a:t>
            </a:r>
            <a:r>
              <a:rPr lang="en-US" altLang="zh-TW" spc="-20" dirty="0"/>
              <a:t>,</a:t>
            </a:r>
            <a:r>
              <a:rPr lang="en-US" altLang="zh-TW" sz="1800" spc="-20" dirty="0">
                <a:solidFill>
                  <a:srgbClr val="FF0000"/>
                </a:solidFill>
              </a:rPr>
              <a:t> </a:t>
            </a:r>
            <a:r>
              <a:rPr lang="en-US" altLang="zh-TW" spc="-20" dirty="0" err="1">
                <a:solidFill>
                  <a:srgbClr val="FF0000"/>
                </a:solidFill>
              </a:rPr>
              <a:t>i</a:t>
            </a:r>
            <a:r>
              <a:rPr lang="en-US" altLang="zh-TW" spc="-20" dirty="0"/>
              <a:t>,</a:t>
            </a:r>
            <a:r>
              <a:rPr lang="en-US" altLang="zh-TW" sz="2000" spc="-20" dirty="0">
                <a:solidFill>
                  <a:srgbClr val="FF0000"/>
                </a:solidFill>
              </a:rPr>
              <a:t> </a:t>
            </a:r>
            <a:r>
              <a:rPr lang="en-US" altLang="zh-TW" spc="-20" dirty="0">
                <a:solidFill>
                  <a:srgbClr val="0070C0"/>
                </a:solidFill>
              </a:rPr>
              <a:t>l</a:t>
            </a:r>
            <a:r>
              <a:rPr lang="en-US" altLang="zh-TW" spc="-20" dirty="0"/>
              <a:t>,</a:t>
            </a:r>
            <a:r>
              <a:rPr lang="en-US" altLang="zh-TW" sz="2000" spc="-20" dirty="0">
                <a:solidFill>
                  <a:srgbClr val="FF0000"/>
                </a:solidFill>
              </a:rPr>
              <a:t> </a:t>
            </a:r>
            <a:r>
              <a:rPr lang="en-US" altLang="zh-TW" spc="-20" dirty="0">
                <a:solidFill>
                  <a:srgbClr val="FF0000"/>
                </a:solidFill>
              </a:rPr>
              <a:t>n</a:t>
            </a:r>
            <a:r>
              <a:rPr lang="en-US" altLang="zh-TW" spc="-20" dirty="0"/>
              <a:t>,</a:t>
            </a:r>
            <a:r>
              <a:rPr lang="en-US" altLang="zh-TW" sz="2000" spc="-20" dirty="0">
                <a:solidFill>
                  <a:srgbClr val="FF0000"/>
                </a:solidFill>
              </a:rPr>
              <a:t> </a:t>
            </a:r>
            <a:r>
              <a:rPr lang="en-US" altLang="zh-TW" spc="-20" dirty="0">
                <a:solidFill>
                  <a:srgbClr val="FF0000"/>
                </a:solidFill>
              </a:rPr>
              <a:t>N</a:t>
            </a:r>
            <a:r>
              <a:rPr lang="en-US" altLang="zh-TW" spc="-20" dirty="0"/>
              <a:t>,</a:t>
            </a:r>
            <a:r>
              <a:rPr lang="en-US" altLang="zh-TW" sz="2000" spc="-20" dirty="0">
                <a:solidFill>
                  <a:srgbClr val="FF0000"/>
                </a:solidFill>
              </a:rPr>
              <a:t> </a:t>
            </a:r>
            <a:r>
              <a:rPr lang="en-US" altLang="zh-TW" spc="-20" dirty="0">
                <a:solidFill>
                  <a:srgbClr val="FF0000"/>
                </a:solidFill>
              </a:rPr>
              <a:t>p</a:t>
            </a:r>
            <a:r>
              <a:rPr lang="en-US" altLang="zh-TW" spc="-20" dirty="0"/>
              <a:t>,</a:t>
            </a:r>
            <a:r>
              <a:rPr lang="en-US" altLang="zh-TW" sz="2000" spc="-20" dirty="0">
                <a:solidFill>
                  <a:srgbClr val="FF0000"/>
                </a:solidFill>
              </a:rPr>
              <a:t> </a:t>
            </a:r>
            <a:r>
              <a:rPr lang="en-US" altLang="zh-TW" spc="-20" dirty="0">
                <a:solidFill>
                  <a:srgbClr val="FF0000"/>
                </a:solidFill>
              </a:rPr>
              <a:t>P</a:t>
            </a:r>
            <a:r>
              <a:rPr lang="en-US" altLang="zh-TW" spc="-20" dirty="0"/>
              <a:t>,</a:t>
            </a:r>
            <a:r>
              <a:rPr lang="en-US" altLang="zh-TW" sz="2000" spc="-20" dirty="0">
                <a:solidFill>
                  <a:srgbClr val="0070C0"/>
                </a:solidFill>
              </a:rPr>
              <a:t> </a:t>
            </a:r>
            <a:r>
              <a:rPr lang="en-US" altLang="zh-TW" spc="-20" dirty="0">
                <a:solidFill>
                  <a:srgbClr val="0070C0"/>
                </a:solidFill>
              </a:rPr>
              <a:t>r</a:t>
            </a:r>
            <a:r>
              <a:rPr lang="en-US" altLang="zh-TW" spc="-20" dirty="0"/>
              <a:t>,</a:t>
            </a:r>
            <a:r>
              <a:rPr lang="en-US" altLang="zh-TW" sz="2000" spc="-20" dirty="0">
                <a:solidFill>
                  <a:srgbClr val="FF0000"/>
                </a:solidFill>
              </a:rPr>
              <a:t> </a:t>
            </a:r>
            <a:r>
              <a:rPr lang="en-US" altLang="zh-TW" spc="-20" dirty="0">
                <a:solidFill>
                  <a:srgbClr val="FF0000"/>
                </a:solidFill>
              </a:rPr>
              <a:t>s</a:t>
            </a:r>
            <a:r>
              <a:rPr lang="en-US" altLang="zh-TW" spc="-20" dirty="0"/>
              <a:t>,</a:t>
            </a:r>
            <a:r>
              <a:rPr lang="en-US" altLang="zh-TW" sz="2000" spc="-20" dirty="0">
                <a:solidFill>
                  <a:srgbClr val="FF0000"/>
                </a:solidFill>
              </a:rPr>
              <a:t> </a:t>
            </a:r>
            <a:r>
              <a:rPr lang="en-US" altLang="zh-TW" spc="-20" dirty="0">
                <a:solidFill>
                  <a:srgbClr val="0070C0"/>
                </a:solidFill>
              </a:rPr>
              <a:t>w</a:t>
            </a:r>
            <a:r>
              <a:rPr lang="en-US" altLang="zh-TW" spc="-20" dirty="0"/>
              <a:t>,</a:t>
            </a:r>
            <a:r>
              <a:rPr lang="en-US" altLang="zh-TW" sz="2000" spc="-20" dirty="0">
                <a:solidFill>
                  <a:srgbClr val="FF0000"/>
                </a:solidFill>
              </a:rPr>
              <a:t> </a:t>
            </a:r>
            <a:r>
              <a:rPr lang="en-US" altLang="zh-TW" spc="-20" dirty="0">
                <a:solidFill>
                  <a:srgbClr val="FF0000"/>
                </a:solidFill>
              </a:rPr>
              <a:t>x</a:t>
            </a:r>
            <a:r>
              <a:rPr lang="en-US" altLang="zh-TW" spc="-20" dirty="0"/>
              <a:t>,</a:t>
            </a:r>
            <a:r>
              <a:rPr lang="en-US" altLang="zh-TW" sz="2000" spc="-20" dirty="0">
                <a:solidFill>
                  <a:srgbClr val="FF0000"/>
                </a:solidFill>
              </a:rPr>
              <a:t> </a:t>
            </a:r>
            <a:r>
              <a:rPr lang="en-US" altLang="zh-TW" spc="-20" dirty="0">
                <a:solidFill>
                  <a:srgbClr val="FF0000"/>
                </a:solidFill>
              </a:rPr>
              <a:t>y</a:t>
            </a:r>
            <a:r>
              <a:rPr lang="en-US" altLang="zh-TW" spc="-20" dirty="0"/>
              <a:t>,</a:t>
            </a:r>
            <a:r>
              <a:rPr lang="en-US" altLang="zh-TW" sz="2000" spc="-20" dirty="0">
                <a:solidFill>
                  <a:srgbClr val="FF0000"/>
                </a:solidFill>
              </a:rPr>
              <a:t> </a:t>
            </a:r>
            <a:r>
              <a:rPr lang="en-US" altLang="zh-TW" spc="-20" dirty="0">
                <a:solidFill>
                  <a:srgbClr val="FF0000"/>
                </a:solidFill>
              </a:rPr>
              <a:t>z</a:t>
            </a:r>
            <a:r>
              <a:rPr lang="en-US" altLang="zh-TW" spc="-20" dirty="0"/>
              <a:t>,</a:t>
            </a:r>
            <a:r>
              <a:rPr lang="en-US" altLang="zh-TW" sz="2000" spc="-20" dirty="0">
                <a:solidFill>
                  <a:srgbClr val="FF0000"/>
                </a:solidFill>
              </a:rPr>
              <a:t> </a:t>
            </a:r>
            <a:r>
              <a:rPr lang="en-US" altLang="zh-TW" spc="-20" dirty="0">
                <a:solidFill>
                  <a:srgbClr val="FF0000"/>
                </a:solidFill>
              </a:rPr>
              <a:t>=</a:t>
            </a:r>
          </a:p>
          <a:p>
            <a:pPr lvl="1"/>
            <a:r>
              <a:rPr lang="en-US" dirty="0" smtClean="0"/>
              <a:t>Or no action (i.e., the comment): </a:t>
            </a:r>
            <a:r>
              <a:rPr lang="en-US" dirty="0" smtClean="0">
                <a:solidFill>
                  <a:srgbClr val="FFC1C1"/>
                </a:solidFill>
              </a:rPr>
              <a:t>#</a:t>
            </a:r>
            <a:r>
              <a:rPr lang="en-US" dirty="0" smtClean="0">
                <a:solidFill>
                  <a:schemeClr val="bg1">
                    <a:lumMod val="75000"/>
                  </a:schemeClr>
                </a:solidFill>
              </a:rPr>
              <a:t> </a:t>
            </a:r>
          </a:p>
          <a:p>
            <a:r>
              <a:rPr lang="en-US" dirty="0"/>
              <a:t>S</a:t>
            </a:r>
            <a:r>
              <a:rPr lang="en-US" dirty="0" smtClean="0"/>
              <a:t>ed commands related to control flow</a:t>
            </a:r>
            <a:br>
              <a:rPr lang="en-US" dirty="0" smtClean="0"/>
            </a:br>
            <a:r>
              <a:rPr lang="en-US" dirty="0">
                <a:solidFill>
                  <a:srgbClr val="FF0000"/>
                </a:solidFill>
              </a:rPr>
              <a:t>b</a:t>
            </a:r>
            <a:r>
              <a:rPr lang="en-US" dirty="0"/>
              <a:t>,</a:t>
            </a:r>
            <a:r>
              <a:rPr lang="en-US" sz="2800" dirty="0">
                <a:solidFill>
                  <a:srgbClr val="FF0000"/>
                </a:solidFill>
              </a:rPr>
              <a:t> </a:t>
            </a:r>
            <a:r>
              <a:rPr lang="en-US" dirty="0" smtClean="0">
                <a:solidFill>
                  <a:srgbClr val="FF0000"/>
                </a:solidFill>
              </a:rPr>
              <a:t>q</a:t>
            </a:r>
            <a:r>
              <a:rPr lang="en-US" dirty="0"/>
              <a:t>,</a:t>
            </a:r>
            <a:r>
              <a:rPr lang="en-US" sz="2800" dirty="0">
                <a:solidFill>
                  <a:schemeClr val="bg1">
                    <a:lumMod val="75000"/>
                  </a:schemeClr>
                </a:solidFill>
              </a:rPr>
              <a:t> </a:t>
            </a:r>
            <a:r>
              <a:rPr lang="en-US" dirty="0">
                <a:solidFill>
                  <a:srgbClr val="FF0000"/>
                </a:solidFill>
              </a:rPr>
              <a:t>t</a:t>
            </a:r>
            <a:r>
              <a:rPr lang="en-US" altLang="zh-TW" dirty="0"/>
              <a:t>,</a:t>
            </a:r>
            <a:r>
              <a:rPr lang="en-US" altLang="zh-TW" sz="2000" dirty="0">
                <a:solidFill>
                  <a:schemeClr val="bg1">
                    <a:lumMod val="75000"/>
                  </a:schemeClr>
                </a:solidFill>
              </a:rPr>
              <a:t> </a:t>
            </a:r>
            <a:r>
              <a:rPr lang="en-US" altLang="zh-TW" dirty="0">
                <a:solidFill>
                  <a:srgbClr val="FF0000"/>
                </a:solidFill>
              </a:rPr>
              <a:t>T</a:t>
            </a:r>
            <a:r>
              <a:rPr lang="en-US" altLang="zh-TW" dirty="0"/>
              <a:t>,</a:t>
            </a:r>
            <a:r>
              <a:rPr lang="en-US" sz="2800" dirty="0">
                <a:solidFill>
                  <a:schemeClr val="bg1">
                    <a:lumMod val="75000"/>
                  </a:schemeClr>
                </a:solidFill>
              </a:rPr>
              <a:t> </a:t>
            </a:r>
            <a:r>
              <a:rPr lang="en-US" dirty="0">
                <a:solidFill>
                  <a:srgbClr val="FF0000"/>
                </a:solidFill>
              </a:rPr>
              <a:t>!</a:t>
            </a:r>
            <a:r>
              <a:rPr lang="en-US" dirty="0" smtClean="0"/>
              <a:t>,</a:t>
            </a:r>
            <a:r>
              <a:rPr lang="en-US" sz="2800" dirty="0" smtClean="0">
                <a:solidFill>
                  <a:srgbClr val="FF0000"/>
                </a:solidFill>
              </a:rPr>
              <a:t> </a:t>
            </a:r>
            <a:r>
              <a:rPr lang="en-US" dirty="0" smtClean="0">
                <a:solidFill>
                  <a:srgbClr val="FF0000"/>
                </a:solidFill>
              </a:rPr>
              <a:t>:</a:t>
            </a:r>
            <a:r>
              <a:rPr lang="en-US" dirty="0" smtClean="0"/>
              <a:t>,</a:t>
            </a:r>
            <a:r>
              <a:rPr lang="en-US" sz="2800" dirty="0" smtClean="0"/>
              <a:t> </a:t>
            </a:r>
            <a:r>
              <a:rPr lang="en-US" dirty="0" smtClean="0">
                <a:solidFill>
                  <a:srgbClr val="FF0000"/>
                </a:solidFill>
              </a:rPr>
              <a:t>;</a:t>
            </a:r>
            <a:r>
              <a:rPr lang="en-US" dirty="0" smtClean="0"/>
              <a:t>,</a:t>
            </a:r>
            <a:r>
              <a:rPr lang="en-US" sz="2800" dirty="0" smtClean="0"/>
              <a:t> </a:t>
            </a:r>
            <a:r>
              <a:rPr lang="en-US" dirty="0" smtClean="0">
                <a:solidFill>
                  <a:srgbClr val="FF0000"/>
                </a:solidFill>
              </a:rPr>
              <a:t>\n</a:t>
            </a:r>
            <a:r>
              <a:rPr lang="en-US" dirty="0" smtClean="0"/>
              <a:t>,</a:t>
            </a:r>
            <a:r>
              <a:rPr lang="en-US" sz="2800" dirty="0" smtClean="0">
                <a:solidFill>
                  <a:schemeClr val="bg1">
                    <a:lumMod val="75000"/>
                  </a:schemeClr>
                </a:solidFill>
              </a:rPr>
              <a:t> </a:t>
            </a:r>
            <a:r>
              <a:rPr lang="en-US" dirty="0" smtClean="0">
                <a:solidFill>
                  <a:srgbClr val="FF0000"/>
                </a:solidFill>
              </a:rPr>
              <a:t>{</a:t>
            </a:r>
            <a:r>
              <a:rPr lang="en-US" dirty="0" smtClean="0"/>
              <a:t>,</a:t>
            </a:r>
            <a:r>
              <a:rPr lang="en-US" sz="2800" dirty="0" smtClean="0">
                <a:solidFill>
                  <a:schemeClr val="bg1">
                    <a:lumMod val="75000"/>
                  </a:schemeClr>
                </a:solidFill>
              </a:rPr>
              <a:t> </a:t>
            </a:r>
            <a:r>
              <a:rPr lang="en-US" dirty="0" smtClean="0">
                <a:solidFill>
                  <a:srgbClr val="FF0000"/>
                </a:solidFill>
              </a:rPr>
              <a:t>}</a:t>
            </a:r>
            <a:r>
              <a:rPr lang="en-US" dirty="0" smtClean="0"/>
              <a:t>,</a:t>
            </a:r>
            <a:r>
              <a:rPr lang="en-US" sz="2800" dirty="0" smtClean="0">
                <a:solidFill>
                  <a:schemeClr val="bg1">
                    <a:lumMod val="75000"/>
                  </a:schemeClr>
                </a:solidFill>
              </a:rPr>
              <a:t> </a:t>
            </a:r>
            <a:r>
              <a:rPr lang="en-US" dirty="0" smtClean="0">
                <a:solidFill>
                  <a:srgbClr val="FF0000"/>
                </a:solidFill>
              </a:rPr>
              <a:t>/</a:t>
            </a:r>
            <a:r>
              <a:rPr lang="en-US" dirty="0" smtClean="0"/>
              <a:t>,</a:t>
            </a:r>
            <a:r>
              <a:rPr lang="en-US" sz="2800" dirty="0">
                <a:solidFill>
                  <a:srgbClr val="BFBFBF"/>
                </a:solidFill>
              </a:rPr>
              <a:t> </a:t>
            </a:r>
            <a:r>
              <a:rPr lang="en-US" dirty="0" smtClean="0">
                <a:solidFill>
                  <a:srgbClr val="FF0000"/>
                </a:solidFill>
              </a:rPr>
              <a:t>\</a:t>
            </a:r>
            <a:r>
              <a:rPr lang="en-US" dirty="0" smtClean="0"/>
              <a:t>,</a:t>
            </a:r>
            <a:r>
              <a:rPr lang="en-US" sz="2800" dirty="0" smtClean="0">
                <a:solidFill>
                  <a:schemeClr val="bg1">
                    <a:lumMod val="75000"/>
                  </a:schemeClr>
                </a:solidFill>
              </a:rPr>
              <a:t> </a:t>
            </a:r>
            <a:r>
              <a:rPr lang="en-US" i="1" dirty="0" smtClean="0">
                <a:solidFill>
                  <a:srgbClr val="FF0000"/>
                </a:solidFill>
              </a:rPr>
              <a:t>a number</a:t>
            </a:r>
            <a:r>
              <a:rPr lang="en-US" dirty="0" smtClean="0"/>
              <a:t>,</a:t>
            </a:r>
            <a:r>
              <a:rPr lang="en-US" sz="2800" dirty="0" smtClean="0"/>
              <a:t> </a:t>
            </a:r>
            <a:r>
              <a:rPr lang="en-US" dirty="0" smtClean="0"/>
              <a:t>“</a:t>
            </a:r>
            <a:r>
              <a:rPr lang="en-US" dirty="0" smtClean="0">
                <a:solidFill>
                  <a:srgbClr val="FF0000"/>
                </a:solidFill>
              </a:rPr>
              <a:t>,</a:t>
            </a:r>
            <a:r>
              <a:rPr lang="en-US" dirty="0" smtClean="0"/>
              <a:t>”</a:t>
            </a:r>
          </a:p>
          <a:p>
            <a:pPr marL="0" indent="0">
              <a:buNone/>
            </a:pPr>
            <a:endParaRPr lang="en-US" dirty="0" smtClean="0">
              <a:solidFill>
                <a:schemeClr val="bg1">
                  <a:lumMod val="75000"/>
                </a:schemeClr>
              </a:solidFill>
            </a:endParaRPr>
          </a:p>
        </p:txBody>
      </p:sp>
      <p:sp>
        <p:nvSpPr>
          <p:cNvPr id="7" name="Rounded Rectangle 6"/>
          <p:cNvSpPr/>
          <p:nvPr/>
        </p:nvSpPr>
        <p:spPr bwMode="auto">
          <a:xfrm>
            <a:off x="2831952" y="3070317"/>
            <a:ext cx="1596032" cy="455908"/>
          </a:xfrm>
          <a:prstGeom prst="roundRect">
            <a:avLst/>
          </a:prstGeom>
          <a:solidFill>
            <a:srgbClr val="FFFFFF">
              <a:alpha val="8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8" name="Rectangle 7"/>
          <p:cNvSpPr/>
          <p:nvPr/>
        </p:nvSpPr>
        <p:spPr bwMode="auto">
          <a:xfrm>
            <a:off x="2209800" y="4191000"/>
            <a:ext cx="4419600" cy="1828800"/>
          </a:xfrm>
          <a:prstGeom prst="rect">
            <a:avLst/>
          </a:prstGeom>
          <a:solidFill>
            <a:srgbClr val="CCE8EA"/>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5400" b="0" dirty="0">
                <a:solidFill>
                  <a:srgbClr val="FF0000"/>
                </a:solidFill>
                <a:latin typeface="Arial" charset="0"/>
                <a:ea typeface="新細明體" charset="-120"/>
                <a:cs typeface="Arial" pitchFamily="34" charset="0"/>
              </a:rPr>
              <a:t>Unusual</a:t>
            </a:r>
            <a:br>
              <a:rPr lang="en-US" sz="5400" b="0" dirty="0">
                <a:solidFill>
                  <a:srgbClr val="FF0000"/>
                </a:solidFill>
                <a:latin typeface="Arial" charset="0"/>
                <a:ea typeface="新細明體" charset="-120"/>
                <a:cs typeface="Arial" pitchFamily="34" charset="0"/>
              </a:rPr>
            </a:br>
            <a:r>
              <a:rPr lang="en-US" sz="5400" b="0" dirty="0">
                <a:solidFill>
                  <a:srgbClr val="FF0000"/>
                </a:solidFill>
                <a:latin typeface="Arial" charset="0"/>
                <a:ea typeface="新細明體" charset="-120"/>
                <a:cs typeface="Arial" pitchFamily="34" charset="0"/>
              </a:rPr>
              <a:t>Output</a:t>
            </a:r>
          </a:p>
        </p:txBody>
      </p:sp>
      <p:sp>
        <p:nvSpPr>
          <p:cNvPr id="10" name="Rounded Rectangle 9"/>
          <p:cNvSpPr/>
          <p:nvPr/>
        </p:nvSpPr>
        <p:spPr bwMode="auto">
          <a:xfrm>
            <a:off x="8532440" y="1465881"/>
            <a:ext cx="374543" cy="455908"/>
          </a:xfrm>
          <a:prstGeom prst="roundRect">
            <a:avLst/>
          </a:prstGeom>
          <a:solidFill>
            <a:srgbClr val="FFFFFF">
              <a:alpha val="80000"/>
            </a:srgbClr>
          </a:solidFill>
          <a:ln w="57150" cap="flat" cmpd="sng" algn="ctr">
            <a:solidFill>
              <a:srgbClr val="FFFFFF">
                <a:alpha val="8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1" name="Rounded Rectangle 10"/>
          <p:cNvSpPr/>
          <p:nvPr/>
        </p:nvSpPr>
        <p:spPr bwMode="auto">
          <a:xfrm>
            <a:off x="4572000" y="1465881"/>
            <a:ext cx="864096" cy="455908"/>
          </a:xfrm>
          <a:prstGeom prst="roundRect">
            <a:avLst/>
          </a:prstGeom>
          <a:solidFill>
            <a:srgbClr val="FFFFFF">
              <a:alpha val="80000"/>
            </a:srgbClr>
          </a:solidFill>
          <a:ln w="57150" cap="flat" cmpd="sng" algn="ctr">
            <a:solidFill>
              <a:srgbClr val="FFFFFF">
                <a:alpha val="4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2" name="Rounded Rectangle 11"/>
          <p:cNvSpPr/>
          <p:nvPr/>
        </p:nvSpPr>
        <p:spPr bwMode="auto">
          <a:xfrm>
            <a:off x="3995936" y="1465881"/>
            <a:ext cx="302535" cy="455908"/>
          </a:xfrm>
          <a:prstGeom prst="roundRect">
            <a:avLst/>
          </a:prstGeom>
          <a:solidFill>
            <a:srgbClr val="FFFFFF">
              <a:alpha val="80000"/>
            </a:srgbClr>
          </a:solidFill>
          <a:ln w="57150" cap="flat" cmpd="sng" algn="ctr">
            <a:solidFill>
              <a:srgbClr val="FFFFFF">
                <a:alpha val="8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3" name="Rounded Rectangle 12"/>
          <p:cNvSpPr/>
          <p:nvPr/>
        </p:nvSpPr>
        <p:spPr bwMode="auto">
          <a:xfrm>
            <a:off x="611560" y="1465881"/>
            <a:ext cx="792088" cy="455908"/>
          </a:xfrm>
          <a:prstGeom prst="roundRect">
            <a:avLst/>
          </a:prstGeom>
          <a:solidFill>
            <a:srgbClr val="FFFFFF">
              <a:alpha val="80000"/>
            </a:srgbClr>
          </a:solidFill>
          <a:ln w="57150" cap="flat" cmpd="sng" algn="ctr">
            <a:solidFill>
              <a:srgbClr val="FFFFFF">
                <a:alpha val="8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5" name="Rounded Rectangle 14"/>
          <p:cNvSpPr/>
          <p:nvPr/>
        </p:nvSpPr>
        <p:spPr bwMode="auto">
          <a:xfrm>
            <a:off x="5436096" y="1465880"/>
            <a:ext cx="864096" cy="522959"/>
          </a:xfrm>
          <a:prstGeom prst="roundRect">
            <a:avLst/>
          </a:prstGeom>
          <a:solidFill>
            <a:srgbClr val="FFFFFF">
              <a:alpha val="80000"/>
            </a:srgbClr>
          </a:solidFill>
          <a:ln w="57150" cap="flat" cmpd="sng" algn="ctr">
            <a:solidFill>
              <a:srgbClr val="FFFFFF">
                <a:alpha val="8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chemeClr val="tx1"/>
              </a:solidFill>
              <a:effectLst/>
              <a:latin typeface="Arial" charset="0"/>
              <a:ea typeface="新細明體" charset="-120"/>
            </a:endParaRPr>
          </a:p>
        </p:txBody>
      </p:sp>
      <p:sp>
        <p:nvSpPr>
          <p:cNvPr id="16" name="Rounded Rectangle 15"/>
          <p:cNvSpPr/>
          <p:nvPr/>
        </p:nvSpPr>
        <p:spPr bwMode="auto">
          <a:xfrm>
            <a:off x="1403648" y="1465880"/>
            <a:ext cx="864096" cy="522959"/>
          </a:xfrm>
          <a:prstGeom prst="roundRect">
            <a:avLst/>
          </a:prstGeom>
          <a:solidFill>
            <a:srgbClr val="FFFFFF">
              <a:alpha val="80000"/>
            </a:srgbClr>
          </a:solidFill>
          <a:ln w="57150" cap="flat" cmpd="sng" algn="ctr">
            <a:solidFill>
              <a:srgbClr val="FFFFFF">
                <a:alpha val="8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7" name="Rounded Rectangle 16"/>
          <p:cNvSpPr/>
          <p:nvPr/>
        </p:nvSpPr>
        <p:spPr bwMode="auto">
          <a:xfrm>
            <a:off x="7802880" y="1465880"/>
            <a:ext cx="729560" cy="522959"/>
          </a:xfrm>
          <a:prstGeom prst="roundRect">
            <a:avLst/>
          </a:prstGeom>
          <a:solidFill>
            <a:srgbClr val="FFFFFF">
              <a:alpha val="80000"/>
            </a:srgbClr>
          </a:solidFill>
          <a:ln w="57150" cap="flat" cmpd="sng" algn="ctr">
            <a:solidFill>
              <a:srgbClr val="FFFFFF">
                <a:alpha val="4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4" name="Rounded Rectangle 13"/>
          <p:cNvSpPr/>
          <p:nvPr/>
        </p:nvSpPr>
        <p:spPr bwMode="auto">
          <a:xfrm>
            <a:off x="7452320" y="1465881"/>
            <a:ext cx="360040" cy="455908"/>
          </a:xfrm>
          <a:prstGeom prst="roundRect">
            <a:avLst/>
          </a:prstGeom>
          <a:solidFill>
            <a:srgbClr val="FFFFFF">
              <a:alpha val="80000"/>
            </a:srgbClr>
          </a:solidFill>
          <a:ln w="57150" cap="flat" cmpd="sng" algn="ctr">
            <a:solidFill>
              <a:srgbClr val="FFFFFF">
                <a:alpha val="8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20" name="Rounded Rectangle 19"/>
          <p:cNvSpPr/>
          <p:nvPr/>
        </p:nvSpPr>
        <p:spPr bwMode="auto">
          <a:xfrm>
            <a:off x="2245216" y="1465880"/>
            <a:ext cx="1750719" cy="522959"/>
          </a:xfrm>
          <a:prstGeom prst="roundRect">
            <a:avLst/>
          </a:prstGeom>
          <a:solidFill>
            <a:srgbClr val="FFFFFF">
              <a:alpha val="80000"/>
            </a:srgbClr>
          </a:solidFill>
          <a:ln w="57150" cap="flat" cmpd="sng" algn="ctr">
            <a:solidFill>
              <a:srgbClr val="FFFFFF">
                <a:alpha val="4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21" name="Rounded Rectangle 20"/>
          <p:cNvSpPr/>
          <p:nvPr/>
        </p:nvSpPr>
        <p:spPr bwMode="auto">
          <a:xfrm>
            <a:off x="611560" y="3068960"/>
            <a:ext cx="1584176" cy="455908"/>
          </a:xfrm>
          <a:prstGeom prst="roundRect">
            <a:avLst/>
          </a:prstGeom>
          <a:solidFill>
            <a:srgbClr val="FFFFFF">
              <a:alpha val="80000"/>
            </a:srgbClr>
          </a:solidFill>
          <a:ln w="57150" cap="flat" cmpd="sng" algn="ctr">
            <a:solidFill>
              <a:srgbClr val="FFFFFF">
                <a:alpha val="30196"/>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22" name="Rounded Rectangle 21"/>
          <p:cNvSpPr/>
          <p:nvPr/>
        </p:nvSpPr>
        <p:spPr bwMode="auto">
          <a:xfrm>
            <a:off x="2555776" y="3068960"/>
            <a:ext cx="288032" cy="455908"/>
          </a:xfrm>
          <a:prstGeom prst="roundRect">
            <a:avLst/>
          </a:prstGeom>
          <a:solidFill>
            <a:srgbClr val="FFFFFF">
              <a:alpha val="80000"/>
            </a:srgbClr>
          </a:solidFill>
          <a:ln w="57150" cap="flat" cmpd="sng" algn="ctr">
            <a:solidFill>
              <a:srgbClr val="FFFFFF">
                <a:alpha val="30196"/>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8" name="Rounded Rectangle 17"/>
          <p:cNvSpPr/>
          <p:nvPr/>
        </p:nvSpPr>
        <p:spPr bwMode="auto">
          <a:xfrm>
            <a:off x="2195736" y="3068960"/>
            <a:ext cx="360040" cy="455908"/>
          </a:xfrm>
          <a:prstGeom prst="roundRect">
            <a:avLst/>
          </a:prstGeom>
          <a:solidFill>
            <a:srgbClr val="FFFFFF">
              <a:alpha val="8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9" name="Rounded Rectangle 18"/>
          <p:cNvSpPr/>
          <p:nvPr/>
        </p:nvSpPr>
        <p:spPr bwMode="auto">
          <a:xfrm>
            <a:off x="4427984" y="3068960"/>
            <a:ext cx="3024336" cy="455908"/>
          </a:xfrm>
          <a:prstGeom prst="roundRect">
            <a:avLst/>
          </a:prstGeom>
          <a:solidFill>
            <a:srgbClr val="FFFFFF">
              <a:alpha val="8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23" name="Rounded Rectangle 22"/>
          <p:cNvSpPr/>
          <p:nvPr/>
        </p:nvSpPr>
        <p:spPr bwMode="auto">
          <a:xfrm>
            <a:off x="6588224" y="1465881"/>
            <a:ext cx="360040" cy="455908"/>
          </a:xfrm>
          <a:prstGeom prst="roundRect">
            <a:avLst/>
          </a:prstGeom>
          <a:solidFill>
            <a:srgbClr val="FFFFFF">
              <a:alpha val="8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24" name="Rounded Rectangle 23"/>
          <p:cNvSpPr/>
          <p:nvPr/>
        </p:nvSpPr>
        <p:spPr bwMode="auto">
          <a:xfrm>
            <a:off x="4157329" y="1465881"/>
            <a:ext cx="441251" cy="455908"/>
          </a:xfrm>
          <a:prstGeom prst="round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25" name="Rounded Rectangle 24"/>
          <p:cNvSpPr/>
          <p:nvPr/>
        </p:nvSpPr>
        <p:spPr bwMode="auto">
          <a:xfrm>
            <a:off x="6156175" y="1465881"/>
            <a:ext cx="462591" cy="455908"/>
          </a:xfrm>
          <a:prstGeom prst="round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26" name="Rounded Rectangle 25"/>
          <p:cNvSpPr/>
          <p:nvPr/>
        </p:nvSpPr>
        <p:spPr bwMode="auto">
          <a:xfrm>
            <a:off x="6916480" y="1465881"/>
            <a:ext cx="446568" cy="455908"/>
          </a:xfrm>
          <a:prstGeom prst="round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Tree>
    <p:extLst>
      <p:ext uri="{BB962C8B-B14F-4D97-AF65-F5344CB8AC3E}">
        <p14:creationId xmlns:p14="http://schemas.microsoft.com/office/powerpoint/2010/main" val="2331699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childTnLst>
                                </p:cTn>
                              </p:par>
                              <p:par>
                                <p:cTn id="9" presetID="19" presetClass="entr" presetSubtype="5" repeatCount="400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p:cTn id="11" dur="1000" fill="hold"/>
                                        <p:tgtEl>
                                          <p:spTgt spid="24"/>
                                        </p:tgtEl>
                                        <p:attrNameLst>
                                          <p:attrName>ppt_w</p:attrName>
                                        </p:attrNameLst>
                                      </p:cBhvr>
                                      <p:tavLst>
                                        <p:tav tm="0">
                                          <p:val>
                                            <p:strVal val="#ppt_w"/>
                                          </p:val>
                                        </p:tav>
                                        <p:tav tm="100000">
                                          <p:val>
                                            <p:strVal val="#ppt_w"/>
                                          </p:val>
                                        </p:tav>
                                      </p:tavLst>
                                    </p:anim>
                                    <p:anim calcmode="lin" valueType="num">
                                      <p:cBhvr>
                                        <p:cTn id="12" dur="1000" fill="hold"/>
                                        <p:tgtEl>
                                          <p:spTgt spid="24"/>
                                        </p:tgtEl>
                                        <p:attrNameLst>
                                          <p:attrName>ppt_h</p:attrName>
                                        </p:attrNameLst>
                                      </p:cBhvr>
                                      <p:tavLst>
                                        <p:tav tm="0" fmla="#ppt_h*sin(2.5*pi*$)">
                                          <p:val>
                                            <p:fltVal val="0"/>
                                          </p:val>
                                        </p:tav>
                                        <p:tav tm="100000">
                                          <p:val>
                                            <p:fltVal val="1"/>
                                          </p:val>
                                        </p:tav>
                                      </p:tavLst>
                                    </p:anim>
                                  </p:childTnLst>
                                </p:cTn>
                              </p:par>
                              <p:par>
                                <p:cTn id="13" presetID="19" presetClass="entr" presetSubtype="5" repeatCount="400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p:cTn id="15" dur="1000" fill="hold"/>
                                        <p:tgtEl>
                                          <p:spTgt spid="25"/>
                                        </p:tgtEl>
                                        <p:attrNameLst>
                                          <p:attrName>ppt_w</p:attrName>
                                        </p:attrNameLst>
                                      </p:cBhvr>
                                      <p:tavLst>
                                        <p:tav tm="0">
                                          <p:val>
                                            <p:strVal val="#ppt_w"/>
                                          </p:val>
                                        </p:tav>
                                        <p:tav tm="100000">
                                          <p:val>
                                            <p:strVal val="#ppt_w"/>
                                          </p:val>
                                        </p:tav>
                                      </p:tavLst>
                                    </p:anim>
                                    <p:anim calcmode="lin" valueType="num">
                                      <p:cBhvr>
                                        <p:cTn id="16" dur="1000" fill="hold"/>
                                        <p:tgtEl>
                                          <p:spTgt spid="25"/>
                                        </p:tgtEl>
                                        <p:attrNameLst>
                                          <p:attrName>ppt_h</p:attrName>
                                        </p:attrNameLst>
                                      </p:cBhvr>
                                      <p:tavLst>
                                        <p:tav tm="0" fmla="#ppt_h*sin(2.5*pi*$)">
                                          <p:val>
                                            <p:fltVal val="0"/>
                                          </p:val>
                                        </p:tav>
                                        <p:tav tm="100000">
                                          <p:val>
                                            <p:fltVal val="1"/>
                                          </p:val>
                                        </p:tav>
                                      </p:tavLst>
                                    </p:anim>
                                  </p:childTnLst>
                                </p:cTn>
                              </p:par>
                              <p:par>
                                <p:cTn id="17" presetID="19" presetClass="entr" presetSubtype="5" repeatCount="400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p:cTn id="19" dur="1000" fill="hold"/>
                                        <p:tgtEl>
                                          <p:spTgt spid="26"/>
                                        </p:tgtEl>
                                        <p:attrNameLst>
                                          <p:attrName>ppt_w</p:attrName>
                                        </p:attrNameLst>
                                      </p:cBhvr>
                                      <p:tavLst>
                                        <p:tav tm="0">
                                          <p:val>
                                            <p:strVal val="#ppt_w"/>
                                          </p:val>
                                        </p:tav>
                                        <p:tav tm="100000">
                                          <p:val>
                                            <p:strVal val="#ppt_w"/>
                                          </p:val>
                                        </p:tav>
                                      </p:tavLst>
                                    </p:anim>
                                    <p:anim calcmode="lin" valueType="num">
                                      <p:cBhvr>
                                        <p:cTn id="20" dur="1000" fill="hold"/>
                                        <p:tgtEl>
                                          <p:spTgt spid="26"/>
                                        </p:tgtEl>
                                        <p:attrNameLst>
                                          <p:attrName>ppt_h</p:attrName>
                                        </p:attrNameLst>
                                      </p:cBhvr>
                                      <p:tavLst>
                                        <p:tav tm="0" fmla="#ppt_h*sin(2.5*pi*$)">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4" grpId="0" animBg="1"/>
      <p:bldP spid="25" grpId="0" animBg="1"/>
      <p:bldP spid="2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0" y="-99392"/>
            <a:ext cx="9144000" cy="1143000"/>
          </a:xfrm>
        </p:spPr>
        <p:txBody>
          <a:bodyPr/>
          <a:lstStyle/>
          <a:p>
            <a:pPr eaLnBrk="1" hangingPunct="1"/>
            <a:r>
              <a:rPr lang="en-US" altLang="zh-TW" sz="4800" dirty="0" smtClean="0">
                <a:solidFill>
                  <a:schemeClr val="accent2"/>
                </a:solidFill>
              </a:rPr>
              <a:t>Unusual Output</a:t>
            </a:r>
            <a:endParaRPr lang="en-US" altLang="zh-TW" sz="4800" dirty="0" smtClean="0">
              <a:solidFill>
                <a:schemeClr val="accent2"/>
              </a:solidFill>
              <a:latin typeface="Lucida Console" panose="020B0609040504020204" pitchFamily="49" charset="0"/>
            </a:endParaRPr>
          </a:p>
        </p:txBody>
      </p:sp>
      <p:sp>
        <p:nvSpPr>
          <p:cNvPr id="4099" name="Content Placeholder 2"/>
          <p:cNvSpPr>
            <a:spLocks noGrp="1"/>
          </p:cNvSpPr>
          <p:nvPr>
            <p:ph idx="1"/>
          </p:nvPr>
        </p:nvSpPr>
        <p:spPr>
          <a:xfrm>
            <a:off x="179512" y="1097360"/>
            <a:ext cx="8686800" cy="5585048"/>
          </a:xfrm>
        </p:spPr>
        <p:txBody>
          <a:bodyPr/>
          <a:lstStyle/>
          <a:p>
            <a:pPr marL="746125" indent="-746125" eaLnBrk="1" hangingPunct="1">
              <a:lnSpc>
                <a:spcPct val="95000"/>
              </a:lnSpc>
              <a:spcBef>
                <a:spcPts val="1200"/>
              </a:spcBef>
              <a:buNone/>
            </a:pPr>
            <a:r>
              <a:rPr lang="en-US" altLang="zh-TW" dirty="0" smtClean="0">
                <a:solidFill>
                  <a:srgbClr val="FF0000"/>
                </a:solidFill>
                <a:latin typeface="Lucida Console" panose="020B0609040504020204" pitchFamily="49" charset="0"/>
              </a:rPr>
              <a:t>l</a:t>
            </a:r>
            <a:r>
              <a:rPr lang="en-US" altLang="zh-TW" dirty="0"/>
              <a:t>→	List out the pattern space to </a:t>
            </a:r>
            <a:r>
              <a:rPr lang="en-US" altLang="zh-TW" dirty="0" err="1"/>
              <a:t>stdout</a:t>
            </a:r>
            <a:r>
              <a:rPr lang="en-US" altLang="zh-TW" dirty="0"/>
              <a:t> in a form that is “visually unambiguous”. </a:t>
            </a:r>
            <a:br>
              <a:rPr lang="en-US" altLang="zh-TW" dirty="0"/>
            </a:br>
            <a:r>
              <a:rPr lang="en-US" altLang="zh-TW" sz="2800" dirty="0"/>
              <a:t>(</a:t>
            </a:r>
            <a:r>
              <a:rPr lang="en-US" altLang="zh-TW" sz="2800" i="1" dirty="0"/>
              <a:t>Basically, </a:t>
            </a:r>
            <a:r>
              <a:rPr lang="en-US" altLang="zh-TW" sz="2800" i="1" dirty="0" smtClean="0"/>
              <a:t>its just </a:t>
            </a:r>
            <a:r>
              <a:rPr lang="en-US" altLang="zh-TW" sz="2800" i="1" dirty="0"/>
              <a:t>the p command, but with special formatting.</a:t>
            </a:r>
            <a:r>
              <a:rPr lang="en-US" altLang="zh-TW" sz="2800" dirty="0"/>
              <a:t>)</a:t>
            </a:r>
          </a:p>
          <a:p>
            <a:pPr marL="746125" indent="-746125" eaLnBrk="1" hangingPunct="1">
              <a:lnSpc>
                <a:spcPct val="95000"/>
              </a:lnSpc>
              <a:spcBef>
                <a:spcPts val="1200"/>
              </a:spcBef>
              <a:buNone/>
            </a:pPr>
            <a:r>
              <a:rPr lang="en-US" altLang="zh-TW" dirty="0">
                <a:solidFill>
                  <a:schemeClr val="bg1">
                    <a:lumMod val="75000"/>
                  </a:schemeClr>
                </a:solidFill>
                <a:latin typeface="Lucida Console" panose="020B0609040504020204" pitchFamily="49" charset="0"/>
              </a:rPr>
              <a:t>r</a:t>
            </a:r>
            <a:r>
              <a:rPr lang="en-US" altLang="zh-TW" dirty="0">
                <a:solidFill>
                  <a:schemeClr val="bg1">
                    <a:lumMod val="75000"/>
                  </a:schemeClr>
                </a:solidFill>
              </a:rPr>
              <a:t>→ </a:t>
            </a:r>
            <a:r>
              <a:rPr lang="en-US" altLang="zh-TW" spc="-10" dirty="0">
                <a:solidFill>
                  <a:schemeClr val="bg1">
                    <a:lumMod val="75000"/>
                  </a:schemeClr>
                </a:solidFill>
              </a:rPr>
              <a:t>Reads</a:t>
            </a:r>
            <a:r>
              <a:rPr lang="en-US" altLang="zh-TW" sz="2800" spc="-10" dirty="0">
                <a:solidFill>
                  <a:schemeClr val="bg1">
                    <a:lumMod val="75000"/>
                  </a:schemeClr>
                </a:solidFill>
              </a:rPr>
              <a:t> </a:t>
            </a:r>
            <a:r>
              <a:rPr lang="en-US" altLang="zh-TW" spc="-10" dirty="0">
                <a:solidFill>
                  <a:schemeClr val="bg1">
                    <a:lumMod val="75000"/>
                  </a:schemeClr>
                </a:solidFill>
              </a:rPr>
              <a:t>a</a:t>
            </a:r>
            <a:r>
              <a:rPr lang="en-US" altLang="zh-TW" sz="2800" spc="-10" dirty="0">
                <a:solidFill>
                  <a:schemeClr val="bg1">
                    <a:lumMod val="75000"/>
                  </a:schemeClr>
                </a:solidFill>
              </a:rPr>
              <a:t> </a:t>
            </a:r>
            <a:r>
              <a:rPr lang="en-US" altLang="zh-TW" spc="-10" dirty="0">
                <a:solidFill>
                  <a:schemeClr val="bg1">
                    <a:lumMod val="75000"/>
                  </a:schemeClr>
                </a:solidFill>
              </a:rPr>
              <a:t>comple</a:t>
            </a:r>
            <a:r>
              <a:rPr lang="en-US" altLang="zh-TW" dirty="0">
                <a:solidFill>
                  <a:schemeClr val="bg1">
                    <a:lumMod val="75000"/>
                  </a:schemeClr>
                </a:solidFill>
              </a:rPr>
              <a:t>te file</a:t>
            </a:r>
            <a:r>
              <a:rPr lang="en-US" altLang="zh-TW" sz="2800" dirty="0">
                <a:solidFill>
                  <a:schemeClr val="bg1">
                    <a:lumMod val="75000"/>
                  </a:schemeClr>
                </a:solidFill>
              </a:rPr>
              <a:t> </a:t>
            </a:r>
            <a:r>
              <a:rPr lang="en-US" altLang="zh-TW" dirty="0">
                <a:solidFill>
                  <a:schemeClr val="bg1">
                    <a:lumMod val="75000"/>
                  </a:schemeClr>
                </a:solidFill>
              </a:rPr>
              <a:t>and prints it to </a:t>
            </a:r>
            <a:r>
              <a:rPr lang="en-US" altLang="zh-TW" dirty="0" err="1">
                <a:solidFill>
                  <a:schemeClr val="bg1">
                    <a:lumMod val="75000"/>
                  </a:schemeClr>
                </a:solidFill>
              </a:rPr>
              <a:t>st</a:t>
            </a:r>
            <a:r>
              <a:rPr lang="en-US" altLang="zh-TW" spc="-10" dirty="0" err="1">
                <a:solidFill>
                  <a:schemeClr val="bg1">
                    <a:lumMod val="75000"/>
                  </a:schemeClr>
                </a:solidFill>
              </a:rPr>
              <a:t>do</a:t>
            </a:r>
            <a:r>
              <a:rPr lang="en-US" altLang="zh-TW" dirty="0" err="1">
                <a:solidFill>
                  <a:schemeClr val="bg1">
                    <a:lumMod val="75000"/>
                  </a:schemeClr>
                </a:solidFill>
              </a:rPr>
              <a:t>ut</a:t>
            </a:r>
            <a:r>
              <a:rPr lang="en-US" altLang="zh-TW" dirty="0">
                <a:solidFill>
                  <a:schemeClr val="bg1">
                    <a:lumMod val="75000"/>
                  </a:schemeClr>
                </a:solidFill>
              </a:rPr>
              <a:t>, but only after the current program finishes. </a:t>
            </a:r>
            <a:r>
              <a:rPr lang="en-US" altLang="zh-TW" sz="2800" dirty="0">
                <a:solidFill>
                  <a:schemeClr val="bg1">
                    <a:lumMod val="75000"/>
                  </a:schemeClr>
                </a:solidFill>
              </a:rPr>
              <a:t>(</a:t>
            </a:r>
            <a:r>
              <a:rPr lang="en-US" altLang="zh-TW" sz="2800" i="1" dirty="0">
                <a:solidFill>
                  <a:schemeClr val="bg1">
                    <a:lumMod val="75000"/>
                  </a:schemeClr>
                </a:solidFill>
              </a:rPr>
              <a:t>Basically, just the “a” command with indirection, where the provided argument is the file to print, rather</a:t>
            </a:r>
            <a:r>
              <a:rPr lang="en-US" altLang="zh-TW" sz="2400" i="1" dirty="0">
                <a:solidFill>
                  <a:schemeClr val="bg1">
                    <a:lumMod val="75000"/>
                  </a:schemeClr>
                </a:solidFill>
              </a:rPr>
              <a:t> </a:t>
            </a:r>
            <a:r>
              <a:rPr lang="en-US" altLang="zh-TW" sz="2800" i="1" dirty="0">
                <a:solidFill>
                  <a:schemeClr val="bg1">
                    <a:lumMod val="75000"/>
                  </a:schemeClr>
                </a:solidFill>
              </a:rPr>
              <a:t>than that argument being the thing to</a:t>
            </a:r>
            <a:r>
              <a:rPr lang="en-US" altLang="zh-TW" sz="2400" i="1" dirty="0">
                <a:solidFill>
                  <a:schemeClr val="bg1">
                    <a:lumMod val="75000"/>
                  </a:schemeClr>
                </a:solidFill>
              </a:rPr>
              <a:t> </a:t>
            </a:r>
            <a:r>
              <a:rPr lang="en-US" altLang="zh-TW" sz="2800" i="1" dirty="0">
                <a:solidFill>
                  <a:schemeClr val="bg1">
                    <a:lumMod val="75000"/>
                  </a:schemeClr>
                </a:solidFill>
              </a:rPr>
              <a:t>print</a:t>
            </a:r>
            <a:r>
              <a:rPr lang="en-US" altLang="zh-TW" sz="2800" i="1" spc="-300" dirty="0">
                <a:solidFill>
                  <a:schemeClr val="bg1">
                    <a:lumMod val="75000"/>
                  </a:schemeClr>
                </a:solidFill>
              </a:rPr>
              <a:t>.</a:t>
            </a:r>
            <a:r>
              <a:rPr lang="en-US" altLang="zh-TW" sz="2800" dirty="0">
                <a:solidFill>
                  <a:schemeClr val="bg1">
                    <a:lumMod val="75000"/>
                  </a:schemeClr>
                </a:solidFill>
              </a:rPr>
              <a:t>) </a:t>
            </a:r>
            <a:endParaRPr lang="en-US" altLang="zh-TW" sz="2800" dirty="0" smtClean="0">
              <a:solidFill>
                <a:schemeClr val="bg1">
                  <a:lumMod val="75000"/>
                </a:schemeClr>
              </a:solidFill>
            </a:endParaRPr>
          </a:p>
          <a:p>
            <a:pPr marL="746125" indent="-746125" eaLnBrk="1" hangingPunct="1">
              <a:lnSpc>
                <a:spcPct val="95000"/>
              </a:lnSpc>
              <a:spcBef>
                <a:spcPts val="1200"/>
              </a:spcBef>
              <a:buNone/>
            </a:pPr>
            <a:r>
              <a:rPr lang="en-US" altLang="zh-TW" dirty="0" smtClean="0">
                <a:solidFill>
                  <a:schemeClr val="bg1">
                    <a:lumMod val="75000"/>
                  </a:schemeClr>
                </a:solidFill>
                <a:latin typeface="Lucida Console" panose="020B0609040504020204" pitchFamily="49" charset="0"/>
              </a:rPr>
              <a:t>w</a:t>
            </a:r>
            <a:r>
              <a:rPr lang="en-US" altLang="zh-TW" dirty="0">
                <a:solidFill>
                  <a:schemeClr val="bg1">
                    <a:lumMod val="75000"/>
                  </a:schemeClr>
                </a:solidFill>
              </a:rPr>
              <a:t>→	Write the pattern space to the file indicated in the provided argument. If the file exist, overwrite it</a:t>
            </a:r>
            <a:r>
              <a:rPr lang="en-US" altLang="zh-TW" dirty="0" smtClean="0">
                <a:solidFill>
                  <a:schemeClr val="bg1">
                    <a:lumMod val="75000"/>
                  </a:schemeClr>
                </a:solidFill>
              </a:rPr>
              <a:t>.</a:t>
            </a:r>
            <a:endParaRPr lang="en-US" altLang="zh-TW" dirty="0">
              <a:solidFill>
                <a:schemeClr val="bg1">
                  <a:lumMod val="75000"/>
                </a:schemeClr>
              </a:solidFill>
            </a:endParaRPr>
          </a:p>
        </p:txBody>
      </p:sp>
    </p:spTree>
    <p:extLst>
      <p:ext uri="{BB962C8B-B14F-4D97-AF65-F5344CB8AC3E}">
        <p14:creationId xmlns:p14="http://schemas.microsoft.com/office/powerpoint/2010/main" val="26764386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28600" y="0"/>
            <a:ext cx="8686800" cy="914400"/>
          </a:xfrm>
        </p:spPr>
        <p:txBody>
          <a:bodyPr/>
          <a:lstStyle/>
          <a:p>
            <a:pPr eaLnBrk="1" hangingPunct="1"/>
            <a:r>
              <a:rPr lang="en-US" altLang="zh-TW" sz="4800" dirty="0" smtClean="0">
                <a:solidFill>
                  <a:schemeClr val="accent2"/>
                </a:solidFill>
              </a:rPr>
              <a:t> The </a:t>
            </a:r>
            <a:r>
              <a:rPr lang="en-US" altLang="zh-TW" sz="4800" dirty="0" smtClean="0">
                <a:solidFill>
                  <a:schemeClr val="accent2"/>
                </a:solidFill>
                <a:latin typeface="Lucida Console" panose="020B0609040504020204" pitchFamily="49" charset="0"/>
              </a:rPr>
              <a:t>l</a:t>
            </a:r>
            <a:r>
              <a:rPr lang="en-US" altLang="zh-TW" sz="4800" dirty="0" smtClean="0">
                <a:solidFill>
                  <a:schemeClr val="accent2"/>
                </a:solidFill>
              </a:rPr>
              <a:t> </a:t>
            </a:r>
            <a:r>
              <a:rPr lang="en-US" altLang="zh-TW" sz="4800" dirty="0">
                <a:solidFill>
                  <a:schemeClr val="accent2"/>
                </a:solidFill>
              </a:rPr>
              <a:t>command</a:t>
            </a:r>
          </a:p>
        </p:txBody>
      </p:sp>
      <p:sp>
        <p:nvSpPr>
          <p:cNvPr id="2" name="Content Placeholder 1"/>
          <p:cNvSpPr>
            <a:spLocks noGrp="1"/>
          </p:cNvSpPr>
          <p:nvPr>
            <p:ph idx="1"/>
          </p:nvPr>
        </p:nvSpPr>
        <p:spPr>
          <a:xfrm>
            <a:off x="233362" y="914400"/>
            <a:ext cx="8910638" cy="5943600"/>
          </a:xfrm>
        </p:spPr>
        <p:txBody>
          <a:bodyPr/>
          <a:lstStyle/>
          <a:p>
            <a:pPr marL="288925" indent="-288925">
              <a:lnSpc>
                <a:spcPct val="90000"/>
              </a:lnSpc>
              <a:spcBef>
                <a:spcPts val="100"/>
              </a:spcBef>
            </a:pPr>
            <a:r>
              <a:rPr lang="en-US" sz="2800" dirty="0" smtClean="0"/>
              <a:t>Except for adding a “$</a:t>
            </a:r>
            <a:r>
              <a:rPr lang="en-US" sz="2800" spc="-300" dirty="0" smtClean="0"/>
              <a:t>”</a:t>
            </a:r>
            <a:r>
              <a:rPr lang="en-US" sz="2800" dirty="0" smtClean="0"/>
              <a:t>, </a:t>
            </a:r>
            <a:r>
              <a:rPr lang="en-US" sz="2800" dirty="0" err="1" smtClean="0"/>
              <a:t>se</a:t>
            </a:r>
            <a:r>
              <a:rPr lang="en-US" sz="2800" spc="-100" dirty="0" err="1" smtClean="0"/>
              <a:t>d’s</a:t>
            </a:r>
            <a:r>
              <a:rPr lang="en-US" sz="2400" spc="-100" dirty="0" smtClean="0"/>
              <a:t> </a:t>
            </a:r>
            <a:r>
              <a:rPr lang="en-US" sz="2800" spc="-100" dirty="0" smtClean="0">
                <a:latin typeface="Lucida Console" panose="020B0609040504020204" pitchFamily="49" charset="0"/>
              </a:rPr>
              <a:t>l</a:t>
            </a:r>
            <a:r>
              <a:rPr lang="en-US" sz="2400" spc="-100" dirty="0" smtClean="0"/>
              <a:t> </a:t>
            </a:r>
            <a:r>
              <a:rPr lang="en-US" sz="2800" dirty="0" smtClean="0"/>
              <a:t>changes nothing her</a:t>
            </a:r>
            <a:r>
              <a:rPr lang="en-US" sz="2800" spc="-100" dirty="0" smtClean="0"/>
              <a:t>e:</a:t>
            </a:r>
            <a:endParaRPr lang="en-US" sz="2800" spc="-100" dirty="0"/>
          </a:p>
          <a:p>
            <a:pPr marL="457200" indent="0">
              <a:lnSpc>
                <a:spcPct val="90000"/>
              </a:lnSpc>
              <a:spcBef>
                <a:spcPts val="0"/>
              </a:spcBef>
              <a:buNone/>
            </a:pPr>
            <a:r>
              <a:rPr lang="en-US" sz="2600" b="1" dirty="0" smtClean="0">
                <a:solidFill>
                  <a:schemeClr val="bg1">
                    <a:lumMod val="75000"/>
                  </a:schemeClr>
                </a:solidFill>
                <a:latin typeface="Lucida Console" panose="020B0609040504020204" pitchFamily="49" charset="0"/>
              </a:rPr>
              <a:t>% </a:t>
            </a:r>
            <a:r>
              <a:rPr lang="en-US" sz="2600" b="1" dirty="0">
                <a:solidFill>
                  <a:srgbClr val="00B050"/>
                </a:solidFill>
                <a:latin typeface="Lucida Console" panose="020B0609040504020204" pitchFamily="49" charset="0"/>
              </a:rPr>
              <a:t>echo hello world | </a:t>
            </a:r>
            <a:r>
              <a:rPr lang="en-US" sz="2600" b="1" dirty="0" err="1">
                <a:solidFill>
                  <a:srgbClr val="00B050"/>
                </a:solidFill>
                <a:latin typeface="Lucida Console" panose="020B0609040504020204" pitchFamily="49" charset="0"/>
              </a:rPr>
              <a:t>sed</a:t>
            </a:r>
            <a:r>
              <a:rPr lang="en-US" sz="2600" b="1" dirty="0">
                <a:solidFill>
                  <a:srgbClr val="00B050"/>
                </a:solidFill>
                <a:latin typeface="Lucida Console" panose="020B0609040504020204" pitchFamily="49" charset="0"/>
              </a:rPr>
              <a:t> -n l</a:t>
            </a:r>
          </a:p>
          <a:p>
            <a:pPr marL="457200" indent="0">
              <a:lnSpc>
                <a:spcPct val="90000"/>
              </a:lnSpc>
              <a:spcBef>
                <a:spcPts val="0"/>
              </a:spcBef>
              <a:buNone/>
            </a:pPr>
            <a:r>
              <a:rPr lang="en-US" sz="2600" b="1" dirty="0">
                <a:solidFill>
                  <a:srgbClr val="0070C0"/>
                </a:solidFill>
                <a:latin typeface="Lucida Console" panose="020B0609040504020204" pitchFamily="49" charset="0"/>
              </a:rPr>
              <a:t>hello world$</a:t>
            </a:r>
          </a:p>
          <a:p>
            <a:pPr marL="288925" indent="-288925">
              <a:lnSpc>
                <a:spcPct val="90000"/>
              </a:lnSpc>
              <a:spcBef>
                <a:spcPts val="1800"/>
              </a:spcBef>
            </a:pPr>
            <a:r>
              <a:rPr lang="en-US" sz="2800" dirty="0" smtClean="0"/>
              <a:t>It is useful for </a:t>
            </a:r>
            <a:r>
              <a:rPr lang="en-US" sz="2800" dirty="0" err="1" smtClean="0">
                <a:solidFill>
                  <a:srgbClr val="FFC000"/>
                </a:solidFill>
              </a:rPr>
              <a:t>unicode</a:t>
            </a:r>
            <a:r>
              <a:rPr lang="en-US" sz="2800" dirty="0" smtClean="0"/>
              <a:t> or </a:t>
            </a:r>
            <a:r>
              <a:rPr lang="en-US" sz="2800" dirty="0" smtClean="0">
                <a:solidFill>
                  <a:srgbClr val="FF9393"/>
                </a:solidFill>
              </a:rPr>
              <a:t>nonprintable</a:t>
            </a:r>
            <a:r>
              <a:rPr lang="en-US" sz="2800" dirty="0" smtClean="0"/>
              <a:t> characters:</a:t>
            </a:r>
            <a:endParaRPr lang="en-US" sz="2800" dirty="0"/>
          </a:p>
          <a:p>
            <a:pPr marL="457200" indent="0">
              <a:lnSpc>
                <a:spcPct val="90000"/>
              </a:lnSpc>
              <a:spcBef>
                <a:spcPts val="0"/>
              </a:spcBef>
              <a:buNone/>
            </a:pPr>
            <a:r>
              <a:rPr lang="en-US" sz="2600" b="1" dirty="0" smtClean="0">
                <a:solidFill>
                  <a:schemeClr val="bg1">
                    <a:lumMod val="75000"/>
                  </a:schemeClr>
                </a:solidFill>
                <a:latin typeface="Lucida Console" panose="020B0609040504020204" pitchFamily="49" charset="0"/>
              </a:rPr>
              <a:t>% </a:t>
            </a:r>
            <a:r>
              <a:rPr lang="en-US" sz="2600" b="1" dirty="0">
                <a:solidFill>
                  <a:srgbClr val="00B050"/>
                </a:solidFill>
                <a:latin typeface="Lucida Console" panose="020B0609040504020204" pitchFamily="49" charset="0"/>
              </a:rPr>
              <a:t>echo </a:t>
            </a:r>
            <a:r>
              <a:rPr lang="en-US" sz="2600" b="1" dirty="0" smtClean="0">
                <a:solidFill>
                  <a:srgbClr val="00B050"/>
                </a:solidFill>
                <a:latin typeface="Lucida Console" panose="020B0609040504020204" pitchFamily="49" charset="0"/>
              </a:rPr>
              <a:t>'</a:t>
            </a:r>
            <a:r>
              <a:rPr lang="zh-TW" altLang="en-US" sz="2600" b="1" dirty="0" smtClean="0">
                <a:solidFill>
                  <a:srgbClr val="FFC000"/>
                </a:solidFill>
                <a:latin typeface="Lucida Console" panose="020B0609040504020204" pitchFamily="49" charset="0"/>
              </a:rPr>
              <a:t>你好</a:t>
            </a:r>
            <a:r>
              <a:rPr lang="en-US" altLang="zh-TW" sz="2600" b="1" dirty="0" smtClean="0">
                <a:solidFill>
                  <a:srgbClr val="FF9393"/>
                </a:solidFill>
                <a:latin typeface="Lucida Console" panose="020B0609040504020204" pitchFamily="49" charset="0"/>
              </a:rPr>
              <a:t>\r</a:t>
            </a:r>
            <a:r>
              <a:rPr lang="en-US" altLang="zh-TW" sz="2600" b="1" dirty="0" smtClean="0">
                <a:solidFill>
                  <a:srgbClr val="00B050"/>
                </a:solidFill>
                <a:latin typeface="Lucida Console" panose="020B0609040504020204" pitchFamily="49" charset="0"/>
              </a:rPr>
              <a:t>'</a:t>
            </a:r>
            <a:r>
              <a:rPr lang="en-US" sz="2600" b="1" dirty="0" smtClean="0">
                <a:solidFill>
                  <a:srgbClr val="00B050"/>
                </a:solidFill>
                <a:latin typeface="Lucida Console" panose="020B0609040504020204" pitchFamily="49" charset="0"/>
              </a:rPr>
              <a:t> </a:t>
            </a:r>
            <a:r>
              <a:rPr lang="en-US" sz="2600" b="1" dirty="0">
                <a:solidFill>
                  <a:srgbClr val="00B050"/>
                </a:solidFill>
                <a:latin typeface="Lucida Console" panose="020B0609040504020204" pitchFamily="49" charset="0"/>
              </a:rPr>
              <a:t>| </a:t>
            </a:r>
            <a:r>
              <a:rPr lang="en-US" sz="2600" b="1" dirty="0" err="1" smtClean="0">
                <a:solidFill>
                  <a:srgbClr val="00B050"/>
                </a:solidFill>
                <a:latin typeface="Lucida Console" panose="020B0609040504020204" pitchFamily="49" charset="0"/>
              </a:rPr>
              <a:t>sed</a:t>
            </a:r>
            <a:r>
              <a:rPr lang="en-US" sz="2600" b="1" dirty="0" smtClean="0">
                <a:solidFill>
                  <a:srgbClr val="00B050"/>
                </a:solidFill>
                <a:latin typeface="Lucida Console" panose="020B0609040504020204" pitchFamily="49" charset="0"/>
              </a:rPr>
              <a:t> </a:t>
            </a:r>
            <a:r>
              <a:rPr lang="en-US" sz="2600" b="1" dirty="0">
                <a:solidFill>
                  <a:srgbClr val="00B050"/>
                </a:solidFill>
                <a:latin typeface="Lucida Console" panose="020B0609040504020204" pitchFamily="49" charset="0"/>
              </a:rPr>
              <a:t>l</a:t>
            </a:r>
          </a:p>
          <a:p>
            <a:pPr marL="457200" indent="0">
              <a:lnSpc>
                <a:spcPct val="90000"/>
              </a:lnSpc>
              <a:spcBef>
                <a:spcPts val="0"/>
              </a:spcBef>
              <a:buNone/>
            </a:pPr>
            <a:r>
              <a:rPr lang="en-US" altLang="zh-TW" sz="2600" b="1" dirty="0">
                <a:solidFill>
                  <a:srgbClr val="0070C0"/>
                </a:solidFill>
                <a:latin typeface="Lucida Console" panose="020B0609040504020204" pitchFamily="49" charset="0"/>
              </a:rPr>
              <a:t>\</a:t>
            </a:r>
            <a:r>
              <a:rPr lang="en-US" altLang="zh-TW" sz="2600" b="1" dirty="0" smtClean="0">
                <a:solidFill>
                  <a:srgbClr val="0070C0"/>
                </a:solidFill>
                <a:latin typeface="Lucida Console" panose="020B0609040504020204" pitchFamily="49" charset="0"/>
              </a:rPr>
              <a:t>344\275\240\345\245\275\r$</a:t>
            </a:r>
          </a:p>
          <a:p>
            <a:pPr marL="457200" indent="0">
              <a:lnSpc>
                <a:spcPct val="90000"/>
              </a:lnSpc>
              <a:spcBef>
                <a:spcPts val="0"/>
              </a:spcBef>
              <a:buNone/>
            </a:pPr>
            <a:r>
              <a:rPr lang="zh-TW" altLang="en-US" sz="2600" b="1" dirty="0" smtClean="0">
                <a:solidFill>
                  <a:srgbClr val="0070C0"/>
                </a:solidFill>
                <a:latin typeface="Lucida Console" panose="020B0609040504020204" pitchFamily="49" charset="0"/>
              </a:rPr>
              <a:t>你好</a:t>
            </a:r>
            <a:endParaRPr lang="en-US" sz="2400" b="1" dirty="0">
              <a:solidFill>
                <a:srgbClr val="0070C0"/>
              </a:solidFill>
              <a:latin typeface="Lucida Console" panose="020B0609040504020204" pitchFamily="49" charset="0"/>
            </a:endParaRPr>
          </a:p>
          <a:p>
            <a:pPr marL="228600" indent="-228600">
              <a:lnSpc>
                <a:spcPct val="90000"/>
              </a:lnSpc>
              <a:spcBef>
                <a:spcPts val="1800"/>
              </a:spcBef>
            </a:pPr>
            <a:r>
              <a:rPr lang="en-US" sz="2800" dirty="0" smtClean="0"/>
              <a:t>It prints directly </a:t>
            </a:r>
            <a:r>
              <a:rPr lang="en-US" sz="2800" spc="-20" dirty="0" smtClean="0"/>
              <a:t>and immedia</a:t>
            </a:r>
            <a:r>
              <a:rPr lang="en-US" sz="2800" dirty="0" smtClean="0"/>
              <a:t>tely</a:t>
            </a:r>
            <a:r>
              <a:rPr lang="en-US" sz="2400" dirty="0" smtClean="0"/>
              <a:t> </a:t>
            </a:r>
            <a:r>
              <a:rPr lang="en-US" sz="2800" dirty="0" smtClean="0"/>
              <a:t>to</a:t>
            </a:r>
            <a:r>
              <a:rPr lang="en-US" sz="2400" dirty="0" smtClean="0"/>
              <a:t> </a:t>
            </a:r>
            <a:r>
              <a:rPr lang="en-US" sz="2800" dirty="0" err="1" smtClean="0"/>
              <a:t>st</a:t>
            </a:r>
            <a:r>
              <a:rPr lang="en-US" sz="2800" spc="-50" dirty="0" err="1" smtClean="0"/>
              <a:t>dout</a:t>
            </a:r>
            <a:r>
              <a:rPr lang="en-US" sz="2800" dirty="0" smtClean="0"/>
              <a:t>. Similar</a:t>
            </a:r>
            <a:r>
              <a:rPr lang="en-US" sz="2400" dirty="0" smtClean="0"/>
              <a:t> </a:t>
            </a:r>
            <a:r>
              <a:rPr lang="en-US" sz="2800" dirty="0" smtClean="0"/>
              <a:t>to</a:t>
            </a:r>
            <a:r>
              <a:rPr lang="en-US" sz="2400" dirty="0" smtClean="0"/>
              <a:t> </a:t>
            </a:r>
            <a:r>
              <a:rPr lang="en-US" sz="2800" spc="-200" dirty="0" smtClean="0">
                <a:latin typeface="Lucida Console" panose="020B0609040504020204" pitchFamily="49" charset="0"/>
              </a:rPr>
              <a:t>p</a:t>
            </a:r>
            <a:r>
              <a:rPr lang="en-US" sz="2800" spc="-200" dirty="0" smtClean="0"/>
              <a:t>:</a:t>
            </a:r>
            <a:r>
              <a:rPr lang="en-US" sz="2800" dirty="0" smtClean="0"/>
              <a:t> </a:t>
            </a:r>
            <a:endParaRPr lang="en-US" sz="2400" b="1" dirty="0">
              <a:solidFill>
                <a:srgbClr val="00B050"/>
              </a:solidFill>
              <a:latin typeface="Lucida Console" panose="020B0609040504020204" pitchFamily="49" charset="0"/>
            </a:endParaRPr>
          </a:p>
          <a:p>
            <a:pPr marL="457200" indent="0">
              <a:lnSpc>
                <a:spcPct val="90000"/>
              </a:lnSpc>
              <a:spcBef>
                <a:spcPts val="0"/>
              </a:spcBef>
              <a:buNone/>
            </a:pPr>
            <a:r>
              <a:rPr lang="en-US" sz="2600" b="1" dirty="0" smtClean="0">
                <a:solidFill>
                  <a:schemeClr val="bg1">
                    <a:lumMod val="75000"/>
                  </a:schemeClr>
                </a:solidFill>
                <a:latin typeface="Lucida Console" panose="020B0609040504020204" pitchFamily="49" charset="0"/>
              </a:rPr>
              <a:t>%</a:t>
            </a:r>
            <a:r>
              <a:rPr lang="en-US" sz="2600" b="1" dirty="0" smtClean="0">
                <a:solidFill>
                  <a:srgbClr val="00B050"/>
                </a:solidFill>
                <a:latin typeface="Lucida Console" panose="020B0609040504020204" pitchFamily="49" charset="0"/>
              </a:rPr>
              <a:t> </a:t>
            </a:r>
            <a:r>
              <a:rPr lang="en-US" sz="2600" b="1" dirty="0" err="1">
                <a:solidFill>
                  <a:srgbClr val="00B050"/>
                </a:solidFill>
                <a:latin typeface="Lucida Console" panose="020B0609040504020204" pitchFamily="49" charset="0"/>
              </a:rPr>
              <a:t>seq</a:t>
            </a:r>
            <a:r>
              <a:rPr lang="en-US" sz="2600" b="1" dirty="0">
                <a:solidFill>
                  <a:srgbClr val="00B050"/>
                </a:solidFill>
                <a:latin typeface="Lucida Console" panose="020B0609040504020204" pitchFamily="49" charset="0"/>
              </a:rPr>
              <a:t> </a:t>
            </a:r>
            <a:r>
              <a:rPr lang="en-US" sz="2600" b="1" dirty="0" smtClean="0">
                <a:solidFill>
                  <a:srgbClr val="00B050"/>
                </a:solidFill>
                <a:latin typeface="Lucida Console" panose="020B0609040504020204" pitchFamily="49" charset="0"/>
              </a:rPr>
              <a:t>2|sed </a:t>
            </a:r>
            <a:r>
              <a:rPr lang="pt-BR" sz="2600" b="1" dirty="0" smtClean="0">
                <a:solidFill>
                  <a:srgbClr val="00B050"/>
                </a:solidFill>
                <a:latin typeface="Lucida Console" panose="020B0609040504020204" pitchFamily="49" charset="0"/>
              </a:rPr>
              <a:t>'</a:t>
            </a:r>
            <a:r>
              <a:rPr lang="pt-BR" sz="2600" b="1" dirty="0" smtClean="0">
                <a:solidFill>
                  <a:srgbClr val="FFC000"/>
                </a:solidFill>
                <a:latin typeface="Lucida Console" panose="020B0609040504020204" pitchFamily="49" charset="0"/>
              </a:rPr>
              <a:t>s</a:t>
            </a:r>
            <a:r>
              <a:rPr lang="pt-BR" sz="2600" b="1" dirty="0">
                <a:solidFill>
                  <a:srgbClr val="FFC000"/>
                </a:solidFill>
                <a:latin typeface="Lucida Console" panose="020B0609040504020204" pitchFamily="49" charset="0"/>
              </a:rPr>
              <a:t>/$/:</a:t>
            </a:r>
            <a:r>
              <a:rPr lang="zh-TW" altLang="en-US" sz="2600" b="1" dirty="0">
                <a:solidFill>
                  <a:srgbClr val="FFC000"/>
                </a:solidFill>
                <a:latin typeface="Lucida Console" panose="020B0609040504020204" pitchFamily="49" charset="0"/>
              </a:rPr>
              <a:t>你好</a:t>
            </a:r>
            <a:r>
              <a:rPr lang="en-US" altLang="zh-TW" sz="2600" b="1" dirty="0">
                <a:solidFill>
                  <a:srgbClr val="FFC000"/>
                </a:solidFill>
                <a:latin typeface="Lucida Console" panose="020B0609040504020204" pitchFamily="49" charset="0"/>
              </a:rPr>
              <a:t>?/</a:t>
            </a:r>
            <a:r>
              <a:rPr lang="pt-BR" sz="2600" b="1" dirty="0">
                <a:solidFill>
                  <a:srgbClr val="FFC000"/>
                </a:solidFill>
                <a:latin typeface="Lucida Console" panose="020B0609040504020204" pitchFamily="49" charset="0"/>
              </a:rPr>
              <a:t>p</a:t>
            </a:r>
            <a:r>
              <a:rPr lang="pt-BR" sz="2600" b="1" dirty="0">
                <a:solidFill>
                  <a:srgbClr val="00B050"/>
                </a:solidFill>
                <a:latin typeface="Lucida Console" panose="020B0609040504020204" pitchFamily="49" charset="0"/>
              </a:rPr>
              <a:t>;</a:t>
            </a:r>
            <a:r>
              <a:rPr lang="pt-BR" sz="2600" b="1" dirty="0">
                <a:solidFill>
                  <a:srgbClr val="FF0000"/>
                </a:solidFill>
                <a:latin typeface="Lucida Console" panose="020B0609040504020204" pitchFamily="49" charset="0"/>
              </a:rPr>
              <a:t>l</a:t>
            </a:r>
            <a:r>
              <a:rPr lang="pt-BR" sz="2600" b="1" dirty="0">
                <a:solidFill>
                  <a:srgbClr val="00B050"/>
                </a:solidFill>
                <a:latin typeface="Lucida Console" panose="020B0609040504020204" pitchFamily="49" charset="0"/>
              </a:rPr>
              <a:t>;</a:t>
            </a:r>
            <a:r>
              <a:rPr lang="pt-BR" sz="2600" b="1" dirty="0">
                <a:solidFill>
                  <a:srgbClr val="7030A0"/>
                </a:solidFill>
                <a:latin typeface="Lucida Console" panose="020B0609040504020204" pitchFamily="49" charset="0"/>
              </a:rPr>
              <a:t>s/..$/</a:t>
            </a:r>
            <a:r>
              <a:rPr lang="zh-TW" altLang="en-US" sz="2600" b="1" dirty="0">
                <a:solidFill>
                  <a:srgbClr val="7030A0"/>
                </a:solidFill>
                <a:latin typeface="Lucida Console" panose="020B0609040504020204" pitchFamily="49" charset="0"/>
              </a:rPr>
              <a:t>再見</a:t>
            </a:r>
            <a:r>
              <a:rPr lang="en-US" altLang="zh-TW" sz="2600" b="1" dirty="0">
                <a:solidFill>
                  <a:srgbClr val="7030A0"/>
                </a:solidFill>
                <a:latin typeface="Lucida Console" panose="020B0609040504020204" pitchFamily="49" charset="0"/>
              </a:rPr>
              <a:t>\!/</a:t>
            </a:r>
            <a:r>
              <a:rPr lang="en-US" altLang="zh-TW" sz="2600" b="1" dirty="0">
                <a:solidFill>
                  <a:srgbClr val="00B050"/>
                </a:solidFill>
                <a:latin typeface="Lucida Console" panose="020B0609040504020204" pitchFamily="49" charset="0"/>
              </a:rPr>
              <a:t>'</a:t>
            </a:r>
          </a:p>
          <a:p>
            <a:pPr marL="457200" indent="0">
              <a:lnSpc>
                <a:spcPct val="90000"/>
              </a:lnSpc>
              <a:spcBef>
                <a:spcPts val="0"/>
              </a:spcBef>
              <a:buNone/>
            </a:pPr>
            <a:r>
              <a:rPr lang="en-US" altLang="zh-TW" sz="2600" b="1" dirty="0">
                <a:solidFill>
                  <a:srgbClr val="FFC000"/>
                </a:solidFill>
                <a:latin typeface="Lucida Console" panose="020B0609040504020204" pitchFamily="49" charset="0"/>
              </a:rPr>
              <a:t>1:</a:t>
            </a:r>
            <a:r>
              <a:rPr lang="zh-TW" altLang="en-US" sz="2600" b="1" dirty="0">
                <a:solidFill>
                  <a:srgbClr val="FFC000"/>
                </a:solidFill>
                <a:latin typeface="Lucida Console" panose="020B0609040504020204" pitchFamily="49" charset="0"/>
              </a:rPr>
              <a:t>你好</a:t>
            </a:r>
            <a:r>
              <a:rPr lang="en-US" altLang="zh-TW" sz="2600" b="1" dirty="0">
                <a:solidFill>
                  <a:srgbClr val="FFC000"/>
                </a:solidFill>
                <a:latin typeface="Lucida Console" panose="020B0609040504020204" pitchFamily="49" charset="0"/>
              </a:rPr>
              <a:t>?</a:t>
            </a:r>
          </a:p>
          <a:p>
            <a:pPr marL="457200" indent="0">
              <a:lnSpc>
                <a:spcPct val="90000"/>
              </a:lnSpc>
              <a:spcBef>
                <a:spcPts val="0"/>
              </a:spcBef>
              <a:buNone/>
            </a:pPr>
            <a:r>
              <a:rPr lang="en-US" altLang="zh-TW" sz="2600" b="1" dirty="0">
                <a:solidFill>
                  <a:srgbClr val="FF0000"/>
                </a:solidFill>
                <a:latin typeface="Lucida Console" panose="020B0609040504020204" pitchFamily="49" charset="0"/>
              </a:rPr>
              <a:t>1:\344\275\240\345\245\275?$</a:t>
            </a:r>
          </a:p>
          <a:p>
            <a:pPr marL="457200" indent="0">
              <a:lnSpc>
                <a:spcPct val="90000"/>
              </a:lnSpc>
              <a:spcBef>
                <a:spcPts val="0"/>
              </a:spcBef>
              <a:buNone/>
            </a:pPr>
            <a:r>
              <a:rPr lang="en-US" altLang="zh-TW" sz="2600" b="1" dirty="0">
                <a:solidFill>
                  <a:srgbClr val="7030A0"/>
                </a:solidFill>
                <a:latin typeface="Lucida Console" panose="020B0609040504020204" pitchFamily="49" charset="0"/>
              </a:rPr>
              <a:t>1:</a:t>
            </a:r>
            <a:r>
              <a:rPr lang="zh-TW" altLang="en-US" sz="2600" b="1" dirty="0">
                <a:solidFill>
                  <a:srgbClr val="7030A0"/>
                </a:solidFill>
                <a:latin typeface="Lucida Console" panose="020B0609040504020204" pitchFamily="49" charset="0"/>
              </a:rPr>
              <a:t>你再見</a:t>
            </a:r>
            <a:r>
              <a:rPr lang="en-US" altLang="zh-TW" sz="2600" b="1" dirty="0">
                <a:solidFill>
                  <a:srgbClr val="7030A0"/>
                </a:solidFill>
                <a:latin typeface="Lucida Console" panose="020B0609040504020204" pitchFamily="49" charset="0"/>
              </a:rPr>
              <a:t>!</a:t>
            </a:r>
          </a:p>
          <a:p>
            <a:pPr marL="457200" indent="0">
              <a:lnSpc>
                <a:spcPct val="90000"/>
              </a:lnSpc>
              <a:spcBef>
                <a:spcPts val="0"/>
              </a:spcBef>
              <a:buNone/>
            </a:pPr>
            <a:r>
              <a:rPr lang="en-US" altLang="zh-TW" sz="2600" b="1" dirty="0">
                <a:solidFill>
                  <a:srgbClr val="FFC000"/>
                </a:solidFill>
                <a:latin typeface="Lucida Console" panose="020B0609040504020204" pitchFamily="49" charset="0"/>
              </a:rPr>
              <a:t>2:</a:t>
            </a:r>
            <a:r>
              <a:rPr lang="zh-TW" altLang="en-US" sz="2600" b="1" dirty="0">
                <a:solidFill>
                  <a:srgbClr val="FFC000"/>
                </a:solidFill>
                <a:latin typeface="Lucida Console" panose="020B0609040504020204" pitchFamily="49" charset="0"/>
              </a:rPr>
              <a:t>你好</a:t>
            </a:r>
            <a:r>
              <a:rPr lang="en-US" altLang="zh-TW" sz="2600" b="1" dirty="0">
                <a:solidFill>
                  <a:srgbClr val="FFC000"/>
                </a:solidFill>
                <a:latin typeface="Lucida Console" panose="020B0609040504020204" pitchFamily="49" charset="0"/>
              </a:rPr>
              <a:t>?</a:t>
            </a:r>
          </a:p>
          <a:p>
            <a:pPr marL="457200" indent="0">
              <a:lnSpc>
                <a:spcPct val="90000"/>
              </a:lnSpc>
              <a:spcBef>
                <a:spcPts val="0"/>
              </a:spcBef>
              <a:buNone/>
            </a:pPr>
            <a:r>
              <a:rPr lang="en-US" altLang="zh-TW" sz="2600" b="1" dirty="0">
                <a:solidFill>
                  <a:srgbClr val="FF0000"/>
                </a:solidFill>
                <a:latin typeface="Lucida Console" panose="020B0609040504020204" pitchFamily="49" charset="0"/>
              </a:rPr>
              <a:t>2:\344\275\240\345\245\275?$</a:t>
            </a:r>
          </a:p>
          <a:p>
            <a:pPr marL="457200" indent="0">
              <a:lnSpc>
                <a:spcPct val="90000"/>
              </a:lnSpc>
              <a:spcBef>
                <a:spcPts val="0"/>
              </a:spcBef>
              <a:buNone/>
            </a:pPr>
            <a:r>
              <a:rPr lang="en-US" altLang="zh-TW" sz="2600" b="1" dirty="0">
                <a:solidFill>
                  <a:srgbClr val="7030A0"/>
                </a:solidFill>
                <a:latin typeface="Lucida Console" panose="020B0609040504020204" pitchFamily="49" charset="0"/>
              </a:rPr>
              <a:t>2:</a:t>
            </a:r>
            <a:r>
              <a:rPr lang="zh-TW" altLang="en-US" sz="2600" b="1" dirty="0">
                <a:solidFill>
                  <a:srgbClr val="7030A0"/>
                </a:solidFill>
                <a:latin typeface="Lucida Console" panose="020B0609040504020204" pitchFamily="49" charset="0"/>
              </a:rPr>
              <a:t>你再見</a:t>
            </a:r>
            <a:r>
              <a:rPr lang="en-US" altLang="zh-TW" sz="2600" b="1" dirty="0" smtClean="0">
                <a:solidFill>
                  <a:srgbClr val="7030A0"/>
                </a:solidFill>
                <a:latin typeface="Lucida Console" panose="020B0609040504020204" pitchFamily="49" charset="0"/>
              </a:rPr>
              <a:t>!</a:t>
            </a:r>
            <a:endParaRPr lang="en-US" altLang="zh-TW" sz="2600" b="1" dirty="0">
              <a:solidFill>
                <a:srgbClr val="7030A0"/>
              </a:solidFill>
              <a:latin typeface="Lucida Console" panose="020B0609040504020204" pitchFamily="49" charset="0"/>
            </a:endParaRPr>
          </a:p>
        </p:txBody>
      </p:sp>
      <p:cxnSp>
        <p:nvCxnSpPr>
          <p:cNvPr id="4" name="Straight Arrow Connector 3"/>
          <p:cNvCxnSpPr/>
          <p:nvPr/>
        </p:nvCxnSpPr>
        <p:spPr bwMode="auto">
          <a:xfrm flipH="1">
            <a:off x="3419872" y="2600739"/>
            <a:ext cx="1652398" cy="252197"/>
          </a:xfrm>
          <a:prstGeom prst="straightConnector1">
            <a:avLst/>
          </a:prstGeom>
          <a:solidFill>
            <a:schemeClr val="accent1"/>
          </a:solidFill>
          <a:ln w="9525" cap="flat" cmpd="sng" algn="ctr">
            <a:solidFill>
              <a:srgbClr val="FF9393"/>
            </a:solidFill>
            <a:prstDash val="solid"/>
            <a:round/>
            <a:headEnd type="none" w="med" len="med"/>
            <a:tailEnd type="triangle"/>
          </a:ln>
          <a:effectLst/>
        </p:spPr>
      </p:cxnSp>
      <p:cxnSp>
        <p:nvCxnSpPr>
          <p:cNvPr id="7" name="Straight Arrow Connector 6"/>
          <p:cNvCxnSpPr/>
          <p:nvPr/>
        </p:nvCxnSpPr>
        <p:spPr bwMode="auto">
          <a:xfrm flipH="1">
            <a:off x="2627784" y="2564904"/>
            <a:ext cx="576064" cy="144016"/>
          </a:xfrm>
          <a:prstGeom prst="straightConnector1">
            <a:avLst/>
          </a:prstGeom>
          <a:solidFill>
            <a:schemeClr val="accent1"/>
          </a:solidFill>
          <a:ln w="9525" cap="flat" cmpd="sng" algn="ctr">
            <a:solidFill>
              <a:srgbClr val="FFC000"/>
            </a:solidFill>
            <a:prstDash val="solid"/>
            <a:round/>
            <a:headEnd type="none" w="med" len="med"/>
            <a:tailEnd type="triangle"/>
          </a:ln>
          <a:effectLst/>
        </p:spPr>
      </p:cxnSp>
    </p:spTree>
    <p:extLst>
      <p:ext uri="{BB962C8B-B14F-4D97-AF65-F5344CB8AC3E}">
        <p14:creationId xmlns:p14="http://schemas.microsoft.com/office/powerpoint/2010/main" val="3726318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0" dur="500"/>
                                        <p:tgtEl>
                                          <p:spTgt spid="2">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8" dur="500"/>
                                        <p:tgtEl>
                                          <p:spTgt spid="2">
                                            <p:txEl>
                                              <p:pRg st="3" end="3"/>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1" dur="500"/>
                                        <p:tgtEl>
                                          <p:spTgt spid="2">
                                            <p:txEl>
                                              <p:pRg st="4" end="4"/>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4" dur="500"/>
                                        <p:tgtEl>
                                          <p:spTgt spid="2">
                                            <p:txEl>
                                              <p:pRg st="5" end="5"/>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right)">
                                      <p:cBhvr>
                                        <p:cTn id="32" dur="500"/>
                                        <p:tgtEl>
                                          <p:spTgt spid="4"/>
                                        </p:tgtEl>
                                      </p:cBhvr>
                                    </p:animEffect>
                                  </p:childTnLst>
                                </p:cTn>
                              </p:par>
                              <p:par>
                                <p:cTn id="33" presetID="22" presetClass="entr" presetSubtype="2"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right)">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0" dur="500"/>
                                        <p:tgtEl>
                                          <p:spTgt spid="2">
                                            <p:txEl>
                                              <p:pRg st="7" end="7"/>
                                            </p:txEl>
                                          </p:spTgt>
                                        </p:tgtEl>
                                      </p:cBhvr>
                                    </p:animEffect>
                                  </p:childTnLst>
                                </p:cTn>
                              </p:par>
                              <p:par>
                                <p:cTn id="41" presetID="14" presetClass="entr" presetSubtype="10" fill="hold" nodeType="with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animEffect transition="in" filter="randombar(horizontal)">
                                      <p:cBhvr>
                                        <p:cTn id="43" dur="500"/>
                                        <p:tgtEl>
                                          <p:spTgt spid="2">
                                            <p:txEl>
                                              <p:pRg st="8" end="8"/>
                                            </p:txEl>
                                          </p:spTgt>
                                        </p:tgtEl>
                                      </p:cBhvr>
                                    </p:animEffect>
                                  </p:childTnLst>
                                </p:cTn>
                              </p:par>
                              <p:par>
                                <p:cTn id="44" presetID="14" presetClass="entr" presetSubtype="10" fill="hold" nodeType="withEffect">
                                  <p:stCondLst>
                                    <p:cond delay="0"/>
                                  </p:stCondLst>
                                  <p:childTnLst>
                                    <p:set>
                                      <p:cBhvr>
                                        <p:cTn id="45" dur="1" fill="hold">
                                          <p:stCondLst>
                                            <p:cond delay="0"/>
                                          </p:stCondLst>
                                        </p:cTn>
                                        <p:tgtEl>
                                          <p:spTgt spid="2">
                                            <p:txEl>
                                              <p:pRg st="9" end="9"/>
                                            </p:txEl>
                                          </p:spTgt>
                                        </p:tgtEl>
                                        <p:attrNameLst>
                                          <p:attrName>style.visibility</p:attrName>
                                        </p:attrNameLst>
                                      </p:cBhvr>
                                      <p:to>
                                        <p:strVal val="visible"/>
                                      </p:to>
                                    </p:set>
                                    <p:animEffect transition="in" filter="randombar(horizontal)">
                                      <p:cBhvr>
                                        <p:cTn id="46" dur="500"/>
                                        <p:tgtEl>
                                          <p:spTgt spid="2">
                                            <p:txEl>
                                              <p:pRg st="9" end="9"/>
                                            </p:txEl>
                                          </p:spTgt>
                                        </p:tgtEl>
                                      </p:cBhvr>
                                    </p:animEffect>
                                  </p:childTnLst>
                                </p:cTn>
                              </p:par>
                              <p:par>
                                <p:cTn id="47" presetID="14" presetClass="entr" presetSubtype="10" fill="hold" nodeType="withEffect">
                                  <p:stCondLst>
                                    <p:cond delay="0"/>
                                  </p:stCondLst>
                                  <p:childTnLst>
                                    <p:set>
                                      <p:cBhvr>
                                        <p:cTn id="48"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49" dur="500"/>
                                        <p:tgtEl>
                                          <p:spTgt spid="2">
                                            <p:txEl>
                                              <p:pRg st="10" end="10"/>
                                            </p:txEl>
                                          </p:spTgt>
                                        </p:tgtEl>
                                      </p:cBhvr>
                                    </p:animEffect>
                                  </p:childTnLst>
                                </p:cTn>
                              </p:par>
                              <p:par>
                                <p:cTn id="50" presetID="14" presetClass="entr" presetSubtype="10" fill="hold" nodeType="withEffect">
                                  <p:stCondLst>
                                    <p:cond delay="0"/>
                                  </p:stCondLst>
                                  <p:childTnLst>
                                    <p:set>
                                      <p:cBhvr>
                                        <p:cTn id="51" dur="1" fill="hold">
                                          <p:stCondLst>
                                            <p:cond delay="0"/>
                                          </p:stCondLst>
                                        </p:cTn>
                                        <p:tgtEl>
                                          <p:spTgt spid="2">
                                            <p:txEl>
                                              <p:pRg st="11" end="11"/>
                                            </p:txEl>
                                          </p:spTgt>
                                        </p:tgtEl>
                                        <p:attrNameLst>
                                          <p:attrName>style.visibility</p:attrName>
                                        </p:attrNameLst>
                                      </p:cBhvr>
                                      <p:to>
                                        <p:strVal val="visible"/>
                                      </p:to>
                                    </p:set>
                                    <p:animEffect transition="in" filter="randombar(horizontal)">
                                      <p:cBhvr>
                                        <p:cTn id="52" dur="500"/>
                                        <p:tgtEl>
                                          <p:spTgt spid="2">
                                            <p:txEl>
                                              <p:pRg st="11" end="11"/>
                                            </p:txEl>
                                          </p:spTgt>
                                        </p:tgtEl>
                                      </p:cBhvr>
                                    </p:animEffect>
                                  </p:childTnLst>
                                </p:cTn>
                              </p:par>
                              <p:par>
                                <p:cTn id="53" presetID="14" presetClass="entr" presetSubtype="10" fill="hold" nodeType="with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animEffect transition="in" filter="randombar(horizontal)">
                                      <p:cBhvr>
                                        <p:cTn id="55" dur="500"/>
                                        <p:tgtEl>
                                          <p:spTgt spid="2">
                                            <p:txEl>
                                              <p:pRg st="12" end="12"/>
                                            </p:txEl>
                                          </p:spTgt>
                                        </p:tgtEl>
                                      </p:cBhvr>
                                    </p:animEffect>
                                  </p:childTnLst>
                                </p:cTn>
                              </p:par>
                              <p:par>
                                <p:cTn id="56" presetID="14" presetClass="entr" presetSubtype="10" fill="hold" nodeType="withEffect">
                                  <p:stCondLst>
                                    <p:cond delay="0"/>
                                  </p:stCondLst>
                                  <p:childTnLst>
                                    <p:set>
                                      <p:cBhvr>
                                        <p:cTn id="57" dur="1" fill="hold">
                                          <p:stCondLst>
                                            <p:cond delay="0"/>
                                          </p:stCondLst>
                                        </p:cTn>
                                        <p:tgtEl>
                                          <p:spTgt spid="2">
                                            <p:txEl>
                                              <p:pRg st="13" end="13"/>
                                            </p:txEl>
                                          </p:spTgt>
                                        </p:tgtEl>
                                        <p:attrNameLst>
                                          <p:attrName>style.visibility</p:attrName>
                                        </p:attrNameLst>
                                      </p:cBhvr>
                                      <p:to>
                                        <p:strVal val="visible"/>
                                      </p:to>
                                    </p:set>
                                    <p:animEffect transition="in" filter="randombar(horizontal)">
                                      <p:cBhvr>
                                        <p:cTn id="58" dur="500"/>
                                        <p:tgtEl>
                                          <p:spTgt spid="2">
                                            <p:txEl>
                                              <p:pRg st="13" end="13"/>
                                            </p:txEl>
                                          </p:spTgt>
                                        </p:tgtEl>
                                      </p:cBhvr>
                                    </p:animEffect>
                                  </p:childTnLst>
                                </p:cTn>
                              </p:par>
                              <p:par>
                                <p:cTn id="59" presetID="14" presetClass="entr" presetSubtype="10" fill="hold" nodeType="withEffect">
                                  <p:stCondLst>
                                    <p:cond delay="0"/>
                                  </p:stCondLst>
                                  <p:childTnLst>
                                    <p:set>
                                      <p:cBhvr>
                                        <p:cTn id="60" dur="1" fill="hold">
                                          <p:stCondLst>
                                            <p:cond delay="0"/>
                                          </p:stCondLst>
                                        </p:cTn>
                                        <p:tgtEl>
                                          <p:spTgt spid="2">
                                            <p:txEl>
                                              <p:pRg st="14" end="14"/>
                                            </p:txEl>
                                          </p:spTgt>
                                        </p:tgtEl>
                                        <p:attrNameLst>
                                          <p:attrName>style.visibility</p:attrName>
                                        </p:attrNameLst>
                                      </p:cBhvr>
                                      <p:to>
                                        <p:strVal val="visible"/>
                                      </p:to>
                                    </p:set>
                                    <p:animEffect transition="in" filter="randombar(horizontal)">
                                      <p:cBhvr>
                                        <p:cTn id="61" dur="500"/>
                                        <p:tgtEl>
                                          <p:spTgt spid="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idx="4294967295"/>
          </p:nvPr>
        </p:nvSpPr>
        <p:spPr/>
        <p:txBody>
          <a:bodyPr/>
          <a:lstStyle/>
          <a:p>
            <a:pPr eaLnBrk="1" hangingPunct="1"/>
            <a:r>
              <a:rPr lang="en-US" altLang="zh-TW">
                <a:solidFill>
                  <a:srgbClr val="0033CC"/>
                </a:solidFill>
              </a:rPr>
              <a:t>OK, so how do we quote them?</a:t>
            </a:r>
          </a:p>
        </p:txBody>
      </p:sp>
      <p:sp>
        <p:nvSpPr>
          <p:cNvPr id="51203" name="Content Placeholder 2"/>
          <p:cNvSpPr>
            <a:spLocks noGrp="1"/>
          </p:cNvSpPr>
          <p:nvPr>
            <p:ph idx="4294967295"/>
          </p:nvPr>
        </p:nvSpPr>
        <p:spPr/>
        <p:txBody>
          <a:bodyPr/>
          <a:lstStyle/>
          <a:p>
            <a:pPr eaLnBrk="1" hangingPunct="1"/>
            <a:r>
              <a:rPr lang="en-US" altLang="zh-TW" dirty="0"/>
              <a:t>There are three special shell symbols provide for quoting:</a:t>
            </a:r>
          </a:p>
          <a:p>
            <a:pPr eaLnBrk="1" hangingPunct="1"/>
            <a:endParaRPr lang="en-US" altLang="zh-TW" dirty="0"/>
          </a:p>
          <a:p>
            <a:pPr eaLnBrk="1" hangingPunct="1"/>
            <a:endParaRPr lang="en-US" altLang="zh-TW" dirty="0"/>
          </a:p>
          <a:p>
            <a:pPr eaLnBrk="1" hangingPunct="1"/>
            <a:endParaRPr lang="en-US" altLang="zh-TW" dirty="0"/>
          </a:p>
          <a:p>
            <a:pPr eaLnBrk="1" hangingPunct="1">
              <a:buFontTx/>
              <a:buNone/>
            </a:pPr>
            <a:r>
              <a:rPr lang="en-US" altLang="zh-TW" sz="2800" dirty="0"/>
              <a:t>	Notes: </a:t>
            </a:r>
            <a:br>
              <a:rPr lang="en-US" altLang="zh-TW" sz="2800" dirty="0"/>
            </a:br>
            <a:r>
              <a:rPr lang="en-US" altLang="zh-TW" sz="2800" dirty="0"/>
              <a:t>The ` symbol is different from the </a:t>
            </a:r>
            <a:r>
              <a:rPr lang="en-US" altLang="zh-TW" sz="2800" b="1" dirty="0">
                <a:latin typeface="Arial Narrow" pitchFamily="34" charset="0"/>
              </a:rPr>
              <a:t>'</a:t>
            </a:r>
            <a:r>
              <a:rPr lang="en-US" altLang="zh-TW" sz="2800" dirty="0"/>
              <a:t> symbol.    </a:t>
            </a:r>
            <a:br>
              <a:rPr lang="en-US" altLang="zh-TW" sz="2800" dirty="0"/>
            </a:br>
            <a:r>
              <a:rPr lang="en-US" altLang="zh-TW" sz="2800" dirty="0"/>
              <a:t>The ` symbol is not used for quoting.</a:t>
            </a:r>
          </a:p>
        </p:txBody>
      </p:sp>
      <p:graphicFrame>
        <p:nvGraphicFramePr>
          <p:cNvPr id="4" name="Table 3"/>
          <p:cNvGraphicFramePr>
            <a:graphicFrameLocks noGrp="1"/>
          </p:cNvGraphicFramePr>
          <p:nvPr/>
        </p:nvGraphicFramePr>
        <p:xfrm>
          <a:off x="1600200" y="2895600"/>
          <a:ext cx="6324600" cy="1033464"/>
        </p:xfrm>
        <a:graphic>
          <a:graphicData uri="http://schemas.openxmlformats.org/drawingml/2006/table">
            <a:tbl>
              <a:tblPr/>
              <a:tblGrid>
                <a:gridCol w="1169988">
                  <a:extLst>
                    <a:ext uri="{9D8B030D-6E8A-4147-A177-3AD203B41FA5}">
                      <a16:colId xmlns="" xmlns:a16="http://schemas.microsoft.com/office/drawing/2014/main" val="20000"/>
                    </a:ext>
                  </a:extLst>
                </a:gridCol>
                <a:gridCol w="5154612">
                  <a:extLst>
                    <a:ext uri="{9D8B030D-6E8A-4147-A177-3AD203B41FA5}">
                      <a16:colId xmlns="" xmlns:a16="http://schemas.microsoft.com/office/drawing/2014/main" val="20001"/>
                    </a:ext>
                  </a:extLst>
                </a:gridCol>
              </a:tblGrid>
              <a:tr h="34448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a:ln>
                            <a:noFill/>
                          </a:ln>
                          <a:solidFill>
                            <a:srgbClr val="FF0000"/>
                          </a:solidFill>
                          <a:effectLst/>
                          <a:latin typeface="Arial" pitchFamily="34" charset="0"/>
                          <a:ea typeface="新細明體" pitchFamily="18" charset="-120"/>
                          <a:cs typeface="Arial" pitchFamily="34" charset="0"/>
                        </a:rPr>
                        <a:t>"</a:t>
                      </a: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a:ln>
                            <a:noFill/>
                          </a:ln>
                          <a:solidFill>
                            <a:srgbClr val="000000"/>
                          </a:solidFill>
                          <a:effectLst/>
                          <a:latin typeface="Arial" pitchFamily="34" charset="0"/>
                          <a:ea typeface="新細明體" pitchFamily="18" charset="-120"/>
                          <a:cs typeface="Arial" pitchFamily="34" charset="0"/>
                        </a:rPr>
                        <a:t>  Weak quotes</a:t>
                      </a: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4448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rgbClr val="CC3300"/>
                          </a:solidFill>
                          <a:effectLst/>
                          <a:latin typeface="Arial Narrow" pitchFamily="34" charset="0"/>
                          <a:ea typeface="新細明體" pitchFamily="18" charset="-120"/>
                        </a:rPr>
                        <a:t>'</a:t>
                      </a: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a:ln>
                            <a:noFill/>
                          </a:ln>
                          <a:solidFill>
                            <a:srgbClr val="000000"/>
                          </a:solidFill>
                          <a:effectLst/>
                          <a:latin typeface="Arial" pitchFamily="34" charset="0"/>
                          <a:ea typeface="新細明體" pitchFamily="18" charset="-120"/>
                          <a:cs typeface="Arial" pitchFamily="34" charset="0"/>
                        </a:rPr>
                        <a:t>  Strong quotes</a:t>
                      </a: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4448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a:ln>
                            <a:noFill/>
                          </a:ln>
                          <a:solidFill>
                            <a:srgbClr val="FF0000"/>
                          </a:solidFill>
                          <a:effectLst/>
                          <a:latin typeface="Arial" pitchFamily="34" charset="0"/>
                          <a:ea typeface="新細明體" pitchFamily="18" charset="-120"/>
                          <a:cs typeface="Arial" pitchFamily="34" charset="0"/>
                        </a:rPr>
                        <a:t>\</a:t>
                      </a: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a:ln>
                            <a:noFill/>
                          </a:ln>
                          <a:solidFill>
                            <a:srgbClr val="000000"/>
                          </a:solidFill>
                          <a:effectLst/>
                          <a:latin typeface="Arial" pitchFamily="34" charset="0"/>
                          <a:ea typeface="新細明體" pitchFamily="18" charset="-120"/>
                          <a:cs typeface="Arial" pitchFamily="34" charset="0"/>
                        </a:rPr>
                        <a:t>  Single character quote</a:t>
                      </a: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
        <p:nvSpPr>
          <p:cNvPr id="5" name="Trapezoid 4"/>
          <p:cNvSpPr>
            <a:spLocks noChangeAspect="1"/>
          </p:cNvSpPr>
          <p:nvPr/>
        </p:nvSpPr>
        <p:spPr bwMode="auto">
          <a:xfrm rot="-2700000">
            <a:off x="-737070" y="282628"/>
            <a:ext cx="2945498" cy="863248"/>
          </a:xfrm>
          <a:prstGeom prst="trapezoid">
            <a:avLst>
              <a:gd name="adj" fmla="val 100893"/>
            </a:avLst>
          </a:prstGeom>
          <a:solidFill>
            <a:srgbClr val="FFFF00"/>
          </a:solidFill>
          <a:ln w="9525" cap="flat" cmpd="sng" algn="ctr">
            <a:solidFill>
              <a:srgbClr val="C00000"/>
            </a:solidFill>
            <a:prstDash val="solid"/>
            <a:round/>
            <a:headEnd type="none" w="med" len="med"/>
            <a:tailEnd type="none" w="med" len="med"/>
          </a:ln>
          <a:effectLst/>
        </p:spPr>
        <p:txBody>
          <a:bodyPr vert="horz" wrap="square" lIns="91440" tIns="0" rIns="91440" bIns="45720" numCol="1" rtlCol="0" anchor="ctr" anchorCtr="1" compatLnSpc="1">
            <a:prstTxWarp prst="textNoShape">
              <a:avLst/>
            </a:prstTxWarp>
          </a:bodyPr>
          <a:lstStyle>
            <a:defPPr>
              <a:defRPr lang="en-US"/>
            </a:defPPr>
            <a:lvl1pPr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1pPr>
            <a:lvl2pPr marL="4572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2pPr>
            <a:lvl3pPr marL="9144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3pPr>
            <a:lvl4pPr marL="13716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4pPr>
            <a:lvl5pPr marL="18288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5pPr>
            <a:lvl6pPr marL="22860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6pPr>
            <a:lvl7pPr marL="27432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7pPr>
            <a:lvl8pPr marL="32004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8pPr>
            <a:lvl9pPr marL="36576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9pPr>
          </a:lstStyle>
          <a:p>
            <a:pPr marL="0" marR="0" indent="0" algn="ctr" defTabSz="914400" rtl="0" eaLnBrk="1" fontAlgn="base" latinLnBrk="0" hangingPunct="1">
              <a:spcBef>
                <a:spcPct val="0"/>
              </a:spcBef>
              <a:spcAft>
                <a:spcPct val="0"/>
              </a:spcAft>
              <a:buClrTx/>
              <a:buSzTx/>
              <a:buFontTx/>
              <a:buNone/>
              <a:tabLst/>
            </a:pPr>
            <a:r>
              <a:rPr kumimoji="1" lang="en-US" sz="2800" b="0" i="0" u="none" strike="noStrike" cap="none" normalizeH="0" baseline="0" dirty="0" smtClean="0">
                <a:ln>
                  <a:noFill/>
                </a:ln>
                <a:solidFill>
                  <a:schemeClr val="tx1"/>
                </a:solidFill>
                <a:effectLst/>
                <a:latin typeface="Arial" charset="0"/>
                <a:ea typeface="新細明體" charset="-120"/>
              </a:rPr>
              <a:t>From Lecture 5</a:t>
            </a:r>
            <a:endParaRPr kumimoji="1" lang="en-US" sz="2800" b="0" i="0" u="none" strike="noStrike" cap="none" normalizeH="0" baseline="0" dirty="0">
              <a:ln>
                <a:noFill/>
              </a:ln>
              <a:solidFill>
                <a:schemeClr val="tx1"/>
              </a:solidFill>
              <a:effectLst/>
              <a:latin typeface="Arial" charset="0"/>
              <a:ea typeface="新細明體" charset="-120"/>
            </a:endParaRPr>
          </a:p>
          <a:p>
            <a:pPr marL="0" marR="0" indent="0" algn="ctr" defTabSz="914400" rtl="0" eaLnBrk="1" fontAlgn="base" latinLnBrk="0" hangingPunct="1">
              <a:spcBef>
                <a:spcPct val="0"/>
              </a:spcBef>
              <a:spcAft>
                <a:spcPct val="0"/>
              </a:spcAft>
              <a:buClrTx/>
              <a:buSzTx/>
              <a:buFontTx/>
              <a:buNone/>
              <a:tabLst/>
            </a:pPr>
            <a:endParaRPr kumimoji="1" lang="en-US" sz="900" b="0" i="0" u="none" strike="noStrike" cap="none" normalizeH="0" baseline="0" dirty="0">
              <a:ln>
                <a:noFill/>
              </a:ln>
              <a:solidFill>
                <a:schemeClr val="tx1"/>
              </a:solidFill>
              <a:effectLst/>
              <a:latin typeface="Arial" charset="0"/>
              <a:ea typeface="新細明體" charset="-120"/>
            </a:endParaRPr>
          </a:p>
        </p:txBody>
      </p:sp>
    </p:spTree>
    <p:extLst>
      <p:ext uri="{BB962C8B-B14F-4D97-AF65-F5344CB8AC3E}">
        <p14:creationId xmlns:p14="http://schemas.microsoft.com/office/powerpoint/2010/main" val="21962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0" y="-99392"/>
            <a:ext cx="9144000" cy="1143000"/>
          </a:xfrm>
        </p:spPr>
        <p:txBody>
          <a:bodyPr/>
          <a:lstStyle/>
          <a:p>
            <a:pPr eaLnBrk="1" hangingPunct="1"/>
            <a:r>
              <a:rPr lang="en-US" altLang="zh-TW" sz="4800" dirty="0">
                <a:solidFill>
                  <a:schemeClr val="accent2"/>
                </a:solidFill>
              </a:rPr>
              <a:t>Unusual Output</a:t>
            </a:r>
            <a:endParaRPr lang="en-US" altLang="zh-TW" sz="4800" dirty="0" smtClean="0">
              <a:solidFill>
                <a:schemeClr val="accent2"/>
              </a:solidFill>
              <a:latin typeface="Lucida Console" panose="020B0609040504020204" pitchFamily="49" charset="0"/>
            </a:endParaRPr>
          </a:p>
        </p:txBody>
      </p:sp>
      <p:sp>
        <p:nvSpPr>
          <p:cNvPr id="4099" name="Content Placeholder 2"/>
          <p:cNvSpPr>
            <a:spLocks noGrp="1"/>
          </p:cNvSpPr>
          <p:nvPr>
            <p:ph idx="1"/>
          </p:nvPr>
        </p:nvSpPr>
        <p:spPr>
          <a:xfrm>
            <a:off x="179512" y="1097360"/>
            <a:ext cx="8686800" cy="5585048"/>
          </a:xfrm>
        </p:spPr>
        <p:txBody>
          <a:bodyPr/>
          <a:lstStyle/>
          <a:p>
            <a:pPr marL="746125" indent="-746125" eaLnBrk="1" hangingPunct="1">
              <a:lnSpc>
                <a:spcPct val="95000"/>
              </a:lnSpc>
              <a:spcBef>
                <a:spcPts val="1200"/>
              </a:spcBef>
              <a:buNone/>
            </a:pPr>
            <a:r>
              <a:rPr lang="en-US" altLang="zh-TW" dirty="0" smtClean="0">
                <a:solidFill>
                  <a:srgbClr val="FF0000"/>
                </a:solidFill>
                <a:latin typeface="Lucida Console" panose="020B0609040504020204" pitchFamily="49" charset="0"/>
              </a:rPr>
              <a:t>l</a:t>
            </a:r>
            <a:r>
              <a:rPr lang="en-US" altLang="zh-TW" dirty="0"/>
              <a:t>→	List out the pattern space to </a:t>
            </a:r>
            <a:r>
              <a:rPr lang="en-US" altLang="zh-TW" dirty="0" err="1"/>
              <a:t>stdout</a:t>
            </a:r>
            <a:r>
              <a:rPr lang="en-US" altLang="zh-TW" dirty="0"/>
              <a:t> in a form that is “visually unambiguous”. </a:t>
            </a:r>
            <a:br>
              <a:rPr lang="en-US" altLang="zh-TW" dirty="0"/>
            </a:br>
            <a:r>
              <a:rPr lang="en-US" altLang="zh-TW" sz="2800" dirty="0"/>
              <a:t>(</a:t>
            </a:r>
            <a:r>
              <a:rPr lang="en-US" altLang="zh-TW" sz="2800" i="1" dirty="0"/>
              <a:t>Basically, </a:t>
            </a:r>
            <a:r>
              <a:rPr lang="en-US" altLang="zh-TW" sz="2800" i="1" dirty="0" smtClean="0"/>
              <a:t>its just </a:t>
            </a:r>
            <a:r>
              <a:rPr lang="en-US" altLang="zh-TW" sz="2800" i="1" dirty="0"/>
              <a:t>the p command, but with special formatting.</a:t>
            </a:r>
            <a:r>
              <a:rPr lang="en-US" altLang="zh-TW" sz="2800" dirty="0"/>
              <a:t>)</a:t>
            </a:r>
          </a:p>
          <a:p>
            <a:pPr marL="746125" indent="-746125" eaLnBrk="1" hangingPunct="1">
              <a:lnSpc>
                <a:spcPct val="95000"/>
              </a:lnSpc>
              <a:spcBef>
                <a:spcPts val="1200"/>
              </a:spcBef>
              <a:buNone/>
            </a:pPr>
            <a:r>
              <a:rPr lang="en-US" altLang="zh-TW" dirty="0">
                <a:solidFill>
                  <a:schemeClr val="bg1">
                    <a:lumMod val="75000"/>
                  </a:schemeClr>
                </a:solidFill>
                <a:latin typeface="Lucida Console" panose="020B0609040504020204" pitchFamily="49" charset="0"/>
              </a:rPr>
              <a:t>r</a:t>
            </a:r>
            <a:r>
              <a:rPr lang="en-US" altLang="zh-TW" dirty="0">
                <a:solidFill>
                  <a:schemeClr val="bg1">
                    <a:lumMod val="75000"/>
                  </a:schemeClr>
                </a:solidFill>
              </a:rPr>
              <a:t>→ </a:t>
            </a:r>
            <a:r>
              <a:rPr lang="en-US" altLang="zh-TW" spc="-10" dirty="0">
                <a:solidFill>
                  <a:schemeClr val="bg1">
                    <a:lumMod val="75000"/>
                  </a:schemeClr>
                </a:solidFill>
              </a:rPr>
              <a:t>Reads</a:t>
            </a:r>
            <a:r>
              <a:rPr lang="en-US" altLang="zh-TW" sz="2800" spc="-10" dirty="0">
                <a:solidFill>
                  <a:schemeClr val="bg1">
                    <a:lumMod val="75000"/>
                  </a:schemeClr>
                </a:solidFill>
              </a:rPr>
              <a:t> </a:t>
            </a:r>
            <a:r>
              <a:rPr lang="en-US" altLang="zh-TW" spc="-10" dirty="0">
                <a:solidFill>
                  <a:schemeClr val="bg1">
                    <a:lumMod val="75000"/>
                  </a:schemeClr>
                </a:solidFill>
              </a:rPr>
              <a:t>a</a:t>
            </a:r>
            <a:r>
              <a:rPr lang="en-US" altLang="zh-TW" sz="2800" spc="-10" dirty="0">
                <a:solidFill>
                  <a:schemeClr val="bg1">
                    <a:lumMod val="75000"/>
                  </a:schemeClr>
                </a:solidFill>
              </a:rPr>
              <a:t> </a:t>
            </a:r>
            <a:r>
              <a:rPr lang="en-US" altLang="zh-TW" spc="-10" dirty="0">
                <a:solidFill>
                  <a:schemeClr val="bg1">
                    <a:lumMod val="75000"/>
                  </a:schemeClr>
                </a:solidFill>
              </a:rPr>
              <a:t>comple</a:t>
            </a:r>
            <a:r>
              <a:rPr lang="en-US" altLang="zh-TW" dirty="0">
                <a:solidFill>
                  <a:schemeClr val="bg1">
                    <a:lumMod val="75000"/>
                  </a:schemeClr>
                </a:solidFill>
              </a:rPr>
              <a:t>te file</a:t>
            </a:r>
            <a:r>
              <a:rPr lang="en-US" altLang="zh-TW" sz="2800" dirty="0">
                <a:solidFill>
                  <a:schemeClr val="bg1">
                    <a:lumMod val="75000"/>
                  </a:schemeClr>
                </a:solidFill>
              </a:rPr>
              <a:t> </a:t>
            </a:r>
            <a:r>
              <a:rPr lang="en-US" altLang="zh-TW" dirty="0">
                <a:solidFill>
                  <a:schemeClr val="bg1">
                    <a:lumMod val="75000"/>
                  </a:schemeClr>
                </a:solidFill>
              </a:rPr>
              <a:t>and prints it to </a:t>
            </a:r>
            <a:r>
              <a:rPr lang="en-US" altLang="zh-TW" dirty="0" err="1">
                <a:solidFill>
                  <a:schemeClr val="bg1">
                    <a:lumMod val="75000"/>
                  </a:schemeClr>
                </a:solidFill>
              </a:rPr>
              <a:t>st</a:t>
            </a:r>
            <a:r>
              <a:rPr lang="en-US" altLang="zh-TW" spc="-10" dirty="0" err="1">
                <a:solidFill>
                  <a:schemeClr val="bg1">
                    <a:lumMod val="75000"/>
                  </a:schemeClr>
                </a:solidFill>
              </a:rPr>
              <a:t>do</a:t>
            </a:r>
            <a:r>
              <a:rPr lang="en-US" altLang="zh-TW" dirty="0" err="1">
                <a:solidFill>
                  <a:schemeClr val="bg1">
                    <a:lumMod val="75000"/>
                  </a:schemeClr>
                </a:solidFill>
              </a:rPr>
              <a:t>ut</a:t>
            </a:r>
            <a:r>
              <a:rPr lang="en-US" altLang="zh-TW" dirty="0">
                <a:solidFill>
                  <a:schemeClr val="bg1">
                    <a:lumMod val="75000"/>
                  </a:schemeClr>
                </a:solidFill>
              </a:rPr>
              <a:t>, but only after the current program finishes. </a:t>
            </a:r>
            <a:r>
              <a:rPr lang="en-US" altLang="zh-TW" sz="2800" dirty="0">
                <a:solidFill>
                  <a:schemeClr val="bg1">
                    <a:lumMod val="75000"/>
                  </a:schemeClr>
                </a:solidFill>
              </a:rPr>
              <a:t>(</a:t>
            </a:r>
            <a:r>
              <a:rPr lang="en-US" altLang="zh-TW" sz="2800" i="1" dirty="0">
                <a:solidFill>
                  <a:schemeClr val="bg1">
                    <a:lumMod val="75000"/>
                  </a:schemeClr>
                </a:solidFill>
              </a:rPr>
              <a:t>Basically, just the “a” command with indirection, where the provided argument is the file to print, rather</a:t>
            </a:r>
            <a:r>
              <a:rPr lang="en-US" altLang="zh-TW" sz="2400" i="1" dirty="0">
                <a:solidFill>
                  <a:schemeClr val="bg1">
                    <a:lumMod val="75000"/>
                  </a:schemeClr>
                </a:solidFill>
              </a:rPr>
              <a:t> </a:t>
            </a:r>
            <a:r>
              <a:rPr lang="en-US" altLang="zh-TW" sz="2800" i="1" dirty="0">
                <a:solidFill>
                  <a:schemeClr val="bg1">
                    <a:lumMod val="75000"/>
                  </a:schemeClr>
                </a:solidFill>
              </a:rPr>
              <a:t>than that argument being the thing to</a:t>
            </a:r>
            <a:r>
              <a:rPr lang="en-US" altLang="zh-TW" sz="2400" i="1" dirty="0">
                <a:solidFill>
                  <a:schemeClr val="bg1">
                    <a:lumMod val="75000"/>
                  </a:schemeClr>
                </a:solidFill>
              </a:rPr>
              <a:t> </a:t>
            </a:r>
            <a:r>
              <a:rPr lang="en-US" altLang="zh-TW" sz="2800" i="1" dirty="0">
                <a:solidFill>
                  <a:schemeClr val="bg1">
                    <a:lumMod val="75000"/>
                  </a:schemeClr>
                </a:solidFill>
              </a:rPr>
              <a:t>print</a:t>
            </a:r>
            <a:r>
              <a:rPr lang="en-US" altLang="zh-TW" sz="2800" i="1" spc="-300" dirty="0">
                <a:solidFill>
                  <a:schemeClr val="bg1">
                    <a:lumMod val="75000"/>
                  </a:schemeClr>
                </a:solidFill>
              </a:rPr>
              <a:t>.</a:t>
            </a:r>
            <a:r>
              <a:rPr lang="en-US" altLang="zh-TW" sz="2800" dirty="0">
                <a:solidFill>
                  <a:schemeClr val="bg1">
                    <a:lumMod val="75000"/>
                  </a:schemeClr>
                </a:solidFill>
              </a:rPr>
              <a:t>) </a:t>
            </a:r>
            <a:endParaRPr lang="en-US" altLang="zh-TW" sz="2800" dirty="0" smtClean="0">
              <a:solidFill>
                <a:schemeClr val="bg1">
                  <a:lumMod val="75000"/>
                </a:schemeClr>
              </a:solidFill>
            </a:endParaRPr>
          </a:p>
          <a:p>
            <a:pPr marL="746125" indent="-746125" eaLnBrk="1" hangingPunct="1">
              <a:lnSpc>
                <a:spcPct val="95000"/>
              </a:lnSpc>
              <a:spcBef>
                <a:spcPts val="1200"/>
              </a:spcBef>
              <a:buNone/>
            </a:pPr>
            <a:r>
              <a:rPr lang="en-US" altLang="zh-TW" dirty="0" smtClean="0">
                <a:solidFill>
                  <a:schemeClr val="bg1">
                    <a:lumMod val="75000"/>
                  </a:schemeClr>
                </a:solidFill>
                <a:latin typeface="Lucida Console" panose="020B0609040504020204" pitchFamily="49" charset="0"/>
              </a:rPr>
              <a:t>w</a:t>
            </a:r>
            <a:r>
              <a:rPr lang="en-US" altLang="zh-TW" dirty="0">
                <a:solidFill>
                  <a:schemeClr val="bg1">
                    <a:lumMod val="75000"/>
                  </a:schemeClr>
                </a:solidFill>
              </a:rPr>
              <a:t>→	Write the pattern space to the file indicated in the provided argument. If the file exist, overwrite it</a:t>
            </a:r>
            <a:r>
              <a:rPr lang="en-US" altLang="zh-TW" dirty="0" smtClean="0">
                <a:solidFill>
                  <a:schemeClr val="bg1">
                    <a:lumMod val="75000"/>
                  </a:schemeClr>
                </a:solidFill>
              </a:rPr>
              <a:t>.</a:t>
            </a:r>
            <a:endParaRPr lang="en-US" altLang="zh-TW" dirty="0">
              <a:solidFill>
                <a:schemeClr val="bg1">
                  <a:lumMod val="75000"/>
                </a:schemeClr>
              </a:solidFill>
            </a:endParaRPr>
          </a:p>
        </p:txBody>
      </p:sp>
    </p:spTree>
    <p:extLst>
      <p:ext uri="{BB962C8B-B14F-4D97-AF65-F5344CB8AC3E}">
        <p14:creationId xmlns:p14="http://schemas.microsoft.com/office/powerpoint/2010/main" val="26144550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0" y="-99392"/>
            <a:ext cx="9144000" cy="1143000"/>
          </a:xfrm>
        </p:spPr>
        <p:txBody>
          <a:bodyPr/>
          <a:lstStyle/>
          <a:p>
            <a:pPr eaLnBrk="1" hangingPunct="1"/>
            <a:r>
              <a:rPr lang="en-US" altLang="zh-TW" sz="4800" dirty="0">
                <a:solidFill>
                  <a:schemeClr val="accent2"/>
                </a:solidFill>
              </a:rPr>
              <a:t>Unusual Output</a:t>
            </a:r>
            <a:endParaRPr lang="en-US" altLang="zh-TW" sz="4800" dirty="0" smtClean="0">
              <a:solidFill>
                <a:schemeClr val="accent2"/>
              </a:solidFill>
              <a:latin typeface="Lucida Console" panose="020B0609040504020204" pitchFamily="49" charset="0"/>
            </a:endParaRPr>
          </a:p>
        </p:txBody>
      </p:sp>
      <p:sp>
        <p:nvSpPr>
          <p:cNvPr id="4099" name="Content Placeholder 2"/>
          <p:cNvSpPr>
            <a:spLocks noGrp="1"/>
          </p:cNvSpPr>
          <p:nvPr>
            <p:ph idx="1"/>
          </p:nvPr>
        </p:nvSpPr>
        <p:spPr>
          <a:xfrm>
            <a:off x="179512" y="1097360"/>
            <a:ext cx="8686800" cy="5585048"/>
          </a:xfrm>
        </p:spPr>
        <p:txBody>
          <a:bodyPr/>
          <a:lstStyle/>
          <a:p>
            <a:pPr marL="746125" indent="-746125" eaLnBrk="1" hangingPunct="1">
              <a:lnSpc>
                <a:spcPct val="95000"/>
              </a:lnSpc>
              <a:spcBef>
                <a:spcPts val="1200"/>
              </a:spcBef>
              <a:buNone/>
            </a:pPr>
            <a:r>
              <a:rPr lang="en-US" altLang="zh-TW" dirty="0" smtClean="0">
                <a:solidFill>
                  <a:schemeClr val="bg1">
                    <a:lumMod val="50000"/>
                  </a:schemeClr>
                </a:solidFill>
                <a:latin typeface="Lucida Console" panose="020B0609040504020204" pitchFamily="49" charset="0"/>
              </a:rPr>
              <a:t>l</a:t>
            </a:r>
            <a:r>
              <a:rPr lang="en-US" altLang="zh-TW" dirty="0">
                <a:solidFill>
                  <a:schemeClr val="bg1">
                    <a:lumMod val="50000"/>
                  </a:schemeClr>
                </a:solidFill>
              </a:rPr>
              <a:t>→	List out the pattern space to </a:t>
            </a:r>
            <a:r>
              <a:rPr lang="en-US" altLang="zh-TW" dirty="0" err="1">
                <a:solidFill>
                  <a:schemeClr val="bg1">
                    <a:lumMod val="50000"/>
                  </a:schemeClr>
                </a:solidFill>
              </a:rPr>
              <a:t>stdout</a:t>
            </a:r>
            <a:r>
              <a:rPr lang="en-US" altLang="zh-TW" dirty="0">
                <a:solidFill>
                  <a:schemeClr val="bg1">
                    <a:lumMod val="50000"/>
                  </a:schemeClr>
                </a:solidFill>
              </a:rPr>
              <a:t> in a form that is “visually unambiguous”. </a:t>
            </a:r>
            <a:br>
              <a:rPr lang="en-US" altLang="zh-TW" dirty="0">
                <a:solidFill>
                  <a:schemeClr val="bg1">
                    <a:lumMod val="50000"/>
                  </a:schemeClr>
                </a:solidFill>
              </a:rPr>
            </a:br>
            <a:r>
              <a:rPr lang="en-US" altLang="zh-TW" sz="2800" dirty="0">
                <a:solidFill>
                  <a:schemeClr val="bg1">
                    <a:lumMod val="50000"/>
                  </a:schemeClr>
                </a:solidFill>
              </a:rPr>
              <a:t>(</a:t>
            </a:r>
            <a:r>
              <a:rPr lang="en-US" altLang="zh-TW" sz="2800" i="1" dirty="0">
                <a:solidFill>
                  <a:schemeClr val="bg1">
                    <a:lumMod val="50000"/>
                  </a:schemeClr>
                </a:solidFill>
              </a:rPr>
              <a:t>Basically, </a:t>
            </a:r>
            <a:r>
              <a:rPr lang="en-US" altLang="zh-TW" sz="2800" i="1" dirty="0" smtClean="0">
                <a:solidFill>
                  <a:schemeClr val="bg1">
                    <a:lumMod val="50000"/>
                  </a:schemeClr>
                </a:solidFill>
              </a:rPr>
              <a:t>its just </a:t>
            </a:r>
            <a:r>
              <a:rPr lang="en-US" altLang="zh-TW" sz="2800" i="1" dirty="0">
                <a:solidFill>
                  <a:schemeClr val="bg1">
                    <a:lumMod val="50000"/>
                  </a:schemeClr>
                </a:solidFill>
              </a:rPr>
              <a:t>the p command, but with special formatting.</a:t>
            </a:r>
            <a:r>
              <a:rPr lang="en-US" altLang="zh-TW" sz="2800" dirty="0">
                <a:solidFill>
                  <a:schemeClr val="bg1">
                    <a:lumMod val="50000"/>
                  </a:schemeClr>
                </a:solidFill>
              </a:rPr>
              <a:t>)</a:t>
            </a:r>
          </a:p>
          <a:p>
            <a:pPr marL="746125" indent="-746125" eaLnBrk="1" hangingPunct="1">
              <a:lnSpc>
                <a:spcPct val="95000"/>
              </a:lnSpc>
              <a:spcBef>
                <a:spcPts val="1200"/>
              </a:spcBef>
              <a:buNone/>
            </a:pPr>
            <a:r>
              <a:rPr lang="en-US" altLang="zh-TW" dirty="0">
                <a:solidFill>
                  <a:srgbClr val="FF0000"/>
                </a:solidFill>
                <a:latin typeface="Lucida Console" panose="020B0609040504020204" pitchFamily="49" charset="0"/>
              </a:rPr>
              <a:t>r</a:t>
            </a:r>
            <a:r>
              <a:rPr lang="en-US" altLang="zh-TW" dirty="0"/>
              <a:t>→ </a:t>
            </a:r>
            <a:r>
              <a:rPr lang="en-US" altLang="zh-TW" spc="-10" dirty="0"/>
              <a:t>Reads</a:t>
            </a:r>
            <a:r>
              <a:rPr lang="en-US" altLang="zh-TW" sz="2800" spc="-10" dirty="0"/>
              <a:t> </a:t>
            </a:r>
            <a:r>
              <a:rPr lang="en-US" altLang="zh-TW" spc="-10" dirty="0"/>
              <a:t>a</a:t>
            </a:r>
            <a:r>
              <a:rPr lang="en-US" altLang="zh-TW" sz="2800" spc="-10" dirty="0"/>
              <a:t> </a:t>
            </a:r>
            <a:r>
              <a:rPr lang="en-US" altLang="zh-TW" spc="-10" dirty="0"/>
              <a:t>comple</a:t>
            </a:r>
            <a:r>
              <a:rPr lang="en-US" altLang="zh-TW" dirty="0"/>
              <a:t>te file</a:t>
            </a:r>
            <a:r>
              <a:rPr lang="en-US" altLang="zh-TW" sz="2800" dirty="0"/>
              <a:t> </a:t>
            </a:r>
            <a:r>
              <a:rPr lang="en-US" altLang="zh-TW" dirty="0"/>
              <a:t>and prints it to </a:t>
            </a:r>
            <a:r>
              <a:rPr lang="en-US" altLang="zh-TW" dirty="0" err="1"/>
              <a:t>st</a:t>
            </a:r>
            <a:r>
              <a:rPr lang="en-US" altLang="zh-TW" spc="-10" dirty="0" err="1"/>
              <a:t>do</a:t>
            </a:r>
            <a:r>
              <a:rPr lang="en-US" altLang="zh-TW" dirty="0" err="1"/>
              <a:t>ut</a:t>
            </a:r>
            <a:r>
              <a:rPr lang="en-US" altLang="zh-TW" dirty="0"/>
              <a:t>, but only after the current program finishes. </a:t>
            </a:r>
            <a:r>
              <a:rPr lang="en-US" altLang="zh-TW" sz="2800" dirty="0"/>
              <a:t>(</a:t>
            </a:r>
            <a:r>
              <a:rPr lang="en-US" altLang="zh-TW" sz="2800" i="1" dirty="0"/>
              <a:t>Basically, just the “a” command with indirection, where the provided argument is the file to print, rather</a:t>
            </a:r>
            <a:r>
              <a:rPr lang="en-US" altLang="zh-TW" sz="2400" i="1" dirty="0"/>
              <a:t> </a:t>
            </a:r>
            <a:r>
              <a:rPr lang="en-US" altLang="zh-TW" sz="2800" i="1" dirty="0"/>
              <a:t>than that argument being the thing to</a:t>
            </a:r>
            <a:r>
              <a:rPr lang="en-US" altLang="zh-TW" sz="2400" i="1" dirty="0"/>
              <a:t> </a:t>
            </a:r>
            <a:r>
              <a:rPr lang="en-US" altLang="zh-TW" sz="2800" i="1" dirty="0"/>
              <a:t>print</a:t>
            </a:r>
            <a:r>
              <a:rPr lang="en-US" altLang="zh-TW" sz="2800" i="1" spc="-300" dirty="0"/>
              <a:t>.</a:t>
            </a:r>
            <a:r>
              <a:rPr lang="en-US" altLang="zh-TW" sz="2800" dirty="0"/>
              <a:t>) </a:t>
            </a:r>
            <a:endParaRPr lang="en-US" altLang="zh-TW" sz="2800" dirty="0" smtClean="0"/>
          </a:p>
          <a:p>
            <a:pPr marL="746125" indent="-746125" eaLnBrk="1" hangingPunct="1">
              <a:lnSpc>
                <a:spcPct val="95000"/>
              </a:lnSpc>
              <a:spcBef>
                <a:spcPts val="1200"/>
              </a:spcBef>
              <a:buNone/>
            </a:pPr>
            <a:r>
              <a:rPr lang="en-US" altLang="zh-TW" dirty="0" smtClean="0">
                <a:solidFill>
                  <a:schemeClr val="bg1">
                    <a:lumMod val="75000"/>
                  </a:schemeClr>
                </a:solidFill>
                <a:latin typeface="Lucida Console" panose="020B0609040504020204" pitchFamily="49" charset="0"/>
              </a:rPr>
              <a:t>w</a:t>
            </a:r>
            <a:r>
              <a:rPr lang="en-US" altLang="zh-TW" dirty="0">
                <a:solidFill>
                  <a:schemeClr val="bg1">
                    <a:lumMod val="75000"/>
                  </a:schemeClr>
                </a:solidFill>
              </a:rPr>
              <a:t>→	Write the pattern space to the file indicated in the provided argument. If the file exist, overwrite it</a:t>
            </a:r>
            <a:r>
              <a:rPr lang="en-US" altLang="zh-TW" dirty="0" smtClean="0">
                <a:solidFill>
                  <a:schemeClr val="bg1">
                    <a:lumMod val="75000"/>
                  </a:schemeClr>
                </a:solidFill>
              </a:rPr>
              <a:t>.</a:t>
            </a:r>
            <a:endParaRPr lang="en-US" altLang="zh-TW" dirty="0">
              <a:solidFill>
                <a:schemeClr val="bg1">
                  <a:lumMod val="75000"/>
                </a:schemeClr>
              </a:solidFill>
            </a:endParaRPr>
          </a:p>
        </p:txBody>
      </p:sp>
    </p:spTree>
    <p:extLst>
      <p:ext uri="{BB962C8B-B14F-4D97-AF65-F5344CB8AC3E}">
        <p14:creationId xmlns:p14="http://schemas.microsoft.com/office/powerpoint/2010/main" val="63014871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28600" y="0"/>
            <a:ext cx="8686800" cy="914400"/>
          </a:xfrm>
        </p:spPr>
        <p:txBody>
          <a:bodyPr/>
          <a:lstStyle/>
          <a:p>
            <a:pPr eaLnBrk="1" hangingPunct="1"/>
            <a:r>
              <a:rPr lang="en-US" altLang="zh-TW" sz="4800" dirty="0" smtClean="0">
                <a:solidFill>
                  <a:schemeClr val="accent2"/>
                </a:solidFill>
              </a:rPr>
              <a:t> The </a:t>
            </a:r>
            <a:r>
              <a:rPr lang="en-US" altLang="zh-TW" sz="4800" dirty="0">
                <a:solidFill>
                  <a:schemeClr val="accent2"/>
                </a:solidFill>
              </a:rPr>
              <a:t>r command</a:t>
            </a:r>
          </a:p>
        </p:txBody>
      </p:sp>
      <p:sp>
        <p:nvSpPr>
          <p:cNvPr id="2" name="Content Placeholder 1"/>
          <p:cNvSpPr>
            <a:spLocks noGrp="1"/>
          </p:cNvSpPr>
          <p:nvPr>
            <p:ph idx="1"/>
          </p:nvPr>
        </p:nvSpPr>
        <p:spPr>
          <a:xfrm>
            <a:off x="233362" y="914400"/>
            <a:ext cx="8910638" cy="6019800"/>
          </a:xfrm>
        </p:spPr>
        <p:txBody>
          <a:bodyPr/>
          <a:lstStyle/>
          <a:p>
            <a:r>
              <a:rPr lang="en-US" dirty="0" smtClean="0">
                <a:solidFill>
                  <a:srgbClr val="FF0000"/>
                </a:solidFill>
              </a:rPr>
              <a:t>Here we’ll make a file named “F1” containing two lines, one saying “hello”, the other, “bye”:</a:t>
            </a:r>
          </a:p>
          <a:p>
            <a:pPr marL="457200" indent="0">
              <a:spcBef>
                <a:spcPts val="0"/>
              </a:spcBef>
              <a:buNone/>
            </a:pPr>
            <a:r>
              <a:rPr lang="en-US" sz="2600" b="1" dirty="0" smtClean="0">
                <a:solidFill>
                  <a:schemeClr val="bg1">
                    <a:lumMod val="75000"/>
                  </a:schemeClr>
                </a:solidFill>
                <a:latin typeface="Lucida Console" panose="020B0609040504020204" pitchFamily="49" charset="0"/>
              </a:rPr>
              <a:t>%</a:t>
            </a:r>
            <a:r>
              <a:rPr lang="en-US" sz="2600" b="1" dirty="0" smtClean="0">
                <a:solidFill>
                  <a:srgbClr val="00B050"/>
                </a:solidFill>
                <a:latin typeface="Lucida Console" panose="020B0609040504020204" pitchFamily="49" charset="0"/>
              </a:rPr>
              <a:t> </a:t>
            </a:r>
            <a:r>
              <a:rPr lang="en-US" sz="2600" b="1" dirty="0">
                <a:solidFill>
                  <a:srgbClr val="00B050"/>
                </a:solidFill>
                <a:latin typeface="Lucida Console" panose="020B0609040504020204" pitchFamily="49" charset="0"/>
              </a:rPr>
              <a:t>echo </a:t>
            </a:r>
            <a:r>
              <a:rPr lang="en-US" sz="2600" b="1" dirty="0" smtClean="0">
                <a:solidFill>
                  <a:srgbClr val="00B050"/>
                </a:solidFill>
                <a:latin typeface="Lucida Console" panose="020B0609040504020204" pitchFamily="49" charset="0"/>
              </a:rPr>
              <a:t>hello &gt; F1; </a:t>
            </a:r>
            <a:r>
              <a:rPr lang="en-US" sz="2600" b="1" dirty="0">
                <a:solidFill>
                  <a:srgbClr val="00B050"/>
                </a:solidFill>
                <a:latin typeface="Lucida Console" panose="020B0609040504020204" pitchFamily="49" charset="0"/>
              </a:rPr>
              <a:t>echo </a:t>
            </a:r>
            <a:r>
              <a:rPr lang="en-US" sz="2600" b="1" dirty="0" smtClean="0">
                <a:solidFill>
                  <a:srgbClr val="00B050"/>
                </a:solidFill>
                <a:latin typeface="Lucida Console" panose="020B0609040504020204" pitchFamily="49" charset="0"/>
              </a:rPr>
              <a:t>bye &gt;&gt; F1;</a:t>
            </a:r>
          </a:p>
          <a:p>
            <a:r>
              <a:rPr lang="en-US" dirty="0">
                <a:solidFill>
                  <a:srgbClr val="FF0000"/>
                </a:solidFill>
              </a:rPr>
              <a:t>Here we’ll read </a:t>
            </a:r>
            <a:r>
              <a:rPr lang="en-US" dirty="0" smtClean="0">
                <a:solidFill>
                  <a:srgbClr val="FF0000"/>
                </a:solidFill>
              </a:rPr>
              <a:t>that </a:t>
            </a:r>
            <a:r>
              <a:rPr lang="en-US" dirty="0">
                <a:solidFill>
                  <a:srgbClr val="FF0000"/>
                </a:solidFill>
              </a:rPr>
              <a:t>file </a:t>
            </a:r>
            <a:r>
              <a:rPr lang="en-US" dirty="0" smtClean="0">
                <a:solidFill>
                  <a:srgbClr val="FF0000"/>
                </a:solidFill>
              </a:rPr>
              <a:t>within a </a:t>
            </a:r>
            <a:r>
              <a:rPr lang="en-US" dirty="0" err="1" smtClean="0">
                <a:solidFill>
                  <a:srgbClr val="FF0000"/>
                </a:solidFill>
              </a:rPr>
              <a:t>sed</a:t>
            </a:r>
            <a:r>
              <a:rPr lang="en-US" dirty="0" smtClean="0">
                <a:solidFill>
                  <a:srgbClr val="FF0000"/>
                </a:solidFill>
              </a:rPr>
              <a:t> program:</a:t>
            </a:r>
            <a:endParaRPr lang="en-US" dirty="0">
              <a:solidFill>
                <a:srgbClr val="FF0000"/>
              </a:solidFill>
            </a:endParaRPr>
          </a:p>
          <a:p>
            <a:pPr marL="457200" indent="0">
              <a:spcBef>
                <a:spcPts val="0"/>
              </a:spcBef>
              <a:buNone/>
            </a:pPr>
            <a:r>
              <a:rPr lang="en-US" sz="2600" b="1" dirty="0">
                <a:solidFill>
                  <a:schemeClr val="bg1">
                    <a:lumMod val="75000"/>
                  </a:schemeClr>
                </a:solidFill>
                <a:latin typeface="Lucida Console" panose="020B0609040504020204" pitchFamily="49" charset="0"/>
              </a:rPr>
              <a:t>%</a:t>
            </a:r>
            <a:r>
              <a:rPr lang="en-US" sz="2600" b="1" dirty="0">
                <a:solidFill>
                  <a:srgbClr val="00B050"/>
                </a:solidFill>
                <a:latin typeface="Lucida Console" panose="020B0609040504020204" pitchFamily="49" charset="0"/>
              </a:rPr>
              <a:t> </a:t>
            </a:r>
            <a:r>
              <a:rPr lang="en-US" sz="2600" b="1" dirty="0" err="1">
                <a:solidFill>
                  <a:srgbClr val="00B050"/>
                </a:solidFill>
                <a:latin typeface="Lucida Console" panose="020B0609040504020204" pitchFamily="49" charset="0"/>
              </a:rPr>
              <a:t>seq</a:t>
            </a:r>
            <a:r>
              <a:rPr lang="en-US" sz="2600" b="1" dirty="0">
                <a:solidFill>
                  <a:srgbClr val="00B050"/>
                </a:solidFill>
                <a:latin typeface="Lucida Console" panose="020B0609040504020204" pitchFamily="49" charset="0"/>
              </a:rPr>
              <a:t> </a:t>
            </a:r>
            <a:r>
              <a:rPr lang="en-US" sz="2600" b="1" dirty="0" smtClean="0">
                <a:solidFill>
                  <a:srgbClr val="00B050"/>
                </a:solidFill>
                <a:latin typeface="Lucida Console" panose="020B0609040504020204" pitchFamily="49" charset="0"/>
              </a:rPr>
              <a:t>2|sed 'rF1'</a:t>
            </a:r>
          </a:p>
          <a:p>
            <a:pPr marL="457200" indent="0">
              <a:lnSpc>
                <a:spcPct val="90000"/>
              </a:lnSpc>
              <a:spcBef>
                <a:spcPts val="0"/>
              </a:spcBef>
              <a:buNone/>
            </a:pPr>
            <a:r>
              <a:rPr lang="en-US" sz="2600" b="1" dirty="0" smtClean="0">
                <a:solidFill>
                  <a:srgbClr val="0070C0"/>
                </a:solidFill>
                <a:latin typeface="Lucida Console" panose="020B0609040504020204" pitchFamily="49" charset="0"/>
              </a:rPr>
              <a:t>1</a:t>
            </a:r>
            <a:endParaRPr lang="en-US" sz="2600" b="1" dirty="0">
              <a:solidFill>
                <a:srgbClr val="0070C0"/>
              </a:solidFill>
              <a:latin typeface="Lucida Console" panose="020B0609040504020204" pitchFamily="49" charset="0"/>
            </a:endParaRPr>
          </a:p>
          <a:p>
            <a:pPr marL="457200" indent="0">
              <a:lnSpc>
                <a:spcPct val="90000"/>
              </a:lnSpc>
              <a:spcBef>
                <a:spcPts val="0"/>
              </a:spcBef>
              <a:buNone/>
            </a:pPr>
            <a:r>
              <a:rPr lang="en-US" sz="2600" b="1" dirty="0" smtClean="0">
                <a:solidFill>
                  <a:srgbClr val="0070C0"/>
                </a:solidFill>
                <a:latin typeface="Lucida Console" panose="020B0609040504020204" pitchFamily="49" charset="0"/>
              </a:rPr>
              <a:t>hello</a:t>
            </a:r>
          </a:p>
          <a:p>
            <a:pPr marL="457200" indent="0">
              <a:lnSpc>
                <a:spcPct val="90000"/>
              </a:lnSpc>
              <a:spcBef>
                <a:spcPts val="0"/>
              </a:spcBef>
              <a:buNone/>
            </a:pPr>
            <a:r>
              <a:rPr lang="en-US" sz="2600" b="1" dirty="0" smtClean="0">
                <a:solidFill>
                  <a:srgbClr val="0070C0"/>
                </a:solidFill>
                <a:latin typeface="Lucida Console" panose="020B0609040504020204" pitchFamily="49" charset="0"/>
              </a:rPr>
              <a:t>bye</a:t>
            </a:r>
          </a:p>
          <a:p>
            <a:pPr marL="457200" indent="0">
              <a:lnSpc>
                <a:spcPct val="90000"/>
              </a:lnSpc>
              <a:spcBef>
                <a:spcPts val="0"/>
              </a:spcBef>
              <a:buNone/>
            </a:pPr>
            <a:r>
              <a:rPr lang="en-US" sz="2600" b="1" dirty="0" smtClean="0">
                <a:solidFill>
                  <a:srgbClr val="0070C0"/>
                </a:solidFill>
                <a:latin typeface="Lucida Console" panose="020B0609040504020204" pitchFamily="49" charset="0"/>
              </a:rPr>
              <a:t>2</a:t>
            </a:r>
            <a:endParaRPr lang="en-US" sz="2600" b="1" dirty="0">
              <a:solidFill>
                <a:srgbClr val="0070C0"/>
              </a:solidFill>
              <a:latin typeface="Lucida Console" panose="020B0609040504020204" pitchFamily="49" charset="0"/>
            </a:endParaRPr>
          </a:p>
          <a:p>
            <a:pPr marL="457200" indent="0">
              <a:lnSpc>
                <a:spcPct val="90000"/>
              </a:lnSpc>
              <a:spcBef>
                <a:spcPts val="0"/>
              </a:spcBef>
              <a:buNone/>
            </a:pPr>
            <a:r>
              <a:rPr lang="en-US" sz="2600" b="1" dirty="0">
                <a:solidFill>
                  <a:srgbClr val="0070C0"/>
                </a:solidFill>
                <a:latin typeface="Lucida Console" panose="020B0609040504020204" pitchFamily="49" charset="0"/>
              </a:rPr>
              <a:t>hello</a:t>
            </a:r>
          </a:p>
          <a:p>
            <a:pPr marL="457200" indent="0">
              <a:lnSpc>
                <a:spcPct val="90000"/>
              </a:lnSpc>
              <a:spcBef>
                <a:spcPts val="0"/>
              </a:spcBef>
              <a:buNone/>
            </a:pPr>
            <a:r>
              <a:rPr lang="en-US" sz="2600" b="1" dirty="0" smtClean="0">
                <a:solidFill>
                  <a:srgbClr val="0070C0"/>
                </a:solidFill>
                <a:latin typeface="Lucida Console" panose="020B0609040504020204" pitchFamily="49" charset="0"/>
              </a:rPr>
              <a:t>bye</a:t>
            </a:r>
          </a:p>
          <a:p>
            <a:r>
              <a:rPr lang="en-US" dirty="0" smtClean="0">
                <a:solidFill>
                  <a:srgbClr val="FF0000"/>
                </a:solidFill>
              </a:rPr>
              <a:t>Notice how the above worked like an “a” does:</a:t>
            </a:r>
            <a:endParaRPr lang="en-US" dirty="0">
              <a:solidFill>
                <a:srgbClr val="FF0000"/>
              </a:solidFill>
            </a:endParaRPr>
          </a:p>
          <a:p>
            <a:pPr marL="457200" indent="0">
              <a:spcBef>
                <a:spcPts val="0"/>
              </a:spcBef>
              <a:buNone/>
            </a:pPr>
            <a:r>
              <a:rPr lang="en-US" sz="2600" b="1" dirty="0" smtClean="0">
                <a:solidFill>
                  <a:schemeClr val="bg1">
                    <a:lumMod val="75000"/>
                  </a:schemeClr>
                </a:solidFill>
                <a:latin typeface="Lucida Console" panose="020B0609040504020204" pitchFamily="49" charset="0"/>
              </a:rPr>
              <a:t>%</a:t>
            </a:r>
            <a:r>
              <a:rPr lang="en-US" sz="2600" b="1" dirty="0" smtClean="0">
                <a:solidFill>
                  <a:srgbClr val="00B050"/>
                </a:solidFill>
                <a:latin typeface="Lucida Console" panose="020B0609040504020204" pitchFamily="49" charset="0"/>
              </a:rPr>
              <a:t> </a:t>
            </a:r>
            <a:r>
              <a:rPr lang="en-US" sz="2600" b="1" dirty="0" err="1">
                <a:solidFill>
                  <a:srgbClr val="00B050"/>
                </a:solidFill>
                <a:latin typeface="Lucida Console" panose="020B0609040504020204" pitchFamily="49" charset="0"/>
              </a:rPr>
              <a:t>seq</a:t>
            </a:r>
            <a:r>
              <a:rPr lang="en-US" sz="2600" b="1" dirty="0">
                <a:solidFill>
                  <a:srgbClr val="00B050"/>
                </a:solidFill>
                <a:latin typeface="Lucida Console" panose="020B0609040504020204" pitchFamily="49" charset="0"/>
              </a:rPr>
              <a:t> </a:t>
            </a:r>
            <a:r>
              <a:rPr lang="en-US" sz="2600" b="1" dirty="0" smtClean="0">
                <a:solidFill>
                  <a:srgbClr val="00B050"/>
                </a:solidFill>
                <a:latin typeface="Lucida Console" panose="020B0609040504020204" pitchFamily="49" charset="0"/>
              </a:rPr>
              <a:t>2|sed '</a:t>
            </a:r>
            <a:r>
              <a:rPr lang="en-US" sz="2600" b="1" dirty="0" err="1" smtClean="0">
                <a:solidFill>
                  <a:srgbClr val="00B050"/>
                </a:solidFill>
                <a:latin typeface="Lucida Console" panose="020B0609040504020204" pitchFamily="49" charset="0"/>
              </a:rPr>
              <a:t>ahello</a:t>
            </a:r>
            <a:r>
              <a:rPr lang="en-US" sz="2600" b="1" dirty="0" smtClean="0">
                <a:solidFill>
                  <a:srgbClr val="00B050"/>
                </a:solidFill>
                <a:latin typeface="Lucida Console" panose="020B0609040504020204" pitchFamily="49" charset="0"/>
              </a:rPr>
              <a:t>\</a:t>
            </a:r>
            <a:r>
              <a:rPr lang="en-US" sz="2600" b="1" dirty="0" err="1" smtClean="0">
                <a:solidFill>
                  <a:srgbClr val="00B050"/>
                </a:solidFill>
                <a:latin typeface="Lucida Console" panose="020B0609040504020204" pitchFamily="49" charset="0"/>
              </a:rPr>
              <a:t>nbye</a:t>
            </a:r>
            <a:r>
              <a:rPr lang="en-US" sz="2600" b="1" dirty="0" smtClean="0">
                <a:solidFill>
                  <a:srgbClr val="00B050"/>
                </a:solidFill>
                <a:latin typeface="Lucida Console" panose="020B0609040504020204" pitchFamily="49" charset="0"/>
              </a:rPr>
              <a:t>'</a:t>
            </a:r>
          </a:p>
          <a:p>
            <a:pPr marL="457200" indent="0">
              <a:spcBef>
                <a:spcPts val="0"/>
              </a:spcBef>
              <a:buNone/>
            </a:pPr>
            <a:r>
              <a:rPr lang="en-US" sz="2600" b="1" dirty="0">
                <a:solidFill>
                  <a:srgbClr val="0070C0"/>
                </a:solidFill>
                <a:latin typeface="Lucida Console" panose="020B0609040504020204" pitchFamily="49" charset="0"/>
              </a:rPr>
              <a:t>1</a:t>
            </a:r>
            <a:endParaRPr lang="en-US" sz="2600" b="1" dirty="0">
              <a:solidFill>
                <a:srgbClr val="00B050"/>
              </a:solidFill>
              <a:latin typeface="Lucida Console" panose="020B0609040504020204" pitchFamily="49" charset="0"/>
            </a:endParaRPr>
          </a:p>
        </p:txBody>
      </p:sp>
    </p:spTree>
    <p:extLst>
      <p:ext uri="{BB962C8B-B14F-4D97-AF65-F5344CB8AC3E}">
        <p14:creationId xmlns:p14="http://schemas.microsoft.com/office/powerpoint/2010/main" val="1548933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subTnLst>
                                    <p:animClr clrSpc="rgb" dir="cw">
                                      <p:cBhvr override="childStyle">
                                        <p:cTn dur="1" fill="hold" display="0" masterRel="nextClick" afterEffect="1"/>
                                        <p:tgtEl>
                                          <p:spTgt spid="2">
                                            <p:txEl>
                                              <p:pRg st="0" end="0"/>
                                            </p:txEl>
                                          </p:spTgt>
                                        </p:tgtEl>
                                        <p:attrNameLst>
                                          <p:attrName>ppt_c</p:attrName>
                                        </p:attrNameLst>
                                      </p:cBhvr>
                                      <p:to>
                                        <a:srgbClr val="333333"/>
                                      </p:to>
                                    </p:animClr>
                                  </p:subTnLst>
                                </p:cTn>
                              </p:par>
                              <p:par>
                                <p:cTn id="8" presetID="14"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0" dur="500"/>
                                        <p:tgtEl>
                                          <p:spTgt spid="2">
                                            <p:txEl>
                                              <p:pRg st="1" end="1"/>
                                            </p:txEl>
                                          </p:spTgt>
                                        </p:tgtEl>
                                      </p:cBhvr>
                                    </p:animEffect>
                                  </p:childTnLst>
                                  <p:subTnLst>
                                    <p:animClr clrSpc="rgb" dir="cw">
                                      <p:cBhvr override="childStyle">
                                        <p:cTn dur="1" fill="hold" display="0" masterRel="nextClick" afterEffect="1"/>
                                        <p:tgtEl>
                                          <p:spTgt spid="2">
                                            <p:txEl>
                                              <p:pRg st="1" end="1"/>
                                            </p:txEl>
                                          </p:spTgt>
                                        </p:tgtEl>
                                        <p:attrNameLst>
                                          <p:attrName>ppt_c</p:attrName>
                                        </p:attrNameLst>
                                      </p:cBhvr>
                                      <p:to>
                                        <a:srgbClr val="333333"/>
                                      </p:to>
                                    </p:animClr>
                                  </p:sub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5" dur="500"/>
                                        <p:tgtEl>
                                          <p:spTgt spid="2">
                                            <p:txEl>
                                              <p:pRg st="2" end="2"/>
                                            </p:txEl>
                                          </p:spTgt>
                                        </p:tgtEl>
                                      </p:cBhvr>
                                    </p:animEffect>
                                  </p:childTnLst>
                                  <p:subTnLst>
                                    <p:animClr clrSpc="rgb" dir="cw">
                                      <p:cBhvr override="childStyle">
                                        <p:cTn dur="1" fill="hold" display="0" masterRel="nextClick" afterEffect="1"/>
                                        <p:tgtEl>
                                          <p:spTgt spid="2">
                                            <p:txEl>
                                              <p:pRg st="2" end="2"/>
                                            </p:txEl>
                                          </p:spTgt>
                                        </p:tgtEl>
                                        <p:attrNameLst>
                                          <p:attrName>ppt_c</p:attrName>
                                        </p:attrNameLst>
                                      </p:cBhvr>
                                      <p:to>
                                        <a:srgbClr val="333333"/>
                                      </p:to>
                                    </p:animClr>
                                  </p:subTnLst>
                                </p:cTn>
                              </p:par>
                              <p:par>
                                <p:cTn id="16" presetID="14" presetClass="entr" presetSubtype="1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8" dur="500"/>
                                        <p:tgtEl>
                                          <p:spTgt spid="2">
                                            <p:txEl>
                                              <p:pRg st="3" end="3"/>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1" dur="500"/>
                                        <p:tgtEl>
                                          <p:spTgt spid="2">
                                            <p:txEl>
                                              <p:pRg st="4" end="4"/>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4" dur="500"/>
                                        <p:tgtEl>
                                          <p:spTgt spid="2">
                                            <p:txEl>
                                              <p:pRg st="5" end="5"/>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7" dur="500"/>
                                        <p:tgtEl>
                                          <p:spTgt spid="2">
                                            <p:txEl>
                                              <p:pRg st="6" end="6"/>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randombar(horizontal)">
                                      <p:cBhvr>
                                        <p:cTn id="30" dur="500"/>
                                        <p:tgtEl>
                                          <p:spTgt spid="2">
                                            <p:txEl>
                                              <p:pRg st="7" end="7"/>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Effect transition="in" filter="randombar(horizontal)">
                                      <p:cBhvr>
                                        <p:cTn id="33" dur="500"/>
                                        <p:tgtEl>
                                          <p:spTgt spid="2">
                                            <p:txEl>
                                              <p:pRg st="8" end="8"/>
                                            </p:txEl>
                                          </p:spTgt>
                                        </p:tgtEl>
                                      </p:cBhvr>
                                    </p:animEffect>
                                  </p:childTnLst>
                                </p:cTn>
                              </p:par>
                              <p:par>
                                <p:cTn id="34" presetID="14" presetClass="entr" presetSubtype="10" fill="hold" nodeType="withEffect">
                                  <p:stCondLst>
                                    <p:cond delay="0"/>
                                  </p:stCondLst>
                                  <p:childTnLst>
                                    <p:set>
                                      <p:cBhvr>
                                        <p:cTn id="35" dur="1" fill="hold">
                                          <p:stCondLst>
                                            <p:cond delay="0"/>
                                          </p:stCondLst>
                                        </p:cTn>
                                        <p:tgtEl>
                                          <p:spTgt spid="2">
                                            <p:txEl>
                                              <p:pRg st="9" end="9"/>
                                            </p:txEl>
                                          </p:spTgt>
                                        </p:tgtEl>
                                        <p:attrNameLst>
                                          <p:attrName>style.visibility</p:attrName>
                                        </p:attrNameLst>
                                      </p:cBhvr>
                                      <p:to>
                                        <p:strVal val="visible"/>
                                      </p:to>
                                    </p:set>
                                    <p:animEffect transition="in" filter="randombar(horizontal)">
                                      <p:cBhvr>
                                        <p:cTn id="36" dur="500"/>
                                        <p:tgtEl>
                                          <p:spTgt spid="2">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41" dur="500"/>
                                        <p:tgtEl>
                                          <p:spTgt spid="2">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2">
                                            <p:txEl>
                                              <p:pRg st="11" end="11"/>
                                            </p:txEl>
                                          </p:spTgt>
                                        </p:tgtEl>
                                        <p:attrNameLst>
                                          <p:attrName>style.visibility</p:attrName>
                                        </p:attrNameLst>
                                      </p:cBhvr>
                                      <p:to>
                                        <p:strVal val="visible"/>
                                      </p:to>
                                    </p:set>
                                    <p:animEffect transition="in" filter="randombar(horizontal)">
                                      <p:cBhvr>
                                        <p:cTn id="46" dur="500"/>
                                        <p:tgtEl>
                                          <p:spTgt spid="2">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28600" y="0"/>
            <a:ext cx="8686800" cy="914400"/>
          </a:xfrm>
        </p:spPr>
        <p:txBody>
          <a:bodyPr/>
          <a:lstStyle/>
          <a:p>
            <a:pPr eaLnBrk="1" hangingPunct="1"/>
            <a:r>
              <a:rPr lang="en-US" altLang="zh-TW" sz="4800" dirty="0" smtClean="0">
                <a:solidFill>
                  <a:schemeClr val="accent2"/>
                </a:solidFill>
              </a:rPr>
              <a:t> The </a:t>
            </a:r>
            <a:r>
              <a:rPr lang="en-US" altLang="zh-TW" sz="4800" dirty="0">
                <a:solidFill>
                  <a:schemeClr val="accent2"/>
                </a:solidFill>
              </a:rPr>
              <a:t>r command</a:t>
            </a:r>
          </a:p>
        </p:txBody>
      </p:sp>
      <p:sp>
        <p:nvSpPr>
          <p:cNvPr id="2" name="Content Placeholder 1"/>
          <p:cNvSpPr>
            <a:spLocks noGrp="1"/>
          </p:cNvSpPr>
          <p:nvPr>
            <p:ph idx="1"/>
          </p:nvPr>
        </p:nvSpPr>
        <p:spPr>
          <a:xfrm>
            <a:off x="233362" y="914400"/>
            <a:ext cx="8910638" cy="6019800"/>
          </a:xfrm>
        </p:spPr>
        <p:txBody>
          <a:bodyPr/>
          <a:lstStyle/>
          <a:p>
            <a:pPr marL="0" indent="0">
              <a:buNone/>
            </a:pPr>
            <a:endParaRPr lang="en-US" sz="200" dirty="0" smtClean="0">
              <a:solidFill>
                <a:schemeClr val="tx1">
                  <a:lumMod val="75000"/>
                  <a:lumOff val="25000"/>
                </a:schemeClr>
              </a:solidFill>
            </a:endParaRPr>
          </a:p>
          <a:p>
            <a:pPr marL="0" indent="0">
              <a:buNone/>
            </a:pPr>
            <a:r>
              <a:rPr lang="en-US" dirty="0" smtClean="0">
                <a:solidFill>
                  <a:schemeClr val="tx1">
                    <a:lumMod val="75000"/>
                    <a:lumOff val="25000"/>
                  </a:schemeClr>
                </a:solidFill>
              </a:rPr>
              <a:t>    two lines, one saying “hello”, the other, “bye”:</a:t>
            </a:r>
          </a:p>
          <a:p>
            <a:pPr marL="457200" indent="0">
              <a:spcBef>
                <a:spcPts val="0"/>
              </a:spcBef>
              <a:buNone/>
            </a:pPr>
            <a:r>
              <a:rPr lang="en-US" sz="2600" b="1" dirty="0" smtClean="0">
                <a:solidFill>
                  <a:schemeClr val="tx1">
                    <a:lumMod val="75000"/>
                    <a:lumOff val="25000"/>
                  </a:schemeClr>
                </a:solidFill>
                <a:latin typeface="Lucida Console" panose="020B0609040504020204" pitchFamily="49" charset="0"/>
              </a:rPr>
              <a:t>% </a:t>
            </a:r>
            <a:r>
              <a:rPr lang="en-US" sz="2600" b="1" dirty="0">
                <a:solidFill>
                  <a:schemeClr val="tx1">
                    <a:lumMod val="75000"/>
                    <a:lumOff val="25000"/>
                  </a:schemeClr>
                </a:solidFill>
                <a:latin typeface="Lucida Console" panose="020B0609040504020204" pitchFamily="49" charset="0"/>
              </a:rPr>
              <a:t>echo </a:t>
            </a:r>
            <a:r>
              <a:rPr lang="en-US" sz="2600" b="1" dirty="0" smtClean="0">
                <a:solidFill>
                  <a:schemeClr val="tx1">
                    <a:lumMod val="75000"/>
                    <a:lumOff val="25000"/>
                  </a:schemeClr>
                </a:solidFill>
                <a:latin typeface="Lucida Console" panose="020B0609040504020204" pitchFamily="49" charset="0"/>
              </a:rPr>
              <a:t>hello &gt; F1; </a:t>
            </a:r>
            <a:r>
              <a:rPr lang="en-US" sz="2600" b="1" dirty="0">
                <a:solidFill>
                  <a:schemeClr val="tx1">
                    <a:lumMod val="75000"/>
                    <a:lumOff val="25000"/>
                  </a:schemeClr>
                </a:solidFill>
                <a:latin typeface="Lucida Console" panose="020B0609040504020204" pitchFamily="49" charset="0"/>
              </a:rPr>
              <a:t>echo </a:t>
            </a:r>
            <a:r>
              <a:rPr lang="en-US" sz="2600" b="1" dirty="0" smtClean="0">
                <a:solidFill>
                  <a:schemeClr val="tx1">
                    <a:lumMod val="75000"/>
                    <a:lumOff val="25000"/>
                  </a:schemeClr>
                </a:solidFill>
                <a:latin typeface="Lucida Console" panose="020B0609040504020204" pitchFamily="49" charset="0"/>
              </a:rPr>
              <a:t>bye &gt;&gt; F1;</a:t>
            </a:r>
          </a:p>
          <a:p>
            <a:r>
              <a:rPr lang="en-US" dirty="0">
                <a:solidFill>
                  <a:schemeClr val="tx1">
                    <a:lumMod val="75000"/>
                    <a:lumOff val="25000"/>
                  </a:schemeClr>
                </a:solidFill>
              </a:rPr>
              <a:t>Here we’ll read </a:t>
            </a:r>
            <a:r>
              <a:rPr lang="en-US" dirty="0" smtClean="0">
                <a:solidFill>
                  <a:schemeClr val="tx1">
                    <a:lumMod val="75000"/>
                    <a:lumOff val="25000"/>
                  </a:schemeClr>
                </a:solidFill>
              </a:rPr>
              <a:t>that </a:t>
            </a:r>
            <a:r>
              <a:rPr lang="en-US" dirty="0">
                <a:solidFill>
                  <a:schemeClr val="tx1">
                    <a:lumMod val="75000"/>
                    <a:lumOff val="25000"/>
                  </a:schemeClr>
                </a:solidFill>
              </a:rPr>
              <a:t>file </a:t>
            </a:r>
            <a:r>
              <a:rPr lang="en-US" dirty="0" smtClean="0">
                <a:solidFill>
                  <a:schemeClr val="tx1">
                    <a:lumMod val="75000"/>
                    <a:lumOff val="25000"/>
                  </a:schemeClr>
                </a:solidFill>
              </a:rPr>
              <a:t>within a </a:t>
            </a:r>
            <a:r>
              <a:rPr lang="en-US" dirty="0" err="1" smtClean="0">
                <a:solidFill>
                  <a:schemeClr val="tx1">
                    <a:lumMod val="75000"/>
                    <a:lumOff val="25000"/>
                  </a:schemeClr>
                </a:solidFill>
              </a:rPr>
              <a:t>sed</a:t>
            </a:r>
            <a:r>
              <a:rPr lang="en-US" dirty="0" smtClean="0">
                <a:solidFill>
                  <a:schemeClr val="tx1">
                    <a:lumMod val="75000"/>
                    <a:lumOff val="25000"/>
                  </a:schemeClr>
                </a:solidFill>
              </a:rPr>
              <a:t> program:</a:t>
            </a:r>
            <a:endParaRPr lang="en-US" dirty="0">
              <a:solidFill>
                <a:schemeClr val="tx1">
                  <a:lumMod val="75000"/>
                  <a:lumOff val="25000"/>
                </a:schemeClr>
              </a:solidFill>
            </a:endParaRPr>
          </a:p>
          <a:p>
            <a:pPr marL="457200" indent="0">
              <a:spcBef>
                <a:spcPts val="0"/>
              </a:spcBef>
              <a:buNone/>
            </a:pPr>
            <a:r>
              <a:rPr lang="en-US" sz="2600" b="1" dirty="0">
                <a:solidFill>
                  <a:schemeClr val="bg1">
                    <a:lumMod val="75000"/>
                  </a:schemeClr>
                </a:solidFill>
                <a:latin typeface="Lucida Console" panose="020B0609040504020204" pitchFamily="49" charset="0"/>
              </a:rPr>
              <a:t>%</a:t>
            </a:r>
            <a:r>
              <a:rPr lang="en-US" sz="2600" b="1" dirty="0">
                <a:solidFill>
                  <a:srgbClr val="00B050"/>
                </a:solidFill>
                <a:latin typeface="Lucida Console" panose="020B0609040504020204" pitchFamily="49" charset="0"/>
              </a:rPr>
              <a:t> </a:t>
            </a:r>
            <a:r>
              <a:rPr lang="en-US" sz="2600" b="1" dirty="0" err="1">
                <a:solidFill>
                  <a:srgbClr val="00B050"/>
                </a:solidFill>
                <a:latin typeface="Lucida Console" panose="020B0609040504020204" pitchFamily="49" charset="0"/>
              </a:rPr>
              <a:t>seq</a:t>
            </a:r>
            <a:r>
              <a:rPr lang="en-US" sz="2600" b="1" dirty="0">
                <a:solidFill>
                  <a:srgbClr val="00B050"/>
                </a:solidFill>
                <a:latin typeface="Lucida Console" panose="020B0609040504020204" pitchFamily="49" charset="0"/>
              </a:rPr>
              <a:t> </a:t>
            </a:r>
            <a:r>
              <a:rPr lang="en-US" sz="2600" b="1" dirty="0" smtClean="0">
                <a:solidFill>
                  <a:srgbClr val="00B050"/>
                </a:solidFill>
                <a:latin typeface="Lucida Console" panose="020B0609040504020204" pitchFamily="49" charset="0"/>
              </a:rPr>
              <a:t>2|sed 'rF1'</a:t>
            </a:r>
          </a:p>
          <a:p>
            <a:pPr marL="457200" indent="0">
              <a:lnSpc>
                <a:spcPct val="90000"/>
              </a:lnSpc>
              <a:spcBef>
                <a:spcPts val="0"/>
              </a:spcBef>
              <a:buNone/>
            </a:pPr>
            <a:r>
              <a:rPr lang="en-US" sz="2600" b="1" dirty="0" smtClean="0">
                <a:solidFill>
                  <a:srgbClr val="0070C0"/>
                </a:solidFill>
                <a:latin typeface="Lucida Console" panose="020B0609040504020204" pitchFamily="49" charset="0"/>
              </a:rPr>
              <a:t>1</a:t>
            </a:r>
            <a:endParaRPr lang="en-US" sz="2600" b="1" dirty="0">
              <a:solidFill>
                <a:srgbClr val="0070C0"/>
              </a:solidFill>
              <a:latin typeface="Lucida Console" panose="020B0609040504020204" pitchFamily="49" charset="0"/>
            </a:endParaRPr>
          </a:p>
          <a:p>
            <a:pPr marL="457200" indent="0">
              <a:lnSpc>
                <a:spcPct val="90000"/>
              </a:lnSpc>
              <a:spcBef>
                <a:spcPts val="0"/>
              </a:spcBef>
              <a:buNone/>
            </a:pPr>
            <a:r>
              <a:rPr lang="en-US" sz="2600" b="1" dirty="0" smtClean="0">
                <a:solidFill>
                  <a:srgbClr val="0070C0"/>
                </a:solidFill>
                <a:latin typeface="Lucida Console" panose="020B0609040504020204" pitchFamily="49" charset="0"/>
              </a:rPr>
              <a:t>hello</a:t>
            </a:r>
          </a:p>
          <a:p>
            <a:pPr marL="457200" indent="0">
              <a:lnSpc>
                <a:spcPct val="90000"/>
              </a:lnSpc>
              <a:spcBef>
                <a:spcPts val="0"/>
              </a:spcBef>
              <a:buNone/>
            </a:pPr>
            <a:r>
              <a:rPr lang="en-US" sz="2600" b="1" dirty="0" smtClean="0">
                <a:solidFill>
                  <a:srgbClr val="0070C0"/>
                </a:solidFill>
                <a:latin typeface="Lucida Console" panose="020B0609040504020204" pitchFamily="49" charset="0"/>
              </a:rPr>
              <a:t>bye</a:t>
            </a:r>
          </a:p>
          <a:p>
            <a:pPr marL="457200" indent="0">
              <a:lnSpc>
                <a:spcPct val="90000"/>
              </a:lnSpc>
              <a:spcBef>
                <a:spcPts val="0"/>
              </a:spcBef>
              <a:buNone/>
            </a:pPr>
            <a:r>
              <a:rPr lang="en-US" sz="2600" b="1" dirty="0" smtClean="0">
                <a:solidFill>
                  <a:srgbClr val="0070C0"/>
                </a:solidFill>
                <a:latin typeface="Lucida Console" panose="020B0609040504020204" pitchFamily="49" charset="0"/>
              </a:rPr>
              <a:t>2</a:t>
            </a:r>
            <a:endParaRPr lang="en-US" sz="2600" b="1" dirty="0">
              <a:solidFill>
                <a:srgbClr val="0070C0"/>
              </a:solidFill>
              <a:latin typeface="Lucida Console" panose="020B0609040504020204" pitchFamily="49" charset="0"/>
            </a:endParaRPr>
          </a:p>
          <a:p>
            <a:pPr marL="457200" indent="0">
              <a:lnSpc>
                <a:spcPct val="90000"/>
              </a:lnSpc>
              <a:spcBef>
                <a:spcPts val="0"/>
              </a:spcBef>
              <a:buNone/>
            </a:pPr>
            <a:r>
              <a:rPr lang="en-US" sz="2600" b="1" dirty="0">
                <a:solidFill>
                  <a:srgbClr val="0070C0"/>
                </a:solidFill>
                <a:latin typeface="Lucida Console" panose="020B0609040504020204" pitchFamily="49" charset="0"/>
              </a:rPr>
              <a:t>hello</a:t>
            </a:r>
          </a:p>
          <a:p>
            <a:pPr marL="457200" indent="0">
              <a:lnSpc>
                <a:spcPct val="90000"/>
              </a:lnSpc>
              <a:spcBef>
                <a:spcPts val="0"/>
              </a:spcBef>
              <a:buNone/>
            </a:pPr>
            <a:r>
              <a:rPr lang="en-US" sz="2600" b="1" dirty="0" smtClean="0">
                <a:solidFill>
                  <a:srgbClr val="0070C0"/>
                </a:solidFill>
                <a:latin typeface="Lucida Console" panose="020B0609040504020204" pitchFamily="49" charset="0"/>
              </a:rPr>
              <a:t>bye</a:t>
            </a:r>
          </a:p>
          <a:p>
            <a:r>
              <a:rPr lang="en-US" dirty="0" smtClean="0">
                <a:solidFill>
                  <a:srgbClr val="E10000"/>
                </a:solidFill>
              </a:rPr>
              <a:t>Notice how the above worked like an “a” does:</a:t>
            </a:r>
            <a:endParaRPr lang="en-US" dirty="0">
              <a:solidFill>
                <a:srgbClr val="E10000"/>
              </a:solidFill>
            </a:endParaRPr>
          </a:p>
          <a:p>
            <a:pPr marL="457200" indent="0">
              <a:spcBef>
                <a:spcPts val="0"/>
              </a:spcBef>
              <a:buNone/>
            </a:pPr>
            <a:r>
              <a:rPr lang="en-US" sz="2600" b="1" dirty="0" smtClean="0">
                <a:solidFill>
                  <a:schemeClr val="bg1">
                    <a:lumMod val="75000"/>
                  </a:schemeClr>
                </a:solidFill>
                <a:latin typeface="Lucida Console" panose="020B0609040504020204" pitchFamily="49" charset="0"/>
              </a:rPr>
              <a:t>%</a:t>
            </a:r>
            <a:r>
              <a:rPr lang="en-US" sz="2600" b="1" dirty="0" smtClean="0">
                <a:solidFill>
                  <a:srgbClr val="00B050"/>
                </a:solidFill>
                <a:latin typeface="Lucida Console" panose="020B0609040504020204" pitchFamily="49" charset="0"/>
              </a:rPr>
              <a:t> </a:t>
            </a:r>
            <a:r>
              <a:rPr lang="en-US" sz="2600" b="1" dirty="0" err="1">
                <a:solidFill>
                  <a:srgbClr val="00B050"/>
                </a:solidFill>
                <a:latin typeface="Lucida Console" panose="020B0609040504020204" pitchFamily="49" charset="0"/>
              </a:rPr>
              <a:t>seq</a:t>
            </a:r>
            <a:r>
              <a:rPr lang="en-US" sz="2600" b="1" dirty="0">
                <a:solidFill>
                  <a:srgbClr val="00B050"/>
                </a:solidFill>
                <a:latin typeface="Lucida Console" panose="020B0609040504020204" pitchFamily="49" charset="0"/>
              </a:rPr>
              <a:t> </a:t>
            </a:r>
            <a:r>
              <a:rPr lang="en-US" sz="2600" b="1" dirty="0" smtClean="0">
                <a:solidFill>
                  <a:srgbClr val="00B050"/>
                </a:solidFill>
                <a:latin typeface="Lucida Console" panose="020B0609040504020204" pitchFamily="49" charset="0"/>
              </a:rPr>
              <a:t>2|sed '</a:t>
            </a:r>
            <a:r>
              <a:rPr lang="en-US" sz="2600" b="1" dirty="0" err="1" smtClean="0">
                <a:solidFill>
                  <a:srgbClr val="00B050"/>
                </a:solidFill>
                <a:latin typeface="Lucida Console" panose="020B0609040504020204" pitchFamily="49" charset="0"/>
              </a:rPr>
              <a:t>ahello</a:t>
            </a:r>
            <a:r>
              <a:rPr lang="en-US" sz="2600" b="1" dirty="0" smtClean="0">
                <a:solidFill>
                  <a:srgbClr val="00B050"/>
                </a:solidFill>
                <a:latin typeface="Lucida Console" panose="020B0609040504020204" pitchFamily="49" charset="0"/>
              </a:rPr>
              <a:t>\</a:t>
            </a:r>
            <a:r>
              <a:rPr lang="en-US" sz="2600" b="1" dirty="0" err="1" smtClean="0">
                <a:solidFill>
                  <a:srgbClr val="00B050"/>
                </a:solidFill>
                <a:latin typeface="Lucida Console" panose="020B0609040504020204" pitchFamily="49" charset="0"/>
              </a:rPr>
              <a:t>nbye</a:t>
            </a:r>
            <a:r>
              <a:rPr lang="en-US" sz="2600" b="1" dirty="0" smtClean="0">
                <a:solidFill>
                  <a:srgbClr val="00B050"/>
                </a:solidFill>
                <a:latin typeface="Lucida Console" panose="020B0609040504020204" pitchFamily="49" charset="0"/>
              </a:rPr>
              <a:t>'</a:t>
            </a:r>
            <a:endParaRPr lang="en-US" sz="2600" b="1" dirty="0">
              <a:solidFill>
                <a:srgbClr val="00B050"/>
              </a:solidFill>
              <a:latin typeface="Lucida Console" panose="020B0609040504020204" pitchFamily="49" charset="0"/>
            </a:endParaRPr>
          </a:p>
          <a:p>
            <a:pPr marL="457200" indent="0">
              <a:spcBef>
                <a:spcPts val="0"/>
              </a:spcBef>
              <a:buNone/>
            </a:pPr>
            <a:r>
              <a:rPr lang="en-US" sz="2600" b="1" dirty="0" smtClean="0">
                <a:solidFill>
                  <a:srgbClr val="0070C0"/>
                </a:solidFill>
                <a:latin typeface="Lucida Console" panose="020B0609040504020204" pitchFamily="49" charset="0"/>
              </a:rPr>
              <a:t>1</a:t>
            </a:r>
          </a:p>
          <a:p>
            <a:pPr marL="457200" indent="0">
              <a:lnSpc>
                <a:spcPct val="90000"/>
              </a:lnSpc>
              <a:spcBef>
                <a:spcPts val="0"/>
              </a:spcBef>
              <a:buNone/>
            </a:pPr>
            <a:r>
              <a:rPr lang="en-US" sz="2600" b="1" dirty="0" smtClean="0">
                <a:solidFill>
                  <a:srgbClr val="0070C0"/>
                </a:solidFill>
                <a:latin typeface="Lucida Console" panose="020B0609040504020204" pitchFamily="49" charset="0"/>
              </a:rPr>
              <a:t>hello</a:t>
            </a:r>
            <a:endParaRPr lang="en-US" sz="2600" b="1" dirty="0">
              <a:solidFill>
                <a:srgbClr val="0070C0"/>
              </a:solidFill>
              <a:latin typeface="Lucida Console" panose="020B0609040504020204" pitchFamily="49" charset="0"/>
            </a:endParaRPr>
          </a:p>
        </p:txBody>
      </p:sp>
    </p:spTree>
    <p:extLst>
      <p:ext uri="{BB962C8B-B14F-4D97-AF65-F5344CB8AC3E}">
        <p14:creationId xmlns:p14="http://schemas.microsoft.com/office/powerpoint/2010/main" val="172266669"/>
      </p:ext>
    </p:extLst>
  </p:cSld>
  <p:clrMapOvr>
    <a:masterClrMapping/>
  </p:clrMapOvr>
  <mc:AlternateContent xmlns:mc="http://schemas.openxmlformats.org/markup-compatibility/2006" xmlns:p14="http://schemas.microsoft.com/office/powerpoint/2010/main">
    <mc:Choice Requires="p14">
      <p:transition spd="slow" p14:dur="2000" advTm="300"/>
    </mc:Choice>
    <mc:Fallback xmlns="">
      <p:transition spd="slow" advTm="300"/>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28600" y="0"/>
            <a:ext cx="8686800" cy="914400"/>
          </a:xfrm>
        </p:spPr>
        <p:txBody>
          <a:bodyPr/>
          <a:lstStyle/>
          <a:p>
            <a:pPr eaLnBrk="1" hangingPunct="1"/>
            <a:r>
              <a:rPr lang="en-US" altLang="zh-TW" sz="4800" dirty="0" smtClean="0">
                <a:solidFill>
                  <a:schemeClr val="accent2"/>
                </a:solidFill>
              </a:rPr>
              <a:t> The </a:t>
            </a:r>
            <a:r>
              <a:rPr lang="en-US" altLang="zh-TW" sz="4800" dirty="0">
                <a:solidFill>
                  <a:schemeClr val="accent2"/>
                </a:solidFill>
              </a:rPr>
              <a:t>r command</a:t>
            </a:r>
          </a:p>
        </p:txBody>
      </p:sp>
      <p:sp>
        <p:nvSpPr>
          <p:cNvPr id="2" name="Content Placeholder 1"/>
          <p:cNvSpPr>
            <a:spLocks noGrp="1"/>
          </p:cNvSpPr>
          <p:nvPr>
            <p:ph idx="1"/>
          </p:nvPr>
        </p:nvSpPr>
        <p:spPr>
          <a:xfrm>
            <a:off x="233362" y="914400"/>
            <a:ext cx="8910638" cy="6019800"/>
          </a:xfrm>
        </p:spPr>
        <p:txBody>
          <a:bodyPr/>
          <a:lstStyle/>
          <a:p>
            <a:pPr marL="0" indent="0">
              <a:buNone/>
            </a:pPr>
            <a:endParaRPr lang="en-US" sz="1600" dirty="0" smtClean="0">
              <a:solidFill>
                <a:schemeClr val="tx1">
                  <a:lumMod val="75000"/>
                  <a:lumOff val="25000"/>
                </a:schemeClr>
              </a:solidFill>
            </a:endParaRPr>
          </a:p>
          <a:p>
            <a:pPr marL="457200" indent="0">
              <a:spcBef>
                <a:spcPts val="0"/>
              </a:spcBef>
              <a:buNone/>
            </a:pPr>
            <a:r>
              <a:rPr lang="en-US" sz="2600" b="1" dirty="0" smtClean="0">
                <a:solidFill>
                  <a:schemeClr val="tx1">
                    <a:lumMod val="75000"/>
                    <a:lumOff val="25000"/>
                  </a:schemeClr>
                </a:solidFill>
                <a:latin typeface="Lucida Console" panose="020B0609040504020204" pitchFamily="49" charset="0"/>
              </a:rPr>
              <a:t>% </a:t>
            </a:r>
            <a:r>
              <a:rPr lang="en-US" sz="2600" b="1" dirty="0">
                <a:solidFill>
                  <a:schemeClr val="tx1">
                    <a:lumMod val="75000"/>
                    <a:lumOff val="25000"/>
                  </a:schemeClr>
                </a:solidFill>
                <a:latin typeface="Lucida Console" panose="020B0609040504020204" pitchFamily="49" charset="0"/>
              </a:rPr>
              <a:t>echo </a:t>
            </a:r>
            <a:r>
              <a:rPr lang="en-US" sz="2600" b="1" dirty="0" smtClean="0">
                <a:solidFill>
                  <a:schemeClr val="tx1">
                    <a:lumMod val="75000"/>
                    <a:lumOff val="25000"/>
                  </a:schemeClr>
                </a:solidFill>
                <a:latin typeface="Lucida Console" panose="020B0609040504020204" pitchFamily="49" charset="0"/>
              </a:rPr>
              <a:t>hello &gt; F1; </a:t>
            </a:r>
            <a:r>
              <a:rPr lang="en-US" sz="2600" b="1" dirty="0">
                <a:solidFill>
                  <a:schemeClr val="tx1">
                    <a:lumMod val="75000"/>
                    <a:lumOff val="25000"/>
                  </a:schemeClr>
                </a:solidFill>
                <a:latin typeface="Lucida Console" panose="020B0609040504020204" pitchFamily="49" charset="0"/>
              </a:rPr>
              <a:t>echo </a:t>
            </a:r>
            <a:r>
              <a:rPr lang="en-US" sz="2600" b="1" dirty="0" smtClean="0">
                <a:solidFill>
                  <a:schemeClr val="tx1">
                    <a:lumMod val="75000"/>
                    <a:lumOff val="25000"/>
                  </a:schemeClr>
                </a:solidFill>
                <a:latin typeface="Lucida Console" panose="020B0609040504020204" pitchFamily="49" charset="0"/>
              </a:rPr>
              <a:t>bye &gt;&gt; F1;</a:t>
            </a:r>
          </a:p>
          <a:p>
            <a:r>
              <a:rPr lang="en-US" dirty="0">
                <a:solidFill>
                  <a:schemeClr val="tx1">
                    <a:lumMod val="75000"/>
                    <a:lumOff val="25000"/>
                  </a:schemeClr>
                </a:solidFill>
              </a:rPr>
              <a:t>Here we’ll read </a:t>
            </a:r>
            <a:r>
              <a:rPr lang="en-US" dirty="0" smtClean="0">
                <a:solidFill>
                  <a:schemeClr val="tx1">
                    <a:lumMod val="75000"/>
                    <a:lumOff val="25000"/>
                  </a:schemeClr>
                </a:solidFill>
              </a:rPr>
              <a:t>that </a:t>
            </a:r>
            <a:r>
              <a:rPr lang="en-US" dirty="0">
                <a:solidFill>
                  <a:schemeClr val="tx1">
                    <a:lumMod val="75000"/>
                    <a:lumOff val="25000"/>
                  </a:schemeClr>
                </a:solidFill>
              </a:rPr>
              <a:t>file </a:t>
            </a:r>
            <a:r>
              <a:rPr lang="en-US" dirty="0" smtClean="0">
                <a:solidFill>
                  <a:schemeClr val="tx1">
                    <a:lumMod val="75000"/>
                    <a:lumOff val="25000"/>
                  </a:schemeClr>
                </a:solidFill>
              </a:rPr>
              <a:t>within a </a:t>
            </a:r>
            <a:r>
              <a:rPr lang="en-US" dirty="0" err="1" smtClean="0">
                <a:solidFill>
                  <a:schemeClr val="tx1">
                    <a:lumMod val="75000"/>
                    <a:lumOff val="25000"/>
                  </a:schemeClr>
                </a:solidFill>
              </a:rPr>
              <a:t>sed</a:t>
            </a:r>
            <a:r>
              <a:rPr lang="en-US" dirty="0" smtClean="0">
                <a:solidFill>
                  <a:schemeClr val="tx1">
                    <a:lumMod val="75000"/>
                    <a:lumOff val="25000"/>
                  </a:schemeClr>
                </a:solidFill>
              </a:rPr>
              <a:t> program:</a:t>
            </a:r>
            <a:endParaRPr lang="en-US" dirty="0">
              <a:solidFill>
                <a:schemeClr val="tx1">
                  <a:lumMod val="75000"/>
                  <a:lumOff val="25000"/>
                </a:schemeClr>
              </a:solidFill>
            </a:endParaRPr>
          </a:p>
          <a:p>
            <a:pPr marL="457200" indent="0">
              <a:spcBef>
                <a:spcPts val="0"/>
              </a:spcBef>
              <a:buNone/>
            </a:pPr>
            <a:r>
              <a:rPr lang="en-US" sz="2600" b="1" dirty="0">
                <a:solidFill>
                  <a:schemeClr val="bg1">
                    <a:lumMod val="75000"/>
                  </a:schemeClr>
                </a:solidFill>
                <a:latin typeface="Lucida Console" panose="020B0609040504020204" pitchFamily="49" charset="0"/>
              </a:rPr>
              <a:t>%</a:t>
            </a:r>
            <a:r>
              <a:rPr lang="en-US" sz="2600" b="1" dirty="0">
                <a:solidFill>
                  <a:srgbClr val="00B050"/>
                </a:solidFill>
                <a:latin typeface="Lucida Console" panose="020B0609040504020204" pitchFamily="49" charset="0"/>
              </a:rPr>
              <a:t> </a:t>
            </a:r>
            <a:r>
              <a:rPr lang="en-US" sz="2600" b="1" dirty="0" err="1">
                <a:solidFill>
                  <a:srgbClr val="00B050"/>
                </a:solidFill>
                <a:latin typeface="Lucida Console" panose="020B0609040504020204" pitchFamily="49" charset="0"/>
              </a:rPr>
              <a:t>seq</a:t>
            </a:r>
            <a:r>
              <a:rPr lang="en-US" sz="2600" b="1" dirty="0">
                <a:solidFill>
                  <a:srgbClr val="00B050"/>
                </a:solidFill>
                <a:latin typeface="Lucida Console" panose="020B0609040504020204" pitchFamily="49" charset="0"/>
              </a:rPr>
              <a:t> </a:t>
            </a:r>
            <a:r>
              <a:rPr lang="en-US" sz="2600" b="1" dirty="0" smtClean="0">
                <a:solidFill>
                  <a:srgbClr val="00B050"/>
                </a:solidFill>
                <a:latin typeface="Lucida Console" panose="020B0609040504020204" pitchFamily="49" charset="0"/>
              </a:rPr>
              <a:t>2|sed 'rF1'</a:t>
            </a:r>
          </a:p>
          <a:p>
            <a:pPr marL="457200" indent="0">
              <a:lnSpc>
                <a:spcPct val="90000"/>
              </a:lnSpc>
              <a:spcBef>
                <a:spcPts val="0"/>
              </a:spcBef>
              <a:buNone/>
            </a:pPr>
            <a:r>
              <a:rPr lang="en-US" sz="2600" b="1" dirty="0" smtClean="0">
                <a:solidFill>
                  <a:srgbClr val="0070C0"/>
                </a:solidFill>
                <a:latin typeface="Lucida Console" panose="020B0609040504020204" pitchFamily="49" charset="0"/>
              </a:rPr>
              <a:t>1</a:t>
            </a:r>
            <a:endParaRPr lang="en-US" sz="2600" b="1" dirty="0">
              <a:solidFill>
                <a:srgbClr val="0070C0"/>
              </a:solidFill>
              <a:latin typeface="Lucida Console" panose="020B0609040504020204" pitchFamily="49" charset="0"/>
            </a:endParaRPr>
          </a:p>
          <a:p>
            <a:pPr marL="457200" indent="0">
              <a:lnSpc>
                <a:spcPct val="90000"/>
              </a:lnSpc>
              <a:spcBef>
                <a:spcPts val="0"/>
              </a:spcBef>
              <a:buNone/>
            </a:pPr>
            <a:r>
              <a:rPr lang="en-US" sz="2600" b="1" dirty="0" smtClean="0">
                <a:solidFill>
                  <a:srgbClr val="0070C0"/>
                </a:solidFill>
                <a:latin typeface="Lucida Console" panose="020B0609040504020204" pitchFamily="49" charset="0"/>
              </a:rPr>
              <a:t>hello</a:t>
            </a:r>
          </a:p>
          <a:p>
            <a:pPr marL="457200" indent="0">
              <a:lnSpc>
                <a:spcPct val="90000"/>
              </a:lnSpc>
              <a:spcBef>
                <a:spcPts val="0"/>
              </a:spcBef>
              <a:buNone/>
            </a:pPr>
            <a:r>
              <a:rPr lang="en-US" sz="2600" b="1" dirty="0" smtClean="0">
                <a:solidFill>
                  <a:srgbClr val="0070C0"/>
                </a:solidFill>
                <a:latin typeface="Lucida Console" panose="020B0609040504020204" pitchFamily="49" charset="0"/>
              </a:rPr>
              <a:t>bye</a:t>
            </a:r>
          </a:p>
          <a:p>
            <a:pPr marL="457200" indent="0">
              <a:lnSpc>
                <a:spcPct val="90000"/>
              </a:lnSpc>
              <a:spcBef>
                <a:spcPts val="0"/>
              </a:spcBef>
              <a:buNone/>
            </a:pPr>
            <a:r>
              <a:rPr lang="en-US" sz="2600" b="1" dirty="0" smtClean="0">
                <a:solidFill>
                  <a:srgbClr val="0070C0"/>
                </a:solidFill>
                <a:latin typeface="Lucida Console" panose="020B0609040504020204" pitchFamily="49" charset="0"/>
              </a:rPr>
              <a:t>2</a:t>
            </a:r>
            <a:endParaRPr lang="en-US" sz="2600" b="1" dirty="0">
              <a:solidFill>
                <a:srgbClr val="0070C0"/>
              </a:solidFill>
              <a:latin typeface="Lucida Console" panose="020B0609040504020204" pitchFamily="49" charset="0"/>
            </a:endParaRPr>
          </a:p>
          <a:p>
            <a:pPr marL="457200" indent="0">
              <a:lnSpc>
                <a:spcPct val="90000"/>
              </a:lnSpc>
              <a:spcBef>
                <a:spcPts val="0"/>
              </a:spcBef>
              <a:buNone/>
            </a:pPr>
            <a:r>
              <a:rPr lang="en-US" sz="2600" b="1" dirty="0">
                <a:solidFill>
                  <a:srgbClr val="0070C0"/>
                </a:solidFill>
                <a:latin typeface="Lucida Console" panose="020B0609040504020204" pitchFamily="49" charset="0"/>
              </a:rPr>
              <a:t>hello</a:t>
            </a:r>
          </a:p>
          <a:p>
            <a:pPr marL="457200" indent="0">
              <a:lnSpc>
                <a:spcPct val="90000"/>
              </a:lnSpc>
              <a:spcBef>
                <a:spcPts val="0"/>
              </a:spcBef>
              <a:buNone/>
            </a:pPr>
            <a:r>
              <a:rPr lang="en-US" sz="2600" b="1" dirty="0" smtClean="0">
                <a:solidFill>
                  <a:srgbClr val="0070C0"/>
                </a:solidFill>
                <a:latin typeface="Lucida Console" panose="020B0609040504020204" pitchFamily="49" charset="0"/>
              </a:rPr>
              <a:t>bye</a:t>
            </a:r>
          </a:p>
          <a:p>
            <a:r>
              <a:rPr lang="en-US" dirty="0" smtClean="0">
                <a:solidFill>
                  <a:srgbClr val="CC0000"/>
                </a:solidFill>
              </a:rPr>
              <a:t>Notice how the above worked like an “a” does:</a:t>
            </a:r>
            <a:endParaRPr lang="en-US" dirty="0">
              <a:solidFill>
                <a:srgbClr val="CC0000"/>
              </a:solidFill>
            </a:endParaRPr>
          </a:p>
          <a:p>
            <a:pPr marL="457200" indent="0">
              <a:spcBef>
                <a:spcPts val="0"/>
              </a:spcBef>
              <a:buNone/>
            </a:pPr>
            <a:r>
              <a:rPr lang="en-US" sz="2600" b="1" dirty="0" smtClean="0">
                <a:solidFill>
                  <a:schemeClr val="bg1">
                    <a:lumMod val="75000"/>
                  </a:schemeClr>
                </a:solidFill>
                <a:latin typeface="Lucida Console" panose="020B0609040504020204" pitchFamily="49" charset="0"/>
              </a:rPr>
              <a:t>%</a:t>
            </a:r>
            <a:r>
              <a:rPr lang="en-US" sz="2600" b="1" dirty="0" smtClean="0">
                <a:solidFill>
                  <a:srgbClr val="00B050"/>
                </a:solidFill>
                <a:latin typeface="Lucida Console" panose="020B0609040504020204" pitchFamily="49" charset="0"/>
              </a:rPr>
              <a:t> </a:t>
            </a:r>
            <a:r>
              <a:rPr lang="en-US" sz="2600" b="1" dirty="0" err="1">
                <a:solidFill>
                  <a:srgbClr val="00B050"/>
                </a:solidFill>
                <a:latin typeface="Lucida Console" panose="020B0609040504020204" pitchFamily="49" charset="0"/>
              </a:rPr>
              <a:t>seq</a:t>
            </a:r>
            <a:r>
              <a:rPr lang="en-US" sz="2600" b="1" dirty="0">
                <a:solidFill>
                  <a:srgbClr val="00B050"/>
                </a:solidFill>
                <a:latin typeface="Lucida Console" panose="020B0609040504020204" pitchFamily="49" charset="0"/>
              </a:rPr>
              <a:t> </a:t>
            </a:r>
            <a:r>
              <a:rPr lang="en-US" sz="2600" b="1" dirty="0" smtClean="0">
                <a:solidFill>
                  <a:srgbClr val="00B050"/>
                </a:solidFill>
                <a:latin typeface="Lucida Console" panose="020B0609040504020204" pitchFamily="49" charset="0"/>
              </a:rPr>
              <a:t>2|sed '</a:t>
            </a:r>
            <a:r>
              <a:rPr lang="en-US" sz="2600" b="1" dirty="0" err="1" smtClean="0">
                <a:solidFill>
                  <a:srgbClr val="00B050"/>
                </a:solidFill>
                <a:latin typeface="Lucida Console" panose="020B0609040504020204" pitchFamily="49" charset="0"/>
              </a:rPr>
              <a:t>ahello</a:t>
            </a:r>
            <a:r>
              <a:rPr lang="en-US" sz="2600" b="1" dirty="0" smtClean="0">
                <a:solidFill>
                  <a:srgbClr val="00B050"/>
                </a:solidFill>
                <a:latin typeface="Lucida Console" panose="020B0609040504020204" pitchFamily="49" charset="0"/>
              </a:rPr>
              <a:t>\</a:t>
            </a:r>
            <a:r>
              <a:rPr lang="en-US" sz="2600" b="1" dirty="0" err="1" smtClean="0">
                <a:solidFill>
                  <a:srgbClr val="00B050"/>
                </a:solidFill>
                <a:latin typeface="Lucida Console" panose="020B0609040504020204" pitchFamily="49" charset="0"/>
              </a:rPr>
              <a:t>nbye</a:t>
            </a:r>
            <a:r>
              <a:rPr lang="en-US" sz="2600" b="1" dirty="0" smtClean="0">
                <a:solidFill>
                  <a:srgbClr val="00B050"/>
                </a:solidFill>
                <a:latin typeface="Lucida Console" panose="020B0609040504020204" pitchFamily="49" charset="0"/>
              </a:rPr>
              <a:t>'</a:t>
            </a:r>
            <a:endParaRPr lang="en-US" sz="2600" b="1" dirty="0">
              <a:solidFill>
                <a:srgbClr val="00B050"/>
              </a:solidFill>
              <a:latin typeface="Lucida Console" panose="020B0609040504020204" pitchFamily="49" charset="0"/>
            </a:endParaRPr>
          </a:p>
          <a:p>
            <a:pPr marL="457200" indent="0">
              <a:spcBef>
                <a:spcPts val="0"/>
              </a:spcBef>
              <a:buNone/>
            </a:pPr>
            <a:r>
              <a:rPr lang="en-US" sz="2600" b="1" dirty="0" smtClean="0">
                <a:solidFill>
                  <a:srgbClr val="0070C0"/>
                </a:solidFill>
                <a:latin typeface="Lucida Console" panose="020B0609040504020204" pitchFamily="49" charset="0"/>
              </a:rPr>
              <a:t>1</a:t>
            </a:r>
          </a:p>
          <a:p>
            <a:pPr marL="457200" indent="0">
              <a:lnSpc>
                <a:spcPct val="90000"/>
              </a:lnSpc>
              <a:spcBef>
                <a:spcPts val="0"/>
              </a:spcBef>
              <a:buNone/>
            </a:pPr>
            <a:r>
              <a:rPr lang="en-US" sz="2600" b="1" dirty="0" smtClean="0">
                <a:solidFill>
                  <a:srgbClr val="0070C0"/>
                </a:solidFill>
                <a:latin typeface="Lucida Console" panose="020B0609040504020204" pitchFamily="49" charset="0"/>
              </a:rPr>
              <a:t>hello</a:t>
            </a:r>
          </a:p>
          <a:p>
            <a:pPr marL="457200" indent="0">
              <a:lnSpc>
                <a:spcPct val="90000"/>
              </a:lnSpc>
              <a:spcBef>
                <a:spcPts val="0"/>
              </a:spcBef>
              <a:buNone/>
            </a:pPr>
            <a:r>
              <a:rPr lang="en-US" sz="2600" b="1" dirty="0" smtClean="0">
                <a:solidFill>
                  <a:srgbClr val="0070C0"/>
                </a:solidFill>
                <a:latin typeface="Lucida Console" panose="020B0609040504020204" pitchFamily="49" charset="0"/>
              </a:rPr>
              <a:t>bye</a:t>
            </a:r>
            <a:endParaRPr lang="en-US" sz="2600" b="1" dirty="0">
              <a:solidFill>
                <a:srgbClr val="0070C0"/>
              </a:solidFill>
              <a:latin typeface="Lucida Console" panose="020B0609040504020204" pitchFamily="49" charset="0"/>
            </a:endParaRPr>
          </a:p>
        </p:txBody>
      </p:sp>
    </p:spTree>
    <p:extLst>
      <p:ext uri="{BB962C8B-B14F-4D97-AF65-F5344CB8AC3E}">
        <p14:creationId xmlns:p14="http://schemas.microsoft.com/office/powerpoint/2010/main" val="816945814"/>
      </p:ext>
    </p:extLst>
  </p:cSld>
  <p:clrMapOvr>
    <a:masterClrMapping/>
  </p:clrMapOvr>
  <mc:AlternateContent xmlns:mc="http://schemas.openxmlformats.org/markup-compatibility/2006" xmlns:p14="http://schemas.microsoft.com/office/powerpoint/2010/main">
    <mc:Choice Requires="p14">
      <p:transition spd="slow" p14:dur="2000" advTm="300"/>
    </mc:Choice>
    <mc:Fallback xmlns="">
      <p:transition spd="slow" advTm="300"/>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28600" y="0"/>
            <a:ext cx="8686800" cy="914400"/>
          </a:xfrm>
        </p:spPr>
        <p:txBody>
          <a:bodyPr/>
          <a:lstStyle/>
          <a:p>
            <a:pPr eaLnBrk="1" hangingPunct="1"/>
            <a:r>
              <a:rPr lang="en-US" altLang="zh-TW" sz="4800" dirty="0" smtClean="0">
                <a:solidFill>
                  <a:schemeClr val="accent2"/>
                </a:solidFill>
              </a:rPr>
              <a:t> The </a:t>
            </a:r>
            <a:r>
              <a:rPr lang="en-US" altLang="zh-TW" sz="4800" dirty="0">
                <a:solidFill>
                  <a:schemeClr val="accent2"/>
                </a:solidFill>
              </a:rPr>
              <a:t>r command</a:t>
            </a:r>
          </a:p>
        </p:txBody>
      </p:sp>
      <p:sp>
        <p:nvSpPr>
          <p:cNvPr id="2" name="Content Placeholder 1"/>
          <p:cNvSpPr>
            <a:spLocks noGrp="1"/>
          </p:cNvSpPr>
          <p:nvPr>
            <p:ph idx="1"/>
          </p:nvPr>
        </p:nvSpPr>
        <p:spPr>
          <a:xfrm>
            <a:off x="233362" y="914400"/>
            <a:ext cx="8910638" cy="6019800"/>
          </a:xfrm>
        </p:spPr>
        <p:txBody>
          <a:bodyPr/>
          <a:lstStyle/>
          <a:p>
            <a:pPr marL="457200" indent="0">
              <a:spcBef>
                <a:spcPts val="0"/>
              </a:spcBef>
              <a:buNone/>
            </a:pPr>
            <a:endParaRPr lang="en-US" sz="1800" b="1" dirty="0" smtClean="0">
              <a:solidFill>
                <a:schemeClr val="tx1">
                  <a:lumMod val="75000"/>
                  <a:lumOff val="25000"/>
                </a:schemeClr>
              </a:solidFill>
              <a:latin typeface="Lucida Console" panose="020B0609040504020204" pitchFamily="49" charset="0"/>
            </a:endParaRPr>
          </a:p>
          <a:p>
            <a:r>
              <a:rPr lang="en-US" dirty="0">
                <a:solidFill>
                  <a:schemeClr val="tx1">
                    <a:lumMod val="75000"/>
                    <a:lumOff val="25000"/>
                  </a:schemeClr>
                </a:solidFill>
              </a:rPr>
              <a:t>Here we’ll read </a:t>
            </a:r>
            <a:r>
              <a:rPr lang="en-US" dirty="0" smtClean="0">
                <a:solidFill>
                  <a:schemeClr val="tx1">
                    <a:lumMod val="75000"/>
                    <a:lumOff val="25000"/>
                  </a:schemeClr>
                </a:solidFill>
              </a:rPr>
              <a:t>that </a:t>
            </a:r>
            <a:r>
              <a:rPr lang="en-US" dirty="0">
                <a:solidFill>
                  <a:schemeClr val="tx1">
                    <a:lumMod val="75000"/>
                    <a:lumOff val="25000"/>
                  </a:schemeClr>
                </a:solidFill>
              </a:rPr>
              <a:t>file </a:t>
            </a:r>
            <a:r>
              <a:rPr lang="en-US" dirty="0" smtClean="0">
                <a:solidFill>
                  <a:schemeClr val="tx1">
                    <a:lumMod val="75000"/>
                    <a:lumOff val="25000"/>
                  </a:schemeClr>
                </a:solidFill>
              </a:rPr>
              <a:t>within a </a:t>
            </a:r>
            <a:r>
              <a:rPr lang="en-US" dirty="0" err="1" smtClean="0">
                <a:solidFill>
                  <a:schemeClr val="tx1">
                    <a:lumMod val="75000"/>
                    <a:lumOff val="25000"/>
                  </a:schemeClr>
                </a:solidFill>
              </a:rPr>
              <a:t>sed</a:t>
            </a:r>
            <a:r>
              <a:rPr lang="en-US" dirty="0" smtClean="0">
                <a:solidFill>
                  <a:schemeClr val="tx1">
                    <a:lumMod val="75000"/>
                    <a:lumOff val="25000"/>
                  </a:schemeClr>
                </a:solidFill>
              </a:rPr>
              <a:t> program:</a:t>
            </a:r>
            <a:endParaRPr lang="en-US" dirty="0">
              <a:solidFill>
                <a:schemeClr val="tx1">
                  <a:lumMod val="75000"/>
                  <a:lumOff val="25000"/>
                </a:schemeClr>
              </a:solidFill>
            </a:endParaRPr>
          </a:p>
          <a:p>
            <a:pPr marL="457200" indent="0">
              <a:spcBef>
                <a:spcPts val="0"/>
              </a:spcBef>
              <a:buNone/>
            </a:pPr>
            <a:r>
              <a:rPr lang="en-US" sz="2600" b="1" dirty="0">
                <a:solidFill>
                  <a:schemeClr val="bg1">
                    <a:lumMod val="75000"/>
                  </a:schemeClr>
                </a:solidFill>
                <a:latin typeface="Lucida Console" panose="020B0609040504020204" pitchFamily="49" charset="0"/>
              </a:rPr>
              <a:t>%</a:t>
            </a:r>
            <a:r>
              <a:rPr lang="en-US" sz="2600" b="1" dirty="0">
                <a:solidFill>
                  <a:srgbClr val="00B050"/>
                </a:solidFill>
                <a:latin typeface="Lucida Console" panose="020B0609040504020204" pitchFamily="49" charset="0"/>
              </a:rPr>
              <a:t> </a:t>
            </a:r>
            <a:r>
              <a:rPr lang="en-US" sz="2600" b="1" dirty="0" err="1">
                <a:solidFill>
                  <a:srgbClr val="00B050"/>
                </a:solidFill>
                <a:latin typeface="Lucida Console" panose="020B0609040504020204" pitchFamily="49" charset="0"/>
              </a:rPr>
              <a:t>seq</a:t>
            </a:r>
            <a:r>
              <a:rPr lang="en-US" sz="2600" b="1" dirty="0">
                <a:solidFill>
                  <a:srgbClr val="00B050"/>
                </a:solidFill>
                <a:latin typeface="Lucida Console" panose="020B0609040504020204" pitchFamily="49" charset="0"/>
              </a:rPr>
              <a:t> </a:t>
            </a:r>
            <a:r>
              <a:rPr lang="en-US" sz="2600" b="1" dirty="0" smtClean="0">
                <a:solidFill>
                  <a:srgbClr val="00B050"/>
                </a:solidFill>
                <a:latin typeface="Lucida Console" panose="020B0609040504020204" pitchFamily="49" charset="0"/>
              </a:rPr>
              <a:t>2|sed 'rF1'</a:t>
            </a:r>
          </a:p>
          <a:p>
            <a:pPr marL="457200" indent="0">
              <a:lnSpc>
                <a:spcPct val="90000"/>
              </a:lnSpc>
              <a:spcBef>
                <a:spcPts val="0"/>
              </a:spcBef>
              <a:buNone/>
            </a:pPr>
            <a:r>
              <a:rPr lang="en-US" sz="2600" b="1" dirty="0" smtClean="0">
                <a:solidFill>
                  <a:srgbClr val="0070C0"/>
                </a:solidFill>
                <a:latin typeface="Lucida Console" panose="020B0609040504020204" pitchFamily="49" charset="0"/>
              </a:rPr>
              <a:t>1</a:t>
            </a:r>
            <a:endParaRPr lang="en-US" sz="2600" b="1" dirty="0">
              <a:solidFill>
                <a:srgbClr val="0070C0"/>
              </a:solidFill>
              <a:latin typeface="Lucida Console" panose="020B0609040504020204" pitchFamily="49" charset="0"/>
            </a:endParaRPr>
          </a:p>
          <a:p>
            <a:pPr marL="457200" indent="0">
              <a:lnSpc>
                <a:spcPct val="90000"/>
              </a:lnSpc>
              <a:spcBef>
                <a:spcPts val="0"/>
              </a:spcBef>
              <a:buNone/>
            </a:pPr>
            <a:r>
              <a:rPr lang="en-US" sz="2600" b="1" dirty="0" smtClean="0">
                <a:solidFill>
                  <a:srgbClr val="0070C0"/>
                </a:solidFill>
                <a:latin typeface="Lucida Console" panose="020B0609040504020204" pitchFamily="49" charset="0"/>
              </a:rPr>
              <a:t>hello</a:t>
            </a:r>
          </a:p>
          <a:p>
            <a:pPr marL="457200" indent="0">
              <a:lnSpc>
                <a:spcPct val="90000"/>
              </a:lnSpc>
              <a:spcBef>
                <a:spcPts val="0"/>
              </a:spcBef>
              <a:buNone/>
            </a:pPr>
            <a:r>
              <a:rPr lang="en-US" sz="2600" b="1" dirty="0" smtClean="0">
                <a:solidFill>
                  <a:srgbClr val="0070C0"/>
                </a:solidFill>
                <a:latin typeface="Lucida Console" panose="020B0609040504020204" pitchFamily="49" charset="0"/>
              </a:rPr>
              <a:t>bye</a:t>
            </a:r>
          </a:p>
          <a:p>
            <a:pPr marL="457200" indent="0">
              <a:lnSpc>
                <a:spcPct val="90000"/>
              </a:lnSpc>
              <a:spcBef>
                <a:spcPts val="0"/>
              </a:spcBef>
              <a:buNone/>
            </a:pPr>
            <a:r>
              <a:rPr lang="en-US" sz="2600" b="1" dirty="0" smtClean="0">
                <a:solidFill>
                  <a:srgbClr val="0070C0"/>
                </a:solidFill>
                <a:latin typeface="Lucida Console" panose="020B0609040504020204" pitchFamily="49" charset="0"/>
              </a:rPr>
              <a:t>2</a:t>
            </a:r>
            <a:endParaRPr lang="en-US" sz="2600" b="1" dirty="0">
              <a:solidFill>
                <a:srgbClr val="0070C0"/>
              </a:solidFill>
              <a:latin typeface="Lucida Console" panose="020B0609040504020204" pitchFamily="49" charset="0"/>
            </a:endParaRPr>
          </a:p>
          <a:p>
            <a:pPr marL="457200" indent="0">
              <a:lnSpc>
                <a:spcPct val="90000"/>
              </a:lnSpc>
              <a:spcBef>
                <a:spcPts val="0"/>
              </a:spcBef>
              <a:buNone/>
            </a:pPr>
            <a:r>
              <a:rPr lang="en-US" sz="2600" b="1" dirty="0">
                <a:solidFill>
                  <a:srgbClr val="0070C0"/>
                </a:solidFill>
                <a:latin typeface="Lucida Console" panose="020B0609040504020204" pitchFamily="49" charset="0"/>
              </a:rPr>
              <a:t>hello</a:t>
            </a:r>
          </a:p>
          <a:p>
            <a:pPr marL="457200" indent="0">
              <a:lnSpc>
                <a:spcPct val="90000"/>
              </a:lnSpc>
              <a:spcBef>
                <a:spcPts val="0"/>
              </a:spcBef>
              <a:buNone/>
            </a:pPr>
            <a:r>
              <a:rPr lang="en-US" sz="2600" b="1" dirty="0" smtClean="0">
                <a:solidFill>
                  <a:srgbClr val="0070C0"/>
                </a:solidFill>
                <a:latin typeface="Lucida Console" panose="020B0609040504020204" pitchFamily="49" charset="0"/>
              </a:rPr>
              <a:t>bye</a:t>
            </a:r>
          </a:p>
          <a:p>
            <a:r>
              <a:rPr lang="en-US" dirty="0" smtClean="0">
                <a:solidFill>
                  <a:srgbClr val="990000"/>
                </a:solidFill>
              </a:rPr>
              <a:t>Notice how the above worked like an “a” does:</a:t>
            </a:r>
            <a:endParaRPr lang="en-US" dirty="0">
              <a:solidFill>
                <a:srgbClr val="990000"/>
              </a:solidFill>
            </a:endParaRPr>
          </a:p>
          <a:p>
            <a:pPr marL="457200" indent="0">
              <a:spcBef>
                <a:spcPts val="0"/>
              </a:spcBef>
              <a:buNone/>
            </a:pPr>
            <a:r>
              <a:rPr lang="en-US" sz="2600" b="1" dirty="0" smtClean="0">
                <a:solidFill>
                  <a:schemeClr val="bg1">
                    <a:lumMod val="75000"/>
                  </a:schemeClr>
                </a:solidFill>
                <a:latin typeface="Lucida Console" panose="020B0609040504020204" pitchFamily="49" charset="0"/>
              </a:rPr>
              <a:t>%</a:t>
            </a:r>
            <a:r>
              <a:rPr lang="en-US" sz="2600" b="1" dirty="0" smtClean="0">
                <a:solidFill>
                  <a:srgbClr val="00B050"/>
                </a:solidFill>
                <a:latin typeface="Lucida Console" panose="020B0609040504020204" pitchFamily="49" charset="0"/>
              </a:rPr>
              <a:t> </a:t>
            </a:r>
            <a:r>
              <a:rPr lang="en-US" sz="2600" b="1" dirty="0" err="1">
                <a:solidFill>
                  <a:srgbClr val="00B050"/>
                </a:solidFill>
                <a:latin typeface="Lucida Console" panose="020B0609040504020204" pitchFamily="49" charset="0"/>
              </a:rPr>
              <a:t>seq</a:t>
            </a:r>
            <a:r>
              <a:rPr lang="en-US" sz="2600" b="1" dirty="0">
                <a:solidFill>
                  <a:srgbClr val="00B050"/>
                </a:solidFill>
                <a:latin typeface="Lucida Console" panose="020B0609040504020204" pitchFamily="49" charset="0"/>
              </a:rPr>
              <a:t> </a:t>
            </a:r>
            <a:r>
              <a:rPr lang="en-US" sz="2600" b="1" dirty="0" smtClean="0">
                <a:solidFill>
                  <a:srgbClr val="00B050"/>
                </a:solidFill>
                <a:latin typeface="Lucida Console" panose="020B0609040504020204" pitchFamily="49" charset="0"/>
              </a:rPr>
              <a:t>2|sed '</a:t>
            </a:r>
            <a:r>
              <a:rPr lang="en-US" sz="2600" b="1" dirty="0" err="1" smtClean="0">
                <a:solidFill>
                  <a:srgbClr val="00B050"/>
                </a:solidFill>
                <a:latin typeface="Lucida Console" panose="020B0609040504020204" pitchFamily="49" charset="0"/>
              </a:rPr>
              <a:t>ahello</a:t>
            </a:r>
            <a:r>
              <a:rPr lang="en-US" sz="2600" b="1" dirty="0" smtClean="0">
                <a:solidFill>
                  <a:srgbClr val="00B050"/>
                </a:solidFill>
                <a:latin typeface="Lucida Console" panose="020B0609040504020204" pitchFamily="49" charset="0"/>
              </a:rPr>
              <a:t>\</a:t>
            </a:r>
            <a:r>
              <a:rPr lang="en-US" sz="2600" b="1" dirty="0" err="1" smtClean="0">
                <a:solidFill>
                  <a:srgbClr val="00B050"/>
                </a:solidFill>
                <a:latin typeface="Lucida Console" panose="020B0609040504020204" pitchFamily="49" charset="0"/>
              </a:rPr>
              <a:t>nbye</a:t>
            </a:r>
            <a:r>
              <a:rPr lang="en-US" sz="2600" b="1" dirty="0" smtClean="0">
                <a:solidFill>
                  <a:srgbClr val="00B050"/>
                </a:solidFill>
                <a:latin typeface="Lucida Console" panose="020B0609040504020204" pitchFamily="49" charset="0"/>
              </a:rPr>
              <a:t>'</a:t>
            </a:r>
            <a:endParaRPr lang="en-US" sz="2600" b="1" dirty="0">
              <a:solidFill>
                <a:srgbClr val="00B050"/>
              </a:solidFill>
              <a:latin typeface="Lucida Console" panose="020B0609040504020204" pitchFamily="49" charset="0"/>
            </a:endParaRPr>
          </a:p>
          <a:p>
            <a:pPr marL="457200" indent="0">
              <a:spcBef>
                <a:spcPts val="0"/>
              </a:spcBef>
              <a:buNone/>
            </a:pPr>
            <a:r>
              <a:rPr lang="en-US" sz="2600" b="1" dirty="0" smtClean="0">
                <a:solidFill>
                  <a:srgbClr val="0070C0"/>
                </a:solidFill>
                <a:latin typeface="Lucida Console" panose="020B0609040504020204" pitchFamily="49" charset="0"/>
              </a:rPr>
              <a:t>1</a:t>
            </a:r>
          </a:p>
          <a:p>
            <a:pPr marL="457200" indent="0">
              <a:lnSpc>
                <a:spcPct val="90000"/>
              </a:lnSpc>
              <a:spcBef>
                <a:spcPts val="0"/>
              </a:spcBef>
              <a:buNone/>
            </a:pPr>
            <a:r>
              <a:rPr lang="en-US" sz="2600" b="1" dirty="0" smtClean="0">
                <a:solidFill>
                  <a:srgbClr val="0070C0"/>
                </a:solidFill>
                <a:latin typeface="Lucida Console" panose="020B0609040504020204" pitchFamily="49" charset="0"/>
              </a:rPr>
              <a:t>hello</a:t>
            </a:r>
          </a:p>
          <a:p>
            <a:pPr marL="457200" indent="0">
              <a:lnSpc>
                <a:spcPct val="90000"/>
              </a:lnSpc>
              <a:spcBef>
                <a:spcPts val="0"/>
              </a:spcBef>
              <a:buNone/>
            </a:pPr>
            <a:r>
              <a:rPr lang="en-US" sz="2600" b="1" dirty="0" smtClean="0">
                <a:solidFill>
                  <a:srgbClr val="0070C0"/>
                </a:solidFill>
                <a:latin typeface="Lucida Console" panose="020B0609040504020204" pitchFamily="49" charset="0"/>
              </a:rPr>
              <a:t>bye</a:t>
            </a:r>
          </a:p>
          <a:p>
            <a:pPr marL="457200" indent="0">
              <a:lnSpc>
                <a:spcPct val="90000"/>
              </a:lnSpc>
              <a:spcBef>
                <a:spcPts val="0"/>
              </a:spcBef>
              <a:buNone/>
            </a:pPr>
            <a:r>
              <a:rPr lang="en-US" sz="2600" b="1" dirty="0" smtClean="0">
                <a:solidFill>
                  <a:srgbClr val="0070C0"/>
                </a:solidFill>
                <a:latin typeface="Lucida Console" panose="020B0609040504020204" pitchFamily="49" charset="0"/>
              </a:rPr>
              <a:t>2</a:t>
            </a:r>
            <a:endParaRPr lang="en-US" sz="2600" b="1" dirty="0">
              <a:solidFill>
                <a:srgbClr val="0070C0"/>
              </a:solidFill>
              <a:latin typeface="Lucida Console" panose="020B0609040504020204" pitchFamily="49" charset="0"/>
            </a:endParaRPr>
          </a:p>
        </p:txBody>
      </p:sp>
    </p:spTree>
    <p:extLst>
      <p:ext uri="{BB962C8B-B14F-4D97-AF65-F5344CB8AC3E}">
        <p14:creationId xmlns:p14="http://schemas.microsoft.com/office/powerpoint/2010/main" val="794113267"/>
      </p:ext>
    </p:extLst>
  </p:cSld>
  <p:clrMapOvr>
    <a:masterClrMapping/>
  </p:clrMapOvr>
  <mc:AlternateContent xmlns:mc="http://schemas.openxmlformats.org/markup-compatibility/2006" xmlns:p14="http://schemas.microsoft.com/office/powerpoint/2010/main">
    <mc:Choice Requires="p14">
      <p:transition spd="slow" p14:dur="2000" advTm="300"/>
    </mc:Choice>
    <mc:Fallback xmlns="">
      <p:transition spd="slow" advTm="300"/>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28600" y="0"/>
            <a:ext cx="8686800" cy="914400"/>
          </a:xfrm>
        </p:spPr>
        <p:txBody>
          <a:bodyPr/>
          <a:lstStyle/>
          <a:p>
            <a:pPr eaLnBrk="1" hangingPunct="1"/>
            <a:r>
              <a:rPr lang="en-US" altLang="zh-TW" sz="4800" dirty="0" smtClean="0">
                <a:solidFill>
                  <a:schemeClr val="accent2"/>
                </a:solidFill>
              </a:rPr>
              <a:t> The </a:t>
            </a:r>
            <a:r>
              <a:rPr lang="en-US" altLang="zh-TW" sz="4800" dirty="0">
                <a:solidFill>
                  <a:schemeClr val="accent2"/>
                </a:solidFill>
              </a:rPr>
              <a:t>r command</a:t>
            </a:r>
          </a:p>
        </p:txBody>
      </p:sp>
      <p:sp>
        <p:nvSpPr>
          <p:cNvPr id="2" name="Content Placeholder 1"/>
          <p:cNvSpPr>
            <a:spLocks noGrp="1"/>
          </p:cNvSpPr>
          <p:nvPr>
            <p:ph idx="1"/>
          </p:nvPr>
        </p:nvSpPr>
        <p:spPr>
          <a:xfrm>
            <a:off x="233362" y="914400"/>
            <a:ext cx="8910638" cy="6019800"/>
          </a:xfrm>
        </p:spPr>
        <p:txBody>
          <a:bodyPr/>
          <a:lstStyle/>
          <a:p>
            <a:r>
              <a:rPr lang="en-US" dirty="0" smtClean="0">
                <a:solidFill>
                  <a:schemeClr val="tx1">
                    <a:lumMod val="75000"/>
                    <a:lumOff val="25000"/>
                  </a:schemeClr>
                </a:solidFill>
              </a:rPr>
              <a:t>Here </a:t>
            </a:r>
            <a:r>
              <a:rPr lang="en-US" dirty="0">
                <a:solidFill>
                  <a:schemeClr val="tx1">
                    <a:lumMod val="75000"/>
                    <a:lumOff val="25000"/>
                  </a:schemeClr>
                </a:solidFill>
              </a:rPr>
              <a:t>we’ll read </a:t>
            </a:r>
            <a:r>
              <a:rPr lang="en-US" dirty="0" smtClean="0">
                <a:solidFill>
                  <a:schemeClr val="tx1">
                    <a:lumMod val="75000"/>
                    <a:lumOff val="25000"/>
                  </a:schemeClr>
                </a:solidFill>
              </a:rPr>
              <a:t>that </a:t>
            </a:r>
            <a:r>
              <a:rPr lang="en-US" dirty="0">
                <a:solidFill>
                  <a:schemeClr val="tx1">
                    <a:lumMod val="75000"/>
                    <a:lumOff val="25000"/>
                  </a:schemeClr>
                </a:solidFill>
              </a:rPr>
              <a:t>file </a:t>
            </a:r>
            <a:r>
              <a:rPr lang="en-US" dirty="0" smtClean="0">
                <a:solidFill>
                  <a:schemeClr val="tx1">
                    <a:lumMod val="75000"/>
                    <a:lumOff val="25000"/>
                  </a:schemeClr>
                </a:solidFill>
              </a:rPr>
              <a:t>within a </a:t>
            </a:r>
            <a:r>
              <a:rPr lang="en-US" dirty="0" err="1" smtClean="0">
                <a:solidFill>
                  <a:schemeClr val="tx1">
                    <a:lumMod val="75000"/>
                    <a:lumOff val="25000"/>
                  </a:schemeClr>
                </a:solidFill>
              </a:rPr>
              <a:t>sed</a:t>
            </a:r>
            <a:r>
              <a:rPr lang="en-US" dirty="0" smtClean="0">
                <a:solidFill>
                  <a:schemeClr val="tx1">
                    <a:lumMod val="75000"/>
                    <a:lumOff val="25000"/>
                  </a:schemeClr>
                </a:solidFill>
              </a:rPr>
              <a:t> program:</a:t>
            </a:r>
            <a:endParaRPr lang="en-US" dirty="0">
              <a:solidFill>
                <a:schemeClr val="tx1">
                  <a:lumMod val="75000"/>
                  <a:lumOff val="25000"/>
                </a:schemeClr>
              </a:solidFill>
            </a:endParaRPr>
          </a:p>
          <a:p>
            <a:pPr marL="457200" indent="0">
              <a:spcBef>
                <a:spcPts val="0"/>
              </a:spcBef>
              <a:buNone/>
            </a:pPr>
            <a:r>
              <a:rPr lang="en-US" sz="2600" b="1" dirty="0">
                <a:solidFill>
                  <a:schemeClr val="bg1">
                    <a:lumMod val="75000"/>
                  </a:schemeClr>
                </a:solidFill>
                <a:latin typeface="Lucida Console" panose="020B0609040504020204" pitchFamily="49" charset="0"/>
              </a:rPr>
              <a:t>%</a:t>
            </a:r>
            <a:r>
              <a:rPr lang="en-US" sz="2600" b="1" dirty="0">
                <a:solidFill>
                  <a:srgbClr val="00B050"/>
                </a:solidFill>
                <a:latin typeface="Lucida Console" panose="020B0609040504020204" pitchFamily="49" charset="0"/>
              </a:rPr>
              <a:t> </a:t>
            </a:r>
            <a:r>
              <a:rPr lang="en-US" sz="2600" b="1" dirty="0" err="1">
                <a:solidFill>
                  <a:srgbClr val="00B050"/>
                </a:solidFill>
                <a:latin typeface="Lucida Console" panose="020B0609040504020204" pitchFamily="49" charset="0"/>
              </a:rPr>
              <a:t>seq</a:t>
            </a:r>
            <a:r>
              <a:rPr lang="en-US" sz="2600" b="1" dirty="0">
                <a:solidFill>
                  <a:srgbClr val="00B050"/>
                </a:solidFill>
                <a:latin typeface="Lucida Console" panose="020B0609040504020204" pitchFamily="49" charset="0"/>
              </a:rPr>
              <a:t> </a:t>
            </a:r>
            <a:r>
              <a:rPr lang="en-US" sz="2600" b="1" dirty="0" smtClean="0">
                <a:solidFill>
                  <a:srgbClr val="00B050"/>
                </a:solidFill>
                <a:latin typeface="Lucida Console" panose="020B0609040504020204" pitchFamily="49" charset="0"/>
              </a:rPr>
              <a:t>2|sed 'rF1'</a:t>
            </a:r>
          </a:p>
          <a:p>
            <a:pPr marL="457200" indent="0">
              <a:lnSpc>
                <a:spcPct val="90000"/>
              </a:lnSpc>
              <a:spcBef>
                <a:spcPts val="0"/>
              </a:spcBef>
              <a:buNone/>
            </a:pPr>
            <a:r>
              <a:rPr lang="en-US" sz="2600" b="1" dirty="0" smtClean="0">
                <a:solidFill>
                  <a:srgbClr val="0070C0"/>
                </a:solidFill>
                <a:latin typeface="Lucida Console" panose="020B0609040504020204" pitchFamily="49" charset="0"/>
              </a:rPr>
              <a:t>1</a:t>
            </a:r>
            <a:endParaRPr lang="en-US" sz="2600" b="1" dirty="0">
              <a:solidFill>
                <a:srgbClr val="0070C0"/>
              </a:solidFill>
              <a:latin typeface="Lucida Console" panose="020B0609040504020204" pitchFamily="49" charset="0"/>
            </a:endParaRPr>
          </a:p>
          <a:p>
            <a:pPr marL="457200" indent="0">
              <a:lnSpc>
                <a:spcPct val="90000"/>
              </a:lnSpc>
              <a:spcBef>
                <a:spcPts val="0"/>
              </a:spcBef>
              <a:buNone/>
            </a:pPr>
            <a:r>
              <a:rPr lang="en-US" sz="2600" b="1" dirty="0" smtClean="0">
                <a:solidFill>
                  <a:srgbClr val="0070C0"/>
                </a:solidFill>
                <a:latin typeface="Lucida Console" panose="020B0609040504020204" pitchFamily="49" charset="0"/>
              </a:rPr>
              <a:t>hello</a:t>
            </a:r>
          </a:p>
          <a:p>
            <a:pPr marL="457200" indent="0">
              <a:lnSpc>
                <a:spcPct val="90000"/>
              </a:lnSpc>
              <a:spcBef>
                <a:spcPts val="0"/>
              </a:spcBef>
              <a:buNone/>
            </a:pPr>
            <a:r>
              <a:rPr lang="en-US" sz="2600" b="1" dirty="0" smtClean="0">
                <a:solidFill>
                  <a:srgbClr val="0070C0"/>
                </a:solidFill>
                <a:latin typeface="Lucida Console" panose="020B0609040504020204" pitchFamily="49" charset="0"/>
              </a:rPr>
              <a:t>bye</a:t>
            </a:r>
          </a:p>
          <a:p>
            <a:pPr marL="457200" indent="0">
              <a:lnSpc>
                <a:spcPct val="90000"/>
              </a:lnSpc>
              <a:spcBef>
                <a:spcPts val="0"/>
              </a:spcBef>
              <a:buNone/>
            </a:pPr>
            <a:r>
              <a:rPr lang="en-US" sz="2600" b="1" dirty="0" smtClean="0">
                <a:solidFill>
                  <a:srgbClr val="0070C0"/>
                </a:solidFill>
                <a:latin typeface="Lucida Console" panose="020B0609040504020204" pitchFamily="49" charset="0"/>
              </a:rPr>
              <a:t>2</a:t>
            </a:r>
            <a:endParaRPr lang="en-US" sz="2600" b="1" dirty="0">
              <a:solidFill>
                <a:srgbClr val="0070C0"/>
              </a:solidFill>
              <a:latin typeface="Lucida Console" panose="020B0609040504020204" pitchFamily="49" charset="0"/>
            </a:endParaRPr>
          </a:p>
          <a:p>
            <a:pPr marL="457200" indent="0">
              <a:lnSpc>
                <a:spcPct val="90000"/>
              </a:lnSpc>
              <a:spcBef>
                <a:spcPts val="0"/>
              </a:spcBef>
              <a:buNone/>
            </a:pPr>
            <a:r>
              <a:rPr lang="en-US" sz="2600" b="1" dirty="0">
                <a:solidFill>
                  <a:srgbClr val="0070C0"/>
                </a:solidFill>
                <a:latin typeface="Lucida Console" panose="020B0609040504020204" pitchFamily="49" charset="0"/>
              </a:rPr>
              <a:t>hello</a:t>
            </a:r>
          </a:p>
          <a:p>
            <a:pPr marL="457200" indent="0">
              <a:lnSpc>
                <a:spcPct val="90000"/>
              </a:lnSpc>
              <a:spcBef>
                <a:spcPts val="0"/>
              </a:spcBef>
              <a:buNone/>
            </a:pPr>
            <a:r>
              <a:rPr lang="en-US" sz="2600" b="1" dirty="0" smtClean="0">
                <a:solidFill>
                  <a:srgbClr val="0070C0"/>
                </a:solidFill>
                <a:latin typeface="Lucida Console" panose="020B0609040504020204" pitchFamily="49" charset="0"/>
              </a:rPr>
              <a:t>bye</a:t>
            </a:r>
          </a:p>
          <a:p>
            <a:pPr>
              <a:spcBef>
                <a:spcPts val="1500"/>
              </a:spcBef>
            </a:pPr>
            <a:r>
              <a:rPr lang="en-US" dirty="0" smtClean="0">
                <a:solidFill>
                  <a:srgbClr val="800000"/>
                </a:solidFill>
              </a:rPr>
              <a:t>Notice how the above worked like an “a” does:</a:t>
            </a:r>
            <a:endParaRPr lang="en-US" dirty="0">
              <a:solidFill>
                <a:srgbClr val="800000"/>
              </a:solidFill>
            </a:endParaRPr>
          </a:p>
          <a:p>
            <a:pPr marL="457200" indent="0">
              <a:spcBef>
                <a:spcPts val="0"/>
              </a:spcBef>
              <a:buNone/>
            </a:pPr>
            <a:r>
              <a:rPr lang="en-US" sz="2600" b="1" dirty="0" smtClean="0">
                <a:solidFill>
                  <a:schemeClr val="bg1">
                    <a:lumMod val="75000"/>
                  </a:schemeClr>
                </a:solidFill>
                <a:latin typeface="Lucida Console" panose="020B0609040504020204" pitchFamily="49" charset="0"/>
              </a:rPr>
              <a:t>%</a:t>
            </a:r>
            <a:r>
              <a:rPr lang="en-US" sz="2600" b="1" dirty="0" smtClean="0">
                <a:solidFill>
                  <a:srgbClr val="00B050"/>
                </a:solidFill>
                <a:latin typeface="Lucida Console" panose="020B0609040504020204" pitchFamily="49" charset="0"/>
              </a:rPr>
              <a:t> </a:t>
            </a:r>
            <a:r>
              <a:rPr lang="en-US" sz="2600" b="1" dirty="0" err="1">
                <a:solidFill>
                  <a:srgbClr val="00B050"/>
                </a:solidFill>
                <a:latin typeface="Lucida Console" panose="020B0609040504020204" pitchFamily="49" charset="0"/>
              </a:rPr>
              <a:t>seq</a:t>
            </a:r>
            <a:r>
              <a:rPr lang="en-US" sz="2600" b="1" dirty="0">
                <a:solidFill>
                  <a:srgbClr val="00B050"/>
                </a:solidFill>
                <a:latin typeface="Lucida Console" panose="020B0609040504020204" pitchFamily="49" charset="0"/>
              </a:rPr>
              <a:t> </a:t>
            </a:r>
            <a:r>
              <a:rPr lang="en-US" sz="2600" b="1" dirty="0" smtClean="0">
                <a:solidFill>
                  <a:srgbClr val="00B050"/>
                </a:solidFill>
                <a:latin typeface="Lucida Console" panose="020B0609040504020204" pitchFamily="49" charset="0"/>
              </a:rPr>
              <a:t>2|sed '</a:t>
            </a:r>
            <a:r>
              <a:rPr lang="en-US" sz="2600" b="1" dirty="0" err="1" smtClean="0">
                <a:solidFill>
                  <a:srgbClr val="00B050"/>
                </a:solidFill>
                <a:latin typeface="Lucida Console" panose="020B0609040504020204" pitchFamily="49" charset="0"/>
              </a:rPr>
              <a:t>ahello</a:t>
            </a:r>
            <a:r>
              <a:rPr lang="en-US" sz="2600" b="1" dirty="0" smtClean="0">
                <a:solidFill>
                  <a:srgbClr val="00B050"/>
                </a:solidFill>
                <a:latin typeface="Lucida Console" panose="020B0609040504020204" pitchFamily="49" charset="0"/>
              </a:rPr>
              <a:t>\</a:t>
            </a:r>
            <a:r>
              <a:rPr lang="en-US" sz="2600" b="1" dirty="0" err="1" smtClean="0">
                <a:solidFill>
                  <a:srgbClr val="00B050"/>
                </a:solidFill>
                <a:latin typeface="Lucida Console" panose="020B0609040504020204" pitchFamily="49" charset="0"/>
              </a:rPr>
              <a:t>nbye</a:t>
            </a:r>
            <a:r>
              <a:rPr lang="en-US" sz="2600" b="1" dirty="0" smtClean="0">
                <a:solidFill>
                  <a:srgbClr val="00B050"/>
                </a:solidFill>
                <a:latin typeface="Lucida Console" panose="020B0609040504020204" pitchFamily="49" charset="0"/>
              </a:rPr>
              <a:t>'</a:t>
            </a:r>
            <a:endParaRPr lang="en-US" sz="2600" b="1" dirty="0">
              <a:solidFill>
                <a:srgbClr val="00B050"/>
              </a:solidFill>
              <a:latin typeface="Lucida Console" panose="020B0609040504020204" pitchFamily="49" charset="0"/>
            </a:endParaRPr>
          </a:p>
          <a:p>
            <a:pPr marL="457200" indent="0">
              <a:spcBef>
                <a:spcPts val="0"/>
              </a:spcBef>
              <a:buNone/>
            </a:pPr>
            <a:r>
              <a:rPr lang="en-US" sz="2600" b="1" dirty="0" smtClean="0">
                <a:solidFill>
                  <a:srgbClr val="0070C0"/>
                </a:solidFill>
                <a:latin typeface="Lucida Console" panose="020B0609040504020204" pitchFamily="49" charset="0"/>
              </a:rPr>
              <a:t>1</a:t>
            </a:r>
          </a:p>
          <a:p>
            <a:pPr marL="457200" indent="0">
              <a:lnSpc>
                <a:spcPct val="90000"/>
              </a:lnSpc>
              <a:spcBef>
                <a:spcPts val="0"/>
              </a:spcBef>
              <a:buNone/>
            </a:pPr>
            <a:r>
              <a:rPr lang="en-US" sz="2600" b="1" dirty="0" smtClean="0">
                <a:solidFill>
                  <a:srgbClr val="0070C0"/>
                </a:solidFill>
                <a:latin typeface="Lucida Console" panose="020B0609040504020204" pitchFamily="49" charset="0"/>
              </a:rPr>
              <a:t>hello</a:t>
            </a:r>
          </a:p>
          <a:p>
            <a:pPr marL="457200" indent="0">
              <a:lnSpc>
                <a:spcPct val="90000"/>
              </a:lnSpc>
              <a:spcBef>
                <a:spcPts val="0"/>
              </a:spcBef>
              <a:buNone/>
            </a:pPr>
            <a:r>
              <a:rPr lang="en-US" sz="2600" b="1" dirty="0" smtClean="0">
                <a:solidFill>
                  <a:srgbClr val="0070C0"/>
                </a:solidFill>
                <a:latin typeface="Lucida Console" panose="020B0609040504020204" pitchFamily="49" charset="0"/>
              </a:rPr>
              <a:t>bye</a:t>
            </a:r>
          </a:p>
          <a:p>
            <a:pPr marL="457200" indent="0">
              <a:lnSpc>
                <a:spcPct val="90000"/>
              </a:lnSpc>
              <a:spcBef>
                <a:spcPts val="0"/>
              </a:spcBef>
              <a:buNone/>
            </a:pPr>
            <a:r>
              <a:rPr lang="en-US" sz="2600" b="1" dirty="0" smtClean="0">
                <a:solidFill>
                  <a:srgbClr val="0070C0"/>
                </a:solidFill>
                <a:latin typeface="Lucida Console" panose="020B0609040504020204" pitchFamily="49" charset="0"/>
              </a:rPr>
              <a:t>2</a:t>
            </a:r>
          </a:p>
          <a:p>
            <a:pPr marL="457200" indent="0">
              <a:lnSpc>
                <a:spcPct val="90000"/>
              </a:lnSpc>
              <a:spcBef>
                <a:spcPts val="0"/>
              </a:spcBef>
              <a:buNone/>
            </a:pPr>
            <a:r>
              <a:rPr lang="en-US" sz="2600" b="1" dirty="0" smtClean="0">
                <a:solidFill>
                  <a:srgbClr val="0070C0"/>
                </a:solidFill>
                <a:latin typeface="Lucida Console" panose="020B0609040504020204" pitchFamily="49" charset="0"/>
              </a:rPr>
              <a:t>hello</a:t>
            </a:r>
            <a:endParaRPr lang="en-US" sz="2600" b="1" dirty="0">
              <a:solidFill>
                <a:srgbClr val="0070C0"/>
              </a:solidFill>
              <a:latin typeface="Lucida Console" panose="020B0609040504020204" pitchFamily="49" charset="0"/>
            </a:endParaRPr>
          </a:p>
        </p:txBody>
      </p:sp>
    </p:spTree>
    <p:extLst>
      <p:ext uri="{BB962C8B-B14F-4D97-AF65-F5344CB8AC3E}">
        <p14:creationId xmlns:p14="http://schemas.microsoft.com/office/powerpoint/2010/main" val="3676533134"/>
      </p:ext>
    </p:extLst>
  </p:cSld>
  <p:clrMapOvr>
    <a:masterClrMapping/>
  </p:clrMapOvr>
  <mc:AlternateContent xmlns:mc="http://schemas.openxmlformats.org/markup-compatibility/2006" xmlns:p14="http://schemas.microsoft.com/office/powerpoint/2010/main">
    <mc:Choice Requires="p14">
      <p:transition spd="slow" p14:dur="2000" advTm="300"/>
    </mc:Choice>
    <mc:Fallback xmlns="">
      <p:transition spd="slow" advTm="300"/>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28600" y="0"/>
            <a:ext cx="8686800" cy="914400"/>
          </a:xfrm>
        </p:spPr>
        <p:txBody>
          <a:bodyPr/>
          <a:lstStyle/>
          <a:p>
            <a:pPr eaLnBrk="1" hangingPunct="1"/>
            <a:r>
              <a:rPr lang="en-US" altLang="zh-TW" sz="4800" dirty="0" smtClean="0">
                <a:solidFill>
                  <a:schemeClr val="accent2"/>
                </a:solidFill>
              </a:rPr>
              <a:t> The </a:t>
            </a:r>
            <a:r>
              <a:rPr lang="en-US" altLang="zh-TW" sz="4800" dirty="0">
                <a:solidFill>
                  <a:schemeClr val="accent2"/>
                </a:solidFill>
              </a:rPr>
              <a:t>r command</a:t>
            </a:r>
          </a:p>
        </p:txBody>
      </p:sp>
      <p:sp>
        <p:nvSpPr>
          <p:cNvPr id="2" name="Content Placeholder 1"/>
          <p:cNvSpPr>
            <a:spLocks noGrp="1"/>
          </p:cNvSpPr>
          <p:nvPr>
            <p:ph idx="1"/>
          </p:nvPr>
        </p:nvSpPr>
        <p:spPr>
          <a:xfrm>
            <a:off x="233362" y="548680"/>
            <a:ext cx="8910638" cy="6019800"/>
          </a:xfrm>
        </p:spPr>
        <p:txBody>
          <a:bodyPr/>
          <a:lstStyle/>
          <a:p>
            <a:pPr marL="0" indent="0">
              <a:buNone/>
            </a:pPr>
            <a:endParaRPr lang="en-US" sz="1000" dirty="0">
              <a:solidFill>
                <a:schemeClr val="tx1">
                  <a:lumMod val="75000"/>
                  <a:lumOff val="25000"/>
                </a:schemeClr>
              </a:solidFill>
            </a:endParaRPr>
          </a:p>
          <a:p>
            <a:pPr marL="457200" indent="0">
              <a:spcBef>
                <a:spcPts val="0"/>
              </a:spcBef>
              <a:buNone/>
            </a:pPr>
            <a:r>
              <a:rPr lang="en-US" sz="2600" b="1" dirty="0">
                <a:solidFill>
                  <a:schemeClr val="bg1">
                    <a:lumMod val="75000"/>
                  </a:schemeClr>
                </a:solidFill>
                <a:latin typeface="Lucida Console" panose="020B0609040504020204" pitchFamily="49" charset="0"/>
              </a:rPr>
              <a:t>%</a:t>
            </a:r>
            <a:r>
              <a:rPr lang="en-US" sz="2600" b="1" dirty="0">
                <a:solidFill>
                  <a:srgbClr val="00B050"/>
                </a:solidFill>
                <a:latin typeface="Lucida Console" panose="020B0609040504020204" pitchFamily="49" charset="0"/>
              </a:rPr>
              <a:t> </a:t>
            </a:r>
            <a:r>
              <a:rPr lang="en-US" sz="2600" b="1" dirty="0" err="1">
                <a:solidFill>
                  <a:srgbClr val="00B050"/>
                </a:solidFill>
                <a:latin typeface="Lucida Console" panose="020B0609040504020204" pitchFamily="49" charset="0"/>
              </a:rPr>
              <a:t>seq</a:t>
            </a:r>
            <a:r>
              <a:rPr lang="en-US" sz="2600" b="1" dirty="0">
                <a:solidFill>
                  <a:srgbClr val="00B050"/>
                </a:solidFill>
                <a:latin typeface="Lucida Console" panose="020B0609040504020204" pitchFamily="49" charset="0"/>
              </a:rPr>
              <a:t> </a:t>
            </a:r>
            <a:r>
              <a:rPr lang="en-US" sz="2600" b="1" dirty="0" smtClean="0">
                <a:solidFill>
                  <a:srgbClr val="00B050"/>
                </a:solidFill>
                <a:latin typeface="Lucida Console" panose="020B0609040504020204" pitchFamily="49" charset="0"/>
              </a:rPr>
              <a:t>2|sed 'rF1'</a:t>
            </a:r>
          </a:p>
          <a:p>
            <a:pPr marL="457200" indent="0">
              <a:lnSpc>
                <a:spcPct val="90000"/>
              </a:lnSpc>
              <a:spcBef>
                <a:spcPts val="0"/>
              </a:spcBef>
              <a:buNone/>
            </a:pPr>
            <a:r>
              <a:rPr lang="en-US" sz="2600" b="1" dirty="0" smtClean="0">
                <a:solidFill>
                  <a:srgbClr val="0070C0"/>
                </a:solidFill>
                <a:latin typeface="Lucida Console" panose="020B0609040504020204" pitchFamily="49" charset="0"/>
              </a:rPr>
              <a:t>1</a:t>
            </a:r>
            <a:endParaRPr lang="en-US" sz="2600" b="1" dirty="0">
              <a:solidFill>
                <a:srgbClr val="0070C0"/>
              </a:solidFill>
              <a:latin typeface="Lucida Console" panose="020B0609040504020204" pitchFamily="49" charset="0"/>
            </a:endParaRPr>
          </a:p>
          <a:p>
            <a:pPr marL="457200" indent="0">
              <a:lnSpc>
                <a:spcPct val="90000"/>
              </a:lnSpc>
              <a:spcBef>
                <a:spcPts val="0"/>
              </a:spcBef>
              <a:buNone/>
            </a:pPr>
            <a:r>
              <a:rPr lang="en-US" sz="2600" b="1" dirty="0" smtClean="0">
                <a:solidFill>
                  <a:srgbClr val="0070C0"/>
                </a:solidFill>
                <a:latin typeface="Lucida Console" panose="020B0609040504020204" pitchFamily="49" charset="0"/>
              </a:rPr>
              <a:t>hello</a:t>
            </a:r>
          </a:p>
          <a:p>
            <a:pPr marL="457200" indent="0">
              <a:lnSpc>
                <a:spcPct val="90000"/>
              </a:lnSpc>
              <a:spcBef>
                <a:spcPts val="0"/>
              </a:spcBef>
              <a:buNone/>
            </a:pPr>
            <a:r>
              <a:rPr lang="en-US" sz="2600" b="1" dirty="0" smtClean="0">
                <a:solidFill>
                  <a:srgbClr val="0070C0"/>
                </a:solidFill>
                <a:latin typeface="Lucida Console" panose="020B0609040504020204" pitchFamily="49" charset="0"/>
              </a:rPr>
              <a:t>bye</a:t>
            </a:r>
          </a:p>
          <a:p>
            <a:pPr marL="457200" indent="0">
              <a:lnSpc>
                <a:spcPct val="90000"/>
              </a:lnSpc>
              <a:spcBef>
                <a:spcPts val="0"/>
              </a:spcBef>
              <a:buNone/>
            </a:pPr>
            <a:r>
              <a:rPr lang="en-US" sz="2600" b="1" dirty="0" smtClean="0">
                <a:solidFill>
                  <a:srgbClr val="0070C0"/>
                </a:solidFill>
                <a:latin typeface="Lucida Console" panose="020B0609040504020204" pitchFamily="49" charset="0"/>
              </a:rPr>
              <a:t>2</a:t>
            </a:r>
            <a:endParaRPr lang="en-US" sz="2600" b="1" dirty="0">
              <a:solidFill>
                <a:srgbClr val="0070C0"/>
              </a:solidFill>
              <a:latin typeface="Lucida Console" panose="020B0609040504020204" pitchFamily="49" charset="0"/>
            </a:endParaRPr>
          </a:p>
          <a:p>
            <a:pPr marL="457200" indent="0">
              <a:lnSpc>
                <a:spcPct val="90000"/>
              </a:lnSpc>
              <a:spcBef>
                <a:spcPts val="0"/>
              </a:spcBef>
              <a:buNone/>
            </a:pPr>
            <a:r>
              <a:rPr lang="en-US" sz="2600" b="1" dirty="0">
                <a:solidFill>
                  <a:srgbClr val="0070C0"/>
                </a:solidFill>
                <a:latin typeface="Lucida Console" panose="020B0609040504020204" pitchFamily="49" charset="0"/>
              </a:rPr>
              <a:t>hello</a:t>
            </a:r>
          </a:p>
          <a:p>
            <a:pPr marL="457200" indent="0">
              <a:lnSpc>
                <a:spcPct val="90000"/>
              </a:lnSpc>
              <a:spcBef>
                <a:spcPts val="0"/>
              </a:spcBef>
              <a:buNone/>
            </a:pPr>
            <a:r>
              <a:rPr lang="en-US" sz="2600" b="1" dirty="0" smtClean="0">
                <a:solidFill>
                  <a:srgbClr val="0070C0"/>
                </a:solidFill>
                <a:latin typeface="Lucida Console" panose="020B0609040504020204" pitchFamily="49" charset="0"/>
              </a:rPr>
              <a:t>bye</a:t>
            </a:r>
          </a:p>
          <a:p>
            <a:pPr>
              <a:spcBef>
                <a:spcPts val="1800"/>
              </a:spcBef>
            </a:pPr>
            <a:r>
              <a:rPr lang="en-US" dirty="0" smtClean="0">
                <a:solidFill>
                  <a:srgbClr val="4F0000"/>
                </a:solidFill>
              </a:rPr>
              <a:t>Notice how the above worked like an “a” does:</a:t>
            </a:r>
            <a:endParaRPr lang="en-US" dirty="0">
              <a:solidFill>
                <a:srgbClr val="4F0000"/>
              </a:solidFill>
            </a:endParaRPr>
          </a:p>
          <a:p>
            <a:pPr marL="457200" indent="0">
              <a:spcBef>
                <a:spcPts val="0"/>
              </a:spcBef>
              <a:buNone/>
            </a:pPr>
            <a:r>
              <a:rPr lang="en-US" sz="2600" b="1" dirty="0" smtClean="0">
                <a:solidFill>
                  <a:schemeClr val="bg1">
                    <a:lumMod val="75000"/>
                  </a:schemeClr>
                </a:solidFill>
                <a:latin typeface="Lucida Console" panose="020B0609040504020204" pitchFamily="49" charset="0"/>
              </a:rPr>
              <a:t>%</a:t>
            </a:r>
            <a:r>
              <a:rPr lang="en-US" sz="2600" b="1" dirty="0" smtClean="0">
                <a:solidFill>
                  <a:srgbClr val="00B050"/>
                </a:solidFill>
                <a:latin typeface="Lucida Console" panose="020B0609040504020204" pitchFamily="49" charset="0"/>
              </a:rPr>
              <a:t> </a:t>
            </a:r>
            <a:r>
              <a:rPr lang="en-US" sz="2600" b="1" dirty="0" err="1">
                <a:solidFill>
                  <a:srgbClr val="00B050"/>
                </a:solidFill>
                <a:latin typeface="Lucida Console" panose="020B0609040504020204" pitchFamily="49" charset="0"/>
              </a:rPr>
              <a:t>seq</a:t>
            </a:r>
            <a:r>
              <a:rPr lang="en-US" sz="2600" b="1" dirty="0">
                <a:solidFill>
                  <a:srgbClr val="00B050"/>
                </a:solidFill>
                <a:latin typeface="Lucida Console" panose="020B0609040504020204" pitchFamily="49" charset="0"/>
              </a:rPr>
              <a:t> </a:t>
            </a:r>
            <a:r>
              <a:rPr lang="en-US" sz="2600" b="1" dirty="0" smtClean="0">
                <a:solidFill>
                  <a:srgbClr val="00B050"/>
                </a:solidFill>
                <a:latin typeface="Lucida Console" panose="020B0609040504020204" pitchFamily="49" charset="0"/>
              </a:rPr>
              <a:t>2|sed '</a:t>
            </a:r>
            <a:r>
              <a:rPr lang="en-US" sz="2600" b="1" dirty="0" err="1" smtClean="0">
                <a:solidFill>
                  <a:srgbClr val="00B050"/>
                </a:solidFill>
                <a:latin typeface="Lucida Console" panose="020B0609040504020204" pitchFamily="49" charset="0"/>
              </a:rPr>
              <a:t>ahello</a:t>
            </a:r>
            <a:r>
              <a:rPr lang="en-US" sz="2600" b="1" dirty="0" smtClean="0">
                <a:solidFill>
                  <a:srgbClr val="00B050"/>
                </a:solidFill>
                <a:latin typeface="Lucida Console" panose="020B0609040504020204" pitchFamily="49" charset="0"/>
              </a:rPr>
              <a:t>\</a:t>
            </a:r>
            <a:r>
              <a:rPr lang="en-US" sz="2600" b="1" dirty="0" err="1" smtClean="0">
                <a:solidFill>
                  <a:srgbClr val="00B050"/>
                </a:solidFill>
                <a:latin typeface="Lucida Console" panose="020B0609040504020204" pitchFamily="49" charset="0"/>
              </a:rPr>
              <a:t>nbye</a:t>
            </a:r>
            <a:r>
              <a:rPr lang="en-US" sz="2600" b="1" dirty="0" smtClean="0">
                <a:solidFill>
                  <a:srgbClr val="00B050"/>
                </a:solidFill>
                <a:latin typeface="Lucida Console" panose="020B0609040504020204" pitchFamily="49" charset="0"/>
              </a:rPr>
              <a:t>'</a:t>
            </a:r>
          </a:p>
          <a:p>
            <a:pPr marL="457200" indent="0">
              <a:lnSpc>
                <a:spcPct val="90000"/>
              </a:lnSpc>
              <a:spcBef>
                <a:spcPts val="0"/>
              </a:spcBef>
              <a:buNone/>
            </a:pPr>
            <a:r>
              <a:rPr lang="en-US" sz="2600" b="1" dirty="0">
                <a:solidFill>
                  <a:srgbClr val="0070C0"/>
                </a:solidFill>
                <a:latin typeface="Lucida Console" panose="020B0609040504020204" pitchFamily="49" charset="0"/>
              </a:rPr>
              <a:t>1</a:t>
            </a:r>
          </a:p>
          <a:p>
            <a:pPr marL="457200" indent="0">
              <a:lnSpc>
                <a:spcPct val="90000"/>
              </a:lnSpc>
              <a:spcBef>
                <a:spcPts val="0"/>
              </a:spcBef>
              <a:buNone/>
            </a:pPr>
            <a:r>
              <a:rPr lang="en-US" sz="2600" b="1" dirty="0">
                <a:solidFill>
                  <a:srgbClr val="0070C0"/>
                </a:solidFill>
                <a:latin typeface="Lucida Console" panose="020B0609040504020204" pitchFamily="49" charset="0"/>
              </a:rPr>
              <a:t>hello</a:t>
            </a:r>
          </a:p>
          <a:p>
            <a:pPr marL="457200" indent="0">
              <a:lnSpc>
                <a:spcPct val="90000"/>
              </a:lnSpc>
              <a:spcBef>
                <a:spcPts val="0"/>
              </a:spcBef>
              <a:buNone/>
            </a:pPr>
            <a:r>
              <a:rPr lang="en-US" sz="2600" b="1" dirty="0">
                <a:solidFill>
                  <a:srgbClr val="0070C0"/>
                </a:solidFill>
                <a:latin typeface="Lucida Console" panose="020B0609040504020204" pitchFamily="49" charset="0"/>
              </a:rPr>
              <a:t>bye</a:t>
            </a:r>
          </a:p>
          <a:p>
            <a:pPr marL="457200" indent="0">
              <a:lnSpc>
                <a:spcPct val="90000"/>
              </a:lnSpc>
              <a:spcBef>
                <a:spcPts val="0"/>
              </a:spcBef>
              <a:buNone/>
            </a:pPr>
            <a:r>
              <a:rPr lang="en-US" sz="2600" b="1" dirty="0">
                <a:solidFill>
                  <a:srgbClr val="0070C0"/>
                </a:solidFill>
                <a:latin typeface="Lucida Console" panose="020B0609040504020204" pitchFamily="49" charset="0"/>
              </a:rPr>
              <a:t>2</a:t>
            </a:r>
          </a:p>
          <a:p>
            <a:pPr marL="457200" indent="0">
              <a:lnSpc>
                <a:spcPct val="90000"/>
              </a:lnSpc>
              <a:spcBef>
                <a:spcPts val="0"/>
              </a:spcBef>
              <a:buNone/>
            </a:pPr>
            <a:r>
              <a:rPr lang="en-US" sz="2600" b="1" dirty="0">
                <a:solidFill>
                  <a:srgbClr val="0070C0"/>
                </a:solidFill>
                <a:latin typeface="Lucida Console" panose="020B0609040504020204" pitchFamily="49" charset="0"/>
              </a:rPr>
              <a:t>hello</a:t>
            </a:r>
          </a:p>
          <a:p>
            <a:pPr marL="457200" indent="0">
              <a:lnSpc>
                <a:spcPct val="90000"/>
              </a:lnSpc>
              <a:spcBef>
                <a:spcPts val="0"/>
              </a:spcBef>
              <a:buNone/>
            </a:pPr>
            <a:r>
              <a:rPr lang="en-US" sz="2600" b="1" dirty="0" smtClean="0">
                <a:solidFill>
                  <a:srgbClr val="0070C0"/>
                </a:solidFill>
                <a:latin typeface="Lucida Console" panose="020B0609040504020204" pitchFamily="49" charset="0"/>
              </a:rPr>
              <a:t>bye</a:t>
            </a:r>
            <a:endParaRPr lang="en-US" sz="2600" b="1" dirty="0">
              <a:solidFill>
                <a:srgbClr val="0070C0"/>
              </a:solidFill>
              <a:latin typeface="Lucida Console" panose="020B0609040504020204" pitchFamily="49" charset="0"/>
            </a:endParaRPr>
          </a:p>
        </p:txBody>
      </p:sp>
    </p:spTree>
    <p:extLst>
      <p:ext uri="{BB962C8B-B14F-4D97-AF65-F5344CB8AC3E}">
        <p14:creationId xmlns:p14="http://schemas.microsoft.com/office/powerpoint/2010/main" val="1174046300"/>
      </p:ext>
    </p:extLst>
  </p:cSld>
  <p:clrMapOvr>
    <a:masterClrMapping/>
  </p:clrMapOvr>
  <mc:AlternateContent xmlns:mc="http://schemas.openxmlformats.org/markup-compatibility/2006" xmlns:p14="http://schemas.microsoft.com/office/powerpoint/2010/main">
    <mc:Choice Requires="p14">
      <p:transition spd="slow" p14:dur="2000" advTm="300"/>
    </mc:Choice>
    <mc:Fallback xmlns="">
      <p:transition spd="slow" advTm="300"/>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28600" y="0"/>
            <a:ext cx="8686800" cy="914400"/>
          </a:xfrm>
        </p:spPr>
        <p:txBody>
          <a:bodyPr/>
          <a:lstStyle/>
          <a:p>
            <a:pPr eaLnBrk="1" hangingPunct="1"/>
            <a:r>
              <a:rPr lang="en-US" altLang="zh-TW" sz="4800" dirty="0" smtClean="0">
                <a:solidFill>
                  <a:schemeClr val="accent2"/>
                </a:solidFill>
              </a:rPr>
              <a:t> The </a:t>
            </a:r>
            <a:r>
              <a:rPr lang="en-US" altLang="zh-TW" sz="4800" dirty="0">
                <a:solidFill>
                  <a:schemeClr val="accent2"/>
                </a:solidFill>
              </a:rPr>
              <a:t>r command</a:t>
            </a:r>
          </a:p>
        </p:txBody>
      </p:sp>
      <p:sp>
        <p:nvSpPr>
          <p:cNvPr id="40" name="Rounded Rectangle 39"/>
          <p:cNvSpPr/>
          <p:nvPr/>
        </p:nvSpPr>
        <p:spPr bwMode="auto">
          <a:xfrm>
            <a:off x="4860032" y="0"/>
            <a:ext cx="4283968" cy="792088"/>
          </a:xfrm>
          <a:prstGeom prst="roundRect">
            <a:avLst>
              <a:gd name="adj" fmla="val 50000"/>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r>
              <a:rPr lang="en-US" sz="2800" b="0" dirty="0" smtClean="0">
                <a:latin typeface="Arial" charset="0"/>
                <a:ea typeface="新細明體" charset="-120"/>
              </a:rPr>
              <a:t>Indeed</a:t>
            </a:r>
            <a:r>
              <a:rPr lang="en-US" sz="2800" b="0" dirty="0">
                <a:latin typeface="Arial" charset="0"/>
                <a:ea typeface="新細明體" charset="-120"/>
              </a:rPr>
              <a:t>, r &amp; a are similar:</a:t>
            </a:r>
          </a:p>
          <a:p>
            <a:pPr marL="0" marR="0" indent="0" algn="l" defTabSz="914400" rtl="0" eaLnBrk="1" fontAlgn="base" latinLnBrk="0" hangingPunct="1">
              <a:lnSpc>
                <a:spcPct val="100000"/>
              </a:lnSpc>
              <a:spcBef>
                <a:spcPct val="0"/>
              </a:spcBef>
              <a:spcAft>
                <a:spcPct val="0"/>
              </a:spcAft>
              <a:buClrTx/>
              <a:buSzTx/>
              <a:buFontTx/>
              <a:buNone/>
              <a:tabLst/>
            </a:pPr>
            <a:endParaRPr kumimoji="1" lang="en-US" sz="2800" b="0" i="0" u="none" strike="noStrike" cap="none" normalizeH="0" baseline="0" dirty="0" smtClean="0">
              <a:ln>
                <a:noFill/>
              </a:ln>
              <a:solidFill>
                <a:schemeClr val="tx1"/>
              </a:solidFill>
              <a:effectLst/>
              <a:latin typeface="Arial" charset="0"/>
              <a:ea typeface="新細明體" charset="-120"/>
            </a:endParaRPr>
          </a:p>
        </p:txBody>
      </p:sp>
      <p:sp>
        <p:nvSpPr>
          <p:cNvPr id="2" name="Content Placeholder 1"/>
          <p:cNvSpPr>
            <a:spLocks noGrp="1"/>
          </p:cNvSpPr>
          <p:nvPr>
            <p:ph idx="1"/>
          </p:nvPr>
        </p:nvSpPr>
        <p:spPr>
          <a:xfrm>
            <a:off x="233362" y="548680"/>
            <a:ext cx="8910638" cy="6019800"/>
          </a:xfrm>
        </p:spPr>
        <p:txBody>
          <a:bodyPr/>
          <a:lstStyle/>
          <a:p>
            <a:pPr marL="0" indent="0">
              <a:buNone/>
            </a:pPr>
            <a:endParaRPr lang="en-US" sz="1000" dirty="0">
              <a:solidFill>
                <a:schemeClr val="tx1">
                  <a:lumMod val="75000"/>
                  <a:lumOff val="25000"/>
                </a:schemeClr>
              </a:solidFill>
            </a:endParaRPr>
          </a:p>
          <a:p>
            <a:pPr marL="457200" indent="0">
              <a:spcBef>
                <a:spcPts val="0"/>
              </a:spcBef>
              <a:buNone/>
            </a:pPr>
            <a:r>
              <a:rPr lang="en-US" sz="2600" b="1" dirty="0">
                <a:solidFill>
                  <a:schemeClr val="bg1">
                    <a:lumMod val="75000"/>
                  </a:schemeClr>
                </a:solidFill>
                <a:latin typeface="Lucida Console" panose="020B0609040504020204" pitchFamily="49" charset="0"/>
              </a:rPr>
              <a:t>%</a:t>
            </a:r>
            <a:r>
              <a:rPr lang="en-US" sz="2600" b="1" dirty="0">
                <a:solidFill>
                  <a:srgbClr val="00B050"/>
                </a:solidFill>
                <a:latin typeface="Lucida Console" panose="020B0609040504020204" pitchFamily="49" charset="0"/>
              </a:rPr>
              <a:t> </a:t>
            </a:r>
            <a:r>
              <a:rPr lang="en-US" sz="2600" b="1" dirty="0" err="1">
                <a:solidFill>
                  <a:srgbClr val="00B050"/>
                </a:solidFill>
                <a:latin typeface="Lucida Console" panose="020B0609040504020204" pitchFamily="49" charset="0"/>
              </a:rPr>
              <a:t>seq</a:t>
            </a:r>
            <a:r>
              <a:rPr lang="en-US" sz="2600" b="1" dirty="0">
                <a:solidFill>
                  <a:srgbClr val="00B050"/>
                </a:solidFill>
                <a:latin typeface="Lucida Console" panose="020B0609040504020204" pitchFamily="49" charset="0"/>
              </a:rPr>
              <a:t> </a:t>
            </a:r>
            <a:r>
              <a:rPr lang="en-US" sz="2600" b="1" dirty="0" smtClean="0">
                <a:solidFill>
                  <a:srgbClr val="00B050"/>
                </a:solidFill>
                <a:latin typeface="Lucida Console" panose="020B0609040504020204" pitchFamily="49" charset="0"/>
              </a:rPr>
              <a:t>2|sed 'rF1'</a:t>
            </a:r>
          </a:p>
          <a:p>
            <a:pPr marL="457200" indent="0">
              <a:lnSpc>
                <a:spcPct val="90000"/>
              </a:lnSpc>
              <a:spcBef>
                <a:spcPts val="0"/>
              </a:spcBef>
              <a:buNone/>
            </a:pPr>
            <a:r>
              <a:rPr lang="en-US" sz="2600" b="1" dirty="0" smtClean="0">
                <a:solidFill>
                  <a:srgbClr val="0070C0"/>
                </a:solidFill>
                <a:latin typeface="Lucida Console" panose="020B0609040504020204" pitchFamily="49" charset="0"/>
              </a:rPr>
              <a:t>1    </a:t>
            </a:r>
            <a:r>
              <a:rPr lang="en-US" sz="2600" b="1" dirty="0" smtClean="0">
                <a:solidFill>
                  <a:srgbClr val="FF0000"/>
                </a:solidFill>
                <a:latin typeface="+mj-lt"/>
                <a:sym typeface="Wingdings 3" panose="05040102010807070707" pitchFamily="18" charset="2"/>
              </a:rPr>
              <a:t> </a:t>
            </a:r>
            <a:r>
              <a:rPr lang="en-US" sz="2600" b="1" dirty="0" smtClean="0">
                <a:solidFill>
                  <a:srgbClr val="0070C0"/>
                </a:solidFill>
                <a:latin typeface="Lucida Console" panose="020B0609040504020204" pitchFamily="49" charset="0"/>
                <a:sym typeface="Wingdings 3" panose="05040102010807070707" pitchFamily="18" charset="2"/>
              </a:rPr>
              <a:t>  </a:t>
            </a:r>
            <a:endParaRPr lang="en-US" sz="2600" b="1" dirty="0">
              <a:solidFill>
                <a:srgbClr val="0070C0"/>
              </a:solidFill>
              <a:latin typeface="Lucida Console" panose="020B0609040504020204" pitchFamily="49" charset="0"/>
            </a:endParaRPr>
          </a:p>
          <a:p>
            <a:pPr marL="457200" indent="0">
              <a:lnSpc>
                <a:spcPct val="90000"/>
              </a:lnSpc>
              <a:spcBef>
                <a:spcPts val="0"/>
              </a:spcBef>
              <a:buNone/>
            </a:pPr>
            <a:r>
              <a:rPr lang="en-US" sz="2600" b="1" dirty="0">
                <a:solidFill>
                  <a:srgbClr val="0070C0"/>
                </a:solidFill>
                <a:latin typeface="Lucida Console" panose="020B0609040504020204" pitchFamily="49" charset="0"/>
              </a:rPr>
              <a:t>h</a:t>
            </a:r>
            <a:r>
              <a:rPr lang="en-US" sz="2600" b="1" dirty="0" smtClean="0">
                <a:solidFill>
                  <a:srgbClr val="0070C0"/>
                </a:solidFill>
                <a:latin typeface="Lucida Console" panose="020B0609040504020204" pitchFamily="49" charset="0"/>
              </a:rPr>
              <a:t>ello </a:t>
            </a:r>
          </a:p>
          <a:p>
            <a:pPr marL="457200" indent="0">
              <a:lnSpc>
                <a:spcPct val="90000"/>
              </a:lnSpc>
              <a:spcBef>
                <a:spcPts val="0"/>
              </a:spcBef>
              <a:buNone/>
            </a:pPr>
            <a:r>
              <a:rPr lang="en-US" sz="2600" b="1" dirty="0" smtClean="0">
                <a:solidFill>
                  <a:srgbClr val="0070C0"/>
                </a:solidFill>
                <a:latin typeface="Lucida Console" panose="020B0609040504020204" pitchFamily="49" charset="0"/>
              </a:rPr>
              <a:t>bye</a:t>
            </a:r>
          </a:p>
          <a:p>
            <a:pPr marL="457200" indent="0">
              <a:lnSpc>
                <a:spcPct val="90000"/>
              </a:lnSpc>
              <a:spcBef>
                <a:spcPts val="0"/>
              </a:spcBef>
              <a:buNone/>
            </a:pPr>
            <a:r>
              <a:rPr lang="en-US" sz="2600" b="1" dirty="0" smtClean="0">
                <a:solidFill>
                  <a:srgbClr val="0070C0"/>
                </a:solidFill>
                <a:latin typeface="Lucida Console" panose="020B0609040504020204" pitchFamily="49" charset="0"/>
              </a:rPr>
              <a:t>2</a:t>
            </a:r>
            <a:endParaRPr lang="en-US" sz="2600" b="1" dirty="0">
              <a:solidFill>
                <a:srgbClr val="0070C0"/>
              </a:solidFill>
              <a:latin typeface="Lucida Console" panose="020B0609040504020204" pitchFamily="49" charset="0"/>
            </a:endParaRPr>
          </a:p>
          <a:p>
            <a:pPr marL="457200" indent="0">
              <a:lnSpc>
                <a:spcPct val="90000"/>
              </a:lnSpc>
              <a:spcBef>
                <a:spcPts val="0"/>
              </a:spcBef>
              <a:buNone/>
            </a:pPr>
            <a:r>
              <a:rPr lang="en-US" sz="2600" b="1" dirty="0">
                <a:solidFill>
                  <a:srgbClr val="0070C0"/>
                </a:solidFill>
                <a:latin typeface="Lucida Console" panose="020B0609040504020204" pitchFamily="49" charset="0"/>
              </a:rPr>
              <a:t>hello</a:t>
            </a:r>
          </a:p>
          <a:p>
            <a:pPr marL="457200" indent="0">
              <a:lnSpc>
                <a:spcPct val="90000"/>
              </a:lnSpc>
              <a:spcBef>
                <a:spcPts val="0"/>
              </a:spcBef>
              <a:buNone/>
            </a:pPr>
            <a:r>
              <a:rPr lang="en-US" sz="2600" b="1" dirty="0" smtClean="0">
                <a:solidFill>
                  <a:srgbClr val="0070C0"/>
                </a:solidFill>
                <a:latin typeface="Lucida Console" panose="020B0609040504020204" pitchFamily="49" charset="0"/>
              </a:rPr>
              <a:t>bye</a:t>
            </a:r>
          </a:p>
          <a:p>
            <a:pPr>
              <a:spcBef>
                <a:spcPts val="1800"/>
              </a:spcBef>
            </a:pPr>
            <a:r>
              <a:rPr lang="en-US" dirty="0" smtClean="0"/>
              <a:t>Notice how the above worked like an “a” does:</a:t>
            </a:r>
            <a:endParaRPr lang="en-US" dirty="0"/>
          </a:p>
          <a:p>
            <a:pPr marL="457200" indent="0">
              <a:spcBef>
                <a:spcPts val="0"/>
              </a:spcBef>
              <a:buNone/>
            </a:pPr>
            <a:r>
              <a:rPr lang="en-US" sz="2600" b="1" dirty="0">
                <a:solidFill>
                  <a:schemeClr val="bg1">
                    <a:lumMod val="75000"/>
                  </a:schemeClr>
                </a:solidFill>
                <a:latin typeface="Lucida Console" panose="020B0609040504020204" pitchFamily="49" charset="0"/>
              </a:rPr>
              <a:t>%</a:t>
            </a:r>
            <a:r>
              <a:rPr lang="en-US" sz="2600" b="1" dirty="0">
                <a:solidFill>
                  <a:srgbClr val="00B050"/>
                </a:solidFill>
                <a:latin typeface="Lucida Console" panose="020B0609040504020204" pitchFamily="49" charset="0"/>
              </a:rPr>
              <a:t> </a:t>
            </a:r>
            <a:r>
              <a:rPr lang="en-US" sz="2600" b="1" dirty="0" err="1">
                <a:solidFill>
                  <a:srgbClr val="00B050"/>
                </a:solidFill>
                <a:latin typeface="Lucida Console" panose="020B0609040504020204" pitchFamily="49" charset="0"/>
              </a:rPr>
              <a:t>seq</a:t>
            </a:r>
            <a:r>
              <a:rPr lang="en-US" sz="2600" b="1" dirty="0">
                <a:solidFill>
                  <a:srgbClr val="00B050"/>
                </a:solidFill>
                <a:latin typeface="Lucida Console" panose="020B0609040504020204" pitchFamily="49" charset="0"/>
              </a:rPr>
              <a:t> 2|sed </a:t>
            </a:r>
            <a:r>
              <a:rPr lang="en-US" sz="2600" b="1" dirty="0" smtClean="0">
                <a:solidFill>
                  <a:srgbClr val="00B050"/>
                </a:solidFill>
                <a:latin typeface="Lucida Console" panose="020B0609040504020204" pitchFamily="49" charset="0"/>
              </a:rPr>
              <a:t>'</a:t>
            </a:r>
            <a:r>
              <a:rPr lang="en-US" sz="2600" b="1" dirty="0" err="1" smtClean="0">
                <a:solidFill>
                  <a:srgbClr val="00B050"/>
                </a:solidFill>
                <a:latin typeface="Lucida Console" panose="020B0609040504020204" pitchFamily="49" charset="0"/>
              </a:rPr>
              <a:t>ahello</a:t>
            </a:r>
            <a:r>
              <a:rPr lang="en-US" sz="2600" b="1" dirty="0" smtClean="0">
                <a:solidFill>
                  <a:srgbClr val="00B050"/>
                </a:solidFill>
                <a:latin typeface="Lucida Console" panose="020B0609040504020204" pitchFamily="49" charset="0"/>
              </a:rPr>
              <a:t>\</a:t>
            </a:r>
            <a:r>
              <a:rPr lang="en-US" sz="2600" b="1" dirty="0" err="1" smtClean="0">
                <a:solidFill>
                  <a:srgbClr val="00B050"/>
                </a:solidFill>
                <a:latin typeface="Lucida Console" panose="020B0609040504020204" pitchFamily="49" charset="0"/>
              </a:rPr>
              <a:t>nbye</a:t>
            </a:r>
            <a:r>
              <a:rPr lang="en-US" sz="2600" b="1" dirty="0" smtClean="0">
                <a:solidFill>
                  <a:srgbClr val="00B050"/>
                </a:solidFill>
                <a:latin typeface="Lucida Console" panose="020B0609040504020204" pitchFamily="49" charset="0"/>
              </a:rPr>
              <a:t>'</a:t>
            </a:r>
            <a:endParaRPr lang="en-US" sz="2600" b="1" dirty="0">
              <a:solidFill>
                <a:srgbClr val="00B050"/>
              </a:solidFill>
              <a:latin typeface="Lucida Console" panose="020B0609040504020204" pitchFamily="49" charset="0"/>
            </a:endParaRPr>
          </a:p>
          <a:p>
            <a:pPr marL="457200" indent="0">
              <a:lnSpc>
                <a:spcPct val="90000"/>
              </a:lnSpc>
              <a:spcBef>
                <a:spcPts val="0"/>
              </a:spcBef>
              <a:buNone/>
            </a:pPr>
            <a:r>
              <a:rPr lang="en-US" sz="2600" b="1" dirty="0">
                <a:solidFill>
                  <a:srgbClr val="0070C0"/>
                </a:solidFill>
                <a:latin typeface="Lucida Console" panose="020B0609040504020204" pitchFamily="49" charset="0"/>
              </a:rPr>
              <a:t>1</a:t>
            </a:r>
          </a:p>
          <a:p>
            <a:pPr marL="457200" indent="0">
              <a:lnSpc>
                <a:spcPct val="90000"/>
              </a:lnSpc>
              <a:spcBef>
                <a:spcPts val="0"/>
              </a:spcBef>
              <a:buNone/>
            </a:pPr>
            <a:r>
              <a:rPr lang="en-US" sz="2600" b="1" dirty="0">
                <a:solidFill>
                  <a:srgbClr val="0070C0"/>
                </a:solidFill>
                <a:latin typeface="Lucida Console" panose="020B0609040504020204" pitchFamily="49" charset="0"/>
              </a:rPr>
              <a:t>hello</a:t>
            </a:r>
          </a:p>
          <a:p>
            <a:pPr marL="457200" indent="0">
              <a:lnSpc>
                <a:spcPct val="90000"/>
              </a:lnSpc>
              <a:spcBef>
                <a:spcPts val="0"/>
              </a:spcBef>
              <a:buNone/>
            </a:pPr>
            <a:r>
              <a:rPr lang="en-US" sz="2600" b="1" dirty="0" smtClean="0">
                <a:solidFill>
                  <a:srgbClr val="0070C0"/>
                </a:solidFill>
                <a:latin typeface="Lucida Console" panose="020B0609040504020204" pitchFamily="49" charset="0"/>
              </a:rPr>
              <a:t>bye</a:t>
            </a:r>
            <a:endParaRPr lang="en-US" sz="2600" b="1" dirty="0">
              <a:solidFill>
                <a:srgbClr val="0070C0"/>
              </a:solidFill>
              <a:latin typeface="Lucida Console" panose="020B0609040504020204" pitchFamily="49" charset="0"/>
            </a:endParaRPr>
          </a:p>
          <a:p>
            <a:pPr marL="457200" indent="0">
              <a:lnSpc>
                <a:spcPct val="90000"/>
              </a:lnSpc>
              <a:spcBef>
                <a:spcPts val="0"/>
              </a:spcBef>
              <a:buNone/>
            </a:pPr>
            <a:r>
              <a:rPr lang="en-US" sz="2600" b="1" dirty="0">
                <a:solidFill>
                  <a:srgbClr val="0070C0"/>
                </a:solidFill>
                <a:latin typeface="Lucida Console" panose="020B0609040504020204" pitchFamily="49" charset="0"/>
              </a:rPr>
              <a:t>2</a:t>
            </a:r>
          </a:p>
          <a:p>
            <a:pPr marL="457200" indent="0">
              <a:lnSpc>
                <a:spcPct val="90000"/>
              </a:lnSpc>
              <a:spcBef>
                <a:spcPts val="0"/>
              </a:spcBef>
              <a:buNone/>
            </a:pPr>
            <a:r>
              <a:rPr lang="en-US" sz="2600" b="1" dirty="0">
                <a:solidFill>
                  <a:srgbClr val="0070C0"/>
                </a:solidFill>
                <a:latin typeface="Lucida Console" panose="020B0609040504020204" pitchFamily="49" charset="0"/>
              </a:rPr>
              <a:t>hello</a:t>
            </a:r>
          </a:p>
          <a:p>
            <a:pPr marL="457200" indent="0">
              <a:lnSpc>
                <a:spcPct val="90000"/>
              </a:lnSpc>
              <a:spcBef>
                <a:spcPts val="0"/>
              </a:spcBef>
              <a:buNone/>
            </a:pPr>
            <a:r>
              <a:rPr lang="en-US" sz="2600" b="1" dirty="0" smtClean="0">
                <a:solidFill>
                  <a:srgbClr val="0070C0"/>
                </a:solidFill>
                <a:latin typeface="Lucida Console" panose="020B0609040504020204" pitchFamily="49" charset="0"/>
              </a:rPr>
              <a:t>bye</a:t>
            </a:r>
            <a:endParaRPr lang="en-US" sz="2600" b="1" dirty="0">
              <a:solidFill>
                <a:srgbClr val="0070C0"/>
              </a:solidFill>
              <a:latin typeface="Lucida Console" panose="020B0609040504020204" pitchFamily="49" charset="0"/>
            </a:endParaRPr>
          </a:p>
        </p:txBody>
      </p:sp>
      <p:sp>
        <p:nvSpPr>
          <p:cNvPr id="5" name="Rounded Rectangle 4"/>
          <p:cNvSpPr/>
          <p:nvPr/>
        </p:nvSpPr>
        <p:spPr bwMode="auto">
          <a:xfrm>
            <a:off x="4860032" y="0"/>
            <a:ext cx="4283968" cy="1440160"/>
          </a:xfrm>
          <a:prstGeom prst="roundRect">
            <a:avLst>
              <a:gd name="adj" fmla="val 27238"/>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r>
              <a:rPr lang="en-US" sz="2800" b="0" dirty="0" smtClean="0">
                <a:latin typeface="Arial" charset="0"/>
                <a:ea typeface="新細明體" charset="-120"/>
              </a:rPr>
              <a:t>Indeed</a:t>
            </a:r>
            <a:r>
              <a:rPr lang="en-US" sz="2800" b="0" dirty="0">
                <a:latin typeface="Arial" charset="0"/>
                <a:ea typeface="新細明體" charset="-120"/>
              </a:rPr>
              <a:t>, r &amp; a are similar:</a:t>
            </a:r>
          </a:p>
          <a:p>
            <a:pPr marL="342900" indent="-342900">
              <a:buFont typeface="Wingdings" panose="05000000000000000000" pitchFamily="2" charset="2"/>
              <a:buChar char="ü"/>
            </a:pPr>
            <a:r>
              <a:rPr lang="en-US" sz="2400" b="0" dirty="0">
                <a:solidFill>
                  <a:srgbClr val="FF0000"/>
                </a:solidFill>
                <a:latin typeface="Arial" charset="0"/>
                <a:ea typeface="新細明體" charset="-120"/>
              </a:rPr>
              <a:t>Both print </a:t>
            </a:r>
            <a:r>
              <a:rPr lang="en-US" sz="2400" b="0" i="1" dirty="0">
                <a:solidFill>
                  <a:srgbClr val="FF0000"/>
                </a:solidFill>
                <a:latin typeface="Arial" charset="0"/>
                <a:ea typeface="新細明體" charset="-120"/>
              </a:rPr>
              <a:t>after</a:t>
            </a:r>
            <a:r>
              <a:rPr lang="en-US" sz="2400" b="0" dirty="0">
                <a:solidFill>
                  <a:srgbClr val="FF0000"/>
                </a:solidFill>
                <a:latin typeface="Arial" charset="0"/>
                <a:ea typeface="新細明體" charset="-120"/>
              </a:rPr>
              <a:t> all other output for the current line</a:t>
            </a:r>
            <a:r>
              <a:rPr lang="en-US" sz="2400" b="0" dirty="0" smtClean="0">
                <a:solidFill>
                  <a:srgbClr val="FF0000"/>
                </a:solidFill>
                <a:latin typeface="Arial" charset="0"/>
                <a:ea typeface="新細明體" charset="-120"/>
              </a:rPr>
              <a:t>.</a:t>
            </a:r>
            <a:endParaRPr lang="en-US" sz="2400" b="0" dirty="0">
              <a:solidFill>
                <a:srgbClr val="FF0000"/>
              </a:solidFill>
              <a:latin typeface="Arial" charset="0"/>
              <a:ea typeface="新細明體" charset="-120"/>
            </a:endParaRPr>
          </a:p>
        </p:txBody>
      </p:sp>
      <p:grpSp>
        <p:nvGrpSpPr>
          <p:cNvPr id="14" name="Group 13"/>
          <p:cNvGrpSpPr/>
          <p:nvPr/>
        </p:nvGrpSpPr>
        <p:grpSpPr>
          <a:xfrm>
            <a:off x="1691680" y="2559224"/>
            <a:ext cx="2983128" cy="682096"/>
            <a:chOff x="1691680" y="1844824"/>
            <a:chExt cx="2983128" cy="682096"/>
          </a:xfrm>
        </p:grpSpPr>
        <p:sp>
          <p:nvSpPr>
            <p:cNvPr id="6" name="Rectangle 5"/>
            <p:cNvSpPr/>
            <p:nvPr/>
          </p:nvSpPr>
          <p:spPr>
            <a:xfrm>
              <a:off x="1907704" y="1929384"/>
              <a:ext cx="2767104" cy="504754"/>
            </a:xfrm>
            <a:prstGeom prst="rect">
              <a:avLst/>
            </a:prstGeom>
          </p:spPr>
          <p:txBody>
            <a:bodyPr wrap="none" tIns="27432">
              <a:spAutoFit/>
            </a:bodyPr>
            <a:lstStyle/>
            <a:p>
              <a:pPr>
                <a:spcBef>
                  <a:spcPts val="600"/>
                </a:spcBef>
              </a:pPr>
              <a:r>
                <a:rPr lang="en-US" sz="2800" dirty="0" smtClean="0">
                  <a:solidFill>
                    <a:srgbClr val="FF0000"/>
                  </a:solidFill>
                  <a:sym typeface="Wingdings 3" panose="05040102010807070707" pitchFamily="18" charset="2"/>
                </a:rPr>
                <a:t>        … then these.</a:t>
              </a:r>
              <a:endParaRPr lang="en-US" sz="2800" dirty="0"/>
            </a:p>
          </p:txBody>
        </p:sp>
        <p:cxnSp>
          <p:nvCxnSpPr>
            <p:cNvPr id="10" name="Straight Arrow Connector 9"/>
            <p:cNvCxnSpPr/>
            <p:nvPr/>
          </p:nvCxnSpPr>
          <p:spPr bwMode="auto">
            <a:xfrm flipH="1">
              <a:off x="2048983" y="2188437"/>
              <a:ext cx="936104" cy="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9" name="Right Brace 8"/>
            <p:cNvSpPr/>
            <p:nvPr/>
          </p:nvSpPr>
          <p:spPr bwMode="auto">
            <a:xfrm>
              <a:off x="1691680" y="1844824"/>
              <a:ext cx="288032" cy="682096"/>
            </a:xfrm>
            <a:prstGeom prst="rightBrace">
              <a:avLst>
                <a:gd name="adj1" fmla="val 20065"/>
                <a:gd name="adj2" fmla="val 50000"/>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grpSp>
      <p:grpSp>
        <p:nvGrpSpPr>
          <p:cNvPr id="12" name="Group 11"/>
          <p:cNvGrpSpPr/>
          <p:nvPr/>
        </p:nvGrpSpPr>
        <p:grpSpPr>
          <a:xfrm>
            <a:off x="1043608" y="2127176"/>
            <a:ext cx="1948047" cy="504754"/>
            <a:chOff x="1043608" y="1413301"/>
            <a:chExt cx="1948047" cy="504754"/>
          </a:xfrm>
        </p:grpSpPr>
        <p:cxnSp>
          <p:nvCxnSpPr>
            <p:cNvPr id="8" name="Straight Arrow Connector 7"/>
            <p:cNvCxnSpPr/>
            <p:nvPr/>
          </p:nvCxnSpPr>
          <p:spPr bwMode="auto">
            <a:xfrm flipH="1">
              <a:off x="1043608" y="1664804"/>
              <a:ext cx="936104" cy="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13" name="Rectangle 12"/>
            <p:cNvSpPr/>
            <p:nvPr/>
          </p:nvSpPr>
          <p:spPr>
            <a:xfrm>
              <a:off x="1907704" y="1413301"/>
              <a:ext cx="1083951" cy="504754"/>
            </a:xfrm>
            <a:prstGeom prst="rect">
              <a:avLst/>
            </a:prstGeom>
          </p:spPr>
          <p:txBody>
            <a:bodyPr wrap="none" tIns="27432">
              <a:spAutoFit/>
            </a:bodyPr>
            <a:lstStyle/>
            <a:p>
              <a:r>
                <a:rPr lang="en-US" sz="2800" dirty="0">
                  <a:solidFill>
                    <a:srgbClr val="FF0000"/>
                  </a:solidFill>
                  <a:sym typeface="Wingdings 3" panose="05040102010807070707" pitchFamily="18" charset="2"/>
                </a:rPr>
                <a:t>This</a:t>
              </a:r>
              <a:r>
                <a:rPr lang="en-US" sz="2800" dirty="0" smtClean="0">
                  <a:solidFill>
                    <a:srgbClr val="FF0000"/>
                  </a:solidFill>
                  <a:sym typeface="Wingdings 3" panose="05040102010807070707" pitchFamily="18" charset="2"/>
                </a:rPr>
                <a:t>…</a:t>
              </a:r>
            </a:p>
          </p:txBody>
        </p:sp>
      </p:grpSp>
      <p:grpSp>
        <p:nvGrpSpPr>
          <p:cNvPr id="16" name="Group 15"/>
          <p:cNvGrpSpPr/>
          <p:nvPr/>
        </p:nvGrpSpPr>
        <p:grpSpPr>
          <a:xfrm>
            <a:off x="1691680" y="5799584"/>
            <a:ext cx="2983128" cy="682096"/>
            <a:chOff x="1691680" y="1844824"/>
            <a:chExt cx="2983128" cy="682096"/>
          </a:xfrm>
        </p:grpSpPr>
        <p:sp>
          <p:nvSpPr>
            <p:cNvPr id="17" name="Rectangle 16"/>
            <p:cNvSpPr/>
            <p:nvPr/>
          </p:nvSpPr>
          <p:spPr>
            <a:xfrm>
              <a:off x="1907704" y="1929384"/>
              <a:ext cx="2767104" cy="504754"/>
            </a:xfrm>
            <a:prstGeom prst="rect">
              <a:avLst/>
            </a:prstGeom>
          </p:spPr>
          <p:txBody>
            <a:bodyPr wrap="none" tIns="27432">
              <a:spAutoFit/>
            </a:bodyPr>
            <a:lstStyle/>
            <a:p>
              <a:pPr>
                <a:spcBef>
                  <a:spcPts val="600"/>
                </a:spcBef>
              </a:pPr>
              <a:r>
                <a:rPr lang="en-US" sz="2800" dirty="0" smtClean="0">
                  <a:solidFill>
                    <a:srgbClr val="FF0000"/>
                  </a:solidFill>
                  <a:sym typeface="Wingdings 3" panose="05040102010807070707" pitchFamily="18" charset="2"/>
                </a:rPr>
                <a:t>        … then these.</a:t>
              </a:r>
              <a:endParaRPr lang="en-US" sz="2800" dirty="0"/>
            </a:p>
          </p:txBody>
        </p:sp>
        <p:cxnSp>
          <p:nvCxnSpPr>
            <p:cNvPr id="18" name="Straight Arrow Connector 17"/>
            <p:cNvCxnSpPr/>
            <p:nvPr/>
          </p:nvCxnSpPr>
          <p:spPr bwMode="auto">
            <a:xfrm flipH="1">
              <a:off x="2048983" y="2188437"/>
              <a:ext cx="936104" cy="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19" name="Right Brace 18"/>
            <p:cNvSpPr/>
            <p:nvPr/>
          </p:nvSpPr>
          <p:spPr bwMode="auto">
            <a:xfrm>
              <a:off x="1691680" y="1844824"/>
              <a:ext cx="288032" cy="682096"/>
            </a:xfrm>
            <a:prstGeom prst="rightBrace">
              <a:avLst>
                <a:gd name="adj1" fmla="val 20065"/>
                <a:gd name="adj2" fmla="val 50000"/>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grpSp>
      <p:grpSp>
        <p:nvGrpSpPr>
          <p:cNvPr id="20" name="Group 19"/>
          <p:cNvGrpSpPr/>
          <p:nvPr/>
        </p:nvGrpSpPr>
        <p:grpSpPr>
          <a:xfrm>
            <a:off x="1017027" y="5368440"/>
            <a:ext cx="1948047" cy="504754"/>
            <a:chOff x="1043608" y="1413301"/>
            <a:chExt cx="1948047" cy="504754"/>
          </a:xfrm>
        </p:grpSpPr>
        <p:cxnSp>
          <p:nvCxnSpPr>
            <p:cNvPr id="21" name="Straight Arrow Connector 20"/>
            <p:cNvCxnSpPr/>
            <p:nvPr/>
          </p:nvCxnSpPr>
          <p:spPr bwMode="auto">
            <a:xfrm flipH="1">
              <a:off x="1043608" y="1664804"/>
              <a:ext cx="936104" cy="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22" name="Rectangle 21"/>
            <p:cNvSpPr/>
            <p:nvPr/>
          </p:nvSpPr>
          <p:spPr>
            <a:xfrm>
              <a:off x="1907704" y="1413301"/>
              <a:ext cx="1083951" cy="504754"/>
            </a:xfrm>
            <a:prstGeom prst="rect">
              <a:avLst/>
            </a:prstGeom>
          </p:spPr>
          <p:txBody>
            <a:bodyPr wrap="none" tIns="27432">
              <a:spAutoFit/>
            </a:bodyPr>
            <a:lstStyle/>
            <a:p>
              <a:r>
                <a:rPr lang="en-US" sz="2800" dirty="0">
                  <a:solidFill>
                    <a:srgbClr val="FF0000"/>
                  </a:solidFill>
                  <a:sym typeface="Wingdings 3" panose="05040102010807070707" pitchFamily="18" charset="2"/>
                </a:rPr>
                <a:t>This</a:t>
              </a:r>
              <a:r>
                <a:rPr lang="en-US" sz="2800" dirty="0" smtClean="0">
                  <a:solidFill>
                    <a:srgbClr val="FF0000"/>
                  </a:solidFill>
                  <a:sym typeface="Wingdings 3" panose="05040102010807070707" pitchFamily="18" charset="2"/>
                </a:rPr>
                <a:t>…</a:t>
              </a:r>
            </a:p>
          </p:txBody>
        </p:sp>
      </p:grpSp>
      <p:grpSp>
        <p:nvGrpSpPr>
          <p:cNvPr id="23" name="Group 22"/>
          <p:cNvGrpSpPr/>
          <p:nvPr/>
        </p:nvGrpSpPr>
        <p:grpSpPr>
          <a:xfrm>
            <a:off x="1691680" y="1479104"/>
            <a:ext cx="2983128" cy="682096"/>
            <a:chOff x="1691680" y="1844824"/>
            <a:chExt cx="2983128" cy="682096"/>
          </a:xfrm>
        </p:grpSpPr>
        <p:sp>
          <p:nvSpPr>
            <p:cNvPr id="24" name="Rectangle 23"/>
            <p:cNvSpPr/>
            <p:nvPr/>
          </p:nvSpPr>
          <p:spPr>
            <a:xfrm>
              <a:off x="1907704" y="1929384"/>
              <a:ext cx="2767104" cy="504754"/>
            </a:xfrm>
            <a:prstGeom prst="rect">
              <a:avLst/>
            </a:prstGeom>
          </p:spPr>
          <p:txBody>
            <a:bodyPr wrap="none" tIns="27432">
              <a:spAutoFit/>
            </a:bodyPr>
            <a:lstStyle/>
            <a:p>
              <a:pPr>
                <a:spcBef>
                  <a:spcPts val="600"/>
                </a:spcBef>
              </a:pPr>
              <a:r>
                <a:rPr lang="en-US" sz="2800" dirty="0" smtClean="0">
                  <a:solidFill>
                    <a:srgbClr val="FF0000"/>
                  </a:solidFill>
                  <a:sym typeface="Wingdings 3" panose="05040102010807070707" pitchFamily="18" charset="2"/>
                </a:rPr>
                <a:t>        … then these.</a:t>
              </a:r>
              <a:endParaRPr lang="en-US" sz="2800" dirty="0"/>
            </a:p>
          </p:txBody>
        </p:sp>
        <p:cxnSp>
          <p:nvCxnSpPr>
            <p:cNvPr id="25" name="Straight Arrow Connector 24"/>
            <p:cNvCxnSpPr/>
            <p:nvPr/>
          </p:nvCxnSpPr>
          <p:spPr bwMode="auto">
            <a:xfrm flipH="1">
              <a:off x="2048983" y="2188437"/>
              <a:ext cx="936104" cy="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26" name="Right Brace 25"/>
            <p:cNvSpPr/>
            <p:nvPr/>
          </p:nvSpPr>
          <p:spPr bwMode="auto">
            <a:xfrm>
              <a:off x="1691680" y="1844824"/>
              <a:ext cx="288032" cy="682096"/>
            </a:xfrm>
            <a:prstGeom prst="rightBrace">
              <a:avLst>
                <a:gd name="adj1" fmla="val 20065"/>
                <a:gd name="adj2" fmla="val 50000"/>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grpSp>
      <p:grpSp>
        <p:nvGrpSpPr>
          <p:cNvPr id="27" name="Group 26"/>
          <p:cNvGrpSpPr/>
          <p:nvPr/>
        </p:nvGrpSpPr>
        <p:grpSpPr>
          <a:xfrm>
            <a:off x="1043608" y="1047581"/>
            <a:ext cx="1948047" cy="504754"/>
            <a:chOff x="1043608" y="1413301"/>
            <a:chExt cx="1948047" cy="504754"/>
          </a:xfrm>
        </p:grpSpPr>
        <p:cxnSp>
          <p:nvCxnSpPr>
            <p:cNvPr id="28" name="Straight Arrow Connector 27"/>
            <p:cNvCxnSpPr/>
            <p:nvPr/>
          </p:nvCxnSpPr>
          <p:spPr bwMode="auto">
            <a:xfrm flipH="1">
              <a:off x="1043608" y="1664804"/>
              <a:ext cx="936104" cy="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29" name="Rectangle 28"/>
            <p:cNvSpPr/>
            <p:nvPr/>
          </p:nvSpPr>
          <p:spPr>
            <a:xfrm>
              <a:off x="1907704" y="1413301"/>
              <a:ext cx="1083951" cy="504754"/>
            </a:xfrm>
            <a:prstGeom prst="rect">
              <a:avLst/>
            </a:prstGeom>
          </p:spPr>
          <p:txBody>
            <a:bodyPr wrap="none" tIns="27432">
              <a:spAutoFit/>
            </a:bodyPr>
            <a:lstStyle/>
            <a:p>
              <a:r>
                <a:rPr lang="en-US" sz="2800" dirty="0">
                  <a:solidFill>
                    <a:srgbClr val="FF0000"/>
                  </a:solidFill>
                  <a:sym typeface="Wingdings 3" panose="05040102010807070707" pitchFamily="18" charset="2"/>
                </a:rPr>
                <a:t>This</a:t>
              </a:r>
              <a:r>
                <a:rPr lang="en-US" sz="2800" dirty="0" smtClean="0">
                  <a:solidFill>
                    <a:srgbClr val="FF0000"/>
                  </a:solidFill>
                  <a:sym typeface="Wingdings 3" panose="05040102010807070707" pitchFamily="18" charset="2"/>
                </a:rPr>
                <a:t>…</a:t>
              </a:r>
            </a:p>
          </p:txBody>
        </p:sp>
      </p:grpSp>
      <p:grpSp>
        <p:nvGrpSpPr>
          <p:cNvPr id="30" name="Group 29"/>
          <p:cNvGrpSpPr/>
          <p:nvPr/>
        </p:nvGrpSpPr>
        <p:grpSpPr>
          <a:xfrm>
            <a:off x="1691680" y="4719464"/>
            <a:ext cx="2983128" cy="682096"/>
            <a:chOff x="1691680" y="1844824"/>
            <a:chExt cx="2983128" cy="682096"/>
          </a:xfrm>
        </p:grpSpPr>
        <p:sp>
          <p:nvSpPr>
            <p:cNvPr id="31" name="Rectangle 30"/>
            <p:cNvSpPr/>
            <p:nvPr/>
          </p:nvSpPr>
          <p:spPr>
            <a:xfrm>
              <a:off x="1907704" y="1929384"/>
              <a:ext cx="2767104" cy="504754"/>
            </a:xfrm>
            <a:prstGeom prst="rect">
              <a:avLst/>
            </a:prstGeom>
          </p:spPr>
          <p:txBody>
            <a:bodyPr wrap="none" tIns="27432">
              <a:spAutoFit/>
            </a:bodyPr>
            <a:lstStyle/>
            <a:p>
              <a:pPr>
                <a:spcBef>
                  <a:spcPts val="600"/>
                </a:spcBef>
              </a:pPr>
              <a:r>
                <a:rPr lang="en-US" sz="2800" dirty="0" smtClean="0">
                  <a:solidFill>
                    <a:srgbClr val="FF0000"/>
                  </a:solidFill>
                  <a:sym typeface="Wingdings 3" panose="05040102010807070707" pitchFamily="18" charset="2"/>
                </a:rPr>
                <a:t>        … then these.</a:t>
              </a:r>
              <a:endParaRPr lang="en-US" sz="2800" dirty="0"/>
            </a:p>
          </p:txBody>
        </p:sp>
        <p:cxnSp>
          <p:nvCxnSpPr>
            <p:cNvPr id="32" name="Straight Arrow Connector 31"/>
            <p:cNvCxnSpPr/>
            <p:nvPr/>
          </p:nvCxnSpPr>
          <p:spPr bwMode="auto">
            <a:xfrm flipH="1">
              <a:off x="2048983" y="2188437"/>
              <a:ext cx="936104" cy="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33" name="Right Brace 32"/>
            <p:cNvSpPr/>
            <p:nvPr/>
          </p:nvSpPr>
          <p:spPr bwMode="auto">
            <a:xfrm>
              <a:off x="1691680" y="1844824"/>
              <a:ext cx="288032" cy="682096"/>
            </a:xfrm>
            <a:prstGeom prst="rightBrace">
              <a:avLst>
                <a:gd name="adj1" fmla="val 20065"/>
                <a:gd name="adj2" fmla="val 50000"/>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grpSp>
      <p:grpSp>
        <p:nvGrpSpPr>
          <p:cNvPr id="34" name="Group 33"/>
          <p:cNvGrpSpPr/>
          <p:nvPr/>
        </p:nvGrpSpPr>
        <p:grpSpPr>
          <a:xfrm>
            <a:off x="1043608" y="4287416"/>
            <a:ext cx="1948047" cy="504754"/>
            <a:chOff x="1043608" y="1413301"/>
            <a:chExt cx="1948047" cy="504754"/>
          </a:xfrm>
        </p:grpSpPr>
        <p:cxnSp>
          <p:nvCxnSpPr>
            <p:cNvPr id="35" name="Straight Arrow Connector 34"/>
            <p:cNvCxnSpPr/>
            <p:nvPr/>
          </p:nvCxnSpPr>
          <p:spPr bwMode="auto">
            <a:xfrm flipH="1">
              <a:off x="1043608" y="1664804"/>
              <a:ext cx="936104" cy="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36" name="Rectangle 35"/>
            <p:cNvSpPr/>
            <p:nvPr/>
          </p:nvSpPr>
          <p:spPr>
            <a:xfrm>
              <a:off x="1907704" y="1413301"/>
              <a:ext cx="1083951" cy="504754"/>
            </a:xfrm>
            <a:prstGeom prst="rect">
              <a:avLst/>
            </a:prstGeom>
          </p:spPr>
          <p:txBody>
            <a:bodyPr wrap="none" tIns="27432">
              <a:spAutoFit/>
            </a:bodyPr>
            <a:lstStyle/>
            <a:p>
              <a:r>
                <a:rPr lang="en-US" sz="2800" dirty="0">
                  <a:solidFill>
                    <a:srgbClr val="FF0000"/>
                  </a:solidFill>
                  <a:sym typeface="Wingdings 3" panose="05040102010807070707" pitchFamily="18" charset="2"/>
                </a:rPr>
                <a:t>This</a:t>
              </a:r>
              <a:r>
                <a:rPr lang="en-US" sz="2800" dirty="0" smtClean="0">
                  <a:solidFill>
                    <a:srgbClr val="FF0000"/>
                  </a:solidFill>
                  <a:sym typeface="Wingdings 3" panose="05040102010807070707" pitchFamily="18" charset="2"/>
                </a:rPr>
                <a:t>…</a:t>
              </a:r>
            </a:p>
          </p:txBody>
        </p:sp>
      </p:grpSp>
    </p:spTree>
    <p:extLst>
      <p:ext uri="{BB962C8B-B14F-4D97-AF65-F5344CB8AC3E}">
        <p14:creationId xmlns:p14="http://schemas.microsoft.com/office/powerpoint/2010/main" val="394386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1"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randombar(horizontal)">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500"/>
                            </p:stCondLst>
                            <p:childTnLst>
                              <p:par>
                                <p:cTn id="14" presetID="1" presetClass="exit" presetSubtype="0" fill="hold" grpId="0" nodeType="afterEffect">
                                  <p:stCondLst>
                                    <p:cond delay="0"/>
                                  </p:stCondLst>
                                  <p:childTnLst>
                                    <p:set>
                                      <p:cBhvr>
                                        <p:cTn id="15" dur="1" fill="hold">
                                          <p:stCondLst>
                                            <p:cond delay="0"/>
                                          </p:stCondLst>
                                        </p:cTn>
                                        <p:tgtEl>
                                          <p:spTgt spid="4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right)">
                                      <p:cBhvr>
                                        <p:cTn id="20" dur="500"/>
                                        <p:tgtEl>
                                          <p:spTgt spid="27"/>
                                        </p:tgtEl>
                                      </p:cBhvr>
                                    </p:animEffect>
                                  </p:childTnLst>
                                </p:cTn>
                              </p:par>
                              <p:par>
                                <p:cTn id="21" presetID="22" presetClass="entr" presetSubtype="2"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right)">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right)">
                                      <p:cBhvr>
                                        <p:cTn id="28" dur="500"/>
                                        <p:tgtEl>
                                          <p:spTgt spid="23"/>
                                        </p:tgtEl>
                                      </p:cBhvr>
                                    </p:animEffect>
                                  </p:childTnLst>
                                </p:cTn>
                              </p:par>
                              <p:par>
                                <p:cTn id="29" presetID="22" presetClass="entr" presetSubtype="2"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right)">
                                      <p:cBhvr>
                                        <p:cTn id="31" dur="500"/>
                                        <p:tgtEl>
                                          <p:spTgt spid="3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right)">
                                      <p:cBhvr>
                                        <p:cTn id="36" dur="500"/>
                                        <p:tgtEl>
                                          <p:spTgt spid="12"/>
                                        </p:tgtEl>
                                      </p:cBhvr>
                                    </p:animEffect>
                                  </p:childTnLst>
                                </p:cTn>
                              </p:par>
                              <p:par>
                                <p:cTn id="37" presetID="22" presetClass="entr" presetSubtype="2"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right)">
                                      <p:cBhvr>
                                        <p:cTn id="39" dur="500"/>
                                        <p:tgtEl>
                                          <p:spTgt spid="2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right)">
                                      <p:cBhvr>
                                        <p:cTn id="44" dur="500"/>
                                        <p:tgtEl>
                                          <p:spTgt spid="14"/>
                                        </p:tgtEl>
                                      </p:cBhvr>
                                    </p:animEffect>
                                  </p:childTnLst>
                                </p:cTn>
                              </p:par>
                              <p:par>
                                <p:cTn id="45" presetID="22" presetClass="entr" presetSubtype="2"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right)">
                                      <p:cBhvr>
                                        <p:cTn id="4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5"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28600" y="0"/>
            <a:ext cx="8686800" cy="914400"/>
          </a:xfrm>
        </p:spPr>
        <p:txBody>
          <a:bodyPr/>
          <a:lstStyle/>
          <a:p>
            <a:pPr eaLnBrk="1" hangingPunct="1"/>
            <a:r>
              <a:rPr lang="en-US" altLang="zh-TW" sz="4800" dirty="0" smtClean="0">
                <a:solidFill>
                  <a:schemeClr val="accent2"/>
                </a:solidFill>
              </a:rPr>
              <a:t> The r command</a:t>
            </a:r>
            <a:endParaRPr lang="en-US" altLang="zh-TW" sz="4800" dirty="0">
              <a:solidFill>
                <a:schemeClr val="accent2"/>
              </a:solidFill>
            </a:endParaRPr>
          </a:p>
        </p:txBody>
      </p:sp>
      <p:sp>
        <p:nvSpPr>
          <p:cNvPr id="9" name="Rounded Rectangle 8"/>
          <p:cNvSpPr/>
          <p:nvPr/>
        </p:nvSpPr>
        <p:spPr bwMode="auto">
          <a:xfrm>
            <a:off x="4860032" y="0"/>
            <a:ext cx="4283968" cy="1440160"/>
          </a:xfrm>
          <a:prstGeom prst="roundRect">
            <a:avLst>
              <a:gd name="adj" fmla="val 27238"/>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r>
              <a:rPr lang="en-US" sz="2800" b="0" dirty="0" smtClean="0">
                <a:latin typeface="Arial" charset="0"/>
                <a:ea typeface="新細明體" charset="-120"/>
              </a:rPr>
              <a:t>Indeed</a:t>
            </a:r>
            <a:r>
              <a:rPr lang="en-US" sz="2800" b="0" dirty="0">
                <a:latin typeface="Arial" charset="0"/>
                <a:ea typeface="新細明體" charset="-120"/>
              </a:rPr>
              <a:t>, r &amp; a are similar:</a:t>
            </a:r>
          </a:p>
          <a:p>
            <a:pPr marL="342900" indent="-342900">
              <a:buFont typeface="Wingdings" panose="05000000000000000000" pitchFamily="2" charset="2"/>
              <a:buChar char="ü"/>
            </a:pPr>
            <a:r>
              <a:rPr lang="en-US" sz="2400" b="0" dirty="0">
                <a:latin typeface="Arial" charset="0"/>
                <a:ea typeface="新細明體" charset="-120"/>
              </a:rPr>
              <a:t>Both print </a:t>
            </a:r>
            <a:r>
              <a:rPr lang="en-US" sz="2400" b="0" i="1" dirty="0">
                <a:latin typeface="Arial" charset="0"/>
                <a:ea typeface="新細明體" charset="-120"/>
              </a:rPr>
              <a:t>after</a:t>
            </a:r>
            <a:r>
              <a:rPr lang="en-US" sz="2400" b="0" dirty="0">
                <a:latin typeface="Arial" charset="0"/>
                <a:ea typeface="新細明體" charset="-120"/>
              </a:rPr>
              <a:t> all other output for the current line</a:t>
            </a:r>
            <a:r>
              <a:rPr lang="en-US" sz="2400" b="0" dirty="0" smtClean="0">
                <a:latin typeface="Arial" charset="0"/>
                <a:ea typeface="新細明體" charset="-120"/>
              </a:rPr>
              <a:t>.</a:t>
            </a:r>
            <a:endParaRPr lang="en-US" sz="2400" b="0" dirty="0">
              <a:latin typeface="Arial" charset="0"/>
              <a:ea typeface="新細明體" charset="-120"/>
            </a:endParaRPr>
          </a:p>
        </p:txBody>
      </p:sp>
      <p:sp>
        <p:nvSpPr>
          <p:cNvPr id="10" name="Rounded Rectangle 9"/>
          <p:cNvSpPr/>
          <p:nvPr/>
        </p:nvSpPr>
        <p:spPr bwMode="auto">
          <a:xfrm>
            <a:off x="4860032" y="0"/>
            <a:ext cx="4283968" cy="2232248"/>
          </a:xfrm>
          <a:prstGeom prst="roundRect">
            <a:avLst>
              <a:gd name="adj" fmla="val 17712"/>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r>
              <a:rPr lang="en-US" sz="2800" b="0" dirty="0" smtClean="0">
                <a:latin typeface="Arial" charset="0"/>
                <a:ea typeface="新細明體" charset="-120"/>
              </a:rPr>
              <a:t>Indeed</a:t>
            </a:r>
            <a:r>
              <a:rPr lang="en-US" sz="2800" b="0" dirty="0">
                <a:latin typeface="Arial" charset="0"/>
                <a:ea typeface="新細明體" charset="-120"/>
              </a:rPr>
              <a:t>, r &amp; a are similar:</a:t>
            </a:r>
          </a:p>
          <a:p>
            <a:pPr marL="342900" indent="-342900">
              <a:buFont typeface="Wingdings" panose="05000000000000000000" pitchFamily="2" charset="2"/>
              <a:buChar char="ü"/>
            </a:pPr>
            <a:r>
              <a:rPr lang="en-US" sz="2400" b="0" dirty="0">
                <a:latin typeface="Arial" charset="0"/>
                <a:ea typeface="新細明體" charset="-120"/>
              </a:rPr>
              <a:t>Both print </a:t>
            </a:r>
            <a:r>
              <a:rPr lang="en-US" sz="2400" b="0" i="1" dirty="0">
                <a:latin typeface="Arial" charset="0"/>
                <a:ea typeface="新細明體" charset="-120"/>
              </a:rPr>
              <a:t>after</a:t>
            </a:r>
            <a:r>
              <a:rPr lang="en-US" sz="2400" b="0" dirty="0">
                <a:latin typeface="Arial" charset="0"/>
                <a:ea typeface="新細明體" charset="-120"/>
              </a:rPr>
              <a:t> all other output for the current line</a:t>
            </a:r>
            <a:r>
              <a:rPr lang="en-US" sz="2400" b="0" dirty="0" smtClean="0">
                <a:latin typeface="Arial" charset="0"/>
                <a:ea typeface="新細明體" charset="-120"/>
              </a:rPr>
              <a:t>.</a:t>
            </a:r>
          </a:p>
          <a:p>
            <a:pPr marL="342900" indent="-342900">
              <a:buFont typeface="Wingdings" panose="05000000000000000000" pitchFamily="2" charset="2"/>
              <a:buChar char="ü"/>
            </a:pPr>
            <a:r>
              <a:rPr lang="en-US" sz="2400" b="0" dirty="0">
                <a:solidFill>
                  <a:srgbClr val="FF0000"/>
                </a:solidFill>
                <a:latin typeface="Arial" charset="0"/>
                <a:ea typeface="新細明體" charset="-120"/>
              </a:rPr>
              <a:t>Both use all the rest of the line as their argument.</a:t>
            </a:r>
            <a:r>
              <a:rPr lang="en-US" sz="2400" b="0" dirty="0">
                <a:latin typeface="Arial" charset="0"/>
                <a:ea typeface="新細明體" charset="-120"/>
              </a:rPr>
              <a:t>  </a:t>
            </a:r>
            <a:endParaRPr lang="en-US" sz="2400" b="0" dirty="0" smtClean="0">
              <a:latin typeface="Arial" charset="0"/>
              <a:ea typeface="新細明體" charset="-120"/>
            </a:endParaRPr>
          </a:p>
          <a:p>
            <a:pPr marL="342900" indent="-342900">
              <a:buFont typeface="Wingdings" panose="05000000000000000000" pitchFamily="2" charset="2"/>
              <a:buChar char="ü"/>
            </a:pPr>
            <a:endParaRPr lang="en-US" sz="2400" b="0" dirty="0">
              <a:latin typeface="Arial" charset="0"/>
              <a:ea typeface="新細明體" charset="-120"/>
            </a:endParaRPr>
          </a:p>
        </p:txBody>
      </p:sp>
      <p:sp>
        <p:nvSpPr>
          <p:cNvPr id="2" name="Content Placeholder 1"/>
          <p:cNvSpPr>
            <a:spLocks noGrp="1"/>
          </p:cNvSpPr>
          <p:nvPr>
            <p:ph idx="1"/>
          </p:nvPr>
        </p:nvSpPr>
        <p:spPr>
          <a:xfrm>
            <a:off x="233362" y="548680"/>
            <a:ext cx="8910638" cy="6019800"/>
          </a:xfrm>
        </p:spPr>
        <p:txBody>
          <a:bodyPr/>
          <a:lstStyle/>
          <a:p>
            <a:pPr marL="0" indent="0">
              <a:buNone/>
            </a:pPr>
            <a:endParaRPr lang="en-US" sz="1000" dirty="0">
              <a:solidFill>
                <a:schemeClr val="tx1">
                  <a:lumMod val="75000"/>
                  <a:lumOff val="25000"/>
                </a:schemeClr>
              </a:solidFill>
            </a:endParaRPr>
          </a:p>
          <a:p>
            <a:pPr marL="457200" indent="0">
              <a:spcBef>
                <a:spcPts val="0"/>
              </a:spcBef>
              <a:buNone/>
            </a:pPr>
            <a:r>
              <a:rPr lang="en-US" sz="2600" b="1" dirty="0">
                <a:solidFill>
                  <a:schemeClr val="bg1">
                    <a:lumMod val="75000"/>
                  </a:schemeClr>
                </a:solidFill>
                <a:latin typeface="Lucida Console" panose="020B0609040504020204" pitchFamily="49" charset="0"/>
              </a:rPr>
              <a:t>%</a:t>
            </a:r>
            <a:r>
              <a:rPr lang="en-US" sz="2600" b="1" dirty="0">
                <a:solidFill>
                  <a:srgbClr val="00B050"/>
                </a:solidFill>
                <a:latin typeface="Lucida Console" panose="020B0609040504020204" pitchFamily="49" charset="0"/>
              </a:rPr>
              <a:t> </a:t>
            </a:r>
            <a:r>
              <a:rPr lang="en-US" sz="2600" b="1" dirty="0" err="1">
                <a:solidFill>
                  <a:srgbClr val="00B050"/>
                </a:solidFill>
                <a:latin typeface="Lucida Console" panose="020B0609040504020204" pitchFamily="49" charset="0"/>
              </a:rPr>
              <a:t>seq</a:t>
            </a:r>
            <a:r>
              <a:rPr lang="en-US" sz="2600" b="1" dirty="0">
                <a:solidFill>
                  <a:srgbClr val="00B050"/>
                </a:solidFill>
                <a:latin typeface="Lucida Console" panose="020B0609040504020204" pitchFamily="49" charset="0"/>
              </a:rPr>
              <a:t> </a:t>
            </a:r>
            <a:r>
              <a:rPr lang="en-US" sz="2600" b="1" dirty="0" smtClean="0">
                <a:solidFill>
                  <a:srgbClr val="00B050"/>
                </a:solidFill>
                <a:latin typeface="Lucida Console" panose="020B0609040504020204" pitchFamily="49" charset="0"/>
              </a:rPr>
              <a:t>2|sed 'rF</a:t>
            </a:r>
            <a:r>
              <a:rPr lang="en-US" sz="2600" b="1" spc="-200" dirty="0" smtClean="0">
                <a:solidFill>
                  <a:srgbClr val="00B050"/>
                </a:solidFill>
                <a:latin typeface="Lucida Console" panose="020B0609040504020204" pitchFamily="49" charset="0"/>
              </a:rPr>
              <a:t>1;z</a:t>
            </a:r>
            <a:r>
              <a:rPr lang="en-US" sz="2600" b="1" dirty="0" smtClean="0">
                <a:solidFill>
                  <a:srgbClr val="00B050"/>
                </a:solidFill>
                <a:latin typeface="Lucida Console" panose="020B0609040504020204" pitchFamily="49" charset="0"/>
              </a:rPr>
              <a:t>'</a:t>
            </a:r>
            <a:endParaRPr lang="en-US" sz="2600" b="1" dirty="0">
              <a:solidFill>
                <a:srgbClr val="00B050"/>
              </a:solidFill>
              <a:latin typeface="Lucida Console" panose="020B0609040504020204" pitchFamily="49" charset="0"/>
            </a:endParaRPr>
          </a:p>
          <a:p>
            <a:pPr marL="457200" indent="0">
              <a:lnSpc>
                <a:spcPct val="90000"/>
              </a:lnSpc>
              <a:spcBef>
                <a:spcPts val="0"/>
              </a:spcBef>
              <a:buNone/>
            </a:pPr>
            <a:r>
              <a:rPr lang="en-US" sz="2600" b="1" dirty="0" smtClean="0">
                <a:solidFill>
                  <a:srgbClr val="0070C0"/>
                </a:solidFill>
                <a:latin typeface="Lucida Console" panose="020B0609040504020204" pitchFamily="49" charset="0"/>
              </a:rPr>
              <a:t>1</a:t>
            </a:r>
            <a:endParaRPr lang="en-US" sz="2600" b="1" dirty="0">
              <a:solidFill>
                <a:srgbClr val="0070C0"/>
              </a:solidFill>
              <a:latin typeface="Lucida Console" panose="020B0609040504020204" pitchFamily="49" charset="0"/>
            </a:endParaRPr>
          </a:p>
          <a:p>
            <a:pPr marL="457200" indent="0">
              <a:lnSpc>
                <a:spcPct val="90000"/>
              </a:lnSpc>
              <a:spcBef>
                <a:spcPts val="0"/>
              </a:spcBef>
              <a:buNone/>
            </a:pPr>
            <a:r>
              <a:rPr lang="en-US" sz="2600" b="1" dirty="0" smtClean="0">
                <a:solidFill>
                  <a:srgbClr val="0070C0"/>
                </a:solidFill>
                <a:latin typeface="Lucida Console" panose="020B0609040504020204" pitchFamily="49" charset="0"/>
              </a:rPr>
              <a:t>2</a:t>
            </a:r>
          </a:p>
          <a:p>
            <a:pPr marL="457200" indent="0">
              <a:lnSpc>
                <a:spcPct val="90000"/>
              </a:lnSpc>
              <a:spcBef>
                <a:spcPts val="0"/>
              </a:spcBef>
              <a:buNone/>
            </a:pPr>
            <a:endParaRPr lang="en-US" sz="2600" b="1" dirty="0" smtClean="0">
              <a:solidFill>
                <a:srgbClr val="0070C0"/>
              </a:solidFill>
              <a:latin typeface="Lucida Console" panose="020B0609040504020204" pitchFamily="49" charset="0"/>
            </a:endParaRPr>
          </a:p>
          <a:p>
            <a:pPr marL="457200" indent="0">
              <a:lnSpc>
                <a:spcPct val="90000"/>
              </a:lnSpc>
              <a:spcBef>
                <a:spcPts val="0"/>
              </a:spcBef>
              <a:buNone/>
            </a:pPr>
            <a:endParaRPr lang="en-US" sz="2600" b="1" dirty="0">
              <a:solidFill>
                <a:srgbClr val="0070C0"/>
              </a:solidFill>
              <a:latin typeface="Lucida Console" panose="020B0609040504020204" pitchFamily="49" charset="0"/>
            </a:endParaRPr>
          </a:p>
          <a:p>
            <a:pPr marL="457200" indent="0">
              <a:lnSpc>
                <a:spcPct val="90000"/>
              </a:lnSpc>
              <a:spcBef>
                <a:spcPts val="0"/>
              </a:spcBef>
              <a:buNone/>
            </a:pPr>
            <a:endParaRPr lang="en-US" sz="2600" b="1" dirty="0">
              <a:solidFill>
                <a:srgbClr val="0070C0"/>
              </a:solidFill>
              <a:latin typeface="Lucida Console" panose="020B0609040504020204" pitchFamily="49" charset="0"/>
            </a:endParaRPr>
          </a:p>
          <a:p>
            <a:pPr marL="457200" indent="0">
              <a:lnSpc>
                <a:spcPct val="90000"/>
              </a:lnSpc>
              <a:spcBef>
                <a:spcPts val="0"/>
              </a:spcBef>
              <a:buNone/>
            </a:pPr>
            <a:endParaRPr lang="en-US" sz="2600" b="1" dirty="0" smtClean="0">
              <a:solidFill>
                <a:srgbClr val="0070C0"/>
              </a:solidFill>
              <a:latin typeface="Lucida Console" panose="020B0609040504020204" pitchFamily="49" charset="0"/>
            </a:endParaRPr>
          </a:p>
          <a:p>
            <a:pPr>
              <a:spcBef>
                <a:spcPts val="1800"/>
              </a:spcBef>
            </a:pPr>
            <a:r>
              <a:rPr lang="en-US" dirty="0" smtClean="0"/>
              <a:t>Notice how the above worked like an “a” does:</a:t>
            </a:r>
            <a:endParaRPr lang="en-US" dirty="0"/>
          </a:p>
          <a:p>
            <a:pPr marL="457200" indent="0">
              <a:spcBef>
                <a:spcPts val="0"/>
              </a:spcBef>
              <a:buNone/>
            </a:pPr>
            <a:r>
              <a:rPr lang="en-US" sz="2600" b="1" dirty="0" smtClean="0">
                <a:solidFill>
                  <a:schemeClr val="bg1">
                    <a:lumMod val="75000"/>
                  </a:schemeClr>
                </a:solidFill>
                <a:latin typeface="Lucida Console" panose="020B0609040504020204" pitchFamily="49" charset="0"/>
              </a:rPr>
              <a:t>%</a:t>
            </a:r>
            <a:r>
              <a:rPr lang="en-US" sz="2600" b="1" dirty="0" smtClean="0">
                <a:solidFill>
                  <a:srgbClr val="00B050"/>
                </a:solidFill>
                <a:latin typeface="Lucida Console" panose="020B0609040504020204" pitchFamily="49" charset="0"/>
              </a:rPr>
              <a:t> </a:t>
            </a:r>
            <a:r>
              <a:rPr lang="en-US" sz="2600" b="1" dirty="0" err="1">
                <a:solidFill>
                  <a:srgbClr val="00B050"/>
                </a:solidFill>
                <a:latin typeface="Lucida Console" panose="020B0609040504020204" pitchFamily="49" charset="0"/>
              </a:rPr>
              <a:t>seq</a:t>
            </a:r>
            <a:r>
              <a:rPr lang="en-US" sz="2600" b="1" dirty="0">
                <a:solidFill>
                  <a:srgbClr val="00B050"/>
                </a:solidFill>
                <a:latin typeface="Lucida Console" panose="020B0609040504020204" pitchFamily="49" charset="0"/>
              </a:rPr>
              <a:t> </a:t>
            </a:r>
            <a:r>
              <a:rPr lang="en-US" sz="2600" b="1" dirty="0" smtClean="0">
                <a:solidFill>
                  <a:srgbClr val="00B050"/>
                </a:solidFill>
                <a:latin typeface="Lucida Console" panose="020B0609040504020204" pitchFamily="49" charset="0"/>
              </a:rPr>
              <a:t>2|sed '</a:t>
            </a:r>
            <a:r>
              <a:rPr lang="en-US" sz="2600" b="1" dirty="0" err="1" smtClean="0">
                <a:solidFill>
                  <a:srgbClr val="00B050"/>
                </a:solidFill>
                <a:latin typeface="Lucida Console" panose="020B0609040504020204" pitchFamily="49" charset="0"/>
              </a:rPr>
              <a:t>ahello</a:t>
            </a:r>
            <a:r>
              <a:rPr lang="en-US" sz="2600" b="1" dirty="0" smtClean="0">
                <a:solidFill>
                  <a:srgbClr val="00B050"/>
                </a:solidFill>
                <a:latin typeface="Lucida Console" panose="020B0609040504020204" pitchFamily="49" charset="0"/>
              </a:rPr>
              <a:t>\</a:t>
            </a:r>
            <a:r>
              <a:rPr lang="en-US" sz="2600" b="1" dirty="0" err="1" smtClean="0">
                <a:solidFill>
                  <a:srgbClr val="00B050"/>
                </a:solidFill>
                <a:latin typeface="Lucida Console" panose="020B0609040504020204" pitchFamily="49" charset="0"/>
              </a:rPr>
              <a:t>nbye;z</a:t>
            </a:r>
            <a:r>
              <a:rPr lang="en-US" sz="2600" b="1" dirty="0" smtClean="0">
                <a:solidFill>
                  <a:srgbClr val="00B050"/>
                </a:solidFill>
                <a:latin typeface="Lucida Console" panose="020B0609040504020204" pitchFamily="49" charset="0"/>
              </a:rPr>
              <a:t>'</a:t>
            </a:r>
          </a:p>
          <a:p>
            <a:pPr marL="457200" indent="0">
              <a:lnSpc>
                <a:spcPct val="90000"/>
              </a:lnSpc>
              <a:spcBef>
                <a:spcPts val="0"/>
              </a:spcBef>
              <a:buNone/>
            </a:pPr>
            <a:r>
              <a:rPr lang="en-US" sz="2600" b="1" dirty="0" smtClean="0">
                <a:solidFill>
                  <a:srgbClr val="0070C0"/>
                </a:solidFill>
                <a:latin typeface="Lucida Console" panose="020B0609040504020204" pitchFamily="49" charset="0"/>
              </a:rPr>
              <a:t>1</a:t>
            </a:r>
            <a:endParaRPr lang="en-US" sz="2600" b="1" dirty="0">
              <a:solidFill>
                <a:srgbClr val="0070C0"/>
              </a:solidFill>
              <a:latin typeface="Lucida Console" panose="020B0609040504020204" pitchFamily="49" charset="0"/>
            </a:endParaRPr>
          </a:p>
          <a:p>
            <a:pPr marL="457200" indent="0">
              <a:lnSpc>
                <a:spcPct val="90000"/>
              </a:lnSpc>
              <a:spcBef>
                <a:spcPts val="0"/>
              </a:spcBef>
              <a:buNone/>
            </a:pPr>
            <a:r>
              <a:rPr lang="en-US" sz="2600" b="1" dirty="0">
                <a:solidFill>
                  <a:srgbClr val="0070C0"/>
                </a:solidFill>
                <a:latin typeface="Lucida Console" panose="020B0609040504020204" pitchFamily="49" charset="0"/>
              </a:rPr>
              <a:t>hello</a:t>
            </a:r>
          </a:p>
          <a:p>
            <a:pPr marL="457200" indent="0">
              <a:lnSpc>
                <a:spcPct val="90000"/>
              </a:lnSpc>
              <a:spcBef>
                <a:spcPts val="0"/>
              </a:spcBef>
              <a:buNone/>
            </a:pPr>
            <a:r>
              <a:rPr lang="en-US" sz="2600" b="1" dirty="0" err="1" smtClean="0">
                <a:solidFill>
                  <a:srgbClr val="0070C0"/>
                </a:solidFill>
                <a:latin typeface="Lucida Console" panose="020B0609040504020204" pitchFamily="49" charset="0"/>
              </a:rPr>
              <a:t>bye;z</a:t>
            </a:r>
            <a:endParaRPr lang="en-US" sz="2600" b="1" dirty="0">
              <a:solidFill>
                <a:srgbClr val="0070C0"/>
              </a:solidFill>
              <a:latin typeface="Lucida Console" panose="020B0609040504020204" pitchFamily="49" charset="0"/>
            </a:endParaRPr>
          </a:p>
          <a:p>
            <a:pPr marL="457200" indent="0">
              <a:lnSpc>
                <a:spcPct val="90000"/>
              </a:lnSpc>
              <a:spcBef>
                <a:spcPts val="0"/>
              </a:spcBef>
              <a:buNone/>
            </a:pPr>
            <a:r>
              <a:rPr lang="en-US" sz="2600" b="1" dirty="0">
                <a:solidFill>
                  <a:srgbClr val="0070C0"/>
                </a:solidFill>
                <a:latin typeface="Lucida Console" panose="020B0609040504020204" pitchFamily="49" charset="0"/>
              </a:rPr>
              <a:t>2</a:t>
            </a:r>
          </a:p>
          <a:p>
            <a:pPr marL="457200" indent="0">
              <a:lnSpc>
                <a:spcPct val="90000"/>
              </a:lnSpc>
              <a:spcBef>
                <a:spcPts val="0"/>
              </a:spcBef>
              <a:buNone/>
            </a:pPr>
            <a:r>
              <a:rPr lang="en-US" sz="2600" b="1" dirty="0">
                <a:solidFill>
                  <a:srgbClr val="0070C0"/>
                </a:solidFill>
                <a:latin typeface="Lucida Console" panose="020B0609040504020204" pitchFamily="49" charset="0"/>
              </a:rPr>
              <a:t>hello</a:t>
            </a:r>
          </a:p>
          <a:p>
            <a:pPr marL="457200" indent="0">
              <a:lnSpc>
                <a:spcPct val="90000"/>
              </a:lnSpc>
              <a:spcBef>
                <a:spcPts val="0"/>
              </a:spcBef>
              <a:buNone/>
            </a:pPr>
            <a:r>
              <a:rPr lang="en-US" sz="2600" b="1" dirty="0" err="1" smtClean="0">
                <a:solidFill>
                  <a:srgbClr val="0070C0"/>
                </a:solidFill>
                <a:latin typeface="Lucida Console" panose="020B0609040504020204" pitchFamily="49" charset="0"/>
              </a:rPr>
              <a:t>bye;z</a:t>
            </a:r>
            <a:endParaRPr lang="en-US" sz="2600" b="1" dirty="0" smtClean="0">
              <a:solidFill>
                <a:srgbClr val="0070C0"/>
              </a:solidFill>
              <a:latin typeface="Lucida Console" panose="020B0609040504020204" pitchFamily="49" charset="0"/>
            </a:endParaRPr>
          </a:p>
        </p:txBody>
      </p:sp>
      <p:sp>
        <p:nvSpPr>
          <p:cNvPr id="12" name="Rounded Rectangular Callout 11"/>
          <p:cNvSpPr/>
          <p:nvPr/>
        </p:nvSpPr>
        <p:spPr bwMode="auto">
          <a:xfrm>
            <a:off x="3419872" y="5511552"/>
            <a:ext cx="5567536" cy="864096"/>
          </a:xfrm>
          <a:prstGeom prst="wedgeRoundRectCallout">
            <a:avLst>
              <a:gd name="adj1" fmla="val -82210"/>
              <a:gd name="adj2" fmla="val -73532"/>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a:lnSpc>
                <a:spcPct val="90000"/>
              </a:lnSpc>
            </a:pPr>
            <a:r>
              <a:rPr lang="en-US" sz="2600" b="0" dirty="0" smtClean="0">
                <a:latin typeface="Arial" charset="0"/>
                <a:ea typeface="新細明體" charset="-120"/>
              </a:rPr>
              <a:t>We saw this behavior back in lecture </a:t>
            </a:r>
            <a:r>
              <a:rPr lang="en-US" sz="2600" b="0" spc="-200" dirty="0" smtClean="0">
                <a:latin typeface="Arial" charset="0"/>
                <a:ea typeface="新細明體" charset="-120"/>
              </a:rPr>
              <a:t>8</a:t>
            </a:r>
            <a:r>
              <a:rPr lang="en-US" sz="2600" b="0" dirty="0" smtClean="0">
                <a:latin typeface="Arial" charset="0"/>
                <a:ea typeface="新細明體" charset="-120"/>
              </a:rPr>
              <a:t>,</a:t>
            </a:r>
            <a:r>
              <a:rPr lang="en-US" sz="2000" b="0" dirty="0" smtClean="0">
                <a:latin typeface="Arial" charset="0"/>
                <a:ea typeface="新細明體" charset="-120"/>
              </a:rPr>
              <a:t> </a:t>
            </a:r>
            <a:r>
              <a:rPr lang="en-US" sz="2600" b="0" dirty="0" smtClean="0">
                <a:latin typeface="Arial" charset="0"/>
                <a:ea typeface="新細明體" charset="-120"/>
              </a:rPr>
              <a:t>for a (and </a:t>
            </a:r>
            <a:r>
              <a:rPr lang="en-US" sz="2600" b="0" dirty="0" err="1" smtClean="0">
                <a:latin typeface="Arial" charset="0"/>
                <a:ea typeface="新細明體" charset="-120"/>
              </a:rPr>
              <a:t>i</a:t>
            </a:r>
            <a:r>
              <a:rPr lang="en-US" sz="2600" b="0" dirty="0" smtClean="0">
                <a:latin typeface="Arial" charset="0"/>
                <a:ea typeface="新細明體" charset="-120"/>
              </a:rPr>
              <a:t>, particularly slide 163).</a:t>
            </a:r>
          </a:p>
        </p:txBody>
      </p:sp>
      <p:grpSp>
        <p:nvGrpSpPr>
          <p:cNvPr id="20" name="Group 19"/>
          <p:cNvGrpSpPr/>
          <p:nvPr/>
        </p:nvGrpSpPr>
        <p:grpSpPr>
          <a:xfrm>
            <a:off x="2316832" y="1047057"/>
            <a:ext cx="5711552" cy="2442797"/>
            <a:chOff x="2316832" y="1412777"/>
            <a:chExt cx="5711552" cy="2442797"/>
          </a:xfrm>
        </p:grpSpPr>
        <p:sp>
          <p:nvSpPr>
            <p:cNvPr id="11" name="Rounded Rectangular Callout 10"/>
            <p:cNvSpPr/>
            <p:nvPr/>
          </p:nvSpPr>
          <p:spPr bwMode="auto">
            <a:xfrm>
              <a:off x="2316832" y="2226774"/>
              <a:ext cx="5711552" cy="1628800"/>
            </a:xfrm>
            <a:prstGeom prst="wedgeRoundRectCallout">
              <a:avLst>
                <a:gd name="adj1" fmla="val -21547"/>
                <a:gd name="adj2" fmla="val -78255"/>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a:lnSpc>
                  <a:spcPct val="90000"/>
                </a:lnSpc>
              </a:pPr>
              <a:r>
                <a:rPr lang="en-US" sz="2600" b="0" dirty="0" smtClean="0">
                  <a:latin typeface="Arial" charset="0"/>
                  <a:ea typeface="新細明體" charset="-120"/>
                </a:rPr>
                <a:t>The file “F1;z” probably doesn’t exist, so, it’s an error.</a:t>
              </a:r>
            </a:p>
            <a:p>
              <a:pPr>
                <a:lnSpc>
                  <a:spcPct val="90000"/>
                </a:lnSpc>
              </a:pPr>
              <a:r>
                <a:rPr lang="en-US" sz="2600" b="0" dirty="0" smtClean="0">
                  <a:latin typeface="Arial" charset="0"/>
                  <a:ea typeface="新細明體" charset="-120"/>
                </a:rPr>
                <a:t>But rather than crashing, </a:t>
              </a:r>
              <a:r>
                <a:rPr lang="en-US" sz="2600" b="0" dirty="0" err="1" smtClean="0">
                  <a:latin typeface="Arial" charset="0"/>
                  <a:ea typeface="新細明體" charset="-120"/>
                </a:rPr>
                <a:t>sed</a:t>
              </a:r>
              <a:r>
                <a:rPr lang="en-US" sz="2600" b="0" dirty="0" smtClean="0">
                  <a:latin typeface="Arial" charset="0"/>
                  <a:ea typeface="新細明體" charset="-120"/>
                </a:rPr>
                <a:t> handles these situations by ignoring the r.</a:t>
              </a:r>
            </a:p>
          </p:txBody>
        </p:sp>
        <p:sp>
          <p:nvSpPr>
            <p:cNvPr id="13" name="Right Brace 12"/>
            <p:cNvSpPr/>
            <p:nvPr/>
          </p:nvSpPr>
          <p:spPr bwMode="auto">
            <a:xfrm rot="5400000">
              <a:off x="3796214" y="1182225"/>
              <a:ext cx="299242" cy="760345"/>
            </a:xfrm>
            <a:prstGeom prst="rightBrace">
              <a:avLst>
                <a:gd name="adj1" fmla="val 33552"/>
                <a:gd name="adj2" fmla="val 50000"/>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grpSp>
    </p:spTree>
    <p:extLst>
      <p:ext uri="{BB962C8B-B14F-4D97-AF65-F5344CB8AC3E}">
        <p14:creationId xmlns:p14="http://schemas.microsoft.com/office/powerpoint/2010/main" val="1875141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par>
                          <p:cTn id="8" fill="hold">
                            <p:stCondLst>
                              <p:cond delay="500"/>
                            </p:stCondLst>
                            <p:childTnLst>
                              <p:par>
                                <p:cTn id="9" presetID="1" presetClass="exit"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randombar(horizontal)">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randombar(horizontal)">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xit" presetSubtype="10" fill="hold" grpId="1" nodeType="clickEffect">
                                  <p:stCondLst>
                                    <p:cond delay="0"/>
                                  </p:stCondLst>
                                  <p:childTnLst>
                                    <p:animEffect transition="out" filter="randombar(horizontal)">
                                      <p:cBhvr>
                                        <p:cTn id="24" dur="500"/>
                                        <p:tgtEl>
                                          <p:spTgt spid="12"/>
                                        </p:tgtEl>
                                      </p:cBhvr>
                                    </p:animEffect>
                                    <p:set>
                                      <p:cBhvr>
                                        <p:cTn id="25" dur="1" fill="hold">
                                          <p:stCondLst>
                                            <p:cond delay="499"/>
                                          </p:stCondLst>
                                        </p:cTn>
                                        <p:tgtEl>
                                          <p:spTgt spid="12"/>
                                        </p:tgtEl>
                                        <p:attrNameLst>
                                          <p:attrName>style.visibility</p:attrName>
                                        </p:attrNameLst>
                                      </p:cBhvr>
                                      <p:to>
                                        <p:strVal val="hidden"/>
                                      </p:to>
                                    </p:set>
                                  </p:childTnLst>
                                </p:cTn>
                              </p:par>
                              <p:par>
                                <p:cTn id="26" presetID="14" presetClass="exit" presetSubtype="10" fill="hold" nodeType="withEffect">
                                  <p:stCondLst>
                                    <p:cond delay="0"/>
                                  </p:stCondLst>
                                  <p:childTnLst>
                                    <p:animEffect transition="out" filter="randombar(horizontal)">
                                      <p:cBhvr>
                                        <p:cTn id="27" dur="500"/>
                                        <p:tgtEl>
                                          <p:spTgt spid="20"/>
                                        </p:tgtEl>
                                      </p:cBhvr>
                                    </p:animEffect>
                                    <p:set>
                                      <p:cBhvr>
                                        <p:cTn id="28"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2"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Content Placeholder 2"/>
          <p:cNvSpPr>
            <a:spLocks noGrp="1"/>
          </p:cNvSpPr>
          <p:nvPr>
            <p:ph idx="4294967295"/>
          </p:nvPr>
        </p:nvSpPr>
        <p:spPr>
          <a:xfrm>
            <a:off x="152400" y="1322784"/>
            <a:ext cx="8839200" cy="5562600"/>
          </a:xfrm>
        </p:spPr>
        <p:txBody>
          <a:bodyPr/>
          <a:lstStyle/>
          <a:p>
            <a:pPr marL="0" indent="0" eaLnBrk="1" hangingPunct="1">
              <a:lnSpc>
                <a:spcPct val="80000"/>
              </a:lnSpc>
              <a:buFontTx/>
              <a:buNone/>
            </a:pPr>
            <a:r>
              <a:rPr lang="en-US" altLang="zh-TW" sz="2700"/>
              <a:t>You can prevent the shell from interpreting a character by placing a backslash ("\") in front of it. </a:t>
            </a:r>
          </a:p>
          <a:p>
            <a:pPr marL="0" indent="0" eaLnBrk="1" hangingPunct="1">
              <a:lnSpc>
                <a:spcPct val="80000"/>
              </a:lnSpc>
              <a:buFontTx/>
              <a:buNone/>
            </a:pPr>
            <a:r>
              <a:rPr lang="en-US" altLang="zh-TW" sz="2500"/>
              <a:t>Here is a script to delete files with an asterisk in their names: </a:t>
            </a:r>
          </a:p>
          <a:p>
            <a:pPr marL="0" indent="0" eaLnBrk="1" hangingPunct="1">
              <a:lnSpc>
                <a:spcPct val="80000"/>
              </a:lnSpc>
              <a:spcBef>
                <a:spcPct val="35000"/>
              </a:spcBef>
              <a:buFontTx/>
              <a:buNone/>
            </a:pPr>
            <a:r>
              <a:rPr lang="en-US" altLang="zh-TW" sz="2400">
                <a:latin typeface="High Tower Text" pitchFamily="18" charset="0"/>
                <a:ea typeface="Batang" pitchFamily="18" charset="-127"/>
                <a:cs typeface="FrankRuehl" pitchFamily="34" charset="-79"/>
              </a:rPr>
              <a:t>	echo This script removes all files that </a:t>
            </a:r>
            <a:br>
              <a:rPr lang="en-US" altLang="zh-TW" sz="2400">
                <a:latin typeface="High Tower Text" pitchFamily="18" charset="0"/>
                <a:ea typeface="Batang" pitchFamily="18" charset="-127"/>
                <a:cs typeface="FrankRuehl" pitchFamily="34" charset="-79"/>
              </a:rPr>
            </a:br>
            <a:r>
              <a:rPr lang="en-US" altLang="zh-TW" sz="2400">
                <a:latin typeface="High Tower Text" pitchFamily="18" charset="0"/>
                <a:ea typeface="Batang" pitchFamily="18" charset="-127"/>
                <a:cs typeface="FrankRuehl" pitchFamily="34" charset="-79"/>
              </a:rPr>
              <a:t>	echo contain an asterisk in the name.</a:t>
            </a:r>
            <a:br>
              <a:rPr lang="en-US" altLang="zh-TW" sz="2400">
                <a:latin typeface="High Tower Text" pitchFamily="18" charset="0"/>
                <a:ea typeface="Batang" pitchFamily="18" charset="-127"/>
                <a:cs typeface="FrankRuehl" pitchFamily="34" charset="-79"/>
              </a:rPr>
            </a:br>
            <a:r>
              <a:rPr lang="en-US" altLang="zh-TW" sz="2400">
                <a:latin typeface="High Tower Text" pitchFamily="18" charset="0"/>
                <a:ea typeface="Batang" pitchFamily="18" charset="-127"/>
                <a:cs typeface="FrankRuehl" pitchFamily="34" charset="-79"/>
              </a:rPr>
              <a:t>	echo</a:t>
            </a:r>
            <a:br>
              <a:rPr lang="en-US" altLang="zh-TW" sz="2400">
                <a:latin typeface="High Tower Text" pitchFamily="18" charset="0"/>
                <a:ea typeface="Batang" pitchFamily="18" charset="-127"/>
                <a:cs typeface="FrankRuehl" pitchFamily="34" charset="-79"/>
              </a:rPr>
            </a:br>
            <a:r>
              <a:rPr lang="en-US" altLang="zh-TW" sz="2400">
                <a:latin typeface="High Tower Text" pitchFamily="18" charset="0"/>
                <a:ea typeface="Batang" pitchFamily="18" charset="-127"/>
                <a:cs typeface="FrankRuehl" pitchFamily="34" charset="-79"/>
              </a:rPr>
              <a:t>	echo Are you sure you want to remove these files\?</a:t>
            </a:r>
            <a:br>
              <a:rPr lang="en-US" altLang="zh-TW" sz="2400">
                <a:latin typeface="High Tower Text" pitchFamily="18" charset="0"/>
                <a:ea typeface="Batang" pitchFamily="18" charset="-127"/>
                <a:cs typeface="FrankRuehl" pitchFamily="34" charset="-79"/>
              </a:rPr>
            </a:br>
            <a:r>
              <a:rPr lang="en-US" altLang="zh-TW" sz="2400">
                <a:latin typeface="High Tower Text" pitchFamily="18" charset="0"/>
                <a:ea typeface="Batang" pitchFamily="18" charset="-127"/>
                <a:cs typeface="FrankRuehl" pitchFamily="34" charset="-79"/>
              </a:rPr>
              <a:t>	rm </a:t>
            </a:r>
            <a:r>
              <a:rPr lang="en-US" altLang="zh-TW" sz="2400">
                <a:latin typeface="Garamond" pitchFamily="18" charset="0"/>
                <a:ea typeface="Batang" pitchFamily="18" charset="-127"/>
                <a:cs typeface="FrankRuehl" pitchFamily="34" charset="-79"/>
              </a:rPr>
              <a:t>-</a:t>
            </a:r>
            <a:r>
              <a:rPr lang="en-US" altLang="zh-TW" sz="2400">
                <a:latin typeface="High Tower Text" pitchFamily="18" charset="0"/>
                <a:ea typeface="Batang" pitchFamily="18" charset="-127"/>
                <a:cs typeface="FrankRuehl" pitchFamily="34" charset="-79"/>
              </a:rPr>
              <a:t>i *\**</a:t>
            </a:r>
            <a:r>
              <a:rPr lang="en-US" altLang="zh-TW" sz="2700"/>
              <a:t/>
            </a:r>
            <a:br>
              <a:rPr lang="en-US" altLang="zh-TW" sz="2700"/>
            </a:br>
            <a:endParaRPr lang="en-US" altLang="zh-TW" sz="2700"/>
          </a:p>
          <a:p>
            <a:pPr marL="0" indent="0" eaLnBrk="1" hangingPunct="1">
              <a:lnSpc>
                <a:spcPct val="80000"/>
              </a:lnSpc>
              <a:buFontTx/>
              <a:buNone/>
            </a:pPr>
            <a:r>
              <a:rPr lang="en-US" altLang="zh-TW" sz="2500">
                <a:solidFill>
                  <a:schemeClr val="bg1"/>
                </a:solidFill>
              </a:rPr>
              <a:t>This “\” was necessary because the “?” is also a shell symbol. Without the “\”, the program would look for all files that match the pattern "files?." If you had “filesA” and “filesB” then you would have (wrongly) gotten: </a:t>
            </a:r>
          </a:p>
          <a:p>
            <a:pPr marL="0" indent="0" eaLnBrk="1" hangingPunct="1">
              <a:lnSpc>
                <a:spcPct val="80000"/>
              </a:lnSpc>
              <a:spcBef>
                <a:spcPct val="40000"/>
              </a:spcBef>
              <a:buFontTx/>
              <a:buNone/>
            </a:pPr>
            <a:r>
              <a:rPr lang="en-US" altLang="zh-TW" sz="2400">
                <a:solidFill>
                  <a:schemeClr val="bg1"/>
                </a:solidFill>
                <a:latin typeface="High Tower Text" pitchFamily="18" charset="0"/>
                <a:ea typeface="Batang" pitchFamily="18" charset="-127"/>
              </a:rPr>
              <a:t>   Are you sure you want to remove these filesA filesB</a:t>
            </a:r>
            <a:r>
              <a:rPr lang="en-US" altLang="zh-TW" sz="2400">
                <a:solidFill>
                  <a:schemeClr val="bg1"/>
                </a:solidFill>
                <a:latin typeface="High Tower Text" pitchFamily="18" charset="0"/>
              </a:rPr>
              <a:t/>
            </a:r>
            <a:br>
              <a:rPr lang="en-US" altLang="zh-TW" sz="2400">
                <a:solidFill>
                  <a:schemeClr val="bg1"/>
                </a:solidFill>
                <a:latin typeface="High Tower Text" pitchFamily="18" charset="0"/>
              </a:rPr>
            </a:br>
            <a:r>
              <a:rPr lang="en-US" altLang="zh-TW" sz="2700"/>
              <a:t> </a:t>
            </a:r>
          </a:p>
        </p:txBody>
      </p:sp>
      <p:sp>
        <p:nvSpPr>
          <p:cNvPr id="4" name="Trapezoid 3"/>
          <p:cNvSpPr>
            <a:spLocks noChangeAspect="1"/>
          </p:cNvSpPr>
          <p:nvPr/>
        </p:nvSpPr>
        <p:spPr bwMode="auto">
          <a:xfrm rot="-2700000">
            <a:off x="-737070" y="282628"/>
            <a:ext cx="2945498" cy="863248"/>
          </a:xfrm>
          <a:prstGeom prst="trapezoid">
            <a:avLst>
              <a:gd name="adj" fmla="val 100893"/>
            </a:avLst>
          </a:prstGeom>
          <a:solidFill>
            <a:srgbClr val="FFFF00"/>
          </a:solidFill>
          <a:ln w="9525" cap="flat" cmpd="sng" algn="ctr">
            <a:solidFill>
              <a:srgbClr val="C00000"/>
            </a:solidFill>
            <a:prstDash val="solid"/>
            <a:round/>
            <a:headEnd type="none" w="med" len="med"/>
            <a:tailEnd type="none" w="med" len="med"/>
          </a:ln>
          <a:effectLst/>
        </p:spPr>
        <p:txBody>
          <a:bodyPr vert="horz" wrap="square" lIns="91440" tIns="0" rIns="91440" bIns="45720" numCol="1" rtlCol="0" anchor="ctr" anchorCtr="1" compatLnSpc="1">
            <a:prstTxWarp prst="textNoShape">
              <a:avLst/>
            </a:prstTxWarp>
          </a:bodyPr>
          <a:lstStyle>
            <a:defPPr>
              <a:defRPr lang="en-US"/>
            </a:defPPr>
            <a:lvl1pPr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1pPr>
            <a:lvl2pPr marL="4572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2pPr>
            <a:lvl3pPr marL="9144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3pPr>
            <a:lvl4pPr marL="13716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4pPr>
            <a:lvl5pPr marL="18288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5pPr>
            <a:lvl6pPr marL="22860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6pPr>
            <a:lvl7pPr marL="27432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7pPr>
            <a:lvl8pPr marL="32004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8pPr>
            <a:lvl9pPr marL="36576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9pPr>
          </a:lstStyle>
          <a:p>
            <a:pPr marL="0" marR="0" indent="0" algn="ctr" defTabSz="914400" rtl="0" eaLnBrk="1" fontAlgn="base" latinLnBrk="0" hangingPunct="1">
              <a:spcBef>
                <a:spcPct val="0"/>
              </a:spcBef>
              <a:spcAft>
                <a:spcPct val="0"/>
              </a:spcAft>
              <a:buClrTx/>
              <a:buSzTx/>
              <a:buFontTx/>
              <a:buNone/>
              <a:tabLst/>
            </a:pPr>
            <a:r>
              <a:rPr kumimoji="1" lang="en-US" sz="2800" b="0" i="0" u="none" strike="noStrike" cap="none" normalizeH="0" baseline="0" dirty="0" smtClean="0">
                <a:ln>
                  <a:noFill/>
                </a:ln>
                <a:solidFill>
                  <a:schemeClr val="tx1"/>
                </a:solidFill>
                <a:effectLst/>
                <a:latin typeface="Arial" charset="0"/>
                <a:ea typeface="新細明體" charset="-120"/>
              </a:rPr>
              <a:t>From Lecture 5</a:t>
            </a:r>
            <a:endParaRPr kumimoji="1" lang="en-US" sz="2800" b="0" i="0" u="none" strike="noStrike" cap="none" normalizeH="0" baseline="0" dirty="0">
              <a:ln>
                <a:noFill/>
              </a:ln>
              <a:solidFill>
                <a:schemeClr val="tx1"/>
              </a:solidFill>
              <a:effectLst/>
              <a:latin typeface="Arial" charset="0"/>
              <a:ea typeface="新細明體" charset="-120"/>
            </a:endParaRPr>
          </a:p>
          <a:p>
            <a:pPr marL="0" marR="0" indent="0" algn="ctr" defTabSz="914400" rtl="0" eaLnBrk="1" fontAlgn="base" latinLnBrk="0" hangingPunct="1">
              <a:spcBef>
                <a:spcPct val="0"/>
              </a:spcBef>
              <a:spcAft>
                <a:spcPct val="0"/>
              </a:spcAft>
              <a:buClrTx/>
              <a:buSzTx/>
              <a:buFontTx/>
              <a:buNone/>
              <a:tabLst/>
            </a:pPr>
            <a:endParaRPr kumimoji="1" lang="en-US" sz="900" b="0" i="0" u="none" strike="noStrike" cap="none" normalizeH="0" baseline="0" dirty="0">
              <a:ln>
                <a:noFill/>
              </a:ln>
              <a:solidFill>
                <a:schemeClr val="tx1"/>
              </a:solidFill>
              <a:effectLst/>
              <a:latin typeface="Arial" charset="0"/>
              <a:ea typeface="新細明體" charset="-120"/>
            </a:endParaRPr>
          </a:p>
        </p:txBody>
      </p:sp>
      <p:sp>
        <p:nvSpPr>
          <p:cNvPr id="5" name="Title 1"/>
          <p:cNvSpPr txBox="1">
            <a:spLocks/>
          </p:cNvSpPr>
          <p:nvPr/>
        </p:nvSpPr>
        <p:spPr bwMode="auto">
          <a:xfrm>
            <a:off x="457200" y="255984"/>
            <a:ext cx="82296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新細明體" charset="-120"/>
              </a:defRPr>
            </a:lvl2pPr>
            <a:lvl3pPr algn="ctr" rtl="0" eaLnBrk="0" fontAlgn="base" hangingPunct="0">
              <a:spcBef>
                <a:spcPct val="0"/>
              </a:spcBef>
              <a:spcAft>
                <a:spcPct val="0"/>
              </a:spcAft>
              <a:defRPr kumimoji="1" sz="4400">
                <a:solidFill>
                  <a:schemeClr val="tx2"/>
                </a:solidFill>
                <a:latin typeface="Arial" charset="0"/>
                <a:ea typeface="新細明體" charset="-120"/>
              </a:defRPr>
            </a:lvl3pPr>
            <a:lvl4pPr algn="ctr" rtl="0" eaLnBrk="0" fontAlgn="base" hangingPunct="0">
              <a:spcBef>
                <a:spcPct val="0"/>
              </a:spcBef>
              <a:spcAft>
                <a:spcPct val="0"/>
              </a:spcAft>
              <a:defRPr kumimoji="1" sz="4400">
                <a:solidFill>
                  <a:schemeClr val="tx2"/>
                </a:solidFill>
                <a:latin typeface="Arial" charset="0"/>
                <a:ea typeface="新細明體" charset="-120"/>
              </a:defRPr>
            </a:lvl4pPr>
            <a:lvl5pPr algn="ctr" rtl="0" eaLnBrk="0" fontAlgn="base" hangingPunct="0">
              <a:spcBef>
                <a:spcPct val="0"/>
              </a:spcBef>
              <a:spcAft>
                <a:spcPct val="0"/>
              </a:spcAft>
              <a:defRPr kumimoji="1" sz="4400">
                <a:solidFill>
                  <a:schemeClr val="tx2"/>
                </a:solidFill>
                <a:latin typeface="Arial" charset="0"/>
                <a:ea typeface="新細明體" charset="-120"/>
              </a:defRPr>
            </a:lvl5pPr>
            <a:lvl6pPr marL="457200" algn="ctr" rtl="0" fontAlgn="base">
              <a:spcBef>
                <a:spcPct val="0"/>
              </a:spcBef>
              <a:spcAft>
                <a:spcPct val="0"/>
              </a:spcAft>
              <a:defRPr kumimoji="1" sz="4400">
                <a:solidFill>
                  <a:schemeClr val="tx2"/>
                </a:solidFill>
                <a:latin typeface="Arial" charset="0"/>
                <a:ea typeface="新細明體" charset="-120"/>
              </a:defRPr>
            </a:lvl6pPr>
            <a:lvl7pPr marL="914400" algn="ctr" rtl="0" fontAlgn="base">
              <a:spcBef>
                <a:spcPct val="0"/>
              </a:spcBef>
              <a:spcAft>
                <a:spcPct val="0"/>
              </a:spcAft>
              <a:defRPr kumimoji="1" sz="4400">
                <a:solidFill>
                  <a:schemeClr val="tx2"/>
                </a:solidFill>
                <a:latin typeface="Arial" charset="0"/>
                <a:ea typeface="新細明體" charset="-120"/>
              </a:defRPr>
            </a:lvl7pPr>
            <a:lvl8pPr marL="1371600" algn="ctr" rtl="0" fontAlgn="base">
              <a:spcBef>
                <a:spcPct val="0"/>
              </a:spcBef>
              <a:spcAft>
                <a:spcPct val="0"/>
              </a:spcAft>
              <a:defRPr kumimoji="1" sz="4400">
                <a:solidFill>
                  <a:schemeClr val="tx2"/>
                </a:solidFill>
                <a:latin typeface="Arial" charset="0"/>
                <a:ea typeface="新細明體" charset="-120"/>
              </a:defRPr>
            </a:lvl8pPr>
            <a:lvl9pPr marL="1828800" algn="ctr" rtl="0" fontAlgn="base">
              <a:spcBef>
                <a:spcPct val="0"/>
              </a:spcBef>
              <a:spcAft>
                <a:spcPct val="0"/>
              </a:spcAft>
              <a:defRPr kumimoji="1" sz="4400">
                <a:solidFill>
                  <a:schemeClr val="tx2"/>
                </a:solidFill>
                <a:latin typeface="Arial" charset="0"/>
                <a:ea typeface="新細明體" charset="-120"/>
              </a:defRPr>
            </a:lvl9pPr>
          </a:lstStyle>
          <a:p>
            <a:pPr eaLnBrk="1" hangingPunct="1"/>
            <a:r>
              <a:rPr lang="en-US" altLang="zh-TW" b="0" kern="0" smtClean="0">
                <a:solidFill>
                  <a:srgbClr val="0033CC"/>
                </a:solidFill>
              </a:rPr>
              <a:t>The </a:t>
            </a:r>
            <a:r>
              <a:rPr lang="en-US" altLang="zh-TW" b="1" kern="0" smtClean="0">
                <a:solidFill>
                  <a:srgbClr val="0033CC"/>
                </a:solidFill>
              </a:rPr>
              <a:t>\</a:t>
            </a:r>
            <a:endParaRPr lang="en-US" altLang="zh-TW" b="1" kern="0" dirty="0">
              <a:solidFill>
                <a:srgbClr val="0033CC"/>
              </a:solidFill>
            </a:endParaRPr>
          </a:p>
        </p:txBody>
      </p:sp>
    </p:spTree>
    <p:extLst>
      <p:ext uri="{BB962C8B-B14F-4D97-AF65-F5344CB8AC3E}">
        <p14:creationId xmlns:p14="http://schemas.microsoft.com/office/powerpoint/2010/main" val="164217304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3362" y="548680"/>
            <a:ext cx="8910638" cy="6019800"/>
          </a:xfrm>
        </p:spPr>
        <p:txBody>
          <a:bodyPr/>
          <a:lstStyle/>
          <a:p>
            <a:pPr marL="0" indent="0">
              <a:buNone/>
            </a:pPr>
            <a:endParaRPr lang="en-US" sz="1000" dirty="0">
              <a:solidFill>
                <a:schemeClr val="tx1">
                  <a:lumMod val="75000"/>
                  <a:lumOff val="25000"/>
                </a:schemeClr>
              </a:solidFill>
            </a:endParaRPr>
          </a:p>
          <a:p>
            <a:pPr marL="457200" indent="0">
              <a:spcBef>
                <a:spcPts val="0"/>
              </a:spcBef>
              <a:buNone/>
            </a:pPr>
            <a:r>
              <a:rPr lang="en-US" sz="2600" b="1" dirty="0">
                <a:solidFill>
                  <a:schemeClr val="bg1">
                    <a:lumMod val="75000"/>
                  </a:schemeClr>
                </a:solidFill>
                <a:latin typeface="Lucida Console" panose="020B0609040504020204" pitchFamily="49" charset="0"/>
              </a:rPr>
              <a:t>%</a:t>
            </a:r>
            <a:r>
              <a:rPr lang="en-US" sz="2600" b="1" dirty="0">
                <a:solidFill>
                  <a:srgbClr val="00B050"/>
                </a:solidFill>
                <a:latin typeface="Lucida Console" panose="020B0609040504020204" pitchFamily="49" charset="0"/>
              </a:rPr>
              <a:t> </a:t>
            </a:r>
            <a:r>
              <a:rPr lang="en-US" sz="2600" b="1" dirty="0" err="1">
                <a:solidFill>
                  <a:srgbClr val="00B050"/>
                </a:solidFill>
                <a:latin typeface="Lucida Console" panose="020B0609040504020204" pitchFamily="49" charset="0"/>
              </a:rPr>
              <a:t>seq</a:t>
            </a:r>
            <a:r>
              <a:rPr lang="en-US" sz="2600" b="1" dirty="0">
                <a:solidFill>
                  <a:srgbClr val="00B050"/>
                </a:solidFill>
                <a:latin typeface="Lucida Console" panose="020B0609040504020204" pitchFamily="49" charset="0"/>
              </a:rPr>
              <a:t> </a:t>
            </a:r>
            <a:r>
              <a:rPr lang="en-US" sz="2600" b="1" dirty="0" smtClean="0">
                <a:solidFill>
                  <a:srgbClr val="00B050"/>
                </a:solidFill>
                <a:latin typeface="Lucida Console" panose="020B0609040504020204" pitchFamily="49" charset="0"/>
              </a:rPr>
              <a:t>2|sed 'rF</a:t>
            </a:r>
            <a:r>
              <a:rPr lang="en-US" sz="2600" b="1" spc="-200" dirty="0" smtClean="0">
                <a:solidFill>
                  <a:srgbClr val="00B050"/>
                </a:solidFill>
                <a:latin typeface="Lucida Console" panose="020B0609040504020204" pitchFamily="49" charset="0"/>
              </a:rPr>
              <a:t>1\</a:t>
            </a:r>
          </a:p>
          <a:p>
            <a:pPr marL="457200" indent="0">
              <a:lnSpc>
                <a:spcPct val="85000"/>
              </a:lnSpc>
              <a:spcBef>
                <a:spcPts val="0"/>
              </a:spcBef>
              <a:buNone/>
            </a:pPr>
            <a:r>
              <a:rPr lang="en-US" sz="2600" b="1" spc="-200" dirty="0" smtClean="0">
                <a:solidFill>
                  <a:schemeClr val="bg1">
                    <a:lumMod val="75000"/>
                  </a:schemeClr>
                </a:solidFill>
                <a:latin typeface="Lucida Console" panose="020B0609040504020204" pitchFamily="49" charset="0"/>
              </a:rPr>
              <a:t>?</a:t>
            </a:r>
            <a:r>
              <a:rPr lang="en-US" sz="2600" b="1" spc="-200" dirty="0" smtClean="0">
                <a:solidFill>
                  <a:srgbClr val="00B050"/>
                </a:solidFill>
                <a:latin typeface="Lucida Console" panose="020B0609040504020204" pitchFamily="49" charset="0"/>
              </a:rPr>
              <a:t> ;</a:t>
            </a:r>
            <a:r>
              <a:rPr lang="en-US" sz="2600" b="1" spc="-200" dirty="0">
                <a:solidFill>
                  <a:srgbClr val="00B050"/>
                </a:solidFill>
                <a:latin typeface="Lucida Console" panose="020B0609040504020204" pitchFamily="49" charset="0"/>
              </a:rPr>
              <a:t>s</a:t>
            </a:r>
            <a:r>
              <a:rPr lang="en-US" sz="2600" b="1" spc="-200" dirty="0" smtClean="0">
                <a:solidFill>
                  <a:srgbClr val="00B050"/>
                </a:solidFill>
                <a:latin typeface="Lucida Console" panose="020B0609040504020204" pitchFamily="49" charset="0"/>
              </a:rPr>
              <a:t>/</a:t>
            </a:r>
            <a:r>
              <a:rPr lang="en-US" sz="2600" b="1" dirty="0" smtClean="0">
                <a:solidFill>
                  <a:srgbClr val="00B050"/>
                </a:solidFill>
                <a:latin typeface="Lucida Console" panose="020B0609040504020204" pitchFamily="49" charset="0"/>
              </a:rPr>
              <a:t>.*/(&amp;)/;'</a:t>
            </a:r>
            <a:endParaRPr lang="en-US" sz="2600" b="1" dirty="0">
              <a:solidFill>
                <a:srgbClr val="00B050"/>
              </a:solidFill>
              <a:latin typeface="Lucida Console" panose="020B0609040504020204" pitchFamily="49" charset="0"/>
            </a:endParaRPr>
          </a:p>
          <a:p>
            <a:pPr marL="457200" indent="0">
              <a:lnSpc>
                <a:spcPct val="85000"/>
              </a:lnSpc>
              <a:spcBef>
                <a:spcPts val="0"/>
              </a:spcBef>
              <a:buNone/>
            </a:pPr>
            <a:r>
              <a:rPr lang="en-US" sz="2600" b="1" dirty="0" smtClean="0">
                <a:solidFill>
                  <a:srgbClr val="0070C0"/>
                </a:solidFill>
                <a:latin typeface="Lucida Console" panose="020B0609040504020204" pitchFamily="49" charset="0"/>
              </a:rPr>
              <a:t>(1</a:t>
            </a:r>
            <a:r>
              <a:rPr lang="en-US" sz="2600" b="1" dirty="0">
                <a:solidFill>
                  <a:srgbClr val="0070C0"/>
                </a:solidFill>
                <a:latin typeface="Lucida Console" panose="020B0609040504020204" pitchFamily="49" charset="0"/>
              </a:rPr>
              <a:t>)</a:t>
            </a:r>
          </a:p>
          <a:p>
            <a:pPr marL="457200" indent="0">
              <a:lnSpc>
                <a:spcPct val="85000"/>
              </a:lnSpc>
              <a:spcBef>
                <a:spcPts val="0"/>
              </a:spcBef>
              <a:buNone/>
            </a:pPr>
            <a:r>
              <a:rPr lang="en-US" sz="2600" b="1" dirty="0">
                <a:solidFill>
                  <a:srgbClr val="0070C0"/>
                </a:solidFill>
                <a:latin typeface="Lucida Console" panose="020B0609040504020204" pitchFamily="49" charset="0"/>
              </a:rPr>
              <a:t>hello</a:t>
            </a:r>
          </a:p>
          <a:p>
            <a:pPr marL="457200" indent="0">
              <a:lnSpc>
                <a:spcPct val="85000"/>
              </a:lnSpc>
              <a:spcBef>
                <a:spcPts val="0"/>
              </a:spcBef>
              <a:buNone/>
            </a:pPr>
            <a:r>
              <a:rPr lang="en-US" sz="2600" b="1" dirty="0" smtClean="0">
                <a:solidFill>
                  <a:srgbClr val="0070C0"/>
                </a:solidFill>
                <a:latin typeface="Lucida Console" panose="020B0609040504020204" pitchFamily="49" charset="0"/>
              </a:rPr>
              <a:t>bye</a:t>
            </a:r>
            <a:endParaRPr lang="en-US" sz="2600" b="1" dirty="0">
              <a:solidFill>
                <a:srgbClr val="0070C0"/>
              </a:solidFill>
              <a:latin typeface="Lucida Console" panose="020B0609040504020204" pitchFamily="49" charset="0"/>
            </a:endParaRPr>
          </a:p>
          <a:p>
            <a:pPr marL="457200" indent="0">
              <a:lnSpc>
                <a:spcPct val="85000"/>
              </a:lnSpc>
              <a:spcBef>
                <a:spcPts val="0"/>
              </a:spcBef>
              <a:buNone/>
            </a:pPr>
            <a:r>
              <a:rPr lang="en-US" sz="2600" b="1" dirty="0">
                <a:solidFill>
                  <a:srgbClr val="0070C0"/>
                </a:solidFill>
                <a:latin typeface="Lucida Console" panose="020B0609040504020204" pitchFamily="49" charset="0"/>
              </a:rPr>
              <a:t>(</a:t>
            </a:r>
            <a:r>
              <a:rPr lang="en-US" sz="2600" b="1" dirty="0" smtClean="0">
                <a:solidFill>
                  <a:srgbClr val="0070C0"/>
                </a:solidFill>
                <a:latin typeface="Lucida Console" panose="020B0609040504020204" pitchFamily="49" charset="0"/>
              </a:rPr>
              <a:t>2)</a:t>
            </a:r>
          </a:p>
          <a:p>
            <a:pPr marL="457200" indent="0">
              <a:lnSpc>
                <a:spcPct val="85000"/>
              </a:lnSpc>
              <a:spcBef>
                <a:spcPts val="0"/>
              </a:spcBef>
              <a:buNone/>
            </a:pPr>
            <a:r>
              <a:rPr lang="en-US" sz="2600" b="1" dirty="0">
                <a:solidFill>
                  <a:srgbClr val="0070C0"/>
                </a:solidFill>
                <a:latin typeface="Lucida Console" panose="020B0609040504020204" pitchFamily="49" charset="0"/>
              </a:rPr>
              <a:t>hello</a:t>
            </a:r>
          </a:p>
          <a:p>
            <a:pPr marL="457200" indent="0">
              <a:lnSpc>
                <a:spcPct val="85000"/>
              </a:lnSpc>
              <a:spcBef>
                <a:spcPts val="0"/>
              </a:spcBef>
              <a:buNone/>
            </a:pPr>
            <a:r>
              <a:rPr lang="en-US" sz="2600" b="1" dirty="0" smtClean="0">
                <a:solidFill>
                  <a:srgbClr val="0070C0"/>
                </a:solidFill>
                <a:latin typeface="Lucida Console" panose="020B0609040504020204" pitchFamily="49" charset="0"/>
              </a:rPr>
              <a:t>bye</a:t>
            </a:r>
          </a:p>
          <a:p>
            <a:pPr>
              <a:spcBef>
                <a:spcPts val="100"/>
              </a:spcBef>
            </a:pPr>
            <a:r>
              <a:rPr lang="en-US" dirty="0" smtClean="0"/>
              <a:t>Notice how the above worked like an “a” does:</a:t>
            </a:r>
            <a:endParaRPr lang="en-US" dirty="0"/>
          </a:p>
          <a:p>
            <a:pPr marL="457200" indent="0">
              <a:lnSpc>
                <a:spcPct val="99000"/>
              </a:lnSpc>
              <a:spcBef>
                <a:spcPts val="0"/>
              </a:spcBef>
              <a:buNone/>
            </a:pPr>
            <a:r>
              <a:rPr lang="en-US" sz="2600" b="1" dirty="0" smtClean="0">
                <a:solidFill>
                  <a:schemeClr val="bg1">
                    <a:lumMod val="75000"/>
                  </a:schemeClr>
                </a:solidFill>
                <a:latin typeface="Lucida Console" panose="020B0609040504020204" pitchFamily="49" charset="0"/>
              </a:rPr>
              <a:t>%</a:t>
            </a:r>
            <a:r>
              <a:rPr lang="en-US" sz="2600" b="1" dirty="0" smtClean="0">
                <a:solidFill>
                  <a:srgbClr val="00B050"/>
                </a:solidFill>
                <a:latin typeface="Lucida Console" panose="020B0609040504020204" pitchFamily="49" charset="0"/>
              </a:rPr>
              <a:t> </a:t>
            </a:r>
            <a:r>
              <a:rPr lang="en-US" sz="2600" b="1" dirty="0" err="1">
                <a:solidFill>
                  <a:srgbClr val="00B050"/>
                </a:solidFill>
                <a:latin typeface="Lucida Console" panose="020B0609040504020204" pitchFamily="49" charset="0"/>
              </a:rPr>
              <a:t>seq</a:t>
            </a:r>
            <a:r>
              <a:rPr lang="en-US" sz="2600" b="1" dirty="0">
                <a:solidFill>
                  <a:srgbClr val="00B050"/>
                </a:solidFill>
                <a:latin typeface="Lucida Console" panose="020B0609040504020204" pitchFamily="49" charset="0"/>
              </a:rPr>
              <a:t> </a:t>
            </a:r>
            <a:r>
              <a:rPr lang="en-US" sz="2600" b="1" dirty="0" smtClean="0">
                <a:solidFill>
                  <a:srgbClr val="00B050"/>
                </a:solidFill>
                <a:latin typeface="Lucida Console" panose="020B0609040504020204" pitchFamily="49" charset="0"/>
              </a:rPr>
              <a:t>2|sed '</a:t>
            </a:r>
            <a:r>
              <a:rPr lang="en-US" sz="2600" b="1" dirty="0" err="1" smtClean="0">
                <a:solidFill>
                  <a:srgbClr val="00B050"/>
                </a:solidFill>
                <a:latin typeface="Lucida Console" panose="020B0609040504020204" pitchFamily="49" charset="0"/>
              </a:rPr>
              <a:t>ahello</a:t>
            </a:r>
            <a:r>
              <a:rPr lang="en-US" sz="2600" b="1" dirty="0" smtClean="0">
                <a:solidFill>
                  <a:srgbClr val="00B050"/>
                </a:solidFill>
                <a:latin typeface="Lucida Console" panose="020B0609040504020204" pitchFamily="49" charset="0"/>
              </a:rPr>
              <a:t>\</a:t>
            </a:r>
            <a:r>
              <a:rPr lang="en-US" sz="2600" b="1" dirty="0" err="1" smtClean="0">
                <a:solidFill>
                  <a:srgbClr val="00B050"/>
                </a:solidFill>
                <a:latin typeface="Lucida Console" panose="020B0609040504020204" pitchFamily="49" charset="0"/>
              </a:rPr>
              <a:t>nbye</a:t>
            </a:r>
            <a:r>
              <a:rPr lang="en-US" sz="2600" b="1" dirty="0" smtClean="0">
                <a:solidFill>
                  <a:srgbClr val="00B050"/>
                </a:solidFill>
                <a:latin typeface="Lucida Console" panose="020B0609040504020204" pitchFamily="49" charset="0"/>
              </a:rPr>
              <a:t>\</a:t>
            </a:r>
          </a:p>
          <a:p>
            <a:pPr marL="457200" indent="0">
              <a:lnSpc>
                <a:spcPct val="90000"/>
              </a:lnSpc>
              <a:spcBef>
                <a:spcPts val="0"/>
              </a:spcBef>
              <a:buNone/>
            </a:pPr>
            <a:r>
              <a:rPr lang="en-US" sz="2600" b="1" dirty="0" smtClean="0">
                <a:solidFill>
                  <a:schemeClr val="bg1">
                    <a:lumMod val="75000"/>
                  </a:schemeClr>
                </a:solidFill>
                <a:latin typeface="Lucida Console" panose="020B0609040504020204" pitchFamily="49" charset="0"/>
              </a:rPr>
              <a:t>?</a:t>
            </a:r>
            <a:r>
              <a:rPr lang="en-US" sz="2600" b="1" dirty="0" smtClean="0">
                <a:solidFill>
                  <a:srgbClr val="00B050"/>
                </a:solidFill>
                <a:latin typeface="Lucida Console" panose="020B0609040504020204" pitchFamily="49" charset="0"/>
              </a:rPr>
              <a:t> ;s/.*/(&amp;)/;'</a:t>
            </a:r>
          </a:p>
          <a:p>
            <a:pPr marL="457200" indent="0">
              <a:lnSpc>
                <a:spcPct val="90000"/>
              </a:lnSpc>
              <a:spcBef>
                <a:spcPts val="0"/>
              </a:spcBef>
              <a:buNone/>
            </a:pPr>
            <a:r>
              <a:rPr lang="en-US" sz="2600" b="1" dirty="0" smtClean="0">
                <a:solidFill>
                  <a:srgbClr val="0070C0"/>
                </a:solidFill>
                <a:latin typeface="Lucida Console" panose="020B0609040504020204" pitchFamily="49" charset="0"/>
              </a:rPr>
              <a:t>(1)</a:t>
            </a:r>
            <a:endParaRPr lang="en-US" sz="2600" b="1" dirty="0">
              <a:solidFill>
                <a:srgbClr val="0070C0"/>
              </a:solidFill>
              <a:latin typeface="Lucida Console" panose="020B0609040504020204" pitchFamily="49" charset="0"/>
            </a:endParaRPr>
          </a:p>
          <a:p>
            <a:pPr marL="457200" indent="0">
              <a:lnSpc>
                <a:spcPct val="90000"/>
              </a:lnSpc>
              <a:spcBef>
                <a:spcPts val="0"/>
              </a:spcBef>
              <a:buNone/>
            </a:pPr>
            <a:r>
              <a:rPr lang="en-US" sz="2600" b="1" dirty="0">
                <a:solidFill>
                  <a:srgbClr val="0070C0"/>
                </a:solidFill>
                <a:latin typeface="Lucida Console" panose="020B0609040504020204" pitchFamily="49" charset="0"/>
              </a:rPr>
              <a:t>hello</a:t>
            </a:r>
          </a:p>
          <a:p>
            <a:pPr marL="457200" indent="0">
              <a:lnSpc>
                <a:spcPct val="90000"/>
              </a:lnSpc>
              <a:spcBef>
                <a:spcPts val="0"/>
              </a:spcBef>
              <a:buNone/>
            </a:pPr>
            <a:r>
              <a:rPr lang="en-US" sz="2600" b="1" dirty="0" smtClean="0">
                <a:solidFill>
                  <a:srgbClr val="0070C0"/>
                </a:solidFill>
                <a:latin typeface="Lucida Console" panose="020B0609040504020204" pitchFamily="49" charset="0"/>
              </a:rPr>
              <a:t>bye</a:t>
            </a:r>
            <a:endParaRPr lang="en-US" sz="2600" b="1" dirty="0">
              <a:solidFill>
                <a:srgbClr val="0070C0"/>
              </a:solidFill>
              <a:latin typeface="Lucida Console" panose="020B0609040504020204" pitchFamily="49" charset="0"/>
            </a:endParaRPr>
          </a:p>
          <a:p>
            <a:pPr marL="457200" indent="0">
              <a:lnSpc>
                <a:spcPct val="90000"/>
              </a:lnSpc>
              <a:spcBef>
                <a:spcPts val="0"/>
              </a:spcBef>
              <a:buNone/>
            </a:pPr>
            <a:r>
              <a:rPr lang="en-US" sz="2600" b="1" dirty="0">
                <a:solidFill>
                  <a:srgbClr val="0070C0"/>
                </a:solidFill>
                <a:latin typeface="Lucida Console" panose="020B0609040504020204" pitchFamily="49" charset="0"/>
              </a:rPr>
              <a:t>(</a:t>
            </a:r>
            <a:r>
              <a:rPr lang="en-US" sz="2600" b="1" dirty="0" smtClean="0">
                <a:solidFill>
                  <a:srgbClr val="0070C0"/>
                </a:solidFill>
                <a:latin typeface="Lucida Console" panose="020B0609040504020204" pitchFamily="49" charset="0"/>
              </a:rPr>
              <a:t>2</a:t>
            </a:r>
            <a:r>
              <a:rPr lang="en-US" sz="2600" b="1" dirty="0">
                <a:solidFill>
                  <a:srgbClr val="0070C0"/>
                </a:solidFill>
                <a:latin typeface="Lucida Console" panose="020B0609040504020204" pitchFamily="49" charset="0"/>
              </a:rPr>
              <a:t>)</a:t>
            </a:r>
          </a:p>
          <a:p>
            <a:pPr marL="457200" indent="0">
              <a:lnSpc>
                <a:spcPct val="90000"/>
              </a:lnSpc>
              <a:spcBef>
                <a:spcPts val="0"/>
              </a:spcBef>
              <a:buNone/>
            </a:pPr>
            <a:r>
              <a:rPr lang="en-US" sz="2600" b="1" dirty="0">
                <a:solidFill>
                  <a:srgbClr val="0070C0"/>
                </a:solidFill>
                <a:latin typeface="Lucida Console" panose="020B0609040504020204" pitchFamily="49" charset="0"/>
              </a:rPr>
              <a:t>hello</a:t>
            </a:r>
          </a:p>
          <a:p>
            <a:pPr marL="457200" indent="0">
              <a:lnSpc>
                <a:spcPct val="90000"/>
              </a:lnSpc>
              <a:spcBef>
                <a:spcPts val="0"/>
              </a:spcBef>
              <a:buNone/>
            </a:pPr>
            <a:r>
              <a:rPr lang="en-US" sz="2600" b="1" dirty="0" smtClean="0">
                <a:solidFill>
                  <a:srgbClr val="0070C0"/>
                </a:solidFill>
                <a:latin typeface="Lucida Console" panose="020B0609040504020204" pitchFamily="49" charset="0"/>
              </a:rPr>
              <a:t>bye</a:t>
            </a:r>
          </a:p>
        </p:txBody>
      </p:sp>
      <p:sp>
        <p:nvSpPr>
          <p:cNvPr id="4098" name="Title 1"/>
          <p:cNvSpPr>
            <a:spLocks noGrp="1"/>
          </p:cNvSpPr>
          <p:nvPr>
            <p:ph type="title"/>
          </p:nvPr>
        </p:nvSpPr>
        <p:spPr>
          <a:xfrm>
            <a:off x="228600" y="0"/>
            <a:ext cx="8686800" cy="914400"/>
          </a:xfrm>
        </p:spPr>
        <p:txBody>
          <a:bodyPr/>
          <a:lstStyle/>
          <a:p>
            <a:pPr eaLnBrk="1" hangingPunct="1"/>
            <a:r>
              <a:rPr lang="en-US" altLang="zh-TW" sz="4800" dirty="0" smtClean="0">
                <a:solidFill>
                  <a:schemeClr val="accent2"/>
                </a:solidFill>
              </a:rPr>
              <a:t> The r command</a:t>
            </a:r>
            <a:endParaRPr lang="en-US" altLang="zh-TW" sz="4800" dirty="0">
              <a:solidFill>
                <a:schemeClr val="accent2"/>
              </a:solidFill>
            </a:endParaRPr>
          </a:p>
        </p:txBody>
      </p:sp>
      <p:sp>
        <p:nvSpPr>
          <p:cNvPr id="7" name="Rounded Rectangle 6"/>
          <p:cNvSpPr/>
          <p:nvPr/>
        </p:nvSpPr>
        <p:spPr bwMode="auto">
          <a:xfrm>
            <a:off x="4860032" y="0"/>
            <a:ext cx="4283968" cy="2232248"/>
          </a:xfrm>
          <a:prstGeom prst="roundRect">
            <a:avLst>
              <a:gd name="adj" fmla="val 17712"/>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r>
              <a:rPr lang="en-US" sz="2800" b="0" dirty="0" smtClean="0">
                <a:latin typeface="Arial" charset="0"/>
                <a:ea typeface="新細明體" charset="-120"/>
              </a:rPr>
              <a:t>Indeed</a:t>
            </a:r>
            <a:r>
              <a:rPr lang="en-US" sz="2800" b="0" dirty="0">
                <a:latin typeface="Arial" charset="0"/>
                <a:ea typeface="新細明體" charset="-120"/>
              </a:rPr>
              <a:t>, r &amp; a are similar:</a:t>
            </a:r>
          </a:p>
          <a:p>
            <a:pPr marL="342900" indent="-342900">
              <a:buFont typeface="Wingdings" panose="05000000000000000000" pitchFamily="2" charset="2"/>
              <a:buChar char="ü"/>
            </a:pPr>
            <a:r>
              <a:rPr lang="en-US" sz="2400" b="0" dirty="0">
                <a:latin typeface="Arial" charset="0"/>
                <a:ea typeface="新細明體" charset="-120"/>
              </a:rPr>
              <a:t>Both print </a:t>
            </a:r>
            <a:r>
              <a:rPr lang="en-US" sz="2400" b="0" i="1" dirty="0">
                <a:latin typeface="Arial" charset="0"/>
                <a:ea typeface="新細明體" charset="-120"/>
              </a:rPr>
              <a:t>after</a:t>
            </a:r>
            <a:r>
              <a:rPr lang="en-US" sz="2400" b="0" dirty="0">
                <a:latin typeface="Arial" charset="0"/>
                <a:ea typeface="新細明體" charset="-120"/>
              </a:rPr>
              <a:t> all other output for the current line</a:t>
            </a:r>
            <a:r>
              <a:rPr lang="en-US" sz="2400" b="0" dirty="0" smtClean="0">
                <a:latin typeface="Arial" charset="0"/>
                <a:ea typeface="新細明體" charset="-120"/>
              </a:rPr>
              <a:t>.</a:t>
            </a:r>
          </a:p>
          <a:p>
            <a:pPr marL="342900" indent="-342900">
              <a:buFont typeface="Wingdings" panose="05000000000000000000" pitchFamily="2" charset="2"/>
              <a:buChar char="ü"/>
            </a:pPr>
            <a:r>
              <a:rPr lang="en-US" sz="2400" b="0" dirty="0">
                <a:latin typeface="Arial" charset="0"/>
                <a:ea typeface="新細明體" charset="-120"/>
              </a:rPr>
              <a:t>Both use all the rest of the line as their argument.  </a:t>
            </a:r>
            <a:endParaRPr lang="en-US" sz="2400" b="0" dirty="0" smtClean="0">
              <a:latin typeface="Arial" charset="0"/>
              <a:ea typeface="新細明體" charset="-120"/>
            </a:endParaRPr>
          </a:p>
          <a:p>
            <a:pPr marL="342900" indent="-342900">
              <a:buFont typeface="Wingdings" panose="05000000000000000000" pitchFamily="2" charset="2"/>
              <a:buChar char="ü"/>
            </a:pPr>
            <a:endParaRPr lang="en-US" sz="2400" b="0" dirty="0">
              <a:latin typeface="Arial" charset="0"/>
              <a:ea typeface="新細明體" charset="-120"/>
            </a:endParaRPr>
          </a:p>
        </p:txBody>
      </p:sp>
      <p:sp>
        <p:nvSpPr>
          <p:cNvPr id="5" name="Rounded Rectangle 4"/>
          <p:cNvSpPr/>
          <p:nvPr/>
        </p:nvSpPr>
        <p:spPr bwMode="auto">
          <a:xfrm>
            <a:off x="4860032" y="0"/>
            <a:ext cx="4283968" cy="2852936"/>
          </a:xfrm>
          <a:prstGeom prst="roundRect">
            <a:avLst>
              <a:gd name="adj" fmla="val 13640"/>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r>
              <a:rPr lang="en-US" sz="2800" b="0" dirty="0" smtClean="0">
                <a:latin typeface="Arial" charset="0"/>
                <a:ea typeface="新細明體" charset="-120"/>
              </a:rPr>
              <a:t>Indeed</a:t>
            </a:r>
            <a:r>
              <a:rPr lang="en-US" sz="2800" b="0" dirty="0">
                <a:latin typeface="Arial" charset="0"/>
                <a:ea typeface="新細明體" charset="-120"/>
              </a:rPr>
              <a:t>, r &amp; a are similar:</a:t>
            </a:r>
          </a:p>
          <a:p>
            <a:pPr marL="342900" indent="-342900">
              <a:buFont typeface="Wingdings" panose="05000000000000000000" pitchFamily="2" charset="2"/>
              <a:buChar char="ü"/>
            </a:pPr>
            <a:r>
              <a:rPr lang="en-US" sz="2400" b="0" dirty="0">
                <a:latin typeface="Arial" charset="0"/>
                <a:ea typeface="新細明體" charset="-120"/>
              </a:rPr>
              <a:t>Both print </a:t>
            </a:r>
            <a:r>
              <a:rPr lang="en-US" sz="2400" b="0" i="1" dirty="0">
                <a:latin typeface="Arial" charset="0"/>
                <a:ea typeface="新細明體" charset="-120"/>
              </a:rPr>
              <a:t>after</a:t>
            </a:r>
            <a:r>
              <a:rPr lang="en-US" sz="2400" b="0" dirty="0">
                <a:latin typeface="Arial" charset="0"/>
                <a:ea typeface="新細明體" charset="-120"/>
              </a:rPr>
              <a:t> all other output for the current line</a:t>
            </a:r>
            <a:r>
              <a:rPr lang="en-US" sz="2400" b="0" dirty="0" smtClean="0">
                <a:latin typeface="Arial" charset="0"/>
                <a:ea typeface="新細明體" charset="-120"/>
              </a:rPr>
              <a:t>.</a:t>
            </a:r>
          </a:p>
          <a:p>
            <a:pPr marL="342900" indent="-342900">
              <a:buFont typeface="Wingdings" panose="05000000000000000000" pitchFamily="2" charset="2"/>
              <a:buChar char="ü"/>
            </a:pPr>
            <a:r>
              <a:rPr lang="en-US" sz="2400" b="0" dirty="0">
                <a:latin typeface="Arial" charset="0"/>
                <a:ea typeface="新細明體" charset="-120"/>
              </a:rPr>
              <a:t>Both use all the rest of the line as their argument</a:t>
            </a:r>
            <a:r>
              <a:rPr lang="en-US" sz="2400" b="0" dirty="0" smtClean="0">
                <a:latin typeface="Arial" charset="0"/>
                <a:ea typeface="新細明體" charset="-120"/>
              </a:rPr>
              <a:t>.</a:t>
            </a:r>
          </a:p>
          <a:p>
            <a:pPr marL="342900" indent="-342900">
              <a:buFont typeface="Wingdings" panose="05000000000000000000" pitchFamily="2" charset="2"/>
              <a:buChar char="ü"/>
            </a:pPr>
            <a:r>
              <a:rPr lang="en-US" sz="2400" b="0" dirty="0" smtClean="0">
                <a:solidFill>
                  <a:srgbClr val="FF0000"/>
                </a:solidFill>
                <a:latin typeface="Arial" charset="0"/>
                <a:ea typeface="新細明體" charset="-120"/>
              </a:rPr>
              <a:t>Both </a:t>
            </a:r>
            <a:r>
              <a:rPr lang="en-US" sz="2400" b="0" dirty="0">
                <a:solidFill>
                  <a:srgbClr val="FF0000"/>
                </a:solidFill>
                <a:latin typeface="Arial" charset="0"/>
                <a:ea typeface="新細明體" charset="-120"/>
              </a:rPr>
              <a:t>print directly to </a:t>
            </a:r>
            <a:r>
              <a:rPr lang="en-US" sz="2400" b="0" dirty="0" err="1">
                <a:solidFill>
                  <a:srgbClr val="FF0000"/>
                </a:solidFill>
                <a:latin typeface="Arial" charset="0"/>
                <a:ea typeface="新細明體" charset="-120"/>
              </a:rPr>
              <a:t>stdout</a:t>
            </a:r>
            <a:r>
              <a:rPr lang="en-US" sz="2400" b="0" dirty="0">
                <a:solidFill>
                  <a:srgbClr val="FF0000"/>
                </a:solidFill>
                <a:latin typeface="Arial" charset="0"/>
                <a:ea typeface="新細明體" charset="-120"/>
              </a:rPr>
              <a:t>, not the pattern space.</a:t>
            </a:r>
            <a:r>
              <a:rPr lang="en-US" sz="2400" b="0" dirty="0" smtClean="0">
                <a:latin typeface="Arial" charset="0"/>
                <a:ea typeface="新細明體" charset="-120"/>
              </a:rPr>
              <a:t>  </a:t>
            </a:r>
          </a:p>
          <a:p>
            <a:pPr marL="342900" indent="-342900">
              <a:buFont typeface="Wingdings" panose="05000000000000000000" pitchFamily="2" charset="2"/>
              <a:buChar char="ü"/>
            </a:pPr>
            <a:endParaRPr lang="en-US" sz="2400" b="0" dirty="0">
              <a:latin typeface="Arial" charset="0"/>
              <a:ea typeface="新細明體" charset="-120"/>
            </a:endParaRPr>
          </a:p>
        </p:txBody>
      </p:sp>
      <p:sp>
        <p:nvSpPr>
          <p:cNvPr id="10" name="Rounded Rectangular Callout 9"/>
          <p:cNvSpPr/>
          <p:nvPr/>
        </p:nvSpPr>
        <p:spPr bwMode="auto">
          <a:xfrm>
            <a:off x="3540968" y="4797152"/>
            <a:ext cx="5603032" cy="787896"/>
          </a:xfrm>
          <a:prstGeom prst="wedgeRoundRectCallout">
            <a:avLst>
              <a:gd name="adj1" fmla="val -65250"/>
              <a:gd name="adj2" fmla="val -63192"/>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a:lnSpc>
                <a:spcPct val="83000"/>
              </a:lnSpc>
            </a:pPr>
            <a:r>
              <a:rPr lang="en-US" sz="2600" b="0" dirty="0" smtClean="0">
                <a:latin typeface="Arial" charset="0"/>
                <a:ea typeface="新細明體" charset="-120"/>
              </a:rPr>
              <a:t>See that the entire pattern space gets put inside these parentheses. </a:t>
            </a:r>
          </a:p>
        </p:txBody>
      </p:sp>
      <p:sp>
        <p:nvSpPr>
          <p:cNvPr id="11" name="Rounded Rectangular Callout 10"/>
          <p:cNvSpPr/>
          <p:nvPr/>
        </p:nvSpPr>
        <p:spPr bwMode="auto">
          <a:xfrm>
            <a:off x="3491880" y="5589240"/>
            <a:ext cx="5652120" cy="449560"/>
          </a:xfrm>
          <a:prstGeom prst="wedgeRoundRectCallout">
            <a:avLst>
              <a:gd name="adj1" fmla="val -91073"/>
              <a:gd name="adj2" fmla="val 33487"/>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a:lnSpc>
                <a:spcPct val="83000"/>
              </a:lnSpc>
            </a:pPr>
            <a:r>
              <a:rPr lang="en-US" sz="2600" b="0" dirty="0" smtClean="0">
                <a:latin typeface="Arial" charset="0"/>
                <a:ea typeface="新細明體" charset="-120"/>
              </a:rPr>
              <a:t>See only the number in parentheses. </a:t>
            </a:r>
          </a:p>
        </p:txBody>
      </p:sp>
      <p:sp>
        <p:nvSpPr>
          <p:cNvPr id="12" name="Rounded Rectangular Callout 11"/>
          <p:cNvSpPr/>
          <p:nvPr/>
        </p:nvSpPr>
        <p:spPr bwMode="auto">
          <a:xfrm>
            <a:off x="5364088" y="6021288"/>
            <a:ext cx="2376264" cy="737592"/>
          </a:xfrm>
          <a:prstGeom prst="wedgeRoundRectCallout">
            <a:avLst>
              <a:gd name="adj1" fmla="val 79697"/>
              <a:gd name="adj2" fmla="val -552066"/>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a:lnSpc>
                <a:spcPct val="83000"/>
              </a:lnSpc>
            </a:pPr>
            <a:r>
              <a:rPr lang="en-US" sz="2600" b="0" dirty="0" smtClean="0">
                <a:latin typeface="Arial" charset="0"/>
                <a:ea typeface="新細明體" charset="-120"/>
              </a:rPr>
              <a:t>Conclude: a prints to </a:t>
            </a:r>
            <a:r>
              <a:rPr lang="en-US" sz="2600" b="0" dirty="0" err="1" smtClean="0">
                <a:latin typeface="Arial" charset="0"/>
                <a:ea typeface="新細明體" charset="-120"/>
              </a:rPr>
              <a:t>stdout</a:t>
            </a:r>
            <a:r>
              <a:rPr lang="en-US" sz="2600" b="0" dirty="0" smtClean="0">
                <a:latin typeface="Arial" charset="0"/>
                <a:ea typeface="新細明體" charset="-120"/>
              </a:rPr>
              <a:t>. </a:t>
            </a:r>
          </a:p>
        </p:txBody>
      </p:sp>
      <p:sp>
        <p:nvSpPr>
          <p:cNvPr id="13" name="Rounded Rectangular Callout 12"/>
          <p:cNvSpPr/>
          <p:nvPr/>
        </p:nvSpPr>
        <p:spPr bwMode="auto">
          <a:xfrm>
            <a:off x="2195736" y="2780928"/>
            <a:ext cx="4824536" cy="449560"/>
          </a:xfrm>
          <a:prstGeom prst="wedgeRoundRectCallout">
            <a:avLst>
              <a:gd name="adj1" fmla="val -72570"/>
              <a:gd name="adj2" fmla="val -67959"/>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a:lnSpc>
                <a:spcPct val="83000"/>
              </a:lnSpc>
            </a:pPr>
            <a:r>
              <a:rPr lang="en-US" sz="2600" b="0" dirty="0" smtClean="0">
                <a:latin typeface="Arial" charset="0"/>
                <a:ea typeface="新細明體" charset="-120"/>
              </a:rPr>
              <a:t>See that r behaved the same. </a:t>
            </a:r>
          </a:p>
        </p:txBody>
      </p:sp>
      <p:grpSp>
        <p:nvGrpSpPr>
          <p:cNvPr id="15" name="Group 14"/>
          <p:cNvGrpSpPr/>
          <p:nvPr/>
        </p:nvGrpSpPr>
        <p:grpSpPr>
          <a:xfrm>
            <a:off x="2195736" y="2782349"/>
            <a:ext cx="6216386" cy="979395"/>
            <a:chOff x="2195736" y="2782349"/>
            <a:chExt cx="6216386" cy="979395"/>
          </a:xfrm>
        </p:grpSpPr>
        <p:sp>
          <p:nvSpPr>
            <p:cNvPr id="3" name="Isosceles Triangle 2"/>
            <p:cNvSpPr/>
            <p:nvPr/>
          </p:nvSpPr>
          <p:spPr bwMode="auto">
            <a:xfrm rot="3646778">
              <a:off x="7086169" y="1813395"/>
              <a:ext cx="357000" cy="2294907"/>
            </a:xfrm>
            <a:prstGeom prst="triangle">
              <a:avLst>
                <a:gd name="adj" fmla="val 37086"/>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4" name="Rounded Rectangle 3"/>
            <p:cNvSpPr/>
            <p:nvPr/>
          </p:nvSpPr>
          <p:spPr bwMode="auto">
            <a:xfrm>
              <a:off x="2195736" y="3307992"/>
              <a:ext cx="4824536" cy="453752"/>
            </a:xfrm>
            <a:prstGeom prst="roundRect">
              <a:avLst/>
            </a:prstGeom>
            <a:solidFill>
              <a:srgbClr val="FFFFCC"/>
            </a:solidFill>
            <a:ln w="9525" cap="flat" cmpd="sng" algn="ctr">
              <a:solidFill>
                <a:schemeClr val="tx1"/>
              </a:solidFill>
              <a:prstDash val="solid"/>
              <a:round/>
              <a:headEnd type="none" w="med" len="med"/>
              <a:tailEnd type="none" w="med" len="med"/>
            </a:ln>
            <a:effectLst/>
          </p:spPr>
          <p:txBody>
            <a:bodyPr vert="horz" wrap="none" lIns="0" tIns="45720" rIns="0" bIns="45720" numCol="1" rtlCol="0" anchor="t" anchorCtr="0" compatLnSpc="1">
              <a:prstTxWarp prst="textNoShape">
                <a:avLst/>
              </a:prstTxWarp>
            </a:bodyPr>
            <a:lstStyle/>
            <a:p>
              <a:pPr lvl="0">
                <a:lnSpc>
                  <a:spcPct val="83000"/>
                </a:lnSpc>
              </a:pPr>
              <a:r>
                <a:rPr lang="en-US" sz="2600" b="0" dirty="0" smtClean="0">
                  <a:solidFill>
                    <a:srgbClr val="000000"/>
                  </a:solidFill>
                  <a:latin typeface="Arial" charset="0"/>
                  <a:ea typeface="新細明體" charset="-120"/>
                </a:rPr>
                <a:t>Conclude</a:t>
              </a:r>
              <a:r>
                <a:rPr lang="en-US" sz="2600" b="0" dirty="0">
                  <a:solidFill>
                    <a:srgbClr val="000000"/>
                  </a:solidFill>
                  <a:latin typeface="Arial" charset="0"/>
                  <a:ea typeface="新細明體" charset="-120"/>
                </a:rPr>
                <a:t>: r also prints to </a:t>
              </a:r>
              <a:r>
                <a:rPr lang="en-US" sz="2600" b="0" dirty="0" err="1">
                  <a:solidFill>
                    <a:srgbClr val="000000"/>
                  </a:solidFill>
                  <a:latin typeface="Arial" charset="0"/>
                  <a:ea typeface="新細明體" charset="-120"/>
                </a:rPr>
                <a:t>stdout</a:t>
              </a:r>
              <a:r>
                <a:rPr lang="en-US" sz="2600" b="0" dirty="0" smtClean="0">
                  <a:solidFill>
                    <a:srgbClr val="000000"/>
                  </a:solidFill>
                  <a:latin typeface="Arial" charset="0"/>
                  <a:ea typeface="新細明體" charset="-120"/>
                </a:rPr>
                <a:t>.</a:t>
              </a:r>
              <a:endParaRPr lang="en-US" sz="2600" b="0" dirty="0">
                <a:solidFill>
                  <a:srgbClr val="000000"/>
                </a:solidFill>
                <a:latin typeface="Arial" charset="0"/>
                <a:ea typeface="新細明體" charset="-120"/>
              </a:endParaRPr>
            </a:p>
          </p:txBody>
        </p:sp>
        <p:sp>
          <p:nvSpPr>
            <p:cNvPr id="16" name="Isosceles Triangle 15"/>
            <p:cNvSpPr/>
            <p:nvPr/>
          </p:nvSpPr>
          <p:spPr bwMode="auto">
            <a:xfrm rot="526111">
              <a:off x="6281760" y="3019086"/>
              <a:ext cx="516489" cy="358553"/>
            </a:xfrm>
            <a:prstGeom prst="triangle">
              <a:avLst>
                <a:gd name="adj" fmla="val 100000"/>
              </a:avLst>
            </a:prstGeom>
            <a:solidFill>
              <a:srgbClr val="FFFFCC"/>
            </a:solidFill>
            <a:ln w="9525" cap="flat" cmpd="sng" algn="ctr">
              <a:solidFill>
                <a:srgbClr val="FFFF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7" name="Isosceles Triangle 16"/>
            <p:cNvSpPr/>
            <p:nvPr/>
          </p:nvSpPr>
          <p:spPr bwMode="auto">
            <a:xfrm rot="3016342">
              <a:off x="6682849" y="3131733"/>
              <a:ext cx="221677" cy="211097"/>
            </a:xfrm>
            <a:prstGeom prst="triangle">
              <a:avLst>
                <a:gd name="adj" fmla="val 93034"/>
              </a:avLst>
            </a:prstGeom>
            <a:solidFill>
              <a:srgbClr val="FFFFCC"/>
            </a:solidFill>
            <a:ln w="9525" cap="flat" cmpd="sng" algn="ctr">
              <a:solidFill>
                <a:srgbClr val="FFFF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grpSp>
    </p:spTree>
    <p:extLst>
      <p:ext uri="{BB962C8B-B14F-4D97-AF65-F5344CB8AC3E}">
        <p14:creationId xmlns:p14="http://schemas.microsoft.com/office/powerpoint/2010/main" val="3110976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 presetClass="exit"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randombar(horizontal)">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randombar(horizontal)">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randombar(horizontal)">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xit" presetSubtype="10" fill="hold" grpId="1" nodeType="clickEffect">
                                  <p:stCondLst>
                                    <p:cond delay="0"/>
                                  </p:stCondLst>
                                  <p:childTnLst>
                                    <p:animEffect transition="out" filter="randombar(horizontal)">
                                      <p:cBhvr>
                                        <p:cTn id="39" dur="500"/>
                                        <p:tgtEl>
                                          <p:spTgt spid="10"/>
                                        </p:tgtEl>
                                      </p:cBhvr>
                                    </p:animEffect>
                                    <p:set>
                                      <p:cBhvr>
                                        <p:cTn id="40" dur="1" fill="hold">
                                          <p:stCondLst>
                                            <p:cond delay="499"/>
                                          </p:stCondLst>
                                        </p:cTn>
                                        <p:tgtEl>
                                          <p:spTgt spid="10"/>
                                        </p:tgtEl>
                                        <p:attrNameLst>
                                          <p:attrName>style.visibility</p:attrName>
                                        </p:attrNameLst>
                                      </p:cBhvr>
                                      <p:to>
                                        <p:strVal val="hidden"/>
                                      </p:to>
                                    </p:set>
                                  </p:childTnLst>
                                </p:cTn>
                              </p:par>
                              <p:par>
                                <p:cTn id="41" presetID="14" presetClass="exit" presetSubtype="10" fill="hold" grpId="1" nodeType="withEffect">
                                  <p:stCondLst>
                                    <p:cond delay="0"/>
                                  </p:stCondLst>
                                  <p:childTnLst>
                                    <p:animEffect transition="out" filter="randombar(horizontal)">
                                      <p:cBhvr>
                                        <p:cTn id="42" dur="500"/>
                                        <p:tgtEl>
                                          <p:spTgt spid="11"/>
                                        </p:tgtEl>
                                      </p:cBhvr>
                                    </p:animEffect>
                                    <p:set>
                                      <p:cBhvr>
                                        <p:cTn id="43" dur="1" fill="hold">
                                          <p:stCondLst>
                                            <p:cond delay="499"/>
                                          </p:stCondLst>
                                        </p:cTn>
                                        <p:tgtEl>
                                          <p:spTgt spid="11"/>
                                        </p:tgtEl>
                                        <p:attrNameLst>
                                          <p:attrName>style.visibility</p:attrName>
                                        </p:attrNameLst>
                                      </p:cBhvr>
                                      <p:to>
                                        <p:strVal val="hidden"/>
                                      </p:to>
                                    </p:set>
                                  </p:childTnLst>
                                </p:cTn>
                              </p:par>
                              <p:par>
                                <p:cTn id="44" presetID="14" presetClass="exit" presetSubtype="10" fill="hold" grpId="1" nodeType="withEffect">
                                  <p:stCondLst>
                                    <p:cond delay="0"/>
                                  </p:stCondLst>
                                  <p:childTnLst>
                                    <p:animEffect transition="out" filter="randombar(horizontal)">
                                      <p:cBhvr>
                                        <p:cTn id="45" dur="500"/>
                                        <p:tgtEl>
                                          <p:spTgt spid="12"/>
                                        </p:tgtEl>
                                      </p:cBhvr>
                                    </p:animEffect>
                                    <p:set>
                                      <p:cBhvr>
                                        <p:cTn id="46" dur="1" fill="hold">
                                          <p:stCondLst>
                                            <p:cond delay="499"/>
                                          </p:stCondLst>
                                        </p:cTn>
                                        <p:tgtEl>
                                          <p:spTgt spid="12"/>
                                        </p:tgtEl>
                                        <p:attrNameLst>
                                          <p:attrName>style.visibility</p:attrName>
                                        </p:attrNameLst>
                                      </p:cBhvr>
                                      <p:to>
                                        <p:strVal val="hidden"/>
                                      </p:to>
                                    </p:set>
                                  </p:childTnLst>
                                </p:cTn>
                              </p:par>
                              <p:par>
                                <p:cTn id="47" presetID="14" presetClass="exit" presetSubtype="10" fill="hold" grpId="1" nodeType="withEffect">
                                  <p:stCondLst>
                                    <p:cond delay="0"/>
                                  </p:stCondLst>
                                  <p:childTnLst>
                                    <p:animEffect transition="out" filter="randombar(horizontal)">
                                      <p:cBhvr>
                                        <p:cTn id="48" dur="500"/>
                                        <p:tgtEl>
                                          <p:spTgt spid="13"/>
                                        </p:tgtEl>
                                      </p:cBhvr>
                                    </p:animEffect>
                                    <p:set>
                                      <p:cBhvr>
                                        <p:cTn id="49" dur="1" fill="hold">
                                          <p:stCondLst>
                                            <p:cond delay="499"/>
                                          </p:stCondLst>
                                        </p:cTn>
                                        <p:tgtEl>
                                          <p:spTgt spid="13"/>
                                        </p:tgtEl>
                                        <p:attrNameLst>
                                          <p:attrName>style.visibility</p:attrName>
                                        </p:attrNameLst>
                                      </p:cBhvr>
                                      <p:to>
                                        <p:strVal val="hidden"/>
                                      </p:to>
                                    </p:set>
                                  </p:childTnLst>
                                </p:cTn>
                              </p:par>
                              <p:par>
                                <p:cTn id="50" presetID="14" presetClass="exit" presetSubtype="10" fill="hold" nodeType="withEffect">
                                  <p:stCondLst>
                                    <p:cond delay="0"/>
                                  </p:stCondLst>
                                  <p:childTnLst>
                                    <p:animEffect transition="out" filter="randombar(horizontal)">
                                      <p:cBhvr>
                                        <p:cTn id="51" dur="500"/>
                                        <p:tgtEl>
                                          <p:spTgt spid="15"/>
                                        </p:tgtEl>
                                      </p:cBhvr>
                                    </p:animEffect>
                                    <p:set>
                                      <p:cBhvr>
                                        <p:cTn id="52"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10" grpId="0" animBg="1"/>
      <p:bldP spid="10" grpId="1" animBg="1"/>
      <p:bldP spid="11" grpId="0" animBg="1"/>
      <p:bldP spid="11" grpId="1" animBg="1"/>
      <p:bldP spid="12" grpId="0" animBg="1"/>
      <p:bldP spid="12" grpId="1" animBg="1"/>
      <p:bldP spid="13" grpId="0" animBg="1"/>
      <p:bldP spid="13"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0" y="-99392"/>
            <a:ext cx="9144000" cy="1143000"/>
          </a:xfrm>
        </p:spPr>
        <p:txBody>
          <a:bodyPr/>
          <a:lstStyle/>
          <a:p>
            <a:pPr eaLnBrk="1" hangingPunct="1"/>
            <a:r>
              <a:rPr lang="en-US" altLang="zh-TW" sz="4800" dirty="0">
                <a:solidFill>
                  <a:schemeClr val="accent2"/>
                </a:solidFill>
              </a:rPr>
              <a:t>Unusual Output</a:t>
            </a:r>
            <a:endParaRPr lang="en-US" altLang="zh-TW" sz="4800" dirty="0" smtClean="0">
              <a:solidFill>
                <a:schemeClr val="accent2"/>
              </a:solidFill>
              <a:latin typeface="Lucida Console" panose="020B0609040504020204" pitchFamily="49" charset="0"/>
            </a:endParaRPr>
          </a:p>
        </p:txBody>
      </p:sp>
      <p:sp>
        <p:nvSpPr>
          <p:cNvPr id="4099" name="Content Placeholder 2"/>
          <p:cNvSpPr>
            <a:spLocks noGrp="1"/>
          </p:cNvSpPr>
          <p:nvPr>
            <p:ph idx="1"/>
          </p:nvPr>
        </p:nvSpPr>
        <p:spPr>
          <a:xfrm>
            <a:off x="179512" y="1097360"/>
            <a:ext cx="8686800" cy="5585048"/>
          </a:xfrm>
        </p:spPr>
        <p:txBody>
          <a:bodyPr/>
          <a:lstStyle/>
          <a:p>
            <a:pPr marL="746125" indent="-746125" eaLnBrk="1" hangingPunct="1">
              <a:lnSpc>
                <a:spcPct val="95000"/>
              </a:lnSpc>
              <a:spcBef>
                <a:spcPts val="1200"/>
              </a:spcBef>
              <a:buNone/>
            </a:pPr>
            <a:r>
              <a:rPr lang="en-US" altLang="zh-TW" dirty="0" smtClean="0">
                <a:solidFill>
                  <a:schemeClr val="bg1">
                    <a:lumMod val="50000"/>
                  </a:schemeClr>
                </a:solidFill>
                <a:latin typeface="Lucida Console" panose="020B0609040504020204" pitchFamily="49" charset="0"/>
              </a:rPr>
              <a:t>l</a:t>
            </a:r>
            <a:r>
              <a:rPr lang="en-US" altLang="zh-TW" dirty="0">
                <a:solidFill>
                  <a:schemeClr val="bg1">
                    <a:lumMod val="50000"/>
                  </a:schemeClr>
                </a:solidFill>
              </a:rPr>
              <a:t>→	List out the pattern space to </a:t>
            </a:r>
            <a:r>
              <a:rPr lang="en-US" altLang="zh-TW" dirty="0" err="1">
                <a:solidFill>
                  <a:schemeClr val="bg1">
                    <a:lumMod val="50000"/>
                  </a:schemeClr>
                </a:solidFill>
              </a:rPr>
              <a:t>stdout</a:t>
            </a:r>
            <a:r>
              <a:rPr lang="en-US" altLang="zh-TW" dirty="0">
                <a:solidFill>
                  <a:schemeClr val="bg1">
                    <a:lumMod val="50000"/>
                  </a:schemeClr>
                </a:solidFill>
              </a:rPr>
              <a:t> in a form that is “visually unambiguous”. </a:t>
            </a:r>
            <a:br>
              <a:rPr lang="en-US" altLang="zh-TW" dirty="0">
                <a:solidFill>
                  <a:schemeClr val="bg1">
                    <a:lumMod val="50000"/>
                  </a:schemeClr>
                </a:solidFill>
              </a:rPr>
            </a:br>
            <a:r>
              <a:rPr lang="en-US" altLang="zh-TW" sz="2800" dirty="0">
                <a:solidFill>
                  <a:schemeClr val="bg1">
                    <a:lumMod val="50000"/>
                  </a:schemeClr>
                </a:solidFill>
              </a:rPr>
              <a:t>(</a:t>
            </a:r>
            <a:r>
              <a:rPr lang="en-US" altLang="zh-TW" sz="2800" i="1" dirty="0">
                <a:solidFill>
                  <a:schemeClr val="bg1">
                    <a:lumMod val="50000"/>
                  </a:schemeClr>
                </a:solidFill>
              </a:rPr>
              <a:t>Basically, </a:t>
            </a:r>
            <a:r>
              <a:rPr lang="en-US" altLang="zh-TW" sz="2800" i="1" dirty="0" smtClean="0">
                <a:solidFill>
                  <a:schemeClr val="bg1">
                    <a:lumMod val="50000"/>
                  </a:schemeClr>
                </a:solidFill>
              </a:rPr>
              <a:t>its just </a:t>
            </a:r>
            <a:r>
              <a:rPr lang="en-US" altLang="zh-TW" sz="2800" i="1" dirty="0">
                <a:solidFill>
                  <a:schemeClr val="bg1">
                    <a:lumMod val="50000"/>
                  </a:schemeClr>
                </a:solidFill>
              </a:rPr>
              <a:t>the p command, but with special formatting.</a:t>
            </a:r>
            <a:r>
              <a:rPr lang="en-US" altLang="zh-TW" sz="2800" dirty="0">
                <a:solidFill>
                  <a:schemeClr val="bg1">
                    <a:lumMod val="50000"/>
                  </a:schemeClr>
                </a:solidFill>
              </a:rPr>
              <a:t>)</a:t>
            </a:r>
          </a:p>
          <a:p>
            <a:pPr marL="746125" indent="-746125" eaLnBrk="1" hangingPunct="1">
              <a:lnSpc>
                <a:spcPct val="95000"/>
              </a:lnSpc>
              <a:spcBef>
                <a:spcPts val="1200"/>
              </a:spcBef>
              <a:buNone/>
            </a:pPr>
            <a:r>
              <a:rPr lang="en-US" altLang="zh-TW" dirty="0">
                <a:solidFill>
                  <a:srgbClr val="FF0000"/>
                </a:solidFill>
                <a:latin typeface="Lucida Console" panose="020B0609040504020204" pitchFamily="49" charset="0"/>
              </a:rPr>
              <a:t>r</a:t>
            </a:r>
            <a:r>
              <a:rPr lang="en-US" altLang="zh-TW" dirty="0"/>
              <a:t>→ </a:t>
            </a:r>
            <a:r>
              <a:rPr lang="en-US" altLang="zh-TW" spc="-10" dirty="0"/>
              <a:t>Reads</a:t>
            </a:r>
            <a:r>
              <a:rPr lang="en-US" altLang="zh-TW" sz="2800" spc="-10" dirty="0"/>
              <a:t> </a:t>
            </a:r>
            <a:r>
              <a:rPr lang="en-US" altLang="zh-TW" spc="-10" dirty="0"/>
              <a:t>a</a:t>
            </a:r>
            <a:r>
              <a:rPr lang="en-US" altLang="zh-TW" sz="2800" spc="-10" dirty="0"/>
              <a:t> </a:t>
            </a:r>
            <a:r>
              <a:rPr lang="en-US" altLang="zh-TW" spc="-10" dirty="0"/>
              <a:t>comple</a:t>
            </a:r>
            <a:r>
              <a:rPr lang="en-US" altLang="zh-TW" dirty="0"/>
              <a:t>te file</a:t>
            </a:r>
            <a:r>
              <a:rPr lang="en-US" altLang="zh-TW" sz="2800" dirty="0"/>
              <a:t> </a:t>
            </a:r>
            <a:r>
              <a:rPr lang="en-US" altLang="zh-TW" dirty="0"/>
              <a:t>and prints it to </a:t>
            </a:r>
            <a:r>
              <a:rPr lang="en-US" altLang="zh-TW" dirty="0" err="1"/>
              <a:t>st</a:t>
            </a:r>
            <a:r>
              <a:rPr lang="en-US" altLang="zh-TW" spc="-10" dirty="0" err="1"/>
              <a:t>do</a:t>
            </a:r>
            <a:r>
              <a:rPr lang="en-US" altLang="zh-TW" dirty="0" err="1"/>
              <a:t>ut</a:t>
            </a:r>
            <a:r>
              <a:rPr lang="en-US" altLang="zh-TW" dirty="0"/>
              <a:t>, but only after the current program finishes. </a:t>
            </a:r>
            <a:r>
              <a:rPr lang="en-US" altLang="zh-TW" sz="2800" dirty="0"/>
              <a:t>(</a:t>
            </a:r>
            <a:r>
              <a:rPr lang="en-US" altLang="zh-TW" sz="2800" i="1" dirty="0"/>
              <a:t>Basically, just the “a” command with indirection, where the provided argument is the file to print, rather</a:t>
            </a:r>
            <a:r>
              <a:rPr lang="en-US" altLang="zh-TW" sz="2400" i="1" dirty="0"/>
              <a:t> </a:t>
            </a:r>
            <a:r>
              <a:rPr lang="en-US" altLang="zh-TW" sz="2800" i="1" dirty="0"/>
              <a:t>than that argument being the thing to</a:t>
            </a:r>
            <a:r>
              <a:rPr lang="en-US" altLang="zh-TW" sz="2400" i="1" dirty="0"/>
              <a:t> </a:t>
            </a:r>
            <a:r>
              <a:rPr lang="en-US" altLang="zh-TW" sz="2800" i="1" dirty="0"/>
              <a:t>print</a:t>
            </a:r>
            <a:r>
              <a:rPr lang="en-US" altLang="zh-TW" sz="2800" i="1" spc="-300" dirty="0"/>
              <a:t>.</a:t>
            </a:r>
            <a:r>
              <a:rPr lang="en-US" altLang="zh-TW" sz="2800" dirty="0"/>
              <a:t>) </a:t>
            </a:r>
            <a:endParaRPr lang="en-US" altLang="zh-TW" sz="2800" dirty="0" smtClean="0"/>
          </a:p>
          <a:p>
            <a:pPr marL="746125" indent="-746125" eaLnBrk="1" hangingPunct="1">
              <a:lnSpc>
                <a:spcPct val="95000"/>
              </a:lnSpc>
              <a:spcBef>
                <a:spcPts val="1200"/>
              </a:spcBef>
              <a:buNone/>
            </a:pPr>
            <a:r>
              <a:rPr lang="en-US" altLang="zh-TW" dirty="0" smtClean="0">
                <a:solidFill>
                  <a:schemeClr val="bg1">
                    <a:lumMod val="75000"/>
                  </a:schemeClr>
                </a:solidFill>
                <a:latin typeface="Lucida Console" panose="020B0609040504020204" pitchFamily="49" charset="0"/>
              </a:rPr>
              <a:t>w</a:t>
            </a:r>
            <a:r>
              <a:rPr lang="en-US" altLang="zh-TW" dirty="0">
                <a:solidFill>
                  <a:schemeClr val="bg1">
                    <a:lumMod val="75000"/>
                  </a:schemeClr>
                </a:solidFill>
              </a:rPr>
              <a:t>→	Write the pattern space to the file indicated in the provided argument. If the file exist, overwrite it</a:t>
            </a:r>
            <a:r>
              <a:rPr lang="en-US" altLang="zh-TW" dirty="0" smtClean="0">
                <a:solidFill>
                  <a:schemeClr val="bg1">
                    <a:lumMod val="75000"/>
                  </a:schemeClr>
                </a:solidFill>
              </a:rPr>
              <a:t>.</a:t>
            </a:r>
            <a:endParaRPr lang="en-US" altLang="zh-TW" dirty="0">
              <a:solidFill>
                <a:schemeClr val="bg1">
                  <a:lumMod val="75000"/>
                </a:schemeClr>
              </a:solidFill>
            </a:endParaRPr>
          </a:p>
        </p:txBody>
      </p:sp>
    </p:spTree>
    <p:extLst>
      <p:ext uri="{BB962C8B-B14F-4D97-AF65-F5344CB8AC3E}">
        <p14:creationId xmlns:p14="http://schemas.microsoft.com/office/powerpoint/2010/main" val="8592965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0" y="-99392"/>
            <a:ext cx="9144000" cy="1143000"/>
          </a:xfrm>
        </p:spPr>
        <p:txBody>
          <a:bodyPr/>
          <a:lstStyle/>
          <a:p>
            <a:pPr eaLnBrk="1" hangingPunct="1"/>
            <a:r>
              <a:rPr lang="en-US" altLang="zh-TW" sz="4800" dirty="0">
                <a:solidFill>
                  <a:schemeClr val="accent2"/>
                </a:solidFill>
              </a:rPr>
              <a:t>Unusual Output</a:t>
            </a:r>
            <a:endParaRPr lang="en-US" altLang="zh-TW" sz="4800" dirty="0" smtClean="0">
              <a:solidFill>
                <a:schemeClr val="accent2"/>
              </a:solidFill>
              <a:latin typeface="Lucida Console" panose="020B0609040504020204" pitchFamily="49" charset="0"/>
            </a:endParaRPr>
          </a:p>
        </p:txBody>
      </p:sp>
      <p:sp>
        <p:nvSpPr>
          <p:cNvPr id="4099" name="Content Placeholder 2"/>
          <p:cNvSpPr>
            <a:spLocks noGrp="1"/>
          </p:cNvSpPr>
          <p:nvPr>
            <p:ph idx="1"/>
          </p:nvPr>
        </p:nvSpPr>
        <p:spPr>
          <a:xfrm>
            <a:off x="179512" y="1097360"/>
            <a:ext cx="8686800" cy="5585048"/>
          </a:xfrm>
        </p:spPr>
        <p:txBody>
          <a:bodyPr/>
          <a:lstStyle/>
          <a:p>
            <a:pPr marL="746125" indent="-746125" eaLnBrk="1" hangingPunct="1">
              <a:lnSpc>
                <a:spcPct val="95000"/>
              </a:lnSpc>
              <a:spcBef>
                <a:spcPts val="1200"/>
              </a:spcBef>
              <a:buNone/>
            </a:pPr>
            <a:r>
              <a:rPr lang="en-US" altLang="zh-TW" dirty="0" smtClean="0">
                <a:solidFill>
                  <a:schemeClr val="bg1">
                    <a:lumMod val="50000"/>
                  </a:schemeClr>
                </a:solidFill>
                <a:latin typeface="Lucida Console" panose="020B0609040504020204" pitchFamily="49" charset="0"/>
              </a:rPr>
              <a:t>l</a:t>
            </a:r>
            <a:r>
              <a:rPr lang="en-US" altLang="zh-TW" dirty="0">
                <a:solidFill>
                  <a:schemeClr val="bg1">
                    <a:lumMod val="50000"/>
                  </a:schemeClr>
                </a:solidFill>
              </a:rPr>
              <a:t>→	List out the pattern space to </a:t>
            </a:r>
            <a:r>
              <a:rPr lang="en-US" altLang="zh-TW" dirty="0" err="1">
                <a:solidFill>
                  <a:schemeClr val="bg1">
                    <a:lumMod val="50000"/>
                  </a:schemeClr>
                </a:solidFill>
              </a:rPr>
              <a:t>stdout</a:t>
            </a:r>
            <a:r>
              <a:rPr lang="en-US" altLang="zh-TW" dirty="0">
                <a:solidFill>
                  <a:schemeClr val="bg1">
                    <a:lumMod val="50000"/>
                  </a:schemeClr>
                </a:solidFill>
              </a:rPr>
              <a:t> in a form that is “visually unambiguous”. </a:t>
            </a:r>
            <a:br>
              <a:rPr lang="en-US" altLang="zh-TW" dirty="0">
                <a:solidFill>
                  <a:schemeClr val="bg1">
                    <a:lumMod val="50000"/>
                  </a:schemeClr>
                </a:solidFill>
              </a:rPr>
            </a:br>
            <a:r>
              <a:rPr lang="en-US" altLang="zh-TW" sz="2800" dirty="0">
                <a:solidFill>
                  <a:schemeClr val="bg1">
                    <a:lumMod val="50000"/>
                  </a:schemeClr>
                </a:solidFill>
              </a:rPr>
              <a:t>(</a:t>
            </a:r>
            <a:r>
              <a:rPr lang="en-US" altLang="zh-TW" sz="2800" i="1" dirty="0">
                <a:solidFill>
                  <a:schemeClr val="bg1">
                    <a:lumMod val="50000"/>
                  </a:schemeClr>
                </a:solidFill>
              </a:rPr>
              <a:t>Basically, </a:t>
            </a:r>
            <a:r>
              <a:rPr lang="en-US" altLang="zh-TW" sz="2800" i="1" dirty="0" smtClean="0">
                <a:solidFill>
                  <a:schemeClr val="bg1">
                    <a:lumMod val="50000"/>
                  </a:schemeClr>
                </a:solidFill>
              </a:rPr>
              <a:t>its just </a:t>
            </a:r>
            <a:r>
              <a:rPr lang="en-US" altLang="zh-TW" sz="2800" i="1" dirty="0">
                <a:solidFill>
                  <a:schemeClr val="bg1">
                    <a:lumMod val="50000"/>
                  </a:schemeClr>
                </a:solidFill>
              </a:rPr>
              <a:t>the p command, but with special formatting.</a:t>
            </a:r>
            <a:r>
              <a:rPr lang="en-US" altLang="zh-TW" sz="2800" dirty="0">
                <a:solidFill>
                  <a:schemeClr val="bg1">
                    <a:lumMod val="50000"/>
                  </a:schemeClr>
                </a:solidFill>
              </a:rPr>
              <a:t>)</a:t>
            </a:r>
          </a:p>
          <a:p>
            <a:pPr marL="746125" indent="-746125" eaLnBrk="1" hangingPunct="1">
              <a:lnSpc>
                <a:spcPct val="95000"/>
              </a:lnSpc>
              <a:spcBef>
                <a:spcPts val="1200"/>
              </a:spcBef>
              <a:buNone/>
            </a:pPr>
            <a:r>
              <a:rPr lang="en-US" altLang="zh-TW" dirty="0">
                <a:solidFill>
                  <a:schemeClr val="bg1">
                    <a:lumMod val="50000"/>
                  </a:schemeClr>
                </a:solidFill>
                <a:latin typeface="Lucida Console" panose="020B0609040504020204" pitchFamily="49" charset="0"/>
              </a:rPr>
              <a:t>r</a:t>
            </a:r>
            <a:r>
              <a:rPr lang="en-US" altLang="zh-TW" dirty="0">
                <a:solidFill>
                  <a:schemeClr val="bg1">
                    <a:lumMod val="50000"/>
                  </a:schemeClr>
                </a:solidFill>
              </a:rPr>
              <a:t>→ </a:t>
            </a:r>
            <a:r>
              <a:rPr lang="en-US" altLang="zh-TW" spc="-10" dirty="0">
                <a:solidFill>
                  <a:schemeClr val="bg1">
                    <a:lumMod val="50000"/>
                  </a:schemeClr>
                </a:solidFill>
              </a:rPr>
              <a:t>Reads</a:t>
            </a:r>
            <a:r>
              <a:rPr lang="en-US" altLang="zh-TW" sz="2800" spc="-10" dirty="0">
                <a:solidFill>
                  <a:schemeClr val="bg1">
                    <a:lumMod val="50000"/>
                  </a:schemeClr>
                </a:solidFill>
              </a:rPr>
              <a:t> </a:t>
            </a:r>
            <a:r>
              <a:rPr lang="en-US" altLang="zh-TW" spc="-10" dirty="0">
                <a:solidFill>
                  <a:schemeClr val="bg1">
                    <a:lumMod val="50000"/>
                  </a:schemeClr>
                </a:solidFill>
              </a:rPr>
              <a:t>a</a:t>
            </a:r>
            <a:r>
              <a:rPr lang="en-US" altLang="zh-TW" sz="2800" spc="-10" dirty="0">
                <a:solidFill>
                  <a:schemeClr val="bg1">
                    <a:lumMod val="50000"/>
                  </a:schemeClr>
                </a:solidFill>
              </a:rPr>
              <a:t> </a:t>
            </a:r>
            <a:r>
              <a:rPr lang="en-US" altLang="zh-TW" spc="-10" dirty="0">
                <a:solidFill>
                  <a:schemeClr val="bg1">
                    <a:lumMod val="50000"/>
                  </a:schemeClr>
                </a:solidFill>
              </a:rPr>
              <a:t>comple</a:t>
            </a:r>
            <a:r>
              <a:rPr lang="en-US" altLang="zh-TW" dirty="0">
                <a:solidFill>
                  <a:schemeClr val="bg1">
                    <a:lumMod val="50000"/>
                  </a:schemeClr>
                </a:solidFill>
              </a:rPr>
              <a:t>te file</a:t>
            </a:r>
            <a:r>
              <a:rPr lang="en-US" altLang="zh-TW" sz="2800" dirty="0">
                <a:solidFill>
                  <a:schemeClr val="bg1">
                    <a:lumMod val="50000"/>
                  </a:schemeClr>
                </a:solidFill>
              </a:rPr>
              <a:t> </a:t>
            </a:r>
            <a:r>
              <a:rPr lang="en-US" altLang="zh-TW" dirty="0">
                <a:solidFill>
                  <a:schemeClr val="bg1">
                    <a:lumMod val="50000"/>
                  </a:schemeClr>
                </a:solidFill>
              </a:rPr>
              <a:t>and prints it to </a:t>
            </a:r>
            <a:r>
              <a:rPr lang="en-US" altLang="zh-TW" dirty="0" err="1">
                <a:solidFill>
                  <a:schemeClr val="bg1">
                    <a:lumMod val="50000"/>
                  </a:schemeClr>
                </a:solidFill>
              </a:rPr>
              <a:t>st</a:t>
            </a:r>
            <a:r>
              <a:rPr lang="en-US" altLang="zh-TW" spc="-10" dirty="0" err="1">
                <a:solidFill>
                  <a:schemeClr val="bg1">
                    <a:lumMod val="50000"/>
                  </a:schemeClr>
                </a:solidFill>
              </a:rPr>
              <a:t>do</a:t>
            </a:r>
            <a:r>
              <a:rPr lang="en-US" altLang="zh-TW" dirty="0" err="1">
                <a:solidFill>
                  <a:schemeClr val="bg1">
                    <a:lumMod val="50000"/>
                  </a:schemeClr>
                </a:solidFill>
              </a:rPr>
              <a:t>ut</a:t>
            </a:r>
            <a:r>
              <a:rPr lang="en-US" altLang="zh-TW" dirty="0">
                <a:solidFill>
                  <a:schemeClr val="bg1">
                    <a:lumMod val="50000"/>
                  </a:schemeClr>
                </a:solidFill>
              </a:rPr>
              <a:t>, but only after the current program finishes. </a:t>
            </a:r>
            <a:r>
              <a:rPr lang="en-US" altLang="zh-TW" sz="2800" dirty="0">
                <a:solidFill>
                  <a:schemeClr val="bg1">
                    <a:lumMod val="50000"/>
                  </a:schemeClr>
                </a:solidFill>
              </a:rPr>
              <a:t>(</a:t>
            </a:r>
            <a:r>
              <a:rPr lang="en-US" altLang="zh-TW" sz="2800" i="1" dirty="0">
                <a:solidFill>
                  <a:schemeClr val="bg1">
                    <a:lumMod val="50000"/>
                  </a:schemeClr>
                </a:solidFill>
              </a:rPr>
              <a:t>Basically, just the “a” command with indirection, where the provided argument is the file to print, rather</a:t>
            </a:r>
            <a:r>
              <a:rPr lang="en-US" altLang="zh-TW" sz="2400" i="1" dirty="0">
                <a:solidFill>
                  <a:schemeClr val="bg1">
                    <a:lumMod val="50000"/>
                  </a:schemeClr>
                </a:solidFill>
              </a:rPr>
              <a:t> </a:t>
            </a:r>
            <a:r>
              <a:rPr lang="en-US" altLang="zh-TW" sz="2800" i="1" dirty="0">
                <a:solidFill>
                  <a:schemeClr val="bg1">
                    <a:lumMod val="50000"/>
                  </a:schemeClr>
                </a:solidFill>
              </a:rPr>
              <a:t>than that argument being the thing to</a:t>
            </a:r>
            <a:r>
              <a:rPr lang="en-US" altLang="zh-TW" sz="2400" i="1" dirty="0">
                <a:solidFill>
                  <a:schemeClr val="bg1">
                    <a:lumMod val="50000"/>
                  </a:schemeClr>
                </a:solidFill>
              </a:rPr>
              <a:t> </a:t>
            </a:r>
            <a:r>
              <a:rPr lang="en-US" altLang="zh-TW" sz="2800" i="1" dirty="0">
                <a:solidFill>
                  <a:schemeClr val="bg1">
                    <a:lumMod val="50000"/>
                  </a:schemeClr>
                </a:solidFill>
              </a:rPr>
              <a:t>print</a:t>
            </a:r>
            <a:r>
              <a:rPr lang="en-US" altLang="zh-TW" sz="2800" i="1" spc="-300" dirty="0">
                <a:solidFill>
                  <a:schemeClr val="bg1">
                    <a:lumMod val="50000"/>
                  </a:schemeClr>
                </a:solidFill>
              </a:rPr>
              <a:t>.</a:t>
            </a:r>
            <a:r>
              <a:rPr lang="en-US" altLang="zh-TW" sz="2800" dirty="0">
                <a:solidFill>
                  <a:schemeClr val="bg1">
                    <a:lumMod val="50000"/>
                  </a:schemeClr>
                </a:solidFill>
              </a:rPr>
              <a:t>) </a:t>
            </a:r>
            <a:endParaRPr lang="en-US" altLang="zh-TW" sz="2800" dirty="0" smtClean="0">
              <a:solidFill>
                <a:schemeClr val="bg1">
                  <a:lumMod val="50000"/>
                </a:schemeClr>
              </a:solidFill>
            </a:endParaRPr>
          </a:p>
          <a:p>
            <a:pPr marL="746125" indent="-746125" eaLnBrk="1" hangingPunct="1">
              <a:lnSpc>
                <a:spcPct val="95000"/>
              </a:lnSpc>
              <a:spcBef>
                <a:spcPts val="1200"/>
              </a:spcBef>
              <a:buNone/>
            </a:pPr>
            <a:r>
              <a:rPr lang="en-US" altLang="zh-TW" dirty="0" smtClean="0">
                <a:solidFill>
                  <a:srgbClr val="FF0000"/>
                </a:solidFill>
                <a:latin typeface="Lucida Console" panose="020B0609040504020204" pitchFamily="49" charset="0"/>
              </a:rPr>
              <a:t>w</a:t>
            </a:r>
            <a:r>
              <a:rPr lang="en-US" altLang="zh-TW" dirty="0"/>
              <a:t>→	Write the pattern space to the file indicated in the provided argument. If the file exist, overwrite it</a:t>
            </a:r>
            <a:r>
              <a:rPr lang="en-US" altLang="zh-TW" dirty="0" smtClean="0"/>
              <a:t>.</a:t>
            </a:r>
            <a:endParaRPr lang="en-US" altLang="zh-TW" dirty="0"/>
          </a:p>
        </p:txBody>
      </p:sp>
    </p:spTree>
    <p:extLst>
      <p:ext uri="{BB962C8B-B14F-4D97-AF65-F5344CB8AC3E}">
        <p14:creationId xmlns:p14="http://schemas.microsoft.com/office/powerpoint/2010/main" val="370345264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28600" y="0"/>
            <a:ext cx="8686800" cy="914400"/>
          </a:xfrm>
        </p:spPr>
        <p:txBody>
          <a:bodyPr/>
          <a:lstStyle/>
          <a:p>
            <a:pPr eaLnBrk="1" hangingPunct="1"/>
            <a:r>
              <a:rPr lang="en-US" altLang="zh-TW" sz="4800" dirty="0" smtClean="0">
                <a:solidFill>
                  <a:schemeClr val="accent2"/>
                </a:solidFill>
              </a:rPr>
              <a:t> The w </a:t>
            </a:r>
            <a:r>
              <a:rPr lang="en-US" altLang="zh-TW" sz="4800" dirty="0">
                <a:solidFill>
                  <a:schemeClr val="accent2"/>
                </a:solidFill>
              </a:rPr>
              <a:t>command</a:t>
            </a:r>
          </a:p>
        </p:txBody>
      </p:sp>
      <p:sp>
        <p:nvSpPr>
          <p:cNvPr id="2" name="Content Placeholder 1"/>
          <p:cNvSpPr>
            <a:spLocks noGrp="1"/>
          </p:cNvSpPr>
          <p:nvPr>
            <p:ph idx="1"/>
          </p:nvPr>
        </p:nvSpPr>
        <p:spPr>
          <a:xfrm>
            <a:off x="233362" y="914400"/>
            <a:ext cx="9019158" cy="5943600"/>
          </a:xfrm>
        </p:spPr>
        <p:txBody>
          <a:bodyPr/>
          <a:lstStyle/>
          <a:p>
            <a:pPr>
              <a:lnSpc>
                <a:spcPct val="85000"/>
              </a:lnSpc>
            </a:pPr>
            <a:r>
              <a:rPr lang="en-US" dirty="0" smtClean="0">
                <a:solidFill>
                  <a:srgbClr val="FF0000"/>
                </a:solidFill>
              </a:rPr>
              <a:t>See how we can make a file:</a:t>
            </a:r>
          </a:p>
          <a:p>
            <a:pPr marL="457200" indent="0">
              <a:lnSpc>
                <a:spcPct val="85000"/>
              </a:lnSpc>
              <a:spcBef>
                <a:spcPts val="0"/>
              </a:spcBef>
              <a:buNone/>
            </a:pPr>
            <a:r>
              <a:rPr lang="en-US" sz="2600" b="1" dirty="0" smtClean="0">
                <a:solidFill>
                  <a:schemeClr val="bg1">
                    <a:lumMod val="75000"/>
                  </a:schemeClr>
                </a:solidFill>
                <a:latin typeface="Lucida Console" panose="020B0609040504020204" pitchFamily="49" charset="0"/>
              </a:rPr>
              <a:t>%</a:t>
            </a:r>
            <a:r>
              <a:rPr lang="en-US" sz="2600" b="1" dirty="0" smtClean="0">
                <a:solidFill>
                  <a:srgbClr val="00B050"/>
                </a:solidFill>
                <a:latin typeface="Lucida Console" panose="020B0609040504020204" pitchFamily="49" charset="0"/>
              </a:rPr>
              <a:t> </a:t>
            </a:r>
            <a:r>
              <a:rPr lang="en-US" sz="2600" b="1" dirty="0">
                <a:solidFill>
                  <a:srgbClr val="00B050"/>
                </a:solidFill>
                <a:latin typeface="Lucida Console" panose="020B0609040504020204" pitchFamily="49" charset="0"/>
              </a:rPr>
              <a:t>echo </a:t>
            </a:r>
            <a:r>
              <a:rPr lang="en-US" sz="2600" b="1" dirty="0" smtClean="0">
                <a:solidFill>
                  <a:srgbClr val="00B050"/>
                </a:solidFill>
                <a:latin typeface="Lucida Console" panose="020B0609040504020204" pitchFamily="49" charset="0"/>
              </a:rPr>
              <a:t>hello | </a:t>
            </a:r>
            <a:r>
              <a:rPr lang="en-US" sz="2600" b="1" dirty="0" err="1" smtClean="0">
                <a:solidFill>
                  <a:srgbClr val="00B050"/>
                </a:solidFill>
                <a:latin typeface="Lucida Console" panose="020B0609040504020204" pitchFamily="49" charset="0"/>
              </a:rPr>
              <a:t>sed</a:t>
            </a:r>
            <a:r>
              <a:rPr lang="en-US" sz="2600" b="1" dirty="0" smtClean="0">
                <a:solidFill>
                  <a:srgbClr val="00B050"/>
                </a:solidFill>
                <a:latin typeface="Lucida Console" panose="020B0609040504020204" pitchFamily="49" charset="0"/>
              </a:rPr>
              <a:t> -n wF1</a:t>
            </a:r>
          </a:p>
          <a:p>
            <a:pPr marL="457200" indent="0">
              <a:lnSpc>
                <a:spcPct val="85000"/>
              </a:lnSpc>
              <a:spcBef>
                <a:spcPts val="0"/>
              </a:spcBef>
              <a:buNone/>
            </a:pPr>
            <a:r>
              <a:rPr lang="en-US" sz="2600" b="1" dirty="0">
                <a:solidFill>
                  <a:schemeClr val="bg1">
                    <a:lumMod val="75000"/>
                  </a:schemeClr>
                </a:solidFill>
                <a:latin typeface="Lucida Console" panose="020B0609040504020204" pitchFamily="49" charset="0"/>
              </a:rPr>
              <a:t>%</a:t>
            </a:r>
            <a:r>
              <a:rPr lang="en-US" sz="2600" b="1" dirty="0">
                <a:solidFill>
                  <a:srgbClr val="00B050"/>
                </a:solidFill>
                <a:latin typeface="Lucida Console" panose="020B0609040504020204" pitchFamily="49" charset="0"/>
              </a:rPr>
              <a:t> </a:t>
            </a:r>
            <a:r>
              <a:rPr lang="en-US" sz="2600" b="1" dirty="0" smtClean="0">
                <a:solidFill>
                  <a:srgbClr val="00B050"/>
                </a:solidFill>
                <a:latin typeface="Lucida Console" panose="020B0609040504020204" pitchFamily="49" charset="0"/>
              </a:rPr>
              <a:t>ls F1</a:t>
            </a:r>
            <a:endParaRPr lang="en-US" sz="2600" b="1" dirty="0">
              <a:solidFill>
                <a:srgbClr val="00B050"/>
              </a:solidFill>
              <a:latin typeface="Lucida Console" panose="020B0609040504020204" pitchFamily="49" charset="0"/>
            </a:endParaRPr>
          </a:p>
          <a:p>
            <a:pPr marL="457200" indent="0">
              <a:lnSpc>
                <a:spcPct val="85000"/>
              </a:lnSpc>
              <a:spcBef>
                <a:spcPts val="0"/>
              </a:spcBef>
              <a:buNone/>
            </a:pPr>
            <a:r>
              <a:rPr lang="en-US" sz="2600" b="1" dirty="0" smtClean="0">
                <a:solidFill>
                  <a:srgbClr val="0070C0"/>
                </a:solidFill>
                <a:latin typeface="Lucida Console" panose="020B0609040504020204" pitchFamily="49" charset="0"/>
              </a:rPr>
              <a:t>F1</a:t>
            </a:r>
            <a:endParaRPr lang="en-US" sz="2600" b="1" dirty="0">
              <a:solidFill>
                <a:srgbClr val="0070C0"/>
              </a:solidFill>
              <a:latin typeface="Lucida Console" panose="020B0609040504020204" pitchFamily="49" charset="0"/>
            </a:endParaRPr>
          </a:p>
          <a:p>
            <a:pPr>
              <a:lnSpc>
                <a:spcPct val="85000"/>
              </a:lnSpc>
              <a:spcBef>
                <a:spcPts val="1200"/>
              </a:spcBef>
            </a:pPr>
            <a:r>
              <a:rPr lang="en-US" dirty="0" smtClean="0">
                <a:solidFill>
                  <a:srgbClr val="FF0000"/>
                </a:solidFill>
              </a:rPr>
              <a:t>See how the file overwrites when you run </a:t>
            </a:r>
            <a:r>
              <a:rPr lang="en-US" dirty="0" err="1" smtClean="0">
                <a:solidFill>
                  <a:srgbClr val="FF0000"/>
                </a:solidFill>
              </a:rPr>
              <a:t>sed</a:t>
            </a:r>
            <a:r>
              <a:rPr lang="en-US" dirty="0" smtClean="0">
                <a:solidFill>
                  <a:srgbClr val="FF0000"/>
                </a:solidFill>
              </a:rPr>
              <a:t>:</a:t>
            </a:r>
            <a:endParaRPr lang="en-US" dirty="0">
              <a:solidFill>
                <a:srgbClr val="FF0000"/>
              </a:solidFill>
            </a:endParaRPr>
          </a:p>
          <a:p>
            <a:pPr marL="457200" indent="0">
              <a:lnSpc>
                <a:spcPct val="85000"/>
              </a:lnSpc>
              <a:spcBef>
                <a:spcPts val="0"/>
              </a:spcBef>
              <a:buNone/>
            </a:pPr>
            <a:r>
              <a:rPr lang="en-US" sz="2600" b="1" dirty="0">
                <a:solidFill>
                  <a:schemeClr val="bg1">
                    <a:lumMod val="75000"/>
                  </a:schemeClr>
                </a:solidFill>
                <a:latin typeface="Lucida Console" panose="020B0609040504020204" pitchFamily="49" charset="0"/>
              </a:rPr>
              <a:t>%</a:t>
            </a:r>
            <a:r>
              <a:rPr lang="en-US" sz="2600" b="1" dirty="0">
                <a:solidFill>
                  <a:srgbClr val="00B050"/>
                </a:solidFill>
                <a:latin typeface="Lucida Console" panose="020B0609040504020204" pitchFamily="49" charset="0"/>
              </a:rPr>
              <a:t> cat F1</a:t>
            </a:r>
          </a:p>
          <a:p>
            <a:pPr marL="457200" indent="0">
              <a:lnSpc>
                <a:spcPct val="85000"/>
              </a:lnSpc>
              <a:spcBef>
                <a:spcPts val="0"/>
              </a:spcBef>
              <a:buNone/>
            </a:pPr>
            <a:r>
              <a:rPr lang="en-US" sz="2600" b="1" dirty="0">
                <a:solidFill>
                  <a:srgbClr val="0070C0"/>
                </a:solidFill>
                <a:latin typeface="Lucida Console" panose="020B0609040504020204" pitchFamily="49" charset="0"/>
              </a:rPr>
              <a:t>hello</a:t>
            </a:r>
            <a:endParaRPr lang="en-US" sz="2600" b="1" dirty="0">
              <a:solidFill>
                <a:srgbClr val="00B050"/>
              </a:solidFill>
              <a:latin typeface="Lucida Console" panose="020B0609040504020204" pitchFamily="49" charset="0"/>
            </a:endParaRPr>
          </a:p>
          <a:p>
            <a:pPr marL="457200" indent="0">
              <a:lnSpc>
                <a:spcPct val="85000"/>
              </a:lnSpc>
              <a:spcBef>
                <a:spcPts val="0"/>
              </a:spcBef>
              <a:buNone/>
            </a:pPr>
            <a:r>
              <a:rPr lang="en-US" sz="2600" b="1" dirty="0">
                <a:solidFill>
                  <a:schemeClr val="bg1">
                    <a:lumMod val="75000"/>
                  </a:schemeClr>
                </a:solidFill>
                <a:latin typeface="Lucida Console" panose="020B0609040504020204" pitchFamily="49" charset="0"/>
              </a:rPr>
              <a:t>%</a:t>
            </a:r>
            <a:r>
              <a:rPr lang="en-US" sz="2600" b="1" dirty="0">
                <a:solidFill>
                  <a:srgbClr val="00B050"/>
                </a:solidFill>
                <a:latin typeface="Lucida Console" panose="020B0609040504020204" pitchFamily="49" charset="0"/>
              </a:rPr>
              <a:t> echo </a:t>
            </a:r>
            <a:r>
              <a:rPr lang="en-US" sz="2600" b="1" dirty="0" smtClean="0">
                <a:solidFill>
                  <a:srgbClr val="00B050"/>
                </a:solidFill>
                <a:latin typeface="Lucida Console" panose="020B0609040504020204" pitchFamily="49" charset="0"/>
              </a:rPr>
              <a:t>bye </a:t>
            </a:r>
            <a:r>
              <a:rPr lang="en-US" sz="2600" b="1" dirty="0">
                <a:solidFill>
                  <a:srgbClr val="00B050"/>
                </a:solidFill>
                <a:latin typeface="Lucida Console" panose="020B0609040504020204" pitchFamily="49" charset="0"/>
              </a:rPr>
              <a:t>| </a:t>
            </a:r>
            <a:r>
              <a:rPr lang="en-US" sz="2600" b="1" dirty="0" err="1">
                <a:solidFill>
                  <a:srgbClr val="00B050"/>
                </a:solidFill>
                <a:latin typeface="Lucida Console" panose="020B0609040504020204" pitchFamily="49" charset="0"/>
              </a:rPr>
              <a:t>sed</a:t>
            </a:r>
            <a:r>
              <a:rPr lang="en-US" sz="2600" b="1" dirty="0">
                <a:solidFill>
                  <a:srgbClr val="00B050"/>
                </a:solidFill>
                <a:latin typeface="Lucida Console" panose="020B0609040504020204" pitchFamily="49" charset="0"/>
              </a:rPr>
              <a:t> </a:t>
            </a:r>
            <a:r>
              <a:rPr lang="en-US" sz="2600" b="1" dirty="0" smtClean="0">
                <a:solidFill>
                  <a:srgbClr val="00B050"/>
                </a:solidFill>
                <a:latin typeface="Lucida Console" panose="020B0609040504020204" pitchFamily="49" charset="0"/>
              </a:rPr>
              <a:t>-n wF1</a:t>
            </a:r>
            <a:endParaRPr lang="en-US" sz="2600" b="1" dirty="0">
              <a:solidFill>
                <a:srgbClr val="00B050"/>
              </a:solidFill>
              <a:latin typeface="Lucida Console" panose="020B0609040504020204" pitchFamily="49" charset="0"/>
            </a:endParaRPr>
          </a:p>
          <a:p>
            <a:pPr marL="457200" indent="0">
              <a:lnSpc>
                <a:spcPct val="85000"/>
              </a:lnSpc>
              <a:spcBef>
                <a:spcPts val="0"/>
              </a:spcBef>
              <a:buNone/>
            </a:pPr>
            <a:r>
              <a:rPr lang="en-US" sz="2600" b="1" dirty="0">
                <a:solidFill>
                  <a:schemeClr val="bg1">
                    <a:lumMod val="75000"/>
                  </a:schemeClr>
                </a:solidFill>
                <a:latin typeface="Lucida Console" panose="020B0609040504020204" pitchFamily="49" charset="0"/>
              </a:rPr>
              <a:t>%</a:t>
            </a:r>
            <a:r>
              <a:rPr lang="en-US" sz="2600" b="1" dirty="0">
                <a:solidFill>
                  <a:srgbClr val="00B050"/>
                </a:solidFill>
                <a:latin typeface="Lucida Console" panose="020B0609040504020204" pitchFamily="49" charset="0"/>
              </a:rPr>
              <a:t> cat F1</a:t>
            </a:r>
          </a:p>
          <a:p>
            <a:pPr marL="457200" indent="0">
              <a:lnSpc>
                <a:spcPct val="85000"/>
              </a:lnSpc>
              <a:spcBef>
                <a:spcPts val="0"/>
              </a:spcBef>
              <a:buNone/>
            </a:pPr>
            <a:r>
              <a:rPr lang="en-US" sz="2600" b="1" dirty="0" smtClean="0">
                <a:solidFill>
                  <a:srgbClr val="0070C0"/>
                </a:solidFill>
                <a:latin typeface="Lucida Console" panose="020B0609040504020204" pitchFamily="49" charset="0"/>
              </a:rPr>
              <a:t>bye</a:t>
            </a:r>
            <a:endParaRPr lang="en-US" sz="2600" b="1" dirty="0">
              <a:solidFill>
                <a:srgbClr val="00B050"/>
              </a:solidFill>
              <a:latin typeface="Lucida Console" panose="020B0609040504020204" pitchFamily="49" charset="0"/>
            </a:endParaRPr>
          </a:p>
          <a:p>
            <a:pPr>
              <a:lnSpc>
                <a:spcPct val="85000"/>
              </a:lnSpc>
              <a:spcBef>
                <a:spcPts val="1200"/>
              </a:spcBef>
            </a:pPr>
            <a:r>
              <a:rPr lang="en-US" spc="-30" dirty="0">
                <a:solidFill>
                  <a:srgbClr val="FF0000"/>
                </a:solidFill>
              </a:rPr>
              <a:t>Ad</a:t>
            </a:r>
            <a:r>
              <a:rPr lang="en-US" spc="-20" dirty="0">
                <a:solidFill>
                  <a:srgbClr val="FF0000"/>
                </a:solidFill>
              </a:rPr>
              <a:t>dit</a:t>
            </a:r>
            <a:r>
              <a:rPr lang="en-US" spc="-30" dirty="0">
                <a:solidFill>
                  <a:srgbClr val="FF0000"/>
                </a:solidFill>
              </a:rPr>
              <a:t>iona</a:t>
            </a:r>
            <a:r>
              <a:rPr lang="en-US" spc="-20" dirty="0">
                <a:solidFill>
                  <a:srgbClr val="FF0000"/>
                </a:solidFill>
              </a:rPr>
              <a:t>l</a:t>
            </a:r>
            <a:r>
              <a:rPr lang="en-US" sz="2800" spc="-20" dirty="0">
                <a:solidFill>
                  <a:srgbClr val="FF0000"/>
                </a:solidFill>
              </a:rPr>
              <a:t> </a:t>
            </a:r>
            <a:r>
              <a:rPr lang="en-US" spc="-20" dirty="0">
                <a:solidFill>
                  <a:srgbClr val="FF0000"/>
                </a:solidFill>
              </a:rPr>
              <a:t>writes</a:t>
            </a:r>
            <a:r>
              <a:rPr lang="en-US" sz="2800" spc="-20" dirty="0">
                <a:solidFill>
                  <a:srgbClr val="FF0000"/>
                </a:solidFill>
              </a:rPr>
              <a:t> </a:t>
            </a:r>
            <a:r>
              <a:rPr lang="en-US" spc="-20" dirty="0">
                <a:solidFill>
                  <a:srgbClr val="FF0000"/>
                </a:solidFill>
              </a:rPr>
              <a:t>within the program</a:t>
            </a:r>
            <a:r>
              <a:rPr lang="en-US" sz="2800" spc="-20" dirty="0">
                <a:solidFill>
                  <a:srgbClr val="FF0000"/>
                </a:solidFill>
              </a:rPr>
              <a:t> </a:t>
            </a:r>
            <a:r>
              <a:rPr lang="en-US" spc="-20" dirty="0">
                <a:solidFill>
                  <a:srgbClr val="FF0000"/>
                </a:solidFill>
              </a:rPr>
              <a:t>will </a:t>
            </a:r>
            <a:r>
              <a:rPr lang="en-US" spc="-30" dirty="0">
                <a:solidFill>
                  <a:srgbClr val="FF0000"/>
                </a:solidFill>
              </a:rPr>
              <a:t>appen</a:t>
            </a:r>
            <a:r>
              <a:rPr lang="en-US" spc="-70" dirty="0">
                <a:solidFill>
                  <a:srgbClr val="FF0000"/>
                </a:solidFill>
              </a:rPr>
              <a:t>d:</a:t>
            </a:r>
            <a:endParaRPr lang="en-US" sz="2600" b="1" spc="-70" dirty="0">
              <a:solidFill>
                <a:srgbClr val="00B050"/>
              </a:solidFill>
              <a:latin typeface="Lucida Console" panose="020B0609040504020204" pitchFamily="49" charset="0"/>
            </a:endParaRPr>
          </a:p>
          <a:p>
            <a:pPr marL="457200" indent="0">
              <a:lnSpc>
                <a:spcPct val="85000"/>
              </a:lnSpc>
              <a:spcBef>
                <a:spcPts val="0"/>
              </a:spcBef>
              <a:buNone/>
            </a:pPr>
            <a:r>
              <a:rPr lang="en-US" sz="2600" b="1" dirty="0">
                <a:solidFill>
                  <a:schemeClr val="bg1">
                    <a:lumMod val="75000"/>
                  </a:schemeClr>
                </a:solidFill>
                <a:latin typeface="Lucida Console" panose="020B0609040504020204" pitchFamily="49" charset="0"/>
              </a:rPr>
              <a:t>%</a:t>
            </a:r>
            <a:r>
              <a:rPr lang="en-US" sz="2600" b="1" dirty="0">
                <a:solidFill>
                  <a:srgbClr val="00B050"/>
                </a:solidFill>
                <a:latin typeface="Lucida Console" panose="020B0609040504020204" pitchFamily="49" charset="0"/>
              </a:rPr>
              <a:t> </a:t>
            </a:r>
            <a:r>
              <a:rPr lang="en-US" sz="2600" b="1" dirty="0" err="1">
                <a:solidFill>
                  <a:srgbClr val="00B050"/>
                </a:solidFill>
                <a:latin typeface="Lucida Console" panose="020B0609040504020204" pitchFamily="49" charset="0"/>
              </a:rPr>
              <a:t>seq</a:t>
            </a:r>
            <a:r>
              <a:rPr lang="en-US" sz="2600" b="1" dirty="0">
                <a:solidFill>
                  <a:srgbClr val="00B050"/>
                </a:solidFill>
                <a:latin typeface="Lucida Console" panose="020B0609040504020204" pitchFamily="49" charset="0"/>
              </a:rPr>
              <a:t> </a:t>
            </a:r>
            <a:r>
              <a:rPr lang="en-US" sz="2600" b="1" dirty="0" smtClean="0">
                <a:solidFill>
                  <a:srgbClr val="00B050"/>
                </a:solidFill>
                <a:latin typeface="Lucida Console" panose="020B0609040504020204" pitchFamily="49" charset="0"/>
              </a:rPr>
              <a:t>3|sed -n </a:t>
            </a:r>
            <a:r>
              <a:rPr lang="en-US" sz="2600" b="1" dirty="0">
                <a:solidFill>
                  <a:srgbClr val="00B050"/>
                </a:solidFill>
                <a:latin typeface="Lucida Console" panose="020B0609040504020204" pitchFamily="49" charset="0"/>
              </a:rPr>
              <a:t>'s/./&lt;&amp;&gt;/;wF1'</a:t>
            </a:r>
          </a:p>
          <a:p>
            <a:pPr marL="457200" indent="0">
              <a:lnSpc>
                <a:spcPct val="85000"/>
              </a:lnSpc>
              <a:spcBef>
                <a:spcPts val="0"/>
              </a:spcBef>
              <a:buNone/>
            </a:pPr>
            <a:r>
              <a:rPr lang="en-US" sz="2600" b="1" dirty="0">
                <a:solidFill>
                  <a:schemeClr val="bg1">
                    <a:lumMod val="75000"/>
                  </a:schemeClr>
                </a:solidFill>
                <a:latin typeface="Lucida Console" panose="020B0609040504020204" pitchFamily="49" charset="0"/>
              </a:rPr>
              <a:t>%</a:t>
            </a:r>
            <a:r>
              <a:rPr lang="en-US" sz="2600" b="1" dirty="0">
                <a:solidFill>
                  <a:srgbClr val="00B050"/>
                </a:solidFill>
                <a:latin typeface="Lucida Console" panose="020B0609040504020204" pitchFamily="49" charset="0"/>
              </a:rPr>
              <a:t> cat F1</a:t>
            </a:r>
          </a:p>
          <a:p>
            <a:pPr marL="457200" indent="0">
              <a:lnSpc>
                <a:spcPct val="85000"/>
              </a:lnSpc>
              <a:spcBef>
                <a:spcPts val="0"/>
              </a:spcBef>
              <a:buNone/>
            </a:pPr>
            <a:r>
              <a:rPr lang="en-US" sz="2600" b="1" dirty="0" smtClean="0">
                <a:solidFill>
                  <a:srgbClr val="0070C0"/>
                </a:solidFill>
                <a:latin typeface="Lucida Console" panose="020B0609040504020204" pitchFamily="49" charset="0"/>
              </a:rPr>
              <a:t>&lt;1&gt;</a:t>
            </a:r>
            <a:endParaRPr lang="en-US" sz="2600" b="1" dirty="0">
              <a:solidFill>
                <a:srgbClr val="0070C0"/>
              </a:solidFill>
              <a:latin typeface="Lucida Console" panose="020B0609040504020204" pitchFamily="49" charset="0"/>
            </a:endParaRPr>
          </a:p>
          <a:p>
            <a:pPr marL="457200" indent="0">
              <a:lnSpc>
                <a:spcPct val="85000"/>
              </a:lnSpc>
              <a:spcBef>
                <a:spcPts val="0"/>
              </a:spcBef>
              <a:buNone/>
            </a:pPr>
            <a:r>
              <a:rPr lang="en-US" sz="2600" b="1" dirty="0" smtClean="0">
                <a:solidFill>
                  <a:srgbClr val="0070C0"/>
                </a:solidFill>
                <a:latin typeface="Lucida Console" panose="020B0609040504020204" pitchFamily="49" charset="0"/>
              </a:rPr>
              <a:t>&lt;2&gt;</a:t>
            </a:r>
          </a:p>
          <a:p>
            <a:pPr marL="457200" indent="0">
              <a:lnSpc>
                <a:spcPct val="85000"/>
              </a:lnSpc>
              <a:spcBef>
                <a:spcPts val="0"/>
              </a:spcBef>
              <a:buNone/>
            </a:pPr>
            <a:r>
              <a:rPr lang="en-US" sz="2600" b="1" dirty="0">
                <a:solidFill>
                  <a:srgbClr val="0070C0"/>
                </a:solidFill>
                <a:latin typeface="Lucida Console" panose="020B0609040504020204" pitchFamily="49" charset="0"/>
              </a:rPr>
              <a:t>&lt;</a:t>
            </a:r>
            <a:r>
              <a:rPr lang="en-US" sz="2600" b="1" dirty="0" smtClean="0">
                <a:solidFill>
                  <a:srgbClr val="0070C0"/>
                </a:solidFill>
                <a:latin typeface="Lucida Console" panose="020B0609040504020204" pitchFamily="49" charset="0"/>
              </a:rPr>
              <a:t>3&gt;</a:t>
            </a:r>
            <a:endParaRPr lang="en-US" sz="2600" b="1" dirty="0">
              <a:solidFill>
                <a:srgbClr val="00B050"/>
              </a:solidFill>
              <a:latin typeface="Lucida Console" panose="020B0609040504020204" pitchFamily="49" charset="0"/>
            </a:endParaRPr>
          </a:p>
        </p:txBody>
      </p:sp>
    </p:spTree>
    <p:extLst>
      <p:ext uri="{BB962C8B-B14F-4D97-AF65-F5344CB8AC3E}">
        <p14:creationId xmlns:p14="http://schemas.microsoft.com/office/powerpoint/2010/main" val="2992618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subTnLst>
                                    <p:animClr clrSpc="rgb" dir="cw">
                                      <p:cBhvr override="childStyle">
                                        <p:cTn dur="1" fill="hold" display="0" masterRel="nextClick" afterEffect="1"/>
                                        <p:tgtEl>
                                          <p:spTgt spid="2">
                                            <p:txEl>
                                              <p:pRg st="0" end="0"/>
                                            </p:txEl>
                                          </p:spTgt>
                                        </p:tgtEl>
                                        <p:attrNameLst>
                                          <p:attrName>ppt_c</p:attrName>
                                        </p:attrNameLst>
                                      </p:cBhvr>
                                      <p:to>
                                        <a:srgbClr val="333333"/>
                                      </p:to>
                                    </p:animClr>
                                  </p:subTnLst>
                                </p:cTn>
                              </p:par>
                              <p:par>
                                <p:cTn id="8" presetID="14"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0" dur="500"/>
                                        <p:tgtEl>
                                          <p:spTgt spid="2">
                                            <p:txEl>
                                              <p:pRg st="1" end="1"/>
                                            </p:txEl>
                                          </p:spTgt>
                                        </p:tgtEl>
                                      </p:cBhvr>
                                    </p:animEffect>
                                  </p:childTnLst>
                                  <p:subTnLst>
                                    <p:animClr clrSpc="rgb" dir="cw">
                                      <p:cBhvr override="childStyle">
                                        <p:cTn dur="1" fill="hold" display="0" masterRel="nextClick" afterEffect="1"/>
                                        <p:tgtEl>
                                          <p:spTgt spid="2">
                                            <p:txEl>
                                              <p:pRg st="1" end="1"/>
                                            </p:txEl>
                                          </p:spTgt>
                                        </p:tgtEl>
                                        <p:attrNameLst>
                                          <p:attrName>ppt_c</p:attrName>
                                        </p:attrNameLst>
                                      </p:cBhvr>
                                      <p:to>
                                        <a:srgbClr val="333333"/>
                                      </p:to>
                                    </p:animClr>
                                  </p:subTnLst>
                                </p:cTn>
                              </p:par>
                              <p:par>
                                <p:cTn id="11" presetID="14" presetClass="entr" presetSubtype="1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3" dur="500"/>
                                        <p:tgtEl>
                                          <p:spTgt spid="2">
                                            <p:txEl>
                                              <p:pRg st="2" end="2"/>
                                            </p:txEl>
                                          </p:spTgt>
                                        </p:tgtEl>
                                      </p:cBhvr>
                                    </p:animEffect>
                                  </p:childTnLst>
                                  <p:subTnLst>
                                    <p:animClr clrSpc="rgb" dir="cw">
                                      <p:cBhvr override="childStyle">
                                        <p:cTn dur="1" fill="hold" display="0" masterRel="nextClick" afterEffect="1"/>
                                        <p:tgtEl>
                                          <p:spTgt spid="2">
                                            <p:txEl>
                                              <p:pRg st="2" end="2"/>
                                            </p:txEl>
                                          </p:spTgt>
                                        </p:tgtEl>
                                        <p:attrNameLst>
                                          <p:attrName>ppt_c</p:attrName>
                                        </p:attrNameLst>
                                      </p:cBhvr>
                                      <p:to>
                                        <a:srgbClr val="333333"/>
                                      </p:to>
                                    </p:animClr>
                                  </p:subTnLst>
                                </p:cTn>
                              </p:par>
                              <p:par>
                                <p:cTn id="14" presetID="14" presetClass="entr" presetSubtype="1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6" dur="500"/>
                                        <p:tgtEl>
                                          <p:spTgt spid="2">
                                            <p:txEl>
                                              <p:pRg st="3" end="3"/>
                                            </p:txEl>
                                          </p:spTgt>
                                        </p:tgtEl>
                                      </p:cBhvr>
                                    </p:animEffect>
                                  </p:childTnLst>
                                  <p:subTnLst>
                                    <p:animClr clrSpc="rgb" dir="cw">
                                      <p:cBhvr override="childStyle">
                                        <p:cTn dur="1" fill="hold" display="0" masterRel="nextClick" afterEffect="1"/>
                                        <p:tgtEl>
                                          <p:spTgt spid="2">
                                            <p:txEl>
                                              <p:pRg st="3" end="3"/>
                                            </p:txEl>
                                          </p:spTgt>
                                        </p:tgtEl>
                                        <p:attrNameLst>
                                          <p:attrName>ppt_c</p:attrName>
                                        </p:attrNameLst>
                                      </p:cBhvr>
                                      <p:to>
                                        <a:srgbClr val="333333"/>
                                      </p:to>
                                    </p:animClr>
                                  </p:sub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1" dur="500"/>
                                        <p:tgtEl>
                                          <p:spTgt spid="2">
                                            <p:txEl>
                                              <p:pRg st="4" end="4"/>
                                            </p:txEl>
                                          </p:spTgt>
                                        </p:tgtEl>
                                      </p:cBhvr>
                                    </p:animEffect>
                                  </p:childTnLst>
                                  <p:subTnLst>
                                    <p:animClr clrSpc="rgb" dir="cw">
                                      <p:cBhvr override="childStyle">
                                        <p:cTn dur="1" fill="hold" display="0" masterRel="nextClick" afterEffect="1"/>
                                        <p:tgtEl>
                                          <p:spTgt spid="2">
                                            <p:txEl>
                                              <p:pRg st="4" end="4"/>
                                            </p:txEl>
                                          </p:spTgt>
                                        </p:tgtEl>
                                        <p:attrNameLst>
                                          <p:attrName>ppt_c</p:attrName>
                                        </p:attrNameLst>
                                      </p:cBhvr>
                                      <p:to>
                                        <a:srgbClr val="333333"/>
                                      </p:to>
                                    </p:animClr>
                                  </p:subTnLst>
                                </p:cTn>
                              </p:par>
                              <p:par>
                                <p:cTn id="22" presetID="14" presetClass="entr" presetSubtype="10" fill="hold" nodeType="withEffect">
                                  <p:stCondLst>
                                    <p:cond delay="0"/>
                                  </p:stCondLst>
                                  <p:childTnLst>
                                    <p:set>
                                      <p:cBhvr>
                                        <p:cTn id="23" dur="1" fill="hold">
                                          <p:stCondLst>
                                            <p:cond delay="0"/>
                                          </p:stCondLst>
                                        </p:cTn>
                                        <p:tgtEl>
                                          <p:spTgt spid="2">
                                            <p:txEl>
                                              <p:pRg st="8" end="8"/>
                                            </p:txEl>
                                          </p:spTgt>
                                        </p:tgtEl>
                                        <p:attrNameLst>
                                          <p:attrName>style.visibility</p:attrName>
                                        </p:attrNameLst>
                                      </p:cBhvr>
                                      <p:to>
                                        <p:strVal val="visible"/>
                                      </p:to>
                                    </p:set>
                                    <p:animEffect transition="in" filter="randombar(horizontal)">
                                      <p:cBhvr>
                                        <p:cTn id="24" dur="500"/>
                                        <p:tgtEl>
                                          <p:spTgt spid="2">
                                            <p:txEl>
                                              <p:pRg st="8" end="8"/>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Effect transition="in" filter="randombar(horizontal)">
                                      <p:cBhvr>
                                        <p:cTn id="27" dur="500"/>
                                        <p:tgtEl>
                                          <p:spTgt spid="2">
                                            <p:txEl>
                                              <p:pRg st="9" end="9"/>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randombar(horizontal)">
                                      <p:cBhvr>
                                        <p:cTn id="30" dur="500"/>
                                        <p:tgtEl>
                                          <p:spTgt spid="2">
                                            <p:txEl>
                                              <p:pRg st="7" end="7"/>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3" dur="500"/>
                                        <p:tgtEl>
                                          <p:spTgt spid="2">
                                            <p:txEl>
                                              <p:pRg st="5" end="5"/>
                                            </p:txEl>
                                          </p:spTgt>
                                        </p:tgtEl>
                                      </p:cBhvr>
                                    </p:animEffect>
                                  </p:childTnLst>
                                </p:cTn>
                              </p:par>
                              <p:par>
                                <p:cTn id="34" presetID="14" presetClass="entr" presetSubtype="10" fill="hold" nodeType="withEffect">
                                  <p:stCondLst>
                                    <p:cond delay="0"/>
                                  </p:stCondLst>
                                  <p:childTnLst>
                                    <p:set>
                                      <p:cBhvr>
                                        <p:cTn id="35" dur="1" fill="hold">
                                          <p:stCondLst>
                                            <p:cond delay="0"/>
                                          </p:stCondLst>
                                        </p:cTn>
                                        <p:tgtEl>
                                          <p:spTgt spid="2">
                                            <p:txEl>
                                              <p:pRg st="6" end="6"/>
                                            </p:txEl>
                                          </p:spTgt>
                                        </p:tgtEl>
                                        <p:attrNameLst>
                                          <p:attrName>style.visibility</p:attrName>
                                        </p:attrNameLst>
                                      </p:cBhvr>
                                      <p:to>
                                        <p:strVal val="visible"/>
                                      </p:to>
                                    </p:set>
                                    <p:animEffect transition="in" filter="randombar(horizontal)">
                                      <p:cBhvr>
                                        <p:cTn id="36" dur="500"/>
                                        <p:tgtEl>
                                          <p:spTgt spid="2">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41" dur="500"/>
                                        <p:tgtEl>
                                          <p:spTgt spid="2">
                                            <p:txEl>
                                              <p:pRg st="10" end="10"/>
                                            </p:txEl>
                                          </p:spTgt>
                                        </p:tgtEl>
                                      </p:cBhvr>
                                    </p:animEffect>
                                  </p:childTnLst>
                                </p:cTn>
                              </p:par>
                              <p:par>
                                <p:cTn id="42" presetID="14" presetClass="entr" presetSubtype="10" fill="hold" nodeType="withEffect">
                                  <p:stCondLst>
                                    <p:cond delay="0"/>
                                  </p:stCondLst>
                                  <p:childTnLst>
                                    <p:set>
                                      <p:cBhvr>
                                        <p:cTn id="43" dur="1" fill="hold">
                                          <p:stCondLst>
                                            <p:cond delay="0"/>
                                          </p:stCondLst>
                                        </p:cTn>
                                        <p:tgtEl>
                                          <p:spTgt spid="2">
                                            <p:txEl>
                                              <p:pRg st="11" end="11"/>
                                            </p:txEl>
                                          </p:spTgt>
                                        </p:tgtEl>
                                        <p:attrNameLst>
                                          <p:attrName>style.visibility</p:attrName>
                                        </p:attrNameLst>
                                      </p:cBhvr>
                                      <p:to>
                                        <p:strVal val="visible"/>
                                      </p:to>
                                    </p:set>
                                    <p:animEffect transition="in" filter="randombar(horizontal)">
                                      <p:cBhvr>
                                        <p:cTn id="44" dur="500"/>
                                        <p:tgtEl>
                                          <p:spTgt spid="2">
                                            <p:txEl>
                                              <p:pRg st="11" end="11"/>
                                            </p:txEl>
                                          </p:spTgt>
                                        </p:tgtEl>
                                      </p:cBhvr>
                                    </p:animEffect>
                                  </p:childTnLst>
                                </p:cTn>
                              </p:par>
                              <p:par>
                                <p:cTn id="45" presetID="14" presetClass="entr" presetSubtype="10" fill="hold" nodeType="withEffect">
                                  <p:stCondLst>
                                    <p:cond delay="0"/>
                                  </p:stCondLst>
                                  <p:childTnLst>
                                    <p:set>
                                      <p:cBhvr>
                                        <p:cTn id="46" dur="1" fill="hold">
                                          <p:stCondLst>
                                            <p:cond delay="0"/>
                                          </p:stCondLst>
                                        </p:cTn>
                                        <p:tgtEl>
                                          <p:spTgt spid="2">
                                            <p:txEl>
                                              <p:pRg st="12" end="12"/>
                                            </p:txEl>
                                          </p:spTgt>
                                        </p:tgtEl>
                                        <p:attrNameLst>
                                          <p:attrName>style.visibility</p:attrName>
                                        </p:attrNameLst>
                                      </p:cBhvr>
                                      <p:to>
                                        <p:strVal val="visible"/>
                                      </p:to>
                                    </p:set>
                                    <p:animEffect transition="in" filter="randombar(horizontal)">
                                      <p:cBhvr>
                                        <p:cTn id="47" dur="500"/>
                                        <p:tgtEl>
                                          <p:spTgt spid="2">
                                            <p:txEl>
                                              <p:pRg st="12" end="12"/>
                                            </p:txEl>
                                          </p:spTgt>
                                        </p:tgtEl>
                                      </p:cBhvr>
                                    </p:animEffect>
                                  </p:childTnLst>
                                </p:cTn>
                              </p:par>
                              <p:par>
                                <p:cTn id="48" presetID="14" presetClass="entr" presetSubtype="10" fill="hold" nodeType="withEffect">
                                  <p:stCondLst>
                                    <p:cond delay="0"/>
                                  </p:stCondLst>
                                  <p:childTnLst>
                                    <p:set>
                                      <p:cBhvr>
                                        <p:cTn id="49" dur="1" fill="hold">
                                          <p:stCondLst>
                                            <p:cond delay="0"/>
                                          </p:stCondLst>
                                        </p:cTn>
                                        <p:tgtEl>
                                          <p:spTgt spid="2">
                                            <p:txEl>
                                              <p:pRg st="13" end="13"/>
                                            </p:txEl>
                                          </p:spTgt>
                                        </p:tgtEl>
                                        <p:attrNameLst>
                                          <p:attrName>style.visibility</p:attrName>
                                        </p:attrNameLst>
                                      </p:cBhvr>
                                      <p:to>
                                        <p:strVal val="visible"/>
                                      </p:to>
                                    </p:set>
                                    <p:animEffect transition="in" filter="randombar(horizontal)">
                                      <p:cBhvr>
                                        <p:cTn id="50" dur="500"/>
                                        <p:tgtEl>
                                          <p:spTgt spid="2">
                                            <p:txEl>
                                              <p:pRg st="13" end="13"/>
                                            </p:txEl>
                                          </p:spTgt>
                                        </p:tgtEl>
                                      </p:cBhvr>
                                    </p:animEffect>
                                  </p:childTnLst>
                                </p:cTn>
                              </p:par>
                              <p:par>
                                <p:cTn id="51" presetID="14" presetClass="entr" presetSubtype="10" fill="hold" nodeType="withEffect">
                                  <p:stCondLst>
                                    <p:cond delay="0"/>
                                  </p:stCondLst>
                                  <p:childTnLst>
                                    <p:set>
                                      <p:cBhvr>
                                        <p:cTn id="52" dur="1" fill="hold">
                                          <p:stCondLst>
                                            <p:cond delay="0"/>
                                          </p:stCondLst>
                                        </p:cTn>
                                        <p:tgtEl>
                                          <p:spTgt spid="2">
                                            <p:txEl>
                                              <p:pRg st="14" end="14"/>
                                            </p:txEl>
                                          </p:spTgt>
                                        </p:tgtEl>
                                        <p:attrNameLst>
                                          <p:attrName>style.visibility</p:attrName>
                                        </p:attrNameLst>
                                      </p:cBhvr>
                                      <p:to>
                                        <p:strVal val="visible"/>
                                      </p:to>
                                    </p:set>
                                    <p:animEffect transition="in" filter="randombar(horizontal)">
                                      <p:cBhvr>
                                        <p:cTn id="53" dur="500"/>
                                        <p:tgtEl>
                                          <p:spTgt spid="2">
                                            <p:txEl>
                                              <p:pRg st="14" end="14"/>
                                            </p:txEl>
                                          </p:spTgt>
                                        </p:tgtEl>
                                      </p:cBhvr>
                                    </p:animEffect>
                                  </p:childTnLst>
                                </p:cTn>
                              </p:par>
                              <p:par>
                                <p:cTn id="54" presetID="14" presetClass="entr" presetSubtype="10" fill="hold" nodeType="withEffect">
                                  <p:stCondLst>
                                    <p:cond delay="0"/>
                                  </p:stCondLst>
                                  <p:childTnLst>
                                    <p:set>
                                      <p:cBhvr>
                                        <p:cTn id="55" dur="1" fill="hold">
                                          <p:stCondLst>
                                            <p:cond delay="0"/>
                                          </p:stCondLst>
                                        </p:cTn>
                                        <p:tgtEl>
                                          <p:spTgt spid="2">
                                            <p:txEl>
                                              <p:pRg st="15" end="15"/>
                                            </p:txEl>
                                          </p:spTgt>
                                        </p:tgtEl>
                                        <p:attrNameLst>
                                          <p:attrName>style.visibility</p:attrName>
                                        </p:attrNameLst>
                                      </p:cBhvr>
                                      <p:to>
                                        <p:strVal val="visible"/>
                                      </p:to>
                                    </p:set>
                                    <p:animEffect transition="in" filter="randombar(horizontal)">
                                      <p:cBhvr>
                                        <p:cTn id="56" dur="500"/>
                                        <p:tgtEl>
                                          <p:spTgt spid="2">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28600" y="0"/>
            <a:ext cx="8686800" cy="914400"/>
          </a:xfrm>
        </p:spPr>
        <p:txBody>
          <a:bodyPr/>
          <a:lstStyle/>
          <a:p>
            <a:pPr eaLnBrk="1" hangingPunct="1"/>
            <a:r>
              <a:rPr lang="en-US" altLang="zh-TW" sz="4800" dirty="0" smtClean="0">
                <a:solidFill>
                  <a:schemeClr val="accent2"/>
                </a:solidFill>
              </a:rPr>
              <a:t> The w </a:t>
            </a:r>
            <a:r>
              <a:rPr lang="en-US" altLang="zh-TW" sz="4800" dirty="0">
                <a:solidFill>
                  <a:schemeClr val="accent2"/>
                </a:solidFill>
              </a:rPr>
              <a:t>command</a:t>
            </a:r>
          </a:p>
        </p:txBody>
      </p:sp>
      <p:sp>
        <p:nvSpPr>
          <p:cNvPr id="2" name="Content Placeholder 1"/>
          <p:cNvSpPr>
            <a:spLocks noGrp="1"/>
          </p:cNvSpPr>
          <p:nvPr>
            <p:ph idx="1"/>
          </p:nvPr>
        </p:nvSpPr>
        <p:spPr>
          <a:xfrm>
            <a:off x="233362" y="914400"/>
            <a:ext cx="9019158" cy="5943600"/>
          </a:xfrm>
        </p:spPr>
        <p:txBody>
          <a:bodyPr/>
          <a:lstStyle/>
          <a:p>
            <a:pPr>
              <a:lnSpc>
                <a:spcPct val="85000"/>
              </a:lnSpc>
            </a:pPr>
            <a:r>
              <a:rPr lang="en-US" spc="-30" dirty="0" smtClean="0">
                <a:solidFill>
                  <a:srgbClr val="FF0000"/>
                </a:solidFill>
              </a:rPr>
              <a:t>As </a:t>
            </a:r>
            <a:r>
              <a:rPr lang="en-US" spc="-30" dirty="0">
                <a:solidFill>
                  <a:srgbClr val="FF0000"/>
                </a:solidFill>
              </a:rPr>
              <a:t>with r, the rest of the line is the filename</a:t>
            </a:r>
            <a:r>
              <a:rPr lang="en-US" spc="-70" dirty="0">
                <a:solidFill>
                  <a:srgbClr val="FF0000"/>
                </a:solidFill>
              </a:rPr>
              <a:t>:</a:t>
            </a:r>
            <a:endParaRPr lang="en-US" sz="2600" b="1" spc="-70" dirty="0">
              <a:solidFill>
                <a:srgbClr val="00B050"/>
              </a:solidFill>
              <a:latin typeface="Lucida Console" panose="020B0609040504020204" pitchFamily="49" charset="0"/>
            </a:endParaRPr>
          </a:p>
          <a:p>
            <a:pPr marL="457200" indent="0">
              <a:lnSpc>
                <a:spcPct val="85000"/>
              </a:lnSpc>
              <a:spcBef>
                <a:spcPts val="0"/>
              </a:spcBef>
              <a:buNone/>
            </a:pPr>
            <a:r>
              <a:rPr lang="en-US" sz="2600" b="1" dirty="0">
                <a:solidFill>
                  <a:schemeClr val="bg1">
                    <a:lumMod val="75000"/>
                  </a:schemeClr>
                </a:solidFill>
                <a:latin typeface="Lucida Console" panose="020B0609040504020204" pitchFamily="49" charset="0"/>
              </a:rPr>
              <a:t>%</a:t>
            </a:r>
            <a:r>
              <a:rPr lang="en-US" sz="2600" b="1" dirty="0">
                <a:solidFill>
                  <a:srgbClr val="00B050"/>
                </a:solidFill>
                <a:latin typeface="Lucida Console" panose="020B0609040504020204" pitchFamily="49" charset="0"/>
              </a:rPr>
              <a:t> echo </a:t>
            </a:r>
            <a:r>
              <a:rPr lang="en-US" sz="2600" b="1" dirty="0" err="1">
                <a:solidFill>
                  <a:srgbClr val="00B050"/>
                </a:solidFill>
                <a:latin typeface="Lucida Console" panose="020B0609040504020204" pitchFamily="49" charset="0"/>
              </a:rPr>
              <a:t>hi|sed</a:t>
            </a:r>
            <a:r>
              <a:rPr lang="en-US" sz="2600" b="1" dirty="0">
                <a:solidFill>
                  <a:srgbClr val="00B050"/>
                </a:solidFill>
                <a:latin typeface="Lucida Console" panose="020B0609040504020204" pitchFamily="49" charset="0"/>
              </a:rPr>
              <a:t> -n 'wF1;p'</a:t>
            </a:r>
          </a:p>
          <a:p>
            <a:pPr marL="457200" indent="0">
              <a:lnSpc>
                <a:spcPct val="85000"/>
              </a:lnSpc>
              <a:spcBef>
                <a:spcPts val="0"/>
              </a:spcBef>
              <a:buNone/>
            </a:pPr>
            <a:r>
              <a:rPr lang="en-US" sz="2600" b="1" dirty="0">
                <a:solidFill>
                  <a:schemeClr val="bg1">
                    <a:lumMod val="75000"/>
                  </a:schemeClr>
                </a:solidFill>
                <a:latin typeface="Lucida Console" panose="020B0609040504020204" pitchFamily="49" charset="0"/>
              </a:rPr>
              <a:t>%</a:t>
            </a:r>
            <a:r>
              <a:rPr lang="en-US" sz="2600" b="1" dirty="0">
                <a:solidFill>
                  <a:srgbClr val="00B050"/>
                </a:solidFill>
                <a:latin typeface="Lucida Console" panose="020B0609040504020204" pitchFamily="49" charset="0"/>
              </a:rPr>
              <a:t> ls F1*</a:t>
            </a:r>
          </a:p>
          <a:p>
            <a:pPr marL="457200" indent="0">
              <a:lnSpc>
                <a:spcPct val="85000"/>
              </a:lnSpc>
              <a:spcBef>
                <a:spcPts val="0"/>
              </a:spcBef>
              <a:buNone/>
            </a:pPr>
            <a:r>
              <a:rPr lang="en-US" sz="2600" b="1" dirty="0">
                <a:solidFill>
                  <a:srgbClr val="0070C0"/>
                </a:solidFill>
                <a:latin typeface="Lucida Console" panose="020B0609040504020204" pitchFamily="49" charset="0"/>
              </a:rPr>
              <a:t>'F1;p'</a:t>
            </a:r>
          </a:p>
          <a:p>
            <a:pPr>
              <a:lnSpc>
                <a:spcPct val="85000"/>
              </a:lnSpc>
            </a:pPr>
            <a:r>
              <a:rPr lang="en-US" spc="-30" dirty="0">
                <a:solidFill>
                  <a:srgbClr val="FF0000"/>
                </a:solidFill>
              </a:rPr>
              <a:t>It writes in place, based on what the pattern space currently </a:t>
            </a:r>
            <a:r>
              <a:rPr lang="en-US" spc="-30" dirty="0" smtClean="0">
                <a:solidFill>
                  <a:srgbClr val="FF0000"/>
                </a:solidFill>
              </a:rPr>
              <a:t>is</a:t>
            </a:r>
            <a:r>
              <a:rPr lang="en-US" spc="-70" dirty="0" smtClean="0">
                <a:solidFill>
                  <a:srgbClr val="FF0000"/>
                </a:solidFill>
              </a:rPr>
              <a:t>:</a:t>
            </a:r>
            <a:endParaRPr lang="en-US" sz="2600" b="1" spc="-70" dirty="0">
              <a:solidFill>
                <a:srgbClr val="00B050"/>
              </a:solidFill>
              <a:latin typeface="Lucida Console" panose="020B0609040504020204" pitchFamily="49" charset="0"/>
            </a:endParaRPr>
          </a:p>
          <a:p>
            <a:pPr marL="457200" indent="0">
              <a:lnSpc>
                <a:spcPct val="85000"/>
              </a:lnSpc>
              <a:spcBef>
                <a:spcPts val="0"/>
              </a:spcBef>
              <a:buNone/>
            </a:pPr>
            <a:r>
              <a:rPr lang="en-US" sz="2600" b="1" dirty="0">
                <a:solidFill>
                  <a:schemeClr val="bg1">
                    <a:lumMod val="75000"/>
                  </a:schemeClr>
                </a:solidFill>
                <a:latin typeface="Lucida Console" panose="020B0609040504020204" pitchFamily="49" charset="0"/>
              </a:rPr>
              <a:t>%</a:t>
            </a:r>
            <a:r>
              <a:rPr lang="en-US" sz="2600" b="1" dirty="0">
                <a:solidFill>
                  <a:srgbClr val="00B050"/>
                </a:solidFill>
                <a:latin typeface="Lucida Console" panose="020B0609040504020204" pitchFamily="49" charset="0"/>
              </a:rPr>
              <a:t> </a:t>
            </a:r>
            <a:r>
              <a:rPr lang="en-US" sz="2600" b="1" dirty="0" smtClean="0">
                <a:solidFill>
                  <a:srgbClr val="00B050"/>
                </a:solidFill>
                <a:latin typeface="Lucida Console" panose="020B0609040504020204" pitchFamily="49" charset="0"/>
              </a:rPr>
              <a:t>echo </a:t>
            </a:r>
            <a:r>
              <a:rPr lang="en-US" sz="2600" b="1" dirty="0" err="1" smtClean="0">
                <a:solidFill>
                  <a:srgbClr val="00B050"/>
                </a:solidFill>
                <a:latin typeface="Lucida Console" panose="020B0609040504020204" pitchFamily="49" charset="0"/>
              </a:rPr>
              <a:t>hi|sed</a:t>
            </a:r>
            <a:r>
              <a:rPr lang="en-US" sz="2600" b="1" dirty="0" smtClean="0">
                <a:solidFill>
                  <a:srgbClr val="00B050"/>
                </a:solidFill>
                <a:latin typeface="Lucida Console" panose="020B0609040504020204" pitchFamily="49" charset="0"/>
              </a:rPr>
              <a:t> </a:t>
            </a:r>
            <a:r>
              <a:rPr lang="en-US" sz="2600" b="1" dirty="0">
                <a:solidFill>
                  <a:srgbClr val="00B050"/>
                </a:solidFill>
                <a:latin typeface="Lucida Console" panose="020B0609040504020204" pitchFamily="49" charset="0"/>
              </a:rPr>
              <a:t>-n </a:t>
            </a:r>
            <a:r>
              <a:rPr lang="en-US" sz="2600" b="1" dirty="0" smtClean="0">
                <a:solidFill>
                  <a:srgbClr val="00B050"/>
                </a:solidFill>
                <a:latin typeface="Lucida Console" panose="020B0609040504020204" pitchFamily="49" charset="0"/>
              </a:rPr>
              <a:t>'wF1\</a:t>
            </a:r>
          </a:p>
          <a:p>
            <a:pPr marL="457200" indent="0">
              <a:lnSpc>
                <a:spcPct val="85000"/>
              </a:lnSpc>
              <a:spcBef>
                <a:spcPts val="0"/>
              </a:spcBef>
              <a:buNone/>
            </a:pPr>
            <a:r>
              <a:rPr lang="en-US" sz="2600" b="1" dirty="0" smtClean="0">
                <a:solidFill>
                  <a:schemeClr val="bg1">
                    <a:lumMod val="75000"/>
                  </a:schemeClr>
                </a:solidFill>
                <a:latin typeface="Lucida Console" panose="020B0609040504020204" pitchFamily="49" charset="0"/>
              </a:rPr>
              <a:t>?</a:t>
            </a:r>
            <a:r>
              <a:rPr lang="en-US" sz="2600" b="1" dirty="0" smtClean="0">
                <a:solidFill>
                  <a:srgbClr val="00B050"/>
                </a:solidFill>
                <a:latin typeface="Lucida Console" panose="020B0609040504020204" pitchFamily="49" charset="0"/>
              </a:rPr>
              <a:t> ;z;wF1\</a:t>
            </a:r>
          </a:p>
          <a:p>
            <a:pPr marL="457200" indent="0">
              <a:lnSpc>
                <a:spcPct val="85000"/>
              </a:lnSpc>
              <a:spcBef>
                <a:spcPts val="0"/>
              </a:spcBef>
              <a:buNone/>
            </a:pPr>
            <a:r>
              <a:rPr lang="en-US" sz="2600" b="1" dirty="0">
                <a:solidFill>
                  <a:schemeClr val="bg1">
                    <a:lumMod val="75000"/>
                  </a:schemeClr>
                </a:solidFill>
                <a:latin typeface="Lucida Console" panose="020B0609040504020204" pitchFamily="49" charset="0"/>
              </a:rPr>
              <a:t>?</a:t>
            </a:r>
            <a:r>
              <a:rPr lang="en-US" sz="2600" b="1" dirty="0">
                <a:solidFill>
                  <a:srgbClr val="00B050"/>
                </a:solidFill>
                <a:latin typeface="Lucida Console" panose="020B0609040504020204" pitchFamily="49" charset="0"/>
              </a:rPr>
              <a:t> ;s/^/hello/;</a:t>
            </a:r>
            <a:r>
              <a:rPr lang="en-US" sz="2600" b="1" dirty="0" err="1" smtClean="0">
                <a:solidFill>
                  <a:srgbClr val="00B050"/>
                </a:solidFill>
                <a:latin typeface="Lucida Console" panose="020B0609040504020204" pitchFamily="49" charset="0"/>
              </a:rPr>
              <a:t>wDifferentFile</a:t>
            </a:r>
            <a:r>
              <a:rPr lang="en-US" sz="2600" b="1" dirty="0" smtClean="0">
                <a:solidFill>
                  <a:srgbClr val="00B050"/>
                </a:solidFill>
                <a:latin typeface="Lucida Console" panose="020B0609040504020204" pitchFamily="49" charset="0"/>
              </a:rPr>
              <a:t>\</a:t>
            </a:r>
            <a:endParaRPr lang="en-US" sz="2600" b="1" dirty="0">
              <a:solidFill>
                <a:srgbClr val="00B050"/>
              </a:solidFill>
              <a:latin typeface="Lucida Console" panose="020B0609040504020204" pitchFamily="49" charset="0"/>
            </a:endParaRPr>
          </a:p>
          <a:p>
            <a:pPr marL="457200" indent="0">
              <a:lnSpc>
                <a:spcPct val="85000"/>
              </a:lnSpc>
              <a:spcBef>
                <a:spcPts val="0"/>
              </a:spcBef>
              <a:buNone/>
            </a:pPr>
            <a:r>
              <a:rPr lang="en-US" sz="2600" b="1" dirty="0" smtClean="0">
                <a:solidFill>
                  <a:schemeClr val="bg1">
                    <a:lumMod val="75000"/>
                  </a:schemeClr>
                </a:solidFill>
                <a:latin typeface="Lucida Console" panose="020B0609040504020204" pitchFamily="49" charset="0"/>
              </a:rPr>
              <a:t>?</a:t>
            </a:r>
            <a:r>
              <a:rPr lang="en-US" sz="2600" b="1" dirty="0" smtClean="0">
                <a:solidFill>
                  <a:srgbClr val="00B050"/>
                </a:solidFill>
                <a:latin typeface="Lucida Console" panose="020B0609040504020204" pitchFamily="49" charset="0"/>
              </a:rPr>
              <a:t> </a:t>
            </a:r>
            <a:r>
              <a:rPr lang="en-US" sz="2600" b="1" dirty="0">
                <a:solidFill>
                  <a:srgbClr val="00B050"/>
                </a:solidFill>
                <a:latin typeface="Lucida Console" panose="020B0609040504020204" pitchFamily="49" charset="0"/>
              </a:rPr>
              <a:t>;s</a:t>
            </a:r>
            <a:r>
              <a:rPr lang="en-US" sz="2600" b="1" dirty="0" smtClean="0">
                <a:solidFill>
                  <a:srgbClr val="00B050"/>
                </a:solidFill>
                <a:latin typeface="Lucida Console" panose="020B0609040504020204" pitchFamily="49" charset="0"/>
              </a:rPr>
              <a:t>/$/ there/wF1'</a:t>
            </a:r>
            <a:endParaRPr lang="en-US" sz="2600" b="1" dirty="0">
              <a:solidFill>
                <a:srgbClr val="00B050"/>
              </a:solidFill>
              <a:latin typeface="Lucida Console" panose="020B0609040504020204" pitchFamily="49" charset="0"/>
            </a:endParaRPr>
          </a:p>
          <a:p>
            <a:pPr marL="457200" indent="0">
              <a:lnSpc>
                <a:spcPct val="85000"/>
              </a:lnSpc>
              <a:spcBef>
                <a:spcPts val="0"/>
              </a:spcBef>
              <a:buNone/>
            </a:pPr>
            <a:r>
              <a:rPr lang="it-IT" sz="2600" b="1" dirty="0">
                <a:solidFill>
                  <a:schemeClr val="bg1">
                    <a:lumMod val="75000"/>
                  </a:schemeClr>
                </a:solidFill>
                <a:latin typeface="Lucida Console" panose="020B0609040504020204" pitchFamily="49" charset="0"/>
              </a:rPr>
              <a:t>% </a:t>
            </a:r>
            <a:r>
              <a:rPr lang="it-IT" sz="2600" b="1" dirty="0">
                <a:solidFill>
                  <a:srgbClr val="00B050"/>
                </a:solidFill>
                <a:latin typeface="Lucida Console" panose="020B0609040504020204" pitchFamily="49" charset="0"/>
              </a:rPr>
              <a:t>cat </a:t>
            </a:r>
            <a:r>
              <a:rPr lang="it-IT" sz="2600" b="1" dirty="0" smtClean="0">
                <a:solidFill>
                  <a:srgbClr val="00B050"/>
                </a:solidFill>
                <a:latin typeface="Lucida Console" panose="020B0609040504020204" pitchFamily="49" charset="0"/>
              </a:rPr>
              <a:t>DifferentFile</a:t>
            </a:r>
            <a:endParaRPr lang="it-IT" sz="2600" b="1" dirty="0">
              <a:solidFill>
                <a:srgbClr val="00B050"/>
              </a:solidFill>
              <a:latin typeface="Lucida Console" panose="020B0609040504020204" pitchFamily="49" charset="0"/>
            </a:endParaRPr>
          </a:p>
          <a:p>
            <a:pPr marL="457200" indent="0">
              <a:lnSpc>
                <a:spcPct val="85000"/>
              </a:lnSpc>
              <a:spcBef>
                <a:spcPts val="0"/>
              </a:spcBef>
              <a:buNone/>
            </a:pPr>
            <a:r>
              <a:rPr lang="it-IT" sz="2600" b="1" dirty="0">
                <a:solidFill>
                  <a:srgbClr val="0070C0"/>
                </a:solidFill>
                <a:latin typeface="Lucida Console" panose="020B0609040504020204" pitchFamily="49" charset="0"/>
              </a:rPr>
              <a:t>hello</a:t>
            </a:r>
          </a:p>
          <a:p>
            <a:pPr marL="457200" indent="0">
              <a:lnSpc>
                <a:spcPct val="85000"/>
              </a:lnSpc>
              <a:spcBef>
                <a:spcPts val="0"/>
              </a:spcBef>
              <a:buNone/>
            </a:pPr>
            <a:r>
              <a:rPr lang="it-IT" sz="2600" b="1" dirty="0">
                <a:solidFill>
                  <a:schemeClr val="bg1">
                    <a:lumMod val="75000"/>
                  </a:schemeClr>
                </a:solidFill>
                <a:latin typeface="Lucida Console" panose="020B0609040504020204" pitchFamily="49" charset="0"/>
              </a:rPr>
              <a:t>%</a:t>
            </a:r>
            <a:r>
              <a:rPr lang="it-IT" sz="2600" b="1" dirty="0">
                <a:solidFill>
                  <a:srgbClr val="00B050"/>
                </a:solidFill>
                <a:latin typeface="Lucida Console" panose="020B0609040504020204" pitchFamily="49" charset="0"/>
              </a:rPr>
              <a:t> cat F1</a:t>
            </a:r>
          </a:p>
          <a:p>
            <a:pPr marL="457200" indent="0">
              <a:lnSpc>
                <a:spcPct val="85000"/>
              </a:lnSpc>
              <a:spcBef>
                <a:spcPts val="0"/>
              </a:spcBef>
              <a:buNone/>
            </a:pPr>
            <a:r>
              <a:rPr lang="it-IT" sz="2600" b="1" dirty="0">
                <a:solidFill>
                  <a:srgbClr val="0070C0"/>
                </a:solidFill>
                <a:latin typeface="Lucida Console" panose="020B0609040504020204" pitchFamily="49" charset="0"/>
              </a:rPr>
              <a:t>hi</a:t>
            </a:r>
          </a:p>
          <a:p>
            <a:pPr marL="457200" indent="0">
              <a:lnSpc>
                <a:spcPct val="85000"/>
              </a:lnSpc>
              <a:spcBef>
                <a:spcPts val="0"/>
              </a:spcBef>
              <a:buNone/>
            </a:pPr>
            <a:endParaRPr lang="it-IT" sz="2600" b="1" dirty="0">
              <a:solidFill>
                <a:srgbClr val="0070C0"/>
              </a:solidFill>
              <a:latin typeface="Lucida Console" panose="020B0609040504020204" pitchFamily="49" charset="0"/>
            </a:endParaRPr>
          </a:p>
          <a:p>
            <a:pPr marL="457200" indent="0">
              <a:lnSpc>
                <a:spcPct val="85000"/>
              </a:lnSpc>
              <a:spcBef>
                <a:spcPts val="0"/>
              </a:spcBef>
              <a:buNone/>
            </a:pPr>
            <a:r>
              <a:rPr lang="it-IT" sz="2600" b="1" dirty="0" smtClean="0">
                <a:solidFill>
                  <a:srgbClr val="0070C0"/>
                </a:solidFill>
                <a:latin typeface="Lucida Console" panose="020B0609040504020204" pitchFamily="49" charset="0"/>
              </a:rPr>
              <a:t>Hello there</a:t>
            </a:r>
            <a:endParaRPr lang="it-IT" sz="2600" b="1" dirty="0">
              <a:solidFill>
                <a:srgbClr val="0070C0"/>
              </a:solidFill>
              <a:latin typeface="Lucida Console" panose="020B0609040504020204" pitchFamily="49" charset="0"/>
            </a:endParaRPr>
          </a:p>
        </p:txBody>
      </p:sp>
    </p:spTree>
    <p:extLst>
      <p:ext uri="{BB962C8B-B14F-4D97-AF65-F5344CB8AC3E}">
        <p14:creationId xmlns:p14="http://schemas.microsoft.com/office/powerpoint/2010/main" val="1092099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0" dur="500"/>
                                        <p:tgtEl>
                                          <p:spTgt spid="2">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3" dur="500"/>
                                        <p:tgtEl>
                                          <p:spTgt spid="2">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6" dur="500"/>
                                        <p:tgtEl>
                                          <p:spTgt spid="2">
                                            <p:txEl>
                                              <p:pRg st="5" end="5"/>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9" dur="500"/>
                                        <p:tgtEl>
                                          <p:spTgt spid="2">
                                            <p:txEl>
                                              <p:pRg st="6" end="6"/>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randombar(horizontal)">
                                      <p:cBhvr>
                                        <p:cTn id="32" dur="500"/>
                                        <p:tgtEl>
                                          <p:spTgt spid="2">
                                            <p:txEl>
                                              <p:pRg st="8" end="8"/>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randombar(horizontal)">
                                      <p:cBhvr>
                                        <p:cTn id="35" dur="500"/>
                                        <p:tgtEl>
                                          <p:spTgt spid="2">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2">
                                            <p:txEl>
                                              <p:pRg st="9" end="9"/>
                                            </p:txEl>
                                          </p:spTgt>
                                        </p:tgtEl>
                                        <p:attrNameLst>
                                          <p:attrName>style.visibility</p:attrName>
                                        </p:attrNameLst>
                                      </p:cBhvr>
                                      <p:to>
                                        <p:strVal val="visible"/>
                                      </p:to>
                                    </p:set>
                                    <p:animEffect transition="in" filter="randombar(horizontal)">
                                      <p:cBhvr>
                                        <p:cTn id="40" dur="500"/>
                                        <p:tgtEl>
                                          <p:spTgt spid="2">
                                            <p:txEl>
                                              <p:pRg st="9" end="9"/>
                                            </p:txEl>
                                          </p:spTgt>
                                        </p:tgtEl>
                                      </p:cBhvr>
                                    </p:animEffect>
                                  </p:childTnLst>
                                </p:cTn>
                              </p:par>
                              <p:par>
                                <p:cTn id="41" presetID="14" presetClass="entr" presetSubtype="10" fill="hold" nodeType="with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43" dur="500"/>
                                        <p:tgtEl>
                                          <p:spTgt spid="2">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nodeType="clickEffect">
                                  <p:stCondLst>
                                    <p:cond delay="0"/>
                                  </p:stCondLst>
                                  <p:childTnLst>
                                    <p:set>
                                      <p:cBhvr>
                                        <p:cTn id="47" dur="1" fill="hold">
                                          <p:stCondLst>
                                            <p:cond delay="0"/>
                                          </p:stCondLst>
                                        </p:cTn>
                                        <p:tgtEl>
                                          <p:spTgt spid="2">
                                            <p:txEl>
                                              <p:pRg st="11" end="11"/>
                                            </p:txEl>
                                          </p:spTgt>
                                        </p:tgtEl>
                                        <p:attrNameLst>
                                          <p:attrName>style.visibility</p:attrName>
                                        </p:attrNameLst>
                                      </p:cBhvr>
                                      <p:to>
                                        <p:strVal val="visible"/>
                                      </p:to>
                                    </p:set>
                                    <p:animEffect transition="in" filter="randombar(horizontal)">
                                      <p:cBhvr>
                                        <p:cTn id="48" dur="500"/>
                                        <p:tgtEl>
                                          <p:spTgt spid="2">
                                            <p:txEl>
                                              <p:pRg st="11" end="11"/>
                                            </p:txEl>
                                          </p:spTgt>
                                        </p:tgtEl>
                                      </p:cBhvr>
                                    </p:animEffect>
                                  </p:childTnLst>
                                </p:cTn>
                              </p:par>
                              <p:par>
                                <p:cTn id="49" presetID="14" presetClass="entr" presetSubtype="10" fill="hold" nodeType="withEffect">
                                  <p:stCondLst>
                                    <p:cond delay="0"/>
                                  </p:stCondLst>
                                  <p:childTnLst>
                                    <p:set>
                                      <p:cBhvr>
                                        <p:cTn id="50" dur="1" fill="hold">
                                          <p:stCondLst>
                                            <p:cond delay="0"/>
                                          </p:stCondLst>
                                        </p:cTn>
                                        <p:tgtEl>
                                          <p:spTgt spid="2">
                                            <p:txEl>
                                              <p:pRg st="12" end="12"/>
                                            </p:txEl>
                                          </p:spTgt>
                                        </p:tgtEl>
                                        <p:attrNameLst>
                                          <p:attrName>style.visibility</p:attrName>
                                        </p:attrNameLst>
                                      </p:cBhvr>
                                      <p:to>
                                        <p:strVal val="visible"/>
                                      </p:to>
                                    </p:set>
                                    <p:animEffect transition="in" filter="randombar(horizontal)">
                                      <p:cBhvr>
                                        <p:cTn id="51" dur="500"/>
                                        <p:tgtEl>
                                          <p:spTgt spid="2">
                                            <p:txEl>
                                              <p:pRg st="12" end="12"/>
                                            </p:txEl>
                                          </p:spTgt>
                                        </p:tgtEl>
                                      </p:cBhvr>
                                    </p:animEffect>
                                  </p:childTnLst>
                                </p:cTn>
                              </p:par>
                              <p:par>
                                <p:cTn id="52" presetID="14" presetClass="entr" presetSubtype="10" fill="hold" nodeType="withEffect">
                                  <p:stCondLst>
                                    <p:cond delay="0"/>
                                  </p:stCondLst>
                                  <p:childTnLst>
                                    <p:set>
                                      <p:cBhvr>
                                        <p:cTn id="53" dur="1" fill="hold">
                                          <p:stCondLst>
                                            <p:cond delay="0"/>
                                          </p:stCondLst>
                                        </p:cTn>
                                        <p:tgtEl>
                                          <p:spTgt spid="2">
                                            <p:txEl>
                                              <p:pRg st="14" end="14"/>
                                            </p:txEl>
                                          </p:spTgt>
                                        </p:tgtEl>
                                        <p:attrNameLst>
                                          <p:attrName>style.visibility</p:attrName>
                                        </p:attrNameLst>
                                      </p:cBhvr>
                                      <p:to>
                                        <p:strVal val="visible"/>
                                      </p:to>
                                    </p:set>
                                    <p:animEffect transition="in" filter="randombar(horizontal)">
                                      <p:cBhvr>
                                        <p:cTn id="54" dur="500"/>
                                        <p:tgtEl>
                                          <p:spTgt spid="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28600" y="0"/>
            <a:ext cx="8686800" cy="914400"/>
          </a:xfrm>
        </p:spPr>
        <p:txBody>
          <a:bodyPr/>
          <a:lstStyle/>
          <a:p>
            <a:pPr eaLnBrk="1" hangingPunct="1"/>
            <a:r>
              <a:rPr lang="en-US" altLang="zh-TW" sz="4800" dirty="0">
                <a:solidFill>
                  <a:schemeClr val="accent2"/>
                </a:solidFill>
              </a:rPr>
              <a:t>We’ve now covered everything:</a:t>
            </a:r>
            <a:endParaRPr lang="en-US" altLang="zh-TW" sz="4800" dirty="0" smtClean="0">
              <a:solidFill>
                <a:srgbClr val="FF0000"/>
              </a:solidFill>
            </a:endParaRPr>
          </a:p>
        </p:txBody>
      </p:sp>
      <p:sp>
        <p:nvSpPr>
          <p:cNvPr id="2" name="Content Placeholder 1"/>
          <p:cNvSpPr>
            <a:spLocks noGrp="1"/>
          </p:cNvSpPr>
          <p:nvPr>
            <p:ph idx="1"/>
          </p:nvPr>
        </p:nvSpPr>
        <p:spPr>
          <a:xfrm>
            <a:off x="233362" y="914400"/>
            <a:ext cx="8910638" cy="6019800"/>
          </a:xfrm>
        </p:spPr>
        <p:txBody>
          <a:bodyPr/>
          <a:lstStyle/>
          <a:p>
            <a:pPr lvl="0"/>
            <a:r>
              <a:rPr lang="en-US" dirty="0" err="1" smtClean="0"/>
              <a:t>Sed</a:t>
            </a:r>
            <a:r>
              <a:rPr lang="en-US" dirty="0" smtClean="0"/>
              <a:t> commands that perform an action:</a:t>
            </a:r>
            <a:br>
              <a:rPr lang="en-US" dirty="0" smtClean="0"/>
            </a:br>
            <a:r>
              <a:rPr lang="en-US" altLang="zh-TW" spc="-20" dirty="0">
                <a:solidFill>
                  <a:srgbClr val="FF0000"/>
                </a:solidFill>
              </a:rPr>
              <a:t>a</a:t>
            </a:r>
            <a:r>
              <a:rPr lang="en-US" altLang="zh-TW" spc="-20" dirty="0"/>
              <a:t>,</a:t>
            </a:r>
            <a:r>
              <a:rPr lang="en-US" altLang="zh-TW" sz="2000" spc="-20" dirty="0">
                <a:solidFill>
                  <a:srgbClr val="FF0000"/>
                </a:solidFill>
              </a:rPr>
              <a:t> </a:t>
            </a:r>
            <a:r>
              <a:rPr lang="en-US" altLang="zh-TW" spc="-20" dirty="0">
                <a:solidFill>
                  <a:srgbClr val="FF0000"/>
                </a:solidFill>
              </a:rPr>
              <a:t>c</a:t>
            </a:r>
            <a:r>
              <a:rPr lang="en-US" altLang="zh-TW" spc="-20" dirty="0"/>
              <a:t>,</a:t>
            </a:r>
            <a:r>
              <a:rPr lang="en-US" altLang="zh-TW" sz="2000" spc="-20" dirty="0">
                <a:solidFill>
                  <a:srgbClr val="FF0000"/>
                </a:solidFill>
              </a:rPr>
              <a:t> </a:t>
            </a:r>
            <a:r>
              <a:rPr lang="en-US" altLang="zh-TW" spc="-20" dirty="0">
                <a:solidFill>
                  <a:srgbClr val="FF0000"/>
                </a:solidFill>
              </a:rPr>
              <a:t>d</a:t>
            </a:r>
            <a:r>
              <a:rPr lang="en-US" altLang="zh-TW" spc="-20" dirty="0"/>
              <a:t>,</a:t>
            </a:r>
            <a:r>
              <a:rPr lang="en-US" altLang="zh-TW" sz="2000" spc="-20" dirty="0">
                <a:solidFill>
                  <a:srgbClr val="FF0000"/>
                </a:solidFill>
              </a:rPr>
              <a:t> </a:t>
            </a:r>
            <a:r>
              <a:rPr lang="en-US" altLang="zh-TW" spc="-20" dirty="0">
                <a:solidFill>
                  <a:srgbClr val="FF0000"/>
                </a:solidFill>
              </a:rPr>
              <a:t>D</a:t>
            </a:r>
            <a:r>
              <a:rPr lang="en-US" altLang="zh-TW" spc="-20" dirty="0"/>
              <a:t>,</a:t>
            </a:r>
            <a:r>
              <a:rPr lang="en-US" altLang="zh-TW" sz="2000" spc="-20" dirty="0">
                <a:solidFill>
                  <a:srgbClr val="FF0000"/>
                </a:solidFill>
              </a:rPr>
              <a:t> </a:t>
            </a:r>
            <a:r>
              <a:rPr lang="en-US" altLang="zh-TW" spc="-20" dirty="0">
                <a:solidFill>
                  <a:srgbClr val="FF0000"/>
                </a:solidFill>
              </a:rPr>
              <a:t>g</a:t>
            </a:r>
            <a:r>
              <a:rPr lang="en-US" altLang="zh-TW" spc="-20" dirty="0"/>
              <a:t>,</a:t>
            </a:r>
            <a:r>
              <a:rPr lang="en-US" altLang="zh-TW" sz="2000" spc="-20" dirty="0">
                <a:solidFill>
                  <a:srgbClr val="FF0000"/>
                </a:solidFill>
              </a:rPr>
              <a:t> </a:t>
            </a:r>
            <a:r>
              <a:rPr lang="en-US" altLang="zh-TW" spc="-20" dirty="0">
                <a:solidFill>
                  <a:srgbClr val="FF0000"/>
                </a:solidFill>
              </a:rPr>
              <a:t>G</a:t>
            </a:r>
            <a:r>
              <a:rPr lang="en-US" altLang="zh-TW" spc="-20" dirty="0"/>
              <a:t>,</a:t>
            </a:r>
            <a:r>
              <a:rPr lang="en-US" altLang="zh-TW" sz="2000" spc="-20" dirty="0">
                <a:solidFill>
                  <a:srgbClr val="FF0000"/>
                </a:solidFill>
              </a:rPr>
              <a:t> </a:t>
            </a:r>
            <a:r>
              <a:rPr lang="en-US" altLang="zh-TW" spc="-20" dirty="0">
                <a:solidFill>
                  <a:srgbClr val="FF0000"/>
                </a:solidFill>
              </a:rPr>
              <a:t>h</a:t>
            </a:r>
            <a:r>
              <a:rPr lang="en-US" altLang="zh-TW" spc="-20" dirty="0"/>
              <a:t>,</a:t>
            </a:r>
            <a:r>
              <a:rPr lang="en-US" altLang="zh-TW" sz="2000" spc="-20" dirty="0">
                <a:solidFill>
                  <a:srgbClr val="FF0000"/>
                </a:solidFill>
              </a:rPr>
              <a:t> </a:t>
            </a:r>
            <a:r>
              <a:rPr lang="en-US" altLang="zh-TW" spc="-20" dirty="0">
                <a:solidFill>
                  <a:srgbClr val="FF0000"/>
                </a:solidFill>
              </a:rPr>
              <a:t>H</a:t>
            </a:r>
            <a:r>
              <a:rPr lang="en-US" altLang="zh-TW" spc="-20" dirty="0"/>
              <a:t>,</a:t>
            </a:r>
            <a:r>
              <a:rPr lang="en-US" altLang="zh-TW" sz="1800" spc="-20" dirty="0">
                <a:solidFill>
                  <a:srgbClr val="FF0000"/>
                </a:solidFill>
              </a:rPr>
              <a:t> </a:t>
            </a:r>
            <a:r>
              <a:rPr lang="en-US" altLang="zh-TW" spc="-20" dirty="0" err="1">
                <a:solidFill>
                  <a:srgbClr val="FF0000"/>
                </a:solidFill>
              </a:rPr>
              <a:t>i</a:t>
            </a:r>
            <a:r>
              <a:rPr lang="en-US" altLang="zh-TW" spc="-20" dirty="0"/>
              <a:t>,</a:t>
            </a:r>
            <a:r>
              <a:rPr lang="en-US" altLang="zh-TW" sz="2000" spc="-20" dirty="0">
                <a:solidFill>
                  <a:srgbClr val="FF0000"/>
                </a:solidFill>
              </a:rPr>
              <a:t> </a:t>
            </a:r>
            <a:r>
              <a:rPr lang="en-US" altLang="zh-TW" spc="-20" dirty="0">
                <a:solidFill>
                  <a:srgbClr val="FF0000"/>
                </a:solidFill>
              </a:rPr>
              <a:t>l</a:t>
            </a:r>
            <a:r>
              <a:rPr lang="en-US" altLang="zh-TW" spc="-20" dirty="0"/>
              <a:t>,</a:t>
            </a:r>
            <a:r>
              <a:rPr lang="en-US" altLang="zh-TW" sz="2000" spc="-20" dirty="0">
                <a:solidFill>
                  <a:srgbClr val="FF0000"/>
                </a:solidFill>
              </a:rPr>
              <a:t> </a:t>
            </a:r>
            <a:r>
              <a:rPr lang="en-US" altLang="zh-TW" spc="-20" dirty="0">
                <a:solidFill>
                  <a:srgbClr val="FF0000"/>
                </a:solidFill>
              </a:rPr>
              <a:t>n</a:t>
            </a:r>
            <a:r>
              <a:rPr lang="en-US" altLang="zh-TW" spc="-20" dirty="0"/>
              <a:t>,</a:t>
            </a:r>
            <a:r>
              <a:rPr lang="en-US" altLang="zh-TW" sz="2000" spc="-20" dirty="0">
                <a:solidFill>
                  <a:srgbClr val="FF0000"/>
                </a:solidFill>
              </a:rPr>
              <a:t> </a:t>
            </a:r>
            <a:r>
              <a:rPr lang="en-US" altLang="zh-TW" spc="-20" dirty="0">
                <a:solidFill>
                  <a:srgbClr val="FF0000"/>
                </a:solidFill>
              </a:rPr>
              <a:t>N</a:t>
            </a:r>
            <a:r>
              <a:rPr lang="en-US" altLang="zh-TW" spc="-20" dirty="0"/>
              <a:t>,</a:t>
            </a:r>
            <a:r>
              <a:rPr lang="en-US" altLang="zh-TW" sz="2000" spc="-20" dirty="0">
                <a:solidFill>
                  <a:srgbClr val="FF0000"/>
                </a:solidFill>
              </a:rPr>
              <a:t> </a:t>
            </a:r>
            <a:r>
              <a:rPr lang="en-US" altLang="zh-TW" spc="-20" dirty="0">
                <a:solidFill>
                  <a:srgbClr val="FF0000"/>
                </a:solidFill>
              </a:rPr>
              <a:t>p</a:t>
            </a:r>
            <a:r>
              <a:rPr lang="en-US" altLang="zh-TW" spc="-20" dirty="0"/>
              <a:t>,</a:t>
            </a:r>
            <a:r>
              <a:rPr lang="en-US" altLang="zh-TW" sz="2000" spc="-20" dirty="0">
                <a:solidFill>
                  <a:srgbClr val="FF0000"/>
                </a:solidFill>
              </a:rPr>
              <a:t> </a:t>
            </a:r>
            <a:r>
              <a:rPr lang="en-US" altLang="zh-TW" spc="-20" dirty="0">
                <a:solidFill>
                  <a:srgbClr val="FF0000"/>
                </a:solidFill>
              </a:rPr>
              <a:t>P</a:t>
            </a:r>
            <a:r>
              <a:rPr lang="en-US" altLang="zh-TW" spc="-20" dirty="0"/>
              <a:t>,</a:t>
            </a:r>
            <a:r>
              <a:rPr lang="en-US" altLang="zh-TW" sz="2000" spc="-20" dirty="0">
                <a:solidFill>
                  <a:srgbClr val="0070C0"/>
                </a:solidFill>
              </a:rPr>
              <a:t> </a:t>
            </a:r>
            <a:r>
              <a:rPr lang="en-US" altLang="zh-TW" spc="-20" dirty="0">
                <a:solidFill>
                  <a:srgbClr val="FF0000"/>
                </a:solidFill>
              </a:rPr>
              <a:t>r</a:t>
            </a:r>
            <a:r>
              <a:rPr lang="en-US" altLang="zh-TW" spc="-20" dirty="0"/>
              <a:t>,</a:t>
            </a:r>
            <a:r>
              <a:rPr lang="en-US" altLang="zh-TW" sz="2000" spc="-20" dirty="0">
                <a:solidFill>
                  <a:srgbClr val="FF0000"/>
                </a:solidFill>
              </a:rPr>
              <a:t> </a:t>
            </a:r>
            <a:r>
              <a:rPr lang="en-US" altLang="zh-TW" spc="-20" dirty="0">
                <a:solidFill>
                  <a:srgbClr val="FF0000"/>
                </a:solidFill>
              </a:rPr>
              <a:t>s</a:t>
            </a:r>
            <a:r>
              <a:rPr lang="en-US" altLang="zh-TW" spc="-20" dirty="0"/>
              <a:t>,</a:t>
            </a:r>
            <a:r>
              <a:rPr lang="en-US" altLang="zh-TW" sz="2000" spc="-20" dirty="0">
                <a:solidFill>
                  <a:srgbClr val="FF0000"/>
                </a:solidFill>
              </a:rPr>
              <a:t> </a:t>
            </a:r>
            <a:r>
              <a:rPr lang="en-US" altLang="zh-TW" spc="-20" dirty="0">
                <a:solidFill>
                  <a:srgbClr val="FF0000"/>
                </a:solidFill>
              </a:rPr>
              <a:t>w</a:t>
            </a:r>
            <a:r>
              <a:rPr lang="en-US" altLang="zh-TW" spc="-20" dirty="0"/>
              <a:t>,</a:t>
            </a:r>
            <a:r>
              <a:rPr lang="en-US" altLang="zh-TW" sz="2000" spc="-20" dirty="0">
                <a:solidFill>
                  <a:srgbClr val="FF0000"/>
                </a:solidFill>
              </a:rPr>
              <a:t> </a:t>
            </a:r>
            <a:r>
              <a:rPr lang="en-US" altLang="zh-TW" spc="-20" dirty="0">
                <a:solidFill>
                  <a:srgbClr val="FF0000"/>
                </a:solidFill>
              </a:rPr>
              <a:t>x</a:t>
            </a:r>
            <a:r>
              <a:rPr lang="en-US" altLang="zh-TW" spc="-20" dirty="0"/>
              <a:t>,</a:t>
            </a:r>
            <a:r>
              <a:rPr lang="en-US" altLang="zh-TW" sz="2000" spc="-20" dirty="0">
                <a:solidFill>
                  <a:srgbClr val="FF0000"/>
                </a:solidFill>
              </a:rPr>
              <a:t> </a:t>
            </a:r>
            <a:r>
              <a:rPr lang="en-US" altLang="zh-TW" spc="-20" dirty="0">
                <a:solidFill>
                  <a:srgbClr val="FF0000"/>
                </a:solidFill>
              </a:rPr>
              <a:t>y</a:t>
            </a:r>
            <a:r>
              <a:rPr lang="en-US" altLang="zh-TW" spc="-20" dirty="0"/>
              <a:t>,</a:t>
            </a:r>
            <a:r>
              <a:rPr lang="en-US" altLang="zh-TW" sz="2000" spc="-20" dirty="0">
                <a:solidFill>
                  <a:srgbClr val="FF0000"/>
                </a:solidFill>
              </a:rPr>
              <a:t> </a:t>
            </a:r>
            <a:r>
              <a:rPr lang="en-US" altLang="zh-TW" spc="-20" dirty="0">
                <a:solidFill>
                  <a:srgbClr val="FF0000"/>
                </a:solidFill>
              </a:rPr>
              <a:t>z</a:t>
            </a:r>
            <a:r>
              <a:rPr lang="en-US" altLang="zh-TW" spc="-20" dirty="0"/>
              <a:t>,</a:t>
            </a:r>
            <a:r>
              <a:rPr lang="en-US" altLang="zh-TW" sz="2000" spc="-20" dirty="0">
                <a:solidFill>
                  <a:srgbClr val="FF0000"/>
                </a:solidFill>
              </a:rPr>
              <a:t> </a:t>
            </a:r>
            <a:r>
              <a:rPr lang="en-US" altLang="zh-TW" spc="-20" dirty="0">
                <a:solidFill>
                  <a:srgbClr val="FF0000"/>
                </a:solidFill>
              </a:rPr>
              <a:t>=</a:t>
            </a:r>
          </a:p>
          <a:p>
            <a:pPr lvl="1"/>
            <a:r>
              <a:rPr lang="en-US" dirty="0" smtClean="0"/>
              <a:t>Or no action (i.e., the comment): </a:t>
            </a:r>
            <a:r>
              <a:rPr lang="en-US" dirty="0" smtClean="0">
                <a:solidFill>
                  <a:srgbClr val="FFC1C1"/>
                </a:solidFill>
              </a:rPr>
              <a:t>#</a:t>
            </a:r>
            <a:r>
              <a:rPr lang="en-US" dirty="0" smtClean="0">
                <a:solidFill>
                  <a:schemeClr val="bg1">
                    <a:lumMod val="75000"/>
                  </a:schemeClr>
                </a:solidFill>
              </a:rPr>
              <a:t> </a:t>
            </a:r>
          </a:p>
          <a:p>
            <a:r>
              <a:rPr lang="en-US" dirty="0"/>
              <a:t>S</a:t>
            </a:r>
            <a:r>
              <a:rPr lang="en-US" dirty="0" smtClean="0"/>
              <a:t>ed commands related to control flow</a:t>
            </a:r>
            <a:br>
              <a:rPr lang="en-US" dirty="0" smtClean="0"/>
            </a:br>
            <a:r>
              <a:rPr lang="en-US" dirty="0">
                <a:solidFill>
                  <a:srgbClr val="FF0000"/>
                </a:solidFill>
              </a:rPr>
              <a:t>b</a:t>
            </a:r>
            <a:r>
              <a:rPr lang="en-US" dirty="0"/>
              <a:t>,</a:t>
            </a:r>
            <a:r>
              <a:rPr lang="en-US" sz="2800" dirty="0">
                <a:solidFill>
                  <a:srgbClr val="FF0000"/>
                </a:solidFill>
              </a:rPr>
              <a:t> </a:t>
            </a:r>
            <a:r>
              <a:rPr lang="en-US" dirty="0" smtClean="0">
                <a:solidFill>
                  <a:srgbClr val="FF0000"/>
                </a:solidFill>
              </a:rPr>
              <a:t>q</a:t>
            </a:r>
            <a:r>
              <a:rPr lang="en-US" dirty="0"/>
              <a:t>,</a:t>
            </a:r>
            <a:r>
              <a:rPr lang="en-US" sz="2800" dirty="0">
                <a:solidFill>
                  <a:schemeClr val="bg1">
                    <a:lumMod val="75000"/>
                  </a:schemeClr>
                </a:solidFill>
              </a:rPr>
              <a:t> </a:t>
            </a:r>
            <a:r>
              <a:rPr lang="en-US" dirty="0">
                <a:solidFill>
                  <a:srgbClr val="FF0000"/>
                </a:solidFill>
              </a:rPr>
              <a:t>t</a:t>
            </a:r>
            <a:r>
              <a:rPr lang="en-US" altLang="zh-TW" dirty="0"/>
              <a:t>,</a:t>
            </a:r>
            <a:r>
              <a:rPr lang="en-US" altLang="zh-TW" sz="2000" dirty="0">
                <a:solidFill>
                  <a:schemeClr val="bg1">
                    <a:lumMod val="75000"/>
                  </a:schemeClr>
                </a:solidFill>
              </a:rPr>
              <a:t> </a:t>
            </a:r>
            <a:r>
              <a:rPr lang="en-US" altLang="zh-TW" dirty="0">
                <a:solidFill>
                  <a:srgbClr val="FF0000"/>
                </a:solidFill>
              </a:rPr>
              <a:t>T</a:t>
            </a:r>
            <a:r>
              <a:rPr lang="en-US" altLang="zh-TW" dirty="0">
                <a:solidFill>
                  <a:srgbClr val="E7E7E7"/>
                </a:solidFill>
              </a:rPr>
              <a:t>,</a:t>
            </a:r>
            <a:r>
              <a:rPr lang="en-US" sz="2800" dirty="0">
                <a:solidFill>
                  <a:schemeClr val="bg1">
                    <a:lumMod val="75000"/>
                  </a:schemeClr>
                </a:solidFill>
              </a:rPr>
              <a:t> </a:t>
            </a:r>
            <a:r>
              <a:rPr lang="en-US" dirty="0">
                <a:solidFill>
                  <a:srgbClr val="FF0000"/>
                </a:solidFill>
              </a:rPr>
              <a:t>!</a:t>
            </a:r>
            <a:r>
              <a:rPr lang="en-US" dirty="0" smtClean="0"/>
              <a:t>,</a:t>
            </a:r>
            <a:r>
              <a:rPr lang="en-US" sz="2800" dirty="0" smtClean="0">
                <a:solidFill>
                  <a:srgbClr val="FF0000"/>
                </a:solidFill>
              </a:rPr>
              <a:t> </a:t>
            </a:r>
            <a:r>
              <a:rPr lang="en-US" dirty="0" smtClean="0">
                <a:solidFill>
                  <a:srgbClr val="FF0000"/>
                </a:solidFill>
              </a:rPr>
              <a:t>:</a:t>
            </a:r>
            <a:r>
              <a:rPr lang="en-US" dirty="0" smtClean="0"/>
              <a:t>,</a:t>
            </a:r>
            <a:r>
              <a:rPr lang="en-US" sz="2800" dirty="0" smtClean="0"/>
              <a:t> </a:t>
            </a:r>
            <a:r>
              <a:rPr lang="en-US" dirty="0" smtClean="0">
                <a:solidFill>
                  <a:srgbClr val="FF0000"/>
                </a:solidFill>
              </a:rPr>
              <a:t>;</a:t>
            </a:r>
            <a:r>
              <a:rPr lang="en-US" dirty="0" smtClean="0"/>
              <a:t>,</a:t>
            </a:r>
            <a:r>
              <a:rPr lang="en-US" sz="2800" dirty="0" smtClean="0"/>
              <a:t> </a:t>
            </a:r>
            <a:r>
              <a:rPr lang="en-US" dirty="0" smtClean="0">
                <a:solidFill>
                  <a:srgbClr val="FF0000"/>
                </a:solidFill>
              </a:rPr>
              <a:t>\n</a:t>
            </a:r>
            <a:r>
              <a:rPr lang="en-US" dirty="0" smtClean="0"/>
              <a:t>,</a:t>
            </a:r>
            <a:r>
              <a:rPr lang="en-US" sz="2800" dirty="0" smtClean="0">
                <a:solidFill>
                  <a:schemeClr val="bg1">
                    <a:lumMod val="75000"/>
                  </a:schemeClr>
                </a:solidFill>
              </a:rPr>
              <a:t> </a:t>
            </a:r>
            <a:r>
              <a:rPr lang="en-US" dirty="0" smtClean="0">
                <a:solidFill>
                  <a:srgbClr val="FF0000"/>
                </a:solidFill>
              </a:rPr>
              <a:t>{</a:t>
            </a:r>
            <a:r>
              <a:rPr lang="en-US" dirty="0" smtClean="0"/>
              <a:t>,</a:t>
            </a:r>
            <a:r>
              <a:rPr lang="en-US" sz="2800" dirty="0" smtClean="0">
                <a:solidFill>
                  <a:schemeClr val="bg1">
                    <a:lumMod val="75000"/>
                  </a:schemeClr>
                </a:solidFill>
              </a:rPr>
              <a:t> </a:t>
            </a:r>
            <a:r>
              <a:rPr lang="en-US" dirty="0" smtClean="0">
                <a:solidFill>
                  <a:srgbClr val="FF0000"/>
                </a:solidFill>
              </a:rPr>
              <a:t>}</a:t>
            </a:r>
            <a:r>
              <a:rPr lang="en-US" dirty="0" smtClean="0"/>
              <a:t>,</a:t>
            </a:r>
            <a:r>
              <a:rPr lang="en-US" sz="2800" dirty="0" smtClean="0">
                <a:solidFill>
                  <a:schemeClr val="bg1">
                    <a:lumMod val="75000"/>
                  </a:schemeClr>
                </a:solidFill>
              </a:rPr>
              <a:t> </a:t>
            </a:r>
            <a:r>
              <a:rPr lang="en-US" dirty="0" smtClean="0">
                <a:solidFill>
                  <a:srgbClr val="FF0000"/>
                </a:solidFill>
              </a:rPr>
              <a:t>/</a:t>
            </a:r>
            <a:r>
              <a:rPr lang="en-US" dirty="0" smtClean="0"/>
              <a:t>,</a:t>
            </a:r>
            <a:r>
              <a:rPr lang="en-US" sz="2800" dirty="0">
                <a:solidFill>
                  <a:srgbClr val="BFBFBF"/>
                </a:solidFill>
              </a:rPr>
              <a:t> </a:t>
            </a:r>
            <a:r>
              <a:rPr lang="en-US" dirty="0" smtClean="0">
                <a:solidFill>
                  <a:srgbClr val="FF0000"/>
                </a:solidFill>
              </a:rPr>
              <a:t>\</a:t>
            </a:r>
            <a:r>
              <a:rPr lang="en-US" dirty="0" smtClean="0"/>
              <a:t>,</a:t>
            </a:r>
            <a:r>
              <a:rPr lang="en-US" sz="2800" dirty="0" smtClean="0">
                <a:solidFill>
                  <a:schemeClr val="bg1">
                    <a:lumMod val="75000"/>
                  </a:schemeClr>
                </a:solidFill>
              </a:rPr>
              <a:t> </a:t>
            </a:r>
            <a:r>
              <a:rPr lang="en-US" i="1" dirty="0" smtClean="0">
                <a:solidFill>
                  <a:srgbClr val="FF0000"/>
                </a:solidFill>
              </a:rPr>
              <a:t>a number</a:t>
            </a:r>
            <a:r>
              <a:rPr lang="en-US" dirty="0" smtClean="0"/>
              <a:t>,</a:t>
            </a:r>
            <a:r>
              <a:rPr lang="en-US" sz="2800" dirty="0" smtClean="0"/>
              <a:t> </a:t>
            </a:r>
            <a:r>
              <a:rPr lang="en-US" dirty="0" smtClean="0"/>
              <a:t>“</a:t>
            </a:r>
            <a:r>
              <a:rPr lang="en-US" dirty="0" smtClean="0">
                <a:solidFill>
                  <a:srgbClr val="FF0000"/>
                </a:solidFill>
              </a:rPr>
              <a:t>,</a:t>
            </a:r>
            <a:r>
              <a:rPr lang="en-US" dirty="0" smtClean="0"/>
              <a:t>”</a:t>
            </a:r>
          </a:p>
          <a:p>
            <a:pPr marL="0" indent="0">
              <a:buNone/>
            </a:pPr>
            <a:endParaRPr lang="en-US" dirty="0" smtClean="0">
              <a:solidFill>
                <a:schemeClr val="bg1">
                  <a:lumMod val="75000"/>
                </a:schemeClr>
              </a:solidFill>
            </a:endParaRPr>
          </a:p>
        </p:txBody>
      </p:sp>
      <p:sp>
        <p:nvSpPr>
          <p:cNvPr id="7" name="Rounded Rectangle 6"/>
          <p:cNvSpPr/>
          <p:nvPr/>
        </p:nvSpPr>
        <p:spPr bwMode="auto">
          <a:xfrm>
            <a:off x="2831952" y="3070317"/>
            <a:ext cx="1596032" cy="455908"/>
          </a:xfrm>
          <a:prstGeom prst="roundRect">
            <a:avLst/>
          </a:prstGeom>
          <a:solidFill>
            <a:srgbClr val="FFFFFF">
              <a:alpha val="8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3" name="Rounded Rectangle 12"/>
          <p:cNvSpPr/>
          <p:nvPr/>
        </p:nvSpPr>
        <p:spPr bwMode="auto">
          <a:xfrm>
            <a:off x="611560" y="1465880"/>
            <a:ext cx="8424936" cy="594967"/>
          </a:xfrm>
          <a:prstGeom prst="roundRect">
            <a:avLst/>
          </a:prstGeom>
          <a:solidFill>
            <a:srgbClr val="FFFFFF">
              <a:alpha val="80000"/>
            </a:srgbClr>
          </a:solidFill>
          <a:ln w="57150" cap="flat" cmpd="sng" algn="ctr">
            <a:solidFill>
              <a:srgbClr val="FFFFFF">
                <a:alpha val="8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21" name="Rounded Rectangle 20"/>
          <p:cNvSpPr/>
          <p:nvPr/>
        </p:nvSpPr>
        <p:spPr bwMode="auto">
          <a:xfrm>
            <a:off x="611560" y="3068960"/>
            <a:ext cx="1152128" cy="576064"/>
          </a:xfrm>
          <a:prstGeom prst="roundRect">
            <a:avLst/>
          </a:prstGeom>
          <a:solidFill>
            <a:srgbClr val="FFFFFF">
              <a:alpha val="80000"/>
            </a:srgbClr>
          </a:solidFill>
          <a:ln w="57150" cap="flat" cmpd="sng" algn="ctr">
            <a:solidFill>
              <a:srgbClr val="FFFFFF">
                <a:alpha val="30196"/>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22" name="Rounded Rectangle 21"/>
          <p:cNvSpPr/>
          <p:nvPr/>
        </p:nvSpPr>
        <p:spPr bwMode="auto">
          <a:xfrm>
            <a:off x="2555776" y="3068960"/>
            <a:ext cx="288032" cy="455908"/>
          </a:xfrm>
          <a:prstGeom prst="roundRect">
            <a:avLst/>
          </a:prstGeom>
          <a:solidFill>
            <a:srgbClr val="FFFFFF">
              <a:alpha val="80000"/>
            </a:srgbClr>
          </a:solidFill>
          <a:ln w="57150" cap="flat" cmpd="sng" algn="ctr">
            <a:solidFill>
              <a:srgbClr val="FFFFFF">
                <a:alpha val="30196"/>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8" name="Rounded Rectangle 17"/>
          <p:cNvSpPr/>
          <p:nvPr/>
        </p:nvSpPr>
        <p:spPr bwMode="auto">
          <a:xfrm>
            <a:off x="2195736" y="3068960"/>
            <a:ext cx="360040" cy="455908"/>
          </a:xfrm>
          <a:prstGeom prst="roundRect">
            <a:avLst/>
          </a:prstGeom>
          <a:solidFill>
            <a:srgbClr val="FFFFFF">
              <a:alpha val="8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9" name="Rounded Rectangle 18"/>
          <p:cNvSpPr/>
          <p:nvPr/>
        </p:nvSpPr>
        <p:spPr bwMode="auto">
          <a:xfrm>
            <a:off x="4427984" y="3068960"/>
            <a:ext cx="3024336" cy="455908"/>
          </a:xfrm>
          <a:prstGeom prst="roundRect">
            <a:avLst/>
          </a:prstGeom>
          <a:solidFill>
            <a:srgbClr val="FFFFFF">
              <a:alpha val="8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27" name="Rectangle 26"/>
          <p:cNvSpPr/>
          <p:nvPr/>
        </p:nvSpPr>
        <p:spPr bwMode="auto">
          <a:xfrm>
            <a:off x="1259632" y="5733256"/>
            <a:ext cx="6552728" cy="108012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3200" b="0" i="0" u="none" strike="noStrike" cap="none" normalizeH="0" baseline="0" dirty="0" smtClean="0">
                <a:ln>
                  <a:noFill/>
                </a:ln>
                <a:solidFill>
                  <a:schemeClr val="tx1"/>
                </a:solidFill>
                <a:effectLst/>
                <a:latin typeface="Arial" charset="0"/>
                <a:ea typeface="新細明體" charset="-120"/>
              </a:rPr>
              <a:t>Any other commands in your version of </a:t>
            </a:r>
            <a:r>
              <a:rPr kumimoji="1" lang="en-US" sz="3200" b="0" i="0" u="none" strike="noStrike" cap="none" normalizeH="0" baseline="0" dirty="0" err="1" smtClean="0">
                <a:ln>
                  <a:noFill/>
                </a:ln>
                <a:solidFill>
                  <a:schemeClr val="tx1"/>
                </a:solidFill>
                <a:effectLst/>
                <a:latin typeface="Arial" charset="0"/>
                <a:ea typeface="新細明體" charset="-120"/>
              </a:rPr>
              <a:t>sed</a:t>
            </a:r>
            <a:r>
              <a:rPr kumimoji="1" lang="en-US" sz="3200" b="0" i="0" u="none" strike="noStrike" cap="none" normalizeH="0" baseline="0" dirty="0" smtClean="0">
                <a:ln>
                  <a:noFill/>
                </a:ln>
                <a:solidFill>
                  <a:schemeClr val="tx1"/>
                </a:solidFill>
                <a:effectLst/>
                <a:latin typeface="Arial" charset="0"/>
                <a:ea typeface="新細明體" charset="-120"/>
              </a:rPr>
              <a:t> are non-standard. </a:t>
            </a:r>
          </a:p>
        </p:txBody>
      </p:sp>
      <p:sp>
        <p:nvSpPr>
          <p:cNvPr id="28" name="Rectangle 27"/>
          <p:cNvSpPr/>
          <p:nvPr/>
        </p:nvSpPr>
        <p:spPr bwMode="auto">
          <a:xfrm>
            <a:off x="1259632" y="3933056"/>
            <a:ext cx="6552728" cy="158417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3200" b="0" i="0" u="none" strike="noStrike" cap="none" normalizeH="0" baseline="0" dirty="0" smtClean="0">
                <a:ln>
                  <a:noFill/>
                </a:ln>
                <a:solidFill>
                  <a:schemeClr val="tx1"/>
                </a:solidFill>
                <a:effectLst/>
                <a:latin typeface="Arial" charset="0"/>
                <a:ea typeface="新細明體" charset="-120"/>
              </a:rPr>
              <a:t>In</a:t>
            </a:r>
            <a:r>
              <a:rPr kumimoji="1" lang="en-US" sz="3200" b="0" i="0" u="none" strike="noStrike" cap="none" normalizeH="0" dirty="0" smtClean="0">
                <a:ln>
                  <a:noFill/>
                </a:ln>
                <a:solidFill>
                  <a:schemeClr val="tx1"/>
                </a:solidFill>
                <a:effectLst/>
                <a:latin typeface="Arial" charset="0"/>
                <a:ea typeface="新細明體" charset="-120"/>
              </a:rPr>
              <a:t> fact, as you’ll recall, “T” is also</a:t>
            </a:r>
            <a:r>
              <a:rPr kumimoji="1" lang="en-US" sz="3200" b="0" i="0" u="none" strike="noStrike" cap="none" normalizeH="0" baseline="0" dirty="0" smtClean="0">
                <a:ln>
                  <a:noFill/>
                </a:ln>
                <a:solidFill>
                  <a:schemeClr val="tx1"/>
                </a:solidFill>
                <a:effectLst/>
                <a:latin typeface="Arial" charset="0"/>
                <a:ea typeface="新細明體" charset="-120"/>
              </a:rPr>
              <a:t> non-standard. (But it</a:t>
            </a:r>
            <a:r>
              <a:rPr kumimoji="1" lang="en-US" sz="3200" b="0" i="0" u="none" strike="noStrike" cap="none" normalizeH="0" dirty="0" smtClean="0">
                <a:ln>
                  <a:noFill/>
                </a:ln>
                <a:solidFill>
                  <a:schemeClr val="tx1"/>
                </a:solidFill>
                <a:effectLst/>
                <a:latin typeface="Arial" charset="0"/>
                <a:ea typeface="新細明體" charset="-120"/>
              </a:rPr>
              <a:t> is so useful that I included it in the lecture.</a:t>
            </a:r>
            <a:r>
              <a:rPr kumimoji="1" lang="en-US" sz="3200" b="0" i="0" u="none" strike="noStrike" cap="none" normalizeH="0" baseline="0" dirty="0" smtClean="0">
                <a:ln>
                  <a:noFill/>
                </a:ln>
                <a:solidFill>
                  <a:schemeClr val="tx1"/>
                </a:solidFill>
                <a:effectLst/>
                <a:latin typeface="Arial" charset="0"/>
                <a:ea typeface="新細明體" charset="-120"/>
              </a:rPr>
              <a:t>)</a:t>
            </a:r>
          </a:p>
        </p:txBody>
      </p:sp>
      <p:cxnSp>
        <p:nvCxnSpPr>
          <p:cNvPr id="29" name="Straight Arrow Connector 28"/>
          <p:cNvCxnSpPr/>
          <p:nvPr/>
        </p:nvCxnSpPr>
        <p:spPr bwMode="auto">
          <a:xfrm flipH="1" flipV="1">
            <a:off x="2029968" y="3273552"/>
            <a:ext cx="3511296" cy="749808"/>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
        <p:nvSpPr>
          <p:cNvPr id="30" name="Rounded Rectangle 29"/>
          <p:cNvSpPr/>
          <p:nvPr/>
        </p:nvSpPr>
        <p:spPr bwMode="auto">
          <a:xfrm>
            <a:off x="1835696" y="2996952"/>
            <a:ext cx="248901" cy="504056"/>
          </a:xfrm>
          <a:prstGeom prst="roundRect">
            <a:avLst/>
          </a:prstGeom>
          <a:solidFill>
            <a:srgbClr val="FFFFFF">
              <a:alpha val="80000"/>
            </a:srgbClr>
          </a:solidFill>
          <a:ln w="3175" cap="flat" cmpd="sng" algn="ctr">
            <a:solidFill>
              <a:srgbClr val="FFFFFF">
                <a:alpha val="30196"/>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Tree>
    <p:extLst>
      <p:ext uri="{BB962C8B-B14F-4D97-AF65-F5344CB8AC3E}">
        <p14:creationId xmlns:p14="http://schemas.microsoft.com/office/powerpoint/2010/main" val="411503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arn(outVertical)">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arn(outVertical)">
                                      <p:cBhvr>
                                        <p:cTn id="12" dur="500"/>
                                        <p:tgtEl>
                                          <p:spTgt spid="28"/>
                                        </p:tgtEl>
                                      </p:cBhvr>
                                    </p:animEffect>
                                  </p:childTnLst>
                                </p:cTn>
                              </p:par>
                            </p:childTnLst>
                          </p:cTn>
                        </p:par>
                        <p:par>
                          <p:cTn id="13" fill="hold">
                            <p:stCondLst>
                              <p:cond delay="500"/>
                            </p:stCondLst>
                            <p:childTnLst>
                              <p:par>
                                <p:cTn id="14" presetID="22" presetClass="entr" presetSubtype="2" fill="hold"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right)">
                                      <p:cBhvr>
                                        <p:cTn id="16" dur="500"/>
                                        <p:tgtEl>
                                          <p:spTgt spid="29"/>
                                        </p:tgtEl>
                                      </p:cBhvr>
                                    </p:animEffect>
                                  </p:childTnLst>
                                </p:cTn>
                              </p:par>
                            </p:childTnLst>
                          </p:cTn>
                        </p:par>
                        <p:par>
                          <p:cTn id="17" fill="hold">
                            <p:stCondLst>
                              <p:cond delay="1000"/>
                            </p:stCondLst>
                            <p:childTnLst>
                              <p:par>
                                <p:cTn id="18" presetID="1" presetClass="exit" presetSubtype="0" fill="hold" grpId="0" nodeType="afterEffect">
                                  <p:stCondLst>
                                    <p:cond delay="0"/>
                                  </p:stCondLst>
                                  <p:childTnLst>
                                    <p:set>
                                      <p:cBhvr>
                                        <p:cTn id="19" dur="1" fill="hold">
                                          <p:stCondLst>
                                            <p:cond delay="0"/>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30"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a:xfrm>
            <a:off x="457200" y="0"/>
            <a:ext cx="8229600" cy="1143000"/>
          </a:xfrm>
        </p:spPr>
        <p:txBody>
          <a:bodyPr/>
          <a:lstStyle/>
          <a:p>
            <a:r>
              <a:rPr lang="en-US" altLang="zh-TW" dirty="0" smtClean="0">
                <a:solidFill>
                  <a:schemeClr val="accent2"/>
                </a:solidFill>
              </a:rPr>
              <a:t>Some useful one-line examples</a:t>
            </a:r>
          </a:p>
        </p:txBody>
      </p:sp>
      <p:sp>
        <p:nvSpPr>
          <p:cNvPr id="58371" name="Content Placeholder 2"/>
          <p:cNvSpPr>
            <a:spLocks noGrp="1"/>
          </p:cNvSpPr>
          <p:nvPr>
            <p:ph idx="4294967295"/>
          </p:nvPr>
        </p:nvSpPr>
        <p:spPr>
          <a:xfrm>
            <a:off x="36512" y="1124744"/>
            <a:ext cx="9144000" cy="5544616"/>
          </a:xfrm>
        </p:spPr>
        <p:txBody>
          <a:bodyPr lIns="0"/>
          <a:lstStyle/>
          <a:p>
            <a:pPr>
              <a:buNone/>
            </a:pPr>
            <a:r>
              <a:rPr lang="en-US" altLang="zh-TW" dirty="0" smtClean="0"/>
              <a:t>These are from: </a:t>
            </a:r>
            <a:r>
              <a:rPr lang="en-US" altLang="zh-TW" sz="3200" dirty="0" smtClean="0">
                <a:latin typeface="Arial Narrow" panose="020B0606020202030204" pitchFamily="34" charset="0"/>
                <a:hlinkClick r:id="rId2"/>
              </a:rPr>
              <a:t>http://sed.sourceforge.net/sed1line.txt</a:t>
            </a:r>
            <a:endParaRPr lang="en-US" altLang="zh-TW" sz="3200" dirty="0" smtClean="0">
              <a:latin typeface="Arial Narrow" panose="020B0606020202030204" pitchFamily="34" charset="0"/>
            </a:endParaRPr>
          </a:p>
          <a:p>
            <a:r>
              <a:rPr lang="en-US" altLang="zh-TW" dirty="0"/>
              <a:t>I have colored some of them gray, because they use the </a:t>
            </a:r>
            <a:r>
              <a:rPr lang="en-US" altLang="zh-TW" dirty="0" smtClean="0"/>
              <a:t>GNU </a:t>
            </a:r>
            <a:r>
              <a:rPr lang="en-US" altLang="zh-TW" dirty="0"/>
              <a:t>version of sed. </a:t>
            </a:r>
            <a:endParaRPr lang="en-US" altLang="zh-TW" dirty="0" smtClean="0"/>
          </a:p>
        </p:txBody>
      </p:sp>
    </p:spTree>
    <p:extLst>
      <p:ext uri="{BB962C8B-B14F-4D97-AF65-F5344CB8AC3E}">
        <p14:creationId xmlns:p14="http://schemas.microsoft.com/office/powerpoint/2010/main" val="182921582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a:xfrm>
            <a:off x="457200" y="0"/>
            <a:ext cx="8229600" cy="1143000"/>
          </a:xfrm>
        </p:spPr>
        <p:txBody>
          <a:bodyPr/>
          <a:lstStyle/>
          <a:p>
            <a:r>
              <a:rPr lang="en-US" altLang="zh-TW" dirty="0" smtClean="0">
                <a:solidFill>
                  <a:schemeClr val="accent2"/>
                </a:solidFill>
              </a:rPr>
              <a:t>Some useful one-line examples</a:t>
            </a:r>
          </a:p>
        </p:txBody>
      </p:sp>
      <p:sp>
        <p:nvSpPr>
          <p:cNvPr id="58371" name="Content Placeholder 2"/>
          <p:cNvSpPr>
            <a:spLocks noGrp="1"/>
          </p:cNvSpPr>
          <p:nvPr>
            <p:ph idx="4294967295"/>
          </p:nvPr>
        </p:nvSpPr>
        <p:spPr>
          <a:xfrm>
            <a:off x="36512" y="1124744"/>
            <a:ext cx="9144000" cy="5544616"/>
          </a:xfrm>
        </p:spPr>
        <p:txBody>
          <a:bodyPr lIns="0"/>
          <a:lstStyle/>
          <a:p>
            <a:pPr>
              <a:buNone/>
            </a:pPr>
            <a:r>
              <a:rPr lang="en-US" altLang="zh-TW" dirty="0" smtClean="0"/>
              <a:t>These are from: </a:t>
            </a:r>
            <a:r>
              <a:rPr lang="en-US" altLang="zh-TW" sz="3200" dirty="0" smtClean="0">
                <a:latin typeface="Arial Narrow" panose="020B0606020202030204" pitchFamily="34" charset="0"/>
                <a:hlinkClick r:id="rId2"/>
              </a:rPr>
              <a:t>http://sed.sourceforge.net/sed1line.txt</a:t>
            </a:r>
            <a:endParaRPr lang="en-US" altLang="zh-TW" sz="3200" dirty="0" smtClean="0">
              <a:latin typeface="Arial Narrow" panose="020B0606020202030204" pitchFamily="34" charset="0"/>
            </a:endParaRPr>
          </a:p>
          <a:p>
            <a:r>
              <a:rPr lang="en-US" altLang="zh-TW" dirty="0">
                <a:solidFill>
                  <a:schemeClr val="bg1">
                    <a:lumMod val="75000"/>
                  </a:schemeClr>
                </a:solidFill>
              </a:rPr>
              <a:t>I have colored some of them gray, because they use the </a:t>
            </a:r>
            <a:r>
              <a:rPr lang="en-US" altLang="zh-TW" dirty="0" smtClean="0">
                <a:solidFill>
                  <a:schemeClr val="bg1">
                    <a:lumMod val="75000"/>
                  </a:schemeClr>
                </a:solidFill>
              </a:rPr>
              <a:t>GNU </a:t>
            </a:r>
            <a:r>
              <a:rPr lang="en-US" altLang="zh-TW" dirty="0">
                <a:solidFill>
                  <a:schemeClr val="bg1">
                    <a:lumMod val="75000"/>
                  </a:schemeClr>
                </a:solidFill>
              </a:rPr>
              <a:t>version of sed. </a:t>
            </a:r>
            <a:endParaRPr lang="en-US" altLang="zh-TW" dirty="0" smtClean="0">
              <a:solidFill>
                <a:schemeClr val="bg1">
                  <a:lumMod val="75000"/>
                </a:schemeClr>
              </a:solidFill>
            </a:endParaRPr>
          </a:p>
          <a:p>
            <a:r>
              <a:rPr lang="en-US" altLang="zh-TW" dirty="0" smtClean="0"/>
              <a:t>I have added some further solutions of my own.</a:t>
            </a:r>
          </a:p>
        </p:txBody>
      </p:sp>
    </p:spTree>
    <p:extLst>
      <p:ext uri="{BB962C8B-B14F-4D97-AF65-F5344CB8AC3E}">
        <p14:creationId xmlns:p14="http://schemas.microsoft.com/office/powerpoint/2010/main" val="249040304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a:xfrm>
            <a:off x="457200" y="0"/>
            <a:ext cx="8229600" cy="1143000"/>
          </a:xfrm>
        </p:spPr>
        <p:txBody>
          <a:bodyPr/>
          <a:lstStyle/>
          <a:p>
            <a:r>
              <a:rPr lang="en-US" altLang="zh-TW" dirty="0" smtClean="0">
                <a:solidFill>
                  <a:schemeClr val="accent2"/>
                </a:solidFill>
              </a:rPr>
              <a:t>Some useful one-line examples</a:t>
            </a:r>
          </a:p>
        </p:txBody>
      </p:sp>
      <p:sp>
        <p:nvSpPr>
          <p:cNvPr id="58371" name="Content Placeholder 2"/>
          <p:cNvSpPr>
            <a:spLocks noGrp="1"/>
          </p:cNvSpPr>
          <p:nvPr>
            <p:ph idx="4294967295"/>
          </p:nvPr>
        </p:nvSpPr>
        <p:spPr>
          <a:xfrm>
            <a:off x="36512" y="1124744"/>
            <a:ext cx="9144000" cy="5544616"/>
          </a:xfrm>
        </p:spPr>
        <p:txBody>
          <a:bodyPr lIns="0"/>
          <a:lstStyle/>
          <a:p>
            <a:pPr>
              <a:buNone/>
            </a:pPr>
            <a:r>
              <a:rPr lang="en-US" altLang="zh-TW" dirty="0" smtClean="0"/>
              <a:t>These are from: </a:t>
            </a:r>
            <a:r>
              <a:rPr lang="en-US" altLang="zh-TW" sz="3200" dirty="0" smtClean="0">
                <a:latin typeface="Arial Narrow" panose="020B0606020202030204" pitchFamily="34" charset="0"/>
                <a:hlinkClick r:id="rId2"/>
              </a:rPr>
              <a:t>http://sed.sourceforge.net/sed1line.txt</a:t>
            </a:r>
            <a:endParaRPr lang="en-US" altLang="zh-TW" sz="3200" dirty="0" smtClean="0">
              <a:latin typeface="Arial Narrow" panose="020B0606020202030204" pitchFamily="34" charset="0"/>
            </a:endParaRPr>
          </a:p>
          <a:p>
            <a:r>
              <a:rPr lang="en-US" altLang="zh-TW" dirty="0">
                <a:solidFill>
                  <a:schemeClr val="bg1">
                    <a:lumMod val="75000"/>
                  </a:schemeClr>
                </a:solidFill>
              </a:rPr>
              <a:t>I have colored some of them gray, because they use the </a:t>
            </a:r>
            <a:r>
              <a:rPr lang="en-US" altLang="zh-TW" dirty="0" smtClean="0">
                <a:solidFill>
                  <a:schemeClr val="bg1">
                    <a:lumMod val="75000"/>
                  </a:schemeClr>
                </a:solidFill>
              </a:rPr>
              <a:t>GNU </a:t>
            </a:r>
            <a:r>
              <a:rPr lang="en-US" altLang="zh-TW" dirty="0">
                <a:solidFill>
                  <a:schemeClr val="bg1">
                    <a:lumMod val="75000"/>
                  </a:schemeClr>
                </a:solidFill>
              </a:rPr>
              <a:t>version of sed. </a:t>
            </a:r>
            <a:endParaRPr lang="en-US" altLang="zh-TW" dirty="0" smtClean="0">
              <a:solidFill>
                <a:schemeClr val="bg1">
                  <a:lumMod val="75000"/>
                </a:schemeClr>
              </a:solidFill>
            </a:endParaRPr>
          </a:p>
          <a:p>
            <a:r>
              <a:rPr lang="en-US" altLang="zh-TW" dirty="0" smtClean="0">
                <a:solidFill>
                  <a:schemeClr val="bg1">
                    <a:lumMod val="75000"/>
                  </a:schemeClr>
                </a:solidFill>
              </a:rPr>
              <a:t>I have added some further solutions of my own.</a:t>
            </a:r>
          </a:p>
          <a:p>
            <a:r>
              <a:rPr lang="en-US" altLang="zh-TW" dirty="0" smtClean="0"/>
              <a:t>I have modified some of them, to convert things like “ </a:t>
            </a:r>
            <a:r>
              <a:rPr lang="en-US" altLang="zh-TW" dirty="0" err="1" smtClean="0"/>
              <a:t>sed</a:t>
            </a:r>
            <a:r>
              <a:rPr lang="en-US" altLang="zh-TW" dirty="0" smtClean="0"/>
              <a:t> -e ':a' -e '...;</a:t>
            </a:r>
            <a:r>
              <a:rPr lang="en-US" altLang="zh-TW" dirty="0" err="1" smtClean="0"/>
              <a:t>ba</a:t>
            </a:r>
            <a:r>
              <a:rPr lang="en-US" altLang="zh-TW" dirty="0" smtClean="0"/>
              <a:t>' ” to: “ </a:t>
            </a:r>
            <a:r>
              <a:rPr lang="en-US" altLang="zh-TW" dirty="0" err="1" smtClean="0"/>
              <a:t>sed</a:t>
            </a:r>
            <a:r>
              <a:rPr lang="en-US" altLang="zh-TW" dirty="0" smtClean="0"/>
              <a:t> ':a;…;</a:t>
            </a:r>
            <a:r>
              <a:rPr lang="en-US" altLang="zh-TW" dirty="0" err="1" smtClean="0"/>
              <a:t>ba</a:t>
            </a:r>
            <a:r>
              <a:rPr lang="en-US" altLang="zh-TW" dirty="0" smtClean="0"/>
              <a:t>' ” </a:t>
            </a:r>
          </a:p>
        </p:txBody>
      </p:sp>
    </p:spTree>
    <p:extLst>
      <p:ext uri="{BB962C8B-B14F-4D97-AF65-F5344CB8AC3E}">
        <p14:creationId xmlns:p14="http://schemas.microsoft.com/office/powerpoint/2010/main" val="218037911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a:xfrm>
            <a:off x="457200" y="0"/>
            <a:ext cx="8229600" cy="1143000"/>
          </a:xfrm>
        </p:spPr>
        <p:txBody>
          <a:bodyPr/>
          <a:lstStyle/>
          <a:p>
            <a:r>
              <a:rPr lang="en-US" altLang="zh-TW" dirty="0" smtClean="0">
                <a:solidFill>
                  <a:schemeClr val="accent2"/>
                </a:solidFill>
              </a:rPr>
              <a:t>Some useful one-line examples</a:t>
            </a:r>
          </a:p>
        </p:txBody>
      </p:sp>
      <p:sp>
        <p:nvSpPr>
          <p:cNvPr id="58371" name="Content Placeholder 2"/>
          <p:cNvSpPr>
            <a:spLocks noGrp="1"/>
          </p:cNvSpPr>
          <p:nvPr>
            <p:ph idx="4294967295"/>
          </p:nvPr>
        </p:nvSpPr>
        <p:spPr>
          <a:xfrm>
            <a:off x="36512" y="1124744"/>
            <a:ext cx="9144000" cy="5544616"/>
          </a:xfrm>
        </p:spPr>
        <p:txBody>
          <a:bodyPr lIns="0"/>
          <a:lstStyle/>
          <a:p>
            <a:pPr>
              <a:buNone/>
            </a:pPr>
            <a:r>
              <a:rPr lang="en-US" altLang="zh-TW" dirty="0" smtClean="0"/>
              <a:t>These are from: </a:t>
            </a:r>
            <a:r>
              <a:rPr lang="en-US" altLang="zh-TW" sz="3200" dirty="0" smtClean="0">
                <a:latin typeface="Arial Narrow" panose="020B0606020202030204" pitchFamily="34" charset="0"/>
                <a:hlinkClick r:id="rId2"/>
              </a:rPr>
              <a:t>http://sed.sourceforge.net/sed1line.txt</a:t>
            </a:r>
            <a:endParaRPr lang="en-US" altLang="zh-TW" sz="3200" dirty="0" smtClean="0">
              <a:latin typeface="Arial Narrow" panose="020B0606020202030204" pitchFamily="34" charset="0"/>
            </a:endParaRPr>
          </a:p>
          <a:p>
            <a:r>
              <a:rPr lang="en-US" altLang="zh-TW" dirty="0">
                <a:solidFill>
                  <a:schemeClr val="bg1">
                    <a:lumMod val="75000"/>
                  </a:schemeClr>
                </a:solidFill>
              </a:rPr>
              <a:t>I have colored some of them gray, because they use the </a:t>
            </a:r>
            <a:r>
              <a:rPr lang="en-US" altLang="zh-TW" dirty="0" smtClean="0">
                <a:solidFill>
                  <a:schemeClr val="bg1">
                    <a:lumMod val="75000"/>
                  </a:schemeClr>
                </a:solidFill>
              </a:rPr>
              <a:t>GNU </a:t>
            </a:r>
            <a:r>
              <a:rPr lang="en-US" altLang="zh-TW" dirty="0">
                <a:solidFill>
                  <a:schemeClr val="bg1">
                    <a:lumMod val="75000"/>
                  </a:schemeClr>
                </a:solidFill>
              </a:rPr>
              <a:t>version of sed. </a:t>
            </a:r>
            <a:endParaRPr lang="en-US" altLang="zh-TW" dirty="0" smtClean="0">
              <a:solidFill>
                <a:schemeClr val="bg1">
                  <a:lumMod val="75000"/>
                </a:schemeClr>
              </a:solidFill>
            </a:endParaRPr>
          </a:p>
          <a:p>
            <a:r>
              <a:rPr lang="en-US" altLang="zh-TW" dirty="0" smtClean="0">
                <a:solidFill>
                  <a:schemeClr val="bg1">
                    <a:lumMod val="75000"/>
                  </a:schemeClr>
                </a:solidFill>
              </a:rPr>
              <a:t>I have added some further solutions of my own.</a:t>
            </a:r>
          </a:p>
          <a:p>
            <a:r>
              <a:rPr lang="en-US" altLang="zh-TW" dirty="0" smtClean="0"/>
              <a:t>I have modified some of them, to convert things like “ </a:t>
            </a:r>
            <a:r>
              <a:rPr lang="en-US" altLang="zh-TW" u="sng" dirty="0" err="1" smtClean="0">
                <a:solidFill>
                  <a:srgbClr val="146600"/>
                </a:solidFill>
              </a:rPr>
              <a:t>sed</a:t>
            </a:r>
            <a:r>
              <a:rPr lang="en-US" altLang="zh-TW" u="sng" dirty="0" smtClean="0">
                <a:solidFill>
                  <a:srgbClr val="146600"/>
                </a:solidFill>
              </a:rPr>
              <a:t> -e ':a' -e '...;</a:t>
            </a:r>
            <a:r>
              <a:rPr lang="en-US" altLang="zh-TW" u="sng" dirty="0" err="1" smtClean="0">
                <a:solidFill>
                  <a:srgbClr val="146600"/>
                </a:solidFill>
              </a:rPr>
              <a:t>ba</a:t>
            </a:r>
            <a:r>
              <a:rPr lang="en-US" altLang="zh-TW" u="sng" dirty="0" smtClean="0">
                <a:solidFill>
                  <a:srgbClr val="146600"/>
                </a:solidFill>
              </a:rPr>
              <a:t>'</a:t>
            </a:r>
            <a:r>
              <a:rPr lang="en-US" altLang="zh-TW" dirty="0" smtClean="0"/>
              <a:t> ” to: “ </a:t>
            </a:r>
            <a:r>
              <a:rPr lang="en-US" altLang="zh-TW" dirty="0" err="1" smtClean="0"/>
              <a:t>sed</a:t>
            </a:r>
            <a:r>
              <a:rPr lang="en-US" altLang="zh-TW" dirty="0" smtClean="0"/>
              <a:t> ':a;…;</a:t>
            </a:r>
            <a:r>
              <a:rPr lang="en-US" altLang="zh-TW" dirty="0" err="1" smtClean="0"/>
              <a:t>ba</a:t>
            </a:r>
            <a:r>
              <a:rPr lang="en-US" altLang="zh-TW" dirty="0" smtClean="0"/>
              <a:t>' ” </a:t>
            </a:r>
          </a:p>
          <a:p>
            <a:pPr lvl="1"/>
            <a:r>
              <a:rPr lang="en-US" altLang="zh-TW" dirty="0" smtClean="0">
                <a:solidFill>
                  <a:srgbClr val="FF0000"/>
                </a:solidFill>
              </a:rPr>
              <a:t>Why would they have used the awkward method on the </a:t>
            </a:r>
            <a:r>
              <a:rPr lang="en-US" altLang="zh-TW" b="1" u="sng" dirty="0" smtClean="0">
                <a:solidFill>
                  <a:srgbClr val="146600"/>
                </a:solidFill>
              </a:rPr>
              <a:t>left</a:t>
            </a:r>
            <a:r>
              <a:rPr lang="en-US" altLang="zh-TW" dirty="0" smtClean="0">
                <a:solidFill>
                  <a:srgbClr val="FF0000"/>
                </a:solidFill>
              </a:rPr>
              <a:t>, instead of the clean method on the </a:t>
            </a:r>
            <a:r>
              <a:rPr lang="en-US" altLang="zh-TW" b="1" dirty="0" smtClean="0">
                <a:solidFill>
                  <a:srgbClr val="FF0000"/>
                </a:solidFill>
              </a:rPr>
              <a:t>right</a:t>
            </a:r>
            <a:r>
              <a:rPr lang="en-US" altLang="zh-TW" dirty="0" smtClean="0">
                <a:solidFill>
                  <a:srgbClr val="FF0000"/>
                </a:solidFill>
              </a:rPr>
              <a:t>?</a:t>
            </a:r>
          </a:p>
        </p:txBody>
      </p:sp>
    </p:spTree>
    <p:extLst>
      <p:ext uri="{BB962C8B-B14F-4D97-AF65-F5344CB8AC3E}">
        <p14:creationId xmlns:p14="http://schemas.microsoft.com/office/powerpoint/2010/main" val="5989212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idx="4294967295"/>
          </p:nvPr>
        </p:nvSpPr>
        <p:spPr>
          <a:xfrm>
            <a:off x="457200" y="255984"/>
            <a:ext cx="8229600" cy="990600"/>
          </a:xfrm>
        </p:spPr>
        <p:txBody>
          <a:bodyPr/>
          <a:lstStyle/>
          <a:p>
            <a:pPr eaLnBrk="1" hangingPunct="1"/>
            <a:r>
              <a:rPr lang="en-US" altLang="zh-TW" dirty="0">
                <a:solidFill>
                  <a:srgbClr val="0033CC"/>
                </a:solidFill>
              </a:rPr>
              <a:t>The </a:t>
            </a:r>
            <a:r>
              <a:rPr lang="en-US" altLang="zh-TW" b="1" dirty="0">
                <a:solidFill>
                  <a:srgbClr val="0033CC"/>
                </a:solidFill>
              </a:rPr>
              <a:t>\</a:t>
            </a:r>
          </a:p>
        </p:txBody>
      </p:sp>
      <p:sp>
        <p:nvSpPr>
          <p:cNvPr id="53251" name="Content Placeholder 2"/>
          <p:cNvSpPr>
            <a:spLocks noGrp="1"/>
          </p:cNvSpPr>
          <p:nvPr>
            <p:ph idx="4294967295"/>
          </p:nvPr>
        </p:nvSpPr>
        <p:spPr>
          <a:xfrm>
            <a:off x="152400" y="1322784"/>
            <a:ext cx="8839200" cy="5562600"/>
          </a:xfrm>
        </p:spPr>
        <p:txBody>
          <a:bodyPr/>
          <a:lstStyle/>
          <a:p>
            <a:pPr marL="0" indent="0" eaLnBrk="1" hangingPunct="1">
              <a:lnSpc>
                <a:spcPct val="80000"/>
              </a:lnSpc>
              <a:buFontTx/>
              <a:buNone/>
            </a:pPr>
            <a:r>
              <a:rPr lang="en-US" altLang="zh-TW" sz="2700">
                <a:solidFill>
                  <a:srgbClr val="B2B2B2"/>
                </a:solidFill>
              </a:rPr>
              <a:t>You can prevent the shell from interpreting a character by placing a backslash ("\") in front of it. </a:t>
            </a:r>
          </a:p>
          <a:p>
            <a:pPr marL="0" indent="0" eaLnBrk="1" hangingPunct="1">
              <a:lnSpc>
                <a:spcPct val="80000"/>
              </a:lnSpc>
              <a:buFontTx/>
              <a:buNone/>
            </a:pPr>
            <a:r>
              <a:rPr lang="en-US" altLang="zh-TW" sz="2500">
                <a:solidFill>
                  <a:srgbClr val="B2B2B2"/>
                </a:solidFill>
              </a:rPr>
              <a:t>Here is a script to delete files with an asterisk in their names:</a:t>
            </a:r>
            <a:r>
              <a:rPr lang="en-US" altLang="zh-TW" sz="2500"/>
              <a:t> </a:t>
            </a:r>
          </a:p>
          <a:p>
            <a:pPr marL="0" indent="0" eaLnBrk="1" hangingPunct="1">
              <a:lnSpc>
                <a:spcPct val="80000"/>
              </a:lnSpc>
              <a:spcBef>
                <a:spcPct val="35000"/>
              </a:spcBef>
              <a:buFontTx/>
              <a:buNone/>
            </a:pPr>
            <a:r>
              <a:rPr lang="en-US" altLang="zh-TW" sz="2400">
                <a:latin typeface="High Tower Text" pitchFamily="18" charset="0"/>
                <a:ea typeface="Batang" pitchFamily="18" charset="-127"/>
                <a:cs typeface="FrankRuehl" pitchFamily="34" charset="-79"/>
              </a:rPr>
              <a:t>	echo This script removes all files that </a:t>
            </a:r>
            <a:br>
              <a:rPr lang="en-US" altLang="zh-TW" sz="2400">
                <a:latin typeface="High Tower Text" pitchFamily="18" charset="0"/>
                <a:ea typeface="Batang" pitchFamily="18" charset="-127"/>
                <a:cs typeface="FrankRuehl" pitchFamily="34" charset="-79"/>
              </a:rPr>
            </a:br>
            <a:r>
              <a:rPr lang="en-US" altLang="zh-TW" sz="2400">
                <a:latin typeface="High Tower Text" pitchFamily="18" charset="0"/>
                <a:ea typeface="Batang" pitchFamily="18" charset="-127"/>
                <a:cs typeface="FrankRuehl" pitchFamily="34" charset="-79"/>
              </a:rPr>
              <a:t>	echo contain an asterisk in the name.</a:t>
            </a:r>
            <a:br>
              <a:rPr lang="en-US" altLang="zh-TW" sz="2400">
                <a:latin typeface="High Tower Text" pitchFamily="18" charset="0"/>
                <a:ea typeface="Batang" pitchFamily="18" charset="-127"/>
                <a:cs typeface="FrankRuehl" pitchFamily="34" charset="-79"/>
              </a:rPr>
            </a:br>
            <a:r>
              <a:rPr lang="en-US" altLang="zh-TW" sz="2400">
                <a:latin typeface="High Tower Text" pitchFamily="18" charset="0"/>
                <a:ea typeface="Batang" pitchFamily="18" charset="-127"/>
                <a:cs typeface="FrankRuehl" pitchFamily="34" charset="-79"/>
              </a:rPr>
              <a:t>	echo</a:t>
            </a:r>
            <a:br>
              <a:rPr lang="en-US" altLang="zh-TW" sz="2400">
                <a:latin typeface="High Tower Text" pitchFamily="18" charset="0"/>
                <a:ea typeface="Batang" pitchFamily="18" charset="-127"/>
                <a:cs typeface="FrankRuehl" pitchFamily="34" charset="-79"/>
              </a:rPr>
            </a:br>
            <a:r>
              <a:rPr lang="en-US" altLang="zh-TW" sz="2400">
                <a:latin typeface="High Tower Text" pitchFamily="18" charset="0"/>
                <a:ea typeface="Batang" pitchFamily="18" charset="-127"/>
                <a:cs typeface="FrankRuehl" pitchFamily="34" charset="-79"/>
              </a:rPr>
              <a:t>	echo Are you sure you want to remove these files\?</a:t>
            </a:r>
            <a:br>
              <a:rPr lang="en-US" altLang="zh-TW" sz="2400">
                <a:latin typeface="High Tower Text" pitchFamily="18" charset="0"/>
                <a:ea typeface="Batang" pitchFamily="18" charset="-127"/>
                <a:cs typeface="FrankRuehl" pitchFamily="34" charset="-79"/>
              </a:rPr>
            </a:br>
            <a:r>
              <a:rPr lang="en-US" altLang="zh-TW" sz="2400">
                <a:latin typeface="High Tower Text" pitchFamily="18" charset="0"/>
                <a:ea typeface="Batang" pitchFamily="18" charset="-127"/>
                <a:cs typeface="FrankRuehl" pitchFamily="34" charset="-79"/>
              </a:rPr>
              <a:t>	rm </a:t>
            </a:r>
            <a:r>
              <a:rPr lang="en-US" altLang="zh-TW" sz="2400">
                <a:latin typeface="Garamond" pitchFamily="18" charset="0"/>
                <a:ea typeface="Batang" pitchFamily="18" charset="-127"/>
                <a:cs typeface="FrankRuehl" pitchFamily="34" charset="-79"/>
              </a:rPr>
              <a:t>-</a:t>
            </a:r>
            <a:r>
              <a:rPr lang="en-US" altLang="zh-TW" sz="2400">
                <a:latin typeface="High Tower Text" pitchFamily="18" charset="0"/>
                <a:ea typeface="Batang" pitchFamily="18" charset="-127"/>
                <a:cs typeface="FrankRuehl" pitchFamily="34" charset="-79"/>
              </a:rPr>
              <a:t>i *\**</a:t>
            </a:r>
            <a:r>
              <a:rPr lang="en-US" altLang="zh-TW" sz="2700"/>
              <a:t/>
            </a:r>
            <a:br>
              <a:rPr lang="en-US" altLang="zh-TW" sz="2700"/>
            </a:br>
            <a:endParaRPr lang="en-US" altLang="zh-TW" sz="2700"/>
          </a:p>
          <a:p>
            <a:pPr marL="0" indent="0" eaLnBrk="1" hangingPunct="1">
              <a:lnSpc>
                <a:spcPct val="80000"/>
              </a:lnSpc>
              <a:buFontTx/>
              <a:buNone/>
            </a:pPr>
            <a:r>
              <a:rPr lang="en-US" altLang="zh-TW" sz="2500"/>
              <a:t>This “\” was necessary because the “?” is also a shell symbol. </a:t>
            </a:r>
            <a:r>
              <a:rPr lang="en-US" altLang="zh-TW" sz="2500">
                <a:solidFill>
                  <a:schemeClr val="bg1"/>
                </a:solidFill>
              </a:rPr>
              <a:t>Without the “\”, the program would look for all files that match the pattern "files?." If you had “filesA” and “filesB” then you would have (wrongly) gotten: </a:t>
            </a:r>
          </a:p>
          <a:p>
            <a:pPr marL="0" indent="0" eaLnBrk="1" hangingPunct="1">
              <a:lnSpc>
                <a:spcPct val="80000"/>
              </a:lnSpc>
              <a:spcBef>
                <a:spcPct val="40000"/>
              </a:spcBef>
              <a:buFontTx/>
              <a:buNone/>
            </a:pPr>
            <a:r>
              <a:rPr lang="en-US" altLang="zh-TW" sz="2400">
                <a:solidFill>
                  <a:schemeClr val="bg1"/>
                </a:solidFill>
                <a:latin typeface="High Tower Text" pitchFamily="18" charset="0"/>
                <a:ea typeface="Batang" pitchFamily="18" charset="-127"/>
              </a:rPr>
              <a:t>   Are you sure you want to remove these filesA filesB</a:t>
            </a:r>
            <a:r>
              <a:rPr lang="en-US" altLang="zh-TW" sz="2400">
                <a:solidFill>
                  <a:schemeClr val="bg1"/>
                </a:solidFill>
                <a:latin typeface="High Tower Text" pitchFamily="18" charset="0"/>
              </a:rPr>
              <a:t/>
            </a:r>
            <a:br>
              <a:rPr lang="en-US" altLang="zh-TW" sz="2400">
                <a:solidFill>
                  <a:schemeClr val="bg1"/>
                </a:solidFill>
                <a:latin typeface="High Tower Text" pitchFamily="18" charset="0"/>
              </a:rPr>
            </a:br>
            <a:r>
              <a:rPr lang="en-US" altLang="zh-TW" sz="2700">
                <a:solidFill>
                  <a:schemeClr val="bg1"/>
                </a:solidFill>
              </a:rPr>
              <a:t> </a:t>
            </a:r>
          </a:p>
        </p:txBody>
      </p:sp>
      <p:cxnSp>
        <p:nvCxnSpPr>
          <p:cNvPr id="5" name="Straight Arrow Connector 4"/>
          <p:cNvCxnSpPr/>
          <p:nvPr/>
        </p:nvCxnSpPr>
        <p:spPr>
          <a:xfrm flipV="1">
            <a:off x="1371600" y="3608784"/>
            <a:ext cx="6019800" cy="83820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6" name="Trapezoid 5"/>
          <p:cNvSpPr>
            <a:spLocks noChangeAspect="1"/>
          </p:cNvSpPr>
          <p:nvPr/>
        </p:nvSpPr>
        <p:spPr bwMode="auto">
          <a:xfrm rot="-2700000">
            <a:off x="-737070" y="282628"/>
            <a:ext cx="2945498" cy="863248"/>
          </a:xfrm>
          <a:prstGeom prst="trapezoid">
            <a:avLst>
              <a:gd name="adj" fmla="val 100893"/>
            </a:avLst>
          </a:prstGeom>
          <a:solidFill>
            <a:srgbClr val="FFFF00"/>
          </a:solidFill>
          <a:ln w="9525" cap="flat" cmpd="sng" algn="ctr">
            <a:solidFill>
              <a:srgbClr val="C00000"/>
            </a:solidFill>
            <a:prstDash val="solid"/>
            <a:round/>
            <a:headEnd type="none" w="med" len="med"/>
            <a:tailEnd type="none" w="med" len="med"/>
          </a:ln>
          <a:effectLst/>
        </p:spPr>
        <p:txBody>
          <a:bodyPr vert="horz" wrap="square" lIns="91440" tIns="0" rIns="91440" bIns="45720" numCol="1" rtlCol="0" anchor="ctr" anchorCtr="1" compatLnSpc="1">
            <a:prstTxWarp prst="textNoShape">
              <a:avLst/>
            </a:prstTxWarp>
          </a:bodyPr>
          <a:lstStyle>
            <a:defPPr>
              <a:defRPr lang="en-US"/>
            </a:defPPr>
            <a:lvl1pPr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1pPr>
            <a:lvl2pPr marL="4572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2pPr>
            <a:lvl3pPr marL="9144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3pPr>
            <a:lvl4pPr marL="13716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4pPr>
            <a:lvl5pPr marL="18288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5pPr>
            <a:lvl6pPr marL="22860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6pPr>
            <a:lvl7pPr marL="27432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7pPr>
            <a:lvl8pPr marL="32004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8pPr>
            <a:lvl9pPr marL="36576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9pPr>
          </a:lstStyle>
          <a:p>
            <a:pPr marL="0" marR="0" indent="0" algn="ctr" defTabSz="914400" rtl="0" eaLnBrk="1" fontAlgn="base" latinLnBrk="0" hangingPunct="1">
              <a:spcBef>
                <a:spcPct val="0"/>
              </a:spcBef>
              <a:spcAft>
                <a:spcPct val="0"/>
              </a:spcAft>
              <a:buClrTx/>
              <a:buSzTx/>
              <a:buFontTx/>
              <a:buNone/>
              <a:tabLst/>
            </a:pPr>
            <a:r>
              <a:rPr kumimoji="1" lang="en-US" sz="2800" b="0" i="0" u="none" strike="noStrike" cap="none" normalizeH="0" baseline="0" dirty="0" smtClean="0">
                <a:ln>
                  <a:noFill/>
                </a:ln>
                <a:solidFill>
                  <a:schemeClr val="tx1"/>
                </a:solidFill>
                <a:effectLst/>
                <a:latin typeface="Arial" charset="0"/>
                <a:ea typeface="新細明體" charset="-120"/>
              </a:rPr>
              <a:t>From Lecture 5</a:t>
            </a:r>
            <a:endParaRPr kumimoji="1" lang="en-US" sz="2800" b="0" i="0" u="none" strike="noStrike" cap="none" normalizeH="0" baseline="0" dirty="0">
              <a:ln>
                <a:noFill/>
              </a:ln>
              <a:solidFill>
                <a:schemeClr val="tx1"/>
              </a:solidFill>
              <a:effectLst/>
              <a:latin typeface="Arial" charset="0"/>
              <a:ea typeface="新細明體" charset="-120"/>
            </a:endParaRPr>
          </a:p>
          <a:p>
            <a:pPr marL="0" marR="0" indent="0" algn="ctr" defTabSz="914400" rtl="0" eaLnBrk="1" fontAlgn="base" latinLnBrk="0" hangingPunct="1">
              <a:spcBef>
                <a:spcPct val="0"/>
              </a:spcBef>
              <a:spcAft>
                <a:spcPct val="0"/>
              </a:spcAft>
              <a:buClrTx/>
              <a:buSzTx/>
              <a:buFontTx/>
              <a:buNone/>
              <a:tabLst/>
            </a:pPr>
            <a:endParaRPr kumimoji="1" lang="en-US" sz="900" b="0" i="0" u="none" strike="noStrike" cap="none" normalizeH="0" baseline="0" dirty="0">
              <a:ln>
                <a:noFill/>
              </a:ln>
              <a:solidFill>
                <a:schemeClr val="tx1"/>
              </a:solidFill>
              <a:effectLst/>
              <a:latin typeface="Arial" charset="0"/>
              <a:ea typeface="新細明體" charset="-120"/>
            </a:endParaRPr>
          </a:p>
        </p:txBody>
      </p:sp>
    </p:spTree>
    <p:extLst>
      <p:ext uri="{BB962C8B-B14F-4D97-AF65-F5344CB8AC3E}">
        <p14:creationId xmlns:p14="http://schemas.microsoft.com/office/powerpoint/2010/main" val="409503604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a:xfrm>
            <a:off x="457200" y="0"/>
            <a:ext cx="8229600" cy="1143000"/>
          </a:xfrm>
        </p:spPr>
        <p:txBody>
          <a:bodyPr/>
          <a:lstStyle/>
          <a:p>
            <a:r>
              <a:rPr lang="en-US" altLang="zh-TW" dirty="0" smtClean="0">
                <a:solidFill>
                  <a:schemeClr val="accent2"/>
                </a:solidFill>
              </a:rPr>
              <a:t>Some useful one-line examples</a:t>
            </a:r>
          </a:p>
        </p:txBody>
      </p:sp>
      <p:sp>
        <p:nvSpPr>
          <p:cNvPr id="58371" name="Content Placeholder 2"/>
          <p:cNvSpPr>
            <a:spLocks noGrp="1"/>
          </p:cNvSpPr>
          <p:nvPr>
            <p:ph idx="4294967295"/>
          </p:nvPr>
        </p:nvSpPr>
        <p:spPr>
          <a:xfrm>
            <a:off x="36512" y="1124744"/>
            <a:ext cx="9144000" cy="5544616"/>
          </a:xfrm>
        </p:spPr>
        <p:txBody>
          <a:bodyPr lIns="0"/>
          <a:lstStyle/>
          <a:p>
            <a:pPr>
              <a:buNone/>
            </a:pPr>
            <a:r>
              <a:rPr lang="en-US" altLang="zh-TW" dirty="0" smtClean="0"/>
              <a:t>These are from: </a:t>
            </a:r>
            <a:r>
              <a:rPr lang="en-US" altLang="zh-TW" sz="3200" dirty="0" smtClean="0">
                <a:latin typeface="Arial Narrow" panose="020B0606020202030204" pitchFamily="34" charset="0"/>
                <a:hlinkClick r:id="rId2"/>
              </a:rPr>
              <a:t>http://sed.sourceforge.net/sed1line.txt</a:t>
            </a:r>
            <a:endParaRPr lang="en-US" altLang="zh-TW" sz="3200" dirty="0" smtClean="0">
              <a:latin typeface="Arial Narrow" panose="020B0606020202030204" pitchFamily="34" charset="0"/>
            </a:endParaRPr>
          </a:p>
          <a:p>
            <a:r>
              <a:rPr lang="en-US" altLang="zh-TW" dirty="0">
                <a:solidFill>
                  <a:schemeClr val="bg1">
                    <a:lumMod val="75000"/>
                  </a:schemeClr>
                </a:solidFill>
              </a:rPr>
              <a:t>I have colored some of them gray, because they use the </a:t>
            </a:r>
            <a:r>
              <a:rPr lang="en-US" altLang="zh-TW" dirty="0" smtClean="0">
                <a:solidFill>
                  <a:schemeClr val="bg1">
                    <a:lumMod val="75000"/>
                  </a:schemeClr>
                </a:solidFill>
              </a:rPr>
              <a:t>GNU </a:t>
            </a:r>
            <a:r>
              <a:rPr lang="en-US" altLang="zh-TW" dirty="0">
                <a:solidFill>
                  <a:schemeClr val="bg1">
                    <a:lumMod val="75000"/>
                  </a:schemeClr>
                </a:solidFill>
              </a:rPr>
              <a:t>version of sed. </a:t>
            </a:r>
            <a:endParaRPr lang="en-US" altLang="zh-TW" dirty="0" smtClean="0">
              <a:solidFill>
                <a:schemeClr val="bg1">
                  <a:lumMod val="75000"/>
                </a:schemeClr>
              </a:solidFill>
            </a:endParaRPr>
          </a:p>
          <a:p>
            <a:r>
              <a:rPr lang="en-US" altLang="zh-TW" dirty="0" smtClean="0">
                <a:solidFill>
                  <a:schemeClr val="bg1">
                    <a:lumMod val="75000"/>
                  </a:schemeClr>
                </a:solidFill>
              </a:rPr>
              <a:t>I have added some further solutions of my own.</a:t>
            </a:r>
          </a:p>
          <a:p>
            <a:r>
              <a:rPr lang="en-US" altLang="zh-TW" dirty="0" smtClean="0"/>
              <a:t>I have modified some of them, to convert things like “ </a:t>
            </a:r>
            <a:r>
              <a:rPr lang="en-US" altLang="zh-TW" dirty="0" err="1" smtClean="0"/>
              <a:t>sed</a:t>
            </a:r>
            <a:r>
              <a:rPr lang="en-US" altLang="zh-TW" dirty="0" smtClean="0"/>
              <a:t> -e ':a' -e '...;</a:t>
            </a:r>
            <a:r>
              <a:rPr lang="en-US" altLang="zh-TW" dirty="0" err="1" smtClean="0"/>
              <a:t>ba</a:t>
            </a:r>
            <a:r>
              <a:rPr lang="en-US" altLang="zh-TW" dirty="0" smtClean="0"/>
              <a:t>' ” to: “ </a:t>
            </a:r>
            <a:r>
              <a:rPr lang="en-US" altLang="zh-TW" u="sng" dirty="0" err="1" smtClean="0">
                <a:solidFill>
                  <a:srgbClr val="146600"/>
                </a:solidFill>
              </a:rPr>
              <a:t>sed</a:t>
            </a:r>
            <a:r>
              <a:rPr lang="en-US" altLang="zh-TW" u="sng" dirty="0" smtClean="0">
                <a:solidFill>
                  <a:srgbClr val="146600"/>
                </a:solidFill>
              </a:rPr>
              <a:t> ':a;…;</a:t>
            </a:r>
            <a:r>
              <a:rPr lang="en-US" altLang="zh-TW" u="sng" dirty="0" err="1" smtClean="0">
                <a:solidFill>
                  <a:srgbClr val="146600"/>
                </a:solidFill>
              </a:rPr>
              <a:t>ba</a:t>
            </a:r>
            <a:r>
              <a:rPr lang="en-US" altLang="zh-TW" u="sng" dirty="0" smtClean="0">
                <a:solidFill>
                  <a:srgbClr val="146600"/>
                </a:solidFill>
              </a:rPr>
              <a:t>'</a:t>
            </a:r>
            <a:r>
              <a:rPr lang="en-US" altLang="zh-TW" dirty="0" smtClean="0"/>
              <a:t> ” </a:t>
            </a:r>
          </a:p>
          <a:p>
            <a:pPr lvl="1"/>
            <a:r>
              <a:rPr lang="en-US" altLang="zh-TW" dirty="0" smtClean="0">
                <a:solidFill>
                  <a:srgbClr val="FF0000"/>
                </a:solidFill>
              </a:rPr>
              <a:t>Why would they have used the awkward method on the </a:t>
            </a:r>
            <a:r>
              <a:rPr lang="en-US" altLang="zh-TW" b="1" dirty="0" smtClean="0">
                <a:solidFill>
                  <a:srgbClr val="FF0000"/>
                </a:solidFill>
              </a:rPr>
              <a:t>left</a:t>
            </a:r>
            <a:r>
              <a:rPr lang="en-US" altLang="zh-TW" dirty="0" smtClean="0">
                <a:solidFill>
                  <a:srgbClr val="FF0000"/>
                </a:solidFill>
              </a:rPr>
              <a:t>, instead of the clean method on the </a:t>
            </a:r>
            <a:r>
              <a:rPr lang="en-US" altLang="zh-TW" b="1" u="sng" dirty="0" smtClean="0">
                <a:solidFill>
                  <a:srgbClr val="146600"/>
                </a:solidFill>
              </a:rPr>
              <a:t>right</a:t>
            </a:r>
            <a:r>
              <a:rPr lang="en-US" altLang="zh-TW" dirty="0" smtClean="0">
                <a:solidFill>
                  <a:srgbClr val="FF0000"/>
                </a:solidFill>
              </a:rPr>
              <a:t>?</a:t>
            </a:r>
          </a:p>
        </p:txBody>
      </p:sp>
    </p:spTree>
    <p:extLst>
      <p:ext uri="{BB962C8B-B14F-4D97-AF65-F5344CB8AC3E}">
        <p14:creationId xmlns:p14="http://schemas.microsoft.com/office/powerpoint/2010/main" val="26547326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a:xfrm>
            <a:off x="457200" y="0"/>
            <a:ext cx="8229600" cy="1143000"/>
          </a:xfrm>
        </p:spPr>
        <p:txBody>
          <a:bodyPr/>
          <a:lstStyle/>
          <a:p>
            <a:r>
              <a:rPr lang="en-US" altLang="zh-TW" dirty="0" smtClean="0">
                <a:solidFill>
                  <a:schemeClr val="accent2"/>
                </a:solidFill>
              </a:rPr>
              <a:t>Some useful one-line examples</a:t>
            </a:r>
          </a:p>
        </p:txBody>
      </p:sp>
      <p:sp>
        <p:nvSpPr>
          <p:cNvPr id="58371" name="Content Placeholder 2"/>
          <p:cNvSpPr>
            <a:spLocks noGrp="1"/>
          </p:cNvSpPr>
          <p:nvPr>
            <p:ph idx="4294967295"/>
          </p:nvPr>
        </p:nvSpPr>
        <p:spPr>
          <a:xfrm>
            <a:off x="36512" y="1124744"/>
            <a:ext cx="9144000" cy="5544616"/>
          </a:xfrm>
        </p:spPr>
        <p:txBody>
          <a:bodyPr lIns="0"/>
          <a:lstStyle/>
          <a:p>
            <a:pPr>
              <a:buNone/>
            </a:pPr>
            <a:r>
              <a:rPr lang="en-US" altLang="zh-TW" dirty="0" smtClean="0"/>
              <a:t>These are from: </a:t>
            </a:r>
            <a:r>
              <a:rPr lang="en-US" altLang="zh-TW" sz="3200" dirty="0" smtClean="0">
                <a:latin typeface="Arial Narrow" panose="020B0606020202030204" pitchFamily="34" charset="0"/>
                <a:hlinkClick r:id="rId2"/>
              </a:rPr>
              <a:t>http://sed.sourceforge.net/sed1line.txt</a:t>
            </a:r>
            <a:endParaRPr lang="en-US" altLang="zh-TW" sz="3200" dirty="0" smtClean="0">
              <a:latin typeface="Arial Narrow" panose="020B0606020202030204" pitchFamily="34" charset="0"/>
            </a:endParaRPr>
          </a:p>
          <a:p>
            <a:r>
              <a:rPr lang="en-US" altLang="zh-TW" dirty="0">
                <a:solidFill>
                  <a:schemeClr val="bg1">
                    <a:lumMod val="75000"/>
                  </a:schemeClr>
                </a:solidFill>
              </a:rPr>
              <a:t>I have colored some of them gray, because they use the </a:t>
            </a:r>
            <a:r>
              <a:rPr lang="en-US" altLang="zh-TW" dirty="0" smtClean="0">
                <a:solidFill>
                  <a:schemeClr val="bg1">
                    <a:lumMod val="75000"/>
                  </a:schemeClr>
                </a:solidFill>
              </a:rPr>
              <a:t>GNU </a:t>
            </a:r>
            <a:r>
              <a:rPr lang="en-US" altLang="zh-TW" dirty="0">
                <a:solidFill>
                  <a:schemeClr val="bg1">
                    <a:lumMod val="75000"/>
                  </a:schemeClr>
                </a:solidFill>
              </a:rPr>
              <a:t>version of sed. </a:t>
            </a:r>
            <a:endParaRPr lang="en-US" altLang="zh-TW" dirty="0" smtClean="0">
              <a:solidFill>
                <a:schemeClr val="bg1">
                  <a:lumMod val="75000"/>
                </a:schemeClr>
              </a:solidFill>
            </a:endParaRPr>
          </a:p>
          <a:p>
            <a:r>
              <a:rPr lang="en-US" altLang="zh-TW" dirty="0" smtClean="0">
                <a:solidFill>
                  <a:schemeClr val="bg1">
                    <a:lumMod val="75000"/>
                  </a:schemeClr>
                </a:solidFill>
              </a:rPr>
              <a:t>I have added some further solutions of my own.</a:t>
            </a:r>
          </a:p>
          <a:p>
            <a:r>
              <a:rPr lang="en-US" altLang="zh-TW" dirty="0" smtClean="0"/>
              <a:t>I have modified some of them, to convert things like “ </a:t>
            </a:r>
            <a:r>
              <a:rPr lang="en-US" altLang="zh-TW" dirty="0" err="1" smtClean="0"/>
              <a:t>sed</a:t>
            </a:r>
            <a:r>
              <a:rPr lang="en-US" altLang="zh-TW" dirty="0" smtClean="0"/>
              <a:t> -e ':a' -e '...;</a:t>
            </a:r>
            <a:r>
              <a:rPr lang="en-US" altLang="zh-TW" dirty="0" err="1" smtClean="0"/>
              <a:t>ba</a:t>
            </a:r>
            <a:r>
              <a:rPr lang="en-US" altLang="zh-TW" dirty="0" smtClean="0"/>
              <a:t>' ” to: “ </a:t>
            </a:r>
            <a:r>
              <a:rPr lang="en-US" altLang="zh-TW" dirty="0" err="1" smtClean="0">
                <a:solidFill>
                  <a:srgbClr val="146600"/>
                </a:solidFill>
              </a:rPr>
              <a:t>sed</a:t>
            </a:r>
            <a:r>
              <a:rPr lang="en-US" altLang="zh-TW" dirty="0" smtClean="0">
                <a:solidFill>
                  <a:srgbClr val="146600"/>
                </a:solidFill>
              </a:rPr>
              <a:t> ':a;…;</a:t>
            </a:r>
            <a:r>
              <a:rPr lang="en-US" altLang="zh-TW" dirty="0" err="1" smtClean="0">
                <a:solidFill>
                  <a:srgbClr val="146600"/>
                </a:solidFill>
              </a:rPr>
              <a:t>ba</a:t>
            </a:r>
            <a:r>
              <a:rPr lang="en-US" altLang="zh-TW" dirty="0" smtClean="0">
                <a:solidFill>
                  <a:srgbClr val="146600"/>
                </a:solidFill>
              </a:rPr>
              <a:t>'</a:t>
            </a:r>
            <a:r>
              <a:rPr lang="en-US" altLang="zh-TW" dirty="0" smtClean="0"/>
              <a:t> ” </a:t>
            </a:r>
          </a:p>
          <a:p>
            <a:pPr lvl="1"/>
            <a:r>
              <a:rPr lang="en-US" altLang="zh-TW" dirty="0" smtClean="0">
                <a:solidFill>
                  <a:srgbClr val="FF0000"/>
                </a:solidFill>
              </a:rPr>
              <a:t>Why would they have used the awkward method on the </a:t>
            </a:r>
            <a:r>
              <a:rPr lang="en-US" altLang="zh-TW" b="1" dirty="0" smtClean="0">
                <a:solidFill>
                  <a:srgbClr val="FF0000"/>
                </a:solidFill>
              </a:rPr>
              <a:t>left</a:t>
            </a:r>
            <a:r>
              <a:rPr lang="en-US" altLang="zh-TW" dirty="0" smtClean="0">
                <a:solidFill>
                  <a:srgbClr val="FF0000"/>
                </a:solidFill>
              </a:rPr>
              <a:t>, instead of the clean method on the </a:t>
            </a:r>
            <a:r>
              <a:rPr lang="en-US" altLang="zh-TW" b="1" dirty="0" smtClean="0">
                <a:solidFill>
                  <a:srgbClr val="146600"/>
                </a:solidFill>
              </a:rPr>
              <a:t>right</a:t>
            </a:r>
            <a:r>
              <a:rPr lang="en-US" altLang="zh-TW" dirty="0" smtClean="0">
                <a:solidFill>
                  <a:srgbClr val="FF0000"/>
                </a:solidFill>
              </a:rPr>
              <a:t>?</a:t>
            </a:r>
          </a:p>
          <a:p>
            <a:pPr lvl="1"/>
            <a:r>
              <a:rPr lang="en-US" altLang="zh-TW" dirty="0" smtClean="0">
                <a:solidFill>
                  <a:srgbClr val="00B050"/>
                </a:solidFill>
              </a:rPr>
              <a:t>Um, </a:t>
            </a:r>
            <a:r>
              <a:rPr lang="en-US" altLang="zh-TW" i="1" dirty="0" smtClean="0">
                <a:solidFill>
                  <a:srgbClr val="00B050"/>
                </a:solidFill>
              </a:rPr>
              <a:t>maybe</a:t>
            </a:r>
            <a:r>
              <a:rPr lang="en-US" altLang="zh-TW" dirty="0" smtClean="0">
                <a:solidFill>
                  <a:srgbClr val="00B050"/>
                </a:solidFill>
              </a:rPr>
              <a:t> something is nonstandard on the </a:t>
            </a:r>
            <a:r>
              <a:rPr lang="en-US" altLang="zh-TW" b="1" dirty="0" smtClean="0">
                <a:solidFill>
                  <a:srgbClr val="146600"/>
                </a:solidFill>
              </a:rPr>
              <a:t>right</a:t>
            </a:r>
            <a:r>
              <a:rPr lang="en-US" altLang="zh-TW" dirty="0" smtClean="0">
                <a:solidFill>
                  <a:srgbClr val="00B050"/>
                </a:solidFill>
              </a:rPr>
              <a:t>?</a:t>
            </a:r>
          </a:p>
          <a:p>
            <a:pPr lvl="2"/>
            <a:r>
              <a:rPr lang="en-US" altLang="zh-TW" sz="2800" dirty="0" smtClean="0">
                <a:solidFill>
                  <a:srgbClr val="00B050"/>
                </a:solidFill>
              </a:rPr>
              <a:t>But, then again, it looks fine to me and probably works for everyone of you on your computers.</a:t>
            </a:r>
          </a:p>
          <a:p>
            <a:pPr marL="0" indent="0">
              <a:buNone/>
            </a:pPr>
            <a:endParaRPr lang="en-US" altLang="zh-TW" dirty="0">
              <a:solidFill>
                <a:srgbClr val="00B050"/>
              </a:solidFill>
            </a:endParaRPr>
          </a:p>
        </p:txBody>
      </p:sp>
    </p:spTree>
    <p:extLst>
      <p:ext uri="{BB962C8B-B14F-4D97-AF65-F5344CB8AC3E}">
        <p14:creationId xmlns:p14="http://schemas.microsoft.com/office/powerpoint/2010/main" val="251567900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a:xfrm>
            <a:off x="457200" y="0"/>
            <a:ext cx="8229600" cy="1143000"/>
          </a:xfrm>
        </p:spPr>
        <p:txBody>
          <a:bodyPr/>
          <a:lstStyle/>
          <a:p>
            <a:r>
              <a:rPr lang="en-US" altLang="zh-TW" dirty="0" smtClean="0">
                <a:solidFill>
                  <a:schemeClr val="accent2"/>
                </a:solidFill>
              </a:rPr>
              <a:t>Some useful one-line examples</a:t>
            </a:r>
          </a:p>
        </p:txBody>
      </p:sp>
      <p:sp>
        <p:nvSpPr>
          <p:cNvPr id="58371" name="Content Placeholder 2"/>
          <p:cNvSpPr>
            <a:spLocks noGrp="1"/>
          </p:cNvSpPr>
          <p:nvPr>
            <p:ph idx="4294967295"/>
          </p:nvPr>
        </p:nvSpPr>
        <p:spPr>
          <a:xfrm>
            <a:off x="36512" y="1124744"/>
            <a:ext cx="9144000" cy="5544616"/>
          </a:xfrm>
        </p:spPr>
        <p:txBody>
          <a:bodyPr lIns="0"/>
          <a:lstStyle/>
          <a:p>
            <a:pPr>
              <a:buNone/>
            </a:pPr>
            <a:r>
              <a:rPr lang="en-US" altLang="zh-TW" dirty="0" smtClean="0">
                <a:solidFill>
                  <a:schemeClr val="bg1">
                    <a:lumMod val="50000"/>
                  </a:schemeClr>
                </a:solidFill>
              </a:rPr>
              <a:t>These are from: </a:t>
            </a:r>
            <a:r>
              <a:rPr lang="en-US" altLang="zh-TW" sz="3200" dirty="0" smtClean="0">
                <a:solidFill>
                  <a:schemeClr val="bg1">
                    <a:lumMod val="50000"/>
                  </a:schemeClr>
                </a:solidFill>
                <a:latin typeface="Arial Narrow" panose="020B0606020202030204" pitchFamily="34" charset="0"/>
                <a:hlinkClick r:id="rId2"/>
              </a:rPr>
              <a:t>http://sed.sourceforge.net/sed1line.txt</a:t>
            </a:r>
            <a:endParaRPr lang="en-US" altLang="zh-TW" dirty="0">
              <a:solidFill>
                <a:schemeClr val="bg1">
                  <a:lumMod val="50000"/>
                </a:schemeClr>
              </a:solidFill>
            </a:endParaRPr>
          </a:p>
          <a:p>
            <a:r>
              <a:rPr lang="en-US" altLang="zh-TW" dirty="0" smtClean="0"/>
              <a:t>Please understand the mindset behind the creation of these examples:  </a:t>
            </a:r>
          </a:p>
          <a:p>
            <a:pPr lvl="1"/>
            <a:r>
              <a:rPr lang="en-US" altLang="zh-TW" dirty="0" smtClean="0"/>
              <a:t>Their goal was minimizing the number of keystrokes</a:t>
            </a:r>
          </a:p>
          <a:p>
            <a:pPr lvl="1"/>
            <a:r>
              <a:rPr lang="en-US" altLang="zh-TW" dirty="0" smtClean="0"/>
              <a:t>Their goal was not clarity</a:t>
            </a:r>
            <a:endParaRPr lang="en-US" altLang="zh-TW" dirty="0"/>
          </a:p>
        </p:txBody>
      </p:sp>
    </p:spTree>
    <p:extLst>
      <p:ext uri="{BB962C8B-B14F-4D97-AF65-F5344CB8AC3E}">
        <p14:creationId xmlns:p14="http://schemas.microsoft.com/office/powerpoint/2010/main" val="401615424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idx="4294967295"/>
          </p:nvPr>
        </p:nvSpPr>
        <p:spPr>
          <a:xfrm>
            <a:off x="457200" y="0"/>
            <a:ext cx="8229600" cy="1412776"/>
          </a:xfrm>
        </p:spPr>
        <p:txBody>
          <a:bodyPr/>
          <a:lstStyle/>
          <a:p>
            <a:r>
              <a:rPr lang="en-US" altLang="zh-TW" dirty="0" err="1" smtClean="0">
                <a:solidFill>
                  <a:srgbClr val="2D2D8A"/>
                </a:solidFill>
              </a:rPr>
              <a:t>sed</a:t>
            </a:r>
            <a:r>
              <a:rPr lang="en-US" altLang="zh-TW" dirty="0" smtClean="0">
                <a:solidFill>
                  <a:srgbClr val="2D2D8A"/>
                </a:solidFill>
              </a:rPr>
              <a:t> one-liners</a:t>
            </a:r>
            <a:br>
              <a:rPr lang="en-US" altLang="zh-TW" dirty="0" smtClean="0">
                <a:solidFill>
                  <a:srgbClr val="2D2D8A"/>
                </a:solidFill>
              </a:rPr>
            </a:br>
            <a:r>
              <a:rPr lang="en-US" altLang="zh-TW" sz="5400" dirty="0" smtClean="0">
                <a:solidFill>
                  <a:schemeClr val="tx1"/>
                </a:solidFill>
              </a:rPr>
              <a:t>File Spacing</a:t>
            </a:r>
            <a:endParaRPr lang="en-US" altLang="zh-TW" dirty="0" smtClean="0">
              <a:solidFill>
                <a:schemeClr val="tx1"/>
              </a:solidFill>
            </a:endParaRPr>
          </a:p>
        </p:txBody>
      </p:sp>
      <p:sp>
        <p:nvSpPr>
          <p:cNvPr id="3" name="Content Placeholder 2"/>
          <p:cNvSpPr>
            <a:spLocks noGrp="1"/>
          </p:cNvSpPr>
          <p:nvPr>
            <p:ph idx="4294967295"/>
          </p:nvPr>
        </p:nvSpPr>
        <p:spPr>
          <a:xfrm>
            <a:off x="457200" y="1524000"/>
            <a:ext cx="8229600" cy="5181600"/>
          </a:xfrm>
        </p:spPr>
        <p:txBody>
          <a:bodyPr/>
          <a:lstStyle/>
          <a:p>
            <a:pPr>
              <a:defRPr/>
            </a:pPr>
            <a:r>
              <a:rPr lang="en-US" dirty="0" smtClean="0">
                <a:solidFill>
                  <a:schemeClr val="accent6"/>
                </a:solidFill>
              </a:rPr>
              <a:t>double space a file:</a:t>
            </a:r>
          </a:p>
          <a:p>
            <a:pPr>
              <a:spcBef>
                <a:spcPts val="0"/>
              </a:spcBef>
              <a:buFontTx/>
              <a:buNone/>
              <a:defRPr/>
            </a:pPr>
            <a:r>
              <a:rPr lang="en-US" b="1" dirty="0" smtClean="0"/>
              <a:t>	</a:t>
            </a:r>
            <a:r>
              <a:rPr lang="en-US" dirty="0" smtClean="0"/>
              <a:t>%</a:t>
            </a:r>
            <a:r>
              <a:rPr lang="en-US" b="1" dirty="0" smtClean="0"/>
              <a:t> </a:t>
            </a:r>
            <a:r>
              <a:rPr lang="en-US" b="1" dirty="0" err="1" smtClean="0"/>
              <a:t>sed</a:t>
            </a:r>
            <a:r>
              <a:rPr lang="en-US" b="1" dirty="0" smtClean="0"/>
              <a:t> G </a:t>
            </a:r>
          </a:p>
          <a:p>
            <a:pPr>
              <a:defRPr/>
            </a:pPr>
            <a:r>
              <a:rPr lang="en-US" dirty="0" smtClean="0">
                <a:solidFill>
                  <a:schemeClr val="accent6"/>
                </a:solidFill>
              </a:rPr>
              <a:t>double space a file which already has some blank lines in it: </a:t>
            </a:r>
          </a:p>
          <a:p>
            <a:pPr>
              <a:spcBef>
                <a:spcPts val="0"/>
              </a:spcBef>
              <a:buFontTx/>
              <a:buNone/>
              <a:defRPr/>
            </a:pPr>
            <a:r>
              <a:rPr lang="en-US" dirty="0" smtClean="0"/>
              <a:t>	%</a:t>
            </a:r>
            <a:r>
              <a:rPr lang="en-US" b="1" dirty="0" smtClean="0"/>
              <a:t> </a:t>
            </a:r>
            <a:r>
              <a:rPr lang="en-US" b="1" dirty="0" err="1" smtClean="0"/>
              <a:t>sed</a:t>
            </a:r>
            <a:r>
              <a:rPr lang="en-US" b="1" dirty="0" smtClean="0"/>
              <a:t> '/^$/</a:t>
            </a:r>
            <a:r>
              <a:rPr lang="en-US" b="1" dirty="0" err="1" smtClean="0"/>
              <a:t>d;G</a:t>
            </a:r>
            <a:r>
              <a:rPr lang="en-US" b="1" dirty="0" smtClean="0"/>
              <a:t>' </a:t>
            </a:r>
          </a:p>
          <a:p>
            <a:pPr>
              <a:defRPr/>
            </a:pPr>
            <a:r>
              <a:rPr lang="en-US" dirty="0" smtClean="0">
                <a:solidFill>
                  <a:schemeClr val="accent6"/>
                </a:solidFill>
              </a:rPr>
              <a:t>triple space a file:</a:t>
            </a:r>
          </a:p>
          <a:p>
            <a:pPr>
              <a:spcBef>
                <a:spcPts val="0"/>
              </a:spcBef>
              <a:buFontTx/>
              <a:buNone/>
              <a:defRPr/>
            </a:pPr>
            <a:r>
              <a:rPr lang="en-US" dirty="0" smtClean="0"/>
              <a:t>	% </a:t>
            </a:r>
            <a:r>
              <a:rPr lang="en-US" b="1" dirty="0" smtClean="0"/>
              <a:t>sed G\;G</a:t>
            </a:r>
          </a:p>
          <a:p>
            <a:pPr>
              <a:defRPr/>
            </a:pPr>
            <a:r>
              <a:rPr lang="en-US" dirty="0" smtClean="0">
                <a:solidFill>
                  <a:schemeClr val="accent6"/>
                </a:solidFill>
              </a:rPr>
              <a:t>undo double-spacing</a:t>
            </a:r>
            <a:r>
              <a:rPr lang="en-US" dirty="0" smtClean="0"/>
              <a:t> (assumes all     even-numbered lines are always blank):</a:t>
            </a:r>
            <a:r>
              <a:rPr lang="en-US" dirty="0" smtClean="0">
                <a:solidFill>
                  <a:schemeClr val="accent6"/>
                </a:solidFill>
              </a:rPr>
              <a:t> </a:t>
            </a:r>
          </a:p>
          <a:p>
            <a:pPr>
              <a:spcBef>
                <a:spcPts val="0"/>
              </a:spcBef>
              <a:buFontTx/>
              <a:buNone/>
              <a:defRPr/>
            </a:pPr>
            <a:r>
              <a:rPr lang="en-US" dirty="0" smtClean="0"/>
              <a:t>	% </a:t>
            </a:r>
            <a:r>
              <a:rPr lang="en-US" b="1" dirty="0" smtClean="0"/>
              <a:t>sed n\;d</a:t>
            </a:r>
          </a:p>
        </p:txBody>
      </p:sp>
    </p:spTree>
    <p:extLst>
      <p:ext uri="{BB962C8B-B14F-4D97-AF65-F5344CB8AC3E}">
        <p14:creationId xmlns:p14="http://schemas.microsoft.com/office/powerpoint/2010/main" val="2756695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idx="4294967295"/>
          </p:nvPr>
        </p:nvSpPr>
        <p:spPr>
          <a:xfrm>
            <a:off x="457200" y="0"/>
            <a:ext cx="8229600" cy="1417638"/>
          </a:xfrm>
        </p:spPr>
        <p:txBody>
          <a:bodyPr/>
          <a:lstStyle/>
          <a:p>
            <a:r>
              <a:rPr lang="en-US" altLang="zh-TW" smtClean="0">
                <a:solidFill>
                  <a:srgbClr val="2D2D8A"/>
                </a:solidFill>
              </a:rPr>
              <a:t>sed one-liners</a:t>
            </a:r>
            <a:r>
              <a:rPr lang="en-US" altLang="zh-TW" sz="3600" smtClean="0">
                <a:solidFill>
                  <a:srgbClr val="2D2D8A"/>
                </a:solidFill>
              </a:rPr>
              <a:t/>
            </a:r>
            <a:br>
              <a:rPr lang="en-US" altLang="zh-TW" sz="3600" smtClean="0">
                <a:solidFill>
                  <a:srgbClr val="2D2D8A"/>
                </a:solidFill>
              </a:rPr>
            </a:br>
            <a:r>
              <a:rPr lang="en-US" altLang="zh-TW" sz="5400" smtClean="0">
                <a:solidFill>
                  <a:srgbClr val="000000"/>
                </a:solidFill>
              </a:rPr>
              <a:t>File Spacing</a:t>
            </a:r>
          </a:p>
        </p:txBody>
      </p:sp>
      <p:sp>
        <p:nvSpPr>
          <p:cNvPr id="3" name="Content Placeholder 2"/>
          <p:cNvSpPr>
            <a:spLocks noGrp="1"/>
          </p:cNvSpPr>
          <p:nvPr>
            <p:ph idx="4294967295"/>
          </p:nvPr>
        </p:nvSpPr>
        <p:spPr>
          <a:xfrm>
            <a:off x="457200" y="1600200"/>
            <a:ext cx="8915400" cy="5257800"/>
          </a:xfrm>
        </p:spPr>
        <p:txBody>
          <a:bodyPr/>
          <a:lstStyle/>
          <a:p>
            <a:pPr>
              <a:defRPr/>
            </a:pPr>
            <a:r>
              <a:rPr lang="en-US" dirty="0" smtClean="0">
                <a:solidFill>
                  <a:schemeClr val="accent6"/>
                </a:solidFill>
              </a:rPr>
              <a:t>insert a blank line above every line which matches "</a:t>
            </a:r>
            <a:r>
              <a:rPr lang="en-US" dirty="0" err="1" smtClean="0">
                <a:solidFill>
                  <a:schemeClr val="accent6"/>
                </a:solidFill>
              </a:rPr>
              <a:t>regex</a:t>
            </a:r>
            <a:r>
              <a:rPr lang="en-US" dirty="0" smtClean="0">
                <a:solidFill>
                  <a:schemeClr val="accent6"/>
                </a:solidFill>
              </a:rPr>
              <a:t>": </a:t>
            </a:r>
          </a:p>
          <a:p>
            <a:pPr>
              <a:spcBef>
                <a:spcPts val="300"/>
              </a:spcBef>
              <a:buFontTx/>
              <a:buNone/>
              <a:defRPr/>
            </a:pPr>
            <a:r>
              <a:rPr lang="en-US" dirty="0" smtClean="0"/>
              <a:t>	% </a:t>
            </a:r>
            <a:r>
              <a:rPr lang="en-US" b="1" dirty="0" err="1" smtClean="0"/>
              <a:t>sed</a:t>
            </a:r>
            <a:r>
              <a:rPr lang="en-US" b="1" dirty="0" smtClean="0"/>
              <a:t> '/regex/{</a:t>
            </a:r>
            <a:r>
              <a:rPr lang="en-US" b="1" dirty="0" err="1" smtClean="0"/>
              <a:t>x;p;x</a:t>
            </a:r>
            <a:r>
              <a:rPr lang="en-US" b="1" dirty="0" smtClean="0"/>
              <a:t>;}'</a:t>
            </a:r>
            <a:r>
              <a:rPr lang="en-US" altLang="zh-TW" dirty="0" smtClean="0"/>
              <a:t> </a:t>
            </a:r>
            <a:endParaRPr lang="en-US" b="1" dirty="0" smtClean="0"/>
          </a:p>
          <a:p>
            <a:pPr>
              <a:spcBef>
                <a:spcPts val="300"/>
              </a:spcBef>
              <a:buNone/>
              <a:defRPr/>
            </a:pPr>
            <a:r>
              <a:rPr lang="en-US" altLang="zh-TW" dirty="0"/>
              <a:t>	</a:t>
            </a:r>
            <a:endParaRPr lang="en-US" b="1" dirty="0"/>
          </a:p>
        </p:txBody>
      </p:sp>
    </p:spTree>
    <p:extLst>
      <p:ext uri="{BB962C8B-B14F-4D97-AF65-F5344CB8AC3E}">
        <p14:creationId xmlns:p14="http://schemas.microsoft.com/office/powerpoint/2010/main" val="1692156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idx="4294967295"/>
          </p:nvPr>
        </p:nvSpPr>
        <p:spPr>
          <a:xfrm>
            <a:off x="457200" y="0"/>
            <a:ext cx="8229600" cy="1417638"/>
          </a:xfrm>
        </p:spPr>
        <p:txBody>
          <a:bodyPr/>
          <a:lstStyle/>
          <a:p>
            <a:r>
              <a:rPr lang="en-US" altLang="zh-TW" smtClean="0">
                <a:solidFill>
                  <a:srgbClr val="2D2D8A"/>
                </a:solidFill>
              </a:rPr>
              <a:t>sed one-liners</a:t>
            </a:r>
            <a:r>
              <a:rPr lang="en-US" altLang="zh-TW" sz="3600" smtClean="0">
                <a:solidFill>
                  <a:srgbClr val="2D2D8A"/>
                </a:solidFill>
              </a:rPr>
              <a:t/>
            </a:r>
            <a:br>
              <a:rPr lang="en-US" altLang="zh-TW" sz="3600" smtClean="0">
                <a:solidFill>
                  <a:srgbClr val="2D2D8A"/>
                </a:solidFill>
              </a:rPr>
            </a:br>
            <a:r>
              <a:rPr lang="en-US" altLang="zh-TW" sz="5400" smtClean="0">
                <a:solidFill>
                  <a:srgbClr val="000000"/>
                </a:solidFill>
              </a:rPr>
              <a:t>File Spacing</a:t>
            </a:r>
          </a:p>
        </p:txBody>
      </p:sp>
      <p:sp>
        <p:nvSpPr>
          <p:cNvPr id="3" name="Content Placeholder 2"/>
          <p:cNvSpPr>
            <a:spLocks noGrp="1"/>
          </p:cNvSpPr>
          <p:nvPr>
            <p:ph idx="4294967295"/>
          </p:nvPr>
        </p:nvSpPr>
        <p:spPr>
          <a:xfrm>
            <a:off x="457200" y="1600200"/>
            <a:ext cx="8915400" cy="5257800"/>
          </a:xfrm>
        </p:spPr>
        <p:txBody>
          <a:bodyPr/>
          <a:lstStyle/>
          <a:p>
            <a:pPr>
              <a:defRPr/>
            </a:pPr>
            <a:r>
              <a:rPr lang="en-US" dirty="0" smtClean="0">
                <a:solidFill>
                  <a:schemeClr val="accent6"/>
                </a:solidFill>
              </a:rPr>
              <a:t>insert a blank line above every line which matches "</a:t>
            </a:r>
            <a:r>
              <a:rPr lang="en-US" dirty="0" err="1" smtClean="0">
                <a:solidFill>
                  <a:schemeClr val="accent6"/>
                </a:solidFill>
              </a:rPr>
              <a:t>regex</a:t>
            </a:r>
            <a:r>
              <a:rPr lang="en-US" dirty="0" smtClean="0">
                <a:solidFill>
                  <a:schemeClr val="accent6"/>
                </a:solidFill>
              </a:rPr>
              <a:t>": </a:t>
            </a:r>
          </a:p>
          <a:p>
            <a:pPr>
              <a:spcBef>
                <a:spcPts val="300"/>
              </a:spcBef>
              <a:buFontTx/>
              <a:buNone/>
              <a:defRPr/>
            </a:pPr>
            <a:r>
              <a:rPr lang="en-US" dirty="0" smtClean="0"/>
              <a:t>	% </a:t>
            </a:r>
            <a:r>
              <a:rPr lang="en-US" b="1" dirty="0" err="1" smtClean="0"/>
              <a:t>sed</a:t>
            </a:r>
            <a:r>
              <a:rPr lang="en-US" b="1" dirty="0" smtClean="0"/>
              <a:t> '/regex/{</a:t>
            </a:r>
            <a:r>
              <a:rPr lang="en-US" b="1" dirty="0" err="1" smtClean="0"/>
              <a:t>x;p;x</a:t>
            </a:r>
            <a:r>
              <a:rPr lang="en-US" b="1" dirty="0" smtClean="0">
                <a:solidFill>
                  <a:srgbClr val="00FF00"/>
                </a:solidFill>
              </a:rPr>
              <a:t>;</a:t>
            </a:r>
            <a:r>
              <a:rPr lang="en-US" b="1" dirty="0" smtClean="0">
                <a:solidFill>
                  <a:srgbClr val="CC00FF"/>
                </a:solidFill>
              </a:rPr>
              <a:t>}</a:t>
            </a:r>
            <a:r>
              <a:rPr lang="en-US" b="1" dirty="0" smtClean="0"/>
              <a:t>'</a:t>
            </a:r>
            <a:r>
              <a:rPr lang="en-US" altLang="zh-TW" sz="2800" dirty="0" smtClean="0">
                <a:solidFill>
                  <a:srgbClr val="FF6699"/>
                </a:solidFill>
                <a:latin typeface="Arial Narrow" panose="020B0606020202030204" pitchFamily="34" charset="0"/>
              </a:rPr>
              <a:t>←standard </a:t>
            </a:r>
            <a:r>
              <a:rPr lang="en-US" altLang="zh-TW" sz="2800" dirty="0" err="1" smtClean="0">
                <a:solidFill>
                  <a:srgbClr val="FF6699"/>
                </a:solidFill>
                <a:latin typeface="Arial Narrow" panose="020B0606020202030204" pitchFamily="34" charset="0"/>
              </a:rPr>
              <a:t>sed</a:t>
            </a:r>
            <a:r>
              <a:rPr lang="en-US" altLang="zh-TW" sz="2800" dirty="0" smtClean="0">
                <a:solidFill>
                  <a:srgbClr val="FF6699"/>
                </a:solidFill>
                <a:latin typeface="Arial Narrow" panose="020B0606020202030204" pitchFamily="34" charset="0"/>
              </a:rPr>
              <a:t> needs </a:t>
            </a:r>
            <a:r>
              <a:rPr lang="en-US" altLang="zh-TW" sz="2800" spc="-50" dirty="0" smtClean="0">
                <a:solidFill>
                  <a:srgbClr val="FF6699"/>
                </a:solidFill>
                <a:latin typeface="Arial Narrow" panose="020B0606020202030204" pitchFamily="34" charset="0"/>
              </a:rPr>
              <a:t>“</a:t>
            </a:r>
            <a:r>
              <a:rPr lang="en-US" altLang="zh-TW" sz="2800" b="1" spc="-50" dirty="0" smtClean="0">
                <a:solidFill>
                  <a:srgbClr val="00FF00"/>
                </a:solidFill>
                <a:latin typeface="Arial Narrow" panose="020B0606020202030204" pitchFamily="34" charset="0"/>
              </a:rPr>
              <a:t>;</a:t>
            </a:r>
            <a:r>
              <a:rPr lang="en-US" altLang="zh-TW" sz="2800" spc="-50" dirty="0" smtClean="0">
                <a:solidFill>
                  <a:srgbClr val="FF6699"/>
                </a:solidFill>
                <a:latin typeface="Arial Narrow" panose="020B0606020202030204" pitchFamily="34" charset="0"/>
              </a:rPr>
              <a:t>” B4 “</a:t>
            </a:r>
            <a:r>
              <a:rPr lang="en-US" altLang="zh-TW" sz="2800" b="1" spc="-50" dirty="0" smtClean="0">
                <a:solidFill>
                  <a:srgbClr val="CC00FF"/>
                </a:solidFill>
                <a:latin typeface="Arial Narrow" panose="020B0606020202030204" pitchFamily="34" charset="0"/>
              </a:rPr>
              <a:t>}</a:t>
            </a:r>
            <a:r>
              <a:rPr lang="en-US" altLang="zh-TW" sz="2800" spc="-50" dirty="0" smtClean="0">
                <a:solidFill>
                  <a:srgbClr val="FF6699"/>
                </a:solidFill>
                <a:latin typeface="Arial Narrow" panose="020B0606020202030204" pitchFamily="34" charset="0"/>
              </a:rPr>
              <a:t>”</a:t>
            </a:r>
            <a:r>
              <a:rPr lang="en-US" altLang="zh-TW" dirty="0" smtClean="0"/>
              <a:t> </a:t>
            </a:r>
            <a:endParaRPr lang="en-US" b="1" dirty="0" smtClean="0"/>
          </a:p>
          <a:p>
            <a:pPr>
              <a:spcBef>
                <a:spcPts val="0"/>
              </a:spcBef>
              <a:buNone/>
              <a:defRPr/>
            </a:pPr>
            <a:r>
              <a:rPr lang="en-US" altLang="zh-TW" dirty="0"/>
              <a:t>	% </a:t>
            </a:r>
            <a:r>
              <a:rPr lang="en-US" altLang="zh-TW" b="1" dirty="0" err="1" smtClean="0"/>
              <a:t>sed</a:t>
            </a:r>
            <a:r>
              <a:rPr lang="en-US" altLang="zh-TW" b="1" dirty="0" smtClean="0"/>
              <a:t> 's/.*regex/\</a:t>
            </a:r>
            <a:r>
              <a:rPr lang="en-US" altLang="zh-TW" b="1" dirty="0"/>
              <a:t>n</a:t>
            </a:r>
            <a:r>
              <a:rPr lang="en-US" altLang="zh-TW" b="1" dirty="0" smtClean="0"/>
              <a:t>&amp;/'</a:t>
            </a:r>
            <a:r>
              <a:rPr lang="en-US" altLang="zh-TW" sz="2800" dirty="0" smtClean="0">
                <a:solidFill>
                  <a:srgbClr val="FF6699"/>
                </a:solidFill>
                <a:latin typeface="Arial Narrow" panose="020B0606020202030204" pitchFamily="34" charset="0"/>
              </a:rPr>
              <a:t>←1 character shorter, if</a:t>
            </a:r>
            <a:r>
              <a:rPr lang="en-US" altLang="zh-TW" sz="2400" dirty="0" smtClean="0">
                <a:solidFill>
                  <a:srgbClr val="FF6699"/>
                </a:solidFill>
                <a:latin typeface="Arial Narrow" panose="020B0606020202030204" pitchFamily="34" charset="0"/>
              </a:rPr>
              <a:t> </a:t>
            </a:r>
            <a:r>
              <a:rPr lang="en-US" altLang="zh-TW" sz="2800" spc="-50" dirty="0" smtClean="0">
                <a:solidFill>
                  <a:srgbClr val="FF6699"/>
                </a:solidFill>
                <a:latin typeface="Arial Narrow" panose="020B0606020202030204" pitchFamily="34" charset="0"/>
              </a:rPr>
              <a:t>“;”</a:t>
            </a:r>
            <a:r>
              <a:rPr lang="en-US" altLang="zh-TW" sz="2400" spc="-50" dirty="0" smtClean="0">
                <a:solidFill>
                  <a:srgbClr val="FF6699"/>
                </a:solidFill>
                <a:latin typeface="Arial Narrow" panose="020B0606020202030204" pitchFamily="34" charset="0"/>
              </a:rPr>
              <a:t> </a:t>
            </a:r>
            <a:r>
              <a:rPr lang="en-US" altLang="zh-TW" sz="2800" spc="-50" dirty="0">
                <a:solidFill>
                  <a:srgbClr val="FF6699"/>
                </a:solidFill>
                <a:latin typeface="Arial Narrow" panose="020B0606020202030204" pitchFamily="34" charset="0"/>
              </a:rPr>
              <a:t>B4</a:t>
            </a:r>
            <a:r>
              <a:rPr lang="en-US" altLang="zh-TW" sz="2400" spc="-50" dirty="0">
                <a:solidFill>
                  <a:srgbClr val="FF6699"/>
                </a:solidFill>
                <a:latin typeface="Arial Narrow" panose="020B0606020202030204" pitchFamily="34" charset="0"/>
              </a:rPr>
              <a:t> </a:t>
            </a:r>
            <a:r>
              <a:rPr lang="en-US" altLang="zh-TW" sz="2800" spc="-50" dirty="0">
                <a:solidFill>
                  <a:srgbClr val="FF6699"/>
                </a:solidFill>
                <a:latin typeface="Arial Narrow" panose="020B0606020202030204" pitchFamily="34" charset="0"/>
              </a:rPr>
              <a:t>“}”</a:t>
            </a:r>
            <a:endParaRPr lang="en-US" b="1" spc="-50" dirty="0" smtClean="0">
              <a:solidFill>
                <a:srgbClr val="FF6699"/>
              </a:solidFill>
            </a:endParaRPr>
          </a:p>
          <a:p>
            <a:pPr>
              <a:defRPr/>
            </a:pPr>
            <a:r>
              <a:rPr lang="en-US" dirty="0" smtClean="0">
                <a:solidFill>
                  <a:schemeClr val="accent6"/>
                </a:solidFill>
              </a:rPr>
              <a:t>insert a blank line below every line which matches "</a:t>
            </a:r>
            <a:r>
              <a:rPr lang="en-US" dirty="0" err="1" smtClean="0">
                <a:solidFill>
                  <a:schemeClr val="accent6"/>
                </a:solidFill>
              </a:rPr>
              <a:t>regex</a:t>
            </a:r>
            <a:r>
              <a:rPr lang="en-US" dirty="0" smtClean="0">
                <a:solidFill>
                  <a:schemeClr val="accent6"/>
                </a:solidFill>
              </a:rPr>
              <a:t>":</a:t>
            </a:r>
          </a:p>
          <a:p>
            <a:pPr>
              <a:spcBef>
                <a:spcPts val="300"/>
              </a:spcBef>
              <a:buFontTx/>
              <a:buNone/>
              <a:defRPr/>
            </a:pPr>
            <a:r>
              <a:rPr lang="en-US" dirty="0" smtClean="0"/>
              <a:t>	% </a:t>
            </a:r>
            <a:r>
              <a:rPr lang="en-US" b="1" dirty="0" err="1" smtClean="0"/>
              <a:t>sed</a:t>
            </a:r>
            <a:r>
              <a:rPr lang="en-US" b="1" dirty="0" smtClean="0"/>
              <a:t> '/</a:t>
            </a:r>
            <a:r>
              <a:rPr lang="en-US" b="1" dirty="0" err="1" smtClean="0"/>
              <a:t>regex</a:t>
            </a:r>
            <a:r>
              <a:rPr lang="en-US" b="1" dirty="0" smtClean="0"/>
              <a:t>/G' </a:t>
            </a:r>
          </a:p>
          <a:p>
            <a:pPr>
              <a:defRPr/>
            </a:pPr>
            <a:r>
              <a:rPr lang="en-US" dirty="0" smtClean="0">
                <a:solidFill>
                  <a:schemeClr val="accent6"/>
                </a:solidFill>
              </a:rPr>
              <a:t>insert a blank line above and below every line which matches "</a:t>
            </a:r>
            <a:r>
              <a:rPr lang="en-US" dirty="0" err="1" smtClean="0">
                <a:solidFill>
                  <a:schemeClr val="accent6"/>
                </a:solidFill>
              </a:rPr>
              <a:t>regex</a:t>
            </a:r>
            <a:r>
              <a:rPr lang="en-US" dirty="0" smtClean="0">
                <a:solidFill>
                  <a:schemeClr val="accent6"/>
                </a:solidFill>
              </a:rPr>
              <a:t>": </a:t>
            </a:r>
          </a:p>
          <a:p>
            <a:pPr>
              <a:spcBef>
                <a:spcPts val="300"/>
              </a:spcBef>
              <a:buFontTx/>
              <a:buNone/>
              <a:defRPr/>
            </a:pPr>
            <a:r>
              <a:rPr lang="en-US" dirty="0" smtClean="0"/>
              <a:t>	% </a:t>
            </a:r>
            <a:r>
              <a:rPr lang="en-US" b="1" dirty="0" err="1" smtClean="0"/>
              <a:t>sed</a:t>
            </a:r>
            <a:r>
              <a:rPr lang="en-US" b="1" dirty="0" smtClean="0"/>
              <a:t> '/</a:t>
            </a:r>
            <a:r>
              <a:rPr lang="en-US" b="1" dirty="0" err="1" smtClean="0"/>
              <a:t>regex</a:t>
            </a:r>
            <a:r>
              <a:rPr lang="en-US" b="1" dirty="0" smtClean="0"/>
              <a:t>/{</a:t>
            </a:r>
            <a:r>
              <a:rPr lang="en-US" b="1" dirty="0" err="1" smtClean="0"/>
              <a:t>x;p;x;G</a:t>
            </a:r>
            <a:r>
              <a:rPr lang="en-US" b="1" dirty="0" smtClean="0"/>
              <a:t>;}'</a:t>
            </a:r>
            <a:endParaRPr lang="en-US" b="1" dirty="0"/>
          </a:p>
        </p:txBody>
      </p:sp>
    </p:spTree>
    <p:extLst>
      <p:ext uri="{BB962C8B-B14F-4D97-AF65-F5344CB8AC3E}">
        <p14:creationId xmlns:p14="http://schemas.microsoft.com/office/powerpoint/2010/main" val="3913531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idx="4294967295"/>
          </p:nvPr>
        </p:nvSpPr>
        <p:spPr>
          <a:xfrm>
            <a:off x="457200" y="0"/>
            <a:ext cx="8229600" cy="1417638"/>
          </a:xfrm>
        </p:spPr>
        <p:txBody>
          <a:bodyPr/>
          <a:lstStyle/>
          <a:p>
            <a:r>
              <a:rPr lang="en-US" altLang="zh-TW" smtClean="0">
                <a:solidFill>
                  <a:srgbClr val="2D2D8A"/>
                </a:solidFill>
              </a:rPr>
              <a:t>sed one-liners</a:t>
            </a:r>
            <a:r>
              <a:rPr lang="en-US" altLang="zh-TW" sz="3600" smtClean="0">
                <a:solidFill>
                  <a:srgbClr val="2D2D8A"/>
                </a:solidFill>
              </a:rPr>
              <a:t/>
            </a:r>
            <a:br>
              <a:rPr lang="en-US" altLang="zh-TW" sz="3600" smtClean="0">
                <a:solidFill>
                  <a:srgbClr val="2D2D8A"/>
                </a:solidFill>
              </a:rPr>
            </a:br>
            <a:r>
              <a:rPr lang="en-US" altLang="zh-TW" sz="5400" smtClean="0">
                <a:solidFill>
                  <a:srgbClr val="000000"/>
                </a:solidFill>
              </a:rPr>
              <a:t>Numbering</a:t>
            </a:r>
          </a:p>
        </p:txBody>
      </p:sp>
      <p:sp>
        <p:nvSpPr>
          <p:cNvPr id="3" name="Content Placeholder 2"/>
          <p:cNvSpPr>
            <a:spLocks noGrp="1"/>
          </p:cNvSpPr>
          <p:nvPr>
            <p:ph idx="4294967295"/>
          </p:nvPr>
        </p:nvSpPr>
        <p:spPr>
          <a:xfrm>
            <a:off x="457200" y="1602000"/>
            <a:ext cx="8763000" cy="5257800"/>
          </a:xfrm>
        </p:spPr>
        <p:txBody>
          <a:bodyPr/>
          <a:lstStyle/>
          <a:p>
            <a:pPr>
              <a:spcBef>
                <a:spcPts val="600"/>
              </a:spcBef>
              <a:defRPr/>
            </a:pPr>
            <a:r>
              <a:rPr lang="en-US" dirty="0" smtClean="0">
                <a:solidFill>
                  <a:schemeClr val="accent6"/>
                </a:solidFill>
              </a:rPr>
              <a:t>number each line of a file </a:t>
            </a:r>
            <a:r>
              <a:rPr lang="en-US" dirty="0" smtClean="0"/>
              <a:t>(like </a:t>
            </a:r>
            <a:r>
              <a:rPr lang="en-US" dirty="0" err="1" smtClean="0"/>
              <a:t>grep</a:t>
            </a:r>
            <a:r>
              <a:rPr lang="en-US" dirty="0" smtClean="0"/>
              <a:t> -n "^"): </a:t>
            </a:r>
          </a:p>
          <a:p>
            <a:pPr>
              <a:spcBef>
                <a:spcPts val="600"/>
              </a:spcBef>
              <a:buFontTx/>
              <a:buNone/>
              <a:defRPr/>
            </a:pPr>
            <a:r>
              <a:rPr lang="en-US" dirty="0" smtClean="0"/>
              <a:t>	% </a:t>
            </a:r>
            <a:r>
              <a:rPr lang="en-US" b="1" dirty="0" err="1" smtClean="0"/>
              <a:t>sed</a:t>
            </a:r>
            <a:r>
              <a:rPr lang="en-US" b="1" dirty="0" smtClean="0"/>
              <a:t> = filename | </a:t>
            </a:r>
            <a:r>
              <a:rPr lang="en-US" b="1" dirty="0" err="1" smtClean="0"/>
              <a:t>sed</a:t>
            </a:r>
            <a:r>
              <a:rPr lang="en-US" b="1" dirty="0" smtClean="0"/>
              <a:t> 'N;s/\n/:/' </a:t>
            </a:r>
            <a:r>
              <a:rPr lang="en-US" b="1" dirty="0"/>
              <a:t/>
            </a:r>
            <a:br>
              <a:rPr lang="en-US" b="1" dirty="0"/>
            </a:br>
            <a:endParaRPr lang="en-US" sz="2400" b="1" dirty="0" smtClean="0"/>
          </a:p>
          <a:p>
            <a:pPr>
              <a:spcBef>
                <a:spcPts val="600"/>
              </a:spcBef>
              <a:defRPr/>
            </a:pPr>
            <a:r>
              <a:rPr lang="en-US" dirty="0" smtClean="0">
                <a:solidFill>
                  <a:schemeClr val="accent6"/>
                </a:solidFill>
              </a:rPr>
              <a:t>number each line of a file </a:t>
            </a:r>
            <a:r>
              <a:rPr lang="en-US" dirty="0" smtClean="0"/>
              <a:t>(like cat -n): </a:t>
            </a:r>
          </a:p>
          <a:p>
            <a:pPr>
              <a:spcBef>
                <a:spcPts val="600"/>
              </a:spcBef>
              <a:buFontTx/>
              <a:buNone/>
              <a:defRPr/>
            </a:pPr>
            <a:r>
              <a:rPr lang="en-US" dirty="0" smtClean="0"/>
              <a:t>	% </a:t>
            </a:r>
            <a:r>
              <a:rPr lang="en-US" b="1" dirty="0" err="1" smtClean="0"/>
              <a:t>sed</a:t>
            </a:r>
            <a:r>
              <a:rPr lang="en-US" b="1" dirty="0" smtClean="0"/>
              <a:t> = filename |  </a:t>
            </a:r>
            <a:r>
              <a:rPr lang="en-US" b="1" dirty="0" err="1" smtClean="0"/>
              <a:t>sed</a:t>
            </a:r>
            <a:r>
              <a:rPr lang="en-US" b="1" dirty="0" smtClean="0"/>
              <a:t> \</a:t>
            </a:r>
            <a:br>
              <a:rPr lang="en-US" b="1" dirty="0" smtClean="0"/>
            </a:br>
            <a:r>
              <a:rPr lang="zh-TW" altLang="en-US" b="1" dirty="0" smtClean="0"/>
              <a:t>    </a:t>
            </a:r>
            <a:r>
              <a:rPr lang="en-US" b="1" dirty="0" smtClean="0"/>
              <a:t>'N;s/^/</a:t>
            </a:r>
            <a:r>
              <a:rPr lang="en-US" sz="2400" b="1" dirty="0" smtClean="0">
                <a:latin typeface="Consolas" panose="020B0609020204030204" pitchFamily="49" charset="0"/>
              </a:rPr>
              <a:t>     </a:t>
            </a:r>
            <a:r>
              <a:rPr lang="en-US" b="1" dirty="0" smtClean="0"/>
              <a:t>/;s/</a:t>
            </a:r>
            <a:r>
              <a:rPr lang="en-US" sz="2400" b="1" dirty="0" smtClean="0">
                <a:latin typeface="Consolas" panose="020B0609020204030204" pitchFamily="49" charset="0"/>
              </a:rPr>
              <a:t> </a:t>
            </a:r>
            <a:r>
              <a:rPr lang="en-US" b="1" dirty="0" smtClean="0"/>
              <a:t>*\(</a:t>
            </a:r>
            <a:r>
              <a:rPr lang="en-US" sz="2400" b="1" dirty="0" smtClean="0">
                <a:latin typeface="Consolas" panose="020B0609020204030204" pitchFamily="49" charset="0"/>
              </a:rPr>
              <a:t>.</a:t>
            </a:r>
            <a:r>
              <a:rPr lang="en-US" b="1" dirty="0" smtClean="0"/>
              <a:t>\{6\}\)\n/\1\t/'</a:t>
            </a:r>
            <a:r>
              <a:rPr lang="en-US" altLang="zh-TW" sz="2800" dirty="0" smtClean="0">
                <a:solidFill>
                  <a:srgbClr val="FF6699"/>
                </a:solidFill>
                <a:latin typeface="Arial Narrow" panose="020B0606020202030204" pitchFamily="34" charset="0"/>
              </a:rPr>
              <a:t>←website</a:t>
            </a:r>
            <a:endParaRPr lang="en-US" dirty="0" smtClean="0">
              <a:solidFill>
                <a:srgbClr val="FF6699"/>
              </a:solidFill>
              <a:latin typeface="Arial Narrow" panose="020B0606020202030204" pitchFamily="34" charset="0"/>
            </a:endParaRPr>
          </a:p>
          <a:p>
            <a:pPr>
              <a:spcBef>
                <a:spcPts val="600"/>
              </a:spcBef>
              <a:buNone/>
              <a:defRPr/>
            </a:pPr>
            <a:r>
              <a:rPr lang="zh-TW" altLang="en-US" dirty="0" smtClean="0"/>
              <a:t> </a:t>
            </a:r>
            <a:r>
              <a:rPr lang="pt-BR" altLang="zh-TW" sz="2800" dirty="0" smtClean="0"/>
              <a:t>or</a:t>
            </a:r>
            <a:r>
              <a:rPr lang="pt-BR" altLang="zh-TW" sz="2800" dirty="0"/>
              <a:t>:</a:t>
            </a:r>
            <a:r>
              <a:rPr lang="pt-BR" altLang="zh-TW" sz="2400" b="1" dirty="0"/>
              <a:t>   </a:t>
            </a:r>
            <a:r>
              <a:rPr lang="pt-BR" altLang="zh-TW" b="1" dirty="0" smtClean="0"/>
              <a:t>'N;</a:t>
            </a:r>
            <a:r>
              <a:rPr lang="en-US" altLang="zh-TW" b="1" dirty="0">
                <a:solidFill>
                  <a:srgbClr val="000000"/>
                </a:solidFill>
              </a:rPr>
              <a:t>s/^/</a:t>
            </a:r>
            <a:r>
              <a:rPr lang="en-US" altLang="zh-TW" sz="2400" b="1" dirty="0">
                <a:solidFill>
                  <a:srgbClr val="000000"/>
                </a:solidFill>
                <a:latin typeface="Consolas" panose="020B0609020204030204" pitchFamily="49" charset="0"/>
              </a:rPr>
              <a:t>     </a:t>
            </a:r>
            <a:r>
              <a:rPr lang="en-US" altLang="zh-TW" b="1" dirty="0">
                <a:solidFill>
                  <a:srgbClr val="000000"/>
                </a:solidFill>
              </a:rPr>
              <a:t>/;s/</a:t>
            </a:r>
            <a:r>
              <a:rPr lang="en-US" altLang="zh-TW" sz="2400" b="1" dirty="0">
                <a:solidFill>
                  <a:srgbClr val="000000"/>
                </a:solidFill>
                <a:latin typeface="Consolas" panose="020B0609020204030204" pitchFamily="49" charset="0"/>
              </a:rPr>
              <a:t> </a:t>
            </a:r>
            <a:r>
              <a:rPr lang="en-US" altLang="zh-TW" b="1" dirty="0">
                <a:solidFill>
                  <a:srgbClr val="000000"/>
                </a:solidFill>
              </a:rPr>
              <a:t>*\(</a:t>
            </a:r>
            <a:r>
              <a:rPr lang="en-US" altLang="zh-TW" sz="2400" b="1" dirty="0">
                <a:solidFill>
                  <a:srgbClr val="000000"/>
                </a:solidFill>
                <a:latin typeface="Consolas" panose="020B0609020204030204" pitchFamily="49" charset="0"/>
              </a:rPr>
              <a:t>......</a:t>
            </a:r>
            <a:r>
              <a:rPr lang="en-US" altLang="zh-TW" b="1" dirty="0">
                <a:solidFill>
                  <a:srgbClr val="000000"/>
                </a:solidFill>
              </a:rPr>
              <a:t>\)\n/\1\t</a:t>
            </a:r>
            <a:r>
              <a:rPr lang="en-US" altLang="zh-TW" b="1" dirty="0" smtClean="0">
                <a:solidFill>
                  <a:srgbClr val="000000"/>
                </a:solidFill>
              </a:rPr>
              <a:t>/</a:t>
            </a:r>
            <a:r>
              <a:rPr lang="en-US" b="1" spc="-200" dirty="0"/>
              <a:t>'</a:t>
            </a:r>
            <a:r>
              <a:rPr lang="en-US" altLang="zh-TW" sz="2800" spc="-50" dirty="0">
                <a:solidFill>
                  <a:srgbClr val="FF6699"/>
                </a:solidFill>
                <a:latin typeface="Arial Narrow" panose="020B0606020202030204" pitchFamily="34" charset="0"/>
              </a:rPr>
              <a:t>←w</a:t>
            </a:r>
            <a:r>
              <a:rPr lang="en-US" altLang="zh-TW" sz="2800" spc="-50" dirty="0" smtClean="0">
                <a:solidFill>
                  <a:srgbClr val="FF6699"/>
                </a:solidFill>
                <a:latin typeface="Arial Narrow" panose="020B0606020202030204" pitchFamily="34" charset="0"/>
              </a:rPr>
              <a:t>e</a:t>
            </a:r>
            <a:r>
              <a:rPr lang="en-US" altLang="zh-TW" sz="2800" spc="-300" dirty="0" smtClean="0">
                <a:solidFill>
                  <a:srgbClr val="FF6699"/>
                </a:solidFill>
                <a:latin typeface="Arial Narrow" panose="020B0606020202030204" pitchFamily="34" charset="0"/>
              </a:rPr>
              <a:t>b</a:t>
            </a:r>
            <a:r>
              <a:rPr lang="en-US" altLang="zh-TW" sz="2800" dirty="0" smtClean="0">
                <a:solidFill>
                  <a:srgbClr val="FF6699"/>
                </a:solidFill>
                <a:latin typeface="Arial Narrow" panose="020B0606020202030204" pitchFamily="34" charset="0"/>
              </a:rPr>
              <a:t>, t</a:t>
            </a:r>
            <a:r>
              <a:rPr lang="en-US" altLang="zh-TW" sz="2800" spc="-50" dirty="0">
                <a:solidFill>
                  <a:srgbClr val="FF6699"/>
                </a:solidFill>
                <a:latin typeface="Arial Narrow" panose="020B0606020202030204" pitchFamily="34" charset="0"/>
              </a:rPr>
              <a:t>w</a:t>
            </a:r>
            <a:r>
              <a:rPr lang="en-US" altLang="zh-TW" sz="2800" dirty="0" smtClean="0">
                <a:solidFill>
                  <a:srgbClr val="FF6699"/>
                </a:solidFill>
                <a:latin typeface="Arial Narrow" panose="020B0606020202030204" pitchFamily="34" charset="0"/>
              </a:rPr>
              <a:t>eaked</a:t>
            </a:r>
            <a:endParaRPr lang="en-US" altLang="zh-TW" b="1" dirty="0">
              <a:solidFill>
                <a:srgbClr val="FF6699"/>
              </a:solidFill>
            </a:endParaRPr>
          </a:p>
          <a:p>
            <a:pPr>
              <a:spcBef>
                <a:spcPts val="600"/>
              </a:spcBef>
              <a:buFontTx/>
              <a:buNone/>
              <a:defRPr/>
            </a:pPr>
            <a:r>
              <a:rPr lang="zh-TW" altLang="en-US" dirty="0" smtClean="0"/>
              <a:t> </a:t>
            </a:r>
            <a:r>
              <a:rPr lang="pt-BR" altLang="zh-TW" sz="2800" dirty="0" smtClean="0"/>
              <a:t>or:</a:t>
            </a:r>
            <a:r>
              <a:rPr lang="pt-BR" altLang="zh-TW" sz="2400" b="1" dirty="0" smtClean="0"/>
              <a:t>   </a:t>
            </a:r>
            <a:r>
              <a:rPr lang="pt-BR" b="1" dirty="0" smtClean="0"/>
              <a:t>'N;:L;s/^/</a:t>
            </a:r>
            <a:r>
              <a:rPr lang="pt-BR" sz="2400" b="1" dirty="0" smtClean="0">
                <a:latin typeface="Consolas" panose="020B0609020204030204" pitchFamily="49" charset="0"/>
              </a:rPr>
              <a:t> </a:t>
            </a:r>
            <a:r>
              <a:rPr lang="pt-BR" b="1" dirty="0" smtClean="0"/>
              <a:t>/;/</a:t>
            </a:r>
            <a:r>
              <a:rPr lang="en-US" altLang="zh-TW" sz="2400" b="1" dirty="0" smtClean="0">
                <a:latin typeface="Consolas" panose="020B0609020204030204" pitchFamily="49" charset="0"/>
              </a:rPr>
              <a:t>......</a:t>
            </a:r>
            <a:r>
              <a:rPr lang="pt-BR" b="1" dirty="0" smtClean="0"/>
              <a:t>\n/\!bL;s/\n/\t/'</a:t>
            </a:r>
            <a:r>
              <a:rPr lang="en-US" altLang="zh-TW" sz="2800" dirty="0" smtClean="0">
                <a:solidFill>
                  <a:srgbClr val="FF6699"/>
                </a:solidFill>
                <a:latin typeface="Arial Narrow" panose="020B0606020202030204" pitchFamily="34" charset="0"/>
              </a:rPr>
              <a:t>←adds 1 by 1 </a:t>
            </a:r>
            <a:endParaRPr lang="pt-BR" b="1" dirty="0" smtClean="0">
              <a:solidFill>
                <a:srgbClr val="FF6699"/>
              </a:solidFill>
            </a:endParaRPr>
          </a:p>
          <a:p>
            <a:pPr>
              <a:spcBef>
                <a:spcPts val="600"/>
              </a:spcBef>
              <a:buFontTx/>
              <a:buNone/>
              <a:defRPr/>
            </a:pPr>
            <a:r>
              <a:rPr lang="pt-BR" altLang="zh-TW" b="1" dirty="0" smtClean="0"/>
              <a:t> </a:t>
            </a:r>
            <a:r>
              <a:rPr lang="pt-BR" altLang="zh-TW" sz="2800" dirty="0"/>
              <a:t>or:</a:t>
            </a:r>
            <a:r>
              <a:rPr lang="pt-BR" altLang="zh-TW" sz="2400" b="1" dirty="0"/>
              <a:t>   </a:t>
            </a:r>
            <a:r>
              <a:rPr lang="pt-BR" altLang="zh-TW" b="1" dirty="0" smtClean="0"/>
              <a:t>'N</a:t>
            </a:r>
            <a:r>
              <a:rPr lang="pt-BR" altLang="zh-TW" b="1" dirty="0"/>
              <a:t>;:L;s</a:t>
            </a:r>
            <a:r>
              <a:rPr lang="pt-BR" altLang="zh-TW" b="1" dirty="0" smtClean="0"/>
              <a:t>/^</a:t>
            </a:r>
            <a:r>
              <a:rPr lang="en-US" altLang="zh-TW" sz="2400" b="1" dirty="0">
                <a:latin typeface="Consolas" panose="020B0609020204030204" pitchFamily="49" charset="0"/>
              </a:rPr>
              <a:t>.</a:t>
            </a:r>
            <a:r>
              <a:rPr lang="pt-BR" altLang="zh-TW" b="1" dirty="0" smtClean="0"/>
              <a:t>\{,</a:t>
            </a:r>
            <a:r>
              <a:rPr lang="pt-BR" altLang="zh-TW" b="1" dirty="0"/>
              <a:t>5\}\n/</a:t>
            </a:r>
            <a:r>
              <a:rPr lang="pt-BR" altLang="zh-TW" sz="2400" b="1" dirty="0">
                <a:latin typeface="Consolas" panose="020B0609020204030204" pitchFamily="49" charset="0"/>
              </a:rPr>
              <a:t> </a:t>
            </a:r>
            <a:r>
              <a:rPr lang="pt-BR" altLang="zh-TW" b="1" dirty="0"/>
              <a:t>&amp;/;tL;s/\n/\t</a:t>
            </a:r>
            <a:r>
              <a:rPr lang="pt-BR" altLang="zh-TW" b="1" dirty="0" smtClean="0"/>
              <a:t>/'</a:t>
            </a:r>
            <a:r>
              <a:rPr lang="en-US" altLang="zh-TW" sz="2800" dirty="0" smtClean="0">
                <a:solidFill>
                  <a:srgbClr val="FF6699"/>
                </a:solidFill>
                <a:latin typeface="Arial Narrow" panose="020B0606020202030204" pitchFamily="34" charset="0"/>
              </a:rPr>
              <a:t>←shortest way</a:t>
            </a:r>
            <a:endParaRPr lang="pt-BR" b="1" dirty="0" smtClean="0">
              <a:solidFill>
                <a:srgbClr val="FF6699"/>
              </a:solidFill>
            </a:endParaRPr>
          </a:p>
        </p:txBody>
      </p:sp>
    </p:spTree>
    <p:extLst>
      <p:ext uri="{BB962C8B-B14F-4D97-AF65-F5344CB8AC3E}">
        <p14:creationId xmlns:p14="http://schemas.microsoft.com/office/powerpoint/2010/main" val="25273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idx="4294967295"/>
          </p:nvPr>
        </p:nvSpPr>
        <p:spPr>
          <a:xfrm>
            <a:off x="457200" y="255984"/>
            <a:ext cx="8229600" cy="990600"/>
          </a:xfrm>
        </p:spPr>
        <p:txBody>
          <a:bodyPr/>
          <a:lstStyle/>
          <a:p>
            <a:pPr eaLnBrk="1" hangingPunct="1"/>
            <a:r>
              <a:rPr lang="en-US" altLang="zh-TW" dirty="0">
                <a:solidFill>
                  <a:srgbClr val="0033CC"/>
                </a:solidFill>
              </a:rPr>
              <a:t>The </a:t>
            </a:r>
            <a:r>
              <a:rPr lang="en-US" altLang="zh-TW" b="1" dirty="0">
                <a:solidFill>
                  <a:srgbClr val="0033CC"/>
                </a:solidFill>
              </a:rPr>
              <a:t>\</a:t>
            </a:r>
          </a:p>
        </p:txBody>
      </p:sp>
      <p:sp>
        <p:nvSpPr>
          <p:cNvPr id="54275" name="Content Placeholder 2"/>
          <p:cNvSpPr>
            <a:spLocks noGrp="1"/>
          </p:cNvSpPr>
          <p:nvPr>
            <p:ph idx="4294967295"/>
          </p:nvPr>
        </p:nvSpPr>
        <p:spPr>
          <a:xfrm>
            <a:off x="152400" y="1322784"/>
            <a:ext cx="8839200" cy="5562600"/>
          </a:xfrm>
        </p:spPr>
        <p:txBody>
          <a:bodyPr/>
          <a:lstStyle/>
          <a:p>
            <a:pPr marL="0" indent="0" eaLnBrk="1" hangingPunct="1">
              <a:lnSpc>
                <a:spcPct val="80000"/>
              </a:lnSpc>
              <a:buFontTx/>
              <a:buNone/>
            </a:pPr>
            <a:r>
              <a:rPr lang="en-US" altLang="zh-TW" sz="2700" dirty="0">
                <a:solidFill>
                  <a:srgbClr val="B2B2B2"/>
                </a:solidFill>
              </a:rPr>
              <a:t>You can prevent the shell from interpreting a character by placing a backslash ("\") in front of it. </a:t>
            </a:r>
          </a:p>
          <a:p>
            <a:pPr marL="0" indent="0" eaLnBrk="1" hangingPunct="1">
              <a:lnSpc>
                <a:spcPct val="80000"/>
              </a:lnSpc>
              <a:buFontTx/>
              <a:buNone/>
            </a:pPr>
            <a:r>
              <a:rPr lang="en-US" altLang="zh-TW" sz="2500" dirty="0">
                <a:solidFill>
                  <a:srgbClr val="B2B2B2"/>
                </a:solidFill>
              </a:rPr>
              <a:t>Here is a script to delete files with an asterisk in their names:</a:t>
            </a:r>
            <a:r>
              <a:rPr lang="en-US" altLang="zh-TW" sz="2500" dirty="0"/>
              <a:t> </a:t>
            </a:r>
          </a:p>
          <a:p>
            <a:pPr marL="0" indent="0" eaLnBrk="1" hangingPunct="1">
              <a:lnSpc>
                <a:spcPct val="80000"/>
              </a:lnSpc>
              <a:spcBef>
                <a:spcPct val="35000"/>
              </a:spcBef>
              <a:buFontTx/>
              <a:buNone/>
            </a:pPr>
            <a:r>
              <a:rPr lang="en-US" altLang="zh-TW" sz="2400" dirty="0">
                <a:latin typeface="High Tower Text" pitchFamily="18" charset="0"/>
                <a:ea typeface="Batang" pitchFamily="18" charset="-127"/>
                <a:cs typeface="FrankRuehl" pitchFamily="34" charset="-79"/>
              </a:rPr>
              <a:t>	echo This script removes all files that </a:t>
            </a:r>
            <a:br>
              <a:rPr lang="en-US" altLang="zh-TW" sz="2400" dirty="0">
                <a:latin typeface="High Tower Text" pitchFamily="18" charset="0"/>
                <a:ea typeface="Batang" pitchFamily="18" charset="-127"/>
                <a:cs typeface="FrankRuehl" pitchFamily="34" charset="-79"/>
              </a:rPr>
            </a:br>
            <a:r>
              <a:rPr lang="en-US" altLang="zh-TW" sz="2400" dirty="0">
                <a:latin typeface="High Tower Text" pitchFamily="18" charset="0"/>
                <a:ea typeface="Batang" pitchFamily="18" charset="-127"/>
                <a:cs typeface="FrankRuehl" pitchFamily="34" charset="-79"/>
              </a:rPr>
              <a:t>	echo contain an asterisk in the name.</a:t>
            </a:r>
            <a:br>
              <a:rPr lang="en-US" altLang="zh-TW" sz="2400" dirty="0">
                <a:latin typeface="High Tower Text" pitchFamily="18" charset="0"/>
                <a:ea typeface="Batang" pitchFamily="18" charset="-127"/>
                <a:cs typeface="FrankRuehl" pitchFamily="34" charset="-79"/>
              </a:rPr>
            </a:br>
            <a:r>
              <a:rPr lang="en-US" altLang="zh-TW" sz="2400" dirty="0">
                <a:latin typeface="High Tower Text" pitchFamily="18" charset="0"/>
                <a:ea typeface="Batang" pitchFamily="18" charset="-127"/>
                <a:cs typeface="FrankRuehl" pitchFamily="34" charset="-79"/>
              </a:rPr>
              <a:t>	echo</a:t>
            </a:r>
            <a:br>
              <a:rPr lang="en-US" altLang="zh-TW" sz="2400" dirty="0">
                <a:latin typeface="High Tower Text" pitchFamily="18" charset="0"/>
                <a:ea typeface="Batang" pitchFamily="18" charset="-127"/>
                <a:cs typeface="FrankRuehl" pitchFamily="34" charset="-79"/>
              </a:rPr>
            </a:br>
            <a:r>
              <a:rPr lang="en-US" altLang="zh-TW" sz="2400" dirty="0">
                <a:latin typeface="High Tower Text" pitchFamily="18" charset="0"/>
                <a:ea typeface="Batang" pitchFamily="18" charset="-127"/>
                <a:cs typeface="FrankRuehl" pitchFamily="34" charset="-79"/>
              </a:rPr>
              <a:t>	echo Are you sure you want to remove these files</a:t>
            </a:r>
            <a:r>
              <a:rPr lang="en-US" altLang="zh-TW" sz="2400" dirty="0">
                <a:solidFill>
                  <a:schemeClr val="bg1">
                    <a:lumMod val="65000"/>
                  </a:schemeClr>
                </a:solidFill>
                <a:latin typeface="High Tower Text" pitchFamily="18" charset="0"/>
                <a:ea typeface="Batang" pitchFamily="18" charset="-127"/>
                <a:cs typeface="FrankRuehl" pitchFamily="34" charset="-79"/>
              </a:rPr>
              <a:t>\</a:t>
            </a:r>
            <a:r>
              <a:rPr lang="en-US" altLang="zh-TW" sz="2400" dirty="0">
                <a:latin typeface="High Tower Text" pitchFamily="18" charset="0"/>
                <a:ea typeface="Batang" pitchFamily="18" charset="-127"/>
                <a:cs typeface="FrankRuehl" pitchFamily="34" charset="-79"/>
              </a:rPr>
              <a:t>?</a:t>
            </a:r>
            <a:br>
              <a:rPr lang="en-US" altLang="zh-TW" sz="2400" dirty="0">
                <a:latin typeface="High Tower Text" pitchFamily="18" charset="0"/>
                <a:ea typeface="Batang" pitchFamily="18" charset="-127"/>
                <a:cs typeface="FrankRuehl" pitchFamily="34" charset="-79"/>
              </a:rPr>
            </a:br>
            <a:r>
              <a:rPr lang="en-US" altLang="zh-TW" sz="2400" dirty="0">
                <a:latin typeface="High Tower Text" pitchFamily="18" charset="0"/>
                <a:ea typeface="Batang" pitchFamily="18" charset="-127"/>
                <a:cs typeface="FrankRuehl" pitchFamily="34" charset="-79"/>
              </a:rPr>
              <a:t>	</a:t>
            </a:r>
            <a:r>
              <a:rPr lang="en-US" altLang="zh-TW" sz="2400" dirty="0" err="1">
                <a:latin typeface="High Tower Text" pitchFamily="18" charset="0"/>
                <a:ea typeface="Batang" pitchFamily="18" charset="-127"/>
                <a:cs typeface="FrankRuehl" pitchFamily="34" charset="-79"/>
              </a:rPr>
              <a:t>rm</a:t>
            </a:r>
            <a:r>
              <a:rPr lang="en-US" altLang="zh-TW" sz="2400" dirty="0">
                <a:latin typeface="High Tower Text" pitchFamily="18" charset="0"/>
                <a:ea typeface="Batang" pitchFamily="18" charset="-127"/>
                <a:cs typeface="FrankRuehl" pitchFamily="34" charset="-79"/>
              </a:rPr>
              <a:t> </a:t>
            </a:r>
            <a:r>
              <a:rPr lang="en-US" altLang="zh-TW" sz="2400" dirty="0">
                <a:latin typeface="Garamond" pitchFamily="18" charset="0"/>
                <a:ea typeface="Batang" pitchFamily="18" charset="-127"/>
                <a:cs typeface="FrankRuehl" pitchFamily="34" charset="-79"/>
              </a:rPr>
              <a:t>-</a:t>
            </a:r>
            <a:r>
              <a:rPr lang="en-US" altLang="zh-TW" sz="2400" dirty="0" err="1">
                <a:latin typeface="High Tower Text" pitchFamily="18" charset="0"/>
                <a:ea typeface="Batang" pitchFamily="18" charset="-127"/>
                <a:cs typeface="FrankRuehl" pitchFamily="34" charset="-79"/>
              </a:rPr>
              <a:t>i</a:t>
            </a:r>
            <a:r>
              <a:rPr lang="en-US" altLang="zh-TW" sz="2400" dirty="0">
                <a:latin typeface="High Tower Text" pitchFamily="18" charset="0"/>
                <a:ea typeface="Batang" pitchFamily="18" charset="-127"/>
                <a:cs typeface="FrankRuehl" pitchFamily="34" charset="-79"/>
              </a:rPr>
              <a:t> *\**</a:t>
            </a:r>
            <a:r>
              <a:rPr lang="en-US" altLang="zh-TW" sz="2700" dirty="0"/>
              <a:t/>
            </a:r>
            <a:br>
              <a:rPr lang="en-US" altLang="zh-TW" sz="2700" dirty="0"/>
            </a:br>
            <a:endParaRPr lang="en-US" altLang="zh-TW" sz="2700" dirty="0"/>
          </a:p>
          <a:p>
            <a:pPr marL="0" indent="0" eaLnBrk="1" hangingPunct="1">
              <a:lnSpc>
                <a:spcPct val="80000"/>
              </a:lnSpc>
              <a:buFontTx/>
              <a:buNone/>
            </a:pPr>
            <a:r>
              <a:rPr lang="en-US" altLang="zh-TW" sz="2500" dirty="0">
                <a:solidFill>
                  <a:srgbClr val="B2B2B2"/>
                </a:solidFill>
              </a:rPr>
              <a:t>This “\” was necessary because the “?” is also a shell symbol.</a:t>
            </a:r>
            <a:r>
              <a:rPr lang="en-US" altLang="zh-TW" sz="2500" dirty="0"/>
              <a:t> Without the “\”, the program would look for all files that match the pattern "</a:t>
            </a:r>
            <a:r>
              <a:rPr lang="en-US" altLang="zh-TW" sz="2500" dirty="0">
                <a:solidFill>
                  <a:srgbClr val="FF0000"/>
                </a:solidFill>
              </a:rPr>
              <a:t>files?</a:t>
            </a:r>
            <a:r>
              <a:rPr lang="en-US" altLang="zh-TW" sz="2500" dirty="0"/>
              <a:t>”. </a:t>
            </a:r>
            <a:endParaRPr lang="en-US" altLang="zh-TW" sz="2700" dirty="0"/>
          </a:p>
        </p:txBody>
      </p:sp>
      <p:sp>
        <p:nvSpPr>
          <p:cNvPr id="2" name="Arc 1"/>
          <p:cNvSpPr/>
          <p:nvPr/>
        </p:nvSpPr>
        <p:spPr bwMode="auto">
          <a:xfrm rot="17665200">
            <a:off x="7434135" y="3415915"/>
            <a:ext cx="252484" cy="126620"/>
          </a:xfrm>
          <a:prstGeom prst="arc">
            <a:avLst>
              <a:gd name="adj1" fmla="val 15688140"/>
              <a:gd name="adj2" fmla="val 1826050"/>
            </a:avLst>
          </a:prstGeom>
          <a:noFill/>
          <a:ln w="28575" cap="flat" cmpd="sng" algn="ctr">
            <a:solidFill>
              <a:srgbClr val="FF0000"/>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endParaRPr lang="en-US" b="0">
              <a:solidFill>
                <a:srgbClr val="000000"/>
              </a:solidFill>
              <a:latin typeface="Arial" charset="0"/>
              <a:ea typeface="新細明體" charset="-120"/>
              <a:cs typeface="Arial" pitchFamily="34" charset="0"/>
            </a:endParaRPr>
          </a:p>
        </p:txBody>
      </p:sp>
      <p:grpSp>
        <p:nvGrpSpPr>
          <p:cNvPr id="5" name="Group 4"/>
          <p:cNvGrpSpPr/>
          <p:nvPr/>
        </p:nvGrpSpPr>
        <p:grpSpPr>
          <a:xfrm>
            <a:off x="7452360" y="3490503"/>
            <a:ext cx="93261" cy="76200"/>
            <a:chOff x="7450539" y="2590800"/>
            <a:chExt cx="93261" cy="76200"/>
          </a:xfrm>
        </p:grpSpPr>
        <p:cxnSp>
          <p:nvCxnSpPr>
            <p:cNvPr id="4" name="Straight Connector 3"/>
            <p:cNvCxnSpPr/>
            <p:nvPr/>
          </p:nvCxnSpPr>
          <p:spPr bwMode="auto">
            <a:xfrm flipH="1">
              <a:off x="7450539" y="2590800"/>
              <a:ext cx="93261" cy="7620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12" name="Straight Connector 11"/>
            <p:cNvCxnSpPr/>
            <p:nvPr/>
          </p:nvCxnSpPr>
          <p:spPr bwMode="auto">
            <a:xfrm>
              <a:off x="7450539" y="2590800"/>
              <a:ext cx="93261" cy="76200"/>
            </a:xfrm>
            <a:prstGeom prst="line">
              <a:avLst/>
            </a:prstGeom>
            <a:solidFill>
              <a:schemeClr val="accent1"/>
            </a:solidFill>
            <a:ln w="19050" cap="flat" cmpd="sng" algn="ctr">
              <a:solidFill>
                <a:srgbClr val="FF0000"/>
              </a:solidFill>
              <a:prstDash val="solid"/>
              <a:round/>
              <a:headEnd type="none" w="med" len="med"/>
              <a:tailEnd type="none" w="med" len="med"/>
            </a:ln>
            <a:effectLst/>
          </p:spPr>
        </p:cxnSp>
      </p:grpSp>
      <p:sp>
        <p:nvSpPr>
          <p:cNvPr id="8" name="Trapezoid 7"/>
          <p:cNvSpPr>
            <a:spLocks noChangeAspect="1"/>
          </p:cNvSpPr>
          <p:nvPr/>
        </p:nvSpPr>
        <p:spPr bwMode="auto">
          <a:xfrm rot="-2700000">
            <a:off x="-737070" y="282628"/>
            <a:ext cx="2945498" cy="863248"/>
          </a:xfrm>
          <a:prstGeom prst="trapezoid">
            <a:avLst>
              <a:gd name="adj" fmla="val 100893"/>
            </a:avLst>
          </a:prstGeom>
          <a:solidFill>
            <a:srgbClr val="FFFF00"/>
          </a:solidFill>
          <a:ln w="9525" cap="flat" cmpd="sng" algn="ctr">
            <a:solidFill>
              <a:srgbClr val="C00000"/>
            </a:solidFill>
            <a:prstDash val="solid"/>
            <a:round/>
            <a:headEnd type="none" w="med" len="med"/>
            <a:tailEnd type="none" w="med" len="med"/>
          </a:ln>
          <a:effectLst/>
        </p:spPr>
        <p:txBody>
          <a:bodyPr vert="horz" wrap="square" lIns="91440" tIns="0" rIns="91440" bIns="45720" numCol="1" rtlCol="0" anchor="ctr" anchorCtr="1" compatLnSpc="1">
            <a:prstTxWarp prst="textNoShape">
              <a:avLst/>
            </a:prstTxWarp>
          </a:bodyPr>
          <a:lstStyle>
            <a:defPPr>
              <a:defRPr lang="en-US"/>
            </a:defPPr>
            <a:lvl1pPr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1pPr>
            <a:lvl2pPr marL="4572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2pPr>
            <a:lvl3pPr marL="9144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3pPr>
            <a:lvl4pPr marL="13716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4pPr>
            <a:lvl5pPr marL="18288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5pPr>
            <a:lvl6pPr marL="22860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6pPr>
            <a:lvl7pPr marL="27432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7pPr>
            <a:lvl8pPr marL="32004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8pPr>
            <a:lvl9pPr marL="36576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9pPr>
          </a:lstStyle>
          <a:p>
            <a:pPr marL="0" marR="0" indent="0" algn="ctr" defTabSz="914400" rtl="0" eaLnBrk="1" fontAlgn="base" latinLnBrk="0" hangingPunct="1">
              <a:spcBef>
                <a:spcPct val="0"/>
              </a:spcBef>
              <a:spcAft>
                <a:spcPct val="0"/>
              </a:spcAft>
              <a:buClrTx/>
              <a:buSzTx/>
              <a:buFontTx/>
              <a:buNone/>
              <a:tabLst/>
            </a:pPr>
            <a:r>
              <a:rPr kumimoji="1" lang="en-US" sz="2800" b="0" i="0" u="none" strike="noStrike" cap="none" normalizeH="0" baseline="0" dirty="0" smtClean="0">
                <a:ln>
                  <a:noFill/>
                </a:ln>
                <a:solidFill>
                  <a:schemeClr val="tx1"/>
                </a:solidFill>
                <a:effectLst/>
                <a:latin typeface="Arial" charset="0"/>
                <a:ea typeface="新細明體" charset="-120"/>
              </a:rPr>
              <a:t>From Lecture 5</a:t>
            </a:r>
            <a:endParaRPr kumimoji="1" lang="en-US" sz="2800" b="0" i="0" u="none" strike="noStrike" cap="none" normalizeH="0" baseline="0" dirty="0">
              <a:ln>
                <a:noFill/>
              </a:ln>
              <a:solidFill>
                <a:schemeClr val="tx1"/>
              </a:solidFill>
              <a:effectLst/>
              <a:latin typeface="Arial" charset="0"/>
              <a:ea typeface="新細明體" charset="-120"/>
            </a:endParaRPr>
          </a:p>
          <a:p>
            <a:pPr marL="0" marR="0" indent="0" algn="ctr" defTabSz="914400" rtl="0" eaLnBrk="1" fontAlgn="base" latinLnBrk="0" hangingPunct="1">
              <a:spcBef>
                <a:spcPct val="0"/>
              </a:spcBef>
              <a:spcAft>
                <a:spcPct val="0"/>
              </a:spcAft>
              <a:buClrTx/>
              <a:buSzTx/>
              <a:buFontTx/>
              <a:buNone/>
              <a:tabLst/>
            </a:pPr>
            <a:endParaRPr kumimoji="1" lang="en-US" sz="900" b="0" i="0" u="none" strike="noStrike" cap="none" normalizeH="0" baseline="0" dirty="0">
              <a:ln>
                <a:noFill/>
              </a:ln>
              <a:solidFill>
                <a:schemeClr val="tx1"/>
              </a:solidFill>
              <a:effectLst/>
              <a:latin typeface="Arial" charset="0"/>
              <a:ea typeface="新細明體" charset="-120"/>
            </a:endParaRPr>
          </a:p>
        </p:txBody>
      </p:sp>
    </p:spTree>
    <p:extLst>
      <p:ext uri="{BB962C8B-B14F-4D97-AF65-F5344CB8AC3E}">
        <p14:creationId xmlns:p14="http://schemas.microsoft.com/office/powerpoint/2010/main" val="4020159492"/>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tx1"/>
            </a:solidFill>
            <a:effectLst/>
            <a:latin typeface="Arial" charset="0"/>
            <a:ea typeface="新細明體"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tx1"/>
            </a:solidFill>
            <a:effectLst/>
            <a:latin typeface="Arial" charset="0"/>
            <a:ea typeface="新細明體" charset="-12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tx1"/>
            </a:solidFill>
            <a:effectLst/>
            <a:latin typeface="Arial" charset="0"/>
            <a:ea typeface="新細明體"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tx1"/>
            </a:solidFill>
            <a:effectLst/>
            <a:latin typeface="Arial" charset="0"/>
            <a:ea typeface="新細明體" charset="-12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21708</TotalTime>
  <Words>4614</Words>
  <Application>Microsoft Office PowerPoint</Application>
  <PresentationFormat>On-screen Show (4:3)</PresentationFormat>
  <Paragraphs>865</Paragraphs>
  <Slides>86</Slides>
  <Notes>9</Notes>
  <HiddenSlides>0</HiddenSlides>
  <MMClips>0</MMClips>
  <ScaleCrop>false</ScaleCrop>
  <HeadingPairs>
    <vt:vector size="6" baseType="variant">
      <vt:variant>
        <vt:lpstr>Fonts Used</vt:lpstr>
      </vt:variant>
      <vt:variant>
        <vt:i4>16</vt:i4>
      </vt:variant>
      <vt:variant>
        <vt:lpstr>Theme</vt:lpstr>
      </vt:variant>
      <vt:variant>
        <vt:i4>2</vt:i4>
      </vt:variant>
      <vt:variant>
        <vt:lpstr>Slide Titles</vt:lpstr>
      </vt:variant>
      <vt:variant>
        <vt:i4>86</vt:i4>
      </vt:variant>
    </vt:vector>
  </HeadingPairs>
  <TitlesOfParts>
    <vt:vector size="104" baseType="lpstr">
      <vt:lpstr>Batang</vt:lpstr>
      <vt:lpstr>Courier</vt:lpstr>
      <vt:lpstr>FrankRuehl</vt:lpstr>
      <vt:lpstr>MingLiU</vt:lpstr>
      <vt:lpstr>MS PGothic</vt:lpstr>
      <vt:lpstr>新細明體</vt:lpstr>
      <vt:lpstr>Arial</vt:lpstr>
      <vt:lpstr>Arial Narrow</vt:lpstr>
      <vt:lpstr>Consolas</vt:lpstr>
      <vt:lpstr>Copperplate Gothic Bold</vt:lpstr>
      <vt:lpstr>Garamond</vt:lpstr>
      <vt:lpstr>High Tower Text</vt:lpstr>
      <vt:lpstr>Lucida Console</vt:lpstr>
      <vt:lpstr>Times New Roman</vt:lpstr>
      <vt:lpstr>Wingdings</vt:lpstr>
      <vt:lpstr>Wingdings 3</vt:lpstr>
      <vt:lpstr>Default Design</vt:lpstr>
      <vt:lpstr>2_Default Design</vt:lpstr>
      <vt:lpstr>Predicated execution</vt:lpstr>
      <vt:lpstr>!d, !p, !q, … !etc.</vt:lpstr>
      <vt:lpstr>!d, !p, !q, … !etc.</vt:lpstr>
      <vt:lpstr>!d, !p, !q, … !etc.</vt:lpstr>
      <vt:lpstr>!d, !p, !q, … !etc.</vt:lpstr>
      <vt:lpstr>OK, so how do we quote them?</vt:lpstr>
      <vt:lpstr>PowerPoint Presentation</vt:lpstr>
      <vt:lpstr>The \</vt:lpstr>
      <vt:lpstr>The \</vt:lpstr>
      <vt:lpstr>The \</vt:lpstr>
      <vt:lpstr>The \</vt:lpstr>
      <vt:lpstr>The \</vt:lpstr>
      <vt:lpstr>The \</vt:lpstr>
      <vt:lpstr>The \</vt:lpstr>
      <vt:lpstr>The '</vt:lpstr>
      <vt:lpstr>The '</vt:lpstr>
      <vt:lpstr>The '</vt:lpstr>
      <vt:lpstr>The '</vt:lpstr>
      <vt:lpstr>The '</vt:lpstr>
      <vt:lpstr>Flavors of Unix Shells</vt:lpstr>
      <vt:lpstr>Comparing C-shell &amp; bash?</vt:lpstr>
      <vt:lpstr>Comparing C-shell &amp; bash?</vt:lpstr>
      <vt:lpstr>Comparing C-shell &amp; bash?</vt:lpstr>
      <vt:lpstr>Comparing C-shell &amp; bash?</vt:lpstr>
      <vt:lpstr>PowerPoint Presentation</vt:lpstr>
      <vt:lpstr>PowerPoint Presentation</vt:lpstr>
      <vt:lpstr>PowerPoint Presentation</vt:lpstr>
      <vt:lpstr>PowerPoint Presentation</vt:lpstr>
      <vt:lpstr>PowerPoint Presentation</vt:lpstr>
      <vt:lpstr>csh vs. bash: set, :q</vt:lpstr>
      <vt:lpstr>csh vs. bash: set, :q</vt:lpstr>
      <vt:lpstr>PowerPoint Presentation</vt:lpstr>
      <vt:lpstr>PowerPoint Presentation</vt:lpstr>
      <vt:lpstr>PowerPoint Presentation</vt:lpstr>
      <vt:lpstr>The i</vt:lpstr>
      <vt:lpstr>The i</vt:lpstr>
      <vt:lpstr>Predicated execution</vt:lpstr>
      <vt:lpstr>!d, !p, !q, … !etc.</vt:lpstr>
      <vt:lpstr>!d, !p, !q, … !etc.</vt:lpstr>
      <vt:lpstr>!d, !p, !q, … !etc.</vt:lpstr>
      <vt:lpstr>!d, !p, !q, … !etc.</vt:lpstr>
      <vt:lpstr>PowerPoint Presentation</vt:lpstr>
      <vt:lpstr>Sed-style logic may seems odd, but in fact, people do sometimes use it</vt:lpstr>
      <vt:lpstr>Sed-style logic may seems odd, but in fact, people do sometimes use it</vt:lpstr>
      <vt:lpstr>Sed-style logic may seems odd, but in fact, people do sometimes use it</vt:lpstr>
      <vt:lpstr>PowerPoint Presentation</vt:lpstr>
      <vt:lpstr>Sed-style logic may seems odd, but in fact, people do sometimes use it</vt:lpstr>
      <vt:lpstr>Sed-style logic may seems odd, but in fact, people do sometimes use it</vt:lpstr>
      <vt:lpstr>PowerPoint Presentation</vt:lpstr>
      <vt:lpstr>We’ve now covered all these:</vt:lpstr>
      <vt:lpstr>We’ve now covered all these:</vt:lpstr>
      <vt:lpstr>We’ve now covered all these:</vt:lpstr>
      <vt:lpstr>We’ve now covered all these:</vt:lpstr>
      <vt:lpstr>We’ve now covered all these:</vt:lpstr>
      <vt:lpstr>We’ve now covered all these:</vt:lpstr>
      <vt:lpstr>We’ve now covered all these:</vt:lpstr>
      <vt:lpstr>So that just leaves these:</vt:lpstr>
      <vt:lpstr>Unusual Output</vt:lpstr>
      <vt:lpstr> The l command</vt:lpstr>
      <vt:lpstr>Unusual Output</vt:lpstr>
      <vt:lpstr>Unusual Output</vt:lpstr>
      <vt:lpstr> The r command</vt:lpstr>
      <vt:lpstr> The r command</vt:lpstr>
      <vt:lpstr> The r command</vt:lpstr>
      <vt:lpstr> The r command</vt:lpstr>
      <vt:lpstr> The r command</vt:lpstr>
      <vt:lpstr> The r command</vt:lpstr>
      <vt:lpstr> The r command</vt:lpstr>
      <vt:lpstr> The r command</vt:lpstr>
      <vt:lpstr> The r command</vt:lpstr>
      <vt:lpstr>Unusual Output</vt:lpstr>
      <vt:lpstr>Unusual Output</vt:lpstr>
      <vt:lpstr> The w command</vt:lpstr>
      <vt:lpstr> The w command</vt:lpstr>
      <vt:lpstr>We’ve now covered everything:</vt:lpstr>
      <vt:lpstr>Some useful one-line examples</vt:lpstr>
      <vt:lpstr>Some useful one-line examples</vt:lpstr>
      <vt:lpstr>Some useful one-line examples</vt:lpstr>
      <vt:lpstr>Some useful one-line examples</vt:lpstr>
      <vt:lpstr>Some useful one-line examples</vt:lpstr>
      <vt:lpstr>Some useful one-line examples</vt:lpstr>
      <vt:lpstr>Some useful one-line examples</vt:lpstr>
      <vt:lpstr>sed one-liners File Spacing</vt:lpstr>
      <vt:lpstr>sed one-liners File Spacing</vt:lpstr>
      <vt:lpstr>sed one-liners File Spacing</vt:lpstr>
      <vt:lpstr>sed one-liners Numbering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Haga</dc:creator>
  <cp:lastModifiedBy>Me</cp:lastModifiedBy>
  <cp:revision>558</cp:revision>
  <cp:lastPrinted>2005-05-27T21:26:31Z</cp:lastPrinted>
  <dcterms:created xsi:type="dcterms:W3CDTF">2005-05-23T21:56:35Z</dcterms:created>
  <dcterms:modified xsi:type="dcterms:W3CDTF">2020-05-04T04:43:47Z</dcterms:modified>
</cp:coreProperties>
</file>