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</p:sldMasterIdLst>
  <p:notesMasterIdLst>
    <p:notesMasterId r:id="rId225"/>
  </p:notesMasterIdLst>
  <p:handoutMasterIdLst>
    <p:handoutMasterId r:id="rId226"/>
  </p:handoutMasterIdLst>
  <p:sldIdLst>
    <p:sldId id="1826" r:id="rId3"/>
    <p:sldId id="1827" r:id="rId4"/>
    <p:sldId id="1829" r:id="rId5"/>
    <p:sldId id="2199" r:id="rId6"/>
    <p:sldId id="2200" r:id="rId7"/>
    <p:sldId id="2201" r:id="rId8"/>
    <p:sldId id="2202" r:id="rId9"/>
    <p:sldId id="2203" r:id="rId10"/>
    <p:sldId id="2204" r:id="rId11"/>
    <p:sldId id="2205" r:id="rId12"/>
    <p:sldId id="2206" r:id="rId13"/>
    <p:sldId id="2207" r:id="rId14"/>
    <p:sldId id="2208" r:id="rId15"/>
    <p:sldId id="2209" r:id="rId16"/>
    <p:sldId id="2024" r:id="rId17"/>
    <p:sldId id="2025" r:id="rId18"/>
    <p:sldId id="2022" r:id="rId19"/>
    <p:sldId id="1960" r:id="rId20"/>
    <p:sldId id="1961" r:id="rId21"/>
    <p:sldId id="1962" r:id="rId22"/>
    <p:sldId id="1963" r:id="rId23"/>
    <p:sldId id="1964" r:id="rId24"/>
    <p:sldId id="1842" r:id="rId25"/>
    <p:sldId id="1966" r:id="rId26"/>
    <p:sldId id="1843" r:id="rId27"/>
    <p:sldId id="1844" r:id="rId28"/>
    <p:sldId id="1845" r:id="rId29"/>
    <p:sldId id="1846" r:id="rId30"/>
    <p:sldId id="1847" r:id="rId31"/>
    <p:sldId id="1848" r:id="rId32"/>
    <p:sldId id="1849" r:id="rId33"/>
    <p:sldId id="1850" r:id="rId34"/>
    <p:sldId id="1851" r:id="rId35"/>
    <p:sldId id="1852" r:id="rId36"/>
    <p:sldId id="1967" r:id="rId37"/>
    <p:sldId id="1968" r:id="rId38"/>
    <p:sldId id="1969" r:id="rId39"/>
    <p:sldId id="1970" r:id="rId40"/>
    <p:sldId id="1971" r:id="rId41"/>
    <p:sldId id="1973" r:id="rId42"/>
    <p:sldId id="1974" r:id="rId43"/>
    <p:sldId id="1975" r:id="rId44"/>
    <p:sldId id="1976" r:id="rId45"/>
    <p:sldId id="1977" r:id="rId46"/>
    <p:sldId id="1978" r:id="rId47"/>
    <p:sldId id="1979" r:id="rId48"/>
    <p:sldId id="1980" r:id="rId49"/>
    <p:sldId id="1981" r:id="rId50"/>
    <p:sldId id="1982" r:id="rId51"/>
    <p:sldId id="1983" r:id="rId52"/>
    <p:sldId id="1984" r:id="rId53"/>
    <p:sldId id="1985" r:id="rId54"/>
    <p:sldId id="1986" r:id="rId55"/>
    <p:sldId id="1987" r:id="rId56"/>
    <p:sldId id="1988" r:id="rId57"/>
    <p:sldId id="1989" r:id="rId58"/>
    <p:sldId id="1990" r:id="rId59"/>
    <p:sldId id="1991" r:id="rId60"/>
    <p:sldId id="1996" r:id="rId61"/>
    <p:sldId id="1998" r:id="rId62"/>
    <p:sldId id="2198" r:id="rId63"/>
    <p:sldId id="2152" r:id="rId64"/>
    <p:sldId id="2153" r:id="rId65"/>
    <p:sldId id="2005" r:id="rId66"/>
    <p:sldId id="2006" r:id="rId67"/>
    <p:sldId id="2007" r:id="rId68"/>
    <p:sldId id="2008" r:id="rId69"/>
    <p:sldId id="2009" r:id="rId70"/>
    <p:sldId id="2010" r:id="rId71"/>
    <p:sldId id="2011" r:id="rId72"/>
    <p:sldId id="2012" r:id="rId73"/>
    <p:sldId id="2013" r:id="rId74"/>
    <p:sldId id="2014" r:id="rId75"/>
    <p:sldId id="2015" r:id="rId76"/>
    <p:sldId id="2026" r:id="rId77"/>
    <p:sldId id="2027" r:id="rId78"/>
    <p:sldId id="2028" r:id="rId79"/>
    <p:sldId id="2029" r:id="rId80"/>
    <p:sldId id="2030" r:id="rId81"/>
    <p:sldId id="2031" r:id="rId82"/>
    <p:sldId id="2032" r:id="rId83"/>
    <p:sldId id="2033" r:id="rId84"/>
    <p:sldId id="2034" r:id="rId85"/>
    <p:sldId id="2035" r:id="rId86"/>
    <p:sldId id="2036" r:id="rId87"/>
    <p:sldId id="2037" r:id="rId88"/>
    <p:sldId id="2038" r:id="rId89"/>
    <p:sldId id="2039" r:id="rId90"/>
    <p:sldId id="2040" r:id="rId91"/>
    <p:sldId id="2041" r:id="rId92"/>
    <p:sldId id="2042" r:id="rId93"/>
    <p:sldId id="2043" r:id="rId94"/>
    <p:sldId id="2044" r:id="rId95"/>
    <p:sldId id="2045" r:id="rId96"/>
    <p:sldId id="2046" r:id="rId97"/>
    <p:sldId id="2047" r:id="rId98"/>
    <p:sldId id="2048" r:id="rId99"/>
    <p:sldId id="2049" r:id="rId100"/>
    <p:sldId id="2051" r:id="rId101"/>
    <p:sldId id="2052" r:id="rId102"/>
    <p:sldId id="2053" r:id="rId103"/>
    <p:sldId id="2054" r:id="rId104"/>
    <p:sldId id="2176" r:id="rId105"/>
    <p:sldId id="2186" r:id="rId106"/>
    <p:sldId id="2187" r:id="rId107"/>
    <p:sldId id="2057" r:id="rId108"/>
    <p:sldId id="2058" r:id="rId109"/>
    <p:sldId id="2166" r:id="rId110"/>
    <p:sldId id="2189" r:id="rId111"/>
    <p:sldId id="2190" r:id="rId112"/>
    <p:sldId id="2191" r:id="rId113"/>
    <p:sldId id="2192" r:id="rId114"/>
    <p:sldId id="2193" r:id="rId115"/>
    <p:sldId id="2197" r:id="rId116"/>
    <p:sldId id="2195" r:id="rId117"/>
    <p:sldId id="2196" r:id="rId118"/>
    <p:sldId id="2066" r:id="rId119"/>
    <p:sldId id="2067" r:id="rId120"/>
    <p:sldId id="2068" r:id="rId121"/>
    <p:sldId id="2069" r:id="rId122"/>
    <p:sldId id="2070" r:id="rId123"/>
    <p:sldId id="2071" r:id="rId124"/>
    <p:sldId id="2072" r:id="rId125"/>
    <p:sldId id="2073" r:id="rId126"/>
    <p:sldId id="2074" r:id="rId127"/>
    <p:sldId id="2075" r:id="rId128"/>
    <p:sldId id="2076" r:id="rId129"/>
    <p:sldId id="2077" r:id="rId130"/>
    <p:sldId id="2078" r:id="rId131"/>
    <p:sldId id="2079" r:id="rId132"/>
    <p:sldId id="2080" r:id="rId133"/>
    <p:sldId id="2081" r:id="rId134"/>
    <p:sldId id="2082" r:id="rId135"/>
    <p:sldId id="2083" r:id="rId136"/>
    <p:sldId id="2084" r:id="rId137"/>
    <p:sldId id="2085" r:id="rId138"/>
    <p:sldId id="2086" r:id="rId139"/>
    <p:sldId id="2087" r:id="rId140"/>
    <p:sldId id="2088" r:id="rId141"/>
    <p:sldId id="2089" r:id="rId142"/>
    <p:sldId id="2090" r:id="rId143"/>
    <p:sldId id="2091" r:id="rId144"/>
    <p:sldId id="2092" r:id="rId145"/>
    <p:sldId id="2093" r:id="rId146"/>
    <p:sldId id="2094" r:id="rId147"/>
    <p:sldId id="2095" r:id="rId148"/>
    <p:sldId id="2096" r:id="rId149"/>
    <p:sldId id="2097" r:id="rId150"/>
    <p:sldId id="2098" r:id="rId151"/>
    <p:sldId id="2099" r:id="rId152"/>
    <p:sldId id="2100" r:id="rId153"/>
    <p:sldId id="2101" r:id="rId154"/>
    <p:sldId id="2102" r:id="rId155"/>
    <p:sldId id="2103" r:id="rId156"/>
    <p:sldId id="2104" r:id="rId157"/>
    <p:sldId id="2105" r:id="rId158"/>
    <p:sldId id="2106" r:id="rId159"/>
    <p:sldId id="2107" r:id="rId160"/>
    <p:sldId id="2108" r:id="rId161"/>
    <p:sldId id="2109" r:id="rId162"/>
    <p:sldId id="2110" r:id="rId163"/>
    <p:sldId id="2111" r:id="rId164"/>
    <p:sldId id="2112" r:id="rId165"/>
    <p:sldId id="2113" r:id="rId166"/>
    <p:sldId id="2114" r:id="rId167"/>
    <p:sldId id="2155" r:id="rId168"/>
    <p:sldId id="2116" r:id="rId169"/>
    <p:sldId id="2117" r:id="rId170"/>
    <p:sldId id="2118" r:id="rId171"/>
    <p:sldId id="2119" r:id="rId172"/>
    <p:sldId id="2120" r:id="rId173"/>
    <p:sldId id="2121" r:id="rId174"/>
    <p:sldId id="2122" r:id="rId175"/>
    <p:sldId id="2123" r:id="rId176"/>
    <p:sldId id="2124" r:id="rId177"/>
    <p:sldId id="2125" r:id="rId178"/>
    <p:sldId id="2126" r:id="rId179"/>
    <p:sldId id="2127" r:id="rId180"/>
    <p:sldId id="2128" r:id="rId181"/>
    <p:sldId id="2129" r:id="rId182"/>
    <p:sldId id="2130" r:id="rId183"/>
    <p:sldId id="2131" r:id="rId184"/>
    <p:sldId id="2132" r:id="rId185"/>
    <p:sldId id="2133" r:id="rId186"/>
    <p:sldId id="2134" r:id="rId187"/>
    <p:sldId id="2135" r:id="rId188"/>
    <p:sldId id="2136" r:id="rId189"/>
    <p:sldId id="2137" r:id="rId190"/>
    <p:sldId id="2138" r:id="rId191"/>
    <p:sldId id="2139" r:id="rId192"/>
    <p:sldId id="2140" r:id="rId193"/>
    <p:sldId id="2141" r:id="rId194"/>
    <p:sldId id="2142" r:id="rId195"/>
    <p:sldId id="2143" r:id="rId196"/>
    <p:sldId id="2144" r:id="rId197"/>
    <p:sldId id="2145" r:id="rId198"/>
    <p:sldId id="2210" r:id="rId199"/>
    <p:sldId id="2211" r:id="rId200"/>
    <p:sldId id="2212" r:id="rId201"/>
    <p:sldId id="2213" r:id="rId202"/>
    <p:sldId id="2214" r:id="rId203"/>
    <p:sldId id="2215" r:id="rId204"/>
    <p:sldId id="2216" r:id="rId205"/>
    <p:sldId id="2217" r:id="rId206"/>
    <p:sldId id="2218" r:id="rId207"/>
    <p:sldId id="2219" r:id="rId208"/>
    <p:sldId id="2220" r:id="rId209"/>
    <p:sldId id="2221" r:id="rId210"/>
    <p:sldId id="2222" r:id="rId211"/>
    <p:sldId id="2223" r:id="rId212"/>
    <p:sldId id="2224" r:id="rId213"/>
    <p:sldId id="2225" r:id="rId214"/>
    <p:sldId id="2226" r:id="rId215"/>
    <p:sldId id="2227" r:id="rId216"/>
    <p:sldId id="2228" r:id="rId217"/>
    <p:sldId id="2229" r:id="rId218"/>
    <p:sldId id="2230" r:id="rId219"/>
    <p:sldId id="2231" r:id="rId220"/>
    <p:sldId id="2232" r:id="rId221"/>
    <p:sldId id="2233" r:id="rId222"/>
    <p:sldId id="2234" r:id="rId223"/>
    <p:sldId id="2235" r:id="rId2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600"/>
    <a:srgbClr val="BFBFBF"/>
    <a:srgbClr val="FFC1C1"/>
    <a:srgbClr val="FF9900"/>
    <a:srgbClr val="0C9B4D"/>
    <a:srgbClr val="0033CC"/>
    <a:srgbClr val="FF66FF"/>
    <a:srgbClr val="008000"/>
    <a:srgbClr val="CCFF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24" autoAdjust="0"/>
  </p:normalViewPr>
  <p:slideViewPr>
    <p:cSldViewPr>
      <p:cViewPr varScale="1">
        <p:scale>
          <a:sx n="62" d="100"/>
          <a:sy n="62" d="100"/>
        </p:scale>
        <p:origin x="7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handoutMaster" Target="handoutMasters/handout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presProps" Target="pres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viewProps" Target="viewProp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theme" Target="theme/theme1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tableStyles" Target="tableStyles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40A41-1CBA-4128-8D43-184BC0D87307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8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2975E-1F05-4521-ADE7-003ACF3D67C1}" type="slidenum">
              <a:rPr lang="en-US" altLang="zh-TW">
                <a:solidFill>
                  <a:prstClr val="black"/>
                </a:solidFill>
              </a:rPr>
              <a:pPr/>
              <a:t>72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24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B8A4C-71EE-4188-B44D-F009DBFAEAFF}" type="slidenum">
              <a:rPr lang="en-US" altLang="zh-TW">
                <a:solidFill>
                  <a:prstClr val="black"/>
                </a:solidFill>
              </a:rPr>
              <a:pPr/>
              <a:t>73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37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E24AB-1259-45F8-B258-CDE2FAD7A811}" type="slidenum">
              <a:rPr lang="en-US" altLang="zh-TW">
                <a:solidFill>
                  <a:prstClr val="black"/>
                </a:solidFill>
              </a:rPr>
              <a:pPr/>
              <a:t>74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43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134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11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3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8F5BD-FC10-486B-BB45-4FB04BC997C4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11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AE333-EC79-46F0-9F62-928F221D1644}" type="slidenum">
              <a:rPr lang="en-US" altLang="zh-TW">
                <a:solidFill>
                  <a:prstClr val="black"/>
                </a:solidFill>
              </a:rPr>
              <a:pPr/>
              <a:t>65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20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547BC-0B67-4073-9C44-CDB6104E734C}" type="slidenum">
              <a:rPr lang="en-US" altLang="zh-TW">
                <a:solidFill>
                  <a:prstClr val="black"/>
                </a:solidFill>
              </a:rPr>
              <a:pPr/>
              <a:t>66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90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6D660-940F-41C5-A1F3-FBA52DF30D0F}" type="slidenum">
              <a:rPr lang="en-US" altLang="zh-TW">
                <a:solidFill>
                  <a:prstClr val="black"/>
                </a:solidFill>
              </a:rPr>
              <a:pPr/>
              <a:t>67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76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E9F78-B05F-4E93-848C-286962B90747}" type="slidenum">
              <a:rPr lang="en-US" altLang="zh-TW">
                <a:solidFill>
                  <a:prstClr val="black"/>
                </a:solidFill>
              </a:rPr>
              <a:pPr/>
              <a:t>68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C473A-477F-4332-ADD1-C3FD6F275C95}" type="slidenum">
              <a:rPr lang="en-US" altLang="zh-TW">
                <a:solidFill>
                  <a:prstClr val="black"/>
                </a:solidFill>
              </a:rPr>
              <a:pPr/>
              <a:t>69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06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43B9B-2751-40A7-B9AB-9020EDFCE52A}" type="slidenum">
              <a:rPr lang="en-US" altLang="zh-TW">
                <a:solidFill>
                  <a:prstClr val="black"/>
                </a:solidFill>
              </a:rPr>
              <a:pPr/>
              <a:t>70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52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25F7-45CE-4247-B339-F80F51D404F5}" type="slidenum">
              <a:rPr lang="en-US" altLang="zh-TW">
                <a:solidFill>
                  <a:prstClr val="black"/>
                </a:solidFill>
              </a:rPr>
              <a:pPr/>
              <a:t>71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36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2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2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1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8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1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23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altLang="zh-TW" sz="66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sz="5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Stream Editor</a:t>
            </a:r>
            <a:endParaRPr lang="en-US" altLang="zh-TW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endParaRPr lang="en-US" altLang="zh-TW" sz="2800"/>
          </a:p>
          <a:p>
            <a:pPr>
              <a:lnSpc>
                <a:spcPct val="80000"/>
              </a:lnSpc>
            </a:pPr>
            <a:r>
              <a:rPr lang="en-US" altLang="zh-TW" sz="3600"/>
              <a:t>It is a</a:t>
            </a:r>
            <a:r>
              <a:rPr lang="en-US" altLang="zh-TW" sz="3600">
                <a:cs typeface="Times New Roman" pitchFamily="18" charset="0"/>
              </a:rPr>
              <a:t> “non-interactive” text editor</a:t>
            </a:r>
            <a:br>
              <a:rPr lang="en-US" altLang="zh-TW" sz="3600">
                <a:cs typeface="Times New Roman" pitchFamily="18" charset="0"/>
              </a:rPr>
            </a:br>
            <a:endParaRPr lang="en-US" altLang="zh-TW" sz="280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3600">
                <a:cs typeface="Times New Roman" pitchFamily="18" charset="0"/>
              </a:rPr>
              <a:t>It is called from the UNIX command line, so a piped input can: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Pass into the editor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Be modified as it passes through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Pass out to screen or to next stage of the pipe</a:t>
            </a:r>
          </a:p>
        </p:txBody>
      </p:sp>
    </p:spTree>
    <p:extLst>
      <p:ext uri="{BB962C8B-B14F-4D97-AF65-F5344CB8AC3E}">
        <p14:creationId xmlns:p14="http://schemas.microsoft.com/office/powerpoint/2010/main" val="40178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="1" dirty="0"/>
              <a:t>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3317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2743200" y="2209800"/>
            <a:ext cx="2697480" cy="1676400"/>
          </a:xfrm>
          <a:prstGeom prst="wedgeRoundRectCallout">
            <a:avLst>
              <a:gd name="adj1" fmla="val -71903"/>
              <a:gd name="adj2" fmla="val 60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These patterns are regular expressions!</a:t>
            </a:r>
          </a:p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(not extended)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572000" y="304800"/>
            <a:ext cx="4038600" cy="1371600"/>
          </a:xfrm>
          <a:prstGeom prst="wedgeRoundRectCallout">
            <a:avLst>
              <a:gd name="adj1" fmla="val -45241"/>
              <a:gd name="adj2" fmla="val 8518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>
                <a:solidFill>
                  <a:srgbClr val="000000"/>
                </a:solidFill>
              </a:rPr>
              <a:t>“You mean regular expressions are good for more than just grep?”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038600" y="2743200"/>
            <a:ext cx="4876800" cy="2514600"/>
          </a:xfrm>
          <a:prstGeom prst="wedgeRoundRectCallout">
            <a:avLst>
              <a:gd name="adj1" fmla="val 5866"/>
              <a:gd name="adj2" fmla="val -9077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They sure are! They are going to be used continually for the rest of the course in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and </a:t>
            </a:r>
            <a:r>
              <a:rPr lang="en-US" altLang="zh-TW" sz="2800" dirty="0" err="1">
                <a:solidFill>
                  <a:srgbClr val="000000"/>
                </a:solidFill>
              </a:rPr>
              <a:t>awk</a:t>
            </a:r>
            <a:r>
              <a:rPr lang="en-US" altLang="zh-TW" sz="2800" dirty="0">
                <a:solidFill>
                  <a:srgbClr val="000000"/>
                </a:solidFill>
              </a:rPr>
              <a:t>. They are also used in compilers, spoken language translators, data mining, etc. </a:t>
            </a:r>
          </a:p>
        </p:txBody>
      </p:sp>
    </p:spTree>
    <p:extLst>
      <p:ext uri="{BB962C8B-B14F-4D97-AF65-F5344CB8AC3E}">
        <p14:creationId xmlns:p14="http://schemas.microsoft.com/office/powerpoint/2010/main" val="1796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344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 smtClean="0"/>
              <a:t>y,</a:t>
            </a:r>
            <a:r>
              <a:rPr lang="en-US" altLang="zh-TW" sz="2000" spc="-20" dirty="0" smtClean="0"/>
              <a:t> </a:t>
            </a:r>
            <a:r>
              <a:rPr lang="en-US" altLang="zh-TW" spc="-20" dirty="0" smtClean="0"/>
              <a:t>z</a:t>
            </a:r>
            <a:r>
              <a:rPr lang="en-US" spc="-20" dirty="0" smtClean="0"/>
              <a:t>,</a:t>
            </a:r>
            <a:r>
              <a:rPr lang="en-US" sz="2000" spc="-20" dirty="0" smtClean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</p:txBody>
      </p:sp>
    </p:spTree>
    <p:extLst>
      <p:ext uri="{BB962C8B-B14F-4D97-AF65-F5344CB8AC3E}">
        <p14:creationId xmlns:p14="http://schemas.microsoft.com/office/powerpoint/2010/main" val="3899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 smtClean="0"/>
              <a:t>y,</a:t>
            </a:r>
            <a:r>
              <a:rPr lang="en-US" sz="2000" spc="-20" dirty="0" smtClean="0"/>
              <a:t> </a:t>
            </a:r>
            <a:r>
              <a:rPr lang="en-US" spc="-20" dirty="0" smtClean="0"/>
              <a:t>z,</a:t>
            </a:r>
            <a:r>
              <a:rPr lang="en-US" sz="2000" spc="-20" dirty="0" smtClean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command names are all 1-character long</a:t>
            </a:r>
          </a:p>
        </p:txBody>
      </p:sp>
    </p:spTree>
    <p:extLst>
      <p:ext uri="{BB962C8B-B14F-4D97-AF65-F5344CB8AC3E}">
        <p14:creationId xmlns:p14="http://schemas.microsoft.com/office/powerpoint/2010/main" val="37704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 smtClean="0"/>
              <a:t>y,</a:t>
            </a:r>
            <a:r>
              <a:rPr lang="en-US" sz="2000" spc="-20" dirty="0" smtClean="0"/>
              <a:t> </a:t>
            </a:r>
            <a:r>
              <a:rPr lang="en-US" spc="-20" dirty="0" smtClean="0"/>
              <a:t>z,</a:t>
            </a:r>
            <a:r>
              <a:rPr lang="en-US" sz="2000" spc="-20" dirty="0" smtClean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command names are all 1-character long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But, in many cases, other characters (arguments) must follow that one-character command</a:t>
            </a:r>
          </a:p>
          <a:p>
            <a:pPr lvl="3">
              <a:spcBef>
                <a:spcPts val="0"/>
              </a:spcBef>
            </a:pPr>
            <a:r>
              <a:rPr lang="en-US" sz="2400" dirty="0" err="1"/>
              <a:t>E</a:t>
            </a:r>
            <a:r>
              <a:rPr lang="en-US" sz="2400" spc="-200" dirty="0" err="1"/>
              <a:t>g</a:t>
            </a:r>
            <a:r>
              <a:rPr lang="en-US" sz="2400" dirty="0"/>
              <a:t>,</a:t>
            </a:r>
            <a:r>
              <a:rPr lang="en-US" dirty="0"/>
              <a:t> </a:t>
            </a:r>
            <a:r>
              <a:rPr lang="en-US" sz="2400" dirty="0"/>
              <a:t>consider the s</a:t>
            </a:r>
            <a:r>
              <a:rPr lang="en-US" sz="2400" spc="-200" dirty="0" smtClean="0"/>
              <a:t>/</a:t>
            </a:r>
            <a:r>
              <a:rPr lang="en-US" sz="2400" dirty="0" smtClean="0"/>
              <a:t>...</a:t>
            </a:r>
            <a:r>
              <a:rPr lang="en-US" altLang="zh-TW" sz="2400" spc="-200" dirty="0" smtClean="0"/>
              <a:t>/</a:t>
            </a:r>
            <a:r>
              <a:rPr lang="en-US" altLang="zh-TW" sz="2400" dirty="0" smtClean="0"/>
              <a:t>...</a:t>
            </a:r>
            <a:r>
              <a:rPr lang="en-US" altLang="zh-TW" sz="2400" spc="-200" dirty="0" smtClean="0"/>
              <a:t>/</a:t>
            </a:r>
            <a:r>
              <a:rPr lang="en-US" altLang="zh-TW" sz="2400" dirty="0" smtClean="0"/>
              <a:t>...</a:t>
            </a:r>
            <a:r>
              <a:rPr lang="en-US" sz="2400" dirty="0" smtClean="0"/>
              <a:t> command </a:t>
            </a:r>
            <a:r>
              <a:rPr lang="en-US" sz="2400" dirty="0"/>
              <a:t>and arguments.</a:t>
            </a:r>
            <a:endParaRPr lang="en-US" dirty="0"/>
          </a:p>
          <a:p>
            <a:pPr lvl="2"/>
            <a:r>
              <a:rPr lang="en-US" dirty="0"/>
              <a:t>The only technical exception is “</a:t>
            </a:r>
            <a:r>
              <a:rPr lang="en-US" i="1" dirty="0"/>
              <a:t>a number</a:t>
            </a:r>
            <a:r>
              <a:rPr lang="en-US" dirty="0"/>
              <a:t>”</a:t>
            </a:r>
          </a:p>
          <a:p>
            <a:pPr lvl="3">
              <a:spcBef>
                <a:spcPts val="0"/>
              </a:spcBef>
            </a:pPr>
            <a:r>
              <a:rPr lang="en-US" sz="2400" dirty="0"/>
              <a:t>But, even here, the first character (</a:t>
            </a:r>
            <a:r>
              <a:rPr lang="en-US" sz="2400" i="1" dirty="0"/>
              <a:t>i.e.</a:t>
            </a:r>
            <a:r>
              <a:rPr lang="en-US" sz="2400" dirty="0"/>
              <a:t>, a digit) is a unique distinguisher from all other commands</a:t>
            </a:r>
          </a:p>
        </p:txBody>
      </p:sp>
    </p:spTree>
    <p:extLst>
      <p:ext uri="{BB962C8B-B14F-4D97-AF65-F5344CB8AC3E}">
        <p14:creationId xmlns:p14="http://schemas.microsoft.com/office/powerpoint/2010/main" val="4959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31126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000000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;,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\n,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{,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},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13819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smtClean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;,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\n,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{,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},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38835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/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2230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Q: OK. Now that the # has been talked about, what about all of these other commands?</a:t>
            </a:r>
          </a:p>
        </p:txBody>
      </p:sp>
    </p:spTree>
    <p:extLst>
      <p:ext uri="{BB962C8B-B14F-4D97-AF65-F5344CB8AC3E}">
        <p14:creationId xmlns:p14="http://schemas.microsoft.com/office/powerpoint/2010/main" val="135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next </a:t>
            </a:r>
            <a:r>
              <a:rPr lang="en-US" sz="4000" b="0" dirty="0" smtClean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8 </a:t>
            </a:r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slides categorize them.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The next </a:t>
            </a:r>
            <a:r>
              <a:rPr lang="en-US" sz="4000" b="0" dirty="0" smtClean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7 </a:t>
            </a:r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slides categorize them.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/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1224136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A: Well, we’ll spend the rest of today looking at each of these others.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5589240"/>
            <a:ext cx="9036496" cy="1268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 smtClean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Then we’ll start exploring </a:t>
            </a:r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individual commands 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39744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build="allAtOnce" animBg="1"/>
      <p:bldP spid="6" grpId="0" animBg="1"/>
      <p:bldP spid="6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Sed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\n,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\,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comment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2551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First,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</a:p>
        </p:txBody>
      </p:sp>
    </p:spTree>
    <p:extLst>
      <p:ext uri="{BB962C8B-B14F-4D97-AF65-F5344CB8AC3E}">
        <p14:creationId xmlns:p14="http://schemas.microsoft.com/office/powerpoint/2010/main" val="2841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4341" name="Straight Arrow Connector 4"/>
          <p:cNvCxnSpPr>
            <a:cxnSpLocks noChangeShapeType="1"/>
          </p:cNvCxnSpPr>
          <p:nvPr/>
        </p:nvCxnSpPr>
        <p:spPr bwMode="auto">
          <a:xfrm flipH="1">
            <a:off x="2209800" y="4876800"/>
            <a:ext cx="304800" cy="1371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>
                <a:solidFill>
                  <a:srgbClr val="000000"/>
                </a:solidFill>
              </a:rPr>
              <a:t>“s” means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b="0" dirty="0">
                <a:solidFill>
                  <a:srgbClr val="000000"/>
                </a:solidFill>
              </a:rPr>
              <a:t>ubstitute</a:t>
            </a:r>
          </a:p>
        </p:txBody>
      </p:sp>
    </p:spTree>
    <p:extLst>
      <p:ext uri="{BB962C8B-B14F-4D97-AF65-F5344CB8AC3E}">
        <p14:creationId xmlns:p14="http://schemas.microsoft.com/office/powerpoint/2010/main" val="17138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Second,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9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Third,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0000"/>
                </a:solidFill>
              </a:rPr>
              <a:t>z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</a:p>
        </p:txBody>
      </p:sp>
    </p:spTree>
    <p:extLst>
      <p:ext uri="{BB962C8B-B14F-4D97-AF65-F5344CB8AC3E}">
        <p14:creationId xmlns:p14="http://schemas.microsoft.com/office/powerpoint/2010/main" val="3385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Fourth,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</a:p>
        </p:txBody>
      </p:sp>
    </p:spTree>
    <p:extLst>
      <p:ext uri="{BB962C8B-B14F-4D97-AF65-F5344CB8AC3E}">
        <p14:creationId xmlns:p14="http://schemas.microsoft.com/office/powerpoint/2010/main" val="37663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Fifth,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y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1574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Fifth,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y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657600" y="1219200"/>
            <a:ext cx="4648200" cy="1524000"/>
          </a:xfrm>
          <a:prstGeom prst="wedgeRoundRectCallout">
            <a:avLst>
              <a:gd name="adj1" fmla="val -82515"/>
              <a:gd name="adj2" fmla="val -195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</a:t>
            </a:r>
            <a:r>
              <a:rPr kumimoji="1" lang="en-US" altLang="zh-TW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primary functions of these</a:t>
            </a:r>
            <a:r>
              <a:rPr kumimoji="1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three are not control flow. But they do have the side effect of </a:t>
            </a:r>
            <a:r>
              <a:rPr lang="en-US" altLang="zh-TW" sz="2200" b="0" dirty="0" smtClean="0">
                <a:latin typeface="Arial" charset="0"/>
                <a:ea typeface="新細明體" charset="-120"/>
              </a:rPr>
              <a:t>go</a:t>
            </a:r>
            <a:r>
              <a:rPr kumimoji="1" lang="en-US" altLang="zh-TW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ing to the top of the command sequence. </a:t>
            </a:r>
            <a:endParaRPr kumimoji="1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0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Sixth</a:t>
            </a:r>
            <a:r>
              <a:rPr lang="en-US" altLang="zh-TW" sz="4800" dirty="0">
                <a:solidFill>
                  <a:schemeClr val="accent2"/>
                </a:solidFill>
              </a:rPr>
              <a:t>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BFBFBF"/>
                </a:solidFill>
              </a:rPr>
              <a:t>”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Predicated execution</a:t>
            </a:r>
          </a:p>
        </p:txBody>
      </p:sp>
    </p:spTree>
    <p:extLst>
      <p:ext uri="{BB962C8B-B14F-4D97-AF65-F5344CB8AC3E}">
        <p14:creationId xmlns:p14="http://schemas.microsoft.com/office/powerpoint/2010/main" val="20133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Seventh,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18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l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r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w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FFC1C1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$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“</a:t>
            </a:r>
            <a:r>
              <a:rPr lang="en-US" dirty="0" smtClean="0">
                <a:solidFill>
                  <a:srgbClr val="FFC1C1"/>
                </a:solidFill>
              </a:rPr>
              <a:t>,</a:t>
            </a:r>
            <a:r>
              <a:rPr lang="en-US" dirty="0" smtClean="0">
                <a:solidFill>
                  <a:srgbClr val="BFBFBF"/>
                </a:solidFill>
              </a:rPr>
              <a:t>”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Unusual</a:t>
            </a:r>
            <a:b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Output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1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177128" y="0"/>
            <a:ext cx="6075392" cy="7389440"/>
            <a:chOff x="1169288" y="0"/>
            <a:chExt cx="6075392" cy="738944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1169288" y="0"/>
              <a:ext cx="5995000" cy="68808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7" name="矩形 4"/>
            <p:cNvSpPr/>
            <p:nvPr/>
          </p:nvSpPr>
          <p:spPr bwMode="auto">
            <a:xfrm>
              <a:off x="5076056" y="3734085"/>
              <a:ext cx="889108" cy="50405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</a:t>
              </a: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8" name="矩形 4"/>
            <p:cNvSpPr/>
            <p:nvPr/>
          </p:nvSpPr>
          <p:spPr bwMode="auto">
            <a:xfrm>
              <a:off x="4211960" y="2215984"/>
              <a:ext cx="889108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</a:t>
              </a: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pic>
          <p:nvPicPr>
            <p:cNvPr id="89" name="Picture 6" descr="C:\Users\user\AppData\Local\Microsoft\Windows\INetCache\IE\SFQB9J1A\computer-monitor-isolated-113001152897GC[1]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30"/>
            <a:stretch/>
          </p:blipFill>
          <p:spPr bwMode="auto">
            <a:xfrm>
              <a:off x="1567978" y="2737528"/>
              <a:ext cx="2211934" cy="203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Arc 89"/>
            <p:cNvSpPr>
              <a:spLocks noChangeAspect="1"/>
            </p:cNvSpPr>
            <p:nvPr/>
          </p:nvSpPr>
          <p:spPr bwMode="auto">
            <a:xfrm>
              <a:off x="1259632" y="188205"/>
              <a:ext cx="4752528" cy="6629329"/>
            </a:xfrm>
            <a:prstGeom prst="arc">
              <a:avLst>
                <a:gd name="adj1" fmla="val 5367113"/>
                <a:gd name="adj2" fmla="val 16170901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1" name="直線單箭頭接點 9"/>
            <p:cNvCxnSpPr/>
            <p:nvPr/>
          </p:nvCxnSpPr>
          <p:spPr bwMode="auto">
            <a:xfrm>
              <a:off x="5076055" y="3152088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矩形 4"/>
            <p:cNvSpPr/>
            <p:nvPr/>
          </p:nvSpPr>
          <p:spPr bwMode="auto">
            <a:xfrm>
              <a:off x="4860032" y="4393712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3" name="矩形 4"/>
            <p:cNvSpPr/>
            <p:nvPr/>
          </p:nvSpPr>
          <p:spPr bwMode="auto">
            <a:xfrm>
              <a:off x="4788024" y="5744376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4" name="Arc 93"/>
            <p:cNvSpPr/>
            <p:nvPr/>
          </p:nvSpPr>
          <p:spPr bwMode="auto">
            <a:xfrm rot="21390399" flipH="1">
              <a:off x="5166212" y="2129026"/>
              <a:ext cx="1309134" cy="2966256"/>
            </a:xfrm>
            <a:prstGeom prst="arc">
              <a:avLst>
                <a:gd name="adj1" fmla="val 5263874"/>
                <a:gd name="adj2" fmla="val 1430869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5" name="Arc 94"/>
            <p:cNvSpPr/>
            <p:nvPr/>
          </p:nvSpPr>
          <p:spPr bwMode="auto">
            <a:xfrm rot="18828127">
              <a:off x="2113816" y="2428866"/>
              <a:ext cx="3642672" cy="2124809"/>
            </a:xfrm>
            <a:prstGeom prst="arc">
              <a:avLst>
                <a:gd name="adj1" fmla="val 3595897"/>
                <a:gd name="adj2" fmla="val 120984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6" name="直線單箭頭接點 9"/>
            <p:cNvCxnSpPr/>
            <p:nvPr/>
          </p:nvCxnSpPr>
          <p:spPr bwMode="auto">
            <a:xfrm>
              <a:off x="5076055" y="6596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Arc 96"/>
            <p:cNvSpPr>
              <a:spLocks noChangeAspect="1"/>
            </p:cNvSpPr>
            <p:nvPr/>
          </p:nvSpPr>
          <p:spPr bwMode="auto">
            <a:xfrm flipV="1">
              <a:off x="2987511" y="188204"/>
              <a:ext cx="2091695" cy="1523724"/>
            </a:xfrm>
            <a:prstGeom prst="arc">
              <a:avLst>
                <a:gd name="adj1" fmla="val 31850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8" name="Arc 97"/>
            <p:cNvSpPr/>
            <p:nvPr/>
          </p:nvSpPr>
          <p:spPr bwMode="auto">
            <a:xfrm rot="18828127">
              <a:off x="1386344" y="1763009"/>
              <a:ext cx="7100619" cy="4152243"/>
            </a:xfrm>
            <a:prstGeom prst="arc">
              <a:avLst>
                <a:gd name="adj1" fmla="val 10779597"/>
                <a:gd name="adj2" fmla="val 1312817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9" name="矩形 4"/>
            <p:cNvSpPr/>
            <p:nvPr/>
          </p:nvSpPr>
          <p:spPr bwMode="auto">
            <a:xfrm>
              <a:off x="5508104" y="45922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0" name="矩形 4"/>
            <p:cNvSpPr/>
            <p:nvPr/>
          </p:nvSpPr>
          <p:spPr bwMode="auto">
            <a:xfrm>
              <a:off x="5652120" y="9918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1" name="矩形 4"/>
            <p:cNvSpPr/>
            <p:nvPr/>
          </p:nvSpPr>
          <p:spPr bwMode="auto">
            <a:xfrm>
              <a:off x="4499992" y="171192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2" name="矩形 4"/>
            <p:cNvSpPr/>
            <p:nvPr/>
          </p:nvSpPr>
          <p:spPr bwMode="auto">
            <a:xfrm>
              <a:off x="4283968" y="2809536"/>
              <a:ext cx="1584175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execute next </a:t>
              </a:r>
              <a:r>
                <a:rPr lang="en-US" altLang="zh-TW" sz="2000" b="0" dirty="0" err="1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</a:t>
              </a: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command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2000" b="0" dirty="0" smtClean="0">
                  <a:solidFill>
                    <a:srgbClr val="FF0000"/>
                  </a:solidFill>
                  <a:ea typeface="新細明體" charset="-120"/>
                  <a:cs typeface="+mn-cs"/>
                </a:rPr>
                <a:t>(&amp; maybe print)</a:t>
              </a:r>
              <a:endParaRPr lang="zh-TW" altLang="en-US" sz="2000" b="0" dirty="0">
                <a:solidFill>
                  <a:srgbClr val="FF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3" name="菱形 1"/>
            <p:cNvSpPr>
              <a:spLocks noChangeAspect="1"/>
            </p:cNvSpPr>
            <p:nvPr/>
          </p:nvSpPr>
          <p:spPr bwMode="auto">
            <a:xfrm>
              <a:off x="4283920" y="4303734"/>
              <a:ext cx="1584224" cy="1584048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more </a:t>
              </a:r>
              <a:b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err="1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 sub-</a:t>
              </a:r>
              <a:b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commands</a:t>
              </a:r>
              <a:b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?</a:t>
              </a:r>
              <a:endParaRPr lang="zh-TW" altLang="en-US" sz="2000" b="0" dirty="0">
                <a:solidFill>
                  <a:srgbClr val="00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4" name="Arc 103"/>
            <p:cNvSpPr/>
            <p:nvPr/>
          </p:nvSpPr>
          <p:spPr bwMode="auto">
            <a:xfrm rot="20792800" flipH="1">
              <a:off x="5095795" y="1974966"/>
              <a:ext cx="1276984" cy="2151968"/>
            </a:xfrm>
            <a:prstGeom prst="arc">
              <a:avLst>
                <a:gd name="adj1" fmla="val 11786434"/>
                <a:gd name="adj2" fmla="val 1866673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5" name="直線單箭頭接點 9"/>
            <p:cNvCxnSpPr/>
            <p:nvPr/>
          </p:nvCxnSpPr>
          <p:spPr bwMode="auto">
            <a:xfrm>
              <a:off x="5076055" y="1639792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Arc 105"/>
            <p:cNvSpPr>
              <a:spLocks noChangeAspect="1"/>
            </p:cNvSpPr>
            <p:nvPr/>
          </p:nvSpPr>
          <p:spPr bwMode="auto">
            <a:xfrm>
              <a:off x="2195736" y="4717747"/>
              <a:ext cx="2886071" cy="2099787"/>
            </a:xfrm>
            <a:prstGeom prst="arc">
              <a:avLst>
                <a:gd name="adj1" fmla="val 21805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7" name="直線單箭頭接點 3"/>
            <p:cNvCxnSpPr>
              <a:cxnSpLocks/>
            </p:cNvCxnSpPr>
            <p:nvPr/>
          </p:nvCxnSpPr>
          <p:spPr bwMode="auto">
            <a:xfrm>
              <a:off x="5004048" y="1495904"/>
              <a:ext cx="145951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線單箭頭接點 3"/>
            <p:cNvCxnSpPr>
              <a:cxnSpLocks/>
            </p:cNvCxnSpPr>
            <p:nvPr/>
          </p:nvCxnSpPr>
          <p:spPr bwMode="auto">
            <a:xfrm flipV="1">
              <a:off x="3601324" y="188339"/>
              <a:ext cx="456343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線單箭頭接點 3"/>
            <p:cNvCxnSpPr>
              <a:cxnSpLocks/>
            </p:cNvCxnSpPr>
            <p:nvPr/>
          </p:nvCxnSpPr>
          <p:spPr bwMode="auto">
            <a:xfrm flipV="1">
              <a:off x="3607840" y="188339"/>
              <a:ext cx="403850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矩形 4"/>
            <p:cNvSpPr/>
            <p:nvPr/>
          </p:nvSpPr>
          <p:spPr bwMode="auto">
            <a:xfrm>
              <a:off x="6380584" y="1275347"/>
              <a:ext cx="864096" cy="4365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stop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1" name="矩形 4"/>
            <p:cNvSpPr/>
            <p:nvPr/>
          </p:nvSpPr>
          <p:spPr bwMode="auto">
            <a:xfrm>
              <a:off x="4644008" y="6596"/>
              <a:ext cx="864096" cy="2869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0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start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2" name="矩形 4"/>
            <p:cNvSpPr/>
            <p:nvPr/>
          </p:nvSpPr>
          <p:spPr bwMode="auto">
            <a:xfrm>
              <a:off x="4283968" y="1174803"/>
              <a:ext cx="158417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gets</a:t>
              </a:r>
              <a:r>
                <a:rPr lang="en-US" altLang="zh-TW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()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3" name="矩形 4"/>
            <p:cNvSpPr/>
            <p:nvPr/>
          </p:nvSpPr>
          <p:spPr bwMode="auto">
            <a:xfrm>
              <a:off x="1475656" y="4149080"/>
              <a:ext cx="792088" cy="5874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 no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-n? 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4" name="矩形 4"/>
            <p:cNvSpPr/>
            <p:nvPr/>
          </p:nvSpPr>
          <p:spPr bwMode="auto">
            <a:xfrm>
              <a:off x="2195736" y="4725144"/>
              <a:ext cx="2017642" cy="7923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altLang="zh-TW" dirty="0" smtClean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s</a:t>
              </a:r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ubcommand is:</a:t>
              </a:r>
              <a:b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</a:br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p, P, c, </a:t>
              </a:r>
              <a:r>
                <a:rPr lang="en-US" altLang="zh-TW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i</a:t>
              </a:r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, a, or =  ?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</a:t>
            </a:r>
            <a:r>
              <a:rPr lang="en-US" altLang="zh-TW" sz="1800" b="1" dirty="0">
                <a:solidFill>
                  <a:srgbClr val="FF0000"/>
                </a:solidFill>
              </a:rPr>
              <a:t>“As it’s being edited” means your substitutions change the pattern space.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8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5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>
                <a:solidFill>
                  <a:srgbClr val="FF0000"/>
                </a:solidFill>
              </a:rPr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5365" name="Straight Arrow Connector 4"/>
          <p:cNvCxnSpPr>
            <a:cxnSpLocks noChangeShapeType="1"/>
          </p:cNvCxnSpPr>
          <p:nvPr/>
        </p:nvCxnSpPr>
        <p:spPr bwMode="auto">
          <a:xfrm>
            <a:off x="4724400" y="5334000"/>
            <a:ext cx="228600" cy="914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400799" y="4876800"/>
            <a:ext cx="2500313" cy="1295400"/>
          </a:xfrm>
          <a:prstGeom prst="wedgeRoundRectCallout">
            <a:avLst>
              <a:gd name="adj1" fmla="val -90181"/>
              <a:gd name="adj2" fmla="val 584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This time, we just substitute a string</a:t>
            </a:r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>
                <a:solidFill>
                  <a:srgbClr val="000000"/>
                </a:solidFill>
              </a:rPr>
              <a:t>“s” means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b="0" dirty="0">
                <a:solidFill>
                  <a:srgbClr val="000000"/>
                </a:solidFill>
              </a:rPr>
              <a:t>ubstitute</a:t>
            </a:r>
          </a:p>
        </p:txBody>
      </p:sp>
    </p:spTree>
    <p:extLst>
      <p:ext uri="{BB962C8B-B14F-4D97-AF65-F5344CB8AC3E}">
        <p14:creationId xmlns:p14="http://schemas.microsoft.com/office/powerpoint/2010/main" val="20564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08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724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616896" cy="1371600"/>
          </a:xfrm>
          <a:prstGeom prst="wedgeRectCallout">
            <a:avLst>
              <a:gd name="adj1" fmla="val -112078"/>
              <a:gd name="adj2" fmla="val -822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6936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31748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572000" cy="1371600"/>
          </a:xfrm>
          <a:prstGeom prst="wedgeRectCallout">
            <a:avLst>
              <a:gd name="adj1" fmla="val -123306"/>
              <a:gd name="adj2" fmla="val 122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19649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</a:t>
            </a:r>
            <a:r>
              <a:rPr lang="en-US" altLang="zh-TW" dirty="0">
                <a:solidFill>
                  <a:srgbClr val="FF0000"/>
                </a:solidFill>
              </a:rPr>
              <a:t>/p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93096" y="1916832"/>
            <a:ext cx="4055368" cy="1371600"/>
          </a:xfrm>
          <a:prstGeom prst="wedgeRectCallout">
            <a:avLst>
              <a:gd name="adj1" fmla="val -136811"/>
              <a:gd name="adj2" fmla="val 1353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twice: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Once because of</a:t>
            </a:r>
            <a:r>
              <a:rPr lang="en-US" altLang="zh-TW" sz="2800" dirty="0">
                <a:solidFill>
                  <a:srgbClr val="FF0000"/>
                </a:solidFill>
              </a:rPr>
              <a:t> the /p</a:t>
            </a:r>
            <a:r>
              <a:rPr lang="en-US" altLang="zh-TW" sz="2800" dirty="0">
                <a:solidFill>
                  <a:srgbClr val="000000"/>
                </a:solidFill>
              </a:rPr>
              <a:t> and Once because of</a:t>
            </a:r>
            <a:r>
              <a:rPr lang="en-US" altLang="zh-TW" sz="2800" dirty="0">
                <a:solidFill>
                  <a:srgbClr val="00B050"/>
                </a:solidFill>
              </a:rPr>
              <a:t> no -n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355976" y="3074276"/>
            <a:ext cx="2833100" cy="4987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580112" y="2780928"/>
            <a:ext cx="180020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445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</a:t>
            </a:r>
            <a:r>
              <a:rPr lang="en-US" altLang="zh-TW" sz="2000" b="1" dirty="0">
                <a:solidFill>
                  <a:srgbClr val="FF0000"/>
                </a:solidFill>
              </a:rPr>
              <a:t>printing</a:t>
            </a:r>
            <a:r>
              <a:rPr lang="en-US" altLang="zh-TW" sz="2000" dirty="0"/>
              <a:t>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</a:t>
            </a:r>
            <a:r>
              <a:rPr lang="en-US" altLang="zh-TW" sz="2000" dirty="0">
                <a:solidFill>
                  <a:schemeClr val="bg1"/>
                </a:solidFill>
              </a:rPr>
              <a:t>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</a:t>
            </a:r>
            <a:r>
              <a:rPr lang="en-US" altLang="zh-TW" sz="2000" b="1" dirty="0">
                <a:solidFill>
                  <a:srgbClr val="00B050"/>
                </a:solidFill>
              </a:rPr>
              <a:t>Write</a:t>
            </a:r>
            <a:r>
              <a:rPr lang="en-US" altLang="zh-TW" sz="2000" dirty="0"/>
              <a:t>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2" name="Isosceles Triangle 1"/>
          <p:cNvSpPr/>
          <p:nvPr/>
        </p:nvSpPr>
        <p:spPr bwMode="auto">
          <a:xfrm rot="13688114">
            <a:off x="2793058" y="1885278"/>
            <a:ext cx="585255" cy="485005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3797" name="Rectangular Callout 4"/>
          <p:cNvSpPr>
            <a:spLocks noChangeArrowheads="1"/>
          </p:cNvSpPr>
          <p:nvPr/>
        </p:nvSpPr>
        <p:spPr bwMode="auto">
          <a:xfrm>
            <a:off x="4693096" y="1916832"/>
            <a:ext cx="4055368" cy="1371600"/>
          </a:xfrm>
          <a:prstGeom prst="wedgeRectCallout">
            <a:avLst>
              <a:gd name="adj1" fmla="val -45064"/>
              <a:gd name="adj2" fmla="val 1066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twice: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Once because of </a:t>
            </a:r>
            <a:r>
              <a:rPr lang="en-US" altLang="zh-TW" sz="2800" dirty="0">
                <a:solidFill>
                  <a:srgbClr val="FF0000"/>
                </a:solidFill>
              </a:rPr>
              <a:t>the /p</a:t>
            </a:r>
            <a:r>
              <a:rPr lang="en-US" altLang="zh-TW" sz="2800" dirty="0">
                <a:solidFill>
                  <a:srgbClr val="000000"/>
                </a:solidFill>
              </a:rPr>
              <a:t> and Once because of</a:t>
            </a:r>
            <a:r>
              <a:rPr lang="en-US" altLang="zh-TW" sz="2800" dirty="0">
                <a:solidFill>
                  <a:srgbClr val="00B050"/>
                </a:solidFill>
              </a:rPr>
              <a:t> no -n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76406" y="2483642"/>
            <a:ext cx="80091" cy="734011"/>
            <a:chOff x="4810681" y="2855943"/>
            <a:chExt cx="80091" cy="51016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818764" y="2855943"/>
              <a:ext cx="72008" cy="3510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158206">
              <a:off x="4810681" y="2943502"/>
              <a:ext cx="72008" cy="42260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1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34820" name="Rectangular Callout 3"/>
          <p:cNvSpPr>
            <a:spLocks noChangeArrowheads="1"/>
          </p:cNvSpPr>
          <p:nvPr/>
        </p:nvSpPr>
        <p:spPr bwMode="auto">
          <a:xfrm>
            <a:off x="2590800" y="3581400"/>
            <a:ext cx="2743200" cy="990600"/>
          </a:xfrm>
          <a:prstGeom prst="wedgeRectCallout">
            <a:avLst>
              <a:gd name="adj1" fmla="val -87435"/>
              <a:gd name="adj2" fmla="val 1796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once, because of the /p</a:t>
            </a:r>
          </a:p>
        </p:txBody>
      </p:sp>
    </p:spTree>
    <p:extLst>
      <p:ext uri="{BB962C8B-B14F-4D97-AF65-F5344CB8AC3E}">
        <p14:creationId xmlns:p14="http://schemas.microsoft.com/office/powerpoint/2010/main" val="8135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multiple subcommands: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3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868" name="Rectangular Callout 4"/>
          <p:cNvSpPr>
            <a:spLocks noChangeArrowheads="1"/>
          </p:cNvSpPr>
          <p:nvPr/>
        </p:nvSpPr>
        <p:spPr bwMode="auto">
          <a:xfrm>
            <a:off x="2667000" y="228600"/>
            <a:ext cx="6225480" cy="1828800"/>
          </a:xfrm>
          <a:prstGeom prst="wedgeRectCallout">
            <a:avLst>
              <a:gd name="adj1" fmla="val -68699"/>
              <a:gd name="adj2" fmla="val 102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The pattern space was processed by each subcommand, in turn. Then, since there was no –n,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printed the exiting value of the string in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2049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multiple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48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  </a:t>
            </a:r>
          </a:p>
        </p:txBody>
      </p:sp>
      <p:cxnSp>
        <p:nvCxnSpPr>
          <p:cNvPr id="38917" name="Straight Arrow Connector 6"/>
          <p:cNvCxnSpPr>
            <a:cxnSpLocks noChangeShapeType="1"/>
          </p:cNvCxnSpPr>
          <p:nvPr/>
        </p:nvCxnSpPr>
        <p:spPr bwMode="auto">
          <a:xfrm rot="5400000">
            <a:off x="-609600" y="1981200"/>
            <a:ext cx="3733800" cy="5334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3810000" y="1676400"/>
            <a:ext cx="2971800" cy="685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9" name="Straight Arrow Connector 10"/>
          <p:cNvCxnSpPr>
            <a:cxnSpLocks noChangeShapeType="1"/>
          </p:cNvCxnSpPr>
          <p:nvPr/>
        </p:nvCxnSpPr>
        <p:spPr bwMode="auto">
          <a:xfrm flipH="1">
            <a:off x="4411365" y="381000"/>
            <a:ext cx="3208635" cy="31242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1856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248400" y="4876800"/>
            <a:ext cx="1828800" cy="1066800"/>
          </a:xfrm>
          <a:prstGeom prst="wedgeRoundRectCallout">
            <a:avLst>
              <a:gd name="adj1" fmla="val -59583"/>
              <a:gd name="adj2" fmla="val 83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>
                <a:solidFill>
                  <a:srgbClr val="000000"/>
                </a:solidFill>
              </a:rPr>
              <a:t>“g” means </a:t>
            </a:r>
          </a:p>
          <a:p>
            <a:r>
              <a:rPr lang="en-US" altLang="zh-TW" sz="3000" b="0" dirty="0">
                <a:solidFill>
                  <a:srgbClr val="FF0000"/>
                </a:solidFill>
              </a:rPr>
              <a:t> </a:t>
            </a:r>
            <a:r>
              <a:rPr lang="en-US" altLang="zh-TW" sz="3000" dirty="0">
                <a:solidFill>
                  <a:srgbClr val="FF0000"/>
                </a:solidFill>
              </a:rPr>
              <a:t>g</a:t>
            </a:r>
            <a:r>
              <a:rPr lang="en-US" altLang="zh-TW" sz="3000" b="0" dirty="0">
                <a:solidFill>
                  <a:srgbClr val="000000"/>
                </a:solidFill>
              </a:rPr>
              <a:t>lobal</a:t>
            </a:r>
          </a:p>
        </p:txBody>
      </p:sp>
      <p:sp>
        <p:nvSpPr>
          <p:cNvPr id="10" name="Rounded Rectangular Callout 7"/>
          <p:cNvSpPr>
            <a:spLocks noChangeArrowheads="1"/>
          </p:cNvSpPr>
          <p:nvPr/>
        </p:nvSpPr>
        <p:spPr bwMode="auto">
          <a:xfrm>
            <a:off x="3352800" y="2514600"/>
            <a:ext cx="3883496" cy="1524000"/>
          </a:xfrm>
          <a:prstGeom prst="wedgeRoundRectCallout">
            <a:avLst>
              <a:gd name="adj1" fmla="val 39826"/>
              <a:gd name="adj2" fmla="val 10786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>
                <a:solidFill>
                  <a:srgbClr val="000000"/>
                </a:solidFill>
              </a:rPr>
              <a:t>And “global” means that </a:t>
            </a:r>
            <a:r>
              <a:rPr lang="en-US" altLang="zh-TW" sz="3000" u="sng" dirty="0">
                <a:solidFill>
                  <a:srgbClr val="7030A0"/>
                </a:solidFill>
              </a:rPr>
              <a:t>every</a:t>
            </a:r>
            <a:r>
              <a:rPr lang="en-US" altLang="zh-TW" sz="3000" dirty="0">
                <a:solidFill>
                  <a:srgbClr val="7030A0"/>
                </a:solidFill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</a:rPr>
              <a:t>match to “ruining” will become “running.”</a:t>
            </a:r>
          </a:p>
        </p:txBody>
      </p:sp>
      <p:sp>
        <p:nvSpPr>
          <p:cNvPr id="11" name="Rounded Rectangular Callout 7"/>
          <p:cNvSpPr>
            <a:spLocks noChangeArrowheads="1"/>
          </p:cNvSpPr>
          <p:nvPr/>
        </p:nvSpPr>
        <p:spPr bwMode="auto">
          <a:xfrm>
            <a:off x="251520" y="808037"/>
            <a:ext cx="3240360" cy="1630363"/>
          </a:xfrm>
          <a:prstGeom prst="wedgeRoundRectCallout">
            <a:avLst>
              <a:gd name="adj1" fmla="val 65222"/>
              <a:gd name="adj2" fmla="val 10090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>
                <a:solidFill>
                  <a:srgbClr val="000000"/>
                </a:solidFill>
              </a:rPr>
              <a:t>But, </a:t>
            </a:r>
            <a:r>
              <a:rPr lang="en-US" altLang="zh-TW" sz="3000" dirty="0">
                <a:solidFill>
                  <a:srgbClr val="FFFFFF"/>
                </a:solidFill>
              </a:rPr>
              <a:t>without</a:t>
            </a:r>
            <a:r>
              <a:rPr lang="en-US" altLang="zh-TW" sz="3000" b="0" dirty="0">
                <a:solidFill>
                  <a:srgbClr val="000000"/>
                </a:solidFill>
              </a:rPr>
              <a:t> the “g,”</a:t>
            </a:r>
            <a:br>
              <a:rPr lang="en-US" altLang="zh-TW" sz="3000" b="0" dirty="0">
                <a:solidFill>
                  <a:srgbClr val="000000"/>
                </a:solidFill>
              </a:rPr>
            </a:br>
            <a:r>
              <a:rPr lang="en-US" altLang="zh-TW" sz="3000" b="0" dirty="0">
                <a:solidFill>
                  <a:srgbClr val="000000"/>
                </a:solidFill>
              </a:rPr>
              <a:t>it would only have replaced the </a:t>
            </a:r>
            <a:r>
              <a:rPr lang="en-US" altLang="zh-TW" sz="3000" dirty="0">
                <a:solidFill>
                  <a:srgbClr val="FFFFFF"/>
                </a:solidFill>
              </a:rPr>
              <a:t>first</a:t>
            </a:r>
            <a:r>
              <a:rPr lang="en-US" altLang="zh-TW" sz="3000" b="0" dirty="0">
                <a:solidFill>
                  <a:srgbClr val="000000"/>
                </a:solidFill>
              </a:rPr>
              <a:t> match on </a:t>
            </a:r>
            <a:r>
              <a:rPr lang="en-US" altLang="zh-TW" sz="3000" dirty="0">
                <a:solidFill>
                  <a:srgbClr val="FFFFFF"/>
                </a:solidFill>
              </a:rPr>
              <a:t>each</a:t>
            </a:r>
            <a:r>
              <a:rPr lang="en-US" altLang="zh-TW" sz="3000" b="0" dirty="0">
                <a:solidFill>
                  <a:srgbClr val="000000"/>
                </a:solidFill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9306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940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>
                <a:solidFill>
                  <a:srgbClr val="000000"/>
                </a:solidFill>
              </a:rPr>
              <a:t>But wait! The two outputs are different!</a:t>
            </a: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5400000">
            <a:off x="1371600" y="1143000"/>
            <a:ext cx="3352800" cy="28956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 rot="5400000">
            <a:off x="1066800" y="1371600"/>
            <a:ext cx="3886200" cy="2971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811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964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This is because /p puts its result immediately to STDOUT. So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1st output line is from the 1st subcommand’s /p. Since this output happens before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runs, that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has no chance to change the output. </a:t>
            </a:r>
          </a:p>
        </p:txBody>
      </p:sp>
      <p:cxnSp>
        <p:nvCxnSpPr>
          <p:cNvPr id="4096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1600200" y="3733800"/>
            <a:ext cx="3886200" cy="5334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0966" name="Straight Arrow Connector 8"/>
          <p:cNvCxnSpPr>
            <a:cxnSpLocks noChangeShapeType="1"/>
          </p:cNvCxnSpPr>
          <p:nvPr/>
        </p:nvCxnSpPr>
        <p:spPr bwMode="auto">
          <a:xfrm flipH="1">
            <a:off x="5715000" y="1844824"/>
            <a:ext cx="1233264" cy="1660376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201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98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This is because /p puts its result immediately to STDOUT. So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1st output line is from the 1st subcommand’s /p. Since this output happens before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runs, that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has no chance to change the output. 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it does get to run on the pattern space, hence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print.</a:t>
            </a:r>
          </a:p>
        </p:txBody>
      </p:sp>
      <p:cxnSp>
        <p:nvCxnSpPr>
          <p:cNvPr id="41989" name="Straight Arrow Connector 6"/>
          <p:cNvCxnSpPr>
            <a:cxnSpLocks noChangeShapeType="1"/>
          </p:cNvCxnSpPr>
          <p:nvPr/>
        </p:nvCxnSpPr>
        <p:spPr bwMode="auto">
          <a:xfrm rot="16200000" flipH="1">
            <a:off x="5410200" y="3124200"/>
            <a:ext cx="457200" cy="304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1990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524000" y="3810000"/>
            <a:ext cx="4800600" cy="8382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199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6629400" y="3124200"/>
            <a:ext cx="1219200" cy="3810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7646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3012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BBE0E3"/>
                </a:solidFill>
              </a:rPr>
              <a:t>sed</a:t>
            </a:r>
            <a:r>
              <a:rPr lang="en-US" altLang="zh-TW" sz="2800" dirty="0">
                <a:solidFill>
                  <a:srgbClr val="BBE0E3"/>
                </a:solidFill>
              </a:rPr>
              <a:t> not to print the pattern space at the end. So the 2</a:t>
            </a:r>
            <a:r>
              <a:rPr lang="en-US" altLang="zh-TW" sz="2800" baseline="30000" dirty="0">
                <a:solidFill>
                  <a:srgbClr val="BBE0E3"/>
                </a:solidFill>
              </a:rPr>
              <a:t>nd</a:t>
            </a:r>
            <a:r>
              <a:rPr lang="en-US" altLang="zh-TW" sz="2800" dirty="0">
                <a:solidFill>
                  <a:srgbClr val="BBE0E3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BBE0E3"/>
                </a:solidFill>
              </a:rPr>
              <a:t>st</a:t>
            </a:r>
            <a:r>
              <a:rPr lang="en-US" altLang="zh-TW" sz="2800" dirty="0">
                <a:solidFill>
                  <a:srgbClr val="BBE0E3"/>
                </a:solidFill>
              </a:rPr>
              <a:t> command.</a:t>
            </a:r>
          </a:p>
        </p:txBody>
      </p:sp>
      <p:cxnSp>
        <p:nvCxnSpPr>
          <p:cNvPr id="43013" name="Straight Arrow Connector 7"/>
          <p:cNvCxnSpPr>
            <a:cxnSpLocks noChangeShapeType="1"/>
          </p:cNvCxnSpPr>
          <p:nvPr/>
        </p:nvCxnSpPr>
        <p:spPr bwMode="auto">
          <a:xfrm>
            <a:off x="6911975" y="947738"/>
            <a:ext cx="76200" cy="4244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3014" name="Straight Arrow Connector 10"/>
          <p:cNvCxnSpPr>
            <a:cxnSpLocks noChangeShapeType="1"/>
          </p:cNvCxnSpPr>
          <p:nvPr/>
        </p:nvCxnSpPr>
        <p:spPr bwMode="auto">
          <a:xfrm flipH="1">
            <a:off x="914400" y="5595938"/>
            <a:ext cx="5900738" cy="728662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524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4036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not to print the pattern space at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end. So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BBE0E3"/>
                </a:solidFill>
              </a:rPr>
              <a:t>st</a:t>
            </a:r>
            <a:r>
              <a:rPr lang="en-US" altLang="zh-TW" sz="2800" dirty="0">
                <a:solidFill>
                  <a:srgbClr val="BBE0E3"/>
                </a:solidFill>
              </a:rPr>
              <a:t> command.</a:t>
            </a:r>
          </a:p>
        </p:txBody>
      </p:sp>
      <p:cxnSp>
        <p:nvCxnSpPr>
          <p:cNvPr id="44037" name="Straight Arrow Connector 7"/>
          <p:cNvCxnSpPr>
            <a:cxnSpLocks noChangeShapeType="1"/>
          </p:cNvCxnSpPr>
          <p:nvPr/>
        </p:nvCxnSpPr>
        <p:spPr bwMode="auto">
          <a:xfrm flipH="1">
            <a:off x="4495800" y="1470025"/>
            <a:ext cx="773113" cy="3863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5982295" y="2317750"/>
            <a:ext cx="1542033" cy="301625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446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5060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not to print the pattern space at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end. So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000000"/>
                </a:solidFill>
              </a:rPr>
              <a:t>st</a:t>
            </a:r>
            <a:r>
              <a:rPr lang="en-US" altLang="zh-TW" sz="2800" dirty="0">
                <a:solidFill>
                  <a:srgbClr val="000000"/>
                </a:solidFill>
              </a:rPr>
              <a:t> command.</a:t>
            </a:r>
          </a:p>
        </p:txBody>
      </p:sp>
      <p:cxnSp>
        <p:nvCxnSpPr>
          <p:cNvPr id="45061" name="Straight Arrow Connector 7"/>
          <p:cNvCxnSpPr>
            <a:cxnSpLocks noChangeShapeType="1"/>
          </p:cNvCxnSpPr>
          <p:nvPr/>
        </p:nvCxnSpPr>
        <p:spPr bwMode="auto">
          <a:xfrm>
            <a:off x="5376863" y="2928938"/>
            <a:ext cx="707305" cy="2328862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5062" name="Straight Arrow Connector 8"/>
          <p:cNvCxnSpPr>
            <a:cxnSpLocks noChangeShapeType="1"/>
          </p:cNvCxnSpPr>
          <p:nvPr/>
        </p:nvCxnSpPr>
        <p:spPr bwMode="auto">
          <a:xfrm flipH="1">
            <a:off x="1600200" y="5562600"/>
            <a:ext cx="4343400" cy="41275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2295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/>
              <a:t>Of course a /p at the end undoes a -n: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/>
              <a:t>And you can print multiple places: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46084" name="Straight Arrow Connector 5"/>
          <p:cNvCxnSpPr>
            <a:cxnSpLocks noChangeShapeType="1"/>
          </p:cNvCxnSpPr>
          <p:nvPr/>
        </p:nvCxnSpPr>
        <p:spPr bwMode="auto">
          <a:xfrm rot="10800000" flipV="1">
            <a:off x="1509713" y="4495800"/>
            <a:ext cx="4052887" cy="366713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6085" name="Straight Arrow Connector 9"/>
          <p:cNvCxnSpPr>
            <a:cxnSpLocks noChangeShapeType="1"/>
          </p:cNvCxnSpPr>
          <p:nvPr/>
        </p:nvCxnSpPr>
        <p:spPr bwMode="auto">
          <a:xfrm rot="10800000" flipV="1">
            <a:off x="1497013" y="4572000"/>
            <a:ext cx="5589587" cy="7620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465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47108" name="Straight Arrow Connector 5"/>
          <p:cNvCxnSpPr>
            <a:cxnSpLocks noChangeShapeType="1"/>
          </p:cNvCxnSpPr>
          <p:nvPr/>
        </p:nvCxnSpPr>
        <p:spPr bwMode="auto">
          <a:xfrm flipV="1">
            <a:off x="4267200" y="1981200"/>
            <a:ext cx="6858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7109" name="Straight Arrow Connector 11"/>
          <p:cNvCxnSpPr>
            <a:cxnSpLocks noChangeShapeType="1"/>
          </p:cNvCxnSpPr>
          <p:nvPr/>
        </p:nvCxnSpPr>
        <p:spPr bwMode="auto">
          <a:xfrm flipV="1">
            <a:off x="5791200" y="2057400"/>
            <a:ext cx="4572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472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>
                <a:solidFill>
                  <a:schemeClr val="accent2"/>
                </a:solidFill>
              </a:rPr>
              <a:t>st</a:t>
            </a:r>
            <a:r>
              <a:rPr lang="en-US" altLang="zh-TW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>
                <a:solidFill>
                  <a:schemeClr val="accent2"/>
                </a:solidFill>
              </a:rPr>
              <a:t>nd</a:t>
            </a:r>
            <a:r>
              <a:rPr lang="en-US" altLang="zh-TW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67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>
                <a:solidFill>
                  <a:schemeClr val="accent2"/>
                </a:solidFill>
              </a:rPr>
              <a:t>st</a:t>
            </a:r>
            <a:r>
              <a:rPr lang="en-US" altLang="zh-TW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>
                <a:solidFill>
                  <a:schemeClr val="accent2"/>
                </a:solidFill>
              </a:rPr>
              <a:t>nd</a:t>
            </a:r>
            <a:r>
              <a:rPr lang="en-US" altLang="zh-TW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029816"/>
          </a:xfrm>
          <a:prstGeom prst="wedgeRectCallout">
            <a:avLst>
              <a:gd name="adj1" fmla="val 20211"/>
              <a:gd name="adj2" fmla="val -1567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Well look at that! A </a:t>
            </a:r>
            <a:r>
              <a:rPr lang="en-US" altLang="zh-TW" sz="2800" dirty="0" smtClean="0">
                <a:solidFill>
                  <a:srgbClr val="000000"/>
                </a:solidFill>
              </a:rPr>
              <a:t>‘p’ </a:t>
            </a:r>
            <a:r>
              <a:rPr lang="en-US" altLang="zh-TW" sz="2800" dirty="0">
                <a:solidFill>
                  <a:srgbClr val="000000"/>
                </a:solidFill>
              </a:rPr>
              <a:t>does not need to go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in a /p. It can be a subcommand all by itself.</a:t>
            </a:r>
          </a:p>
        </p:txBody>
      </p:sp>
    </p:spTree>
    <p:extLst>
      <p:ext uri="{BB962C8B-B14F-4D97-AF65-F5344CB8AC3E}">
        <p14:creationId xmlns:p14="http://schemas.microsoft.com/office/powerpoint/2010/main" val="20039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three “/” </a:t>
            </a:r>
            <a:r>
              <a:rPr lang="en-US" altLang="zh-TW" sz="3600" kern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symbols 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to 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separate </a:t>
            </a:r>
            <a:r>
              <a:rPr lang="en-US" altLang="zh-TW" sz="3600" kern="0" dirty="0" smtClean="0">
                <a:solidFill>
                  <a:srgbClr val="008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 smtClean="0">
                <a:solidFill>
                  <a:srgbClr val="008000"/>
                </a:solidFill>
                <a:latin typeface="Arial" charset="0"/>
                <a:ea typeface="新細明體" charset="-120"/>
              </a:rPr>
              <a:t>four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areas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.</a:t>
            </a:r>
            <a:endParaRPr lang="en-US" altLang="zh-TW" sz="3600" kern="0" dirty="0">
              <a:solidFill>
                <a:srgbClr val="BBE0E3"/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0" y="4724400"/>
            <a:ext cx="3657600" cy="1524000"/>
            <a:chOff x="2286000" y="4724400"/>
            <a:chExt cx="3657600" cy="1524000"/>
          </a:xfrm>
        </p:grpSpPr>
        <p:cxnSp>
          <p:nvCxnSpPr>
            <p:cNvPr id="10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276600" y="4724400"/>
              <a:ext cx="762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1" name="Straight Arrow Connector 18"/>
            <p:cNvCxnSpPr>
              <a:cxnSpLocks noChangeShapeType="1"/>
            </p:cNvCxnSpPr>
            <p:nvPr/>
          </p:nvCxnSpPr>
          <p:spPr bwMode="auto">
            <a:xfrm>
              <a:off x="4038600" y="4724400"/>
              <a:ext cx="762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19"/>
            <p:cNvCxnSpPr>
              <a:cxnSpLocks noChangeShapeType="1"/>
            </p:cNvCxnSpPr>
            <p:nvPr/>
          </p:nvCxnSpPr>
          <p:spPr bwMode="auto">
            <a:xfrm>
              <a:off x="4038600" y="4724400"/>
              <a:ext cx="1905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2286000" y="4724400"/>
              <a:ext cx="17526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</p:grp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374373" y="1119463"/>
            <a:ext cx="8305800" cy="639763"/>
          </a:xfrm>
          <a:prstGeom prst="wedgeRoundRectCallout">
            <a:avLst>
              <a:gd name="adj1" fmla="val -14700"/>
              <a:gd name="adj2" fmla="val 276295"/>
              <a:gd name="adj3" fmla="val 16667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bIns="0" anchor="ctr" anchorCtr="0"/>
          <a:lstStyle/>
          <a:p>
            <a:pPr>
              <a:lnSpc>
                <a:spcPct val="80000"/>
              </a:lnSpc>
            </a:pP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TW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1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ou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don’t 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have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to use</a:t>
            </a:r>
            <a:r>
              <a:rPr lang="en-US" altLang="zh-TW" sz="3000" b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“/” 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as the separator.</a:t>
            </a:r>
            <a:endParaRPr lang="en-US" altLang="zh-TW" sz="30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5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/B/b/p;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; s/C/c/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828800"/>
          </a:xfrm>
          <a:prstGeom prst="wedgeRectCallout">
            <a:avLst>
              <a:gd name="adj1" fmla="val 20210"/>
              <a:gd name="adj2" fmla="val -1103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4299A0"/>
                </a:solidFill>
              </a:rPr>
              <a:t>Well look at that! A </a:t>
            </a:r>
            <a:r>
              <a:rPr lang="en-US" altLang="zh-TW" sz="2800" dirty="0" smtClean="0">
                <a:solidFill>
                  <a:srgbClr val="4299A0"/>
                </a:solidFill>
              </a:rPr>
              <a:t>‘p’ </a:t>
            </a:r>
            <a:r>
              <a:rPr lang="en-US" altLang="zh-TW" sz="2800" dirty="0">
                <a:solidFill>
                  <a:srgbClr val="4299A0"/>
                </a:solidFill>
              </a:rPr>
              <a:t>does not need to go</a:t>
            </a:r>
            <a:br>
              <a:rPr lang="en-US" altLang="zh-TW" sz="2800" dirty="0">
                <a:solidFill>
                  <a:srgbClr val="4299A0"/>
                </a:solidFill>
              </a:rPr>
            </a:br>
            <a:r>
              <a:rPr lang="en-US" altLang="zh-TW" sz="2800" dirty="0">
                <a:solidFill>
                  <a:srgbClr val="4299A0"/>
                </a:solidFill>
              </a:rPr>
              <a:t>in a /p. It can be a subcommand all by itself.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(Actually, there are a number of useful commands besides the </a:t>
            </a: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>
                <a:solidFill>
                  <a:srgbClr val="000000"/>
                </a:solidFill>
              </a:rPr>
              <a:t> and the </a:t>
            </a: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>
                <a:solidFill>
                  <a:srgbClr val="0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27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5729"/>
            <a:ext cx="837206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105120" y="0"/>
            <a:ext cx="6075392" cy="7389440"/>
            <a:chOff x="1169288" y="0"/>
            <a:chExt cx="6075392" cy="738944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169288" y="0"/>
              <a:ext cx="5995000" cy="68808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54" name="矩形 4"/>
            <p:cNvSpPr/>
            <p:nvPr/>
          </p:nvSpPr>
          <p:spPr bwMode="auto">
            <a:xfrm>
              <a:off x="5076056" y="3734085"/>
              <a:ext cx="889108" cy="50405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56" name="矩形 4"/>
            <p:cNvSpPr/>
            <p:nvPr/>
          </p:nvSpPr>
          <p:spPr bwMode="auto">
            <a:xfrm>
              <a:off x="4211960" y="2215984"/>
              <a:ext cx="889108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pic>
          <p:nvPicPr>
            <p:cNvPr id="87" name="Picture 6" descr="C:\Users\user\AppData\Local\Microsoft\Windows\INetCache\IE\SFQB9J1A\computer-monitor-isolated-113001152897GC[1]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30"/>
            <a:stretch/>
          </p:blipFill>
          <p:spPr bwMode="auto">
            <a:xfrm>
              <a:off x="1567978" y="2737528"/>
              <a:ext cx="2211934" cy="203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Arc 87"/>
            <p:cNvSpPr>
              <a:spLocks noChangeAspect="1"/>
            </p:cNvSpPr>
            <p:nvPr/>
          </p:nvSpPr>
          <p:spPr bwMode="auto">
            <a:xfrm>
              <a:off x="1259632" y="188205"/>
              <a:ext cx="4752528" cy="6629329"/>
            </a:xfrm>
            <a:prstGeom prst="arc">
              <a:avLst>
                <a:gd name="adj1" fmla="val 5367113"/>
                <a:gd name="adj2" fmla="val 16170901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89" name="直線單箭頭接點 9"/>
            <p:cNvCxnSpPr/>
            <p:nvPr/>
          </p:nvCxnSpPr>
          <p:spPr bwMode="auto">
            <a:xfrm>
              <a:off x="5076055" y="3152088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矩形 4"/>
            <p:cNvSpPr/>
            <p:nvPr/>
          </p:nvSpPr>
          <p:spPr bwMode="auto">
            <a:xfrm>
              <a:off x="4860032" y="4393712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1" name="矩形 4"/>
            <p:cNvSpPr/>
            <p:nvPr/>
          </p:nvSpPr>
          <p:spPr bwMode="auto">
            <a:xfrm>
              <a:off x="4788024" y="5744376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2" name="Arc 91"/>
            <p:cNvSpPr/>
            <p:nvPr/>
          </p:nvSpPr>
          <p:spPr bwMode="auto">
            <a:xfrm rot="21390399" flipH="1">
              <a:off x="5166212" y="2129026"/>
              <a:ext cx="1309134" cy="2966256"/>
            </a:xfrm>
            <a:prstGeom prst="arc">
              <a:avLst>
                <a:gd name="adj1" fmla="val 5263874"/>
                <a:gd name="adj2" fmla="val 1430869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3" name="Arc 92"/>
            <p:cNvSpPr/>
            <p:nvPr/>
          </p:nvSpPr>
          <p:spPr bwMode="auto">
            <a:xfrm rot="18828127">
              <a:off x="2113816" y="2428866"/>
              <a:ext cx="3642672" cy="2124809"/>
            </a:xfrm>
            <a:prstGeom prst="arc">
              <a:avLst>
                <a:gd name="adj1" fmla="val 3595897"/>
                <a:gd name="adj2" fmla="val 120984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4" name="直線單箭頭接點 9"/>
            <p:cNvCxnSpPr/>
            <p:nvPr/>
          </p:nvCxnSpPr>
          <p:spPr bwMode="auto">
            <a:xfrm>
              <a:off x="5076055" y="6596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Arc 94"/>
            <p:cNvSpPr>
              <a:spLocks noChangeAspect="1"/>
            </p:cNvSpPr>
            <p:nvPr/>
          </p:nvSpPr>
          <p:spPr bwMode="auto">
            <a:xfrm flipV="1">
              <a:off x="2987511" y="188204"/>
              <a:ext cx="2091695" cy="1523724"/>
            </a:xfrm>
            <a:prstGeom prst="arc">
              <a:avLst>
                <a:gd name="adj1" fmla="val 31850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6" name="Arc 95"/>
            <p:cNvSpPr/>
            <p:nvPr/>
          </p:nvSpPr>
          <p:spPr bwMode="auto">
            <a:xfrm rot="18828127">
              <a:off x="1386344" y="1763009"/>
              <a:ext cx="7100619" cy="4152243"/>
            </a:xfrm>
            <a:prstGeom prst="arc">
              <a:avLst>
                <a:gd name="adj1" fmla="val 10779597"/>
                <a:gd name="adj2" fmla="val 1312817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7" name="矩形 4"/>
            <p:cNvSpPr/>
            <p:nvPr/>
          </p:nvSpPr>
          <p:spPr bwMode="auto">
            <a:xfrm>
              <a:off x="5508104" y="45922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8" name="矩形 4"/>
            <p:cNvSpPr/>
            <p:nvPr/>
          </p:nvSpPr>
          <p:spPr bwMode="auto">
            <a:xfrm>
              <a:off x="5652120" y="9918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9" name="矩形 4"/>
            <p:cNvSpPr/>
            <p:nvPr/>
          </p:nvSpPr>
          <p:spPr bwMode="auto">
            <a:xfrm>
              <a:off x="4499992" y="171192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0" name="矩形 4"/>
            <p:cNvSpPr/>
            <p:nvPr/>
          </p:nvSpPr>
          <p:spPr bwMode="auto">
            <a:xfrm>
              <a:off x="4283968" y="2809536"/>
              <a:ext cx="1584175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execute next </a:t>
              </a: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command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FF0000"/>
                  </a:solidFill>
                  <a:ea typeface="新細明體" charset="-120"/>
                  <a:cs typeface="+mn-cs"/>
                </a:rPr>
                <a:t>(&amp; maybe print)</a:t>
              </a:r>
              <a:endParaRPr lang="zh-TW" altLang="en-US" sz="2000" b="0" dirty="0">
                <a:solidFill>
                  <a:srgbClr val="FF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1" name="菱形 1"/>
            <p:cNvSpPr>
              <a:spLocks noChangeAspect="1"/>
            </p:cNvSpPr>
            <p:nvPr/>
          </p:nvSpPr>
          <p:spPr bwMode="auto">
            <a:xfrm>
              <a:off x="4283920" y="4303734"/>
              <a:ext cx="1584224" cy="1584048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more 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sub-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commands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?</a:t>
              </a:r>
              <a:endParaRPr lang="zh-TW" altLang="en-US" sz="2000" b="0" dirty="0">
                <a:solidFill>
                  <a:srgbClr val="00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2" name="Arc 101"/>
            <p:cNvSpPr/>
            <p:nvPr/>
          </p:nvSpPr>
          <p:spPr bwMode="auto">
            <a:xfrm rot="20792800" flipH="1">
              <a:off x="5095795" y="1974966"/>
              <a:ext cx="1276984" cy="2151968"/>
            </a:xfrm>
            <a:prstGeom prst="arc">
              <a:avLst>
                <a:gd name="adj1" fmla="val 11786434"/>
                <a:gd name="adj2" fmla="val 1866673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3" name="直線單箭頭接點 9"/>
            <p:cNvCxnSpPr/>
            <p:nvPr/>
          </p:nvCxnSpPr>
          <p:spPr bwMode="auto">
            <a:xfrm>
              <a:off x="5076055" y="1639792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Arc 103"/>
            <p:cNvSpPr>
              <a:spLocks noChangeAspect="1"/>
            </p:cNvSpPr>
            <p:nvPr/>
          </p:nvSpPr>
          <p:spPr bwMode="auto">
            <a:xfrm>
              <a:off x="2195736" y="4717747"/>
              <a:ext cx="2886071" cy="2099787"/>
            </a:xfrm>
            <a:prstGeom prst="arc">
              <a:avLst>
                <a:gd name="adj1" fmla="val 21805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5" name="直線單箭頭接點 3"/>
            <p:cNvCxnSpPr>
              <a:cxnSpLocks/>
            </p:cNvCxnSpPr>
            <p:nvPr/>
          </p:nvCxnSpPr>
          <p:spPr bwMode="auto">
            <a:xfrm>
              <a:off x="5004048" y="1495904"/>
              <a:ext cx="145951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線單箭頭接點 3"/>
            <p:cNvCxnSpPr>
              <a:cxnSpLocks/>
            </p:cNvCxnSpPr>
            <p:nvPr/>
          </p:nvCxnSpPr>
          <p:spPr bwMode="auto">
            <a:xfrm flipV="1">
              <a:off x="3601324" y="188339"/>
              <a:ext cx="456343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線單箭頭接點 3"/>
            <p:cNvCxnSpPr>
              <a:cxnSpLocks/>
            </p:cNvCxnSpPr>
            <p:nvPr/>
          </p:nvCxnSpPr>
          <p:spPr bwMode="auto">
            <a:xfrm flipV="1">
              <a:off x="3607840" y="188339"/>
              <a:ext cx="403850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矩形 4"/>
            <p:cNvSpPr/>
            <p:nvPr/>
          </p:nvSpPr>
          <p:spPr bwMode="auto">
            <a:xfrm>
              <a:off x="6380584" y="1275347"/>
              <a:ext cx="864096" cy="4365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stop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9" name="矩形 4"/>
            <p:cNvSpPr/>
            <p:nvPr/>
          </p:nvSpPr>
          <p:spPr bwMode="auto">
            <a:xfrm>
              <a:off x="4644008" y="6596"/>
              <a:ext cx="864096" cy="2869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start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0" name="矩形 4"/>
            <p:cNvSpPr/>
            <p:nvPr/>
          </p:nvSpPr>
          <p:spPr bwMode="auto">
            <a:xfrm>
              <a:off x="4283968" y="1174803"/>
              <a:ext cx="158417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gets()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1" name="矩形 4"/>
            <p:cNvSpPr/>
            <p:nvPr/>
          </p:nvSpPr>
          <p:spPr bwMode="auto">
            <a:xfrm>
              <a:off x="1475656" y="4149080"/>
              <a:ext cx="792088" cy="5874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 no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-n? 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2" name="矩形 4"/>
            <p:cNvSpPr/>
            <p:nvPr/>
          </p:nvSpPr>
          <p:spPr bwMode="auto">
            <a:xfrm>
              <a:off x="2195736" y="4725144"/>
              <a:ext cx="2017642" cy="7923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subcommand is:</a:t>
              </a:r>
              <a:b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</a:b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p, P, c, </a:t>
              </a:r>
              <a:r>
                <a:rPr lang="en-US" altLang="zh-TW" dirty="0" err="1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, a, or =  ?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6" y="2676872"/>
            <a:ext cx="8382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628282" cy="291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8541"/>
            <a:ext cx="6873836" cy="26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6119391" cy="233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5364945" cy="204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4610500" cy="176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420888"/>
            <a:ext cx="7992891" cy="305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56573"/>
            <a:ext cx="7272810" cy="277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340768"/>
            <a:ext cx="6585174" cy="25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764705"/>
            <a:ext cx="5773304" cy="220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260648"/>
            <a:ext cx="509199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next 7 slides categorize them.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The next 7 slides categorize them.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75142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1224136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A: Well, we’ll spend the rest of today looking at each of these others.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5589240"/>
            <a:ext cx="9036496" cy="1268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 smtClean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Then we’ll start exploring </a:t>
            </a:r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individual commands in each category.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18288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algn="ctr"/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</a:t>
            </a:r>
            <a:b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107</a:t>
            </a:r>
            <a:endParaRPr lang="en-US" sz="9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3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first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z,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Command separators</a:t>
            </a:r>
          </a:p>
        </p:txBody>
      </p:sp>
    </p:spTree>
    <p:extLst>
      <p:ext uri="{BB962C8B-B14F-4D97-AF65-F5344CB8AC3E}">
        <p14:creationId xmlns:p14="http://schemas.microsoft.com/office/powerpoint/2010/main" val="10531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534400" cy="5838825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can be separated by either: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inside a </a:t>
            </a:r>
            <a:r>
              <a:rPr lang="en-US" dirty="0" err="1"/>
              <a:t>sed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” and 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typed on the command line, in C-shell)</a:t>
            </a:r>
          </a:p>
          <a:p>
            <a:r>
              <a:rPr lang="en-US" dirty="0"/>
              <a:t>The command sequence can be further added to with additional -e or -f flags</a:t>
            </a:r>
          </a:p>
          <a:p>
            <a:r>
              <a:rPr lang="en-US" dirty="0"/>
              <a:t>Commands can be grouped with “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696356" cy="5838825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can be separated by either: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inside a </a:t>
            </a:r>
            <a:r>
              <a:rPr lang="en-US" dirty="0" err="1"/>
              <a:t>sed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” and 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typed on the command line, in C-shell)</a:t>
            </a:r>
          </a:p>
          <a:p>
            <a:r>
              <a:rPr lang="en-US" dirty="0"/>
              <a:t>The command sequence can be further added to with additional -e or -f flags</a:t>
            </a:r>
          </a:p>
          <a:p>
            <a:r>
              <a:rPr lang="en-US" dirty="0"/>
              <a:t>Commands can be grouped with “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But you  should put a “;” before the “}” (i.e., “;}”)</a:t>
            </a:r>
          </a:p>
          <a:p>
            <a:pPr lvl="2"/>
            <a:r>
              <a:rPr lang="en-US" dirty="0"/>
              <a:t>Most people’s </a:t>
            </a:r>
            <a:r>
              <a:rPr lang="en-US" dirty="0" err="1"/>
              <a:t>sed</a:t>
            </a:r>
            <a:r>
              <a:rPr lang="en-US" dirty="0"/>
              <a:t> versions will not require the “;”, but that is non-standard.</a:t>
            </a:r>
          </a:p>
          <a:p>
            <a:pPr lvl="2">
              <a:spcBef>
                <a:spcPts val="0"/>
              </a:spcBef>
            </a:pPr>
            <a:r>
              <a:rPr lang="en-US" dirty="0"/>
              <a:t>If commands also follow the “}”, then use “;};”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second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z,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t,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T,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6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/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/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/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a	→ Following the a, the rest of the line is a string.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/>
              <a:t>c	→ Following the c, the rest of the line is a string 	to print to STDOUT. Afterwards, immediately, 	start a new cycle for the next line of input.</a:t>
            </a:r>
          </a:p>
          <a:p>
            <a:pPr eaLnBrk="1" hangingPunct="1">
              <a:buFontTx/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265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167095"/>
              <a:gd name="adj2" fmla="val -3197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39405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</a:t>
            </a:r>
            <a:r>
              <a:rPr lang="en-US" altLang="zh-TW" sz="3000" dirty="0"/>
              <a:t>don’t have to use “/” as the </a:t>
            </a:r>
            <a:r>
              <a:rPr lang="en-US" altLang="zh-TW" sz="3000" dirty="0" smtClean="0"/>
              <a:t>separator. </a:t>
            </a:r>
          </a:p>
          <a:p>
            <a:pPr eaLnBrk="1" hangingPunct="1"/>
            <a:r>
              <a:rPr lang="en-US" altLang="zh-TW" sz="3000" dirty="0" smtClean="0">
                <a:solidFill>
                  <a:srgbClr val="FF0000"/>
                </a:solidFill>
              </a:rPr>
              <a:t>Whatever </a:t>
            </a:r>
            <a:r>
              <a:rPr lang="en-US" altLang="zh-TW" sz="3000" dirty="0">
                <a:solidFill>
                  <a:srgbClr val="FF0000"/>
                </a:solidFill>
              </a:rPr>
              <a:t>symbol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goes </a:t>
            </a:r>
            <a:r>
              <a:rPr lang="en-US" altLang="zh-TW" sz="3000" dirty="0"/>
              <a:t>after the “s” becomes </a:t>
            </a:r>
            <a:r>
              <a:rPr lang="en-US" altLang="zh-TW" sz="3000" dirty="0" smtClean="0"/>
              <a:t>the separator. </a:t>
            </a:r>
          </a:p>
          <a:p>
            <a:pPr eaLnBrk="1" hangingPunct="1"/>
            <a:r>
              <a:rPr lang="en-US" altLang="zh-TW" sz="3000" dirty="0" smtClean="0">
                <a:solidFill>
                  <a:srgbClr val="FF0000"/>
                </a:solidFill>
              </a:rPr>
              <a:t>This </a:t>
            </a:r>
            <a:r>
              <a:rPr lang="en-US" altLang="zh-TW" sz="3000" dirty="0">
                <a:solidFill>
                  <a:srgbClr val="FF0000"/>
                </a:solidFill>
              </a:rPr>
              <a:t>sometimes improves </a:t>
            </a:r>
            <a:r>
              <a:rPr lang="en-US" altLang="zh-TW" sz="3000" dirty="0" smtClean="0">
                <a:solidFill>
                  <a:srgbClr val="FF0000"/>
                </a:solidFill>
              </a:rPr>
              <a:t>readability. </a:t>
            </a:r>
          </a:p>
          <a:p>
            <a:pPr marL="690563" lvl="1" indent="-293688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rgbClr val="FF0000"/>
                </a:solidFill>
              </a:rPr>
              <a:t>Especially </a:t>
            </a:r>
            <a:r>
              <a:rPr lang="en-US" altLang="zh-TW" sz="2800" dirty="0">
                <a:solidFill>
                  <a:srgbClr val="FF0000"/>
                </a:solidFill>
              </a:rPr>
              <a:t>if “/” is in your </a:t>
            </a:r>
            <a:r>
              <a:rPr lang="en-US" altLang="zh-TW" sz="2800" dirty="0" smtClean="0">
                <a:solidFill>
                  <a:srgbClr val="FF0000"/>
                </a:solidFill>
              </a:rPr>
              <a:t>pattern. </a:t>
            </a:r>
            <a:r>
              <a:rPr lang="en-US" altLang="zh-TW" sz="2800" dirty="0" smtClean="0">
                <a:solidFill>
                  <a:schemeClr val="bg1"/>
                </a:solidFill>
              </a:rPr>
              <a:t>For example:</a:t>
            </a:r>
          </a:p>
          <a:p>
            <a:pPr marL="974725" lvl="2" indent="-23336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600" dirty="0" smtClean="0">
                <a:solidFill>
                  <a:schemeClr val="bg1"/>
                </a:solidFill>
              </a:rPr>
              <a:t> Removing C-style comments: </a:t>
            </a:r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's/\/\/.*//' &lt;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25525" indent="-741363"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's`//.*``' &lt;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87438" lvl="2" indent="-3460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bg1"/>
                </a:solidFill>
              </a:rPr>
              <a:t>Or implementing using : </a:t>
            </a:r>
            <a:endParaRPr lang="en-US" altLang="zh-TW" sz="2600" dirty="0">
              <a:solidFill>
                <a:schemeClr val="bg1"/>
              </a:solidFill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| 's/.*\///'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| 's-.*/--'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Changing the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 command separator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6" name="Rounded Rectangular Callout 7"/>
          <p:cNvSpPr>
            <a:spLocks noChangeArrowheads="1"/>
          </p:cNvSpPr>
          <p:nvPr/>
        </p:nvSpPr>
        <p:spPr bwMode="auto">
          <a:xfrm>
            <a:off x="374373" y="1119463"/>
            <a:ext cx="8305800" cy="639763"/>
          </a:xfrm>
          <a:prstGeom prst="wedgeRoundRectCallout">
            <a:avLst>
              <a:gd name="adj1" fmla="val -14700"/>
              <a:gd name="adj2" fmla="val 276295"/>
              <a:gd name="adj3" fmla="val 16667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bIns="0" anchor="ctr" anchorCtr="0"/>
          <a:lstStyle/>
          <a:p>
            <a:pPr>
              <a:lnSpc>
                <a:spcPct val="80000"/>
              </a:lnSpc>
            </a:pPr>
            <a:r>
              <a:rPr lang="en-US" altLang="zh-TW" sz="3000" b="0" dirty="0" smtClean="0">
                <a:latin typeface="Arial" panose="020B0604020202020204" pitchFamily="34" charset="0"/>
              </a:rPr>
              <a:t>   </a:t>
            </a:r>
            <a:r>
              <a:rPr lang="en-US" altLang="zh-TW" sz="2400" b="0" dirty="0" smtClean="0"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latin typeface="Arial" panose="020B0604020202020204" pitchFamily="34" charset="0"/>
              </a:rPr>
              <a:t>Y</a:t>
            </a:r>
            <a:r>
              <a:rPr lang="en-US" altLang="zh-TW" sz="100" b="0" dirty="0" smtClean="0">
                <a:latin typeface="Arial" panose="020B0604020202020204" pitchFamily="34" charset="0"/>
              </a:rPr>
              <a:t> </a:t>
            </a:r>
            <a:r>
              <a:rPr lang="en-US" altLang="zh-TW" sz="3000" b="0" dirty="0" err="1" smtClean="0">
                <a:latin typeface="Arial" panose="020B0604020202020204" pitchFamily="34" charset="0"/>
              </a:rPr>
              <a:t>ou</a:t>
            </a:r>
            <a:r>
              <a:rPr lang="en-US" altLang="zh-TW" sz="3000" b="0" dirty="0" smtClean="0">
                <a:latin typeface="Arial" panose="020B0604020202020204" pitchFamily="34" charset="0"/>
              </a:rPr>
              <a:t> </a:t>
            </a:r>
            <a:r>
              <a:rPr lang="en-US" altLang="zh-TW" sz="3000" b="0" dirty="0">
                <a:latin typeface="Arial" panose="020B0604020202020204" pitchFamily="34" charset="0"/>
              </a:rPr>
              <a:t>don’t </a:t>
            </a:r>
            <a:r>
              <a:rPr lang="en-US" altLang="zh-TW" sz="3000" b="0" dirty="0" smtClean="0">
                <a:latin typeface="Arial" panose="020B0604020202020204" pitchFamily="34" charset="0"/>
              </a:rPr>
              <a:t>have </a:t>
            </a:r>
            <a:r>
              <a:rPr lang="en-US" altLang="zh-TW" sz="3000" b="0" dirty="0">
                <a:latin typeface="Arial" panose="020B0604020202020204" pitchFamily="34" charset="0"/>
              </a:rPr>
              <a:t>to use</a:t>
            </a:r>
            <a:r>
              <a:rPr lang="en-US" altLang="zh-TW" sz="3000" b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“/” </a:t>
            </a:r>
            <a:r>
              <a:rPr lang="en-US" altLang="zh-TW" sz="3000" b="0" dirty="0" smtClean="0">
                <a:latin typeface="Arial" panose="020B0604020202020204" pitchFamily="34" charset="0"/>
              </a:rPr>
              <a:t>as the separator.</a:t>
            </a:r>
            <a:endParaRPr lang="en-US" altLang="zh-TW" sz="30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	 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58720"/>
              <a:gd name="adj2" fmla="val 202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4950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p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7800" y="2468562"/>
            <a:ext cx="3810000" cy="533400"/>
          </a:xfrm>
          <a:prstGeom prst="wedgeRectCallout">
            <a:avLst>
              <a:gd name="adj1" fmla="val -166345"/>
              <a:gd name="adj2" fmla="val -947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4906962"/>
            <a:ext cx="3810000" cy="533400"/>
          </a:xfrm>
          <a:prstGeom prst="wedgeRectCallout">
            <a:avLst>
              <a:gd name="adj1" fmla="val -167096"/>
              <a:gd name="adj2" fmla="val -451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37424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17974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1524000" y="3657600"/>
            <a:ext cx="6019800" cy="2819400"/>
          </a:xfrm>
          <a:prstGeom prst="wedgeRectCallout">
            <a:avLst>
              <a:gd name="adj1" fmla="val -64714"/>
              <a:gd name="adj2" fmla="val -1133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Notice the relation between  the upper and lower-case commands? Often, (but not always) upper-case commands differ from their lower-case versions in that they use newlines in some way.</a:t>
            </a:r>
          </a:p>
        </p:txBody>
      </p:sp>
    </p:spTree>
    <p:extLst>
      <p:ext uri="{BB962C8B-B14F-4D97-AF65-F5344CB8AC3E}">
        <p14:creationId xmlns:p14="http://schemas.microsoft.com/office/powerpoint/2010/main" val="15234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167470"/>
              <a:gd name="adj2" fmla="val -12958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1829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dirty="0">
                <a:solidFill>
                  <a:srgbClr val="C00000"/>
                </a:solidFill>
              </a:rPr>
              <a:t>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62095"/>
              <a:gd name="adj2" fmla="val 1168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41667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=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4906962"/>
            <a:ext cx="3810000" cy="533400"/>
          </a:xfrm>
          <a:prstGeom prst="wedgeRectCallout">
            <a:avLst>
              <a:gd name="adj1" fmla="val -167096"/>
              <a:gd name="adj2" fmla="val -451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2925762"/>
            <a:ext cx="3810000" cy="533400"/>
          </a:xfrm>
          <a:prstGeom prst="wedgeRectCallout">
            <a:avLst>
              <a:gd name="adj1" fmla="val -166720"/>
              <a:gd name="adj2" fmla="val -1885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26078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6829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21336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0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</a:t>
            </a:r>
            <a:r>
              <a:rPr lang="en-US" altLang="zh-TW" sz="3000" dirty="0"/>
              <a:t>don’t have to use “/” as the </a:t>
            </a:r>
            <a:r>
              <a:rPr lang="en-US" altLang="zh-TW" sz="3000" dirty="0" smtClean="0"/>
              <a:t>separator. </a:t>
            </a:r>
          </a:p>
          <a:p>
            <a:pPr eaLnBrk="1" hangingPunct="1"/>
            <a:r>
              <a:rPr lang="en-US" altLang="zh-TW" sz="3000" dirty="0" smtClean="0"/>
              <a:t>Whatever </a:t>
            </a:r>
            <a:r>
              <a:rPr lang="en-US" altLang="zh-TW" sz="3000" dirty="0"/>
              <a:t>symbol </a:t>
            </a:r>
            <a:r>
              <a:rPr lang="en-US" altLang="zh-TW" sz="3000" dirty="0" smtClean="0"/>
              <a:t>goes </a:t>
            </a:r>
            <a:r>
              <a:rPr lang="en-US" altLang="zh-TW" sz="3000" dirty="0"/>
              <a:t>after the “s” becomes </a:t>
            </a:r>
            <a:r>
              <a:rPr lang="en-US" altLang="zh-TW" sz="3000" dirty="0" smtClean="0"/>
              <a:t>the separator. </a:t>
            </a:r>
          </a:p>
          <a:p>
            <a:pPr eaLnBrk="1" hangingPunct="1"/>
            <a:r>
              <a:rPr lang="en-US" altLang="zh-TW" sz="3000" dirty="0" smtClean="0"/>
              <a:t>This </a:t>
            </a:r>
            <a:r>
              <a:rPr lang="en-US" altLang="zh-TW" sz="3000" dirty="0"/>
              <a:t>sometimes improves </a:t>
            </a:r>
            <a:r>
              <a:rPr lang="en-US" altLang="zh-TW" sz="3000" dirty="0" smtClean="0"/>
              <a:t>readability.</a:t>
            </a:r>
            <a:r>
              <a:rPr lang="en-US" altLang="zh-TW" sz="3000" dirty="0" smtClean="0">
                <a:solidFill>
                  <a:srgbClr val="FF0000"/>
                </a:solidFill>
              </a:rPr>
              <a:t> </a:t>
            </a:r>
          </a:p>
          <a:p>
            <a:pPr marL="690563" lvl="1" indent="-293688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rgbClr val="FF0000"/>
                </a:solidFill>
              </a:rPr>
              <a:t>Especially </a:t>
            </a:r>
            <a:r>
              <a:rPr lang="en-US" altLang="zh-TW" sz="2800" dirty="0">
                <a:solidFill>
                  <a:srgbClr val="FF0000"/>
                </a:solidFill>
              </a:rPr>
              <a:t>if “/” is in your </a:t>
            </a:r>
            <a:r>
              <a:rPr lang="en-US" altLang="zh-TW" sz="2800" dirty="0" smtClean="0">
                <a:solidFill>
                  <a:srgbClr val="FF0000"/>
                </a:solidFill>
              </a:rPr>
              <a:t>pattern. For example:</a:t>
            </a:r>
          </a:p>
          <a:p>
            <a:pPr marL="974725" lvl="2" indent="-23336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600" dirty="0" smtClean="0"/>
              <a:t> </a:t>
            </a:r>
            <a:r>
              <a:rPr lang="en-US" altLang="zh-TW" sz="2600" dirty="0" smtClean="0">
                <a:solidFill>
                  <a:srgbClr val="0C9B4D"/>
                </a:solidFill>
              </a:rPr>
              <a:t>Removing C++ comments: </a:t>
            </a:r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/>
              <a:t>	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's/\/\/.*//'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741363"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's`//.*``'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87438" lvl="2" indent="-3460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rgbClr val="0C9B4D"/>
                </a:solidFill>
              </a:rPr>
              <a:t>Or implementing </a:t>
            </a:r>
            <a:r>
              <a:rPr lang="en-US" altLang="zh-TW" sz="2800" dirty="0" err="1" smtClean="0">
                <a:solidFill>
                  <a:srgbClr val="0C9B4D"/>
                </a:solidFill>
              </a:rPr>
              <a:t>basename</a:t>
            </a:r>
            <a:r>
              <a:rPr lang="en-US" altLang="zh-TW" sz="2800" dirty="0" smtClean="0">
                <a:solidFill>
                  <a:srgbClr val="0C9B4D"/>
                </a:solidFill>
              </a:rPr>
              <a:t> using </a:t>
            </a:r>
            <a:r>
              <a:rPr lang="en-US" altLang="zh-TW" sz="2800" dirty="0" err="1" smtClean="0">
                <a:solidFill>
                  <a:srgbClr val="0C9B4D"/>
                </a:solidFill>
              </a:rPr>
              <a:t>sed</a:t>
            </a:r>
            <a:r>
              <a:rPr lang="en-US" altLang="zh-TW" sz="2800" dirty="0" smtClean="0">
                <a:solidFill>
                  <a:srgbClr val="0C9B4D"/>
                </a:solidFill>
              </a:rPr>
              <a:t>: </a:t>
            </a:r>
            <a:endParaRPr lang="en-US" altLang="zh-TW" sz="2600" dirty="0">
              <a:solidFill>
                <a:srgbClr val="0C9B4D"/>
              </a:solidFill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C9B4D"/>
                </a:solidFill>
              </a:rPr>
              <a:t>	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's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/.*\///'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/>
              <a:t>	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's-.*/--'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Changing the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 command separator</a:t>
            </a:r>
            <a:endParaRPr lang="en-US" altLang="zh-TW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</a:t>
            </a:r>
            <a:r>
              <a:rPr lang="en-US" altLang="zh-TW" dirty="0">
                <a:solidFill>
                  <a:srgbClr val="00B050"/>
                </a:solidFill>
              </a:rPr>
              <a:t>A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B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C</a:t>
            </a:r>
            <a:r>
              <a:rPr lang="en-US" altLang="zh-TW" dirty="0"/>
              <a:t>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before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00B050"/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827584" y="1786210"/>
            <a:ext cx="1800200" cy="2160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1727684" y="1714202"/>
            <a:ext cx="4824536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827584" y="1786210"/>
            <a:ext cx="1368152" cy="86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827584" y="1786210"/>
            <a:ext cx="2232248" cy="32403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727684" y="1786210"/>
            <a:ext cx="5004556" cy="2736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727684" y="1786210"/>
            <a:ext cx="4824536" cy="1620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175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6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3116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</a:t>
            </a:r>
            <a:r>
              <a:rPr lang="en-US" altLang="zh-TW" dirty="0">
                <a:solidFill>
                  <a:srgbClr val="FF0000"/>
                </a:solidFill>
              </a:rPr>
              <a:t>; =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7" name="Rectangular Callout 3"/>
          <p:cNvSpPr>
            <a:spLocks noChangeArrowheads="1"/>
          </p:cNvSpPr>
          <p:nvPr/>
        </p:nvSpPr>
        <p:spPr bwMode="auto">
          <a:xfrm>
            <a:off x="5311955" y="0"/>
            <a:ext cx="3724541" cy="648072"/>
          </a:xfrm>
          <a:prstGeom prst="wedgeRectCallout">
            <a:avLst>
              <a:gd name="adj1" fmla="val 8355"/>
              <a:gd name="adj2" fmla="val 182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Let’s see what this does.</a:t>
            </a:r>
          </a:p>
        </p:txBody>
      </p:sp>
    </p:spTree>
    <p:extLst>
      <p:ext uri="{BB962C8B-B14F-4D97-AF65-F5344CB8AC3E}">
        <p14:creationId xmlns:p14="http://schemas.microsoft.com/office/powerpoint/2010/main" val="2765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56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3116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</a:t>
            </a:r>
            <a:r>
              <a:rPr lang="en-US" altLang="zh-TW" dirty="0">
                <a:solidFill>
                  <a:srgbClr val="FF0000"/>
                </a:solidFill>
              </a:rPr>
              <a:t>; =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8196" name="Rectangular Callout 3"/>
          <p:cNvSpPr>
            <a:spLocks noChangeArrowheads="1"/>
          </p:cNvSpPr>
          <p:nvPr/>
        </p:nvSpPr>
        <p:spPr bwMode="auto">
          <a:xfrm>
            <a:off x="4114800" y="2971800"/>
            <a:ext cx="4800600" cy="2057400"/>
          </a:xfrm>
          <a:prstGeom prst="wedgeRectCallout">
            <a:avLst>
              <a:gd name="adj1" fmla="val -98385"/>
              <a:gd name="adj2" fmla="val -847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Huh!  I guess that ‘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i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’ does not work with ‘;’ !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114800" y="4045788"/>
            <a:ext cx="4800600" cy="983411"/>
          </a:xfrm>
          <a:prstGeom prst="wedgeRectCallout">
            <a:avLst>
              <a:gd name="adj1" fmla="val -22279"/>
              <a:gd name="adj2" fmla="val -58719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Well, we did say that “</a:t>
            </a:r>
            <a:r>
              <a:rPr lang="en-US" altLang="zh-TW" sz="2800" i="1" dirty="0">
                <a:solidFill>
                  <a:srgbClr val="FF0000"/>
                </a:solidFill>
                <a:cs typeface="+mn-cs"/>
              </a:rPr>
              <a:t>the rest of the line</a:t>
            </a:r>
            <a:r>
              <a:rPr lang="en-US" altLang="zh-TW" sz="2800" i="1" dirty="0">
                <a:solidFill>
                  <a:srgbClr val="000000"/>
                </a:solidFill>
                <a:cs typeface="+mn-cs"/>
              </a:rPr>
              <a:t>”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was the string to print. </a:t>
            </a:r>
          </a:p>
        </p:txBody>
      </p:sp>
      <p:sp>
        <p:nvSpPr>
          <p:cNvPr id="8" name="Rectangular Callout 3"/>
          <p:cNvSpPr>
            <a:spLocks noChangeArrowheads="1"/>
          </p:cNvSpPr>
          <p:nvPr/>
        </p:nvSpPr>
        <p:spPr bwMode="auto">
          <a:xfrm>
            <a:off x="5311955" y="0"/>
            <a:ext cx="3724541" cy="648072"/>
          </a:xfrm>
          <a:prstGeom prst="wedgeRectCallout">
            <a:avLst>
              <a:gd name="adj1" fmla="val 8355"/>
              <a:gd name="adj2" fmla="val 182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Let’s see what this does.</a:t>
            </a:r>
          </a:p>
        </p:txBody>
      </p:sp>
    </p:spTree>
    <p:extLst>
      <p:ext uri="{BB962C8B-B14F-4D97-AF65-F5344CB8AC3E}">
        <p14:creationId xmlns:p14="http://schemas.microsoft.com/office/powerpoint/2010/main" val="38136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the rest of the line </a:t>
            </a:r>
            <a:r>
              <a:rPr lang="en-US" altLang="zh-TW" sz="2800" dirty="0"/>
              <a:t>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114800" y="4045788"/>
            <a:ext cx="4800600" cy="983411"/>
          </a:xfrm>
          <a:prstGeom prst="wedgeRectCallout">
            <a:avLst>
              <a:gd name="adj1" fmla="val -22099"/>
              <a:gd name="adj2" fmla="val -1227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Well, we did say that “</a:t>
            </a:r>
            <a:r>
              <a:rPr lang="en-US" altLang="zh-TW" sz="2800" i="1" dirty="0">
                <a:solidFill>
                  <a:srgbClr val="FF0000"/>
                </a:solidFill>
                <a:cs typeface="+mn-cs"/>
              </a:rPr>
              <a:t>the rest of the line</a:t>
            </a:r>
            <a:r>
              <a:rPr lang="en-US" altLang="zh-TW" sz="2800" i="1" dirty="0">
                <a:solidFill>
                  <a:srgbClr val="000000"/>
                </a:solidFill>
                <a:cs typeface="+mn-cs"/>
              </a:rPr>
              <a:t>”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was the string to print. </a:t>
            </a:r>
          </a:p>
        </p:txBody>
      </p:sp>
    </p:spTree>
    <p:extLst>
      <p:ext uri="{BB962C8B-B14F-4D97-AF65-F5344CB8AC3E}">
        <p14:creationId xmlns:p14="http://schemas.microsoft.com/office/powerpoint/2010/main" val="20295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</a:t>
            </a:r>
            <a:r>
              <a:rPr lang="en-US" altLang="zh-TW" sz="4800" dirty="0" err="1">
                <a:solidFill>
                  <a:schemeClr val="accent2"/>
                </a:solidFill>
              </a:rPr>
              <a:t>i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</a:t>
            </a:r>
            <a:r>
              <a:rPr lang="en-US" altLang="zh-TW" dirty="0">
                <a:solidFill>
                  <a:srgbClr val="FF0000"/>
                </a:solidFill>
              </a:rPr>
              <a:t>; =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2971800"/>
            <a:ext cx="4800600" cy="2057400"/>
            <a:chOff x="4114800" y="2971800"/>
            <a:chExt cx="4800600" cy="2057400"/>
          </a:xfrm>
        </p:grpSpPr>
        <p:sp>
          <p:nvSpPr>
            <p:cNvPr id="6" name="Rectangular Callout 3"/>
            <p:cNvSpPr>
              <a:spLocks noChangeArrowheads="1"/>
            </p:cNvSpPr>
            <p:nvPr/>
          </p:nvSpPr>
          <p:spPr bwMode="auto">
            <a:xfrm>
              <a:off x="4114800" y="2971800"/>
              <a:ext cx="4800600" cy="2057400"/>
            </a:xfrm>
            <a:prstGeom prst="wedgeRectCallout">
              <a:avLst>
                <a:gd name="adj1" fmla="val -98861"/>
                <a:gd name="adj2" fmla="val -862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800" dirty="0">
                  <a:solidFill>
                    <a:srgbClr val="000000"/>
                  </a:solidFill>
                  <a:cs typeface="+mn-cs"/>
                </a:rPr>
                <a:t>Huh!  I guess that ‘</a:t>
              </a:r>
              <a:r>
                <a:rPr lang="en-US" altLang="zh-TW" sz="2800" dirty="0" err="1">
                  <a:solidFill>
                    <a:srgbClr val="000000"/>
                  </a:solidFill>
                  <a:cs typeface="+mn-cs"/>
                </a:rPr>
                <a:t>i</a:t>
              </a:r>
              <a:r>
                <a:rPr lang="en-US" altLang="zh-TW" sz="2800" dirty="0">
                  <a:solidFill>
                    <a:srgbClr val="000000"/>
                  </a:solidFill>
                  <a:cs typeface="+mn-cs"/>
                </a:rPr>
                <a:t>’ does not work with ‘;’ !</a:t>
              </a:r>
            </a:p>
          </p:txBody>
        </p:sp>
        <p:sp>
          <p:nvSpPr>
            <p:cNvPr id="7" name="Rectangular Callout 6"/>
            <p:cNvSpPr>
              <a:spLocks noChangeArrowheads="1"/>
            </p:cNvSpPr>
            <p:nvPr/>
          </p:nvSpPr>
          <p:spPr bwMode="auto">
            <a:xfrm>
              <a:off x="4114800" y="4045788"/>
              <a:ext cx="4800600" cy="983411"/>
            </a:xfrm>
            <a:prstGeom prst="wedgeRectCallout">
              <a:avLst>
                <a:gd name="adj1" fmla="val -22279"/>
                <a:gd name="adj2" fmla="val -58719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800" dirty="0">
                  <a:solidFill>
                    <a:srgbClr val="000000"/>
                  </a:solidFill>
                  <a:cs typeface="+mn-cs"/>
                </a:rPr>
                <a:t>Well, we did say that “</a:t>
              </a:r>
              <a:r>
                <a:rPr lang="en-US" altLang="zh-TW" sz="2800" i="1" dirty="0">
                  <a:solidFill>
                    <a:srgbClr val="FF0000"/>
                  </a:solidFill>
                  <a:cs typeface="+mn-cs"/>
                </a:rPr>
                <a:t>the rest of the line</a:t>
              </a:r>
              <a:r>
                <a:rPr lang="en-US" altLang="zh-TW" sz="2800" i="1" dirty="0">
                  <a:solidFill>
                    <a:srgbClr val="000000"/>
                  </a:solidFill>
                  <a:cs typeface="+mn-cs"/>
                </a:rPr>
                <a:t>”</a:t>
              </a:r>
              <a:r>
                <a:rPr lang="en-US" altLang="zh-TW" sz="2800" dirty="0">
                  <a:solidFill>
                    <a:srgbClr val="000000"/>
                  </a:solidFill>
                  <a:cs typeface="+mn-cs"/>
                </a:rPr>
                <a:t> was the string to print.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So we need the things after </a:t>
            </a:r>
            <a:r>
              <a:rPr lang="en-US" altLang="zh-TW" dirty="0" err="1"/>
              <a:t>i</a:t>
            </a:r>
            <a:r>
              <a:rPr lang="en-US" altLang="zh-TW" dirty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 …</a:t>
            </a:r>
          </a:p>
        </p:txBody>
      </p:sp>
      <p:sp>
        <p:nvSpPr>
          <p:cNvPr id="10245" name="Rectangular Callout 4"/>
          <p:cNvSpPr>
            <a:spLocks noChangeArrowheads="1"/>
          </p:cNvSpPr>
          <p:nvPr/>
        </p:nvSpPr>
        <p:spPr bwMode="auto">
          <a:xfrm>
            <a:off x="0" y="0"/>
            <a:ext cx="3505200" cy="1752600"/>
          </a:xfrm>
          <a:prstGeom prst="wedgeRectCallout">
            <a:avLst>
              <a:gd name="adj1" fmla="val -30945"/>
              <a:gd name="adj2" fmla="val 973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You don’t type the ‘?’.</a:t>
            </a:r>
            <a:br>
              <a:rPr lang="en-US" altLang="zh-TW" sz="2800" dirty="0">
                <a:solidFill>
                  <a:srgbClr val="000000"/>
                </a:solidFill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It is a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prompt telling you that the last line has not finished.</a:t>
            </a:r>
          </a:p>
        </p:txBody>
      </p:sp>
      <p:sp>
        <p:nvSpPr>
          <p:cNvPr id="6" name="Rectangular Callout 3"/>
          <p:cNvSpPr>
            <a:spLocks noChangeArrowheads="1"/>
          </p:cNvSpPr>
          <p:nvPr/>
        </p:nvSpPr>
        <p:spPr bwMode="auto">
          <a:xfrm>
            <a:off x="4343400" y="3605064"/>
            <a:ext cx="4648200" cy="890736"/>
          </a:xfrm>
          <a:prstGeom prst="wedgeRectCallout">
            <a:avLst>
              <a:gd name="adj1" fmla="val 23748"/>
              <a:gd name="adj2" fmla="val -1921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333399"/>
                </a:solidFill>
                <a:cs typeface="+mn-cs"/>
              </a:rPr>
              <a:t>in </a:t>
            </a:r>
            <a:r>
              <a:rPr lang="en-US" altLang="zh-TW" sz="2800" dirty="0" err="1">
                <a:solidFill>
                  <a:srgbClr val="333399"/>
                </a:solidFill>
                <a:cs typeface="+mn-cs"/>
              </a:rPr>
              <a:t>tcsh</a:t>
            </a:r>
            <a:r>
              <a:rPr lang="en-US" altLang="zh-TW" sz="2800" dirty="0">
                <a:solidFill>
                  <a:srgbClr val="333399"/>
                </a:solidFill>
                <a:cs typeface="+mn-cs"/>
              </a:rPr>
              <a:t>, you need a ‘\’ at the end of run-on lines</a:t>
            </a:r>
            <a:r>
              <a:rPr lang="en-US" altLang="zh-TW" sz="2800" dirty="0" smtClean="0">
                <a:solidFill>
                  <a:srgbClr val="333399"/>
                </a:solidFill>
                <a:cs typeface="+mn-cs"/>
              </a:rPr>
              <a:t>.</a:t>
            </a:r>
            <a:endParaRPr lang="en-US" altLang="zh-TW" sz="2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</a:t>
            </a:r>
            <a:r>
              <a:rPr lang="en-US" altLang="zh-TW" sz="4800" dirty="0" err="1">
                <a:solidFill>
                  <a:schemeClr val="accent2"/>
                </a:solidFill>
              </a:rPr>
              <a:t>i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3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So we need the things after </a:t>
            </a:r>
            <a:r>
              <a:rPr lang="en-US" altLang="zh-TW" dirty="0" err="1"/>
              <a:t>i</a:t>
            </a:r>
            <a:r>
              <a:rPr lang="en-US" altLang="zh-TW" dirty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i</a:t>
            </a:r>
            <a:r>
              <a:rPr lang="en-US" altLang="zh-TW" dirty="0"/>
              <a:t> before\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 …</a:t>
            </a:r>
          </a:p>
        </p:txBody>
      </p:sp>
      <p:sp>
        <p:nvSpPr>
          <p:cNvPr id="10245" name="Rectangular Callout 4"/>
          <p:cNvSpPr>
            <a:spLocks noChangeArrowheads="1"/>
          </p:cNvSpPr>
          <p:nvPr/>
        </p:nvSpPr>
        <p:spPr bwMode="auto">
          <a:xfrm>
            <a:off x="0" y="0"/>
            <a:ext cx="3505200" cy="1752600"/>
          </a:xfrm>
          <a:prstGeom prst="wedgeRectCallout">
            <a:avLst>
              <a:gd name="adj1" fmla="val -30945"/>
              <a:gd name="adj2" fmla="val 973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You don’t type the ‘?’.</a:t>
            </a:r>
            <a:br>
              <a:rPr lang="en-US" altLang="zh-TW" sz="2800" dirty="0">
                <a:solidFill>
                  <a:srgbClr val="000000"/>
                </a:solidFill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It is a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tcsh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prompt telling you that the last line has not finished.</a:t>
            </a:r>
          </a:p>
        </p:txBody>
      </p:sp>
      <p:sp>
        <p:nvSpPr>
          <p:cNvPr id="8" name="Rectangular Callout 3"/>
          <p:cNvSpPr>
            <a:spLocks noChangeArrowheads="1"/>
          </p:cNvSpPr>
          <p:nvPr/>
        </p:nvSpPr>
        <p:spPr bwMode="auto">
          <a:xfrm>
            <a:off x="4343400" y="3605064"/>
            <a:ext cx="4648200" cy="3100536"/>
          </a:xfrm>
          <a:prstGeom prst="wedgeRectCallout">
            <a:avLst>
              <a:gd name="adj1" fmla="val 23736"/>
              <a:gd name="adj2" fmla="val -906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333399"/>
                </a:solidFill>
                <a:cs typeface="+mn-cs"/>
              </a:rPr>
              <a:t>in </a:t>
            </a:r>
            <a:r>
              <a:rPr lang="en-US" altLang="zh-TW" sz="2800" dirty="0" err="1">
                <a:solidFill>
                  <a:srgbClr val="333399"/>
                </a:solidFill>
                <a:cs typeface="+mn-cs"/>
              </a:rPr>
              <a:t>tcsh</a:t>
            </a:r>
            <a:r>
              <a:rPr lang="en-US" altLang="zh-TW" sz="2800" dirty="0">
                <a:solidFill>
                  <a:srgbClr val="333399"/>
                </a:solidFill>
                <a:cs typeface="+mn-cs"/>
              </a:rPr>
              <a:t>, you need a ‘\’ at the end of run-on lines.</a:t>
            </a:r>
            <a:br>
              <a:rPr lang="en-US" altLang="zh-TW" sz="2800" dirty="0">
                <a:solidFill>
                  <a:srgbClr val="333399"/>
                </a:solidFill>
                <a:cs typeface="+mn-cs"/>
              </a:rPr>
            </a:br>
            <a:r>
              <a:rPr lang="en-US" altLang="zh-TW" sz="500" dirty="0">
                <a:solidFill>
                  <a:srgbClr val="333399"/>
                </a:solidFill>
                <a:cs typeface="+mn-cs"/>
              </a:rPr>
              <a:t/>
            </a:r>
            <a:br>
              <a:rPr lang="en-US" altLang="zh-TW" sz="500" dirty="0">
                <a:solidFill>
                  <a:srgbClr val="333399"/>
                </a:solidFill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(in bash, the ‘\’ is not needed. It would even be wrong.)</a:t>
            </a:r>
          </a:p>
          <a:p>
            <a:pPr>
              <a:lnSpc>
                <a:spcPct val="95000"/>
              </a:lnSpc>
            </a:pPr>
            <a:endParaRPr lang="en-US" altLang="zh-TW" sz="500" dirty="0">
              <a:solidFill>
                <a:srgbClr val="000000"/>
              </a:solidFill>
              <a:cs typeface="+mn-cs"/>
            </a:endParaRP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Also, if your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subcommands are </a:t>
            </a:r>
            <a:r>
              <a:rPr lang="en-US" altLang="zh-TW" sz="2800" dirty="0">
                <a:solidFill>
                  <a:srgbClr val="FF0000"/>
                </a:solidFill>
                <a:cs typeface="+mn-cs"/>
              </a:rPr>
              <a:t>run from a file, then don’t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put the \ at the end.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</a:t>
            </a:r>
            <a:r>
              <a:rPr lang="en-US" altLang="zh-TW" sz="4800" dirty="0" err="1">
                <a:solidFill>
                  <a:schemeClr val="accent2"/>
                </a:solidFill>
              </a:rPr>
              <a:t>i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13720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	→ Following the a, the rest of the line is a string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</a:t>
            </a:r>
            <a:r>
              <a:rPr lang="en-US" altLang="zh-TW" sz="2800" i="1" dirty="0"/>
              <a:t>after</a:t>
            </a:r>
            <a:r>
              <a:rPr lang="en-US" altLang="zh-TW" sz="2800" dirty="0"/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8209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	→ Following the a, the </a:t>
            </a:r>
            <a:r>
              <a:rPr lang="en-US" altLang="zh-TW" sz="2800" dirty="0">
                <a:solidFill>
                  <a:srgbClr val="FF0000"/>
                </a:solidFill>
              </a:rPr>
              <a:t>rest of the line</a:t>
            </a:r>
            <a:r>
              <a:rPr lang="en-US" altLang="zh-TW" sz="2800" dirty="0"/>
              <a:t> is a string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</a:t>
            </a:r>
            <a:r>
              <a:rPr lang="en-US" altLang="zh-TW" sz="2800" i="1" dirty="0"/>
              <a:t>after</a:t>
            </a:r>
            <a:r>
              <a:rPr lang="en-US" altLang="zh-TW" sz="2800" dirty="0"/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22106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/>
              <a:t>Each line of the input file is processed individually by your sed command</a:t>
            </a:r>
          </a:p>
          <a:p>
            <a:r>
              <a:rPr lang="en-US" altLang="zh-TW"/>
              <a:t>You specify: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pattern</a:t>
            </a:r>
            <a:r>
              <a:rPr lang="en-US" altLang="zh-TW"/>
              <a:t> that you are looking for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type of action</a:t>
            </a:r>
            <a:r>
              <a:rPr lang="en-US" altLang="zh-TW"/>
              <a:t> to perform when matched</a:t>
            </a:r>
          </a:p>
          <a:p>
            <a:pPr lvl="1"/>
            <a:r>
              <a:rPr lang="en-US" altLang="zh-TW"/>
              <a:t>The exact </a:t>
            </a:r>
            <a:r>
              <a:rPr lang="en-US" altLang="zh-TW" b="1"/>
              <a:t>details of the action</a:t>
            </a:r>
          </a:p>
          <a:p>
            <a:pPr lvl="1"/>
            <a:r>
              <a:rPr lang="en-US" altLang="zh-TW"/>
              <a:t>Some </a:t>
            </a:r>
            <a:r>
              <a:rPr lang="en-US" altLang="zh-TW" b="1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293096"/>
            <a:ext cx="2555776" cy="1269504"/>
          </a:xfrm>
          <a:prstGeom prst="wedgeRoundRectCallout">
            <a:avLst>
              <a:gd name="adj1" fmla="val 18968"/>
              <a:gd name="adj2" fmla="val 10762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/>
              <a:t>There are also flags that could have gone here.</a:t>
            </a:r>
          </a:p>
        </p:txBody>
      </p:sp>
    </p:spTree>
    <p:extLst>
      <p:ext uri="{BB962C8B-B14F-4D97-AF65-F5344CB8AC3E}">
        <p14:creationId xmlns:p14="http://schemas.microsoft.com/office/powerpoint/2010/main" val="24938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The things after “a” need to be on a 2nd line: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'a after\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after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after…</a:t>
            </a:r>
          </a:p>
        </p:txBody>
      </p:sp>
    </p:spTree>
    <p:extLst>
      <p:ext uri="{BB962C8B-B14F-4D97-AF65-F5344CB8AC3E}">
        <p14:creationId xmlns:p14="http://schemas.microsoft.com/office/powerpoint/2010/main" val="17307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	→ Following the a, the rest of the line is a string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</a:t>
            </a:r>
            <a:r>
              <a:rPr lang="en-US" altLang="zh-TW" sz="2800" i="1" dirty="0"/>
              <a:t>after</a:t>
            </a:r>
            <a:r>
              <a:rPr lang="en-US" altLang="zh-TW" sz="2800" dirty="0"/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31346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14610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</a:t>
            </a:r>
            <a:r>
              <a:rPr lang="en-US" altLang="zh-TW" sz="2800" dirty="0">
                <a:solidFill>
                  <a:srgbClr val="FF0000"/>
                </a:solidFill>
              </a:rPr>
              <a:t>the rest of the line</a:t>
            </a:r>
            <a:r>
              <a:rPr lang="en-US" altLang="zh-TW" sz="2800" dirty="0"/>
              <a:t>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37164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19510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to STDOUT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</a:t>
            </a:r>
            <a:r>
              <a:rPr lang="en-US" altLang="zh-TW" sz="2800" dirty="0">
                <a:solidFill>
                  <a:srgbClr val="FF0000"/>
                </a:solidFill>
              </a:rPr>
              <a:t>Afterwards, immediately, 	start a new cycle for the next line of input</a:t>
            </a:r>
            <a:r>
              <a:rPr lang="en-US" altLang="zh-TW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600200" y="5029200"/>
            <a:ext cx="6553200" cy="1752600"/>
          </a:xfrm>
          <a:prstGeom prst="wedgeRectCallout">
            <a:avLst>
              <a:gd name="adj1" fmla="val -38862"/>
              <a:gd name="adj2" fmla="val -89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If the command is c, then do this: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- Print the string following the “c”.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- Delete the pattern space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-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Goto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step 1. 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981200" y="152400"/>
            <a:ext cx="5943600" cy="1371600"/>
          </a:xfrm>
          <a:prstGeom prst="wedgeRectCallout">
            <a:avLst>
              <a:gd name="adj1" fmla="val -72257"/>
              <a:gd name="adj2" fmla="val 576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Because we go to step 1, no other subcommands coming after the c get a chance to execute.</a:t>
            </a:r>
          </a:p>
        </p:txBody>
      </p:sp>
    </p:spTree>
    <p:extLst>
      <p:ext uri="{BB962C8B-B14F-4D97-AF65-F5344CB8AC3E}">
        <p14:creationId xmlns:p14="http://schemas.microsoft.com/office/powerpoint/2010/main" val="13843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3113504" y="0"/>
            <a:ext cx="5995000" cy="68808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7020272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6156176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3512194" y="2737528"/>
            <a:ext cx="2211934" cy="2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3203848" y="188205"/>
            <a:ext cx="4752528" cy="6629329"/>
          </a:xfrm>
          <a:prstGeom prst="arc">
            <a:avLst>
              <a:gd name="adj1" fmla="val 5367113"/>
              <a:gd name="adj2" fmla="val 1617090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7020271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804248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732240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7110428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4058032" y="2428866"/>
            <a:ext cx="3642672" cy="2124809"/>
          </a:xfrm>
          <a:prstGeom prst="arc">
            <a:avLst>
              <a:gd name="adj1" fmla="val 3595897"/>
              <a:gd name="adj2" fmla="val 120984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7020271" y="6596"/>
            <a:ext cx="2" cy="9016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931727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330560" y="1763009"/>
            <a:ext cx="7100619" cy="4152243"/>
          </a:xfrm>
          <a:prstGeom prst="arc">
            <a:avLst>
              <a:gd name="adj1" fmla="val 10779597"/>
              <a:gd name="adj2" fmla="val 13128174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452320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596336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444208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228184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execute next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</a:t>
            </a: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+mn-cs"/>
              </a:rPr>
              <a:t>print</a:t>
            </a:r>
            <a:r>
              <a:rPr lang="en-US" altLang="zh-TW" sz="2000" b="0" dirty="0">
                <a:solidFill>
                  <a:srgbClr val="FF7979"/>
                </a:solidFill>
                <a:ea typeface="新細明體" charset="-120"/>
                <a:cs typeface="+mn-cs"/>
              </a:rPr>
              <a:t>)</a:t>
            </a:r>
            <a:endParaRPr lang="zh-TW" altLang="en-US" sz="2000" b="0" dirty="0">
              <a:solidFill>
                <a:srgbClr val="FF7979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228136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000000"/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7040011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7020271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4139952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948264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單箭頭接點 3"/>
          <p:cNvCxnSpPr>
            <a:cxnSpLocks/>
          </p:cNvCxnSpPr>
          <p:nvPr/>
        </p:nvCxnSpPr>
        <p:spPr bwMode="auto">
          <a:xfrm flipV="1">
            <a:off x="5545540" y="188339"/>
            <a:ext cx="456343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552056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324800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588224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228184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473544" y="4149080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no</a:t>
            </a:r>
          </a:p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4139952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p, P,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Sans Typewriter" panose="020B0509030504030204" pitchFamily="49" charset="0"/>
                <a:ea typeface="新細明體" charset="-120"/>
                <a:cs typeface="+mn-cs"/>
              </a:rPr>
              <a:t>c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, </a:t>
            </a:r>
            <a:r>
              <a:rPr lang="en-US" altLang="zh-TW" dirty="0" err="1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, a, or =  ?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3" name="直線單箭頭接點 9"/>
          <p:cNvCxnSpPr/>
          <p:nvPr/>
        </p:nvCxnSpPr>
        <p:spPr bwMode="auto">
          <a:xfrm>
            <a:off x="7020271" y="780217"/>
            <a:ext cx="2" cy="378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752016" y="4725144"/>
            <a:ext cx="402048" cy="395650"/>
            <a:chOff x="7380312" y="5517232"/>
            <a:chExt cx="536065" cy="527533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791576" y="4293096"/>
            <a:ext cx="402048" cy="395650"/>
            <a:chOff x="7380312" y="5517232"/>
            <a:chExt cx="536065" cy="527533"/>
          </a:xfrm>
        </p:grpSpPr>
        <p:cxnSp>
          <p:nvCxnSpPr>
            <p:cNvPr id="47" name="Straight Connector 46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12"/>
          <p:cNvSpPr/>
          <p:nvPr/>
        </p:nvSpPr>
        <p:spPr bwMode="auto">
          <a:xfrm>
            <a:off x="4120907" y="3284984"/>
            <a:ext cx="1008821" cy="677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 err="1">
                <a:solidFill>
                  <a:srgbClr val="FF7979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stdout</a:t>
            </a:r>
            <a:endParaRPr lang="en-US" sz="2400" b="0" dirty="0">
              <a:solidFill>
                <a:srgbClr val="FF7979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35495" y="-5435"/>
            <a:ext cx="4085411" cy="185025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sz="4800" dirty="0">
                <a:solidFill>
                  <a:schemeClr val="accent2"/>
                </a:solidFill>
              </a:rPr>
              <a:t>So this is how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executes a “c”:</a:t>
            </a:r>
          </a:p>
        </p:txBody>
      </p:sp>
    </p:spTree>
    <p:extLst>
      <p:ext uri="{BB962C8B-B14F-4D97-AF65-F5344CB8AC3E}">
        <p14:creationId xmlns:p14="http://schemas.microsoft.com/office/powerpoint/2010/main" val="15437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Anything </a:t>
            </a:r>
            <a:r>
              <a:rPr lang="en-US" altLang="zh-TW" dirty="0"/>
              <a:t>after c</a:t>
            </a:r>
            <a:r>
              <a:rPr lang="en-US" altLang="zh-TW" dirty="0" smtClean="0"/>
              <a:t> goes on </a:t>
            </a:r>
            <a:r>
              <a:rPr lang="en-US" altLang="zh-TW" dirty="0"/>
              <a:t>a 2nd </a:t>
            </a:r>
            <a:r>
              <a:rPr lang="en-US" altLang="zh-TW" dirty="0" smtClean="0"/>
              <a:t>line, but won’t actually execute: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'c replace\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c</a:t>
            </a:r>
          </a:p>
        </p:txBody>
      </p:sp>
      <p:sp>
        <p:nvSpPr>
          <p:cNvPr id="5" name="Rectangular Callout 3"/>
          <p:cNvSpPr>
            <a:spLocks noChangeArrowheads="1"/>
          </p:cNvSpPr>
          <p:nvPr/>
        </p:nvSpPr>
        <p:spPr bwMode="auto">
          <a:xfrm>
            <a:off x="2575520" y="3370386"/>
            <a:ext cx="5092824" cy="534144"/>
          </a:xfrm>
          <a:prstGeom prst="wedgeRectCallout">
            <a:avLst>
              <a:gd name="adj1" fmla="val -75023"/>
              <a:gd name="adj2" fmla="val -683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We asked for line numbers.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565648" y="5602634"/>
            <a:ext cx="5102696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Well, ‘c’ has the side effect that it stops processing the pattern space.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65648" y="4480594"/>
            <a:ext cx="5112568" cy="534144"/>
            <a:chOff x="2565648" y="4293096"/>
            <a:chExt cx="5112568" cy="534144"/>
          </a:xfrm>
        </p:grpSpPr>
        <p:sp>
          <p:nvSpPr>
            <p:cNvPr id="7" name="Rectangular Callout 3"/>
            <p:cNvSpPr>
              <a:spLocks noChangeArrowheads="1"/>
            </p:cNvSpPr>
            <p:nvPr/>
          </p:nvSpPr>
          <p:spPr bwMode="auto">
            <a:xfrm>
              <a:off x="2627784" y="4407024"/>
              <a:ext cx="3888432" cy="420216"/>
            </a:xfrm>
            <a:prstGeom prst="wedgeRectCallout">
              <a:avLst>
                <a:gd name="adj1" fmla="val -76159"/>
                <a:gd name="adj2" fmla="val -1573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rgbClr val="000000"/>
                  </a:solidFill>
                  <a:cs typeface="+mn-cs"/>
                </a:rPr>
                <a:t> </a:t>
              </a:r>
            </a:p>
          </p:txBody>
        </p:sp>
        <p:sp>
          <p:nvSpPr>
            <p:cNvPr id="8" name="Rectangular Callout 3"/>
            <p:cNvSpPr>
              <a:spLocks noChangeArrowheads="1"/>
            </p:cNvSpPr>
            <p:nvPr/>
          </p:nvSpPr>
          <p:spPr bwMode="auto">
            <a:xfrm>
              <a:off x="2627784" y="4293096"/>
              <a:ext cx="4896544" cy="534144"/>
            </a:xfrm>
            <a:prstGeom prst="wedgeRectCallout">
              <a:avLst>
                <a:gd name="adj1" fmla="val -76786"/>
                <a:gd name="adj2" fmla="val 10617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rgbClr val="000000"/>
                  </a:solidFill>
                  <a:cs typeface="+mn-cs"/>
                </a:rPr>
                <a:t>So why are there no line numbers? </a:t>
              </a:r>
            </a:p>
          </p:txBody>
        </p:sp>
        <p:sp>
          <p:nvSpPr>
            <p:cNvPr id="6" name="Rectangular Callout 3"/>
            <p:cNvSpPr>
              <a:spLocks noChangeArrowheads="1"/>
            </p:cNvSpPr>
            <p:nvPr/>
          </p:nvSpPr>
          <p:spPr bwMode="auto">
            <a:xfrm>
              <a:off x="2565648" y="4293096"/>
              <a:ext cx="5112568" cy="534144"/>
            </a:xfrm>
            <a:prstGeom prst="wedgeRectCallout">
              <a:avLst>
                <a:gd name="adj1" fmla="val -74618"/>
                <a:gd name="adj2" fmla="val -11429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 Narrow" panose="020B0606020202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rgbClr val="000000"/>
                  </a:solidFill>
                  <a:cs typeface="+mn-cs"/>
                </a:rPr>
                <a:t>So why are there no line numbers? 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H="1">
              <a:off x="2565648" y="4293096"/>
              <a:ext cx="511256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ular Callout 3"/>
          <p:cNvSpPr>
            <a:spLocks noChangeArrowheads="1"/>
          </p:cNvSpPr>
          <p:nvPr/>
        </p:nvSpPr>
        <p:spPr bwMode="auto">
          <a:xfrm>
            <a:off x="8032304" y="4231032"/>
            <a:ext cx="1111696" cy="2347566"/>
          </a:xfrm>
          <a:prstGeom prst="wedgeRectCallout">
            <a:avLst>
              <a:gd name="adj1" fmla="val -105211"/>
              <a:gd name="adj2" fmla="val 252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cs typeface="+mn-cs"/>
              </a:rPr>
              <a:t>So the ‘=’ needs to go first.</a:t>
            </a:r>
            <a:endParaRPr lang="en-US" altLang="zh-TW" sz="28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6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1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If we want the ‘=’ to execute, then we have to put it before the ‘c’: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'=;c replace'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c</a:t>
            </a:r>
          </a:p>
        </p:txBody>
      </p:sp>
      <p:sp>
        <p:nvSpPr>
          <p:cNvPr id="6" name="Rectangular Callout 3"/>
          <p:cNvSpPr>
            <a:spLocks noChangeArrowheads="1"/>
          </p:cNvSpPr>
          <p:nvPr/>
        </p:nvSpPr>
        <p:spPr bwMode="auto">
          <a:xfrm>
            <a:off x="8032304" y="4231032"/>
            <a:ext cx="1111696" cy="2347566"/>
          </a:xfrm>
          <a:prstGeom prst="wedgeRectCallout">
            <a:avLst>
              <a:gd name="adj1" fmla="val -187464"/>
              <a:gd name="adj2" fmla="val -1104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smtClean="0">
                <a:solidFill>
                  <a:srgbClr val="000000"/>
                </a:solidFill>
                <a:cs typeface="+mn-cs"/>
              </a:rPr>
              <a:t>So the ‘=’ needs to go first.</a:t>
            </a:r>
            <a:endParaRPr lang="en-US" altLang="zh-TW" sz="28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1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dirty="0" err="1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dirty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/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/>
              <a:t>-e → Execute the command sequence specified in the 	argument following this flag. </a:t>
            </a:r>
            <a:r>
              <a:rPr lang="en-US" altLang="zh-TW" sz="2800" dirty="0">
                <a:solidFill>
                  <a:schemeClr val="bg1"/>
                </a:solidFill>
              </a:rPr>
              <a:t>interpreted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/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 commands 	from a file is to just make the file a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1391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4B70C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21340" y="8634"/>
            <a:ext cx="2822467" cy="1150218"/>
          </a:xfrm>
          <a:prstGeom prst="wedgeRectCallout">
            <a:avLst>
              <a:gd name="adj1" fmla="val 44887"/>
              <a:gd name="adj2" fmla="val 12338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Let’s try to run this program:</a:t>
            </a:r>
          </a:p>
        </p:txBody>
      </p:sp>
    </p:spTree>
    <p:extLst>
      <p:ext uri="{BB962C8B-B14F-4D97-AF65-F5344CB8AC3E}">
        <p14:creationId xmlns:p14="http://schemas.microsoft.com/office/powerpoint/2010/main" val="745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echo </a:t>
            </a:r>
            <a:r>
              <a:rPr lang="en-US" sz="2400" b="0" dirty="0" err="1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747511" y="1529388"/>
            <a:ext cx="2727920" cy="142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4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00B05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echo </a:t>
            </a:r>
            <a:r>
              <a:rPr lang="en-US" sz="2400" b="0" dirty="0" err="1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747511" y="1529388"/>
            <a:ext cx="2727920" cy="142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1" name="直線單箭頭接點 9"/>
          <p:cNvCxnSpPr/>
          <p:nvPr/>
        </p:nvCxnSpPr>
        <p:spPr bwMode="auto">
          <a:xfrm flipH="1">
            <a:off x="6381928" y="1600754"/>
            <a:ext cx="351656" cy="709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075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00B05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9" name="矩形 4"/>
          <p:cNvSpPr/>
          <p:nvPr/>
        </p:nvSpPr>
        <p:spPr bwMode="auto">
          <a:xfrm>
            <a:off x="6803136" y="370591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2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 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12160" y="2852936"/>
            <a:ext cx="1551991" cy="504056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40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2843808" y="2193744"/>
            <a:ext cx="3312368" cy="8572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4" name="Rectangle 43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s:b:B:gp</a:t>
            </a: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12160" y="3429000"/>
            <a:ext cx="1551991" cy="262727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2" name="矩形 4"/>
          <p:cNvSpPr/>
          <p:nvPr/>
        </p:nvSpPr>
        <p:spPr bwMode="auto">
          <a:xfrm>
            <a:off x="6300192" y="3212976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5" name="Arc 5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2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2795E-6 L 0.03941 0.063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3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3054E-6 L 0.05157 0.0680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3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43" grpId="0" animBg="1"/>
      <p:bldP spid="44" grpId="0" animBg="1"/>
      <p:bldP spid="42" grpId="0"/>
      <p:bldP spid="42" grpId="1"/>
      <p:bldP spid="42" grpId="2"/>
      <p:bldP spid="34" grpId="0"/>
      <p:bldP spid="34" grpId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7" name="矩形 4"/>
          <p:cNvSpPr/>
          <p:nvPr/>
        </p:nvSpPr>
        <p:spPr bwMode="auto">
          <a:xfrm>
            <a:off x="6804248" y="370591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p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,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3333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DDBD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s:b:B:g</a:t>
            </a:r>
            <a:r>
              <a:rPr 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p</a:t>
            </a: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8" name="Arc 37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12160" y="2835256"/>
            <a:ext cx="1551991" cy="262727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12160" y="3429000"/>
            <a:ext cx="1551991" cy="262727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35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7" name="Arc 46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7" name="矩形 4"/>
          <p:cNvSpPr/>
          <p:nvPr/>
        </p:nvSpPr>
        <p:spPr bwMode="auto">
          <a:xfrm>
            <a:off x="6804248" y="370591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00B050"/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8" name="Arc 47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50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6012160" y="2835256"/>
            <a:ext cx="1551991" cy="525461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4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7" grpId="0" animBg="1"/>
      <p:bldP spid="47" grpId="1" animBg="1"/>
      <p:bldP spid="37" grpId="0" animBg="1"/>
      <p:bldP spid="48" grpId="0" animBg="1"/>
      <p:bldP spid="48" grpId="1" animBg="1"/>
      <p:bldP spid="5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012160" y="2835256"/>
            <a:ext cx="1551991" cy="525461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38" name="Arc 37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707319" y="2215984"/>
            <a:ext cx="1669003" cy="8349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ibefore</a:t>
            </a:r>
            <a:endParaRPr lang="en-US" sz="2400" b="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1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42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012160" y="2835256"/>
            <a:ext cx="1551991" cy="525461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ibefore</a:t>
            </a:r>
            <a:endParaRPr lang="en-US" sz="2400" b="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before</a:t>
            </a: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8" name="Arc 37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7" name="Arc 36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48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2795E-6 L 0.09445 0.2184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09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0" grpId="0" animBg="1"/>
      <p:bldP spid="54" grpId="0" animBg="1"/>
      <p:bldP spid="37" grpId="0" animBg="1"/>
      <p:bldP spid="37" grpId="1" animBg="1"/>
      <p:bldP spid="44" grpId="0"/>
      <p:bldP spid="44" grpId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5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0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B05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00B05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B050"/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00B050"/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before</a:t>
            </a:r>
          </a:p>
        </p:txBody>
      </p:sp>
      <p:sp>
        <p:nvSpPr>
          <p:cNvPr id="31" name="Arc 30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4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6" name="Arc 35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7" name="Arc 36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8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16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0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-n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800" dirty="0"/>
              <a:t>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chemeClr val="bg1"/>
                </a:solidFill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chemeClr val="bg1"/>
                </a:solidFill>
              </a:rPr>
              <a:t>sed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DD7071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before</a:t>
            </a: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S:a:A: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7"/>
            <a:ext cx="1551991" cy="262730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12160" y="3429000"/>
            <a:ext cx="1551991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3203848" y="2360000"/>
            <a:ext cx="3024336" cy="780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Arc 5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5" name="Arc 54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56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56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8872 0.2152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076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38" grpId="0" animBg="1"/>
      <p:bldP spid="48" grpId="0" animBg="1"/>
      <p:bldP spid="49" grpId="0" animBg="1"/>
      <p:bldP spid="54" grpId="0" animBg="1"/>
      <p:bldP spid="55" grpId="0" animBg="1"/>
      <p:bldP spid="44" grpId="0"/>
      <p:bldP spid="44" grpId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</a:t>
            </a: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before</a:t>
            </a: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3995936" y="2420888"/>
            <a:ext cx="2223864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Arc 5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5" name="Arc 54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56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3528" y="404664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after;=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after;=</a:t>
            </a:r>
          </a:p>
        </p:txBody>
      </p:sp>
    </p:spTree>
    <p:extLst>
      <p:ext uri="{BB962C8B-B14F-4D97-AF65-F5344CB8AC3E}">
        <p14:creationId xmlns:p14="http://schemas.microsoft.com/office/powerpoint/2010/main" val="7405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4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-0.63681 -0.398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8872 0.2152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076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49" grpId="0" animBg="1"/>
      <p:bldP spid="49" grpId="1" animBg="1"/>
      <p:bldP spid="47" grpId="0" animBg="1"/>
      <p:bldP spid="46" grpId="0" animBg="1"/>
      <p:bldP spid="44" grpId="0"/>
      <p:bldP spid="44" grpId="1"/>
      <p:bldP spid="54" grpId="0" animBg="1"/>
      <p:bldP spid="54" grpId="1" animBg="1"/>
      <p:bldP spid="55" grpId="0" animBg="1"/>
      <p:bldP spid="55" grpId="1" animBg="1"/>
      <p:bldP spid="45" grpId="0"/>
      <p:bldP spid="38" grpId="0"/>
      <p:bldP spid="38" grpId="1"/>
      <p:bldP spid="38" grpId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07832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before</a:t>
            </a:r>
          </a:p>
          <a:p>
            <a:pPr>
              <a:lnSpc>
                <a:spcPct val="70000"/>
              </a:lnSpc>
            </a:pPr>
            <a:endParaRPr lang="en-US" sz="2400" b="0" dirty="0">
              <a:solidFill>
                <a:srgbClr val="FF3333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711519" y="2612358"/>
            <a:ext cx="3732689" cy="6006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Arc 53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5" name="Arc 54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56" name="直線單箭頭接點 9"/>
          <p:cNvCxnSpPr/>
          <p:nvPr/>
        </p:nvCxnSpPr>
        <p:spPr bwMode="auto">
          <a:xfrm flipH="1">
            <a:off x="6795865" y="2612358"/>
            <a:ext cx="1" cy="1796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3528" y="404664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after;=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</p:txBody>
      </p:sp>
      <p:sp>
        <p:nvSpPr>
          <p:cNvPr id="42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7" name="Arc 46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1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9" grpId="1" animBg="1"/>
      <p:bldP spid="54" grpId="0" animBg="1"/>
      <p:bldP spid="55" grpId="0" animBg="1"/>
      <p:bldP spid="38" grpId="0"/>
      <p:bldP spid="42" grpId="0"/>
      <p:bldP spid="4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3" name="矩形 4"/>
          <p:cNvSpPr/>
          <p:nvPr/>
        </p:nvSpPr>
        <p:spPr bwMode="auto">
          <a:xfrm>
            <a:off x="6804248" y="3717032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88223" y="5744376"/>
            <a:ext cx="901147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r>
              <a:rPr lang="en-US" altLang="zh-TW" sz="2400" dirty="0">
                <a:solidFill>
                  <a:srgbClr val="FFFFFF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!</a:t>
            </a:r>
            <a:endParaRPr lang="zh-TW" altLang="en-US" sz="2400" dirty="0">
              <a:solidFill>
                <a:srgbClr val="FFFFFF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;=</a:t>
            </a: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fter</a:t>
            </a:r>
            <a:r>
              <a:rPr lang="en-US" sz="2400" b="0" dirty="0">
                <a:solidFill>
                  <a:srgbClr val="FF3333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;=</a:t>
            </a:r>
          </a:p>
        </p:txBody>
      </p: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4" name="矩形 4"/>
          <p:cNvSpPr/>
          <p:nvPr/>
        </p:nvSpPr>
        <p:spPr bwMode="auto">
          <a:xfrm>
            <a:off x="5943600" y="2193744"/>
            <a:ext cx="864096" cy="58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ABc</a:t>
            </a:r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52" name="直線單箭頭接點 9"/>
          <p:cNvCxnSpPr/>
          <p:nvPr/>
        </p:nvCxnSpPr>
        <p:spPr bwMode="auto">
          <a:xfrm>
            <a:off x="6795863" y="3730184"/>
            <a:ext cx="3" cy="57841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3528" y="404664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after;=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19140" y="3140968"/>
            <a:ext cx="1551991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</p:txBody>
      </p:sp>
      <p:sp>
        <p:nvSpPr>
          <p:cNvPr id="51" name="Arc 50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7" name="Arc 56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339752" y="2835256"/>
            <a:ext cx="4168080" cy="18824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Arc 58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3635896" y="4171355"/>
            <a:ext cx="3439616" cy="1076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3449872" y="5049574"/>
            <a:ext cx="402048" cy="395650"/>
            <a:chOff x="7380312" y="5517232"/>
            <a:chExt cx="536065" cy="527533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5" name="Straight Arrow Connector 64"/>
          <p:cNvCxnSpPr/>
          <p:nvPr/>
        </p:nvCxnSpPr>
        <p:spPr bwMode="auto">
          <a:xfrm flipH="1" flipV="1">
            <a:off x="5156448" y="3132127"/>
            <a:ext cx="1719808" cy="7329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Arc 67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1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8872 0.2152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1076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1387E-6 L 0.15937 0.5139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5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6" grpId="0" animBg="1"/>
      <p:bldP spid="44" grpId="0"/>
      <p:bldP spid="44" grpId="1"/>
      <p:bldP spid="44" grpId="2"/>
      <p:bldP spid="45" grpId="0"/>
      <p:bldP spid="45" grpId="1"/>
      <p:bldP spid="38" grpId="0"/>
      <p:bldP spid="51" grpId="0" animBg="1"/>
      <p:bldP spid="58" grpId="0" animBg="1"/>
      <p:bldP spid="59" grpId="0" animBg="1"/>
      <p:bldP spid="68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單箭頭接點 9"/>
          <p:cNvCxnSpPr/>
          <p:nvPr/>
        </p:nvCxnSpPr>
        <p:spPr bwMode="auto">
          <a:xfrm>
            <a:off x="6795863" y="6596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Arc 32"/>
          <p:cNvSpPr/>
          <p:nvPr/>
        </p:nvSpPr>
        <p:spPr bwMode="auto">
          <a:xfrm rot="18828127">
            <a:off x="3833624" y="2428866"/>
            <a:ext cx="3642672" cy="2124809"/>
          </a:xfrm>
          <a:prstGeom prst="arc">
            <a:avLst>
              <a:gd name="adj1" fmla="val 3595897"/>
              <a:gd name="adj2" fmla="val 11126451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6795864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6795863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矩形 4"/>
          <p:cNvSpPr/>
          <p:nvPr/>
        </p:nvSpPr>
        <p:spPr bwMode="auto">
          <a:xfrm>
            <a:off x="6003776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execute next </a:t>
            </a: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(&amp; maybe print)</a:t>
            </a:r>
            <a:endParaRPr lang="zh-TW" altLang="en-US" sz="2000" b="0" dirty="0">
              <a:solidFill>
                <a:srgbClr val="FF0000"/>
              </a:solidFill>
              <a:ea typeface="新細明體" charset="-120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2160" y="2835256"/>
            <a:ext cx="1528427" cy="593743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5931768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6" name="矩形 4"/>
          <p:cNvSpPr/>
          <p:nvPr/>
        </p:nvSpPr>
        <p:spPr bwMode="auto">
          <a:xfrm>
            <a:off x="5940152" y="2193744"/>
            <a:ext cx="864096" cy="587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zh-TW" altLang="en-US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755576" y="1091365"/>
            <a:ext cx="5760640" cy="5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2" name="矩形 4"/>
          <p:cNvSpPr/>
          <p:nvPr/>
        </p:nvSpPr>
        <p:spPr bwMode="auto">
          <a:xfrm>
            <a:off x="6579840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588223" y="5744376"/>
            <a:ext cx="901147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r>
              <a:rPr lang="en-US" altLang="zh-TW" sz="2400" dirty="0">
                <a:solidFill>
                  <a:srgbClr val="FFFFFF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!</a:t>
            </a:r>
            <a:endParaRPr lang="zh-TW" altLang="en-US" sz="2400" dirty="0">
              <a:solidFill>
                <a:srgbClr val="FFFFFF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6795863" y="848191"/>
            <a:ext cx="2" cy="3106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227912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371928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219800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003728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FFFFFF">
                    <a:lumMod val="65000"/>
                  </a:srgbClr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FFFFFF">
                  <a:lumMod val="65000"/>
                </a:srgbClr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6815603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723856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100392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23728" y="1667429"/>
            <a:ext cx="3629438" cy="28083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cat F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s:b:B:gp;ibefore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s:a:A:;after;=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c;=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p;=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 echo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abc|sed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 -f </a:t>
            </a: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aBc</a:t>
            </a:r>
            <a:endParaRPr lang="en-US" sz="2400" b="0" dirty="0">
              <a:solidFill>
                <a:srgbClr val="FFFFFF">
                  <a:lumMod val="65000"/>
                </a:srgbClr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before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;=</a:t>
            </a:r>
          </a:p>
          <a:p>
            <a:pPr>
              <a:lnSpc>
                <a:spcPct val="70000"/>
              </a:lnSpc>
            </a:pPr>
            <a:r>
              <a:rPr lang="en-US" sz="2400" b="0" dirty="0" err="1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fter</a:t>
            </a:r>
            <a:r>
              <a:rPr lang="en-US" sz="2400" b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;=</a:t>
            </a:r>
          </a:p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%</a:t>
            </a:r>
          </a:p>
        </p:txBody>
      </p:sp>
      <p:sp>
        <p:nvSpPr>
          <p:cNvPr id="34" name="Arc 33"/>
          <p:cNvSpPr/>
          <p:nvPr/>
        </p:nvSpPr>
        <p:spPr bwMode="auto">
          <a:xfrm rot="18828127">
            <a:off x="3154025" y="1742588"/>
            <a:ext cx="7084895" cy="4248037"/>
          </a:xfrm>
          <a:prstGeom prst="arc">
            <a:avLst>
              <a:gd name="adj1" fmla="val 9869312"/>
              <a:gd name="adj2" fmla="val 12588810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5" name="矩形 4"/>
          <p:cNvSpPr/>
          <p:nvPr/>
        </p:nvSpPr>
        <p:spPr bwMode="auto">
          <a:xfrm>
            <a:off x="3203848" y="4953695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no</a:t>
            </a:r>
          </a:p>
          <a:p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9F9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3915544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P, c, </a:t>
            </a:r>
            <a:r>
              <a:rPr lang="en-US" altLang="zh-TW" dirty="0" err="1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9F9F"/>
                </a:solidFill>
                <a:latin typeface="Arial" charset="0"/>
                <a:ea typeface="新細明體" charset="-120"/>
                <a:cs typeface="+mn-cs"/>
              </a:rPr>
              <a:t>, a, or =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6795863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 4"/>
          <p:cNvSpPr/>
          <p:nvPr/>
        </p:nvSpPr>
        <p:spPr bwMode="auto">
          <a:xfrm>
            <a:off x="6003776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7" name="Arc 56"/>
          <p:cNvSpPr/>
          <p:nvPr/>
        </p:nvSpPr>
        <p:spPr bwMode="auto">
          <a:xfrm rot="21390399" flipH="1">
            <a:off x="6886020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044345" y="3429000"/>
            <a:ext cx="1492385" cy="276912"/>
          </a:xfrm>
          <a:prstGeom prst="rect">
            <a:avLst/>
          </a:prstGeom>
          <a:solidFill>
            <a:srgbClr val="BBE0E3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endParaRPr lang="en-US" sz="2400" b="0" dirty="0"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59" name="Arc 58"/>
          <p:cNvSpPr>
            <a:spLocks noChangeAspect="1"/>
          </p:cNvSpPr>
          <p:nvPr/>
        </p:nvSpPr>
        <p:spPr bwMode="auto">
          <a:xfrm>
            <a:off x="3915544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8" name="Arc 67"/>
          <p:cNvSpPr>
            <a:spLocks noChangeAspect="1"/>
          </p:cNvSpPr>
          <p:nvPr/>
        </p:nvSpPr>
        <p:spPr bwMode="auto">
          <a:xfrm>
            <a:off x="683568" y="188205"/>
            <a:ext cx="9289032" cy="6629329"/>
          </a:xfrm>
          <a:prstGeom prst="arc">
            <a:avLst>
              <a:gd name="adj1" fmla="val 5367113"/>
              <a:gd name="adj2" fmla="val 16205897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363816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65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55" name="直線單箭頭接點 3"/>
          <p:cNvCxnSpPr>
            <a:cxnSpLocks/>
          </p:cNvCxnSpPr>
          <p:nvPr/>
        </p:nvCxnSpPr>
        <p:spPr bwMode="auto">
          <a:xfrm flipV="1">
            <a:off x="5327648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9"/>
          <p:cNvCxnSpPr/>
          <p:nvPr/>
        </p:nvCxnSpPr>
        <p:spPr bwMode="auto">
          <a:xfrm>
            <a:off x="6795863" y="848191"/>
            <a:ext cx="2" cy="3106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Arc 65"/>
          <p:cNvSpPr>
            <a:spLocks noChangeAspect="1"/>
          </p:cNvSpPr>
          <p:nvPr/>
        </p:nvSpPr>
        <p:spPr bwMode="auto">
          <a:xfrm flipV="1">
            <a:off x="4707319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4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3113504" y="0"/>
            <a:ext cx="5995000" cy="688086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7" name="矩形 4"/>
          <p:cNvSpPr/>
          <p:nvPr/>
        </p:nvSpPr>
        <p:spPr bwMode="auto">
          <a:xfrm>
            <a:off x="7020272" y="3734085"/>
            <a:ext cx="889108" cy="50405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8" name="矩形 4"/>
          <p:cNvSpPr/>
          <p:nvPr/>
        </p:nvSpPr>
        <p:spPr bwMode="auto">
          <a:xfrm>
            <a:off x="6156176" y="2215984"/>
            <a:ext cx="88910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pattern</a:t>
            </a:r>
          </a:p>
          <a:p>
            <a:pPr algn="ctr">
              <a:lnSpc>
                <a:spcPct val="80000"/>
              </a:lnSpc>
            </a:pPr>
            <a:r>
              <a:rPr lang="en-US" altLang="zh-TW" b="0" i="1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space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89" name="Picture 6" descr="C:\Users\user\AppData\Local\Microsoft\Windows\INetCache\IE\SFQB9J1A\computer-monitor-isolated-113001152897GC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0"/>
          <a:stretch/>
        </p:blipFill>
        <p:spPr bwMode="auto">
          <a:xfrm>
            <a:off x="3512194" y="2737528"/>
            <a:ext cx="2211934" cy="2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Arc 89"/>
          <p:cNvSpPr>
            <a:spLocks noChangeAspect="1"/>
          </p:cNvSpPr>
          <p:nvPr/>
        </p:nvSpPr>
        <p:spPr bwMode="auto">
          <a:xfrm>
            <a:off x="3203848" y="188205"/>
            <a:ext cx="4752528" cy="6629329"/>
          </a:xfrm>
          <a:prstGeom prst="arc">
            <a:avLst>
              <a:gd name="adj1" fmla="val 5367113"/>
              <a:gd name="adj2" fmla="val 1617090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1" name="直線單箭頭接點 9"/>
          <p:cNvCxnSpPr/>
          <p:nvPr/>
        </p:nvCxnSpPr>
        <p:spPr bwMode="auto">
          <a:xfrm>
            <a:off x="7020271" y="3152088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矩形 4"/>
          <p:cNvSpPr/>
          <p:nvPr/>
        </p:nvSpPr>
        <p:spPr bwMode="auto">
          <a:xfrm>
            <a:off x="6804248" y="4393712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3" name="矩形 4"/>
          <p:cNvSpPr/>
          <p:nvPr/>
        </p:nvSpPr>
        <p:spPr bwMode="auto">
          <a:xfrm>
            <a:off x="6732240" y="5744376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4" name="Arc 93"/>
          <p:cNvSpPr/>
          <p:nvPr/>
        </p:nvSpPr>
        <p:spPr bwMode="auto">
          <a:xfrm rot="21390399" flipH="1">
            <a:off x="7110428" y="2129026"/>
            <a:ext cx="1309134" cy="2966256"/>
          </a:xfrm>
          <a:prstGeom prst="arc">
            <a:avLst>
              <a:gd name="adj1" fmla="val 5263874"/>
              <a:gd name="adj2" fmla="val 1430869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5" name="Arc 94"/>
          <p:cNvSpPr/>
          <p:nvPr/>
        </p:nvSpPr>
        <p:spPr bwMode="auto">
          <a:xfrm rot="18828127">
            <a:off x="4058032" y="2428866"/>
            <a:ext cx="3642672" cy="2124809"/>
          </a:xfrm>
          <a:prstGeom prst="arc">
            <a:avLst>
              <a:gd name="adj1" fmla="val 3595897"/>
              <a:gd name="adj2" fmla="val 120984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6" name="直線單箭頭接點 9"/>
          <p:cNvCxnSpPr/>
          <p:nvPr/>
        </p:nvCxnSpPr>
        <p:spPr bwMode="auto">
          <a:xfrm>
            <a:off x="7020271" y="6596"/>
            <a:ext cx="2" cy="9016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Arc 96"/>
          <p:cNvSpPr>
            <a:spLocks noChangeAspect="1"/>
          </p:cNvSpPr>
          <p:nvPr/>
        </p:nvSpPr>
        <p:spPr bwMode="auto">
          <a:xfrm flipV="1">
            <a:off x="4931727" y="188204"/>
            <a:ext cx="2091695" cy="1523724"/>
          </a:xfrm>
          <a:prstGeom prst="arc">
            <a:avLst>
              <a:gd name="adj1" fmla="val 31850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8" name="Arc 97"/>
          <p:cNvSpPr/>
          <p:nvPr/>
        </p:nvSpPr>
        <p:spPr bwMode="auto">
          <a:xfrm rot="18828127">
            <a:off x="3330560" y="1763009"/>
            <a:ext cx="7100619" cy="4152243"/>
          </a:xfrm>
          <a:prstGeom prst="arc">
            <a:avLst>
              <a:gd name="adj1" fmla="val 10779597"/>
              <a:gd name="adj2" fmla="val 13128174"/>
            </a:avLst>
          </a:prstGeom>
          <a:noFill/>
          <a:ln w="9525" cap="flat" cmpd="sng" algn="ctr">
            <a:solidFill>
              <a:srgbClr val="FF797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9" name="矩形 4"/>
          <p:cNvSpPr/>
          <p:nvPr/>
        </p:nvSpPr>
        <p:spPr bwMode="auto">
          <a:xfrm>
            <a:off x="7452320" y="45922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0" name="矩形 4"/>
          <p:cNvSpPr/>
          <p:nvPr/>
        </p:nvSpPr>
        <p:spPr bwMode="auto">
          <a:xfrm>
            <a:off x="7596336" y="99184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N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1" name="矩形 4"/>
          <p:cNvSpPr/>
          <p:nvPr/>
        </p:nvSpPr>
        <p:spPr bwMode="auto">
          <a:xfrm>
            <a:off x="6444208" y="1711928"/>
            <a:ext cx="864096" cy="648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4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Y</a:t>
            </a:r>
            <a:endParaRPr lang="zh-TW" altLang="en-US" sz="2400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" name="矩形 4"/>
          <p:cNvSpPr/>
          <p:nvPr/>
        </p:nvSpPr>
        <p:spPr bwMode="auto">
          <a:xfrm>
            <a:off x="6228184" y="2809536"/>
            <a:ext cx="1584175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execute next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 command</a:t>
            </a:r>
          </a:p>
          <a:p>
            <a:pPr algn="ctr">
              <a:lnSpc>
                <a:spcPct val="90000"/>
              </a:lnSpc>
            </a:pPr>
            <a:r>
              <a:rPr lang="en-US" altLang="zh-TW" sz="2000" b="0" dirty="0">
                <a:solidFill>
                  <a:srgbClr val="DD7071"/>
                </a:solidFill>
                <a:ea typeface="新細明體" charset="-120"/>
                <a:cs typeface="+mn-cs"/>
              </a:rPr>
              <a:t>(&amp; maybe</a:t>
            </a:r>
            <a:r>
              <a:rPr lang="en-US" altLang="zh-TW" sz="2000" b="0" dirty="0">
                <a:solidFill>
                  <a:srgbClr val="FF0000"/>
                </a:solidFill>
                <a:ea typeface="新細明體" charset="-120"/>
                <a:cs typeface="+mn-cs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+mn-cs"/>
              </a:rPr>
              <a:t>print</a:t>
            </a:r>
            <a:r>
              <a:rPr lang="en-US" altLang="zh-TW" sz="2000" b="0" dirty="0">
                <a:solidFill>
                  <a:srgbClr val="FF7979"/>
                </a:solidFill>
                <a:ea typeface="新細明體" charset="-120"/>
                <a:cs typeface="+mn-cs"/>
              </a:rPr>
              <a:t>)</a:t>
            </a:r>
            <a:endParaRPr lang="zh-TW" altLang="en-US" sz="2000" b="0" dirty="0">
              <a:solidFill>
                <a:srgbClr val="FF7979"/>
              </a:solidFill>
              <a:ea typeface="新細明體" charset="-120"/>
              <a:cs typeface="+mn-cs"/>
            </a:endParaRPr>
          </a:p>
        </p:txBody>
      </p:sp>
      <p:sp>
        <p:nvSpPr>
          <p:cNvPr id="103" name="菱形 1"/>
          <p:cNvSpPr>
            <a:spLocks noChangeAspect="1"/>
          </p:cNvSpPr>
          <p:nvPr/>
        </p:nvSpPr>
        <p:spPr bwMode="auto">
          <a:xfrm>
            <a:off x="6228136" y="4303734"/>
            <a:ext cx="1584224" cy="1584048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more 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 err="1">
                <a:solidFill>
                  <a:srgbClr val="000000"/>
                </a:solidFill>
                <a:ea typeface="新細明體" charset="-120"/>
                <a:cs typeface="+mn-cs"/>
              </a:rPr>
              <a:t>sed</a:t>
            </a: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 sub-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commands</a:t>
            </a:r>
            <a:b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</a:br>
            <a:r>
              <a:rPr lang="en-US" altLang="zh-TW" sz="2000" b="0" dirty="0">
                <a:solidFill>
                  <a:srgbClr val="000000"/>
                </a:solidFill>
                <a:ea typeface="新細明體" charset="-120"/>
                <a:cs typeface="+mn-cs"/>
              </a:rPr>
              <a:t>?</a:t>
            </a:r>
            <a:endParaRPr lang="zh-TW" altLang="en-US" sz="2000" b="0" dirty="0">
              <a:solidFill>
                <a:srgbClr val="000000"/>
              </a:solidFill>
              <a:ea typeface="新細明體" charset="-120"/>
              <a:cs typeface="+mn-cs"/>
            </a:endParaRPr>
          </a:p>
        </p:txBody>
      </p:sp>
      <p:sp>
        <p:nvSpPr>
          <p:cNvPr id="104" name="Arc 103"/>
          <p:cNvSpPr/>
          <p:nvPr/>
        </p:nvSpPr>
        <p:spPr bwMode="auto">
          <a:xfrm rot="20792800" flipH="1">
            <a:off x="7040011" y="1974966"/>
            <a:ext cx="1276984" cy="2151968"/>
          </a:xfrm>
          <a:prstGeom prst="arc">
            <a:avLst>
              <a:gd name="adj1" fmla="val 11786434"/>
              <a:gd name="adj2" fmla="val 18666736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5" name="直線單箭頭接點 9"/>
          <p:cNvCxnSpPr/>
          <p:nvPr/>
        </p:nvCxnSpPr>
        <p:spPr bwMode="auto">
          <a:xfrm>
            <a:off x="7020271" y="1639792"/>
            <a:ext cx="1" cy="1152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Arc 105"/>
          <p:cNvSpPr>
            <a:spLocks noChangeAspect="1"/>
          </p:cNvSpPr>
          <p:nvPr/>
        </p:nvSpPr>
        <p:spPr bwMode="auto">
          <a:xfrm>
            <a:off x="4139952" y="4717747"/>
            <a:ext cx="2886071" cy="2099787"/>
          </a:xfrm>
          <a:prstGeom prst="arc">
            <a:avLst>
              <a:gd name="adj1" fmla="val 218056"/>
              <a:gd name="adj2" fmla="val 548821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7" name="直線單箭頭接點 3"/>
          <p:cNvCxnSpPr>
            <a:cxnSpLocks/>
          </p:cNvCxnSpPr>
          <p:nvPr/>
        </p:nvCxnSpPr>
        <p:spPr bwMode="auto">
          <a:xfrm>
            <a:off x="6948264" y="1495904"/>
            <a:ext cx="14595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單箭頭接點 3"/>
          <p:cNvCxnSpPr>
            <a:cxnSpLocks/>
          </p:cNvCxnSpPr>
          <p:nvPr/>
        </p:nvCxnSpPr>
        <p:spPr bwMode="auto">
          <a:xfrm flipV="1">
            <a:off x="5545540" y="188339"/>
            <a:ext cx="456343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線單箭頭接點 3"/>
          <p:cNvCxnSpPr>
            <a:cxnSpLocks/>
          </p:cNvCxnSpPr>
          <p:nvPr/>
        </p:nvCxnSpPr>
        <p:spPr bwMode="auto">
          <a:xfrm flipV="1">
            <a:off x="5552056" y="188339"/>
            <a:ext cx="403850" cy="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4"/>
          <p:cNvSpPr/>
          <p:nvPr/>
        </p:nvSpPr>
        <p:spPr bwMode="auto">
          <a:xfrm>
            <a:off x="8324800" y="1275347"/>
            <a:ext cx="864096" cy="43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stop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1" name="矩形 4"/>
          <p:cNvSpPr/>
          <p:nvPr/>
        </p:nvSpPr>
        <p:spPr bwMode="auto">
          <a:xfrm>
            <a:off x="6588224" y="6596"/>
            <a:ext cx="864096" cy="286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sz="2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新細明體" charset="-120"/>
                <a:cs typeface="+mn-cs"/>
              </a:rPr>
              <a:t>start</a:t>
            </a:r>
            <a:endParaRPr lang="zh-TW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2" name="矩形 4"/>
          <p:cNvSpPr/>
          <p:nvPr/>
        </p:nvSpPr>
        <p:spPr bwMode="auto">
          <a:xfrm>
            <a:off x="6228184" y="1174803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t>gets()</a:t>
            </a:r>
            <a:endParaRPr lang="zh-TW" altLang="en-US" b="0" dirty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3" name="矩形 4"/>
          <p:cNvSpPr/>
          <p:nvPr/>
        </p:nvSpPr>
        <p:spPr bwMode="auto">
          <a:xfrm>
            <a:off x="3473544" y="4149080"/>
            <a:ext cx="792088" cy="587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 no</a:t>
            </a:r>
          </a:p>
          <a:p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-n? 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4" name="矩形 4"/>
          <p:cNvSpPr/>
          <p:nvPr/>
        </p:nvSpPr>
        <p:spPr bwMode="auto">
          <a:xfrm>
            <a:off x="4139952" y="4725144"/>
            <a:ext cx="2017642" cy="792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altLang="zh-TW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subcommand is:</a:t>
            </a:r>
            <a:b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p, P,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Sans Typewriter" panose="020B0509030504030204" pitchFamily="49" charset="0"/>
                <a:ea typeface="新細明體" charset="-120"/>
                <a:cs typeface="+mn-cs"/>
              </a:rPr>
              <a:t>c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, </a:t>
            </a:r>
            <a:r>
              <a:rPr lang="en-US" altLang="zh-TW" dirty="0" err="1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i</a:t>
            </a:r>
            <a:r>
              <a:rPr lang="en-US" altLang="zh-TW" dirty="0">
                <a:solidFill>
                  <a:srgbClr val="FF7979"/>
                </a:solidFill>
                <a:latin typeface="Arial" charset="0"/>
                <a:ea typeface="新細明體" charset="-120"/>
                <a:cs typeface="+mn-cs"/>
              </a:rPr>
              <a:t>, a, or =  ?</a:t>
            </a:r>
            <a:endParaRPr lang="zh-TW" altLang="en-US" dirty="0">
              <a:solidFill>
                <a:srgbClr val="FF7979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33" name="直線單箭頭接點 9"/>
          <p:cNvCxnSpPr/>
          <p:nvPr/>
        </p:nvCxnSpPr>
        <p:spPr bwMode="auto">
          <a:xfrm>
            <a:off x="7020271" y="780217"/>
            <a:ext cx="2" cy="378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752016" y="4725144"/>
            <a:ext cx="402048" cy="395650"/>
            <a:chOff x="7380312" y="5517232"/>
            <a:chExt cx="536065" cy="527533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791576" y="4293096"/>
            <a:ext cx="402048" cy="395650"/>
            <a:chOff x="7380312" y="5517232"/>
            <a:chExt cx="536065" cy="527533"/>
          </a:xfrm>
        </p:grpSpPr>
        <p:cxnSp>
          <p:nvCxnSpPr>
            <p:cNvPr id="47" name="Straight Connector 46"/>
            <p:cNvCxnSpPr/>
            <p:nvPr/>
          </p:nvCxnSpPr>
          <p:spPr bwMode="auto">
            <a:xfrm>
              <a:off x="7380312" y="5517510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H="1">
              <a:off x="7380312" y="5517232"/>
              <a:ext cx="536065" cy="5272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12"/>
          <p:cNvSpPr/>
          <p:nvPr/>
        </p:nvSpPr>
        <p:spPr bwMode="auto">
          <a:xfrm>
            <a:off x="4120907" y="3284984"/>
            <a:ext cx="1008821" cy="6772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 err="1">
                <a:solidFill>
                  <a:srgbClr val="FF7979"/>
                </a:solidFill>
                <a:latin typeface="Lucida Console" panose="020B0609040504020204" pitchFamily="49" charset="0"/>
                <a:ea typeface="新細明體" charset="-120"/>
                <a:cs typeface="+mn-cs"/>
              </a:rPr>
              <a:t>stdout</a:t>
            </a:r>
            <a:endParaRPr lang="en-US" sz="2400" b="0" dirty="0">
              <a:solidFill>
                <a:srgbClr val="FF7979"/>
              </a:solidFill>
              <a:latin typeface="Lucida Console" panose="020B0609040504020204" pitchFamily="49" charset="0"/>
              <a:ea typeface="新細明體" charset="-120"/>
              <a:cs typeface="+mn-cs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35495" y="-5435"/>
            <a:ext cx="4085411" cy="185025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sz="4800" dirty="0">
                <a:solidFill>
                  <a:schemeClr val="accent2"/>
                </a:solidFill>
              </a:rPr>
              <a:t>So this is how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executes a “c”:</a:t>
            </a:r>
          </a:p>
        </p:txBody>
      </p:sp>
    </p:spTree>
    <p:extLst>
      <p:ext uri="{BB962C8B-B14F-4D97-AF65-F5344CB8AC3E}">
        <p14:creationId xmlns:p14="http://schemas.microsoft.com/office/powerpoint/2010/main" val="10780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third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0000"/>
                </a:solidFill>
              </a:rPr>
              <a:t>z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Update the pattern space</a:t>
            </a:r>
          </a:p>
        </p:txBody>
      </p:sp>
    </p:spTree>
    <p:extLst>
      <p:ext uri="{BB962C8B-B14F-4D97-AF65-F5344CB8AC3E}">
        <p14:creationId xmlns:p14="http://schemas.microsoft.com/office/powerpoint/2010/main" val="36405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s	→ Substitute pattern with string </a:t>
            </a:r>
            <a:r>
              <a:rPr lang="en-US" altLang="zh-TW" sz="2800" dirty="0" smtClean="0"/>
              <a:t>(see slides 4-75).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z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“Zap” the pattern space (equivalent to: </a:t>
            </a:r>
            <a:r>
              <a:rPr lang="en-US" altLang="zh-TW" sz="2800" spc="-200" dirty="0" smtClean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/>
              <a:t>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/>
              <a:t>D → </a:t>
            </a:r>
            <a:r>
              <a:rPr lang="en-US" sz="2800" dirty="0"/>
              <a:t>If no newline in pattern space, perform a “d”.  	Otherwise, delete the pattern space up to 	first newline, and </a:t>
            </a:r>
            <a:r>
              <a:rPr lang="en-US" sz="2800" dirty="0" smtClean="0"/>
              <a:t>restart </a:t>
            </a:r>
            <a:r>
              <a:rPr lang="en-US" sz="2800" dirty="0"/>
              <a:t>with the </a:t>
            </a:r>
            <a:r>
              <a:rPr lang="en-US" sz="2800" dirty="0" smtClean="0"/>
              <a:t>resultant 	pattern </a:t>
            </a:r>
            <a:r>
              <a:rPr lang="en-US" sz="2800" dirty="0"/>
              <a:t>space, without reading new </a:t>
            </a:r>
            <a:r>
              <a:rPr lang="en-US" sz="2800" dirty="0" smtClean="0"/>
              <a:t>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13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/>
              <a:t>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z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“Zap” the pattern space (equivalent to: </a:t>
            </a:r>
            <a:r>
              <a:rPr lang="en-US" altLang="zh-TW" sz="2800" spc="-200" dirty="0" smtClean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/>
              <a:t>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A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b="1" dirty="0">
                <a:solidFill>
                  <a:srgbClr val="0033CC"/>
                </a:solidFill>
              </a:rPr>
              <a:t>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209800"/>
            <a:ext cx="8686800" cy="3276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+mn-lt"/>
                <a:ea typeface="新細明體" charset="-120"/>
              </a:rPr>
              <a:t>%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9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grep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marketing  resume</a:t>
            </a:r>
          </a:p>
          <a:p>
            <a:pPr>
              <a:defRPr/>
            </a:pP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Instrumental in ruining the entire marketing division.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124200"/>
            <a:ext cx="8686800" cy="762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cat resume |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's/ruining/running/g' &gt;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657600"/>
            <a:ext cx="8686800" cy="1371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marketing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Instrumental in running the entire marketing division.</a:t>
            </a:r>
          </a:p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</a:t>
            </a: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2590800"/>
            <a:ext cx="13716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4038600"/>
            <a:ext cx="14478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-e </a:t>
            </a:r>
            <a:r>
              <a:rPr lang="en-US" altLang="zh-TW" sz="2800" dirty="0"/>
              <a:t>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FF0000"/>
                </a:solidFill>
              </a:rPr>
              <a:t>In most cases (</a:t>
            </a:r>
            <a:r>
              <a:rPr lang="en-US" altLang="zh-TW" sz="2800" i="1" dirty="0">
                <a:solidFill>
                  <a:srgbClr val="FF0000"/>
                </a:solidFill>
              </a:rPr>
              <a:t>i.e.</a:t>
            </a:r>
            <a:r>
              <a:rPr lang="en-US" altLang="zh-TW" sz="2800" dirty="0">
                <a:solidFill>
                  <a:srgbClr val="FF0000"/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chemeClr val="bg1"/>
                </a:solidFill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chemeClr val="bg1"/>
                </a:solidFill>
              </a:rPr>
              <a:t>sed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2901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025352"/>
            <a:ext cx="8686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a-z </a:t>
            </a:r>
            <a:r>
              <a:rPr lang="en-US" altLang="zh-TW" dirty="0" err="1"/>
              <a:t>A-Z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</a:t>
            </a:r>
            <a:r>
              <a:rPr lang="en-US" altLang="zh-TW" dirty="0" err="1" smtClean="0"/>
              <a:t>abcdefghijklmnopqrstuvwxyz</a:t>
            </a:r>
            <a:r>
              <a:rPr lang="en-US" altLang="zh-TW" dirty="0"/>
              <a:t> </a:t>
            </a:r>
            <a:r>
              <a:rPr lang="en-US" altLang="zh-TW" dirty="0" smtClean="0"/>
              <a:t>AB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CDEFGHIJKLMNOPQRSTUVWXYZ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 capitalize</a:t>
            </a:r>
          </a:p>
          <a:p>
            <a:pPr eaLnBrk="1" hangingPunct="1"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'y/</a:t>
            </a:r>
            <a:r>
              <a:rPr lang="en-US" altLang="zh-TW" dirty="0" err="1" smtClean="0"/>
              <a:t>abcdefghijklmnopqrstuvwxyz</a:t>
            </a:r>
            <a:r>
              <a:rPr lang="en-US" altLang="zh-TW" dirty="0" smtClean="0"/>
              <a:t>/ABCDEFGHIJKL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MNOPQRSTUVWXYZ</a:t>
            </a:r>
            <a:r>
              <a:rPr lang="en-US" altLang="zh-TW" dirty="0"/>
              <a:t>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./capitalize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200400" y="5128989"/>
            <a:ext cx="5562600" cy="1524000"/>
          </a:xfrm>
          <a:prstGeom prst="wedgeRectCallout">
            <a:avLst>
              <a:gd name="adj1" fmla="val -29722"/>
              <a:gd name="adj2" fmla="val -947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So, its not as easy to type as it would be in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, because ranges aren’t supported (i.e., no “a-z”)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altLang="zh-TW" sz="27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 y/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got the same answer as tr.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ae</a:t>
            </a:r>
            <a:r>
              <a:rPr lang="es-ES" altLang="zh-TW" sz="27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ui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XY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r>
              <a:rPr lang="es-ES" altLang="zh-TW" sz="27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Z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 With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the last match wins.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iie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7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Z3</a:t>
            </a:r>
            <a:r>
              <a:rPr lang="en-US" altLang="zh-TW" sz="2700" spc="-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With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y,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TW" sz="27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match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wins.</a:t>
            </a:r>
            <a:endParaRPr lang="en-US" altLang="zh-TW" sz="27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pads with the final replacement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Hi people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aeiou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/123/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err="1" smtClean="0">
                <a:solidFill>
                  <a:srgbClr val="FF9F9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: -e expression #1, char 12: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strings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for `y' command are different </a:t>
            </a:r>
            <a:r>
              <a:rPr lang="en-US" altLang="zh-TW" sz="2700" dirty="0" smtClean="0">
                <a:solidFill>
                  <a:srgbClr val="FF9F9F"/>
                </a:solidFill>
                <a:latin typeface="Lucida Console" panose="020B0609040504020204" pitchFamily="49" charset="0"/>
              </a:rPr>
              <a:t>lengths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doesn’t pad.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881336"/>
            <a:ext cx="8964488" cy="172819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4016" y="2609528"/>
            <a:ext cx="8964488" cy="1656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 rot="2119296">
            <a:off x="536939" y="5977397"/>
            <a:ext cx="585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33339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⟸</a:t>
            </a:r>
            <a:endParaRPr lang="zh-TW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altLang="zh-TW" sz="27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 y/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got the same answer as tr.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allows ranges.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n-US" altLang="zh-TW" sz="27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err="1" smtClean="0">
                <a:solidFill>
                  <a:srgbClr val="FF9F9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: -e expression #1, char 12: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strings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for `y' command are different </a:t>
            </a:r>
            <a:r>
              <a:rPr lang="en-US" altLang="zh-TW" sz="2700" dirty="0" smtClean="0">
                <a:solidFill>
                  <a:srgbClr val="FF9F9F"/>
                </a:solidFill>
                <a:latin typeface="Lucida Console" panose="020B0609040504020204" pitchFamily="49" charset="0"/>
              </a:rPr>
              <a:t>lengths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doesn’t allow ranges.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y_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Whatever comes after y is the divider. 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'y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 '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 a space can be the divider.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881336"/>
            <a:ext cx="8964488" cy="172819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 rot="2119296">
            <a:off x="536939" y="4355467"/>
            <a:ext cx="585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33339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⟸</a:t>
            </a:r>
            <a:endParaRPr lang="zh-TW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32240" y="3571921"/>
            <a:ext cx="216024" cy="457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40760" y="3571921"/>
            <a:ext cx="107504" cy="4571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3064" y="3571921"/>
            <a:ext cx="73152" cy="45719"/>
          </a:xfrm>
          <a:prstGeom prst="rect">
            <a:avLst/>
          </a:prstGeom>
          <a:solidFill>
            <a:srgbClr val="F4B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19664" y="2753544"/>
            <a:ext cx="216024" cy="457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28184" y="2753544"/>
            <a:ext cx="107504" cy="4571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90488" y="2753544"/>
            <a:ext cx="73152" cy="45719"/>
          </a:xfrm>
          <a:prstGeom prst="rect">
            <a:avLst/>
          </a:prstGeom>
          <a:solidFill>
            <a:srgbClr val="F4B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7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cat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show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underneath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err="1">
                <a:latin typeface="Lucida Console" panose="020B0609040504020204" pitchFamily="49" charset="0"/>
              </a:rPr>
              <a:t>you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now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do"</a:t>
            </a:r>
            <a:r>
              <a:rPr lang="es-ES" altLang="zh-TW" sz="16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&lt;F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14401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cat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show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underneath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br>
              <a:rPr lang="es-ES" altLang="zh-TW" sz="2700" dirty="0" smtClean="0">
                <a:latin typeface="Lucida Console" panose="020B0609040504020204" pitchFamily="49" charset="0"/>
              </a:rPr>
            </a:b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err="1">
                <a:latin typeface="Lucida Console" panose="020B0609040504020204" pitchFamily="49" charset="0"/>
              </a:rPr>
              <a:t>y</a:t>
            </a:r>
            <a:r>
              <a:rPr lang="es-ES" altLang="zh-TW" sz="2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n</a:t>
            </a:r>
            <a:r>
              <a:rPr lang="es-ES" altLang="zh-TW" sz="2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latin typeface="Lucida Console" panose="020B0609040504020204" pitchFamily="49" charset="0"/>
              </a:rPr>
              <a:t>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d</a:t>
            </a:r>
            <a:r>
              <a:rPr lang="es-ES" altLang="zh-TW" sz="2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"</a:t>
            </a:r>
            <a:r>
              <a:rPr lang="es-ES" altLang="zh-TW" sz="16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&lt;F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sed </a:t>
            </a:r>
            <a:r>
              <a:rPr lang="es-ES" altLang="zh-TW" sz="2700" dirty="0">
                <a:latin typeface="Lucida Console" panose="020B0609040504020204" pitchFamily="49" charset="0"/>
              </a:rPr>
              <a:t>"y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u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n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w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"</a:t>
            </a:r>
            <a:r>
              <a:rPr lang="es-ES" altLang="zh-TW" sz="16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 smtClean="0"/>
              <a:t># u has 2 </a:t>
            </a:r>
            <a:r>
              <a:rPr lang="es-ES" altLang="zh-TW" sz="2700" dirty="0" err="1" smtClean="0"/>
              <a:t>matches</a:t>
            </a:r>
            <a:r>
              <a:rPr lang="es-ES" altLang="zh-TW" sz="2700" dirty="0" smtClean="0"/>
              <a:t>. So </a:t>
            </a:r>
            <a:r>
              <a:rPr lang="es-ES" altLang="zh-TW" sz="2700" dirty="0" err="1" smtClean="0"/>
              <a:t>we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could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remove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the</a:t>
            </a:r>
            <a:r>
              <a:rPr lang="es-ES" altLang="zh-TW" sz="2700" dirty="0" smtClean="0"/>
              <a:t> 2nd </a:t>
            </a:r>
            <a:r>
              <a:rPr lang="es-ES" altLang="zh-TW" sz="2700" dirty="0" err="1" smtClean="0"/>
              <a:t>one</a:t>
            </a:r>
            <a:r>
              <a:rPr lang="es-ES" altLang="zh-TW" sz="2700" dirty="0" smtClean="0"/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"y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u </a:t>
            </a:r>
            <a:r>
              <a:rPr lang="es-ES" altLang="zh-TW" sz="2700" dirty="0" err="1">
                <a:latin typeface="Lucida Console" panose="020B0609040504020204" pitchFamily="49" charset="0"/>
              </a:rPr>
              <a:t>nderstand</a:t>
            </a:r>
            <a:r>
              <a:rPr lang="es-ES" altLang="zh-TW" sz="2700" dirty="0">
                <a:latin typeface="Lucida Console" panose="020B0609040504020204" pitchFamily="49" charset="0"/>
              </a:rPr>
              <a:t> n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w </a:t>
            </a:r>
            <a:r>
              <a:rPr lang="es-ES" altLang="zh-TW" sz="2700" dirty="0" err="1">
                <a:latin typeface="Lucida Console" panose="020B0609040504020204" pitchFamily="49" charset="0"/>
              </a:rPr>
              <a:t>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/>
              <a:t> #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1st </a:t>
            </a:r>
            <a:r>
              <a:rPr lang="es-ES" altLang="zh-TW" sz="2700" dirty="0" err="1" smtClean="0"/>
              <a:t>matches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for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“ ”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&amp;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“t”</a:t>
            </a:r>
            <a:r>
              <a:rPr lang="es-ES" altLang="zh-TW" sz="2000" dirty="0" smtClean="0"/>
              <a:t> </a:t>
            </a:r>
            <a:r>
              <a:rPr lang="es-ES" altLang="zh-TW" sz="2700" dirty="0" smtClean="0"/>
              <a:t>are “ ” &amp; “t”. So </a:t>
            </a:r>
            <a:r>
              <a:rPr lang="es-ES" altLang="zh-TW" sz="2700" dirty="0" err="1" smtClean="0"/>
              <a:t>remove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them</a:t>
            </a:r>
            <a:r>
              <a:rPr lang="es-ES" altLang="zh-TW" sz="2700" spc="-200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y/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undersandn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what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i'lld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y/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undersad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what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i'l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endParaRPr lang="es-ES" altLang="zh-TW" sz="27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635896" y="3401616"/>
            <a:ext cx="5328592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483768" y="4946882"/>
            <a:ext cx="2376264" cy="542966"/>
          </a:xfrm>
          <a:prstGeom prst="arc">
            <a:avLst>
              <a:gd name="adj1" fmla="val 10968842"/>
              <a:gd name="adj2" fmla="val 2141995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Arc 6"/>
          <p:cNvSpPr/>
          <p:nvPr/>
        </p:nvSpPr>
        <p:spPr bwMode="auto">
          <a:xfrm flipV="1">
            <a:off x="2238338" y="2551642"/>
            <a:ext cx="3015274" cy="648072"/>
          </a:xfrm>
          <a:prstGeom prst="arc">
            <a:avLst>
              <a:gd name="adj1" fmla="val 10878581"/>
              <a:gd name="adj2" fmla="val 2155247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Arc 9"/>
          <p:cNvSpPr/>
          <p:nvPr/>
        </p:nvSpPr>
        <p:spPr bwMode="auto">
          <a:xfrm flipV="1">
            <a:off x="4139952" y="5057800"/>
            <a:ext cx="2163257" cy="542966"/>
          </a:xfrm>
          <a:prstGeom prst="arc">
            <a:avLst>
              <a:gd name="adj1" fmla="val 10968842"/>
              <a:gd name="adj2" fmla="val 215225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Arc 10"/>
          <p:cNvSpPr/>
          <p:nvPr/>
        </p:nvSpPr>
        <p:spPr bwMode="auto">
          <a:xfrm flipV="1">
            <a:off x="3740728" y="5057800"/>
            <a:ext cx="2199424" cy="542966"/>
          </a:xfrm>
          <a:prstGeom prst="arc">
            <a:avLst>
              <a:gd name="adj1" fmla="val 10968842"/>
              <a:gd name="adj2" fmla="val 215225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Arc 11"/>
          <p:cNvSpPr/>
          <p:nvPr/>
        </p:nvSpPr>
        <p:spPr bwMode="auto">
          <a:xfrm>
            <a:off x="2642190" y="2403184"/>
            <a:ext cx="3009929" cy="638392"/>
          </a:xfrm>
          <a:prstGeom prst="arc">
            <a:avLst>
              <a:gd name="adj1" fmla="val 10878581"/>
              <a:gd name="adj2" fmla="val 21557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2411760" y="3689648"/>
            <a:ext cx="2912718" cy="648072"/>
          </a:xfrm>
          <a:prstGeom prst="arc">
            <a:avLst>
              <a:gd name="adj1" fmla="val 10878581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Arc 12"/>
          <p:cNvSpPr/>
          <p:nvPr/>
        </p:nvSpPr>
        <p:spPr bwMode="auto">
          <a:xfrm rot="60000" flipV="1">
            <a:off x="3724862" y="3817425"/>
            <a:ext cx="2811461" cy="606590"/>
          </a:xfrm>
          <a:prstGeom prst="arc">
            <a:avLst>
              <a:gd name="adj1" fmla="val 10958667"/>
              <a:gd name="adj2" fmla="val 36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7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7" grpId="0" animBg="1"/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cat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b="1" dirty="0" smtClean="0">
                <a:solidFill>
                  <a:srgbClr val="D657E3"/>
                </a:solidFill>
                <a:latin typeface="Lucida Console" panose="020B0609040504020204" pitchFamily="49" charset="0"/>
              </a:rPr>
              <a:t>s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how 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latin typeface="Lucida Console" panose="020B0609040504020204" pitchFamily="49" charset="0"/>
              </a:rPr>
              <a:t>r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dirty="0" err="1">
                <a:latin typeface="Lucida Console" panose="020B0609040504020204" pitchFamily="49" charset="0"/>
              </a:rPr>
              <a:t>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br>
              <a:rPr lang="es-ES" altLang="zh-TW" sz="2700" dirty="0" smtClean="0">
                <a:latin typeface="Lucida Console" panose="020B0609040504020204" pitchFamily="49" charset="0"/>
              </a:rPr>
            </a:b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you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do"</a:t>
            </a:r>
            <a:r>
              <a:rPr lang="es-ES" altLang="zh-TW" sz="16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&lt;F</a:t>
            </a:r>
            <a:endParaRPr lang="es-ES" altLang="zh-TW" sz="27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"y/u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n/w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/"</a:t>
            </a:r>
            <a:r>
              <a:rPr lang="es-ES" altLang="zh-TW" sz="16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# u has 2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matches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. So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we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remove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2nd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one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"y/u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n/w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#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1st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matches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es-ES" altLang="zh-TW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“ ”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&amp;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“t”</a:t>
            </a:r>
            <a:r>
              <a:rPr lang="es-ES" altLang="zh-TW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are “ ” &amp; “t”. So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remove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them</a:t>
            </a:r>
            <a:r>
              <a:rPr lang="es-ES" altLang="zh-TW" sz="2700" spc="-200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es-ES" altLang="zh-TW" sz="27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y/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undersandn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i'lld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y/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latin typeface="Lucida Console" panose="020B0609040504020204" pitchFamily="49" charset="0"/>
              </a:rPr>
              <a:t>r</a:t>
            </a:r>
            <a:r>
              <a:rPr lang="es-ES" altLang="zh-TW" sz="2700" b="1" dirty="0" err="1" smtClean="0">
                <a:solidFill>
                  <a:srgbClr val="D657E3"/>
                </a:solidFill>
                <a:latin typeface="Lucida Console" panose="020B0609040504020204" pitchFamily="49" charset="0"/>
              </a:rPr>
              <a:t>s</a:t>
            </a:r>
            <a:r>
              <a:rPr lang="es-ES" altLang="zh-TW" sz="2700" b="1" dirty="0" err="1" smtClean="0">
                <a:solidFill>
                  <a:srgbClr val="A86A04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 smtClean="0">
                <a:solidFill>
                  <a:srgbClr val="D657E3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A86A04"/>
                </a:solidFill>
                <a:latin typeface="Lucida Console" panose="020B0609040504020204" pitchFamily="49" charset="0"/>
              </a:rPr>
              <a:t>'</a:t>
            </a:r>
            <a:r>
              <a:rPr lang="es-ES" altLang="zh-TW" sz="2700" b="1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l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b="1" dirty="0" err="1">
                <a:solidFill>
                  <a:srgbClr val="D657E3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err="1">
                <a:latin typeface="Lucida Console" panose="020B0609040504020204" pitchFamily="49" charset="0"/>
              </a:rPr>
              <a:t>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'</a:t>
            </a:r>
            <a:r>
              <a:rPr lang="es-ES" altLang="zh-TW" sz="2700" dirty="0" err="1">
                <a:latin typeface="Lucida Console" panose="020B0609040504020204" pitchFamily="49" charset="0"/>
              </a:rPr>
              <a:t>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endParaRPr lang="es-ES" altLang="zh-TW" sz="2700" dirty="0"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268760"/>
            <a:ext cx="8964488" cy="5589240"/>
          </a:xfrm>
        </p:spPr>
        <p:txBody>
          <a:bodyPr/>
          <a:lstStyle/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:</a:t>
            </a:r>
            <a:endParaRPr lang="en-US" altLang="zh-TW" dirty="0" smtClean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Allows you to indicate ranges.</a:t>
            </a:r>
            <a:br>
              <a:rPr lang="en-US" altLang="zh-TW" dirty="0" smtClean="0"/>
            </a:br>
            <a:r>
              <a:rPr lang="en-US" altLang="zh-TW" dirty="0" err="1" smtClean="0"/>
              <a:t>eg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-d 0-9</a:t>
            </a:r>
            <a:r>
              <a:rPr lang="en-US" altLang="zh-TW" dirty="0" smtClean="0">
                <a:latin typeface="Lucida Console" panose="020B0609040504020204" pitchFamily="49" charset="0"/>
              </a:rPr>
              <a:t> ==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-d 0123456789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Allows you to use padding in the replacement string.</a:t>
            </a:r>
            <a:br>
              <a:rPr lang="en-US" altLang="zh-TW" dirty="0" smtClean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0-9 01</a:t>
            </a:r>
            <a:r>
              <a:rPr lang="en-US" altLang="zh-TW" dirty="0" smtClean="0">
                <a:latin typeface="Lucida Console" panose="020B0609040504020204" pitchFamily="49" charset="0"/>
              </a:rPr>
              <a:t> ==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0-9 0111111111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Ignores left over characters in the </a:t>
            </a:r>
            <a:r>
              <a:rPr lang="en-US" altLang="zh-TW" dirty="0"/>
              <a:t>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a-z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a-j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TW" dirty="0" smtClean="0"/>
              <a:t>Uses the last match </a:t>
            </a:r>
            <a:r>
              <a:rPr lang="en-US" altLang="zh-TW" dirty="0"/>
              <a:t>in the 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banana 123456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bna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156</a:t>
            </a:r>
            <a:endParaRPr lang="en-US" altLang="zh-TW" dirty="0">
              <a:solidFill>
                <a:srgbClr val="FF3300"/>
              </a:solidFill>
            </a:endParaRPr>
          </a:p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32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y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Disallows </a:t>
            </a:r>
            <a:r>
              <a:rPr lang="en-US" altLang="zh-TW" dirty="0"/>
              <a:t>ranges</a:t>
            </a:r>
            <a:r>
              <a:rPr lang="en-US" altLang="zh-TW" dirty="0" smtClean="0"/>
              <a:t>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Requires the </a:t>
            </a:r>
            <a:r>
              <a:rPr lang="en-US" altLang="zh-TW" dirty="0"/>
              <a:t>replacement </a:t>
            </a:r>
            <a:r>
              <a:rPr lang="en-US" altLang="zh-TW" dirty="0" smtClean="0"/>
              <a:t>string to have same size.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Uses </a:t>
            </a:r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match in the 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 smtClean="0">
                <a:solidFill>
                  <a:srgbClr val="00B050"/>
                </a:solidFill>
              </a:rPr>
              <a:t>sed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y/banana/123456/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y/ban/123/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 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8256" y="242392"/>
            <a:ext cx="8458200" cy="80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i="1" kern="0" dirty="0" smtClean="0">
                <a:solidFill>
                  <a:srgbClr val="000000"/>
                </a:solidFill>
              </a:rPr>
              <a:t> </a:t>
            </a:r>
            <a:br>
              <a:rPr lang="en-US" altLang="zh-TW" sz="4800" b="0" i="1" kern="0" dirty="0" smtClean="0">
                <a:solidFill>
                  <a:srgbClr val="000000"/>
                </a:solidFill>
              </a:rPr>
            </a:br>
            <a:r>
              <a:rPr lang="en-US" altLang="zh-TW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summary vs. </a:t>
            </a:r>
            <a:r>
              <a:rPr lang="en-US" altLang="zh-TW" b="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TW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4800" b="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  	line, </a:t>
            </a:r>
            <a:r>
              <a:rPr lang="en-US" altLang="zh-TW" sz="2800" u="sng" dirty="0"/>
              <a:t>after printing the old space</a:t>
            </a:r>
            <a:r>
              <a:rPr lang="en-US" altLang="zh-TW" sz="2800" dirty="0"/>
              <a:t>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</a:t>
            </a:r>
            <a:r>
              <a:rPr lang="en-US" altLang="zh-TW" sz="2800" dirty="0">
                <a:solidFill>
                  <a:srgbClr val="FF0000"/>
                </a:solidFill>
              </a:rPr>
              <a:t>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-n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n | 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tr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'\n' , ;echo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1,2,3,4,5,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2800" dirty="0">
                <a:latin typeface="Lucida Console" panose="020B0609040504020204" pitchFamily="49" charset="0"/>
              </a:rPr>
              <a:t>% seq </a:t>
            </a:r>
            <a:r>
              <a:rPr lang="pt-BR" altLang="zh-TW" sz="2800" dirty="0" smtClean="0">
                <a:latin typeface="Lucida Console" panose="020B0609040504020204" pitchFamily="49" charset="0"/>
              </a:rPr>
              <a:t>5 | </a:t>
            </a:r>
            <a:r>
              <a:rPr lang="pt-BR" altLang="zh-TW" sz="2800" dirty="0">
                <a:latin typeface="Lucida Console" panose="020B0609040504020204" pitchFamily="49" charset="0"/>
              </a:rPr>
              <a:t>sed -n </a:t>
            </a:r>
            <a:r>
              <a:rPr lang="pt-BR" altLang="zh-TW" sz="2800" dirty="0" smtClean="0">
                <a:latin typeface="Lucida Console" panose="020B0609040504020204" pitchFamily="49" charset="0"/>
              </a:rPr>
              <a:t>'n;p'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|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tr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'\n'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, ;</a:t>
            </a:r>
            <a:r>
              <a:rPr lang="en-US" altLang="zh-TW" sz="2800" dirty="0">
                <a:latin typeface="Lucida Console" panose="020B0609040504020204" pitchFamily="49" charset="0"/>
              </a:rPr>
              <a:t>echo</a:t>
            </a:r>
            <a:endParaRPr lang="pt-BR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2,4,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%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seq</a:t>
            </a:r>
            <a:r>
              <a:rPr lang="en-US" altLang="zh-TW" sz="2800" dirty="0">
                <a:latin typeface="Lucida Console" panose="020B0609040504020204" pitchFamily="49" charset="0"/>
              </a:rPr>
              <a:t> 5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sed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n;p</a:t>
            </a:r>
            <a:r>
              <a:rPr lang="en-US" altLang="zh-TW" sz="2800" dirty="0">
                <a:latin typeface="Lucida Console" panose="020B0609040504020204" pitchFamily="49" charset="0"/>
              </a:rPr>
              <a:t>' | </a:t>
            </a:r>
            <a:r>
              <a:rPr lang="en-US" altLang="zh-TW" sz="2800" dirty="0" err="1">
                <a:latin typeface="Lucida Console" panose="020B0609040504020204" pitchFamily="49" charset="0"/>
              </a:rPr>
              <a:t>tr</a:t>
            </a:r>
            <a:r>
              <a:rPr lang="en-US" altLang="zh-TW" sz="2800" dirty="0">
                <a:latin typeface="Lucida Console" panose="020B0609040504020204" pitchFamily="49" charset="0"/>
              </a:rPr>
              <a:t> '\n'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, ;</a:t>
            </a:r>
            <a:r>
              <a:rPr lang="en-US" altLang="zh-TW" sz="2800" dirty="0">
                <a:latin typeface="Lucida Console" panose="020B0609040504020204" pitchFamily="49" charset="0"/>
              </a:rPr>
              <a:t>echo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1,2,2,3,4,4,5,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latin typeface="Lucida Console" panose="020B0609040504020204" pitchFamily="49" charset="0"/>
              </a:rPr>
              <a:t>%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 smtClean="0">
                <a:solidFill>
                  <a:srgbClr val="333399"/>
                </a:solidFill>
              </a:rPr>
              <a:t>The n</a:t>
            </a:r>
            <a:endParaRPr lang="en-US" altLang="zh-TW" sz="4800" b="0" kern="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  	line, </a:t>
            </a:r>
            <a:r>
              <a:rPr lang="en-US" altLang="zh-TW" sz="2800" u="sng" dirty="0"/>
              <a:t>after printing the old space</a:t>
            </a:r>
            <a:r>
              <a:rPr lang="en-US" altLang="zh-TW" sz="2800" dirty="0"/>
              <a:t>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656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212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N;N;c</a:t>
            </a:r>
            <a:r>
              <a:rPr lang="en-US" altLang="zh-TW" dirty="0"/>
              <a:t> It had 3'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It had 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4857328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+mn-cs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189040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95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b="1" u="sng" dirty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See what happened here?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When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+mn-cs"/>
              </a:rPr>
              <a:t>N failed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to get a next-line,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immediately jumped to step 3.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67744" y="4365104"/>
            <a:ext cx="2456656" cy="1273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827584" y="188640"/>
            <a:ext cx="7488832" cy="36598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Important Notification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Some people’s version (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Eg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., Ubuntu) of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sed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 treats N-failures differently: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N immediately quits, no step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Therefore, in all our examples that use “N”, these students should substitute “</a:t>
            </a:r>
            <a:r>
              <a:rPr lang="en-US" sz="32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$</a:t>
            </a:r>
            <a:r>
              <a:rPr lang="en-US" sz="320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q;N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1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% echo "A B C" | tr " " "\n" | sed '=; d; i no'</a:t>
            </a:r>
          </a:p>
          <a:p>
            <a:pPr eaLnBrk="1" hangingPunct="1">
              <a:buFontTx/>
              <a:buNone/>
            </a:pPr>
            <a:r>
              <a:rPr lang="en-US" altLang="zh-TW"/>
              <a:t>1</a:t>
            </a:r>
          </a:p>
          <a:p>
            <a:pPr eaLnBrk="1" hangingPunct="1">
              <a:buFontTx/>
              <a:buNone/>
            </a:pPr>
            <a:r>
              <a:rPr lang="en-US" altLang="zh-TW"/>
              <a:t>2</a:t>
            </a:r>
          </a:p>
          <a:p>
            <a:pPr eaLnBrk="1" hangingPunct="1">
              <a:buFontTx/>
              <a:buNone/>
            </a:pPr>
            <a:r>
              <a:rPr lang="en-US" altLang="zh-TW"/>
              <a:t>3</a:t>
            </a:r>
          </a:p>
          <a:p>
            <a:pPr eaLnBrk="1" hangingPunct="1">
              <a:buFontTx/>
              <a:buNone/>
            </a:pPr>
            <a:r>
              <a:rPr lang="en-US" altLang="zh-TW"/>
              <a:t>%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15364" name="Rectangular Callout 3"/>
          <p:cNvSpPr>
            <a:spLocks noChangeArrowheads="1"/>
          </p:cNvSpPr>
          <p:nvPr/>
        </p:nvSpPr>
        <p:spPr bwMode="auto">
          <a:xfrm>
            <a:off x="2590800" y="3180109"/>
            <a:ext cx="5105400" cy="2286000"/>
          </a:xfrm>
          <a:prstGeom prst="wedgeRectCallout">
            <a:avLst>
              <a:gd name="adj1" fmla="val 43885"/>
              <a:gd name="adj2" fmla="val -108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Where did the output’s “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no”s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go? </a:t>
            </a:r>
            <a:br>
              <a:rPr lang="en-US" altLang="zh-TW" sz="2800" dirty="0">
                <a:solidFill>
                  <a:srgbClr val="000000"/>
                </a:solidFill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Well, remember that we’ve said </a:t>
            </a:r>
            <a:br>
              <a:rPr lang="en-US" altLang="zh-TW" sz="2800" dirty="0">
                <a:solidFill>
                  <a:srgbClr val="000000"/>
                </a:solidFill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that ‘d’ has the side effect that it stops processing the input line.</a:t>
            </a:r>
          </a:p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So the 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i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 needs to go first.</a:t>
            </a:r>
          </a:p>
        </p:txBody>
      </p:sp>
    </p:spTree>
    <p:extLst>
      <p:ext uri="{BB962C8B-B14F-4D97-AF65-F5344CB8AC3E}">
        <p14:creationId xmlns:p14="http://schemas.microsoft.com/office/powerpoint/2010/main" val="26987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'=; </a:t>
            </a:r>
            <a:r>
              <a:rPr lang="en-US" altLang="zh-TW" dirty="0" err="1"/>
              <a:t>i</a:t>
            </a:r>
            <a:r>
              <a:rPr lang="en-US" altLang="zh-TW" dirty="0"/>
              <a:t> yes\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/>
              <a:t> ; d'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yes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6388" name="Rectangular Callout 3"/>
          <p:cNvSpPr>
            <a:spLocks noChangeArrowheads="1"/>
          </p:cNvSpPr>
          <p:nvPr/>
        </p:nvSpPr>
        <p:spPr bwMode="auto">
          <a:xfrm>
            <a:off x="4267200" y="2570509"/>
            <a:ext cx="3962400" cy="1371600"/>
          </a:xfrm>
          <a:prstGeom prst="wedgeRectCallout">
            <a:avLst>
              <a:gd name="adj1" fmla="val 37269"/>
              <a:gd name="adj2" fmla="val -101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And, if ‘</a:t>
            </a:r>
            <a:r>
              <a:rPr lang="en-US" altLang="zh-TW" sz="2800" dirty="0" err="1">
                <a:solidFill>
                  <a:srgbClr val="000000"/>
                </a:solidFill>
                <a:cs typeface="+mn-cs"/>
              </a:rPr>
              <a:t>i</a:t>
            </a:r>
            <a:r>
              <a:rPr lang="en-US" altLang="zh-TW" sz="2800" dirty="0">
                <a:solidFill>
                  <a:srgbClr val="000000"/>
                </a:solidFill>
                <a:cs typeface="+mn-cs"/>
              </a:rPr>
              <a:t>’ goes first, then we will need a \ to allow ‘d’ to be a command.</a:t>
            </a:r>
          </a:p>
        </p:txBody>
      </p:sp>
    </p:spTree>
    <p:extLst>
      <p:ext uri="{BB962C8B-B14F-4D97-AF65-F5344CB8AC3E}">
        <p14:creationId xmlns:p14="http://schemas.microsoft.com/office/powerpoint/2010/main" val="15428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d is useful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So far it looks like it just stops output, the same as -n: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</a:t>
            </a:r>
            <a:r>
              <a:rPr lang="en-US" altLang="zh-TW" dirty="0" err="1"/>
              <a:t>tr</a:t>
            </a:r>
            <a:r>
              <a:rPr lang="en-US" altLang="zh-TW" dirty="0"/>
              <a:t> " " "\n" |</a:t>
            </a:r>
            <a:r>
              <a:rPr lang="en-US" altLang="zh-TW" dirty="0" err="1"/>
              <a:t>sed</a:t>
            </a:r>
            <a:r>
              <a:rPr lang="en-US" altLang="zh-TW" dirty="0"/>
              <a:t> 's/B/</a:t>
            </a:r>
            <a:r>
              <a:rPr lang="en-US" altLang="zh-TW" dirty="0" err="1"/>
              <a:t>b/p</a:t>
            </a:r>
            <a:r>
              <a:rPr lang="en-US" altLang="zh-TW" dirty="0"/>
              <a:t>; d'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</a:t>
            </a:r>
            <a:r>
              <a:rPr lang="en-US" altLang="zh-TW" dirty="0" err="1"/>
              <a:t>tr</a:t>
            </a:r>
            <a:r>
              <a:rPr lang="en-US" altLang="zh-TW" dirty="0"/>
              <a:t> " " "\n" |</a:t>
            </a:r>
            <a:r>
              <a:rPr lang="en-US" altLang="zh-TW" dirty="0" err="1"/>
              <a:t>sed</a:t>
            </a:r>
            <a:r>
              <a:rPr lang="en-US" altLang="zh-TW" dirty="0"/>
              <a:t> -n 's/B/</a:t>
            </a:r>
            <a:r>
              <a:rPr lang="en-US" altLang="zh-TW" dirty="0" err="1"/>
              <a:t>b/p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/>
            <a:r>
              <a:rPr lang="en-US" altLang="zh-TW" dirty="0"/>
              <a:t>But its usefulness is with control flow, as we will see later…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40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/>
              <a:t>Each line of the input file is processed individually by your sed command</a:t>
            </a:r>
          </a:p>
          <a:p>
            <a:r>
              <a:rPr lang="en-US" altLang="zh-TW"/>
              <a:t>You specify: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pattern</a:t>
            </a:r>
            <a:r>
              <a:rPr lang="en-US" altLang="zh-TW"/>
              <a:t> that you are looking for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type of action</a:t>
            </a:r>
            <a:r>
              <a:rPr lang="en-US" altLang="zh-TW"/>
              <a:t> to perform when matched</a:t>
            </a:r>
          </a:p>
          <a:p>
            <a:pPr lvl="1"/>
            <a:r>
              <a:rPr lang="en-US" altLang="zh-TW"/>
              <a:t>The exact </a:t>
            </a:r>
            <a:r>
              <a:rPr lang="en-US" altLang="zh-TW" b="1"/>
              <a:t>details of the action</a:t>
            </a:r>
          </a:p>
          <a:p>
            <a:pPr lvl="1"/>
            <a:r>
              <a:rPr lang="en-US" altLang="zh-TW"/>
              <a:t>Some </a:t>
            </a:r>
            <a:r>
              <a:rPr lang="en-US" altLang="zh-TW" b="1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293096"/>
            <a:ext cx="2555776" cy="1269504"/>
          </a:xfrm>
          <a:prstGeom prst="wedgeRoundRectCallout">
            <a:avLst>
              <a:gd name="adj1" fmla="val 18968"/>
              <a:gd name="adj2" fmla="val 10762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/>
              <a:t>There are also flags that could have gone here.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0"/>
            <a:ext cx="7696200" cy="41105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4400" dirty="0" smtClean="0">
                <a:solidFill>
                  <a:srgbClr val="0033CC"/>
                </a:solidFill>
                <a:latin typeface="Arial" panose="020B0604020202020204" pitchFamily="34" charset="0"/>
              </a:rPr>
              <a:t>For </a:t>
            </a:r>
            <a:r>
              <a:rPr lang="en-US" altLang="zh-TW" sz="4400" dirty="0">
                <a:solidFill>
                  <a:srgbClr val="0033CC"/>
                </a:solidFill>
                <a:latin typeface="Arial" panose="020B0604020202020204" pitchFamily="34" charset="0"/>
              </a:rPr>
              <a:t>the Following Slides</a:t>
            </a:r>
            <a:r>
              <a:rPr lang="en-US" altLang="zh-TW" sz="4400" dirty="0" smtClean="0">
                <a:solidFill>
                  <a:srgbClr val="0033CC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en-US" altLang="zh-TW" sz="3200" dirty="0">
                <a:latin typeface="Arial" panose="020B0604020202020204" pitchFamily="34" charset="0"/>
              </a:rPr>
              <a:t>Let us assume a file called </a:t>
            </a:r>
            <a:r>
              <a:rPr lang="en-US" altLang="zh-TW" sz="3200" dirty="0" err="1">
                <a:latin typeface="Arial" panose="020B0604020202020204" pitchFamily="34" charset="0"/>
              </a:rPr>
              <a:t>aab_cab_c</a:t>
            </a:r>
            <a:r>
              <a:rPr lang="en-US" altLang="zh-TW" sz="3200" dirty="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endParaRPr lang="en-US" altLang="zh-TW" sz="3200" dirty="0"/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% cat </a:t>
            </a:r>
            <a:r>
              <a:rPr lang="en-US" altLang="zh-TW" sz="3200" dirty="0" err="1">
                <a:latin typeface="Lucida Console" panose="020B0609040504020204" pitchFamily="49" charset="0"/>
              </a:rPr>
              <a:t>aab_cab_B</a:t>
            </a:r>
            <a:endParaRPr lang="en-US" altLang="zh-TW" sz="32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sz="3200" dirty="0" err="1">
                <a:latin typeface="Lucida Console" panose="020B0609040504020204" pitchFamily="49" charset="0"/>
              </a:rPr>
              <a:t>aab</a:t>
            </a:r>
            <a:endParaRPr lang="en-US" altLang="zh-TW" sz="32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cab</a:t>
            </a:r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B</a:t>
            </a:r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%</a:t>
            </a:r>
          </a:p>
          <a:p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96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4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D</a:t>
            </a:r>
            <a:r>
              <a:rPr lang="en-US" altLang="zh-TW" sz="2800" dirty="0"/>
              <a:t> → </a:t>
            </a:r>
            <a:r>
              <a:rPr lang="en-US" sz="2800" dirty="0"/>
              <a:t>If no newline in pattern space, perform a “d”.  	Otherwise, delete the pattern space up to 	first newline, and </a:t>
            </a:r>
            <a:r>
              <a:rPr lang="en-US" sz="2800" dirty="0" smtClean="0"/>
              <a:t>restart </a:t>
            </a:r>
            <a:r>
              <a:rPr lang="en-US" sz="2800" dirty="0"/>
              <a:t>with the </a:t>
            </a:r>
            <a:r>
              <a:rPr lang="en-US" sz="2800" dirty="0" smtClean="0"/>
              <a:t>resultant 	pattern </a:t>
            </a:r>
            <a:r>
              <a:rPr lang="en-US" sz="2800" dirty="0"/>
              <a:t>space, without reading new </a:t>
            </a:r>
            <a:r>
              <a:rPr lang="en-US" sz="2800" dirty="0" smtClean="0"/>
              <a:t>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5188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57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7 | </a:t>
            </a:r>
            <a:r>
              <a:rPr lang="en-US" altLang="zh-TW" dirty="0" err="1"/>
              <a:t>sed</a:t>
            </a:r>
            <a:r>
              <a:rPr lang="en-US" altLang="zh-TW" dirty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3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5 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6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g</a:t>
            </a: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   	Replace all instances of /</a:t>
            </a:r>
            <a:r>
              <a:rPr lang="en-US" altLang="zh-TW" sz="2400" b="0" i="1" kern="0" dirty="0" smtClean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#n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p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9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>
                <a:latin typeface="Courier New" pitchFamily="49" charset="0"/>
              </a:rPr>
              <a:t>SUBSTITUTE	</a:t>
            </a:r>
            <a:r>
              <a:rPr lang="en-US" altLang="zh-TW" sz="2000" dirty="0">
                <a:latin typeface="Arial Unicode MS" pitchFamily="34" charset="-128"/>
              </a:rPr>
              <a:t>s/</a:t>
            </a:r>
            <a:r>
              <a:rPr lang="en-US" altLang="zh-TW" sz="2000" i="1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>
                <a:latin typeface="Arial Unicode MS" pitchFamily="34" charset="-128"/>
              </a:rPr>
              <a:t>/</a:t>
            </a:r>
            <a:r>
              <a:rPr lang="en-US" altLang="zh-TW" sz="2000" i="1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>
                <a:latin typeface="Arial Unicode MS" pitchFamily="34" charset="-128"/>
              </a:rPr>
              <a:t>/[</a:t>
            </a:r>
            <a:r>
              <a:rPr lang="en-US" altLang="zh-TW" sz="2000" i="1" dirty="0">
                <a:latin typeface="Arial Unicode MS" pitchFamily="34" charset="-128"/>
              </a:rPr>
              <a:t>f</a:t>
            </a:r>
            <a:r>
              <a:rPr lang="en-US" altLang="zh-TW" sz="2000" i="1" dirty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i="1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>
                <a:latin typeface="Arial Unicode MS" pitchFamily="34" charset="-128"/>
              </a:rPr>
              <a:t> </a:t>
            </a:r>
            <a:r>
              <a:rPr lang="en-US" altLang="zh-TW" sz="1800" dirty="0">
                <a:latin typeface="Arial Unicode MS" pitchFamily="34" charset="-128"/>
              </a:rPr>
              <a:t> becomes </a:t>
            </a:r>
            <a:r>
              <a:rPr lang="en-US" altLang="zh-TW" sz="1800" i="1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>
                <a:latin typeface="Arial Unicode MS" pitchFamily="34" charset="-128"/>
              </a:rPr>
              <a:t>The following </a:t>
            </a:r>
            <a:r>
              <a:rPr lang="en-US" altLang="zh-TW" sz="180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  <a:endParaRPr lang="en-US" altLang="zh-TW" sz="1800" b="1" dirty="0">
              <a:solidFill>
                <a:srgbClr val="BFBFBF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If a /g flag allows several 	substitutions to be done, only the result after the final substitution is printed.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>
                <a:latin typeface="Arial Unicode MS" pitchFamily="34" charset="-128"/>
              </a:rPr>
              <a:t>						</a:t>
            </a:r>
            <a:r>
              <a:rPr lang="en-US" altLang="zh-TW" sz="900" b="1" dirty="0">
                <a:latin typeface="Arial Unicode MS" pitchFamily="34" charset="-128"/>
              </a:rPr>
              <a:t>	 </a:t>
            </a:r>
            <a:endParaRPr lang="en-US" altLang="zh-TW" sz="9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b="1" dirty="0">
                <a:solidFill>
                  <a:srgbClr val="0033CC"/>
                </a:solidFill>
                <a:latin typeface="Arial Unicode MS" pitchFamily="34" charset="-128"/>
              </a:rPr>
              <a:t>/g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%</a:t>
            </a:r>
            <a:r>
              <a:rPr lang="en-US" altLang="zh-TW" sz="1000" b="1" dirty="0">
                <a:latin typeface="Courier New" pitchFamily="49" charset="0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cat </a:t>
            </a:r>
            <a:r>
              <a:rPr lang="en-US" altLang="zh-TW" sz="2000" b="1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| </a:t>
            </a:r>
            <a:r>
              <a:rPr lang="en-US" altLang="zh-TW" sz="2000" b="1" dirty="0" err="1">
                <a:latin typeface="Courier New" pitchFamily="49" charset="0"/>
              </a:rPr>
              <a:t>sed</a:t>
            </a:r>
            <a:r>
              <a:rPr lang="en-US" altLang="zh-TW" sz="2000" b="1" dirty="0">
                <a:latin typeface="Courier New" pitchFamily="49" charset="0"/>
              </a:rPr>
              <a:t> 's/[</a:t>
            </a:r>
            <a:r>
              <a:rPr lang="en-US" altLang="zh-TW" sz="2000" b="1" dirty="0" err="1">
                <a:latin typeface="Courier New" pitchFamily="49" charset="0"/>
              </a:rPr>
              <a:t>ab</a:t>
            </a:r>
            <a:r>
              <a:rPr lang="en-US" altLang="zh-TW" sz="2000" b="1" dirty="0">
                <a:latin typeface="Courier New" pitchFamily="49" charset="0"/>
              </a:rPr>
              <a:t>]/X/g'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XXX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</a:rPr>
              <a:t>cXX</a:t>
            </a:r>
            <a:endParaRPr lang="en-US" altLang="zh-TW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B</a:t>
            </a:r>
            <a:endParaRPr lang="en-US" altLang="zh-TW" sz="1800" b="1" dirty="0"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-228600"/>
            <a:ext cx="85344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mtClean="0">
                <a:solidFill>
                  <a:srgbClr val="0033CC"/>
                </a:solidFill>
              </a:rPr>
              <a:t>three common substitute flags </a:t>
            </a:r>
            <a:endParaRPr lang="en-US" altLang="zh-TW" b="0" kern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7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>
                <a:latin typeface="Courier New" pitchFamily="49" charset="0"/>
              </a:rPr>
              <a:t>SUBSTITUTE	</a:t>
            </a:r>
            <a:r>
              <a:rPr lang="en-US" altLang="zh-TW" sz="2000" dirty="0">
                <a:latin typeface="Arial Unicode MS" pitchFamily="34" charset="-128"/>
              </a:rPr>
              <a:t>s/</a:t>
            </a:r>
            <a:r>
              <a:rPr lang="en-US" altLang="zh-TW" sz="2000" i="1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>
                <a:latin typeface="Arial Unicode MS" pitchFamily="34" charset="-128"/>
              </a:rPr>
              <a:t>/</a:t>
            </a:r>
            <a:r>
              <a:rPr lang="en-US" altLang="zh-TW" sz="2000" i="1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>
                <a:latin typeface="Arial Unicode MS" pitchFamily="34" charset="-128"/>
              </a:rPr>
              <a:t>/[</a:t>
            </a:r>
            <a:r>
              <a:rPr lang="en-US" altLang="zh-TW" sz="2000" i="1" dirty="0">
                <a:latin typeface="Arial Unicode MS" pitchFamily="34" charset="-128"/>
              </a:rPr>
              <a:t>f</a:t>
            </a:r>
            <a:r>
              <a:rPr lang="en-US" altLang="zh-TW" sz="2000" i="1" dirty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i="1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>
                <a:latin typeface="Arial Unicode MS" pitchFamily="34" charset="-128"/>
              </a:rPr>
              <a:t> </a:t>
            </a:r>
            <a:r>
              <a:rPr lang="en-US" altLang="zh-TW" sz="1800" dirty="0">
                <a:latin typeface="Arial Unicode MS" pitchFamily="34" charset="-128"/>
              </a:rPr>
              <a:t> becomes </a:t>
            </a:r>
            <a:r>
              <a:rPr lang="en-US" altLang="zh-TW" sz="1800" i="1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>
                <a:latin typeface="Arial Unicode MS" pitchFamily="34" charset="-128"/>
              </a:rPr>
              <a:t>The following </a:t>
            </a:r>
            <a:r>
              <a:rPr lang="en-US" altLang="zh-TW" sz="180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altLang="zh-TW" sz="1800" b="1" i="1" baseline="-25000" dirty="0">
                <a:solidFill>
                  <a:srgbClr val="FF0000"/>
                </a:solidFill>
                <a:latin typeface="Arial Unicode MS" pitchFamily="34" charset="-128"/>
              </a:rPr>
              <a:t>th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If a /g flag allows several 	substitutions to be done, only the result after the final substitution is printed.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>
                <a:latin typeface="Arial Unicode MS" pitchFamily="34" charset="-128"/>
              </a:rPr>
              <a:t>						</a:t>
            </a:r>
            <a:r>
              <a:rPr lang="en-US" altLang="zh-TW" sz="900" b="1" dirty="0">
                <a:latin typeface="Arial Unicode MS" pitchFamily="34" charset="-128"/>
              </a:rPr>
              <a:t>	 </a:t>
            </a:r>
            <a:endParaRPr lang="en-US" altLang="zh-TW" sz="9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b="1" dirty="0">
                <a:solidFill>
                  <a:srgbClr val="0033CC"/>
                </a:solidFill>
                <a:latin typeface="Arial Unicode MS" pitchFamily="34" charset="-128"/>
              </a:rPr>
              <a:t>/#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%</a:t>
            </a:r>
            <a:r>
              <a:rPr lang="en-US" altLang="zh-TW" sz="1000" b="1" dirty="0">
                <a:latin typeface="Courier New" pitchFamily="49" charset="0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cat </a:t>
            </a:r>
            <a:r>
              <a:rPr lang="en-US" altLang="zh-TW" sz="2000" b="1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| </a:t>
            </a:r>
            <a:r>
              <a:rPr lang="en-US" altLang="zh-TW" sz="2000" b="1" dirty="0" err="1">
                <a:latin typeface="Courier New" pitchFamily="49" charset="0"/>
              </a:rPr>
              <a:t>sed</a:t>
            </a:r>
            <a:r>
              <a:rPr lang="en-US" altLang="zh-TW" sz="2000" b="1" dirty="0">
                <a:latin typeface="Courier New" pitchFamily="49" charset="0"/>
              </a:rPr>
              <a:t> 's/[</a:t>
            </a:r>
            <a:r>
              <a:rPr lang="en-US" altLang="zh-TW" sz="2000" b="1" dirty="0" err="1">
                <a:latin typeface="Courier New" pitchFamily="49" charset="0"/>
              </a:rPr>
              <a:t>ab</a:t>
            </a:r>
            <a:r>
              <a:rPr lang="en-US" altLang="zh-TW" sz="2000" b="1" dirty="0">
                <a:latin typeface="Courier New" pitchFamily="49" charset="0"/>
              </a:rPr>
              <a:t>]/X/3'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</a:rPr>
              <a:t>aaX</a:t>
            </a:r>
            <a:endParaRPr lang="en-US" altLang="zh-TW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cab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B</a:t>
            </a:r>
            <a:endParaRPr lang="en-US" altLang="zh-TW" sz="1800" b="1" dirty="0">
              <a:latin typeface="Courier New" pitchFamily="49" charset="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4038600" y="3962400"/>
            <a:ext cx="3429000" cy="685800"/>
          </a:xfrm>
          <a:prstGeom prst="wedgeRoundRectCallout">
            <a:avLst>
              <a:gd name="adj1" fmla="val -141787"/>
              <a:gd name="adj2" fmla="val 213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here?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962400" y="6019800"/>
            <a:ext cx="3429000" cy="685800"/>
          </a:xfrm>
          <a:prstGeom prst="wedgeRoundRectCallout">
            <a:avLst>
              <a:gd name="adj1" fmla="val -137523"/>
              <a:gd name="adj2" fmla="val -3675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not here?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latin typeface="Arial Unicode MS" pitchFamily="34" charset="-128"/>
              </a:rPr>
              <a:t>f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C00000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1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C00000"/>
              </a:solidFill>
              <a:latin typeface="Arial Unicode MS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505200"/>
            <a:ext cx="8915400" cy="495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Arial Unicode MS" pitchFamily="34" charset="-128"/>
              </a:rPr>
              <a:t>Example </a:t>
            </a:r>
            <a:r>
              <a:rPr lang="en-US" altLang="zh-TW" sz="2000" dirty="0">
                <a:latin typeface="Arial Unicode MS" pitchFamily="34" charset="-128"/>
              </a:rPr>
              <a:t>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33CC"/>
                </a:solidFill>
                <a:latin typeface="Courier New" pitchFamily="49" charset="0"/>
              </a:rPr>
              <a:t>Huh?</a:t>
            </a:r>
            <a:r>
              <a:rPr lang="en-US" altLang="zh-TW" sz="2000" dirty="0">
                <a:latin typeface="Courier New" pitchFamily="49" charset="0"/>
              </a:rPr>
              <a:t>  </a:t>
            </a:r>
            <a:endParaRPr lang="en-US" altLang="zh-TW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035 -0.29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0" y="1466850"/>
            <a:ext cx="8915400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Arial Unicode MS" pitchFamily="34" charset="-128"/>
              </a:rPr>
              <a:t>Example for </a:t>
            </a:r>
            <a:r>
              <a:rPr lang="en-US" altLang="zh-TW" sz="2000" dirty="0" smtClean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 smtClean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  <a:endParaRPr lang="en-US" altLang="zh-TW" dirty="0">
              <a:latin typeface="Courier New" pitchFamily="49" charset="0"/>
            </a:endParaRPr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0" y="4876800"/>
            <a:ext cx="89154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>
                <a:latin typeface="Arial Unicode MS" pitchFamily="34" charset="-128"/>
              </a:rPr>
              <a:t>					 </a:t>
            </a:r>
            <a:endParaRPr lang="en-US" altLang="zh-TW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</a:rPr>
              <a:t>Huh?  Well, you usually use the /p flag with the </a:t>
            </a:r>
            <a:r>
              <a:rPr lang="en-US" altLang="zh-TW" sz="2000">
                <a:solidFill>
                  <a:srgbClr val="0033CC"/>
                </a:solidFill>
                <a:latin typeface="Courier New" pitchFamily="49" charset="0"/>
              </a:rPr>
              <a:t>output suppression flag, –n</a:t>
            </a:r>
            <a:r>
              <a:rPr lang="en-US" altLang="zh-TW" sz="2000">
                <a:latin typeface="Courier New" pitchFamily="49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%</a:t>
            </a:r>
            <a:r>
              <a:rPr lang="en-US" altLang="zh-TW" sz="900">
                <a:latin typeface="Courier New" pitchFamily="49" charset="0"/>
              </a:rPr>
              <a:t> </a:t>
            </a:r>
            <a:r>
              <a:rPr lang="en-US" altLang="zh-TW">
                <a:latin typeface="Courier New" pitchFamily="49" charset="0"/>
              </a:rPr>
              <a:t>cat aab_cab_B</a:t>
            </a:r>
            <a:r>
              <a:rPr lang="en-US" altLang="zh-TW">
                <a:latin typeface="Courier"/>
              </a:rPr>
              <a:t> </a:t>
            </a:r>
            <a:r>
              <a:rPr lang="en-US" altLang="zh-TW">
                <a:latin typeface="Courier New" pitchFamily="49" charset="0"/>
              </a:rPr>
              <a:t>| sed –n 's/[ab]/X/p'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Xab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cXb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</p:spTree>
    <p:extLst>
      <p:ext uri="{BB962C8B-B14F-4D97-AF65-F5344CB8AC3E}">
        <p14:creationId xmlns:p14="http://schemas.microsoft.com/office/powerpoint/2010/main" val="3317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-n and /p sed flags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If you just want to print the lines that match, combine /p with -n: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To eliminate </a:t>
            </a:r>
            <a:r>
              <a:rPr lang="en-US" altLang="zh-TW" dirty="0">
                <a:cs typeface="Times New Roman" pitchFamily="18" charset="0"/>
              </a:rPr>
              <a:t>the tedium of routine editing tasks</a:t>
            </a:r>
          </a:p>
          <a:p>
            <a:pPr marL="533400" indent="-533400"/>
            <a:r>
              <a:rPr lang="en-US" altLang="zh-TW" sz="2800" dirty="0">
                <a:cs typeface="Times New Roman" pitchFamily="18" charset="0"/>
              </a:rPr>
              <a:t>find, replace, delete, append, insert, etc.</a:t>
            </a:r>
          </a:p>
          <a:p>
            <a:pPr marL="533400" indent="-533400">
              <a:buFont typeface="Monotype Sorts"/>
              <a:buNone/>
            </a:pPr>
            <a:endParaRPr lang="en-US" altLang="zh-TW" sz="1000" dirty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buFont typeface="Monotype Sorts"/>
              <a:buNone/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Q: But can’t any word processor already do that?</a:t>
            </a:r>
          </a:p>
          <a:p>
            <a:pPr marL="533400" lvl="1" indent="-533400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cs typeface="Times New Roman" pitchFamily="18" charset="0"/>
              </a:rPr>
              <a:t>A: The non-interactive feature is useful for:</a:t>
            </a:r>
          </a:p>
          <a:p>
            <a:pPr marL="533400" indent="-533400"/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Including in scripts.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Doing things that are more complex than you find in a word processor’s menu bar.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diting files too large for interactive editing.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Performing a sequence of commands that is too complicated for easy typing in interactive mode. 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</a:t>
            </a:r>
            <a:r>
              <a:rPr kumimoji="1" lang="en-US" altLang="zh-TW" sz="6000" b="1" i="0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sed</a:t>
            </a:r>
            <a:r>
              <a:rPr kumimoji="1" lang="en-US" altLang="zh-TW" sz="4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91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&amp; symbol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2839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zh-TW" altLang="en-US" sz="2400" dirty="0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TW" sz="2400"/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6" name="Straight Arrow Connector 6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r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9" name="Straight Arrow Connector 10"/>
          <p:cNvCxnSpPr>
            <a:cxnSpLocks noChangeShapeType="1"/>
            <a:endCxn id="25608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u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2" name="Straight Arrow Connector 13"/>
          <p:cNvCxnSpPr>
            <a:cxnSpLocks noChangeShapeType="1"/>
            <a:endCxn id="25611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5" name="Straight Arrow Connector 16"/>
          <p:cNvCxnSpPr>
            <a:cxnSpLocks noChangeShapeType="1"/>
            <a:endCxn id="25614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8" name="Straight Arrow Connector 19"/>
          <p:cNvCxnSpPr>
            <a:cxnSpLocks noChangeShapeType="1"/>
            <a:endCxn id="25617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1" name="Straight Arrow Connector 22"/>
          <p:cNvCxnSpPr>
            <a:cxnSpLocks noChangeShapeType="1"/>
            <a:endCxn id="25620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4" name="Straight Arrow Connector 25"/>
          <p:cNvCxnSpPr>
            <a:cxnSpLocks noChangeShapeType="1"/>
            <a:endCxn id="25623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g</a:t>
            </a:r>
          </a:p>
        </p:txBody>
      </p:sp>
      <p:sp>
        <p:nvSpPr>
          <p:cNvPr id="25626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6701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</a:t>
            </a:r>
            <a:r>
              <a:rPr lang="en-US" altLang="zh-TW" dirty="0" smtClean="0"/>
              <a:t>Such </a:t>
            </a:r>
            <a:r>
              <a:rPr lang="en-US" altLang="zh-TW" dirty="0"/>
              <a:t>patterns represent N</a:t>
            </a:r>
            <a:r>
              <a:rPr lang="en-US" altLang="zh-TW" dirty="0" smtClean="0"/>
              <a:t>DFAs (Nondeterministic </a:t>
            </a:r>
            <a:r>
              <a:rPr lang="en-US" altLang="zh-TW" dirty="0"/>
              <a:t>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zh-TW" altLang="en-US" sz="1800" dirty="0"/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6629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/>
                <a:t>S</a:t>
              </a:r>
            </a:p>
          </p:txBody>
        </p:sp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1" name="Straight Arrow Connector 6"/>
            <p:cNvCxnSpPr>
              <a:cxnSpLocks noChangeShapeType="1"/>
              <a:stCxn id="26629" idx="6"/>
              <a:endCxn id="26630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4" name="Straight Arrow Connector 10"/>
            <p:cNvCxnSpPr>
              <a:cxnSpLocks noChangeShapeType="1"/>
              <a:endCxn id="26633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u</a:t>
              </a: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7" name="Straight Arrow Connector 13"/>
            <p:cNvCxnSpPr>
              <a:cxnSpLocks noChangeShapeType="1"/>
              <a:endCxn id="26636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0" name="Straight Arrow Connector 16"/>
            <p:cNvCxnSpPr>
              <a:cxnSpLocks noChangeShapeType="1"/>
              <a:endCxn id="26639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3" name="Straight Arrow Connector 19"/>
            <p:cNvCxnSpPr>
              <a:cxnSpLocks noChangeShapeType="1"/>
              <a:endCxn id="26642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6" name="Straight Arrow Connector 22"/>
            <p:cNvCxnSpPr>
              <a:cxnSpLocks noChangeShapeType="1"/>
              <a:endCxn id="26645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9" name="Straight Arrow Connector 25"/>
            <p:cNvCxnSpPr>
              <a:cxnSpLocks noChangeShapeType="1"/>
              <a:endCxn id="26648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26651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04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</a:t>
            </a:r>
            <a:r>
              <a:rPr lang="en-US" altLang="zh-TW" dirty="0" smtClean="0"/>
              <a:t>). </a:t>
            </a:r>
            <a:r>
              <a:rPr lang="en-US" altLang="zh-TW" dirty="0"/>
              <a:t>Such patterns represent </a:t>
            </a:r>
            <a:r>
              <a:rPr lang="en-US" altLang="zh-TW" dirty="0" smtClean="0"/>
              <a:t>NDFAs (Nondeterministic </a:t>
            </a:r>
            <a:r>
              <a:rPr lang="en-US" altLang="zh-TW" dirty="0"/>
              <a:t>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en-US" altLang="zh-TW" sz="1800" dirty="0"/>
          </a:p>
          <a:p>
            <a:pPr>
              <a:buFontTx/>
              <a:buNone/>
            </a:pPr>
            <a:r>
              <a:rPr lang="en-US" altLang="zh-TW" sz="2800" dirty="0"/>
              <a:t>So a problem arises when you need to keep the pattern.</a:t>
            </a:r>
          </a:p>
          <a:p>
            <a:pPr>
              <a:buFontTx/>
              <a:buNone/>
            </a:pPr>
            <a:r>
              <a:rPr lang="en-US" altLang="zh-TW" sz="2800" dirty="0"/>
              <a:t>A pattern can match many things, but strings are fixed.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7652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/>
                <a:t>S</a:t>
              </a:r>
            </a:p>
          </p:txBody>
        </p:sp>
        <p:sp>
          <p:nvSpPr>
            <p:cNvPr id="27653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54" name="Straight Arrow Connector 6"/>
            <p:cNvCxnSpPr>
              <a:cxnSpLocks noChangeShapeType="1"/>
              <a:stCxn id="27652" idx="6"/>
              <a:endCxn id="27653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57" name="Straight Arrow Connector 10"/>
            <p:cNvCxnSpPr>
              <a:cxnSpLocks noChangeShapeType="1"/>
              <a:endCxn id="27656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u</a:t>
              </a:r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0" name="Straight Arrow Connector 13"/>
            <p:cNvCxnSpPr>
              <a:cxnSpLocks noChangeShapeType="1"/>
              <a:endCxn id="27659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1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7662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3" name="Straight Arrow Connector 16"/>
            <p:cNvCxnSpPr>
              <a:cxnSpLocks noChangeShapeType="1"/>
              <a:endCxn id="27662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7665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6" name="Straight Arrow Connector 19"/>
            <p:cNvCxnSpPr>
              <a:cxnSpLocks noChangeShapeType="1"/>
              <a:endCxn id="27665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7668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9" name="Straight Arrow Connector 22"/>
            <p:cNvCxnSpPr>
              <a:cxnSpLocks noChangeShapeType="1"/>
              <a:endCxn id="27668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0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7671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72" name="Straight Arrow Connector 25"/>
            <p:cNvCxnSpPr>
              <a:cxnSpLocks noChangeShapeType="1"/>
              <a:endCxn id="27671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27674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796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/>
              <a:t>Let me show you what I mean when I say that there is a problem with using fixed strings…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</a:rPr>
              <a:t>    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9686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8"/>
          <p:cNvSpPr>
            <a:spLocks noChangeArrowheads="1"/>
          </p:cNvSpPr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% echo </a:t>
            </a:r>
            <a:r>
              <a:rPr lang="en-US" altLang="zh-TW" b="1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dirty="0">
                <a:solidFill>
                  <a:schemeClr val="bg1"/>
                </a:solidFill>
              </a:rPr>
              <a:t>Hello! %$%</a:t>
            </a:r>
            <a:r>
              <a:rPr lang="en-US" altLang="zh-TW" b="1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4100513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I hope that you can see here that </a:t>
            </a:r>
            <a:r>
              <a:rPr kumimoji="0" lang="en-US" altLang="zh-TW" sz="3200" dirty="0" err="1">
                <a:solidFill>
                  <a:srgbClr val="0033CC"/>
                </a:solidFill>
                <a:latin typeface="Times New Roman" pitchFamily="18" charset="0"/>
              </a:rPr>
              <a:t>sed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always find the </a:t>
            </a:r>
            <a:r>
              <a:rPr kumimoji="0" lang="en-US" altLang="zh-TW" sz="3200" i="1" dirty="0">
                <a:solidFill>
                  <a:srgbClr val="0033CC"/>
                </a:solidFill>
                <a:latin typeface="Times New Roman" pitchFamily="18" charset="0"/>
              </a:rPr>
              <a:t>longest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(first) matching pattern in the input. </a:t>
            </a:r>
          </a:p>
        </p:txBody>
      </p:sp>
    </p:spTree>
    <p:extLst>
      <p:ext uri="{BB962C8B-B14F-4D97-AF65-F5344CB8AC3E}">
        <p14:creationId xmlns:p14="http://schemas.microsoft.com/office/powerpoint/2010/main" val="29223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echo 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</a:rPr>
              <a:t>5Hello! %$%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530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</a:rPr>
              <a:t>    % echo 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</a:rPr>
              <a:t>5Hello! %$%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452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3B3B3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echo 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</a:rPr>
              <a:t>5Hello! %$%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No, that won’t work, because other lines will begin with different words. They won’t all be “Hello”.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151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 that you are looking for</a:t>
            </a:r>
          </a:p>
          <a:p>
            <a:pPr lvl="1"/>
            <a:r>
              <a:rPr lang="en-US" altLang="zh-TW" dirty="0"/>
              <a:t>A type of action</a:t>
            </a:r>
            <a:r>
              <a:rPr lang="en-US" altLang="zh-TW" spc="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20688" y="5791200"/>
            <a:ext cx="8380800" cy="9144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7" name="Rectangle 28"/>
          <p:cNvSpPr>
            <a:spLocks noChangeArrowheads="1"/>
          </p:cNvSpPr>
          <p:nvPr/>
        </p:nvSpPr>
        <p:spPr bwMode="auto">
          <a:xfrm>
            <a:off x="457200" y="2362200"/>
            <a:ext cx="83808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The answer is that </a:t>
            </a:r>
            <a:r>
              <a:rPr lang="en-US" altLang="zh-TW" dirty="0" err="1"/>
              <a:t>sed</a:t>
            </a:r>
            <a:r>
              <a:rPr lang="en-US" altLang="zh-TW" dirty="0"/>
              <a:t> has a special symbol “</a:t>
            </a:r>
            <a:r>
              <a:rPr lang="en-US" altLang="zh-TW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dirty="0"/>
              <a:t>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    % echo 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</a:rPr>
              <a:t>5Hello! %$%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found the word 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FFFF00"/>
                </a:solidFill>
                <a:cs typeface="Arial" pitchFamily="34" charset="0"/>
              </a:rPr>
              <a:t>&amp;</a:t>
            </a:r>
            <a:r>
              <a:rPr lang="en-US" altLang="zh-TW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''!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/>
          </a:p>
          <a:p>
            <a:r>
              <a:rPr lang="en-US" altLang="zh-TW" sz="2800" dirty="0"/>
              <a:t>The “</a:t>
            </a:r>
            <a:r>
              <a:rPr lang="en-US" altLang="zh-TW" sz="2800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sz="2800" dirty="0"/>
              <a:t>” will print whatever matched to the pattern.</a:t>
            </a:r>
          </a:p>
          <a:p>
            <a:endParaRPr lang="en-US" altLang="zh-TW" sz="800" dirty="0"/>
          </a:p>
          <a:p>
            <a:r>
              <a:rPr lang="en-US" altLang="zh-TW" sz="2800" dirty="0"/>
              <a:t>If your string need to use an </a:t>
            </a:r>
            <a:r>
              <a:rPr lang="en-US" altLang="zh-TW" sz="2800" i="1" dirty="0"/>
              <a:t>actual</a:t>
            </a:r>
            <a:r>
              <a:rPr lang="en-US" altLang="zh-TW" sz="2800" dirty="0"/>
              <a:t> &amp;, then use the backslash or quoting to fix it: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	% echo "a b c " | </a:t>
            </a:r>
            <a:r>
              <a:rPr lang="en-US" altLang="zh-TW" sz="2800" dirty="0" err="1">
                <a:solidFill>
                  <a:schemeClr val="bg1"/>
                </a:solidFill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</a:rPr>
              <a:t> 's/[ad][^f]/I found either an \ 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a or d </a:t>
            </a:r>
            <a:r>
              <a:rPr lang="en-US" altLang="zh-TW" sz="2800" dirty="0">
                <a:solidFill>
                  <a:srgbClr val="FFFF00"/>
                </a:solidFill>
              </a:rPr>
              <a:t>\&amp;</a:t>
            </a:r>
            <a:r>
              <a:rPr lang="en-US" altLang="zh-TW" sz="2800" dirty="0">
                <a:solidFill>
                  <a:schemeClr val="bg1"/>
                </a:solidFill>
              </a:rPr>
              <a:t> it was not followed by an f/</a:t>
            </a:r>
            <a:r>
              <a:rPr lang="en-US" altLang="zh-TW" sz="6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24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15402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/>
              <a:t>	Note: Here, the “\2” was not used in the replacement string, because the second “\(”, “\)”  pair was used for finding any number of not-p-starting words.</a:t>
            </a:r>
          </a:p>
        </p:txBody>
      </p:sp>
    </p:spTree>
    <p:extLst>
      <p:ext uri="{BB962C8B-B14F-4D97-AF65-F5344CB8AC3E}">
        <p14:creationId xmlns:p14="http://schemas.microsoft.com/office/powerpoint/2010/main" val="14406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  <a:b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b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is also matching to the pattern. But, since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regu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already took the “g” &amp; “u”, we can’t find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grouping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4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5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Yes, we can.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5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"\([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][b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z]\)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  <a:cs typeface="Arial" pitchFamily="34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3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2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3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3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</a:t>
            </a:r>
            <a:r>
              <a:rPr lang="en-US" altLang="zh-TW" dirty="0" smtClean="0"/>
              <a:t>matched</a:t>
            </a:r>
            <a:endParaRPr lang="en-US" altLang="zh-TW" dirty="0"/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sed is using …</a:t>
            </a:r>
            <a:r>
              <a:rPr lang="en-US" altLang="zh-TW" sz="2400" kern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800" kern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1400" kern="0" smtClean="0">
                <a:solidFill>
                  <a:srgbClr val="BBE0E3"/>
                </a:solidFill>
                <a:latin typeface="Arial" charset="0"/>
                <a:ea typeface="新細明體" charset="-120"/>
              </a:rPr>
              <a:t>s    </a:t>
            </a:r>
            <a:r>
              <a:rPr lang="en-US" altLang="zh-TW" sz="3600" kern="0" smtClean="0">
                <a:solidFill>
                  <a:srgbClr val="BBE0E3"/>
                </a:solidFill>
                <a:latin typeface="Arial" charset="0"/>
                <a:ea typeface="新細明體" charset="-120"/>
              </a:rPr>
              <a:t>e </a:t>
            </a:r>
            <a:r>
              <a:rPr lang="en-US" altLang="zh-TW" sz="3600" kern="0" dirty="0">
                <a:solidFill>
                  <a:srgbClr val="BBE0E3"/>
                </a:solidFill>
                <a:latin typeface="Arial" charset="0"/>
                <a:ea typeface="新細明體" charset="-120"/>
              </a:rPr>
              <a:t>three “/” symbols to separate four areas. </a:t>
            </a:r>
          </a:p>
        </p:txBody>
      </p:sp>
    </p:spTree>
    <p:extLst>
      <p:ext uri="{BB962C8B-B14F-4D97-AF65-F5344CB8AC3E}">
        <p14:creationId xmlns:p14="http://schemas.microsoft.com/office/powerpoint/2010/main" val="23388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r>
              <a:rPr lang="en-US" altLang="zh-TW" sz="1050" dirty="0"/>
              <a:t/>
            </a: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1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0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4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sees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23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3-6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–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-e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"\&lt;\([</a:t>
            </a:r>
            <a:r>
              <a:rPr lang="pl-PL" altLang="zh-TW" sz="2400" dirty="0">
                <a:latin typeface="Lucida Console" panose="020B0609040504020204" pitchFamily="49" charset="0"/>
              </a:rPr>
              <a:t>a-z]\)\([a-z]\)[a-z]\2\1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"\&lt;\([a-z]\)\([a-z]\)\([a-z]\)\3\2\1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br>
              <a:rPr lang="en-US" altLang="zh-TW" sz="2400" dirty="0" smtClean="0">
                <a:latin typeface="Lucida Console" panose="020B0609040504020204" pitchFamily="49" charset="0"/>
              </a:rPr>
            </a:b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6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99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/>
              <a:t>	Note: Here, the “\2” was not used in the replacement string, because the second “\(”, “\)”  pair was used for finding any number of not-p-starting words.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577088" y="287601"/>
            <a:ext cx="2373368" cy="905399"/>
            <a:chOff x="-577088" y="287601"/>
            <a:chExt cx="2373368" cy="905399"/>
          </a:xfrm>
        </p:grpSpPr>
        <p:sp>
          <p:nvSpPr>
            <p:cNvPr id="6" name="Trapezoid 5"/>
            <p:cNvSpPr>
              <a:spLocks noChangeAspect="1"/>
            </p:cNvSpPr>
            <p:nvPr/>
          </p:nvSpPr>
          <p:spPr bwMode="auto">
            <a:xfrm rot="-2700000">
              <a:off x="-577088" y="287601"/>
              <a:ext cx="2373368" cy="64399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endPara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 rot="18900000">
              <a:off x="-203913" y="335083"/>
              <a:ext cx="1938149" cy="8579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70000"/>
                </a:lnSpc>
              </a:pPr>
              <a:r>
                <a:rPr lang="en-US" altLang="zh-TW" sz="2400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make </a:t>
              </a:r>
              <a:r>
                <a:rPr lang="en-US" altLang="zh-TW" sz="24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more sense now?</a:t>
              </a:r>
              <a:endPara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1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br>
              <a:rPr lang="en-US" altLang="zh-TW" sz="3800" dirty="0"/>
            </a:br>
            <a:endParaRPr lang="en-US" altLang="zh-TW" sz="38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23622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sedBasedGrep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 but require 2 matches</a:t>
            </a:r>
            <a:r>
              <a:rPr lang="en-US" altLang="zh-TW" sz="4000" dirty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twoMatches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438399"/>
            <a:ext cx="8839200" cy="387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7"/>
          <p:cNvSpPr>
            <a:spLocks noChangeArrowheads="1"/>
          </p:cNvSpPr>
          <p:nvPr/>
        </p:nvSpPr>
        <p:spPr bwMode="auto">
          <a:xfrm>
            <a:off x="4419600" y="1676400"/>
            <a:ext cx="4267200" cy="1524000"/>
          </a:xfrm>
          <a:prstGeom prst="wedgeRoundRectCallout">
            <a:avLst>
              <a:gd name="adj1" fmla="val -55944"/>
              <a:gd name="adj2" fmla="val 10959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Notice that there can be more than one flag.</a:t>
            </a:r>
          </a:p>
          <a:p>
            <a:r>
              <a:rPr lang="en-US" altLang="zh-TW" sz="2800" b="0" dirty="0"/>
              <a:t>Here we have both 2 and p</a:t>
            </a:r>
          </a:p>
        </p:txBody>
      </p:sp>
    </p:spTree>
    <p:extLst>
      <p:ext uri="{BB962C8B-B14F-4D97-AF65-F5344CB8AC3E}">
        <p14:creationId xmlns:p14="http://schemas.microsoft.com/office/powerpoint/2010/main" val="36091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OR…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grep but require 2 matches</a:t>
            </a:r>
            <a:r>
              <a:rPr lang="en-US" altLang="zh-TW" sz="4000" dirty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twoMatchesVersion2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's/^\(.*\)\/\/\(.*\)/\1\#\2</a:t>
            </a:r>
            <a:r>
              <a:rPr lang="en-US" altLang="zh-TW" sz="3000" dirty="0" smtClean="0">
                <a:solidFill>
                  <a:srgbClr val="0033CC"/>
                </a:solidFill>
              </a:rPr>
              <a:t>/'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</a:pP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Note:	</a:t>
            </a:r>
            <a:r>
              <a:rPr lang="en-US" altLang="zh-TW" sz="3000" b="0" kern="0" dirty="0">
                <a:solidFill>
                  <a:srgbClr val="FF0000"/>
                </a:solidFill>
                <a:latin typeface="Arial"/>
                <a:ea typeface="新細明體"/>
                <a:cs typeface="+mn-cs"/>
              </a:rPr>
              <a:t>You don’t have to use a “/” </a:t>
            </a: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15389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</a:t>
            </a:r>
            <a:r>
              <a:rPr lang="en-US" altLang="zh-TW" dirty="0" smtClean="0"/>
              <a:t>matched</a:t>
            </a:r>
            <a:endParaRPr lang="en-US" altLang="zh-TW" dirty="0"/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BBE0E3"/>
                </a:solidFill>
                <a:latin typeface="Arial" charset="0"/>
                <a:ea typeface="新細明體" charset="-120"/>
              </a:rPr>
              <a:t>to separate four areas. </a:t>
            </a: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9847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Using </a:t>
            </a:r>
            <a:r>
              <a:rPr lang="en-US" altLang="zh-TW" dirty="0" smtClean="0">
                <a:solidFill>
                  <a:srgbClr val="0033CC"/>
                </a:solidFill>
              </a:rPr>
              <a:t>different separators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's:^\(.*\)//\(.*\):\1\#\2:'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's,^\(.*\)//\(.*\),\1\#\2,'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 ^\(.*\)//\(.*\) \1\#\2 '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</a:t>
            </a:r>
            <a:r>
              <a:rPr lang="en-US" altLang="zh-TW" sz="3000" dirty="0" smtClean="0">
                <a:solidFill>
                  <a:srgbClr val="0033CC"/>
                </a:solidFill>
              </a:rPr>
              <a:t>'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ss</a:t>
            </a:r>
            <a:r>
              <a:rPr lang="en-US" altLang="zh-TW" sz="3000" dirty="0" smtClean="0">
                <a:solidFill>
                  <a:srgbClr val="0033CC"/>
                </a:solidFill>
              </a:rPr>
              <a:t>^\(.*\)//\(.*\)s\1</a:t>
            </a:r>
            <a:r>
              <a:rPr lang="en-US" altLang="zh-TW" sz="3000" dirty="0">
                <a:solidFill>
                  <a:srgbClr val="0033CC"/>
                </a:solidFill>
              </a:rPr>
              <a:t>\#\</a:t>
            </a:r>
            <a:r>
              <a:rPr lang="en-US" altLang="zh-TW" sz="3000" dirty="0" smtClean="0">
                <a:solidFill>
                  <a:srgbClr val="0033CC"/>
                </a:solidFill>
              </a:rPr>
              <a:t>2s'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</a:pP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Note:	</a:t>
            </a:r>
            <a:r>
              <a:rPr lang="en-US" altLang="zh-TW" sz="3000" b="0" kern="0" dirty="0">
                <a:solidFill>
                  <a:srgbClr val="FF0000"/>
                </a:solidFill>
                <a:latin typeface="Arial"/>
                <a:ea typeface="新細明體"/>
                <a:cs typeface="+mn-cs"/>
              </a:rPr>
              <a:t>You don’t have to use a “/” </a:t>
            </a: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11502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0033CC"/>
                </a:solidFill>
              </a:rPr>
              <a:t>*the\),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963488" cy="63093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77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dirty="0" smtClean="0">
                <a:solidFill>
                  <a:srgbClr val="FF66FF"/>
                </a:solidFill>
              </a:rPr>
              <a:t>all 5 of those words</a:t>
            </a:r>
            <a:r>
              <a:rPr lang="en-US" altLang="zh-TW" dirty="0" smtClean="0"/>
              <a:t>, </a:t>
            </a:r>
            <a:r>
              <a:rPr lang="en-US" altLang="zh-TW" dirty="0"/>
              <a:t>the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</a:t>
            </a:r>
            <a:r>
              <a:rPr lang="en-US" altLang="zh-TW" dirty="0" smtClean="0"/>
              <a:t>]* </a:t>
            </a:r>
            <a:r>
              <a:rPr lang="en-US" altLang="zh-TW" dirty="0"/>
              <a:t>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Since </a:t>
            </a:r>
            <a:r>
              <a:rPr lang="en-US" altLang="zh-TW" dirty="0"/>
              <a:t>the “*”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the </a:t>
            </a:r>
            <a:r>
              <a:rPr lang="en-US" altLang="zh-TW" dirty="0" smtClean="0"/>
              <a:t>left of the “\)” and </a:t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  <a:r>
              <a:rPr lang="en-US" altLang="zh-TW" dirty="0"/>
              <a:t>the </a:t>
            </a:r>
            <a:r>
              <a:rPr lang="en-US" altLang="zh-TW" dirty="0" smtClean="0"/>
              <a:t>right </a:t>
            </a:r>
            <a:r>
              <a:rPr lang="en-US" altLang="zh-TW" dirty="0"/>
              <a:t>of </a:t>
            </a:r>
            <a:r>
              <a:rPr lang="en-US" altLang="zh-TW" dirty="0" smtClean="0"/>
              <a:t>it, </a:t>
            </a:r>
            <a:r>
              <a:rPr lang="en-US" altLang="zh-TW" dirty="0"/>
              <a:t>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rgbClr val="0033CC"/>
                </a:solidFill>
              </a:rPr>
              <a:t>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66FF"/>
                </a:solidFill>
              </a:rPr>
              <a:t>\(\([a-z]* \)*\)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66FF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rgbClr val="0033CC"/>
                </a:solidFill>
              </a:rPr>
              <a:t>    </a:t>
            </a:r>
            <a:r>
              <a:rPr lang="en-US" altLang="zh-TW" dirty="0" smtClean="0">
                <a:solidFill>
                  <a:srgbClr val="FF66FF"/>
                </a:solidFill>
              </a:rPr>
              <a:t>[</a:t>
            </a:r>
            <a:r>
              <a:rPr lang="en-US" altLang="zh-TW" dirty="0">
                <a:solidFill>
                  <a:srgbClr val="FF66FF"/>
                </a:solidFill>
              </a:rPr>
              <a:t>quick brown fox jumped 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762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52578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74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dirty="0">
                <a:solidFill>
                  <a:srgbClr val="FF66FF"/>
                </a:solidFill>
              </a:rPr>
              <a:t>all 5 </a:t>
            </a:r>
            <a:r>
              <a:rPr lang="en-US" altLang="zh-TW" dirty="0" smtClean="0">
                <a:solidFill>
                  <a:srgbClr val="FF66FF"/>
                </a:solidFill>
              </a:rPr>
              <a:t>of those words</a:t>
            </a:r>
            <a:r>
              <a:rPr lang="en-US" altLang="zh-TW" dirty="0"/>
              <a:t>, the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</a:t>
            </a:r>
            <a:r>
              <a:rPr lang="en-US" altLang="zh-TW" dirty="0" smtClean="0"/>
              <a:t>]* </a:t>
            </a:r>
            <a:r>
              <a:rPr lang="en-US" altLang="zh-TW" dirty="0"/>
              <a:t>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Since </a:t>
            </a:r>
            <a:r>
              <a:rPr lang="en-US" altLang="zh-TW" dirty="0"/>
              <a:t>the “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dirty="0"/>
              <a:t>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9900"/>
                </a:solidFill>
              </a:rPr>
              <a:t>the </a:t>
            </a:r>
            <a:r>
              <a:rPr lang="en-US" altLang="zh-TW" dirty="0" smtClean="0">
                <a:solidFill>
                  <a:srgbClr val="FF9900"/>
                </a:solidFill>
              </a:rPr>
              <a:t>left of the “\)”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and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to </a:t>
            </a:r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right </a:t>
            </a:r>
            <a:r>
              <a:rPr lang="en-US" altLang="zh-TW" dirty="0">
                <a:solidFill>
                  <a:srgbClr val="FF0000"/>
                </a:solidFill>
              </a:rPr>
              <a:t>of </a:t>
            </a:r>
            <a:r>
              <a:rPr lang="en-US" altLang="zh-TW" dirty="0" smtClean="0">
                <a:solidFill>
                  <a:srgbClr val="FF0000"/>
                </a:solidFill>
              </a:rPr>
              <a:t>it</a:t>
            </a:r>
            <a:r>
              <a:rPr lang="en-US" altLang="zh-TW" dirty="0" smtClean="0"/>
              <a:t>, </a:t>
            </a:r>
            <a:r>
              <a:rPr lang="en-US" altLang="zh-TW" dirty="0"/>
              <a:t>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rgbClr val="0033CC"/>
                </a:solidFill>
              </a:rPr>
              <a:t>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cat f |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's,\(the \(\([a-z]* </a:t>
            </a:r>
            <a:r>
              <a:rPr lang="en-US" altLang="zh-TW" b="1" dirty="0">
                <a:solidFill>
                  <a:srgbClr val="FF0000"/>
                </a:solidFill>
              </a:rPr>
              <a:t>\)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b="1" dirty="0">
                <a:solidFill>
                  <a:srgbClr val="FF9900"/>
                </a:solidFill>
              </a:rPr>
              <a:t>\)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   [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quick brown fox jumped over ]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173119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653444" y="5562600"/>
            <a:ext cx="3137756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019800" y="5715000"/>
            <a:ext cx="68580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048000" y="5905500"/>
            <a:ext cx="2438400" cy="40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52578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450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ourier New" pitchFamily="49" charset="0"/>
              </a:rPr>
              <a:t>echo "Amy enjoys hiking and Ben enjoys skiing"\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ourier New" pitchFamily="49" charset="0"/>
              </a:rPr>
              <a:t> | </a:t>
            </a:r>
            <a:r>
              <a:rPr lang="en-US" altLang="zh-TW" sz="2400" dirty="0" err="1">
                <a:latin typeface="Courier New" pitchFamily="49" charset="0"/>
              </a:rPr>
              <a:t>sed</a:t>
            </a:r>
            <a:r>
              <a:rPr lang="en-US" altLang="zh-TW" sz="2400" dirty="0">
                <a:latin typeface="Courier New" pitchFamily="49" charset="0"/>
              </a:rPr>
              <a:t> 's/skiing/hiking/g; s/hiking/biking/g'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1 )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reads in </a:t>
            </a:r>
            <a:r>
              <a:rPr lang="en-US" altLang="zh-TW" sz="2400" dirty="0">
                <a:latin typeface="Courier New" pitchFamily="49" charset="0"/>
              </a:rPr>
              <a:t>"Amy enjoys hiking and Ben enjoys skiing"</a:t>
            </a:r>
            <a:r>
              <a:rPr lang="en-US" altLang="zh-TW" sz="1800" dirty="0">
                <a:latin typeface="Courier New" pitchFamily="49" charset="0"/>
              </a:rPr>
              <a:t> </a:t>
            </a:r>
            <a:r>
              <a:rPr lang="en-US" altLang="zh-TW" sz="2800" dirty="0"/>
              <a:t>and executed  the </a:t>
            </a:r>
            <a:r>
              <a:rPr lang="en-US" altLang="zh-TW" sz="2800" i="1" dirty="0"/>
              <a:t>first</a:t>
            </a:r>
            <a:r>
              <a:rPr lang="en-US" altLang="zh-TW" sz="1400" i="1" dirty="0"/>
              <a:t>  </a:t>
            </a:r>
            <a:r>
              <a:rPr lang="en-US" altLang="zh-TW" sz="2800" dirty="0"/>
              <a:t>‘substitute’ command.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The resulting line – in the pattern space: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	 </a:t>
            </a:r>
            <a:r>
              <a:rPr lang="en-US" altLang="zh-TW" sz="2400" dirty="0">
                <a:latin typeface="Courier New" pitchFamily="49" charset="0"/>
              </a:rPr>
              <a:t>"Amy enjoys hiking and Ben enjoys hiking"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2) Then the second substitute command is executed on the line in the pattern space, and the result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 </a:t>
            </a:r>
            <a:r>
              <a:rPr lang="en-US" altLang="zh-TW" sz="2400" dirty="0">
                <a:latin typeface="Courier New" pitchFamily="49" charset="0"/>
              </a:rPr>
              <a:t>"Amy enjoys biking and Ben enjoys biking"</a:t>
            </a:r>
            <a:r>
              <a:rPr lang="en-US" altLang="zh-TW" sz="28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3) The result is written to standard out.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6456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dirty="0">
                <a:solidFill>
                  <a:srgbClr val="0033CC"/>
                </a:solidFill>
              </a:rPr>
              <a:t>Running multiple </a:t>
            </a:r>
            <a:r>
              <a:rPr lang="en-US" altLang="zh-TW" sz="72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commands using the semicolon:</a:t>
            </a:r>
          </a:p>
        </p:txBody>
      </p:sp>
    </p:spTree>
    <p:extLst>
      <p:ext uri="{BB962C8B-B14F-4D97-AF65-F5344CB8AC3E}">
        <p14:creationId xmlns:p14="http://schemas.microsoft.com/office/powerpoint/2010/main" val="42399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04775" y="2348880"/>
            <a:ext cx="8859713" cy="57606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915816" y="2996952"/>
            <a:ext cx="4953000" cy="185544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You don’t need the -e flag, because it is assumed, by default.  (I’m just using it he</a:t>
            </a:r>
            <a:r>
              <a:rPr lang="en-US" altLang="zh-TW" sz="2800" dirty="0">
                <a:solidFill>
                  <a:srgbClr val="000000"/>
                </a:solidFill>
              </a:rPr>
              <a:t>r</a:t>
            </a:r>
            <a:r>
              <a:rPr lang="en-US" sz="2800" dirty="0">
                <a:solidFill>
                  <a:srgbClr val="000000"/>
                </a:solidFill>
              </a:rPr>
              <a:t>e to show that you can.)</a:t>
            </a:r>
          </a:p>
        </p:txBody>
      </p:sp>
    </p:spTree>
    <p:extLst>
      <p:ext uri="{BB962C8B-B14F-4D97-AF65-F5344CB8AC3E}">
        <p14:creationId xmlns:p14="http://schemas.microsoft.com/office/powerpoint/2010/main" val="9622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104775" y="2348880"/>
            <a:ext cx="8859713" cy="57606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2915816" y="2996952"/>
            <a:ext cx="4953000" cy="185544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You don’t need the -e flag, because it is assumed, by default.  (I’m just using it he</a:t>
            </a:r>
            <a:r>
              <a:rPr lang="en-US" altLang="zh-TW" sz="2800" dirty="0">
                <a:solidFill>
                  <a:srgbClr val="000000"/>
                </a:solidFill>
              </a:rPr>
              <a:t>r</a:t>
            </a:r>
            <a:r>
              <a:rPr lang="en-US" sz="2800" dirty="0">
                <a:solidFill>
                  <a:srgbClr val="000000"/>
                </a:solidFill>
              </a:rPr>
              <a:t>e to show that you can.)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467544" y="3733800"/>
            <a:ext cx="4942656" cy="1828800"/>
          </a:xfrm>
          <a:prstGeom prst="wedgeRectCallout">
            <a:avLst>
              <a:gd name="adj1" fmla="val 39635"/>
              <a:gd name="adj2" fmla="val -1438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This syntax is correct.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This </a:t>
            </a:r>
            <a:r>
              <a:rPr lang="en-US" sz="2800" dirty="0" err="1">
                <a:solidFill>
                  <a:srgbClr val="000000"/>
                </a:solidFill>
              </a:rPr>
              <a:t>sed</a:t>
            </a:r>
            <a:r>
              <a:rPr lang="en-US" sz="2800" dirty="0">
                <a:solidFill>
                  <a:srgbClr val="000000"/>
                </a:solidFill>
              </a:rPr>
              <a:t> command has 2 subcommands, separated by a semicolon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67544" y="3733800"/>
            <a:ext cx="4942656" cy="1828800"/>
          </a:xfrm>
          <a:prstGeom prst="wedgeRectCallout">
            <a:avLst>
              <a:gd name="adj1" fmla="val 31546"/>
              <a:gd name="adj2" fmla="val -1288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But the output is incorrect.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The user had wanted to </a:t>
            </a:r>
            <a:r>
              <a:rPr lang="en-US" sz="2800" dirty="0">
                <a:solidFill>
                  <a:srgbClr val="FF6699"/>
                </a:solidFill>
              </a:rPr>
              <a:t>substitute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hiking</a:t>
            </a:r>
            <a:r>
              <a:rPr lang="en-US" sz="2800" dirty="0">
                <a:solidFill>
                  <a:srgbClr val="000000"/>
                </a:solidFill>
              </a:rPr>
              <a:t> for </a:t>
            </a:r>
            <a:r>
              <a:rPr lang="en-US" sz="2800" dirty="0">
                <a:solidFill>
                  <a:srgbClr val="00B0F0"/>
                </a:solidFill>
              </a:rPr>
              <a:t>biking</a:t>
            </a:r>
            <a:r>
              <a:rPr lang="en-US" sz="2800" dirty="0">
                <a:solidFill>
                  <a:srgbClr val="000000"/>
                </a:solidFill>
              </a:rPr>
              <a:t>. What went wrong?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483768" y="1988840"/>
            <a:ext cx="1368152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987824" y="1988840"/>
            <a:ext cx="1224136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83568" y="1988840"/>
            <a:ext cx="2016224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019811" y="1412776"/>
            <a:ext cx="2560301" cy="405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Arc 22"/>
          <p:cNvSpPr/>
          <p:nvPr/>
        </p:nvSpPr>
        <p:spPr bwMode="auto">
          <a:xfrm rot="19739047">
            <a:off x="3758031" y="1115674"/>
            <a:ext cx="2124519" cy="817640"/>
          </a:xfrm>
          <a:prstGeom prst="arc">
            <a:avLst>
              <a:gd name="adj1" fmla="val 11604324"/>
              <a:gd name="adj2" fmla="val 927083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6" name="Arc 25"/>
          <p:cNvSpPr/>
          <p:nvPr/>
        </p:nvSpPr>
        <p:spPr bwMode="auto">
          <a:xfrm rot="19739047">
            <a:off x="3758031" y="1115674"/>
            <a:ext cx="2124519" cy="817640"/>
          </a:xfrm>
          <a:prstGeom prst="arc">
            <a:avLst>
              <a:gd name="adj1" fmla="val 1417093"/>
              <a:gd name="adj2" fmla="val 8473571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4" grpId="1" animBg="1"/>
      <p:bldP spid="10" grpId="0" animBg="1"/>
      <p:bldP spid="23" grpId="0" animBg="1"/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3212976"/>
            <a:ext cx="8859713" cy="48965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762000" y="3733800"/>
            <a:ext cx="4419600" cy="1676400"/>
          </a:xfrm>
          <a:prstGeom prst="wedgeRectCallout">
            <a:avLst>
              <a:gd name="adj1" fmla="val 53384"/>
              <a:gd name="adj2" fmla="val -1076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600" dirty="0">
                <a:solidFill>
                  <a:srgbClr val="000000"/>
                </a:solidFill>
              </a:rPr>
              <a:t>This is wrong because you are already in 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, so you can’t put a UNIX command (such as  “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”) in here</a:t>
            </a:r>
          </a:p>
        </p:txBody>
      </p:sp>
    </p:spTree>
    <p:extLst>
      <p:ext uri="{BB962C8B-B14F-4D97-AF65-F5344CB8AC3E}">
        <p14:creationId xmlns:p14="http://schemas.microsoft.com/office/powerpoint/2010/main" val="30816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04775" y="3933056"/>
            <a:ext cx="8859713" cy="41764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228600" y="4343400"/>
            <a:ext cx="5334000" cy="1828800"/>
          </a:xfrm>
          <a:prstGeom prst="wedgeRectCallout">
            <a:avLst>
              <a:gd name="adj1" fmla="val 43473"/>
              <a:gd name="adj2" fmla="val -93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</a:rPr>
              <a:t>This is wrong because flags are part of the way UNIX runs sed.  But, at this point, 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 has already begun  running, so you don’t get to add new flags.</a:t>
            </a:r>
          </a:p>
        </p:txBody>
      </p:sp>
    </p:spTree>
    <p:extLst>
      <p:ext uri="{BB962C8B-B14F-4D97-AF65-F5344CB8AC3E}">
        <p14:creationId xmlns:p14="http://schemas.microsoft.com/office/powerpoint/2010/main" val="12490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 bwMode="auto">
          <a:xfrm>
            <a:off x="1691680" y="990600"/>
            <a:ext cx="6156920" cy="2590800"/>
          </a:xfrm>
          <a:prstGeom prst="wedgeRectCallout">
            <a:avLst>
              <a:gd name="adj1" fmla="val -250"/>
              <a:gd name="adj2" fmla="val 717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000000"/>
                </a:solidFill>
              </a:rPr>
              <a:t>This is wrong because the close quote after the first subcommand has caused the shell to only pass this part into sed.  </a:t>
            </a:r>
            <a:br>
              <a:rPr lang="en-US" altLang="zh-TW" sz="2600" dirty="0">
                <a:solidFill>
                  <a:srgbClr val="000000"/>
                </a:solidFill>
              </a:rPr>
            </a:br>
            <a:r>
              <a:rPr lang="en-US" altLang="zh-TW" sz="2600" dirty="0">
                <a:solidFill>
                  <a:srgbClr val="000000"/>
                </a:solidFill>
              </a:rPr>
              <a:t>So the semicolon is a UNIX command separator – but what follows is not a UNIX command, hence the error.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5013176"/>
            <a:ext cx="8859713" cy="30963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</a:t>
            </a:r>
            <a:r>
              <a:rPr lang="en-US" altLang="zh-TW" dirty="0" smtClean="0"/>
              <a:t>matched</a:t>
            </a:r>
            <a:endParaRPr lang="en-US" altLang="zh-TW" dirty="0"/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 dirty="0" err="1">
                <a:solidFill>
                  <a:srgbClr val="0033CC"/>
                </a:solidFill>
                <a:latin typeface="Courier New" pitchFamily="49" charset="0"/>
              </a:rPr>
              <a:t>sed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 '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s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ruining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running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g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to separate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these four areas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. </a:t>
            </a:r>
          </a:p>
        </p:txBody>
      </p:sp>
      <p:cxnSp>
        <p:nvCxnSpPr>
          <p:cNvPr id="10246" name="Straight Arrow Connector 17"/>
          <p:cNvCxnSpPr>
            <a:cxnSpLocks noChangeShapeType="1"/>
          </p:cNvCxnSpPr>
          <p:nvPr/>
        </p:nvCxnSpPr>
        <p:spPr bwMode="auto">
          <a:xfrm flipH="1">
            <a:off x="3276600" y="4724400"/>
            <a:ext cx="762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7" name="Straight Arrow Connector 18"/>
          <p:cNvCxnSpPr>
            <a:cxnSpLocks noChangeShapeType="1"/>
          </p:cNvCxnSpPr>
          <p:nvPr/>
        </p:nvCxnSpPr>
        <p:spPr bwMode="auto">
          <a:xfrm>
            <a:off x="4038600" y="4724400"/>
            <a:ext cx="762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8" name="Straight Arrow Connector 19"/>
          <p:cNvCxnSpPr>
            <a:cxnSpLocks noChangeShapeType="1"/>
          </p:cNvCxnSpPr>
          <p:nvPr/>
        </p:nvCxnSpPr>
        <p:spPr bwMode="auto">
          <a:xfrm>
            <a:off x="4038600" y="4724400"/>
            <a:ext cx="1905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9" name="Straight Arrow Connector 38"/>
          <p:cNvCxnSpPr>
            <a:cxnSpLocks noChangeShapeType="1"/>
          </p:cNvCxnSpPr>
          <p:nvPr/>
        </p:nvCxnSpPr>
        <p:spPr bwMode="auto">
          <a:xfrm flipH="1">
            <a:off x="2286000" y="4724400"/>
            <a:ext cx="17526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1017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33400" y="1447800"/>
            <a:ext cx="5943600" cy="2362200"/>
          </a:xfrm>
          <a:prstGeom prst="wedgeRectCallout">
            <a:avLst>
              <a:gd name="adj1" fmla="val 27182"/>
              <a:gd name="adj2" fmla="val 1065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This works.  But it is not an example of a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multi-command. It’s two different </a:t>
            </a:r>
            <a:r>
              <a:rPr lang="en-US" altLang="zh-TW" sz="2400" dirty="0" err="1">
                <a:solidFill>
                  <a:srgbClr val="000000"/>
                </a:solidFill>
              </a:rPr>
              <a:t>seds</a:t>
            </a:r>
            <a:r>
              <a:rPr lang="en-US" altLang="zh-TW" sz="2400" dirty="0">
                <a:solidFill>
                  <a:srgbClr val="000000"/>
                </a:solidFill>
              </a:rPr>
              <a:t> running through a UNIX pipe.</a:t>
            </a:r>
          </a:p>
          <a:p>
            <a:r>
              <a:rPr lang="en-US" altLang="zh-TW" sz="2400" dirty="0">
                <a:solidFill>
                  <a:srgbClr val="000000"/>
                </a:solidFill>
              </a:rPr>
              <a:t>Though it gets the same output as the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-multi command, in this case, yet it will not in more-complex cases.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775" y="5949280"/>
            <a:ext cx="8859713" cy="21602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4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1000" y="1447800"/>
            <a:ext cx="6096000" cy="2971800"/>
          </a:xfrm>
          <a:prstGeom prst="wedgeRectCallout">
            <a:avLst>
              <a:gd name="adj1" fmla="val 11407"/>
              <a:gd name="adj2" fmla="val 10438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This is probably </a:t>
            </a:r>
            <a:r>
              <a:rPr lang="en-US" altLang="zh-TW" sz="2400" dirty="0" smtClean="0">
                <a:solidFill>
                  <a:srgbClr val="000000"/>
                </a:solidFill>
                <a:latin typeface="Arial" pitchFamily="34" charset="0"/>
              </a:rPr>
              <a:t>almost what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the user *</a:t>
            </a:r>
            <a:r>
              <a:rPr lang="en-US" altLang="zh-TW" sz="2400" i="1" dirty="0">
                <a:solidFill>
                  <a:srgbClr val="000000"/>
                </a:solidFill>
                <a:latin typeface="Arial" pitchFamily="34" charset="0"/>
              </a:rPr>
              <a:t>meant*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to do. He wanted to switch hiking and biking, but he couldn’t do it with a “;”, because the first command destroyed the word biking, and there was no way to get it back. </a:t>
            </a:r>
            <a:b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He should have done both substitutions together with one pattern, as done here.</a:t>
            </a:r>
          </a:p>
          <a:p>
            <a:endParaRPr lang="en-US" altLang="zh-TW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6669360"/>
            <a:ext cx="8859713" cy="14401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4196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2672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9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4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1148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477000" y="39624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0570" y="2492895"/>
            <a:ext cx="7620000" cy="1762947"/>
          </a:xfrm>
          <a:prstGeom prst="wedgeRectCallout">
            <a:avLst>
              <a:gd name="adj1" fmla="val -53065"/>
              <a:gd name="adj2" fmla="val 1791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This hangs until you hit Ctrl-C, because the 2nd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is waiting for input from the keyboard.</a:t>
            </a:r>
          </a:p>
          <a:p>
            <a:endParaRPr lang="en-US" altLang="zh-TW" sz="1000" dirty="0">
              <a:solidFill>
                <a:srgbClr val="000000"/>
              </a:solidFill>
            </a:endParaRPr>
          </a:p>
          <a:p>
            <a:r>
              <a:rPr lang="en-US" altLang="zh-TW" sz="2400" dirty="0">
                <a:solidFill>
                  <a:srgbClr val="000000"/>
                </a:solidFill>
              </a:rPr>
              <a:t>The reason is the 2nd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was a separate UNIX command </a:t>
            </a:r>
            <a:r>
              <a:rPr lang="en-US" altLang="zh-TW" sz="2400" dirty="0">
                <a:solidFill>
                  <a:srgbClr val="FFC000"/>
                </a:solidFill>
              </a:rPr>
              <a:t>without piped input</a:t>
            </a:r>
            <a:r>
              <a:rPr lang="en-US" altLang="zh-TW" sz="2400" dirty="0">
                <a:solidFill>
                  <a:srgbClr val="000000"/>
                </a:solidFill>
              </a:rPr>
              <a:t>. (Compare to </a:t>
            </a:r>
            <a:r>
              <a:rPr lang="en-US" altLang="zh-TW" sz="2400" dirty="0">
                <a:solidFill>
                  <a:srgbClr val="3E8BFE"/>
                </a:solidFill>
              </a:rPr>
              <a:t>this</a:t>
            </a:r>
            <a:r>
              <a:rPr lang="en-US" altLang="zh-TW" sz="2400" dirty="0">
                <a:solidFill>
                  <a:srgbClr val="000000"/>
                </a:solidFill>
              </a:rPr>
              <a:t>.)</a:t>
            </a:r>
          </a:p>
          <a:p>
            <a:endParaRPr lang="en-US" altLang="zh-TW" sz="1000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419475" y="4114800"/>
            <a:ext cx="1656581" cy="21945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220072" y="4114800"/>
            <a:ext cx="1799803" cy="610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E8BF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46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</a:t>
            </a:r>
            <a:r>
              <a:rPr lang="en-US" altLang="zh-TW" sz="2800" dirty="0">
                <a:solidFill>
                  <a:srgbClr val="FF0000"/>
                </a:solidFill>
              </a:rPr>
              <a:t>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FF0000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rgbClr val="FF0000"/>
                </a:solidFill>
              </a:rPr>
              <a:t>sed</a:t>
            </a:r>
            <a:r>
              <a:rPr lang="en-US" altLang="zh-TW" sz="2800" dirty="0">
                <a:solidFill>
                  <a:srgbClr val="FF0000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rgbClr val="FF0000"/>
                </a:solidFill>
              </a:rPr>
              <a:t>sed</a:t>
            </a:r>
            <a:r>
              <a:rPr lang="en-US" altLang="zh-TW" sz="2800" i="1" dirty="0">
                <a:solidFill>
                  <a:srgbClr val="FF0000"/>
                </a:solidFill>
              </a:rPr>
              <a:t> script</a:t>
            </a:r>
            <a:r>
              <a:rPr lang="en-US" altLang="zh-TW" sz="2800" dirty="0">
                <a:solidFill>
                  <a:srgbClr val="FF0000"/>
                </a:solidFill>
              </a:rPr>
              <a:t>, as 	the next slides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16560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&lt;F</a:t>
            </a:r>
            <a:endParaRPr lang="pt-BR" altLang="zh-TW" dirty="0">
              <a:latin typeface="Lucida Console" panose="020B060904050402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20472" y="108244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3"/>
          <p:cNvSpPr>
            <a:spLocks noChangeArrowheads="1"/>
          </p:cNvSpPr>
          <p:nvPr/>
        </p:nvSpPr>
        <p:spPr bwMode="auto">
          <a:xfrm>
            <a:off x="5724128" y="1916832"/>
            <a:ext cx="3312368" cy="1828800"/>
          </a:xfrm>
          <a:prstGeom prst="wedgeRectCallout">
            <a:avLst>
              <a:gd name="adj1" fmla="val -86176"/>
              <a:gd name="adj2" fmla="val -823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Note: the -e was not put here, because it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is the default flag, so it can be skipped</a:t>
            </a:r>
          </a:p>
        </p:txBody>
      </p:sp>
    </p:spTree>
    <p:extLst>
      <p:ext uri="{BB962C8B-B14F-4D97-AF65-F5344CB8AC3E}">
        <p14:creationId xmlns:p14="http://schemas.microsoft.com/office/powerpoint/2010/main" val="27738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  <a:endParaRPr lang="zh-TW" alt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2000" y="2234576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47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</a:t>
            </a:r>
            <a:r>
              <a:rPr lang="en-US" altLang="zh-TW" dirty="0" smtClean="0">
                <a:latin typeface="Lucida Console" panose="020B0609040504020204" pitchFamily="49" charset="0"/>
              </a:rPr>
              <a:t>F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83968" y="281064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  <a:endParaRPr lang="en-US" altLang="zh-TW" dirty="0" smtClean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76056" y="309867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283968" y="281064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0" y="396276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076056" y="309867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</a:t>
            </a:r>
            <a:r>
              <a:rPr lang="en-US" altLang="zh-TW" dirty="0" smtClean="0">
                <a:latin typeface="Lucida Console" panose="020B0609040504020204" pitchFamily="49" charset="0"/>
              </a:rPr>
              <a:t>F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11960" y="40050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076056" y="48268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4032448" cy="223224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58414" y="1916832"/>
            <a:ext cx="4046034" cy="10801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76056" y="48268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62000" y="515719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4032448" cy="223224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58414" y="1916832"/>
            <a:ext cx="4046034" cy="10801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3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</a:t>
            </a:r>
            <a:r>
              <a:rPr lang="en-US" altLang="zh-TW" dirty="0" smtClean="0">
                <a:latin typeface="Lucida Console" panose="020B0609040504020204" pitchFamily="49" charset="0"/>
              </a:rPr>
              <a:t>F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Way3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-f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987824" y="515719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4032448" cy="3456384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8414" y="1916832"/>
            <a:ext cx="4046034" cy="28803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Way3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-f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0" y="630932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4032448" cy="3456384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8414" y="1916832"/>
            <a:ext cx="4046034" cy="28803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Way3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-f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8288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629400" y="13716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3375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2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40559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32766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953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11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="1" dirty="0"/>
              <a:t>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2293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grpSp>
        <p:nvGrpSpPr>
          <p:cNvPr id="6" name="Group 5"/>
          <p:cNvGrpSpPr/>
          <p:nvPr/>
        </p:nvGrpSpPr>
        <p:grpSpPr>
          <a:xfrm>
            <a:off x="2794310" y="990600"/>
            <a:ext cx="6324600" cy="2743200"/>
            <a:chOff x="2794310" y="990600"/>
            <a:chExt cx="6324600" cy="2743200"/>
          </a:xfrm>
        </p:grpSpPr>
        <p:sp>
          <p:nvSpPr>
            <p:cNvPr id="7" name="Rounded Rectangular Callout 7"/>
            <p:cNvSpPr>
              <a:spLocks noChangeArrowheads="1"/>
            </p:cNvSpPr>
            <p:nvPr/>
          </p:nvSpPr>
          <p:spPr bwMode="auto">
            <a:xfrm>
              <a:off x="2794310" y="990600"/>
              <a:ext cx="6324600" cy="2743200"/>
            </a:xfrm>
            <a:prstGeom prst="wedgeRoundRectCallout">
              <a:avLst>
                <a:gd name="adj1" fmla="val -62535"/>
                <a:gd name="adj2" fmla="val 61165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85000"/>
                </a:lnSpc>
              </a:pPr>
              <a:r>
                <a:rPr lang="en-US" altLang="zh-TW" sz="2800" dirty="0">
                  <a:solidFill>
                    <a:srgbClr val="000000"/>
                  </a:solidFill>
                </a:rPr>
                <a:t>These patterns are regular expressions!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TW" sz="2800" dirty="0">
                  <a:solidFill>
                    <a:srgbClr val="000000"/>
                  </a:solidFill>
                </a:rPr>
                <a:t>(not extended</a:t>
              </a:r>
              <a:r>
                <a:rPr lang="en-US" altLang="zh-TW" sz="2800" dirty="0" smtClean="0">
                  <a:solidFill>
                    <a:srgbClr val="000000"/>
                  </a:solidFill>
                </a:rPr>
                <a:t>)</a:t>
              </a:r>
              <a:br>
                <a:rPr lang="en-US" altLang="zh-TW" sz="2800" dirty="0" smtClean="0">
                  <a:solidFill>
                    <a:srgbClr val="000000"/>
                  </a:solidFill>
                </a:rPr>
              </a:br>
              <a:r>
                <a:rPr lang="en-US" altLang="zh-TW" sz="2800" dirty="0" smtClean="0">
                  <a:solidFill>
                    <a:srgbClr val="000000"/>
                  </a:solidFill>
                </a:rPr>
                <a:t>Of course “ruining” is a trivially simple regular expression. But that doesn’t mean it isn’t one. I’ll prove it: here is its NDFA:</a:t>
              </a:r>
              <a:endParaRPr lang="en-US" altLang="zh-TW" sz="2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276600" y="3048000"/>
              <a:ext cx="5257800" cy="533400"/>
              <a:chOff x="3276600" y="3048000"/>
              <a:chExt cx="5257800" cy="533400"/>
            </a:xfrm>
          </p:grpSpPr>
          <p:sp>
            <p:nvSpPr>
              <p:cNvPr id="4" name="Flowchart: Alternate Process 3"/>
              <p:cNvSpPr/>
              <p:nvPr/>
            </p:nvSpPr>
            <p:spPr bwMode="auto">
              <a:xfrm>
                <a:off x="3276600" y="3048000"/>
                <a:ext cx="5257800" cy="533400"/>
              </a:xfrm>
              <a:prstGeom prst="flowChartAlternateProcess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b="0" smtClean="0">
                  <a:solidFill>
                    <a:srgbClr val="000000"/>
                  </a:solidFill>
                  <a:latin typeface="Arial" charset="0"/>
                  <a:ea typeface="新細明體" charset="-12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404839" y="3116526"/>
                <a:ext cx="5001322" cy="414867"/>
                <a:chOff x="1066800" y="3276600"/>
                <a:chExt cx="6934200" cy="609600"/>
              </a:xfrm>
            </p:grpSpPr>
            <p:sp>
              <p:nvSpPr>
                <p:cNvPr id="9" name="Oval 3"/>
                <p:cNvSpPr>
                  <a:spLocks noChangeArrowheads="1"/>
                </p:cNvSpPr>
                <p:nvPr/>
              </p:nvSpPr>
              <p:spPr bwMode="auto">
                <a:xfrm>
                  <a:off x="10668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TW" sz="2000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1" name="Oval 4"/>
                <p:cNvSpPr>
                  <a:spLocks noChangeArrowheads="1"/>
                </p:cNvSpPr>
                <p:nvPr/>
              </p:nvSpPr>
              <p:spPr bwMode="auto">
                <a:xfrm>
                  <a:off x="19812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2" name="Straight Arrow Connector 6"/>
                <p:cNvCxnSpPr>
                  <a:cxnSpLocks noChangeShapeType="1"/>
                  <a:stCxn id="9" idx="6"/>
                  <a:endCxn id="11" idx="2"/>
                </p:cNvCxnSpPr>
                <p:nvPr/>
              </p:nvCxnSpPr>
              <p:spPr bwMode="auto">
                <a:xfrm>
                  <a:off x="15240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3" name="Rectangle 8"/>
                <p:cNvSpPr>
                  <a:spLocks noChangeArrowheads="1"/>
                </p:cNvSpPr>
                <p:nvPr/>
              </p:nvSpPr>
              <p:spPr bwMode="auto">
                <a:xfrm>
                  <a:off x="16002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 dirty="0">
                      <a:solidFill>
                        <a:srgbClr val="000000"/>
                      </a:solidFill>
                    </a:rPr>
                    <a:t>r</a:t>
                  </a:r>
                </a:p>
              </p:txBody>
            </p:sp>
            <p:sp>
              <p:nvSpPr>
                <p:cNvPr id="14" name="Oval 9"/>
                <p:cNvSpPr>
                  <a:spLocks noChangeArrowheads="1"/>
                </p:cNvSpPr>
                <p:nvPr/>
              </p:nvSpPr>
              <p:spPr bwMode="auto">
                <a:xfrm>
                  <a:off x="28956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" name="Straight Arrow Connector 10"/>
                <p:cNvCxnSpPr>
                  <a:cxnSpLocks noChangeShapeType="1"/>
                  <a:endCxn id="14" idx="2"/>
                </p:cNvCxnSpPr>
                <p:nvPr/>
              </p:nvCxnSpPr>
              <p:spPr bwMode="auto">
                <a:xfrm>
                  <a:off x="24384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6" name="Rectangle 11"/>
                <p:cNvSpPr>
                  <a:spLocks noChangeArrowheads="1"/>
                </p:cNvSpPr>
                <p:nvPr/>
              </p:nvSpPr>
              <p:spPr bwMode="auto">
                <a:xfrm>
                  <a:off x="25146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u</a:t>
                  </a:r>
                </a:p>
              </p:txBody>
            </p:sp>
            <p:sp>
              <p:nvSpPr>
                <p:cNvPr id="17" name="Oval 12"/>
                <p:cNvSpPr>
                  <a:spLocks noChangeArrowheads="1"/>
                </p:cNvSpPr>
                <p:nvPr/>
              </p:nvSpPr>
              <p:spPr bwMode="auto">
                <a:xfrm>
                  <a:off x="38100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Arrow Connector 13"/>
                <p:cNvCxnSpPr>
                  <a:cxnSpLocks noChangeShapeType="1"/>
                  <a:endCxn id="17" idx="2"/>
                </p:cNvCxnSpPr>
                <p:nvPr/>
              </p:nvCxnSpPr>
              <p:spPr bwMode="auto">
                <a:xfrm>
                  <a:off x="33528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90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0" name="Oval 15"/>
                <p:cNvSpPr>
                  <a:spLocks noChangeArrowheads="1"/>
                </p:cNvSpPr>
                <p:nvPr/>
              </p:nvSpPr>
              <p:spPr bwMode="auto">
                <a:xfrm>
                  <a:off x="47244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1" name="Straight Arrow Connector 16"/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42672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2" name="Rectangle 17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3" name="Oval 18"/>
                <p:cNvSpPr>
                  <a:spLocks noChangeArrowheads="1"/>
                </p:cNvSpPr>
                <p:nvPr/>
              </p:nvSpPr>
              <p:spPr bwMode="auto">
                <a:xfrm>
                  <a:off x="56388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4" name="Straight Arrow Connector 19"/>
                <p:cNvCxnSpPr>
                  <a:cxnSpLocks noChangeShapeType="1"/>
                  <a:endCxn id="23" idx="2"/>
                </p:cNvCxnSpPr>
                <p:nvPr/>
              </p:nvCxnSpPr>
              <p:spPr bwMode="auto">
                <a:xfrm>
                  <a:off x="51816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5" name="Rectangle 20"/>
                <p:cNvSpPr>
                  <a:spLocks noChangeArrowheads="1"/>
                </p:cNvSpPr>
                <p:nvPr/>
              </p:nvSpPr>
              <p:spPr bwMode="auto">
                <a:xfrm>
                  <a:off x="52578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6" name="Oval 21"/>
                <p:cNvSpPr>
                  <a:spLocks noChangeArrowheads="1"/>
                </p:cNvSpPr>
                <p:nvPr/>
              </p:nvSpPr>
              <p:spPr bwMode="auto">
                <a:xfrm>
                  <a:off x="65532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7" name="Straight Arrow Connector 22"/>
                <p:cNvCxnSpPr>
                  <a:cxnSpLocks noChangeShapeType="1"/>
                  <a:endCxn id="26" idx="2"/>
                </p:cNvCxnSpPr>
                <p:nvPr/>
              </p:nvCxnSpPr>
              <p:spPr bwMode="auto">
                <a:xfrm>
                  <a:off x="60960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8" name="Rectangle 23"/>
                <p:cNvSpPr>
                  <a:spLocks noChangeArrowheads="1"/>
                </p:cNvSpPr>
                <p:nvPr/>
              </p:nvSpPr>
              <p:spPr bwMode="auto">
                <a:xfrm>
                  <a:off x="61722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9" name="Oval 24"/>
                <p:cNvSpPr>
                  <a:spLocks noChangeArrowheads="1"/>
                </p:cNvSpPr>
                <p:nvPr/>
              </p:nvSpPr>
              <p:spPr bwMode="auto">
                <a:xfrm>
                  <a:off x="74676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0" name="Straight Arrow Connector 25"/>
                <p:cNvCxnSpPr>
                  <a:cxnSpLocks noChangeShapeType="1"/>
                  <a:endCxn id="29" idx="2"/>
                </p:cNvCxnSpPr>
                <p:nvPr/>
              </p:nvCxnSpPr>
              <p:spPr bwMode="auto">
                <a:xfrm>
                  <a:off x="70104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70866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32" name="Oval 27"/>
                <p:cNvSpPr>
                  <a:spLocks noChangeArrowheads="1"/>
                </p:cNvSpPr>
                <p:nvPr/>
              </p:nvSpPr>
              <p:spPr bwMode="auto">
                <a:xfrm>
                  <a:off x="7391400" y="3276600"/>
                  <a:ext cx="609600" cy="6096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0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5800" y="41696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4191000" y="4648200"/>
            <a:ext cx="4343400" cy="533400"/>
          </a:xfrm>
          <a:prstGeom prst="wedgeRectCallout">
            <a:avLst>
              <a:gd name="adj1" fmla="val -108013"/>
              <a:gd name="adj2" fmla="val -498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endParaRPr lang="en-US" altLang="zh-TW" sz="3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800475" y="4610100"/>
            <a:ext cx="5038725" cy="571500"/>
          </a:xfrm>
          <a:prstGeom prst="wedgeRectCallout">
            <a:avLst>
              <a:gd name="adj1" fmla="val -91145"/>
              <a:gd name="adj2" fmla="val -21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Is the output the same?</a:t>
            </a:r>
          </a:p>
        </p:txBody>
      </p:sp>
      <p:sp>
        <p:nvSpPr>
          <p:cNvPr id="2" name="Right Triangle 1"/>
          <p:cNvSpPr/>
          <p:nvPr/>
        </p:nvSpPr>
        <p:spPr bwMode="auto">
          <a:xfrm rot="537537">
            <a:off x="4419012" y="4286296"/>
            <a:ext cx="1821671" cy="270131"/>
          </a:xfrm>
          <a:prstGeom prst="rt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2590800" y="5562600"/>
            <a:ext cx="5029200" cy="1005840"/>
          </a:xfrm>
          <a:prstGeom prst="wedgeRectCallout">
            <a:avLst>
              <a:gd name="adj1" fmla="val -90933"/>
              <a:gd name="adj2" fmla="val -2574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How has </a:t>
            </a:r>
            <a:r>
              <a:rPr lang="en-US" altLang="zh-TW" sz="32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 interpreted the “#” symbol?</a:t>
            </a:r>
          </a:p>
        </p:txBody>
      </p:sp>
    </p:spTree>
    <p:extLst>
      <p:ext uri="{BB962C8B-B14F-4D97-AF65-F5344CB8AC3E}">
        <p14:creationId xmlns:p14="http://schemas.microsoft.com/office/powerpoint/2010/main" val="19616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7" grpId="1" animBg="1"/>
      <p:bldP spid="2" grpId="0" animBg="1"/>
      <p:bldP spid="2" grpId="1" animBg="1"/>
      <p:bldP spid="9" grpId="0" animBg="1"/>
      <p:bldP spid="9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46482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267200" y="41696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352800" y="5699760"/>
            <a:ext cx="5029200" cy="100584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27123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51602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352800" y="5699760"/>
            <a:ext cx="5029200" cy="100584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26002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chmod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u+x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;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5660136"/>
            <a:ext cx="8686800" cy="14569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543800" y="513892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3038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chmod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u+x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;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655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41481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C1C1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  <a:p>
            <a:pPr marL="0" indent="0" eaLnBrk="1" hangingPunct="1">
              <a:buNone/>
            </a:pP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3600" dirty="0">
                <a:solidFill>
                  <a:srgbClr val="FF0000"/>
                </a:solidFill>
              </a:rPr>
              <a:t>A: Because you forgot to say “-f” on line 1.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209800" y="2895600"/>
            <a:ext cx="4267200" cy="2438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9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Q: “But what about me? I included the -f. 	So 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fn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couldn't open file n: No such file or directory</a:t>
            </a:r>
            <a:endParaRPr lang="en-US" sz="24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94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C1C1"/>
                </a:solidFill>
              </a:rPr>
              <a:t>Q: “But what about me? I included the -f. 	So 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A: Because the “f” must always go at the end of line 1. If you want to use the n flag also, then you must use: “-</a:t>
            </a:r>
            <a:r>
              <a:rPr lang="en-US" altLang="zh-TW" sz="3600" dirty="0" err="1">
                <a:solidFill>
                  <a:srgbClr val="FF0000"/>
                </a:solidFill>
              </a:rPr>
              <a:t>nf</a:t>
            </a:r>
            <a:r>
              <a:rPr lang="en-US" altLang="zh-TW" sz="3600" dirty="0">
                <a:solidFill>
                  <a:srgbClr val="FF0000"/>
                </a:solidFill>
              </a:rPr>
              <a:t>” not “-</a:t>
            </a:r>
            <a:r>
              <a:rPr lang="en-US" altLang="zh-TW" sz="3600" dirty="0" err="1">
                <a:solidFill>
                  <a:srgbClr val="FF0000"/>
                </a:solidFill>
              </a:rPr>
              <a:t>fn</a:t>
            </a:r>
            <a:r>
              <a:rPr lang="en-US" altLang="zh-TW" sz="3600" dirty="0">
                <a:solidFill>
                  <a:srgbClr val="FF0000"/>
                </a:solidFill>
              </a:rPr>
              <a:t>”.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fn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couldn't open file n: No such file or directory</a:t>
            </a:r>
            <a:endParaRPr lang="en-US" sz="24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85800" y="3048000"/>
            <a:ext cx="1600200" cy="2819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960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800" dirty="0">
                <a:solidFill>
                  <a:srgbClr val="333399"/>
                </a:solidFill>
              </a:rPr>
              <a:t>And now, </a:t>
            </a:r>
            <a:r>
              <a:rPr lang="en-US" sz="4800" dirty="0" err="1">
                <a:solidFill>
                  <a:srgbClr val="333399"/>
                </a:solidFill>
              </a:rPr>
              <a:t>sed</a:t>
            </a:r>
            <a:r>
              <a:rPr lang="en-US" sz="4800" dirty="0">
                <a:solidFill>
                  <a:srgbClr val="333399"/>
                </a:solidFill>
              </a:rPr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75928"/>
            <a:ext cx="8686800" cy="5257800"/>
          </a:xfrm>
        </p:spPr>
        <p:txBody>
          <a:bodyPr/>
          <a:lstStyle/>
          <a:p>
            <a:r>
              <a:rPr lang="en-US" dirty="0"/>
              <a:t>The preceding discussion involved running </a:t>
            </a:r>
            <a:r>
              <a:rPr lang="en-US" dirty="0" err="1"/>
              <a:t>sed</a:t>
            </a:r>
            <a:r>
              <a:rPr lang="en-US" dirty="0"/>
              <a:t> and using flags when invoking sed.</a:t>
            </a:r>
          </a:p>
          <a:p>
            <a:pPr lvl="1"/>
            <a:r>
              <a:rPr lang="en-US" dirty="0"/>
              <a:t>Thus, the phrase “running a </a:t>
            </a:r>
            <a:r>
              <a:rPr lang="en-US" dirty="0" err="1"/>
              <a:t>sed</a:t>
            </a:r>
            <a:r>
              <a:rPr lang="en-US" dirty="0"/>
              <a:t> command” would mean that your shell is parsing UNIX commands and encounters the word “</a:t>
            </a:r>
            <a:r>
              <a:rPr lang="en-US" dirty="0" err="1"/>
              <a:t>sed</a:t>
            </a:r>
            <a:r>
              <a:rPr lang="en-US" dirty="0"/>
              <a:t>”. </a:t>
            </a:r>
          </a:p>
          <a:p>
            <a:r>
              <a:rPr lang="en-US" dirty="0"/>
              <a:t>But now we turn our attention to what happens after </a:t>
            </a:r>
            <a:r>
              <a:rPr lang="en-US" dirty="0" err="1"/>
              <a:t>sed</a:t>
            </a:r>
            <a:r>
              <a:rPr lang="en-US" dirty="0"/>
              <a:t> has already been invoked. </a:t>
            </a:r>
          </a:p>
          <a:p>
            <a:pPr lvl="1"/>
            <a:r>
              <a:rPr lang="en-US" dirty="0"/>
              <a:t>That is, we want to consider the commands </a:t>
            </a:r>
            <a:br>
              <a:rPr lang="en-US" dirty="0"/>
            </a:br>
            <a:r>
              <a:rPr lang="en-US" dirty="0"/>
              <a:t>used </a:t>
            </a:r>
            <a:r>
              <a:rPr lang="en-US" i="1" u="sng" dirty="0"/>
              <a:t>by</a:t>
            </a:r>
            <a:r>
              <a:rPr lang="en-US" dirty="0"/>
              <a:t> sed.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., “s” (which we’ve been using) is a </a:t>
            </a:r>
            <a:r>
              <a:rPr lang="en-US" dirty="0" err="1"/>
              <a:t>sed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688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32908</TotalTime>
  <Words>9021</Words>
  <Application>Microsoft Office PowerPoint</Application>
  <PresentationFormat>On-screen Show (4:3)</PresentationFormat>
  <Paragraphs>2624</Paragraphs>
  <Slides>222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222</vt:i4>
      </vt:variant>
    </vt:vector>
  </HeadingPairs>
  <TitlesOfParts>
    <vt:vector size="238" baseType="lpstr">
      <vt:lpstr>Arial Unicode MS</vt:lpstr>
      <vt:lpstr>Courier</vt:lpstr>
      <vt:lpstr>Monotype Sorts</vt:lpstr>
      <vt:lpstr>MS PGothic</vt:lpstr>
      <vt:lpstr>PMingLiU</vt:lpstr>
      <vt:lpstr>Arial</vt:lpstr>
      <vt:lpstr>Arial Narrow</vt:lpstr>
      <vt:lpstr>Courier New</vt:lpstr>
      <vt:lpstr>High Tower Text</vt:lpstr>
      <vt:lpstr>Lucida Console</vt:lpstr>
      <vt:lpstr>Lucida Sans Typewriter</vt:lpstr>
      <vt:lpstr>Symbol</vt:lpstr>
      <vt:lpstr>Times New Roman</vt:lpstr>
      <vt:lpstr>Wingdings</vt:lpstr>
      <vt:lpstr>Default Design</vt:lpstr>
      <vt:lpstr>1_Default Design</vt:lpstr>
      <vt:lpstr>sed = Stream Editor</vt:lpstr>
      <vt:lpstr>A sed example</vt:lpstr>
      <vt:lpstr>PowerPoint Presentation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Changing the s command separator</vt:lpstr>
      <vt:lpstr>Changing the s command separator</vt:lpstr>
      <vt:lpstr>sed  basics</vt:lpstr>
      <vt:lpstr>PowerPoint Presentation</vt:lpstr>
      <vt:lpstr>PowerPoint Presentation</vt:lpstr>
      <vt:lpstr>PowerPoint Presentation</vt:lpstr>
      <vt:lpstr>PowerPoint Presentation</vt:lpstr>
      <vt:lpstr>sed  basics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The -n and /p sed flags</vt:lpstr>
      <vt:lpstr>The &amp; symbol</vt:lpstr>
      <vt:lpstr>The &amp; symbol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The &amp; symbol</vt:lpstr>
      <vt:lpstr>The \(..\) and \1, \2 symbols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</vt:lpstr>
      <vt:lpstr>Backreferencing example 4 letter palindromes</vt:lpstr>
      <vt:lpstr>Backreferencing example 3-6 letter palindromes</vt:lpstr>
      <vt:lpstr>The \(..\) and \1, \2 symbols</vt:lpstr>
      <vt:lpstr>So how would you get sed to…?</vt:lpstr>
      <vt:lpstr>So how would you get sed to…?</vt:lpstr>
      <vt:lpstr>So how would you get sed to…?</vt:lpstr>
      <vt:lpstr>OR…</vt:lpstr>
      <vt:lpstr>Putting the matching part back</vt:lpstr>
      <vt:lpstr>Using different separators</vt:lpstr>
      <vt:lpstr>Nested groups</vt:lpstr>
      <vt:lpstr>Nested groups</vt:lpstr>
      <vt:lpstr>Nested groups</vt:lpstr>
      <vt:lpstr>Running multiple sed commands using the semicolon: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Useful sed Flags</vt:lpstr>
      <vt:lpstr>Useful sed Flags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And now, sed commands</vt:lpstr>
      <vt:lpstr>The concept of sed commands</vt:lpstr>
      <vt:lpstr>The concept of sed commands</vt:lpstr>
      <vt:lpstr>The concept of sed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First, these:</vt:lpstr>
      <vt:lpstr>Second, these:</vt:lpstr>
      <vt:lpstr>Third, these:</vt:lpstr>
      <vt:lpstr>Fourth, these:</vt:lpstr>
      <vt:lpstr>Fifth, these:</vt:lpstr>
      <vt:lpstr>Fifth, these:</vt:lpstr>
      <vt:lpstr>Sixth, these:</vt:lpstr>
      <vt:lpstr>Seventh, these:</vt:lpstr>
      <vt:lpstr>How Sed Works</vt:lpstr>
      <vt:lpstr>How Sed Works</vt:lpstr>
      <vt:lpstr>Printing straight to STDOUT</vt:lpstr>
      <vt:lpstr>Printing straight to STDOUT</vt:lpstr>
      <vt:lpstr>Printing straight to STDOUT</vt:lpstr>
      <vt:lpstr>How Sed Works</vt:lpstr>
      <vt:lpstr>Printing straight to STDOUT</vt:lpstr>
      <vt:lpstr>How Sed Works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PowerPoint Presentation</vt:lpstr>
      <vt:lpstr>Categorizing commands</vt:lpstr>
      <vt:lpstr>So, first these:</vt:lpstr>
      <vt:lpstr>Command separators</vt:lpstr>
      <vt:lpstr>Command separators</vt:lpstr>
      <vt:lpstr>So, second these:</vt:lpstr>
      <vt:lpstr>Commands that write to stdout</vt:lpstr>
      <vt:lpstr>Commands that write to stdout</vt:lpstr>
      <vt:lpstr>How sed Works</vt:lpstr>
      <vt:lpstr>The p</vt:lpstr>
      <vt:lpstr>Commands that write to stdout</vt:lpstr>
      <vt:lpstr>Commands that write to stdout</vt:lpstr>
      <vt:lpstr>Commands that write to stdout</vt:lpstr>
      <vt:lpstr>How sed Works</vt:lpstr>
      <vt:lpstr>The =</vt:lpstr>
      <vt:lpstr>Commands that write to stdout</vt:lpstr>
      <vt:lpstr>Commands that write to stdout</vt:lpstr>
      <vt:lpstr>The i</vt:lpstr>
      <vt:lpstr>The i</vt:lpstr>
      <vt:lpstr>The i</vt:lpstr>
      <vt:lpstr>The i</vt:lpstr>
      <vt:lpstr>Commands that write to stdout</vt:lpstr>
      <vt:lpstr>The i</vt:lpstr>
      <vt:lpstr>The i</vt:lpstr>
      <vt:lpstr>The i</vt:lpstr>
      <vt:lpstr>Commands that write to stdout</vt:lpstr>
      <vt:lpstr>Commands that write to stdout</vt:lpstr>
      <vt:lpstr>Commands that write to stdout</vt:lpstr>
      <vt:lpstr>The a</vt:lpstr>
      <vt:lpstr>Commands that write to stdout</vt:lpstr>
      <vt:lpstr>Commands that write to stdout</vt:lpstr>
      <vt:lpstr>Commands that write to stdout</vt:lpstr>
      <vt:lpstr>Commands that write to stdout</vt:lpstr>
      <vt:lpstr>Commands that write to stdout</vt:lpstr>
      <vt:lpstr>How sed Works</vt:lpstr>
      <vt:lpstr>So this is how sed executes a “c”:</vt:lpstr>
      <vt:lpstr>The c</vt:lpstr>
      <vt:lpstr>The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this is how sed executes a “c”:</vt:lpstr>
      <vt:lpstr>So, third these:</vt:lpstr>
      <vt:lpstr>Update the pattern space</vt:lpstr>
      <vt:lpstr>Update the pattern space</vt:lpstr>
      <vt:lpstr>Update the pattern space</vt:lpstr>
      <vt:lpstr>Update the pattern space</vt:lpstr>
      <vt:lpstr>The y</vt:lpstr>
      <vt:lpstr>The y</vt:lpstr>
      <vt:lpstr>The y</vt:lpstr>
      <vt:lpstr>The y</vt:lpstr>
      <vt:lpstr>The y</vt:lpstr>
      <vt:lpstr>The y</vt:lpstr>
      <vt:lpstr>The y </vt:lpstr>
      <vt:lpstr>Update the pattern space</vt:lpstr>
      <vt:lpstr>Update the pattern space</vt:lpstr>
      <vt:lpstr>PowerPoint Presentation</vt:lpstr>
      <vt:lpstr>Update the pattern space</vt:lpstr>
      <vt:lpstr>Update the pattern space</vt:lpstr>
      <vt:lpstr>The N</vt:lpstr>
      <vt:lpstr>How sed Works</vt:lpstr>
      <vt:lpstr>Update the pattern space</vt:lpstr>
      <vt:lpstr>Update the pattern space</vt:lpstr>
      <vt:lpstr>The d</vt:lpstr>
      <vt:lpstr>The d</vt:lpstr>
      <vt:lpstr>d is useful</vt:lpstr>
      <vt:lpstr>Update the pattern space</vt:lpstr>
      <vt:lpstr>Update the pattern space</vt:lpstr>
      <vt:lpstr>The 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Me</cp:lastModifiedBy>
  <cp:revision>510</cp:revision>
  <cp:lastPrinted>2005-05-27T21:26:31Z</cp:lastPrinted>
  <dcterms:created xsi:type="dcterms:W3CDTF">2005-05-23T21:56:35Z</dcterms:created>
  <dcterms:modified xsi:type="dcterms:W3CDTF">2020-04-26T18:14:37Z</dcterms:modified>
</cp:coreProperties>
</file>