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62" r:id="rId2"/>
    <p:sldMasterId id="2147483674" r:id="rId3"/>
  </p:sldMasterIdLst>
  <p:notesMasterIdLst>
    <p:notesMasterId r:id="rId97"/>
  </p:notesMasterIdLst>
  <p:handoutMasterIdLst>
    <p:handoutMasterId r:id="rId98"/>
  </p:handoutMasterIdLst>
  <p:sldIdLst>
    <p:sldId id="776" r:id="rId4"/>
    <p:sldId id="936" r:id="rId5"/>
    <p:sldId id="930" r:id="rId6"/>
    <p:sldId id="979" r:id="rId7"/>
    <p:sldId id="980" r:id="rId8"/>
    <p:sldId id="932" r:id="rId9"/>
    <p:sldId id="933" r:id="rId10"/>
    <p:sldId id="934" r:id="rId11"/>
    <p:sldId id="935" r:id="rId12"/>
    <p:sldId id="981" r:id="rId13"/>
    <p:sldId id="982" r:id="rId14"/>
    <p:sldId id="906" r:id="rId15"/>
    <p:sldId id="907" r:id="rId16"/>
    <p:sldId id="908" r:id="rId17"/>
    <p:sldId id="909" r:id="rId18"/>
    <p:sldId id="910" r:id="rId19"/>
    <p:sldId id="913" r:id="rId20"/>
    <p:sldId id="1007" r:id="rId21"/>
    <p:sldId id="916" r:id="rId22"/>
    <p:sldId id="917" r:id="rId23"/>
    <p:sldId id="918" r:id="rId24"/>
    <p:sldId id="1012" r:id="rId25"/>
    <p:sldId id="1014" r:id="rId26"/>
    <p:sldId id="1015" r:id="rId27"/>
    <p:sldId id="922" r:id="rId28"/>
    <p:sldId id="983" r:id="rId29"/>
    <p:sldId id="984" r:id="rId30"/>
    <p:sldId id="853" r:id="rId31"/>
    <p:sldId id="1010" r:id="rId32"/>
    <p:sldId id="856" r:id="rId33"/>
    <p:sldId id="855" r:id="rId34"/>
    <p:sldId id="778" r:id="rId35"/>
    <p:sldId id="857" r:id="rId36"/>
    <p:sldId id="985" r:id="rId37"/>
    <p:sldId id="986" r:id="rId38"/>
    <p:sldId id="780" r:id="rId39"/>
    <p:sldId id="781" r:id="rId40"/>
    <p:sldId id="782" r:id="rId41"/>
    <p:sldId id="783" r:id="rId42"/>
    <p:sldId id="988" r:id="rId43"/>
    <p:sldId id="987" r:id="rId44"/>
    <p:sldId id="862" r:id="rId45"/>
    <p:sldId id="866" r:id="rId46"/>
    <p:sldId id="752" r:id="rId47"/>
    <p:sldId id="733" r:id="rId48"/>
    <p:sldId id="734" r:id="rId49"/>
    <p:sldId id="735" r:id="rId50"/>
    <p:sldId id="736" r:id="rId51"/>
    <p:sldId id="737" r:id="rId52"/>
    <p:sldId id="738" r:id="rId53"/>
    <p:sldId id="739" r:id="rId54"/>
    <p:sldId id="740" r:id="rId55"/>
    <p:sldId id="741" r:id="rId56"/>
    <p:sldId id="742" r:id="rId57"/>
    <p:sldId id="743" r:id="rId58"/>
    <p:sldId id="744" r:id="rId59"/>
    <p:sldId id="745" r:id="rId60"/>
    <p:sldId id="746" r:id="rId61"/>
    <p:sldId id="747" r:id="rId62"/>
    <p:sldId id="865" r:id="rId63"/>
    <p:sldId id="801" r:id="rId64"/>
    <p:sldId id="802" r:id="rId65"/>
    <p:sldId id="803" r:id="rId66"/>
    <p:sldId id="804" r:id="rId67"/>
    <p:sldId id="805" r:id="rId68"/>
    <p:sldId id="806" r:id="rId69"/>
    <p:sldId id="807" r:id="rId70"/>
    <p:sldId id="808" r:id="rId71"/>
    <p:sldId id="879" r:id="rId72"/>
    <p:sldId id="1008" r:id="rId73"/>
    <p:sldId id="1009" r:id="rId74"/>
    <p:sldId id="880" r:id="rId75"/>
    <p:sldId id="951" r:id="rId76"/>
    <p:sldId id="952" r:id="rId77"/>
    <p:sldId id="953" r:id="rId78"/>
    <p:sldId id="883" r:id="rId79"/>
    <p:sldId id="954" r:id="rId80"/>
    <p:sldId id="955" r:id="rId81"/>
    <p:sldId id="956" r:id="rId82"/>
    <p:sldId id="957" r:id="rId83"/>
    <p:sldId id="958" r:id="rId84"/>
    <p:sldId id="959" r:id="rId85"/>
    <p:sldId id="960" r:id="rId86"/>
    <p:sldId id="1011" r:id="rId87"/>
    <p:sldId id="961" r:id="rId88"/>
    <p:sldId id="962" r:id="rId89"/>
    <p:sldId id="963" r:id="rId90"/>
    <p:sldId id="964" r:id="rId91"/>
    <p:sldId id="965" r:id="rId92"/>
    <p:sldId id="966" r:id="rId93"/>
    <p:sldId id="967" r:id="rId94"/>
    <p:sldId id="968" r:id="rId95"/>
    <p:sldId id="969" r:id="rId9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C2300"/>
    <a:srgbClr val="FF0000"/>
    <a:srgbClr val="DC1C00"/>
    <a:srgbClr val="0033CC"/>
    <a:srgbClr val="FF9900"/>
    <a:srgbClr val="B2B2B2"/>
    <a:srgbClr val="FFCCCC"/>
    <a:srgbClr val="FF99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12" autoAdjust="0"/>
  </p:normalViewPr>
  <p:slideViewPr>
    <p:cSldViewPr>
      <p:cViewPr varScale="1">
        <p:scale>
          <a:sx n="62" d="100"/>
          <a:sy n="62" d="100"/>
        </p:scale>
        <p:origin x="37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8254095-308E-4ACC-BF15-B06B0E9FC4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5816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9FDC1729-B6B6-4463-8BA6-2B024F5FEC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2082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1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9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35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9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40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46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41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023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37A3AAFB-9281-4A97-AF2D-2F55952C5493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44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74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17FD91F9-D54D-4811-A061-3C5C1AC0B324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45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22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37A3AAFB-9281-4A97-AF2D-2F55952C5493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46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18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BEAF48C6-F1B0-474E-B992-D0F8ACF4E643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47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83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1293F385-07E6-49EB-9205-95A9478C0F46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48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951FF1DE-8237-4B0A-AFA3-41BEBDBC36CE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49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18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E38617F9-2777-40AC-8B53-3723E60061BB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50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5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2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39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0C99916C-0C49-4C92-8BA9-A7B446132604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51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37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5A4ADE8E-5F96-4764-B1C8-8801E3B509C6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52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52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2E17A76-D115-4986-B5C0-26CF2FBE0A12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53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07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827F3F88-AEF9-4D73-B828-9C76F4DCE9EE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54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84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4BD50D2-C53D-4402-98FC-0F7373AAD680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55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05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E9F7097-6B27-46AF-8E06-FF39044BD422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56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65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8B93ADF7-5207-4079-911B-57A033E94667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57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20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089B0F6D-9C5A-40B4-8160-69C0FE93BA18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58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08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653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31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4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899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289ADE0-71BD-4BF9-8FF1-292A1ABAE7BD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/>
              <a:t>63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499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D122881-0372-499F-A082-777DF039253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/>
              <a:t>64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816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F3D7EAD-A817-4BA3-945C-18DF9FCF6DA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/>
              <a:t>65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185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544A4CE-43E8-48A5-A128-65DC787FB24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/>
              <a:t>66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8809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202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B399FAD-BB31-4006-B775-EE7CD805496B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/>
              <a:t>68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8180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B85B3452-EB6A-4C0E-A07C-A6ADFE6C50E1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69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206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71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588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BB194DBB-98DF-48FB-97BB-86B4075D4296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85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767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F9EFD288-A47D-4B4F-969A-CA4BCDFC3724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86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0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5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3834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CB493FFC-4515-40B6-ADAD-4B6A82A9C9A1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87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4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6A108F08-CC25-4FEF-BD02-375EE2D8F682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88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1925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79E68466-DF95-4F65-96F4-93865456BA14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89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361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96211695-2DE6-46D0-823B-43AA790818D8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90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255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5503C83B-263E-4A02-BB18-EEFA5FDDFCDE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91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298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CA8305D6-57FA-4BD8-BFE8-874E4977F6DC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92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671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 eaLnBrk="0" hangingPunct="0"/>
            <a:fld id="{B51F0D76-9D80-4C4E-B150-64D3EB8A4CCD}" type="slidenum">
              <a:rPr kumimoji="0" lang="zh-TW" altLang="en-US" sz="1200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algn="r" eaLnBrk="0" hangingPunct="0"/>
              <a:t>93</a:t>
            </a:fld>
            <a:endParaRPr kumimoji="0" lang="en-US" altLang="zh-TW" sz="1200" b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84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10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14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11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27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26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16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27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02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34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3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7196F-2AD1-4541-809B-685A9CF3B24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A8157-4619-4BAB-B4F1-EA8CDD41E2D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221D8-20AA-4F08-9B90-B33E0AB801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C2C3E-7F81-4ADE-8EFD-9E4BFFA3B80B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1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0C2F1-561F-42A0-B6DC-23BDD764EAE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67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4C508-06B0-4DDB-B53B-6285882C48A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91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77EB6-3743-4115-8CC0-13D3DB649DF1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3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A6A80-F219-4D2E-BD89-5853A813A7B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37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C4C65-27A7-43E9-B45F-EF05F4A8DE5D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3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D6E64-A12A-4E38-AAAE-95C45304BAA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9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30D4-E487-4628-9ABD-CAE898C697F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7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5C348-72B6-4CA9-97DB-BB2439BEA9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CE34D-FD73-448B-85EF-80013F4D5755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722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0211B-E9DC-4694-8F72-136A50B3D88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7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CBA83-F144-4533-8217-9A4D3244125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32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C2C3E-7F81-4ADE-8EFD-9E4BFFA3B80B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46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0C2F1-561F-42A0-B6DC-23BDD764EAE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55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4C508-06B0-4DDB-B53B-6285882C48A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9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77EB6-3743-4115-8CC0-13D3DB649DF1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176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A6A80-F219-4D2E-BD89-5853A813A7B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C4C65-27A7-43E9-B45F-EF05F4A8DE5D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0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D6E64-A12A-4E38-AAAE-95C45304BAA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0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B9DA2-1C91-4CE8-9766-05E857B4CB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30D4-E487-4628-9ABD-CAE898C697F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230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CE34D-FD73-448B-85EF-80013F4D5755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359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0211B-E9DC-4694-8F72-136A50B3D88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734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CBA83-F144-4533-8217-9A4D3244125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5FCDB-D8F5-4C40-9E38-FD5EE30B68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827F7-43D3-473A-81F9-20EA74B9E9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E8EDB-CE6B-41F6-B669-E2700B4524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BDBC8-6B65-4CBF-88B5-E77C6862004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BA235-1DE0-468D-A405-DB895ACF351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E837C-70DD-4F46-9701-09A380F6688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75347C7-33A8-4CE4-A4B2-1A80A51A80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itchFamily="34" charset="0"/>
              </a:defRPr>
            </a:lvl1pPr>
          </a:lstStyle>
          <a:p>
            <a:fld id="{036CBD57-947F-49A4-9F43-EA7C287C298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itchFamily="34" charset="0"/>
              </a:defRPr>
            </a:lvl1pPr>
          </a:lstStyle>
          <a:p>
            <a:fld id="{036CBD57-947F-49A4-9F43-EA7C287C298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8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" TargetMode="Externa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434760"/>
              </p:ext>
            </p:extLst>
          </p:nvPr>
        </p:nvGraphicFramePr>
        <p:xfrm>
          <a:off x="0" y="1205653"/>
          <a:ext cx="9144000" cy="483613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81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193058"/>
              </p:ext>
            </p:extLst>
          </p:nvPr>
        </p:nvGraphicFramePr>
        <p:xfrm>
          <a:off x="0" y="1205653"/>
          <a:ext cx="9144000" cy="483613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10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80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74939"/>
              </p:ext>
            </p:extLst>
          </p:nvPr>
        </p:nvGraphicFramePr>
        <p:xfrm>
          <a:off x="0" y="1205653"/>
          <a:ext cx="9144000" cy="483613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11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49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>
                <a:solidFill>
                  <a:srgbClr val="FF0000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3174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E840BEA-BEA3-4AED-A819-7A46A5DE2C67}" type="slidenum">
              <a:rPr lang="zh-TW" altLang="en-US" sz="1400" b="0">
                <a:latin typeface="Arial" pitchFamily="34" charset="0"/>
              </a:rPr>
              <a:pPr algn="r"/>
              <a:t>12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9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latin typeface="Lucida Grande" charset="0"/>
            </a:endParaRPr>
          </a:p>
          <a:p>
            <a:pPr eaLnBrk="1" hangingPunct="1"/>
            <a:r>
              <a:rPr lang="en-US" altLang="zh-TW" dirty="0">
                <a:latin typeface="Times New Roman" pitchFamily="18" charset="0"/>
              </a:rPr>
              <a:t>If you want to replace characters, use </a:t>
            </a:r>
            <a:r>
              <a:rPr lang="en-US" altLang="zh-TW" dirty="0" err="1">
                <a:latin typeface="Times New Roman" pitchFamily="18" charset="0"/>
              </a:rPr>
              <a:t>tr</a:t>
            </a:r>
            <a:r>
              <a:rPr lang="en-US" altLang="zh-TW" dirty="0">
                <a:latin typeface="Times New Roman" pitchFamily="18" charset="0"/>
              </a:rPr>
              <a:t> with two arguments: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As 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tr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receives input from the input stream, it will replace any character from the 1</a:t>
            </a:r>
            <a:r>
              <a:rPr lang="en-US" altLang="zh-TW" baseline="30000" dirty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list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with the corresponding character at that position in the 2</a:t>
            </a:r>
            <a:r>
              <a:rPr lang="en-US" altLang="zh-TW" baseline="30000" dirty="0">
                <a:solidFill>
                  <a:srgbClr val="000000"/>
                </a:solidFill>
                <a:latin typeface="Times New Roman" pitchFamily="18" charset="0"/>
              </a:rPr>
              <a:t>nd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list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3277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DA66387-50EC-465C-83D4-1744B72A3AF1}" type="slidenum">
              <a:rPr lang="zh-TW" altLang="en-US" sz="1400" b="0">
                <a:latin typeface="Arial" pitchFamily="34" charset="0"/>
              </a:rPr>
              <a:pPr algn="r"/>
              <a:t>13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solidFill>
                  <a:srgbClr val="B2B2B2"/>
                </a:solidFill>
                <a:latin typeface="Times New Roman" pitchFamily="18" charset="0"/>
              </a:rPr>
              <a:t>If you want to replace characters, use </a:t>
            </a:r>
            <a:r>
              <a:rPr lang="en-US" altLang="zh-TW" dirty="0" err="1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dirty="0">
                <a:solidFill>
                  <a:srgbClr val="B2B2B2"/>
                </a:solidFill>
                <a:latin typeface="Times New Roman" pitchFamily="18" charset="0"/>
              </a:rPr>
              <a:t> with two arguments: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As 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tr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receives input from the input stream, it will replace any character from the 1</a:t>
            </a:r>
            <a:r>
              <a:rPr lang="en-US" altLang="zh-TW" baseline="30000" dirty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list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with the corresponding character at that position in the 2</a:t>
            </a:r>
            <a:r>
              <a:rPr lang="en-US" altLang="zh-TW" baseline="30000" dirty="0">
                <a:solidFill>
                  <a:srgbClr val="000000"/>
                </a:solidFill>
                <a:latin typeface="Times New Roman" pitchFamily="18" charset="0"/>
              </a:rPr>
              <a:t>nd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list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</a:rPr>
              <a:t>Example 1: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b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rgbClr val="0033CC"/>
                </a:solidFill>
                <a:latin typeface="Times New Roman" pitchFamily="18" charset="0"/>
              </a:rPr>
              <a:t>Capitalize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all letters from a file named “jekyll.txt”, and redirect the output to a file named “jekyll_up.txt”: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2600" b="1" dirty="0">
                <a:cs typeface="Arial" pitchFamily="34" charset="0"/>
              </a:rPr>
              <a:t>%</a:t>
            </a:r>
            <a:r>
              <a:rPr lang="en-US" altLang="zh-TW" b="1" dirty="0">
                <a:latin typeface="High Tower Text" pitchFamily="18" charset="0"/>
              </a:rPr>
              <a:t> cat jekyll.txt | </a:t>
            </a:r>
            <a:r>
              <a:rPr lang="en-US" altLang="zh-TW" b="1" dirty="0" err="1">
                <a:latin typeface="High Tower Text" pitchFamily="18" charset="0"/>
              </a:rPr>
              <a:t>tr</a:t>
            </a:r>
            <a:r>
              <a:rPr lang="en-US" altLang="zh-TW" b="1" dirty="0">
                <a:latin typeface="High Tower Text" pitchFamily="18" charset="0"/>
              </a:rPr>
              <a:t> "a</a:t>
            </a:r>
            <a:r>
              <a:rPr lang="en-US" altLang="zh-TW" b="1" dirty="0">
                <a:latin typeface="Times New Roman" pitchFamily="18" charset="0"/>
              </a:rPr>
              <a:t>-</a:t>
            </a:r>
            <a:r>
              <a:rPr lang="en-US" altLang="zh-TW" b="1" dirty="0">
                <a:latin typeface="High Tower Text" pitchFamily="18" charset="0"/>
              </a:rPr>
              <a:t>z" "A</a:t>
            </a:r>
            <a:r>
              <a:rPr lang="en-US" altLang="zh-TW" b="1" dirty="0">
                <a:latin typeface="Times New Roman" pitchFamily="18" charset="0"/>
              </a:rPr>
              <a:t>-</a:t>
            </a:r>
            <a:r>
              <a:rPr lang="en-US" altLang="zh-TW" b="1" dirty="0">
                <a:latin typeface="High Tower Text" pitchFamily="18" charset="0"/>
              </a:rPr>
              <a:t>Z" </a:t>
            </a:r>
            <a:r>
              <a:rPr lang="en-US" altLang="zh-TW" sz="2800" dirty="0"/>
              <a:t>&gt;</a:t>
            </a:r>
            <a:r>
              <a:rPr lang="en-US" altLang="zh-TW" b="1" dirty="0">
                <a:latin typeface="High Tower Text" pitchFamily="18" charset="0"/>
              </a:rPr>
              <a:t> jekyll_up.txt</a:t>
            </a:r>
          </a:p>
        </p:txBody>
      </p:sp>
      <p:sp>
        <p:nvSpPr>
          <p:cNvPr id="3277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DA66387-50EC-465C-83D4-1744B72A3AF1}" type="slidenum">
              <a:rPr lang="zh-TW" altLang="en-US" sz="1400" b="0">
                <a:latin typeface="Arial" pitchFamily="34" charset="0"/>
              </a:rPr>
              <a:pPr algn="r"/>
              <a:t>14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9154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solidFill>
                  <a:srgbClr val="B2B2B2"/>
                </a:solidFill>
                <a:latin typeface="Times New Roman" pitchFamily="18" charset="0"/>
              </a:rPr>
              <a:t>If you want to replace characters, use </a:t>
            </a:r>
            <a:r>
              <a:rPr lang="en-US" altLang="zh-TW" dirty="0" err="1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dirty="0">
                <a:solidFill>
                  <a:srgbClr val="B2B2B2"/>
                </a:solidFill>
                <a:latin typeface="Times New Roman" pitchFamily="18" charset="0"/>
              </a:rPr>
              <a:t> with two arguments: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As 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tr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receives input from the input stream, it will replace any character from the 1</a:t>
            </a:r>
            <a:r>
              <a:rPr lang="en-US" altLang="zh-TW" baseline="30000" dirty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list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with the corresponding character at that position in the 2</a:t>
            </a:r>
            <a:r>
              <a:rPr lang="en-US" altLang="zh-TW" baseline="30000" dirty="0">
                <a:solidFill>
                  <a:srgbClr val="000000"/>
                </a:solidFill>
                <a:latin typeface="Times New Roman" pitchFamily="18" charset="0"/>
              </a:rPr>
              <a:t>nd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</a:rPr>
              <a:t>list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</a:rPr>
              <a:t>Example 2: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b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rgbClr val="0033CC"/>
                </a:solidFill>
                <a:latin typeface="Times New Roman" pitchFamily="18" charset="0"/>
              </a:rPr>
              <a:t>Perform ROT13 encoding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on “jekyll.txt”, and redirect the output to a file named “</a:t>
            </a:r>
            <a:r>
              <a:rPr lang="en-US" altLang="zh-TW" sz="2800" dirty="0" err="1">
                <a:solidFill>
                  <a:srgbClr val="000000"/>
                </a:solidFill>
                <a:latin typeface="Times New Roman" pitchFamily="18" charset="0"/>
              </a:rPr>
              <a:t>jekyll.enc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”: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2600" b="1" dirty="0"/>
              <a:t>%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 err="1">
                <a:latin typeface="High Tower Text" pitchFamily="18" charset="0"/>
              </a:rPr>
              <a:t>tr</a:t>
            </a:r>
            <a:r>
              <a:rPr lang="en-US" altLang="zh-TW" sz="2800" b="1" dirty="0">
                <a:latin typeface="High Tower Text" pitchFamily="18" charset="0"/>
              </a:rPr>
              <a:t> "a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800" b="1" dirty="0" err="1">
                <a:latin typeface="High Tower Text" pitchFamily="18" charset="0"/>
              </a:rPr>
              <a:t>z</a:t>
            </a:r>
            <a:r>
              <a:rPr lang="en-US" altLang="zh-TW" sz="2600" b="1" dirty="0" err="1">
                <a:latin typeface="High Tower Text" pitchFamily="18" charset="0"/>
              </a:rPr>
              <a:t>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600" b="1" dirty="0">
                <a:latin typeface="High Tower Text" pitchFamily="18" charset="0"/>
              </a:rPr>
              <a:t>Z</a:t>
            </a:r>
            <a:r>
              <a:rPr lang="en-US" altLang="zh-TW" sz="2800" b="1" dirty="0">
                <a:latin typeface="High Tower Text" pitchFamily="18" charset="0"/>
              </a:rPr>
              <a:t>" "n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800" b="1" dirty="0" err="1">
                <a:latin typeface="High Tower Text" pitchFamily="18" charset="0"/>
              </a:rPr>
              <a:t>za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800" b="1" dirty="0" err="1">
                <a:latin typeface="High Tower Text" pitchFamily="18" charset="0"/>
              </a:rPr>
              <a:t>m</a:t>
            </a:r>
            <a:r>
              <a:rPr lang="en-US" altLang="zh-TW" sz="2600" b="1" dirty="0" err="1">
                <a:latin typeface="High Tower Text" pitchFamily="18" charset="0"/>
              </a:rPr>
              <a:t>N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600" b="1" dirty="0">
                <a:latin typeface="High Tower Text" pitchFamily="18" charset="0"/>
              </a:rPr>
              <a:t>ZA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600" b="1" dirty="0">
                <a:latin typeface="High Tower Text" pitchFamily="18" charset="0"/>
              </a:rPr>
              <a:t>M</a:t>
            </a:r>
            <a:r>
              <a:rPr lang="en-US" altLang="zh-TW" sz="2800" b="1" dirty="0">
                <a:latin typeface="High Tower Text" pitchFamily="18" charset="0"/>
              </a:rPr>
              <a:t>" </a:t>
            </a:r>
            <a:r>
              <a:rPr lang="en-US" altLang="zh-TW" sz="2400" b="1" dirty="0"/>
              <a:t>&lt;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High Tower Text" pitchFamily="18" charset="0"/>
              </a:rPr>
              <a:t>jekyll.txt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400" b="1" dirty="0"/>
              <a:t>&gt;</a:t>
            </a:r>
            <a:r>
              <a:rPr lang="en-US" altLang="zh-TW" b="1" dirty="0" err="1">
                <a:latin typeface="High Tower Text" pitchFamily="18" charset="0"/>
              </a:rPr>
              <a:t>jekyll.enc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3379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A2C319A-A4AA-4D94-ADBA-8C17E0D9620B}" type="slidenum">
              <a:rPr lang="zh-TW" altLang="en-US" sz="1400" b="0">
                <a:latin typeface="Arial" pitchFamily="34" charset="0"/>
              </a:rPr>
              <a:pPr algn="r"/>
              <a:t>15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>
                <a:solidFill>
                  <a:srgbClr val="FF0000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 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If you want to delete characters, use </a:t>
            </a:r>
            <a:r>
              <a:rPr lang="en-US" altLang="zh-TW" dirty="0" err="1">
                <a:solidFill>
                  <a:schemeClr val="bg1"/>
                </a:solidFill>
                <a:latin typeface="Times New Roman" pitchFamily="18" charset="0"/>
              </a:rPr>
              <a:t>tr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with one argument and the -d flag:</a:t>
            </a:r>
          </a:p>
          <a:p>
            <a:pPr lvl="1" eaLnBrk="1" hangingPunct="1"/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As </a:t>
            </a:r>
            <a:r>
              <a:rPr lang="en-US" altLang="zh-TW" dirty="0" err="1">
                <a:solidFill>
                  <a:schemeClr val="bg1"/>
                </a:solidFill>
                <a:latin typeface="Times New Roman" pitchFamily="18" charset="0"/>
              </a:rPr>
              <a:t>tr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receives input from the input stream, it will delete any character from that set with the </a:t>
            </a:r>
            <a:r>
              <a:rPr lang="en-US" altLang="zh-TW" dirty="0" err="1">
                <a:solidFill>
                  <a:schemeClr val="bg1"/>
                </a:solidFill>
                <a:latin typeface="Times New Roman" pitchFamily="18" charset="0"/>
              </a:rPr>
              <a:t>correspoding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character at that position in the 2</a:t>
            </a:r>
            <a:r>
              <a:rPr lang="en-US" altLang="zh-TW" baseline="30000" dirty="0">
                <a:solidFill>
                  <a:schemeClr val="bg1"/>
                </a:solidFill>
                <a:latin typeface="Times New Roman" pitchFamily="18" charset="0"/>
              </a:rPr>
              <a:t>nd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set</a:t>
            </a:r>
          </a:p>
          <a:p>
            <a:pPr eaLnBrk="1" hangingPunct="1"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itchFamily="18" charset="0"/>
              </a:rPr>
              <a:t>Example 2: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b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Perform ROT13 encoding on “alice.txt”, and redirect the output to a file named “</a:t>
            </a:r>
            <a:r>
              <a:rPr lang="en-US" altLang="zh-TW" sz="2800" dirty="0" err="1">
                <a:solidFill>
                  <a:schemeClr val="bg1"/>
                </a:solidFill>
                <a:latin typeface="Times New Roman" pitchFamily="18" charset="0"/>
              </a:rPr>
              <a:t>alice.enc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”:</a:t>
            </a:r>
            <a:endParaRPr lang="en-US" altLang="zh-TW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b="1" dirty="0">
                <a:solidFill>
                  <a:schemeClr val="bg1"/>
                </a:solidFill>
                <a:latin typeface="High Tower Text" pitchFamily="18" charset="0"/>
              </a:rPr>
              <a:t>% </a:t>
            </a:r>
            <a:r>
              <a:rPr lang="en-US" altLang="zh-TW" b="1" dirty="0" err="1">
                <a:solidFill>
                  <a:schemeClr val="bg1"/>
                </a:solidFill>
                <a:latin typeface="High Tower Text" pitchFamily="18" charset="0"/>
              </a:rPr>
              <a:t>tr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"a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z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A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Z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" "n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za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m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N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ZA</a:t>
            </a: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M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" &lt; </a:t>
            </a:r>
            <a:r>
              <a:rPr lang="en-US" altLang="zh-TW" b="1" dirty="0">
                <a:solidFill>
                  <a:schemeClr val="bg1"/>
                </a:solidFill>
                <a:latin typeface="High Tower Text" pitchFamily="18" charset="0"/>
              </a:rPr>
              <a:t>alice.txt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&gt;</a:t>
            </a:r>
            <a:r>
              <a:rPr lang="en-US" altLang="zh-TW" b="1" dirty="0" err="1">
                <a:solidFill>
                  <a:schemeClr val="bg1"/>
                </a:solidFill>
                <a:latin typeface="High Tower Text" pitchFamily="18" charset="0"/>
              </a:rPr>
              <a:t>alice.enc</a:t>
            </a:r>
            <a:endParaRPr lang="en-US" altLang="zh-TW" b="1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3482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B3FE668-0797-4255-A136-AEAC9443B397}" type="slidenum">
              <a:rPr lang="zh-TW" altLang="en-US" sz="1400" b="0">
                <a:latin typeface="Arial" pitchFamily="34" charset="0"/>
              </a:rPr>
              <a:pPr algn="r"/>
              <a:t>16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240645" name="Oval 5"/>
          <p:cNvSpPr>
            <a:spLocks noChangeArrowheads="1"/>
          </p:cNvSpPr>
          <p:nvPr/>
        </p:nvSpPr>
        <p:spPr bwMode="auto">
          <a:xfrm>
            <a:off x="4767263" y="100965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  <a:spcBef>
                <a:spcPts val="768"/>
              </a:spcBef>
            </a:pPr>
            <a:r>
              <a:rPr lang="en-US" altLang="zh-TW" dirty="0">
                <a:latin typeface="Times New Roman" pitchFamily="18" charset="0"/>
              </a:rPr>
              <a:t>If you want to delete characters, use </a:t>
            </a:r>
            <a:r>
              <a:rPr lang="en-US" altLang="zh-TW" dirty="0" err="1">
                <a:latin typeface="Times New Roman" pitchFamily="18" charset="0"/>
              </a:rPr>
              <a:t>tr</a:t>
            </a:r>
            <a:r>
              <a:rPr lang="en-US" altLang="zh-TW" dirty="0">
                <a:latin typeface="Times New Roman" pitchFamily="18" charset="0"/>
              </a:rPr>
              <a:t> with one argument and the -d flag: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As 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tr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receives input from the input stream, it will delete any character from that set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with the </a:t>
            </a:r>
            <a:r>
              <a:rPr lang="en-US" altLang="zh-TW" dirty="0" err="1">
                <a:solidFill>
                  <a:schemeClr val="bg1"/>
                </a:solidFill>
                <a:latin typeface="Times New Roman" pitchFamily="18" charset="0"/>
              </a:rPr>
              <a:t>correspoding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character at that position in the 2</a:t>
            </a:r>
            <a:r>
              <a:rPr lang="en-US" altLang="zh-TW" baseline="30000" dirty="0">
                <a:solidFill>
                  <a:schemeClr val="bg1"/>
                </a:solidFill>
                <a:latin typeface="Times New Roman" pitchFamily="18" charset="0"/>
              </a:rPr>
              <a:t>nd</a:t>
            </a:r>
            <a:r>
              <a:rPr lang="en-US" altLang="zh-TW" dirty="0">
                <a:solidFill>
                  <a:schemeClr val="bg1"/>
                </a:solidFill>
                <a:latin typeface="Times New Roman" pitchFamily="18" charset="0"/>
              </a:rPr>
              <a:t> set</a:t>
            </a:r>
          </a:p>
          <a:p>
            <a:pPr eaLnBrk="1" hangingPunct="1"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</a:rPr>
              <a:t>Example 3: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b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rgbClr val="0033CC"/>
                </a:solidFill>
                <a:latin typeface="Times New Roman" pitchFamily="18" charset="0"/>
              </a:rPr>
              <a:t>Delete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all newline characters from “jekyll.txt”, and redirect the output to a file named “</a:t>
            </a:r>
            <a:r>
              <a:rPr lang="en-US" altLang="zh-TW" sz="2800" dirty="0" err="1">
                <a:solidFill>
                  <a:srgbClr val="000000"/>
                </a:solidFill>
                <a:latin typeface="Times New Roman" pitchFamily="18" charset="0"/>
              </a:rPr>
              <a:t>jekyll.oneline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”: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2600" b="1" dirty="0"/>
              <a:t>%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 err="1">
                <a:latin typeface="High Tower Text" pitchFamily="18" charset="0"/>
              </a:rPr>
              <a:t>tr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Times New Roman" pitchFamily="18" charset="0"/>
              </a:rPr>
              <a:t>-</a:t>
            </a:r>
            <a:r>
              <a:rPr lang="en-US" altLang="zh-TW" b="1" dirty="0">
                <a:latin typeface="High Tower Text" pitchFamily="18" charset="0"/>
              </a:rPr>
              <a:t>d "\n" </a:t>
            </a:r>
            <a:r>
              <a:rPr lang="en-US" altLang="zh-TW" sz="2800" b="1" dirty="0"/>
              <a:t>&lt;</a:t>
            </a:r>
            <a:r>
              <a:rPr lang="en-US" altLang="zh-TW" b="1" dirty="0">
                <a:latin typeface="High Tower Text" pitchFamily="18" charset="0"/>
              </a:rPr>
              <a:t> jekyll.txt </a:t>
            </a:r>
            <a:r>
              <a:rPr lang="en-US" altLang="zh-TW" sz="2800" b="1" dirty="0"/>
              <a:t>&gt; </a:t>
            </a:r>
            <a:r>
              <a:rPr lang="en-US" altLang="zh-TW" b="1" dirty="0" err="1">
                <a:latin typeface="High Tower Text" pitchFamily="18" charset="0"/>
              </a:rPr>
              <a:t>jekyll.oneline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3789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337FD0F-2DF4-4547-81FD-51D166559226}" type="slidenum">
              <a:rPr lang="zh-TW" altLang="en-US" sz="1400" b="0">
                <a:latin typeface="Arial" pitchFamily="34" charset="0"/>
              </a:rPr>
              <a:pPr algn="r"/>
              <a:t>17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2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 err="1">
                <a:solidFill>
                  <a:srgbClr val="0033CC"/>
                </a:solidFill>
                <a:latin typeface="High Tower Text" pitchFamily="18" charset="0"/>
              </a:rPr>
              <a:t>tr</a:t>
            </a:r>
            <a:r>
              <a:rPr lang="en-US" altLang="zh-TW" sz="360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urier" pitchFamily="49" charset="0"/>
              </a:rPr>
              <a:t>  </a:t>
            </a:r>
            <a:r>
              <a:rPr lang="en-US" altLang="zh-TW" sz="3600" i="1" dirty="0">
                <a:solidFill>
                  <a:srgbClr val="B2B2B2"/>
                </a:solidFill>
                <a:latin typeface="Times New Roman" pitchFamily="18" charset="0"/>
              </a:rPr>
              <a:t>replace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 (</a:t>
            </a:r>
            <a:r>
              <a:rPr lang="en-US" altLang="zh-TW" sz="3600" u="sng" dirty="0">
                <a:solidFill>
                  <a:srgbClr val="B2B2B2"/>
                </a:solidFill>
                <a:latin typeface="Times New Roman" pitchFamily="18" charset="0"/>
              </a:rPr>
              <a:t>tr</a:t>
            </a:r>
            <a:r>
              <a:rPr lang="en-US" altLang="zh-TW" sz="3600" dirty="0">
                <a:solidFill>
                  <a:srgbClr val="B2B2B2"/>
                </a:solidFill>
                <a:latin typeface="Times New Roman" pitchFamily="18" charset="0"/>
              </a:rPr>
              <a:t>anslate) or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itchFamily="18" charset="0"/>
              </a:rPr>
              <a:t>delete</a:t>
            </a:r>
            <a:r>
              <a:rPr lang="en-US" altLang="zh-TW" sz="3600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itchFamily="18" charset="0"/>
              </a:rPr>
              <a:t>characters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latin typeface="Times New Roman" pitchFamily="18" charset="0"/>
              </a:rPr>
              <a:t>The -c flag may be used with the -d flag, to delete everything </a:t>
            </a:r>
            <a:r>
              <a:rPr lang="en-US" altLang="zh-TW" i="1" dirty="0">
                <a:latin typeface="Times New Roman" pitchFamily="18" charset="0"/>
              </a:rPr>
              <a:t>except</a:t>
            </a:r>
            <a:r>
              <a:rPr lang="en-US" altLang="zh-TW" dirty="0">
                <a:latin typeface="Times New Roman" pitchFamily="18" charset="0"/>
              </a:rPr>
              <a:t> for the set (the “-c” stands for complement, because the set gets complemented):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As 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</a:rPr>
              <a:t>tr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receives input from the input stream, it will delete any character </a:t>
            </a:r>
            <a:r>
              <a:rPr lang="en-US" altLang="zh-TW" i="1" dirty="0">
                <a:solidFill>
                  <a:srgbClr val="000000"/>
                </a:solidFill>
                <a:latin typeface="Times New Roman" pitchFamily="18" charset="0"/>
              </a:rPr>
              <a:t>not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 from that set</a:t>
            </a:r>
            <a:endParaRPr lang="en-US" altLang="zh-TW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Times New Roman" pitchFamily="18" charset="0"/>
              </a:rPr>
              <a:t>Example 4:</a:t>
            </a:r>
            <a:r>
              <a:rPr lang="en-US" altLang="zh-TW" dirty="0">
                <a:latin typeface="Times New Roman" pitchFamily="18" charset="0"/>
              </a:rPr>
              <a:t> </a:t>
            </a:r>
            <a:br>
              <a:rPr lang="en-US" altLang="zh-TW" dirty="0">
                <a:latin typeface="Times New Roman" pitchFamily="18" charset="0"/>
              </a:rPr>
            </a:br>
            <a:r>
              <a:rPr lang="en-US" altLang="zh-TW" sz="2800" dirty="0">
                <a:latin typeface="Times New Roman" pitchFamily="18" charset="0"/>
              </a:rPr>
              <a:t>Delete everything </a:t>
            </a:r>
            <a:r>
              <a:rPr lang="en-US" altLang="zh-TW" sz="2800" dirty="0">
                <a:solidFill>
                  <a:srgbClr val="0033CC"/>
                </a:solidFill>
                <a:latin typeface="Times New Roman" pitchFamily="18" charset="0"/>
              </a:rPr>
              <a:t>except</a:t>
            </a:r>
            <a:r>
              <a:rPr lang="en-US" altLang="zh-TW" sz="2800" dirty="0">
                <a:latin typeface="Times New Roman" pitchFamily="18" charset="0"/>
              </a:rPr>
              <a:t> letters, spaces, and newlines </a:t>
            </a:r>
            <a:r>
              <a:rPr lang="en-US" altLang="zh-TW" sz="2800" dirty="0" smtClean="0">
                <a:latin typeface="Times New Roman" pitchFamily="18" charset="0"/>
              </a:rPr>
              <a:t/>
            </a:r>
            <a:br>
              <a:rPr lang="en-US" altLang="zh-TW" sz="2800" dirty="0" smtClean="0">
                <a:latin typeface="Times New Roman" pitchFamily="18" charset="0"/>
              </a:rPr>
            </a:br>
            <a:r>
              <a:rPr lang="en-US" altLang="zh-TW" sz="2800" spc="-30" dirty="0" smtClean="0">
                <a:latin typeface="Times New Roman" pitchFamily="18" charset="0"/>
              </a:rPr>
              <a:t>(</a:t>
            </a:r>
            <a:r>
              <a:rPr lang="en-US" altLang="zh-TW" sz="2800" spc="-30" dirty="0" err="1" smtClean="0">
                <a:latin typeface="Times New Roman" pitchFamily="18" charset="0"/>
              </a:rPr>
              <a:t>ie</a:t>
            </a:r>
            <a:r>
              <a:rPr lang="en-US" altLang="zh-TW" sz="2800" spc="-30" dirty="0" smtClean="0">
                <a:latin typeface="Times New Roman" pitchFamily="18" charset="0"/>
              </a:rPr>
              <a:t>, </a:t>
            </a:r>
            <a:r>
              <a:rPr lang="en-US" altLang="zh-TW" sz="2800" spc="-30" dirty="0">
                <a:latin typeface="Times New Roman" pitchFamily="18" charset="0"/>
              </a:rPr>
              <a:t>remove </a:t>
            </a:r>
            <a:r>
              <a:rPr lang="en-US" altLang="zh-TW" sz="2800" spc="-30" dirty="0" smtClean="0">
                <a:latin typeface="Times New Roman" pitchFamily="18" charset="0"/>
              </a:rPr>
              <a:t>punctuation (</a:t>
            </a:r>
            <a:r>
              <a:rPr lang="zh-TW" altLang="en-US" sz="2400" spc="-30" dirty="0">
                <a:latin typeface="Times New Roman" pitchFamily="18" charset="0"/>
              </a:rPr>
              <a:t>標點</a:t>
            </a:r>
            <a:r>
              <a:rPr lang="en-US" altLang="zh-TW" sz="2800" spc="-30" dirty="0" smtClean="0">
                <a:latin typeface="Times New Roman" pitchFamily="18" charset="0"/>
              </a:rPr>
              <a:t>) </a:t>
            </a:r>
            <a:r>
              <a:rPr lang="en-US" altLang="zh-TW" sz="2800" spc="-30" dirty="0">
                <a:latin typeface="Times New Roman" pitchFamily="18" charset="0"/>
              </a:rPr>
              <a:t>&amp; numbers) from “jekyll.txt” </a:t>
            </a:r>
            <a:r>
              <a:rPr lang="en-US" altLang="zh-TW" sz="2800" dirty="0">
                <a:latin typeface="Times New Roman" pitchFamily="18" charset="0"/>
              </a:rPr>
              <a:t>and redirect the output to a file named “</a:t>
            </a:r>
            <a:r>
              <a:rPr lang="en-US" altLang="zh-TW" sz="2800" dirty="0" err="1">
                <a:latin typeface="Times New Roman" pitchFamily="18" charset="0"/>
              </a:rPr>
              <a:t>jekyll.words</a:t>
            </a:r>
            <a:r>
              <a:rPr lang="en-US" altLang="zh-TW" sz="2800" dirty="0">
                <a:latin typeface="Times New Roman" pitchFamily="18" charset="0"/>
              </a:rPr>
              <a:t>”:</a:t>
            </a:r>
            <a:endParaRPr lang="en-US" altLang="zh-TW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600" b="1" dirty="0"/>
              <a:t>%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 err="1">
                <a:latin typeface="High Tower Text" pitchFamily="18" charset="0"/>
              </a:rPr>
              <a:t>tr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d 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600" b="1" dirty="0">
                <a:latin typeface="High Tower Text" pitchFamily="18" charset="0"/>
              </a:rPr>
              <a:t>c</a:t>
            </a:r>
            <a:r>
              <a:rPr lang="en-US" altLang="zh-TW" sz="2800" b="1" dirty="0">
                <a:latin typeface="High Tower Text" pitchFamily="18" charset="0"/>
              </a:rPr>
              <a:t> "a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800" b="1" dirty="0" err="1">
                <a:latin typeface="High Tower Text" pitchFamily="18" charset="0"/>
              </a:rPr>
              <a:t>z</a:t>
            </a:r>
            <a:r>
              <a:rPr lang="en-US" altLang="zh-TW" sz="2600" b="1" dirty="0" err="1">
                <a:latin typeface="High Tower Text" pitchFamily="18" charset="0"/>
              </a:rPr>
              <a:t>A</a:t>
            </a:r>
            <a:r>
              <a:rPr lang="en-US" altLang="zh-TW" sz="2800" b="1" dirty="0">
                <a:latin typeface="Times New Roman" pitchFamily="18" charset="0"/>
              </a:rPr>
              <a:t>-</a:t>
            </a:r>
            <a:r>
              <a:rPr lang="en-US" altLang="zh-TW" sz="2600" b="1" dirty="0">
                <a:latin typeface="High Tower Text" pitchFamily="18" charset="0"/>
              </a:rPr>
              <a:t>Z</a:t>
            </a:r>
            <a:r>
              <a:rPr lang="en-US" altLang="zh-TW" sz="2600" b="1" dirty="0">
                <a:latin typeface="Bookman Old Style" pitchFamily="18" charset="0"/>
              </a:rPr>
              <a:t> </a:t>
            </a:r>
            <a:r>
              <a:rPr lang="en-US" altLang="zh-TW" sz="2600" b="1" dirty="0"/>
              <a:t>\</a:t>
            </a:r>
            <a:r>
              <a:rPr lang="en-US" altLang="zh-TW" sz="2600" b="1" dirty="0">
                <a:latin typeface="High Tower Text" pitchFamily="18" charset="0"/>
              </a:rPr>
              <a:t>n</a:t>
            </a:r>
            <a:r>
              <a:rPr lang="en-US" altLang="zh-TW" sz="2800" b="1" dirty="0">
                <a:latin typeface="High Tower Text" pitchFamily="18" charset="0"/>
              </a:rPr>
              <a:t>" </a:t>
            </a:r>
            <a:r>
              <a:rPr lang="en-US" altLang="zh-TW" sz="2400" dirty="0"/>
              <a:t>&lt;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High Tower Text" pitchFamily="18" charset="0"/>
              </a:rPr>
              <a:t>jekyll.txt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400" dirty="0"/>
              <a:t>&gt;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b="1" dirty="0" err="1">
                <a:latin typeface="High Tower Text" pitchFamily="18" charset="0"/>
              </a:rPr>
              <a:t>jekyll.words</a:t>
            </a:r>
            <a:endParaRPr lang="en-US" altLang="zh-TW" b="1" dirty="0">
              <a:latin typeface="High Tower Text" pitchFamily="18" charset="0"/>
            </a:endParaRPr>
          </a:p>
        </p:txBody>
      </p:sp>
      <p:sp>
        <p:nvSpPr>
          <p:cNvPr id="3789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337FD0F-2DF4-4547-81FD-51D166559226}" type="slidenum">
              <a:rPr lang="zh-TW" altLang="en-US" sz="1400" b="0">
                <a:latin typeface="Arial" pitchFamily="34" charset="0"/>
              </a:rPr>
              <a:pPr algn="r"/>
              <a:t>18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22189"/>
              </p:ext>
            </p:extLst>
          </p:nvPr>
        </p:nvGraphicFramePr>
        <p:xfrm>
          <a:off x="0" y="1205653"/>
          <a:ext cx="9144000" cy="483613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2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19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rgbClr val="00CC00"/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rgbClr val="00CC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We can then identify unique words with sort and </a:t>
            </a:r>
            <a:r>
              <a:rPr lang="en-US" altLang="zh-TW" sz="2800" dirty="0" err="1">
                <a:solidFill>
                  <a:srgbClr val="00CC00"/>
                </a:solidFill>
                <a:latin typeface="Times New Roman" pitchFamily="18" charset="0"/>
              </a:rPr>
              <a:t>uniq</a:t>
            </a: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: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words | sort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uniq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lexicon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then identify unique words with sort and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uniq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: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words | sort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uniq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lexicon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The problem with the line above is that words that begin sentences are capitalized. Consequently, there will be multiple entries for one word (</a:t>
            </a:r>
            <a:r>
              <a:rPr lang="en-US" altLang="zh-TW" sz="2800" i="1" dirty="0" err="1">
                <a:solidFill>
                  <a:srgbClr val="00CC00"/>
                </a:solidFill>
                <a:latin typeface="Times New Roman" pitchFamily="18" charset="0"/>
              </a:rPr>
              <a:t>eg</a:t>
            </a:r>
            <a:r>
              <a:rPr lang="en-US" altLang="zh-TW" sz="2800" i="1" dirty="0">
                <a:solidFill>
                  <a:srgbClr val="00CC00"/>
                </a:solidFill>
                <a:latin typeface="Times New Roman" pitchFamily="18" charset="0"/>
              </a:rPr>
              <a:t>.</a:t>
            </a: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, “You” and “you”). </a:t>
            </a:r>
            <a:b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</a:b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The solution is to use </a:t>
            </a:r>
            <a:r>
              <a:rPr lang="en-US" altLang="zh-TW" sz="2800" dirty="0" err="1">
                <a:solidFill>
                  <a:srgbClr val="00CC00"/>
                </a:solidFill>
                <a:latin typeface="Times New Roman" pitchFamily="18" charset="0"/>
              </a:rPr>
              <a:t>tr</a:t>
            </a:r>
            <a:r>
              <a:rPr lang="en-US" altLang="zh-TW" sz="2800" dirty="0">
                <a:solidFill>
                  <a:srgbClr val="00CC00"/>
                </a:solidFill>
                <a:latin typeface="Times New Roman" pitchFamily="18" charset="0"/>
              </a:rPr>
              <a:t> one more time</a:t>
            </a:r>
            <a:r>
              <a:rPr lang="en-US" altLang="zh-TW" sz="2800" dirty="0" smtClean="0">
                <a:solidFill>
                  <a:srgbClr val="00CC00"/>
                </a:solidFill>
                <a:latin typeface="Times New Roman" pitchFamily="18" charset="0"/>
              </a:rPr>
              <a:t>:</a:t>
            </a: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6248400"/>
            <a:ext cx="8763000" cy="3352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TW" sz="24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cat words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tr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"a</a:t>
            </a:r>
            <a:r>
              <a:rPr lang="en-US" altLang="zh-TW" sz="28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z" "A</a:t>
            </a:r>
            <a:r>
              <a:rPr lang="en-US" altLang="zh-TW" sz="28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Z" | sort | </a:t>
            </a:r>
            <a:r>
              <a:rPr lang="en-US" altLang="zh-TW" sz="2800" b="0" kern="0" dirty="0" err="1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uniq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</a:t>
            </a:r>
            <a:r>
              <a:rPr lang="en-US" altLang="zh-TW" sz="2400" b="0" kern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  <a:ea typeface="+mn-ea"/>
                <a:cs typeface="+mn-cs"/>
              </a:rPr>
              <a:t> lexicon</a:t>
            </a:r>
          </a:p>
          <a:p>
            <a:pPr>
              <a:spcBef>
                <a:spcPts val="0"/>
              </a:spcBef>
              <a:defRPr/>
            </a:pPr>
            <a:r>
              <a:rPr lang="en-US" altLang="zh-TW" sz="2000" b="0" kern="0" dirty="0">
                <a:solidFill>
                  <a:srgbClr val="000000"/>
                </a:solidFill>
                <a:latin typeface="Lucida Grande" charset="0"/>
                <a:ea typeface="+mn-ea"/>
                <a:cs typeface="+mn-cs"/>
              </a:rPr>
              <a:t>     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3429000"/>
            <a:ext cx="87630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400" b="0" kern="0" dirty="0" smtClean="0"/>
              <a:t>%</a:t>
            </a:r>
            <a:r>
              <a:rPr lang="en-US" altLang="zh-TW" sz="2800" b="0" kern="0" dirty="0" smtClean="0">
                <a:latin typeface="High Tower Text" pitchFamily="18" charset="0"/>
              </a:rPr>
              <a:t> </a:t>
            </a:r>
            <a:r>
              <a:rPr lang="en-US" altLang="zh-TW" sz="2800" b="0" kern="0" dirty="0">
                <a:latin typeface="High Tower Text" pitchFamily="18" charset="0"/>
              </a:rPr>
              <a:t>cat words | </a:t>
            </a:r>
            <a:r>
              <a:rPr lang="en-US" altLang="zh-TW" sz="2800" b="0" kern="0" dirty="0" err="1">
                <a:latin typeface="High Tower Text" pitchFamily="18" charset="0"/>
              </a:rPr>
              <a:t>tr</a:t>
            </a:r>
            <a:r>
              <a:rPr lang="en-US" altLang="zh-TW" sz="2800" b="0" kern="0" dirty="0">
                <a:latin typeface="High Tower Text" pitchFamily="18" charset="0"/>
              </a:rPr>
              <a:t>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| sort | </a:t>
            </a:r>
            <a:r>
              <a:rPr lang="en-US" altLang="zh-TW" sz="2800" b="0" kern="0" dirty="0" err="1">
                <a:latin typeface="High Tower Text" pitchFamily="18" charset="0"/>
              </a:rPr>
              <a:t>uniq</a:t>
            </a:r>
            <a:r>
              <a:rPr lang="en-US" altLang="zh-TW" sz="2800" b="0" kern="0" dirty="0">
                <a:latin typeface="High Tower Text" pitchFamily="18" charset="0"/>
              </a:rPr>
              <a:t> </a:t>
            </a:r>
            <a:r>
              <a:rPr lang="en-US" altLang="zh-TW" sz="2400" b="0" kern="0" dirty="0"/>
              <a:t>&gt;</a:t>
            </a:r>
            <a:r>
              <a:rPr lang="en-US" altLang="zh-TW" sz="2800" b="0" kern="0" dirty="0">
                <a:latin typeface="High Tower Text" pitchFamily="18" charset="0"/>
              </a:rPr>
              <a:t> </a:t>
            </a:r>
            <a:r>
              <a:rPr lang="en-US" altLang="zh-TW" sz="2800" b="0" kern="0" dirty="0" smtClean="0">
                <a:latin typeface="High Tower Text" pitchFamily="18" charset="0"/>
              </a:rPr>
              <a:t>lexicon</a:t>
            </a:r>
            <a:endParaRPr lang="en-US" altLang="zh-TW" sz="2000" b="0" kern="0" dirty="0">
              <a:solidFill>
                <a:srgbClr val="000000"/>
              </a:solidFill>
              <a:latin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0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0052 -0.3983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High Tower Text" pitchFamily="18" charset="0"/>
              </a:rPr>
              <a:t>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3429000"/>
            <a:ext cx="876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400" b="0" kern="0" dirty="0" smtClean="0"/>
              <a:t>%</a:t>
            </a:r>
            <a:r>
              <a:rPr lang="en-US" altLang="zh-TW" sz="2800" b="0" kern="0" dirty="0" smtClean="0">
                <a:latin typeface="High Tower Text" pitchFamily="18" charset="0"/>
              </a:rPr>
              <a:t> </a:t>
            </a:r>
            <a:r>
              <a:rPr lang="en-US" altLang="zh-TW" sz="2800" b="0" kern="0" dirty="0">
                <a:latin typeface="High Tower Text" pitchFamily="18" charset="0"/>
              </a:rPr>
              <a:t>cat </a:t>
            </a:r>
            <a:r>
              <a:rPr lang="en-US" altLang="zh-TW" sz="2800" b="0" kern="0" dirty="0">
                <a:solidFill>
                  <a:srgbClr val="7F7F7F"/>
                </a:solidFill>
                <a:latin typeface="High Tower Text" pitchFamily="18" charset="0"/>
              </a:rPr>
              <a:t>words</a:t>
            </a:r>
            <a:r>
              <a:rPr lang="en-US" altLang="zh-TW" sz="2800" b="0" kern="0" dirty="0">
                <a:latin typeface="High Tower Text" pitchFamily="18" charset="0"/>
              </a:rPr>
              <a:t> | </a:t>
            </a:r>
            <a:r>
              <a:rPr lang="en-US" altLang="zh-TW" sz="2800" b="0" kern="0" dirty="0" err="1">
                <a:latin typeface="High Tower Text" pitchFamily="18" charset="0"/>
              </a:rPr>
              <a:t>tr</a:t>
            </a:r>
            <a:r>
              <a:rPr lang="en-US" altLang="zh-TW" sz="2800" b="0" kern="0" dirty="0">
                <a:latin typeface="High Tower Text" pitchFamily="18" charset="0"/>
              </a:rPr>
              <a:t>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| sort | </a:t>
            </a:r>
            <a:r>
              <a:rPr lang="en-US" altLang="zh-TW" sz="2800" b="0" kern="0" dirty="0" err="1">
                <a:latin typeface="High Tower Text" pitchFamily="18" charset="0"/>
              </a:rPr>
              <a:t>uniq</a:t>
            </a:r>
            <a:r>
              <a:rPr lang="en-US" altLang="zh-TW" sz="2800" b="0" kern="0" dirty="0">
                <a:latin typeface="High Tower Text" pitchFamily="18" charset="0"/>
              </a:rPr>
              <a:t> </a:t>
            </a:r>
            <a:r>
              <a:rPr lang="en-US" altLang="zh-TW" sz="2400" b="0" kern="0" dirty="0"/>
              <a:t>&gt;</a:t>
            </a:r>
            <a:r>
              <a:rPr lang="en-US" altLang="zh-TW" sz="2800" b="0" kern="0" dirty="0">
                <a:latin typeface="High Tower Text" pitchFamily="18" charset="0"/>
              </a:rPr>
              <a:t> lexicon</a:t>
            </a:r>
            <a:endParaRPr lang="en-US" altLang="zh-TW" b="0" kern="0" dirty="0"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000" kern="0" dirty="0">
              <a:solidFill>
                <a:srgbClr val="A6A6A6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kern="0" dirty="0">
                <a:solidFill>
                  <a:srgbClr val="000000"/>
                </a:solidFill>
                <a:latin typeface="Lucida Grande" charset="0"/>
              </a:rPr>
              <a:t>Thus: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%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cat jekyll.txt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" " "</a:t>
            </a:r>
            <a:r>
              <a:rPr lang="en-US" altLang="zh-TW" sz="2800" kern="0" dirty="0">
                <a:solidFill>
                  <a:srgbClr val="00CC00"/>
                </a:solidFill>
              </a:rPr>
              <a:t>\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n"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cd "a</a:t>
            </a:r>
            <a:r>
              <a:rPr lang="en-US" altLang="zh-TW" sz="2800" kern="0" dirty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zA</a:t>
            </a:r>
            <a:r>
              <a:rPr lang="en-US" altLang="zh-TW" sz="2800" kern="0" dirty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</a:t>
            </a:r>
            <a:r>
              <a:rPr lang="en-US" altLang="zh-TW" sz="2800" kern="0" dirty="0">
                <a:solidFill>
                  <a:srgbClr val="00CC00"/>
                </a:solidFill>
              </a:rPr>
              <a:t>\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n" | \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"a</a:t>
            </a:r>
            <a:r>
              <a:rPr lang="en-US" altLang="zh-TW" sz="2800" kern="0" dirty="0">
                <a:solidFill>
                  <a:srgbClr val="00CC00"/>
                </a:solidFill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z" "A</a:t>
            </a:r>
            <a:r>
              <a:rPr lang="en-US" altLang="zh-TW" sz="2800" kern="0" dirty="0">
                <a:solidFill>
                  <a:srgbClr val="00CC00"/>
                </a:solidFill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Z" | sort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uniq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400" kern="0" dirty="0">
                <a:solidFill>
                  <a:srgbClr val="00CC00"/>
                </a:solidFill>
              </a:rPr>
              <a:t>&gt;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 smtClean="0">
                <a:solidFill>
                  <a:srgbClr val="00CC00"/>
                </a:solidFill>
                <a:latin typeface="High Tower Text" pitchFamily="18" charset="0"/>
              </a:rPr>
              <a:t>lexicon</a:t>
            </a:r>
            <a:endParaRPr lang="en-US" altLang="zh-TW" sz="2800" kern="0" dirty="0">
              <a:solidFill>
                <a:srgbClr val="00CC00"/>
              </a:solidFill>
              <a:latin typeface="High Tower Text" pitchFamily="18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0" y="5554789"/>
            <a:ext cx="7772400" cy="1298448"/>
          </a:xfrm>
          <a:prstGeom prst="wedgeRectCallout">
            <a:avLst>
              <a:gd name="adj1" fmla="val 42702"/>
              <a:gd name="adj2" fmla="val -10742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chemeClr val="tx2"/>
                </a:solidFill>
                <a:latin typeface="Arial Narrow" panose="020B0606020202030204" pitchFamily="34" charset="0"/>
              </a:rPr>
              <a:t>The “\” allows the user to hit “enter” without ending the current command line.</a:t>
            </a:r>
          </a:p>
        </p:txBody>
      </p:sp>
    </p:spTree>
    <p:extLst>
      <p:ext uri="{BB962C8B-B14F-4D97-AF65-F5344CB8AC3E}">
        <p14:creationId xmlns:p14="http://schemas.microsoft.com/office/powerpoint/2010/main" val="70153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can be used to make a wordlist from a text. This can be done by replacing all spaces with a newline:</a:t>
            </a:r>
            <a:endParaRPr lang="en-US" altLang="zh-TW" sz="1200" dirty="0">
              <a:solidFill>
                <a:srgbClr val="FF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\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n" | less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We can combine the above command with </a:t>
            </a:r>
            <a:r>
              <a:rPr lang="en-US" altLang="zh-TW" sz="280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tr’s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delete function to make a wordlist without unwanted characters:</a:t>
            </a:r>
            <a:endParaRPr lang="en-US" altLang="zh-TW" sz="1050" dirty="0">
              <a:solidFill>
                <a:schemeClr val="bg1">
                  <a:lumMod val="65000"/>
                </a:schemeClr>
              </a:solidFill>
              <a:latin typeface="Lucida Grande" charset="0"/>
            </a:endParaRPr>
          </a:p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cat jekyll.txt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" " "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|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d "a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</a:rPr>
              <a:t>\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n" 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High Tower Text" pitchFamily="18" charset="0"/>
              </a:rPr>
              <a:t>words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3429000"/>
            <a:ext cx="876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400" b="0" kern="0" dirty="0" smtClean="0"/>
              <a:t>%</a:t>
            </a:r>
            <a:r>
              <a:rPr lang="en-US" altLang="zh-TW" sz="2800" b="0" kern="0" dirty="0" smtClean="0">
                <a:latin typeface="High Tower Text" pitchFamily="18" charset="0"/>
              </a:rPr>
              <a:t> </a:t>
            </a:r>
            <a:r>
              <a:rPr lang="en-US" altLang="zh-TW" sz="2800" b="0" kern="0" dirty="0">
                <a:latin typeface="High Tower Text" pitchFamily="18" charset="0"/>
              </a:rPr>
              <a:t>cat </a:t>
            </a:r>
            <a:r>
              <a:rPr lang="en-US" altLang="zh-TW" sz="2800" b="0" kern="0" dirty="0">
                <a:solidFill>
                  <a:srgbClr val="7F7F7F"/>
                </a:solidFill>
                <a:latin typeface="High Tower Text" pitchFamily="18" charset="0"/>
              </a:rPr>
              <a:t>words</a:t>
            </a:r>
            <a:r>
              <a:rPr lang="en-US" altLang="zh-TW" sz="2800" b="0" kern="0" dirty="0">
                <a:latin typeface="High Tower Text" pitchFamily="18" charset="0"/>
              </a:rPr>
              <a:t> | </a:t>
            </a:r>
            <a:r>
              <a:rPr lang="en-US" altLang="zh-TW" sz="2800" b="0" kern="0" dirty="0" err="1">
                <a:latin typeface="High Tower Text" pitchFamily="18" charset="0"/>
              </a:rPr>
              <a:t>tr</a:t>
            </a:r>
            <a:r>
              <a:rPr lang="en-US" altLang="zh-TW" sz="2800" b="0" kern="0" dirty="0">
                <a:latin typeface="High Tower Text" pitchFamily="18" charset="0"/>
              </a:rPr>
              <a:t>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"A</a:t>
            </a:r>
            <a:r>
              <a:rPr lang="en-US" altLang="zh-TW" sz="2800" b="0" kern="0" dirty="0"/>
              <a:t>-</a:t>
            </a:r>
            <a:r>
              <a:rPr lang="en-US" altLang="zh-TW" sz="2800" b="0" kern="0" dirty="0">
                <a:latin typeface="High Tower Text" pitchFamily="18" charset="0"/>
              </a:rPr>
              <a:t>Z" | sort | </a:t>
            </a:r>
            <a:r>
              <a:rPr lang="en-US" altLang="zh-TW" sz="2800" b="0" kern="0" dirty="0" err="1">
                <a:latin typeface="High Tower Text" pitchFamily="18" charset="0"/>
              </a:rPr>
              <a:t>uniq</a:t>
            </a:r>
            <a:r>
              <a:rPr lang="en-US" altLang="zh-TW" sz="2800" b="0" kern="0" dirty="0">
                <a:latin typeface="High Tower Text" pitchFamily="18" charset="0"/>
              </a:rPr>
              <a:t> </a:t>
            </a:r>
            <a:r>
              <a:rPr lang="en-US" altLang="zh-TW" sz="2400" b="0" kern="0" dirty="0"/>
              <a:t>&gt;</a:t>
            </a:r>
            <a:r>
              <a:rPr lang="en-US" altLang="zh-TW" sz="2800" b="0" kern="0" dirty="0">
                <a:latin typeface="High Tower Text" pitchFamily="18" charset="0"/>
              </a:rPr>
              <a:t> lexicon</a:t>
            </a:r>
            <a:endParaRPr lang="en-US" altLang="zh-TW" b="0" kern="0" dirty="0"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000" kern="0" dirty="0">
              <a:solidFill>
                <a:srgbClr val="A6A6A6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kern="0" dirty="0">
                <a:solidFill>
                  <a:srgbClr val="7F7F7F"/>
                </a:solidFill>
                <a:latin typeface="Lucida Grande" charset="0"/>
              </a:rPr>
              <a:t>Thus: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0" kern="0" dirty="0">
                <a:solidFill>
                  <a:srgbClr val="7F7F7F"/>
                </a:solidFill>
              </a:rPr>
              <a:t>%</a:t>
            </a:r>
            <a:r>
              <a:rPr lang="en-US" altLang="zh-TW" sz="2800" b="0" kern="0" dirty="0">
                <a:solidFill>
                  <a:srgbClr val="7F7F7F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cat jekyll.txt | </a:t>
            </a: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" " "</a:t>
            </a:r>
            <a:r>
              <a:rPr lang="en-US" altLang="zh-TW" sz="2800" kern="0" dirty="0">
                <a:solidFill>
                  <a:srgbClr val="7F7F7F"/>
                </a:solidFill>
              </a:rPr>
              <a:t>\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n" | </a:t>
            </a: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7F7F7F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cd "a</a:t>
            </a:r>
            <a:r>
              <a:rPr lang="en-US" altLang="zh-TW" sz="2800" kern="0" dirty="0">
                <a:solidFill>
                  <a:srgbClr val="7F7F7F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zA</a:t>
            </a:r>
            <a:r>
              <a:rPr lang="en-US" altLang="zh-TW" sz="2800" kern="0" dirty="0">
                <a:solidFill>
                  <a:srgbClr val="7F7F7F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Z</a:t>
            </a:r>
            <a:r>
              <a:rPr lang="en-US" altLang="zh-TW" sz="2800" kern="0" dirty="0">
                <a:solidFill>
                  <a:srgbClr val="7F7F7F"/>
                </a:solidFill>
              </a:rPr>
              <a:t>\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n" | \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"a</a:t>
            </a:r>
            <a:r>
              <a:rPr lang="en-US" altLang="zh-TW" sz="2800" kern="0" dirty="0">
                <a:solidFill>
                  <a:srgbClr val="7F7F7F"/>
                </a:solidFill>
              </a:rPr>
              <a:t>-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z" "A</a:t>
            </a:r>
            <a:r>
              <a:rPr lang="en-US" altLang="zh-TW" sz="2800" kern="0" dirty="0">
                <a:solidFill>
                  <a:srgbClr val="7F7F7F"/>
                </a:solidFill>
              </a:rPr>
              <a:t>-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Z" | sort | </a:t>
            </a:r>
            <a:r>
              <a:rPr lang="en-US" altLang="zh-TW" sz="2800" kern="0" dirty="0" err="1">
                <a:solidFill>
                  <a:srgbClr val="7F7F7F"/>
                </a:solidFill>
                <a:latin typeface="High Tower Text" pitchFamily="18" charset="0"/>
              </a:rPr>
              <a:t>uniq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</a:t>
            </a:r>
            <a:r>
              <a:rPr lang="en-US" altLang="zh-TW" sz="2400" kern="0" dirty="0">
                <a:solidFill>
                  <a:srgbClr val="7F7F7F"/>
                </a:solidFill>
              </a:rPr>
              <a:t>&gt;</a:t>
            </a:r>
            <a:r>
              <a:rPr lang="en-US" altLang="zh-TW" sz="2800" kern="0" dirty="0">
                <a:solidFill>
                  <a:srgbClr val="7F7F7F"/>
                </a:solidFill>
                <a:latin typeface="High Tower Text" pitchFamily="18" charset="0"/>
              </a:rPr>
              <a:t> lexicon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endParaRPr lang="en-US" altLang="zh-TW" sz="1050" b="0" kern="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kern="0" dirty="0">
                <a:solidFill>
                  <a:srgbClr val="000000"/>
                </a:solidFill>
                <a:latin typeface="Lucida Grande" charset="0"/>
              </a:rPr>
              <a:t>Or, better still: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0" kern="0" dirty="0">
                <a:solidFill>
                  <a:srgbClr val="000000"/>
                </a:solidFill>
              </a:rPr>
              <a:t>%</a:t>
            </a:r>
            <a:r>
              <a:rPr lang="en-US" altLang="zh-TW" sz="28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cat jekyll.txt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"a</a:t>
            </a:r>
            <a:r>
              <a:rPr lang="en-US" altLang="zh-TW" sz="2800" kern="0" dirty="0">
                <a:solidFill>
                  <a:srgbClr val="00CC00"/>
                </a:solidFill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 " "A</a:t>
            </a:r>
            <a:r>
              <a:rPr lang="en-US" altLang="zh-TW" sz="2800" kern="0" dirty="0">
                <a:solidFill>
                  <a:srgbClr val="00CC00"/>
                </a:solidFill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Z</a:t>
            </a:r>
            <a:r>
              <a:rPr lang="en-US" altLang="zh-TW" sz="2800" kern="0" dirty="0">
                <a:solidFill>
                  <a:srgbClr val="00CC00"/>
                </a:solidFill>
              </a:rPr>
              <a:t>\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n"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tr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800" kern="0" dirty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cd </a:t>
            </a:r>
            <a:r>
              <a:rPr lang="en-US" altLang="zh-TW" sz="2800" kern="0" dirty="0" smtClean="0">
                <a:solidFill>
                  <a:srgbClr val="00CC00"/>
                </a:solidFill>
                <a:latin typeface="High Tower Text" pitchFamily="18" charset="0"/>
              </a:rPr>
              <a:t>"A</a:t>
            </a:r>
            <a:r>
              <a:rPr lang="en-US" altLang="zh-TW" sz="2800" kern="0" dirty="0" smtClean="0">
                <a:solidFill>
                  <a:srgbClr val="00CC00"/>
                </a:solidFill>
                <a:latin typeface="Times New Roman" pitchFamily="18" charset="0"/>
              </a:rPr>
              <a:t>-</a:t>
            </a:r>
            <a:r>
              <a:rPr lang="en-US" altLang="zh-TW" sz="2800" kern="0" dirty="0" smtClean="0">
                <a:solidFill>
                  <a:srgbClr val="00CC00"/>
                </a:solidFill>
                <a:latin typeface="High Tower Text" pitchFamily="18" charset="0"/>
              </a:rPr>
              <a:t>Z</a:t>
            </a:r>
            <a:r>
              <a:rPr lang="en-US" altLang="zh-TW" sz="2800" kern="0" dirty="0" smtClean="0">
                <a:solidFill>
                  <a:srgbClr val="00CC00"/>
                </a:solidFill>
              </a:rPr>
              <a:t>\</a:t>
            </a:r>
            <a:r>
              <a:rPr lang="en-US" altLang="zh-TW" sz="2800" kern="0" dirty="0" smtClean="0">
                <a:solidFill>
                  <a:srgbClr val="00CC00"/>
                </a:solidFill>
                <a:latin typeface="High Tower Text" pitchFamily="18" charset="0"/>
              </a:rPr>
              <a:t>n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" | \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sort | </a:t>
            </a:r>
            <a:r>
              <a:rPr lang="en-US" altLang="zh-TW" sz="2800" kern="0" dirty="0" err="1">
                <a:solidFill>
                  <a:srgbClr val="00CC00"/>
                </a:solidFill>
                <a:latin typeface="High Tower Text" pitchFamily="18" charset="0"/>
              </a:rPr>
              <a:t>uniq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</a:t>
            </a:r>
            <a:r>
              <a:rPr lang="en-US" altLang="zh-TW" sz="2400" kern="0" dirty="0">
                <a:solidFill>
                  <a:srgbClr val="00CC00"/>
                </a:solidFill>
              </a:rPr>
              <a:t>&gt;</a:t>
            </a:r>
            <a:r>
              <a:rPr lang="en-US" altLang="zh-TW" sz="2800" kern="0" dirty="0">
                <a:solidFill>
                  <a:srgbClr val="00CC00"/>
                </a:solidFill>
                <a:latin typeface="High Tower Text" pitchFamily="18" charset="0"/>
              </a:rPr>
              <a:t> lexicon</a:t>
            </a:r>
            <a:endParaRPr lang="en-US" altLang="zh-TW" sz="2800" b="0" kern="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000" b="0" kern="0" dirty="0">
                <a:solidFill>
                  <a:srgbClr val="000000"/>
                </a:solidFill>
                <a:latin typeface="Lucida Grande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7647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6712"/>
            <a:ext cx="8534400" cy="5791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3800" dirty="0">
                <a:solidFill>
                  <a:srgbClr val="CC3300"/>
                </a:solidFill>
                <a:latin typeface="Times New Roman" pitchFamily="18" charset="0"/>
              </a:rPr>
              <a:t>The arguments to </a:t>
            </a:r>
            <a:r>
              <a:rPr lang="en-US" altLang="zh-TW" sz="3800" dirty="0" err="1">
                <a:solidFill>
                  <a:srgbClr val="CC3300"/>
                </a:solidFill>
                <a:latin typeface="Times New Roman" pitchFamily="18" charset="0"/>
              </a:rPr>
              <a:t>tr</a:t>
            </a:r>
            <a:r>
              <a:rPr lang="en-US" altLang="zh-TW" sz="3800" dirty="0">
                <a:solidFill>
                  <a:srgbClr val="CC3300"/>
                </a:solidFill>
                <a:latin typeface="Times New Roman" pitchFamily="18" charset="0"/>
              </a:rPr>
              <a:t> are a </a:t>
            </a:r>
            <a:r>
              <a:rPr lang="en-US" altLang="zh-TW" sz="3800" i="1" u="sng" dirty="0">
                <a:solidFill>
                  <a:srgbClr val="CC3300"/>
                </a:solidFill>
                <a:latin typeface="Times New Roman" pitchFamily="18" charset="0"/>
              </a:rPr>
              <a:t>list</a:t>
            </a:r>
            <a:r>
              <a:rPr lang="en-US" altLang="zh-TW" sz="3800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altLang="zh-TW" sz="3800" b="1" dirty="0">
                <a:latin typeface="Times New Roman" pitchFamily="18" charset="0"/>
              </a:rPr>
              <a:t>not</a:t>
            </a:r>
            <a:r>
              <a:rPr lang="en-US" altLang="zh-TW" sz="3800" dirty="0">
                <a:solidFill>
                  <a:srgbClr val="CC3300"/>
                </a:solidFill>
                <a:latin typeface="Times New Roman" pitchFamily="18" charset="0"/>
              </a:rPr>
              <a:t> a </a:t>
            </a:r>
            <a:r>
              <a:rPr lang="en-US" altLang="zh-TW" sz="3800" i="1" u="sng" dirty="0">
                <a:solidFill>
                  <a:srgbClr val="CC3300"/>
                </a:solidFill>
                <a:latin typeface="Times New Roman" pitchFamily="18" charset="0"/>
              </a:rPr>
              <a:t>string</a:t>
            </a:r>
            <a:r>
              <a:rPr lang="en-US" altLang="zh-TW" sz="3800" i="1" dirty="0">
                <a:solidFill>
                  <a:srgbClr val="CC3300"/>
                </a:solidFill>
                <a:latin typeface="Times New Roman" pitchFamily="18" charset="0"/>
              </a:rPr>
              <a:t>!</a:t>
            </a:r>
            <a:endParaRPr lang="en-US" altLang="zh-TW" sz="3800" dirty="0">
              <a:solidFill>
                <a:srgbClr val="CC33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800" dirty="0">
              <a:solidFill>
                <a:srgbClr val="CC3300"/>
              </a:solidFill>
              <a:latin typeface="Lucida Grande" charset="0"/>
            </a:endParaRPr>
          </a:p>
          <a:p>
            <a:pPr marL="0" indent="569913" eaLnBrk="1" hangingPunct="1">
              <a:lnSpc>
                <a:spcPct val="90000"/>
              </a:lnSpc>
              <a:buFontTx/>
              <a:buNone/>
            </a:pPr>
            <a:r>
              <a:rPr lang="en-US" altLang="zh-TW" sz="2200" dirty="0">
                <a:solidFill>
                  <a:srgbClr val="000000"/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"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"Steve"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My name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iS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Steve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7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rgbClr val="000000"/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"a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z" "A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Z"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MY NAME IS STEVE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rgbClr val="000000"/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d "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ev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My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nam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is St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rgbClr val="000000"/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"My name is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steve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cd "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ev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"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eeve</a:t>
            </a:r>
            <a:endParaRPr lang="en-US" altLang="zh-TW" sz="24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rgbClr val="000000"/>
                </a:solidFill>
                <a:cs typeface="Arial" pitchFamily="34" charset="0"/>
              </a:rPr>
              <a:t>%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echo "hi there 4 lines" | </a:t>
            </a:r>
            <a:r>
              <a:rPr lang="en-US" altLang="zh-TW" sz="2400" dirty="0" err="1">
                <a:solidFill>
                  <a:srgbClr val="000000"/>
                </a:solidFill>
                <a:latin typeface="High Tower Text" pitchFamily="18" charset="0"/>
              </a:rPr>
              <a:t>tr</a:t>
            </a: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 " " "\n"</a:t>
            </a:r>
            <a:endParaRPr lang="en-US" altLang="zh-TW" sz="28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hi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there 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00"/>
                </a:solidFill>
                <a:latin typeface="High Tower Text" pitchFamily="18" charset="0"/>
              </a:rPr>
              <a:t>4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rgbClr val="000000"/>
                </a:solidFill>
                <a:latin typeface="High Tower Text" pitchFamily="18" charset="0"/>
              </a:rPr>
              <a:t>lines</a:t>
            </a:r>
          </a:p>
          <a:p>
            <a:pPr marL="0" indent="56991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tr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6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6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6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6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205653"/>
          <a:ext cx="9144000" cy="483613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26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39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22198"/>
              </p:ext>
            </p:extLst>
          </p:nvPr>
        </p:nvGraphicFramePr>
        <p:xfrm>
          <a:off x="0" y="1205653"/>
          <a:ext cx="9144000" cy="483613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27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97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FF0000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echo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"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= `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 eaLnBrk="1" hangingPunct="1"/>
            <a:r>
              <a:rPr lang="en-US" altLang="zh-TW" sz="2800" dirty="0">
                <a:solidFill>
                  <a:schemeClr val="bg1"/>
                </a:solidFill>
              </a:rPr>
              <a:t>is picky about spaces. 1, +, 4, /, and 2 are separate arguments, so they need spaces between.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Remember that * is a special character. Use \*.</a:t>
            </a:r>
            <a:endParaRPr lang="en-US" altLang="zh-TW" sz="2400" dirty="0">
              <a:solidFill>
                <a:schemeClr val="bg1"/>
              </a:solidFill>
              <a:latin typeface="Lucida Grande" charset="0"/>
            </a:endParaRP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28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FF0000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rgbClr val="000000"/>
                </a:solidFill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High Tower Text" panose="02040502050506030303" pitchFamily="18" charset="0"/>
              </a:rPr>
              <a:t>"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= `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 eaLnBrk="1" hangingPunct="1"/>
            <a:r>
              <a:rPr lang="en-US" altLang="zh-TW" sz="2800" dirty="0">
                <a:solidFill>
                  <a:schemeClr val="bg1"/>
                </a:solidFill>
              </a:rPr>
              <a:t>is picky about spaces. 1, +, 4, /, and 2 are separate arguments, so they need spaces between.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Remember that * is a special character. Use \*.</a:t>
            </a:r>
            <a:endParaRPr lang="en-US" altLang="zh-TW" sz="2400" dirty="0">
              <a:solidFill>
                <a:schemeClr val="bg1"/>
              </a:solidFill>
              <a:latin typeface="Lucida Grande" charset="0"/>
            </a:endParaRP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29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1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66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endParaRPr lang="en-US" altLang="zh-TW" sz="54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68016"/>
            <a:ext cx="8534400" cy="5029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8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sort</a:t>
            </a:r>
            <a:r>
              <a:rPr lang="en-US" altLang="zh-TW" dirty="0">
                <a:solidFill>
                  <a:srgbClr val="0033CC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the lines of a file. Some useful flags include: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	-g   </a:t>
            </a: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 performs a numeric sort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	-k    allows you to sort on different fields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	-r     sort in reverse order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	-s     keeps lines that tie in original order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	-R    sort in random order (can be used for 		   a game)</a:t>
            </a:r>
          </a:p>
          <a:p>
            <a:pPr marL="0" indent="0" eaLnBrk="1" hangingPunct="1">
              <a:buFontTx/>
              <a:buNone/>
            </a:pPr>
            <a:endParaRPr lang="en-US" altLang="zh-TW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TW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TW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FF0000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= `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 eaLnBrk="1" hangingPunct="1"/>
            <a:r>
              <a:rPr lang="en-US" altLang="zh-TW" sz="2800" dirty="0">
                <a:solidFill>
                  <a:schemeClr val="bg1"/>
                </a:solidFill>
              </a:rPr>
              <a:t>is picky about spaces. 1, +, 4, /, and 2 are separate arguments, so they need spaces between.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Remember that * is a special character. Use \*.</a:t>
            </a:r>
            <a:endParaRPr lang="en-US" altLang="zh-TW" sz="2400" dirty="0">
              <a:solidFill>
                <a:schemeClr val="bg1"/>
              </a:solidFill>
              <a:latin typeface="Lucida Grande" charset="0"/>
            </a:endParaRP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30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exp</a:t>
            </a:r>
            <a:r>
              <a:rPr lang="en-US" altLang="zh-TW" sz="66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FF0000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= `</a:t>
            </a:r>
            <a:r>
              <a:rPr lang="en-US" altLang="zh-TW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"</a:t>
            </a:r>
            <a:endParaRPr lang="en-US" altLang="zh-TW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31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exp</a:t>
            </a:r>
            <a:r>
              <a:rPr lang="en-US" altLang="zh-TW" sz="66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FF0000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rgbClr val="000000"/>
                </a:solidFill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= `</a:t>
            </a:r>
            <a:r>
              <a:rPr lang="en-US" altLang="zh-TW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  <a:r>
              <a:rPr lang="en-US" altLang="zh-TW" sz="2800" dirty="0">
                <a:latin typeface="High Tower Text" panose="02040502050506030303" pitchFamily="18" charset="0"/>
              </a:rPr>
              <a:t>"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rgbClr val="000000"/>
              </a:solidFill>
            </a:endParaRPr>
          </a:p>
          <a:p>
            <a:pPr marL="0" indent="0" eaLnBrk="1" hangingPunct="1"/>
            <a:r>
              <a:rPr lang="en-US" altLang="zh-TW" sz="2800" b="1" dirty="0">
                <a:solidFill>
                  <a:srgbClr val="000000"/>
                </a:solidFill>
              </a:rPr>
              <a:t> </a:t>
            </a:r>
            <a:r>
              <a:rPr lang="en-US" altLang="zh-TW" sz="4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33CC"/>
                </a:solidFill>
              </a:rPr>
              <a:t> is picky about spaces. 1, +, 4, /, and 2 are separate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arguments:</a:t>
            </a:r>
            <a:r>
              <a:rPr lang="en-US" altLang="zh-TW" sz="20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spaces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are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needed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between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them.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endParaRPr lang="en-US" altLang="zh-TW" sz="24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32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exp</a:t>
            </a:r>
            <a:r>
              <a:rPr lang="en-US" altLang="zh-TW" sz="66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FF0000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rgbClr val="000000"/>
                </a:solidFill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= `</a:t>
            </a:r>
            <a:r>
              <a:rPr lang="en-US" altLang="zh-TW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  <a:r>
              <a:rPr lang="en-US" altLang="zh-TW" sz="2800" dirty="0">
                <a:latin typeface="High Tower Text" panose="02040502050506030303" pitchFamily="18" charset="0"/>
              </a:rPr>
              <a:t>"</a:t>
            </a: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/>
          </a:p>
          <a:p>
            <a:pPr marL="0" indent="0" eaLnBrk="1" hangingPunct="1"/>
            <a:r>
              <a:rPr lang="en-US" altLang="zh-TW" sz="2800" b="1" dirty="0"/>
              <a:t> </a:t>
            </a:r>
            <a:r>
              <a:rPr lang="en-US" altLang="zh-TW" sz="4000" b="1" dirty="0">
                <a:latin typeface="High Tower Text" panose="02040502050506030303" pitchFamily="18" charset="0"/>
              </a:rPr>
              <a:t>expr</a:t>
            </a:r>
            <a:r>
              <a:rPr lang="en-US" altLang="zh-TW" sz="2800" dirty="0"/>
              <a:t> is picky about spaces. 1, +, 4, /, and 2 are separate</a:t>
            </a:r>
            <a:r>
              <a:rPr lang="en-US" altLang="zh-TW" sz="2400" dirty="0"/>
              <a:t> </a:t>
            </a:r>
            <a:r>
              <a:rPr lang="en-US" altLang="zh-TW" sz="2800" dirty="0"/>
              <a:t>arguments:</a:t>
            </a:r>
            <a:r>
              <a:rPr lang="en-US" altLang="zh-TW" sz="2000" dirty="0"/>
              <a:t> </a:t>
            </a:r>
            <a:r>
              <a:rPr lang="en-US" altLang="zh-TW" sz="2800" dirty="0"/>
              <a:t>spaces</a:t>
            </a:r>
            <a:r>
              <a:rPr lang="en-US" altLang="zh-TW" sz="2400" dirty="0"/>
              <a:t> </a:t>
            </a:r>
            <a:r>
              <a:rPr lang="en-US" altLang="zh-TW" sz="2800" dirty="0"/>
              <a:t>are</a:t>
            </a:r>
            <a:r>
              <a:rPr lang="en-US" altLang="zh-TW" sz="2400" dirty="0"/>
              <a:t> </a:t>
            </a:r>
            <a:r>
              <a:rPr lang="en-US" altLang="zh-TW" sz="2800" dirty="0"/>
              <a:t>needed</a:t>
            </a:r>
            <a:r>
              <a:rPr lang="en-US" altLang="zh-TW" sz="2400" dirty="0"/>
              <a:t> </a:t>
            </a:r>
            <a:r>
              <a:rPr lang="en-US" altLang="zh-TW" sz="2800" dirty="0"/>
              <a:t>between</a:t>
            </a:r>
            <a:r>
              <a:rPr lang="en-US" altLang="zh-TW" sz="2400" dirty="0"/>
              <a:t> </a:t>
            </a:r>
            <a:r>
              <a:rPr lang="en-US" altLang="zh-TW" sz="2800" dirty="0"/>
              <a:t>them.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Remember that * is a special character. Use \*.</a:t>
            </a:r>
            <a:endParaRPr lang="en-US" altLang="zh-TW" sz="2400" dirty="0">
              <a:solidFill>
                <a:srgbClr val="0033CC"/>
              </a:solidFill>
              <a:latin typeface="Lucida Grande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19672" y="5949280"/>
            <a:ext cx="5184576" cy="8640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expr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`cat f1|wc –c` \* 100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9700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33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exp</a:t>
            </a:r>
            <a:r>
              <a:rPr lang="en-US" altLang="zh-TW" sz="66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r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205653"/>
          <a:ext cx="9144000" cy="483613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34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5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67762"/>
              </p:ext>
            </p:extLst>
          </p:nvPr>
        </p:nvGraphicFramePr>
        <p:xfrm>
          <a:off x="0" y="1205653"/>
          <a:ext cx="9144000" cy="483613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35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1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FF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%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  1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  2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  3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  4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%</a:t>
            </a:r>
            <a:endParaRPr lang="en-US" altLang="zh-TW" sz="2400" dirty="0">
              <a:solidFill>
                <a:srgbClr val="000000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36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FF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2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up from the first value to the second: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%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3 6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%</a:t>
            </a:r>
            <a:endParaRPr lang="en-US" altLang="zh-TW" sz="2400" dirty="0">
              <a:solidFill>
                <a:srgbClr val="000000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37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FF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2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up from the first value to the second.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3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it counts from the first to the third, using the second as the step size: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%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11 -3 5 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%</a:t>
            </a:r>
            <a:endParaRPr lang="en-US" altLang="zh-TW" sz="2400" dirty="0">
              <a:solidFill>
                <a:srgbClr val="000000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38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84096" cy="467484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FF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2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up from the first value to the second.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3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it counts from the first to the third, using the second as the step size.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b="1" dirty="0" err="1">
                <a:solidFill>
                  <a:srgbClr val="0066CC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dirty="0">
                <a:latin typeface="Lucida Grande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</a:rPr>
              <a:t>is often </a:t>
            </a:r>
            <a:r>
              <a:rPr lang="en-US" altLang="zh-TW" dirty="0">
                <a:latin typeface="Times New Roman" panose="02020603050405020304" pitchFamily="18" charset="0"/>
              </a:rPr>
              <a:t>used with </a:t>
            </a:r>
            <a:r>
              <a:rPr lang="en-US" altLang="zh-TW" dirty="0" smtClean="0">
                <a:latin typeface="Times New Roman" panose="02020603050405020304" pitchFamily="18" charset="0"/>
              </a:rPr>
              <a:t>`` (we’ll see why later):</a:t>
            </a:r>
            <a:endParaRPr lang="en-US" altLang="zh-TW" sz="36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11560" y="5589240"/>
            <a:ext cx="3744416" cy="122413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seq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50 10 60 </a:t>
            </a:r>
          </a:p>
          <a:p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50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60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644008" y="5589240"/>
            <a:ext cx="3744416" cy="122413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echo</a:t>
            </a:r>
            <a:r>
              <a:rPr kumimoji="1" 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 `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seq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50 10 60` </a:t>
            </a:r>
          </a:p>
          <a:p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50 60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39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seq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4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4927"/>
              </p:ext>
            </p:extLst>
          </p:nvPr>
        </p:nvGraphicFramePr>
        <p:xfrm>
          <a:off x="0" y="1205653"/>
          <a:ext cx="9144000" cy="483613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4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00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205653"/>
          <a:ext cx="9144000" cy="483613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40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72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99805"/>
              </p:ext>
            </p:extLst>
          </p:nvPr>
        </p:nvGraphicFramePr>
        <p:xfrm>
          <a:off x="0" y="1205653"/>
          <a:ext cx="9144000" cy="483613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41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15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762000"/>
            <a:ext cx="8764587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r>
              <a:rPr lang="en-US" altLang="zh-TW" sz="360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identifies where you can find the</a:t>
            </a:r>
            <a:b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		executable for the given command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Every UNIX command has an executable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Usually, these executables are stored in either /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/bin  or  /bin</a:t>
            </a:r>
          </a:p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Whenever you run a command, your </a:t>
            </a:r>
            <a:r>
              <a:rPr lang="en-US" altLang="zh-TW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shell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will look everywhere in your </a:t>
            </a:r>
            <a:r>
              <a:rPr lang="en-US" altLang="zh-TW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path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for the executable.</a:t>
            </a:r>
          </a:p>
          <a:p>
            <a:pPr lvl="1" eaLnBrk="1" hangingPunct="1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/bin  or  /bin  are always going to be in you path</a:t>
            </a:r>
          </a:p>
        </p:txBody>
      </p:sp>
      <p:sp>
        <p:nvSpPr>
          <p:cNvPr id="33796" name="Slide Number Placeholder 5"/>
          <p:cNvSpPr txBox="1">
            <a:spLocks noGrp="1"/>
          </p:cNvSpPr>
          <p:nvPr/>
        </p:nvSpPr>
        <p:spPr bwMode="auto">
          <a:xfrm>
            <a:off x="853440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08726FA-8ACC-415A-9BBE-38CB5399D6AF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zh-TW" sz="1400" b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762000"/>
            <a:ext cx="8764587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r>
              <a:rPr lang="en-US" altLang="zh-TW" sz="360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identifies where you can find the</a:t>
            </a:r>
            <a:b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		executable for the given command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Every UNIX command has an executable</a:t>
            </a:r>
          </a:p>
          <a:p>
            <a:pPr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Usually, these executables are stored in either /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/bin  or  /bin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Whenever you run a command,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shell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will look everywhere in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path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executable.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/bin  or  /bin  are always going to be in you path</a:t>
            </a:r>
          </a:p>
        </p:txBody>
      </p:sp>
      <p:sp>
        <p:nvSpPr>
          <p:cNvPr id="33796" name="Slide Number Placeholder 5"/>
          <p:cNvSpPr txBox="1">
            <a:spLocks noGrp="1"/>
          </p:cNvSpPr>
          <p:nvPr/>
        </p:nvSpPr>
        <p:spPr bwMode="auto">
          <a:xfrm>
            <a:off x="853440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08726FA-8ACC-415A-9BBE-38CB5399D6AF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zh-TW" sz="1400" b="0"/>
          </a:p>
        </p:txBody>
      </p:sp>
      <p:sp>
        <p:nvSpPr>
          <p:cNvPr id="5" name="Oval Callout 4"/>
          <p:cNvSpPr/>
          <p:nvPr/>
        </p:nvSpPr>
        <p:spPr bwMode="auto">
          <a:xfrm>
            <a:off x="4499992" y="3212976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6" name="Oval Callout 5"/>
          <p:cNvSpPr/>
          <p:nvPr/>
        </p:nvSpPr>
        <p:spPr bwMode="auto">
          <a:xfrm>
            <a:off x="6588224" y="2708920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0"/>
            <a:ext cx="8784976" cy="8382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What’s the path of an executable?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zh-TW" b="1" dirty="0" smtClean="0"/>
              <a:t>When we ran scripts, the “./” indicated </a:t>
            </a:r>
            <a:r>
              <a:rPr lang="en-US" altLang="zh-TW" b="1" dirty="0"/>
              <a:t>that </a:t>
            </a:r>
            <a:r>
              <a:rPr lang="en-US" altLang="zh-TW" b="1" dirty="0" smtClean="0"/>
              <a:t>they were in </a:t>
            </a:r>
            <a:r>
              <a:rPr lang="en-US" altLang="zh-TW" b="1" dirty="0"/>
              <a:t>the current </a:t>
            </a:r>
            <a:r>
              <a:rPr lang="en-US" altLang="zh-TW" b="1" dirty="0" smtClean="0"/>
              <a:t>directory.</a:t>
            </a:r>
            <a:endParaRPr lang="en-US" altLang="zh-TW" b="1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44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08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Remember this slide?</a:t>
            </a:r>
            <a:endParaRPr lang="en-US" altLang="zh-TW" sz="4800" dirty="0">
              <a:solidFill>
                <a:srgbClr val="0033CC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750768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ls –l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rw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zh-TW" altLang="en-US" sz="26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ls –l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rwxr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400" b="1" dirty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ls A*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</a:t>
            </a:r>
            <a:r>
              <a:rPr lang="en-US" altLang="zh-TW" sz="24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.</a:t>
            </a:r>
            <a:r>
              <a:rPr lang="en-US" altLang="zh-TW" b="1" dirty="0">
                <a:solidFill>
                  <a:srgbClr val="FFFF00"/>
                </a:solidFill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anose="02040502050506030303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sz="2400" b="1" dirty="0">
                <a:solidFill>
                  <a:srgbClr val="B2B2B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800" b="1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anose="02040502050506030303" pitchFamily="18" charset="0"/>
              </a:rPr>
              <a:t>count_A_files</a:t>
            </a:r>
            <a:endParaRPr lang="en-US" altLang="zh-TW" sz="2800" b="1" dirty="0">
              <a:solidFill>
                <a:srgbClr val="FFFFCC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anose="02040502050506030303" pitchFamily="18" charset="0"/>
              </a:rPr>
              <a:t>count_A_files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anose="02040502050506030303" pitchFamily="18" charset="0"/>
              </a:rPr>
              <a:t>: Command not found.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407557" name="AutoShape 5"/>
          <p:cNvSpPr>
            <a:spLocks noChangeArrowheads="1"/>
          </p:cNvSpPr>
          <p:nvPr/>
        </p:nvSpPr>
        <p:spPr bwMode="auto">
          <a:xfrm>
            <a:off x="1676400" y="3733800"/>
            <a:ext cx="2514600" cy="838200"/>
          </a:xfrm>
          <a:prstGeom prst="wedgeRoundRectCallout">
            <a:avLst>
              <a:gd name="adj1" fmla="val -82259"/>
              <a:gd name="adj2" fmla="val 732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Let’s now try it without the ./</a:t>
            </a:r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152400" y="5449888"/>
            <a:ext cx="8196263" cy="12874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2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spcBef>
                <a:spcPts val="4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24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23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nimBg="1"/>
      <p:bldP spid="407557" grpId="1" animBg="1"/>
      <p:bldP spid="4075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zh-TW" b="1" dirty="0"/>
              <a:t>When we ran scripts, the “./” indicated that they were </a:t>
            </a:r>
            <a:r>
              <a:rPr lang="en-US" altLang="zh-TW" b="1" dirty="0" smtClean="0"/>
              <a:t>in </a:t>
            </a:r>
            <a:r>
              <a:rPr lang="en-US" altLang="zh-TW" b="1" dirty="0"/>
              <a:t>the current </a:t>
            </a:r>
            <a:r>
              <a:rPr lang="en-US" altLang="zh-TW" b="1" dirty="0" smtClean="0"/>
              <a:t>directory.</a:t>
            </a:r>
            <a:endParaRPr lang="en-US" altLang="zh-TW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46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44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When we ran scripts, the “./” indicated that they were in the current 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directory.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/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/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/>
              <a:t>Why can’t the system just assume that the script is in the current directory?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066800" y="4572000"/>
            <a:ext cx="5181600" cy="1600200"/>
          </a:xfrm>
          <a:prstGeom prst="wedgeRoundRectCallout">
            <a:avLst>
              <a:gd name="adj1" fmla="val 46032"/>
              <a:gd name="adj2" fmla="val -1114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latin typeface="Arial Narrow" panose="020B0606020202030204" pitchFamily="34" charset="0"/>
              </a:rPr>
              <a:t>Actually, you can modify your system to do this – but you might not want to…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47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539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When we ran scripts, the “./” indicated that they were in the current 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</a:rPr>
              <a:t>directory.</a:t>
            </a:r>
            <a:endParaRPr lang="en-US" altLang="zh-TW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/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rgbClr val="FF0000"/>
                </a:solidFill>
              </a:rPr>
              <a:t>I mean, where else would it be?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524000" y="5334000"/>
            <a:ext cx="3886200" cy="914400"/>
          </a:xfrm>
          <a:prstGeom prst="wedgeRoundRectCallout">
            <a:avLst>
              <a:gd name="adj1" fmla="val 21204"/>
              <a:gd name="adj2" fmla="val -13038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Well, actually, it could be anywhere in your </a:t>
            </a:r>
            <a:r>
              <a:rPr lang="en-US" altLang="zh-TW" sz="2800" i="1">
                <a:solidFill>
                  <a:srgbClr val="CC3300"/>
                </a:solidFill>
                <a:latin typeface="Arial Narrow" panose="020B0606020202030204" pitchFamily="34" charset="0"/>
              </a:rPr>
              <a:t>$PATH </a:t>
            </a:r>
            <a:r>
              <a:rPr lang="en-US" altLang="zh-TW" sz="2800" i="1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48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35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/>
              <a:t>Your UNIX operating system has a number of </a:t>
            </a:r>
            <a:r>
              <a:rPr lang="en-US" altLang="zh-TW" sz="2800" b="1" i="1" dirty="0">
                <a:solidFill>
                  <a:srgbClr val="FFC000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/>
              <a:t>We may mention some of them later, but they are mostly beyond the scope of this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/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49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35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578838"/>
              </p:ext>
            </p:extLst>
          </p:nvPr>
        </p:nvGraphicFramePr>
        <p:xfrm>
          <a:off x="0" y="1205653"/>
          <a:ext cx="9144000" cy="483613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5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841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>
                <a:solidFill>
                  <a:srgbClr val="B2B2B2"/>
                </a:solidFill>
              </a:rPr>
              <a:t>We may mention some of them later, but they are mostly beyond the scope of this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texmf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miktex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Program_Files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/Intel/DMIX:/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/c/Program Files/Microsoft SQL Server/80/Tools/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Binn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50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80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>
                <a:solidFill>
                  <a:srgbClr val="B2B2B2"/>
                </a:solidFill>
              </a:rPr>
              <a:t>We may mention some of them later, but they are mostly beyond the scope of this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rgbClr val="CC3300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/local/bin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texmf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miktex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Program_Files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/Intel/DMIX:/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/c/Program Files/Microsoft SQL Server/80/Tools/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Binn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415750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-56597"/>
              <a:gd name="adj2" fmla="val -2033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So, when you typed “count_A_files”,  it first looked </a:t>
            </a:r>
            <a:r>
              <a:rPr lang="en-US" altLang="zh-TW" sz="2400">
                <a:solidFill>
                  <a:srgbClr val="CC3300"/>
                </a:solidFill>
                <a:latin typeface="Arial Narrow" panose="020B0606020202030204" pitchFamily="34" charset="0"/>
              </a:rPr>
              <a:t>here</a:t>
            </a:r>
            <a:r>
              <a:rPr lang="en-US" altLang="zh-TW" sz="2400">
                <a:solidFill>
                  <a:schemeClr val="accent1"/>
                </a:solidFill>
                <a:latin typeface="Arial Narrow" panose="020B0606020202030204" pitchFamily="34" charset="0"/>
              </a:rPr>
              <a:t>, then here, then here, then …</a:t>
            </a:r>
            <a:endParaRPr lang="en-US" altLang="zh-TW" sz="2800" i="1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51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5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>
                <a:solidFill>
                  <a:srgbClr val="B2B2B2"/>
                </a:solidFill>
              </a:rPr>
              <a:t>We may mention some of them later, but they are mostly beyond the scope of this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/usr/local/bin:</a:t>
            </a:r>
            <a:r>
              <a:rPr lang="en-US" altLang="zh-TW" sz="1800">
                <a:solidFill>
                  <a:srgbClr val="CC3300"/>
                </a:solidFill>
                <a:latin typeface="Arial Narrow" panose="020B0606020202030204" pitchFamily="34" charset="0"/>
              </a:rPr>
              <a:t>/usr/bin</a:t>
            </a: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:/cygdrive/c/texmf/miktex/bin:/cygdrive/c/WINDOWS/system32:/cygdrive/c/WINDOWS:/cygdrive/c/WINDOWS/System32/Wbem:/cygdrive/c/Program_Files/Intel/DMIX:/cygdrive/c/Program Files/Microsoft SQL Server/80/Tools/Binn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count_A_files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count_A_files: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-40278"/>
              <a:gd name="adj2" fmla="val -198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bg2"/>
                </a:solidFill>
                <a:latin typeface="Arial Narrow" panose="020B0606020202030204" pitchFamily="34" charset="0"/>
              </a:rPr>
              <a:t>So, when you typed “count_A_files”,  it first looked here,</a:t>
            </a:r>
            <a:r>
              <a:rPr lang="en-US" altLang="zh-TW" sz="240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>
                <a:latin typeface="Arial Narrow" panose="020B0606020202030204" pitchFamily="34" charset="0"/>
              </a:rPr>
              <a:t>then </a:t>
            </a:r>
            <a:r>
              <a:rPr lang="en-US" altLang="zh-TW" sz="2400">
                <a:solidFill>
                  <a:srgbClr val="CC3300"/>
                </a:solidFill>
                <a:latin typeface="Arial Narrow" panose="020B0606020202030204" pitchFamily="34" charset="0"/>
              </a:rPr>
              <a:t>here</a:t>
            </a:r>
            <a:r>
              <a:rPr lang="en-US" altLang="zh-TW" sz="2400">
                <a:solidFill>
                  <a:schemeClr val="accent1"/>
                </a:solidFill>
                <a:latin typeface="Arial Narrow" panose="020B0606020202030204" pitchFamily="34" charset="0"/>
              </a:rPr>
              <a:t>, then here, then …</a:t>
            </a:r>
            <a:endParaRPr lang="en-US" altLang="zh-TW" sz="2800" i="1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52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7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dirty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We may mention some of them later, but they are mostly beyond the scope of this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/usr/local/bin:/usr/bin:</a:t>
            </a:r>
            <a:r>
              <a:rPr lang="en-US" altLang="zh-TW" sz="1800">
                <a:solidFill>
                  <a:srgbClr val="CC3300"/>
                </a:solidFill>
                <a:latin typeface="Arial Narrow" panose="020B0606020202030204" pitchFamily="34" charset="0"/>
              </a:rPr>
              <a:t>/cygdrive/c/texmf/miktex/bin</a:t>
            </a: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:/cygdrive/c/WINDOWS/system32:/cygdrive/c/WINDOWS:/cygdrive/c/WINDOWS/System32/Wbem:/cygdrive/c/Program_Files/Intel/DMIX:/cygdrive/c/Program Files/Microsoft SQL Server/80/Tools/Binn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count_A_files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count_A_files: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-19069"/>
              <a:gd name="adj2" fmla="val -198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bg2"/>
                </a:solidFill>
                <a:latin typeface="Arial Narrow" panose="020B0606020202030204" pitchFamily="34" charset="0"/>
              </a:rPr>
              <a:t>So, when you typed “count_A_files”,  it first looked here, then here,</a:t>
            </a:r>
            <a:r>
              <a:rPr lang="en-US" altLang="zh-TW" sz="240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>
                <a:latin typeface="Arial Narrow" panose="020B0606020202030204" pitchFamily="34" charset="0"/>
              </a:rPr>
              <a:t>then </a:t>
            </a:r>
            <a:r>
              <a:rPr lang="en-US" altLang="zh-TW" sz="2400">
                <a:solidFill>
                  <a:srgbClr val="CC3300"/>
                </a:solidFill>
                <a:latin typeface="Arial Narrow" panose="020B0606020202030204" pitchFamily="34" charset="0"/>
              </a:rPr>
              <a:t>here</a:t>
            </a:r>
            <a:r>
              <a:rPr lang="en-US" altLang="zh-TW" sz="2400">
                <a:solidFill>
                  <a:schemeClr val="accent1"/>
                </a:solidFill>
                <a:latin typeface="Arial Narrow" panose="020B0606020202030204" pitchFamily="34" charset="0"/>
              </a:rPr>
              <a:t>, then …</a:t>
            </a:r>
            <a:endParaRPr lang="en-US" altLang="zh-TW" sz="2800" i="1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53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13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54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>
                <a:solidFill>
                  <a:srgbClr val="B2B2B2"/>
                </a:solidFill>
              </a:rPr>
              <a:t>We may mention some of them later, but they are mostly beyond the scope of this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/usr/local/bin:/usr/bin:/cygdrive/c/texmf/miktex/bin:/cygdrive/c/WINDOWS/system32:/cygdrive/c/WINDOWS:/cygdrive/c/WINDOWS/System32/Wbem:/cygdrive/c/Program_Files/Intel/DMIX:/cygdrive/c/Program Files/Microsoft SQL Server/80/Tools/Binn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count_A_files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count_A_files: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423942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26523"/>
              <a:gd name="adj2" fmla="val -2118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bg2"/>
                </a:solidFill>
                <a:latin typeface="Arial Narrow" panose="020B0606020202030204" pitchFamily="34" charset="0"/>
              </a:rPr>
              <a:t>So, when you typed “count_A_files”,  it first looked here, then here, then here,</a:t>
            </a:r>
            <a:r>
              <a:rPr lang="en-US" altLang="zh-TW" sz="2400">
                <a:latin typeface="Arial Narrow" panose="020B0606020202030204" pitchFamily="34" charset="0"/>
              </a:rPr>
              <a:t> then </a:t>
            </a:r>
            <a:r>
              <a:rPr lang="en-US" altLang="zh-TW" sz="2400">
                <a:solidFill>
                  <a:srgbClr val="CC3300"/>
                </a:solidFill>
                <a:latin typeface="Arial Narrow" panose="020B0606020202030204" pitchFamily="34" charset="0"/>
              </a:rPr>
              <a:t>…</a:t>
            </a:r>
            <a:endParaRPr lang="en-US" altLang="zh-TW" sz="2800" i="1">
              <a:solidFill>
                <a:srgbClr val="CC3300"/>
              </a:solidFill>
              <a:latin typeface="Arial Narrow" panose="020B0606020202030204" pitchFamily="34" charset="0"/>
            </a:endParaRPr>
          </a:p>
        </p:txBody>
      </p:sp>
      <p:sp>
        <p:nvSpPr>
          <p:cNvPr id="423943" name="AutoShape 7"/>
          <p:cNvSpPr>
            <a:spLocks noChangeArrowheads="1"/>
          </p:cNvSpPr>
          <p:nvPr/>
        </p:nvSpPr>
        <p:spPr bwMode="auto">
          <a:xfrm>
            <a:off x="2438400" y="5638800"/>
            <a:ext cx="6705600" cy="1219200"/>
          </a:xfrm>
          <a:prstGeom prst="wedgeRoundRectCallout">
            <a:avLst>
              <a:gd name="adj1" fmla="val -43347"/>
              <a:gd name="adj2" fmla="val -792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Having looked in all 8 of those directories, no file was found with the name count_A_files. So, your system concluded that count_A_files is not a command.</a:t>
            </a:r>
            <a:endParaRPr lang="en-US" altLang="zh-TW" sz="2800" i="1">
              <a:latin typeface="Arial Narrow" panose="020B0606020202030204" pitchFamily="34" charset="0"/>
            </a:endParaRPr>
          </a:p>
        </p:txBody>
      </p:sp>
      <p:sp>
        <p:nvSpPr>
          <p:cNvPr id="423944" name="AutoShape 8"/>
          <p:cNvSpPr>
            <a:spLocks noChangeArrowheads="1"/>
          </p:cNvSpPr>
          <p:nvPr/>
        </p:nvSpPr>
        <p:spPr bwMode="auto">
          <a:xfrm>
            <a:off x="76200" y="1700808"/>
            <a:ext cx="7162800" cy="1219200"/>
          </a:xfrm>
          <a:prstGeom prst="wedgeRoundRectCallout">
            <a:avLst>
              <a:gd name="adj1" fmla="val -18712"/>
              <a:gd name="adj2" fmla="val 22987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The first word that appears on the command line is assumed to be a command (ie, an executable). That is why the error message is “Command not found”.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48263" y="789384"/>
            <a:ext cx="3505200" cy="874713"/>
          </a:xfrm>
          <a:prstGeom prst="wedgeRoundRectCallout">
            <a:avLst>
              <a:gd name="adj1" fmla="val -52102"/>
              <a:gd name="adj2" fmla="val 12603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Q: But, it is an executable! Remember …?</a:t>
            </a:r>
            <a:endParaRPr lang="en-US" altLang="zh-TW" sz="28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13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2" grpId="0" animBg="1"/>
      <p:bldP spid="423943" grpId="0" animBg="1"/>
      <p:bldP spid="423944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Remember this </a:t>
            </a:r>
            <a:r>
              <a:rPr lang="en-US" altLang="zh-TW" dirty="0" smtClean="0">
                <a:solidFill>
                  <a:srgbClr val="0033CC"/>
                </a:solidFill>
              </a:rPr>
              <a:t>slide?</a:t>
            </a:r>
            <a:endParaRPr lang="en-US" altLang="zh-TW" sz="4800" dirty="0">
              <a:solidFill>
                <a:srgbClr val="0033CC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8674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rw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count_A_files</a:t>
            </a:r>
            <a:endParaRPr lang="zh-TW" altLang="en-US" sz="2600" b="1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rw</a:t>
            </a:r>
            <a:r>
              <a:rPr lang="en-US" altLang="en-US" sz="2800" b="1">
                <a:solidFill>
                  <a:srgbClr val="FFFF00"/>
                </a:solidFill>
                <a:latin typeface="High Tower Text" panose="02040502050506030303" pitchFamily="18" charset="0"/>
              </a:rPr>
              <a:t>x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count_A_files</a:t>
            </a:r>
            <a:endParaRPr lang="en-US" altLang="zh-TW" sz="2400" b="1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cat count_A_files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wc </a:t>
            </a:r>
            <a:r>
              <a:rPr lang="en-US" altLang="zh-TW" sz="280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rm </a:t>
            </a:r>
            <a:r>
              <a:rPr lang="en-US" altLang="zh-TW" sz="280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f tempfile</a:t>
            </a:r>
            <a:endParaRPr lang="zh-TW" altLang="en-US" sz="2800" b="1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</a:t>
            </a:r>
            <a:r>
              <a:rPr lang="en-US" altLang="zh-TW" sz="2400" b="1">
                <a:solidFill>
                  <a:srgbClr val="FFFF00"/>
                </a:solidFill>
              </a:rPr>
              <a:t> </a:t>
            </a:r>
            <a:r>
              <a:rPr lang="en-US" altLang="zh-TW" sz="2800" b="1">
                <a:solidFill>
                  <a:srgbClr val="8E8E8E"/>
                </a:solidFill>
              </a:rPr>
              <a:t>.</a:t>
            </a:r>
            <a:r>
              <a:rPr lang="en-US" altLang="zh-TW" b="1">
                <a:solidFill>
                  <a:srgbClr val="8E8E8E"/>
                </a:solidFill>
              </a:rPr>
              <a:t>/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ccount_A_files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sz="2400" b="1">
                <a:solidFill>
                  <a:srgbClr val="B2B2B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</a:t>
            </a:r>
            <a:r>
              <a:rPr lang="en-US" altLang="zh-TW" sz="2800" b="1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>
                <a:solidFill>
                  <a:srgbClr val="FFFFCC"/>
                </a:solidFill>
                <a:latin typeface="High Tower Text" panose="02040502050506030303" pitchFamily="18" charset="0"/>
              </a:rPr>
              <a:t>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>
                <a:solidFill>
                  <a:srgbClr val="FFFFCC"/>
                </a:solidFill>
                <a:latin typeface="High Tower Text" panose="02040502050506030303" pitchFamily="18" charset="0"/>
              </a:rPr>
              <a:t>count_A_files: Command not found.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24581" name="AutoShape 7"/>
          <p:cNvSpPr>
            <a:spLocks noChangeArrowheads="1"/>
          </p:cNvSpPr>
          <p:nvPr/>
        </p:nvSpPr>
        <p:spPr bwMode="auto">
          <a:xfrm>
            <a:off x="5148263" y="789384"/>
            <a:ext cx="3505200" cy="874713"/>
          </a:xfrm>
          <a:prstGeom prst="wedgeRoundRectCallout">
            <a:avLst>
              <a:gd name="adj1" fmla="val -170055"/>
              <a:gd name="adj2" fmla="val 18676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Arial Narrow" panose="020B0606020202030204" pitchFamily="34" charset="0"/>
              </a:rPr>
              <a:t>Q: But, it is an executable! Remember …?</a:t>
            </a:r>
            <a:endParaRPr lang="en-US" altLang="zh-TW" sz="2800" i="1" dirty="0">
              <a:latin typeface="Arial Narrow" panose="020B0606020202030204" pitchFamily="34" charset="0"/>
            </a:endParaRPr>
          </a:p>
        </p:txBody>
      </p:sp>
      <p:sp>
        <p:nvSpPr>
          <p:cNvPr id="407557" name="AutoShape 5"/>
          <p:cNvSpPr>
            <a:spLocks noChangeArrowheads="1"/>
          </p:cNvSpPr>
          <p:nvPr/>
        </p:nvSpPr>
        <p:spPr bwMode="auto">
          <a:xfrm>
            <a:off x="3429000" y="2978547"/>
            <a:ext cx="4419600" cy="838200"/>
          </a:xfrm>
          <a:prstGeom prst="wedgeRoundRectCallout">
            <a:avLst>
              <a:gd name="adj1" fmla="val 31213"/>
              <a:gd name="adj2" fmla="val -21818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A: Yes, </a:t>
            </a:r>
            <a:r>
              <a:rPr lang="en-US" altLang="zh-TW" sz="2400" i="1" u="sng">
                <a:latin typeface="Arial Narrow" panose="020B0606020202030204" pitchFamily="34" charset="0"/>
              </a:rPr>
              <a:t>this</a:t>
            </a:r>
            <a:r>
              <a:rPr lang="en-US" altLang="zh-TW" sz="2400">
                <a:latin typeface="Arial Narrow" panose="020B0606020202030204" pitchFamily="34" charset="0"/>
              </a:rPr>
              <a:t> file is executable. But Cygwin never looked here for it. 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8200" y="5132784"/>
            <a:ext cx="6400800" cy="1752600"/>
          </a:xfrm>
          <a:prstGeom prst="wedgeRoundRectCallout">
            <a:avLst>
              <a:gd name="adj1" fmla="val 27315"/>
              <a:gd name="adj2" fmla="val -13125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After all, different directories can have files with the same name. UNIX needs to disambiguate </a:t>
            </a:r>
            <a:r>
              <a:rPr lang="en-US" altLang="zh-TW" sz="2400" u="sng">
                <a:latin typeface="Arial Narrow" panose="020B0606020202030204" pitchFamily="34" charset="0"/>
              </a:rPr>
              <a:t>which </a:t>
            </a:r>
            <a:r>
              <a:rPr lang="en-US" altLang="zh-TW" sz="2400" i="1" u="sng">
                <a:latin typeface="Arial Narrow" panose="020B0606020202030204" pitchFamily="34" charset="0"/>
              </a:rPr>
              <a:t>one</a:t>
            </a:r>
            <a:r>
              <a:rPr lang="en-US" altLang="zh-TW" sz="2400">
                <a:latin typeface="Arial Narrow" panose="020B0606020202030204" pitchFamily="34" charset="0"/>
              </a:rPr>
              <a:t> you want to execute. And that is the purpose of the $PATH variable. </a:t>
            </a:r>
          </a:p>
        </p:txBody>
      </p:sp>
    </p:spTree>
    <p:extLst>
      <p:ext uri="{BB962C8B-B14F-4D97-AF65-F5344CB8AC3E}">
        <p14:creationId xmlns:p14="http://schemas.microsoft.com/office/powerpoint/2010/main" val="3913318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I mean, where else would it be?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56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27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57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rgbClr val="FF0000"/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I mean, where else would it be?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0" y="685800"/>
            <a:ext cx="5029200" cy="1143000"/>
          </a:xfrm>
          <a:prstGeom prst="wedgeRoundRectCallout">
            <a:avLst>
              <a:gd name="adj1" fmla="val -6093"/>
              <a:gd name="adj2" fmla="val 1306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Q: What would be the simplest way to not need to type the “./”?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0" y="3429000"/>
            <a:ext cx="6477000" cy="1447800"/>
          </a:xfrm>
          <a:prstGeom prst="wedgeRoundRectCallout">
            <a:avLst>
              <a:gd name="adj1" fmla="val -15954"/>
              <a:gd name="adj2" fmla="val -722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A: Copy your “count_A_files” executable over to the /usr/local/bin directory (or any other directory that is in you $PATH). 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89384" y="5486400"/>
            <a:ext cx="4899248" cy="990600"/>
          </a:xfrm>
          <a:prstGeom prst="wedgeRoundRectCallout">
            <a:avLst>
              <a:gd name="adj1" fmla="val 12620"/>
              <a:gd name="adj2" fmla="val -17126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Arial Narrow" panose="020B0606020202030204" pitchFamily="34" charset="0"/>
              </a:rPr>
              <a:t>Of course, you would need write permissions on the directory.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084168" y="4876800"/>
            <a:ext cx="3068216" cy="1981200"/>
          </a:xfrm>
          <a:prstGeom prst="wedgeRoundRectCallout">
            <a:avLst>
              <a:gd name="adj1" fmla="val -96033"/>
              <a:gd name="adj2" fmla="val 181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Arial Narrow" panose="020B0606020202030204" pitchFamily="34" charset="0"/>
              </a:rPr>
              <a:t>But it is generally unwise to change operating system directories.</a:t>
            </a:r>
          </a:p>
        </p:txBody>
      </p:sp>
    </p:spTree>
    <p:extLst>
      <p:ext uri="{BB962C8B-B14F-4D97-AF65-F5344CB8AC3E}">
        <p14:creationId xmlns:p14="http://schemas.microsoft.com/office/powerpoint/2010/main" val="453026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rgbClr val="FF0000"/>
                </a:solidFill>
              </a:rPr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I mean, where else would it be?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828800" y="4267200"/>
            <a:ext cx="4343400" cy="609600"/>
          </a:xfrm>
          <a:prstGeom prst="wedgeRoundRectCallout">
            <a:avLst>
              <a:gd name="adj1" fmla="val 47296"/>
              <a:gd name="adj2" fmla="val -1578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Q: What about this option?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752600" y="4800600"/>
            <a:ext cx="6781800" cy="1444625"/>
          </a:xfrm>
          <a:prstGeom prst="wedgeRoundRectCallout">
            <a:avLst>
              <a:gd name="adj1" fmla="val 34685"/>
              <a:gd name="adj2" fmla="val -4859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A: Well, some people avoid setting “./” to be part of the $PATH, because they don’t want to confuse user scripts with system commands.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58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60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008112"/>
          </a:xfrm>
        </p:spPr>
        <p:txBody>
          <a:bodyPr/>
          <a:lstStyle/>
          <a:p>
            <a:pPr>
              <a:tabLst>
                <a:tab pos="4175125" algn="l"/>
              </a:tabLst>
            </a:pPr>
            <a:r>
              <a:rPr lang="en-US" altLang="zh-TW" dirty="0">
                <a:solidFill>
                  <a:srgbClr val="0033CC"/>
                </a:solidFill>
              </a:rPr>
              <a:t>Which one?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21978"/>
            <a:ext cx="86868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>
                <a:solidFill>
                  <a:srgbClr val="CC3300"/>
                </a:solidFill>
              </a:rPr>
              <a:t>Q:</a:t>
            </a:r>
            <a:r>
              <a:rPr lang="en-US" altLang="zh-TW"/>
              <a:t> </a:t>
            </a:r>
            <a:r>
              <a:rPr lang="en-US" altLang="zh-TW" u="sng"/>
              <a:t>How do I know which one of the directories within my $PATH is the directory containing the actual first match to the command name?</a:t>
            </a:r>
          </a:p>
          <a:p>
            <a:pPr>
              <a:buFontTx/>
              <a:buNone/>
            </a:pPr>
            <a:r>
              <a:rPr lang="en-US" altLang="zh-TW">
                <a:solidFill>
                  <a:srgbClr val="CC3300"/>
                </a:solidFill>
              </a:rPr>
              <a:t>A:</a:t>
            </a:r>
            <a:r>
              <a:rPr lang="en-US" altLang="zh-TW"/>
              <a:t> That is the job of “</a:t>
            </a:r>
            <a:r>
              <a:rPr lang="en-US" altLang="zh-TW" sz="4000">
                <a:latin typeface="High Tower Text" panose="02040502050506030303" pitchFamily="18" charset="0"/>
              </a:rPr>
              <a:t>which</a:t>
            </a:r>
            <a:r>
              <a:rPr lang="en-US" altLang="zh-TW"/>
              <a:t>”…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	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59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FF0000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duplicates.  A useful flag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file for duplicates…</a:t>
            </a: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6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6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762000"/>
            <a:ext cx="8764587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r>
              <a:rPr lang="en-US" altLang="zh-TW" sz="360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identifies where you can find the</a:t>
            </a:r>
            <a:b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		executable for the given command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Every UNIX command has an executable</a:t>
            </a:r>
          </a:p>
          <a:p>
            <a:pPr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Usually, these executables are stored in either /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/bin  or  /bin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Whenever you run a command,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shell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will look everywhere in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path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executable.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/bin  or  /bin  are always going to be in you path</a:t>
            </a:r>
          </a:p>
        </p:txBody>
      </p:sp>
      <p:sp>
        <p:nvSpPr>
          <p:cNvPr id="5" name="Oval Callout 4"/>
          <p:cNvSpPr/>
          <p:nvPr/>
        </p:nvSpPr>
        <p:spPr bwMode="auto">
          <a:xfrm>
            <a:off x="4499992" y="3212976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6" name="Oval Callout 5"/>
          <p:cNvSpPr/>
          <p:nvPr/>
        </p:nvSpPr>
        <p:spPr bwMode="auto">
          <a:xfrm>
            <a:off x="6588224" y="2708920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60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What is a Shell?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617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A Shell is a </a:t>
            </a:r>
            <a:r>
              <a:rPr lang="en-US" altLang="zh-TW" dirty="0">
                <a:solidFill>
                  <a:srgbClr val="0033CC"/>
                </a:solidFill>
              </a:rPr>
              <a:t>command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interpreter </a:t>
            </a:r>
            <a:r>
              <a:rPr lang="en-US" altLang="zh-TW" dirty="0"/>
              <a:t>that reacts to what you type at the command prompt.</a:t>
            </a:r>
          </a:p>
          <a:p>
            <a:pPr lvl="1" eaLnBrk="1" hangingPunct="1">
              <a:buFontTx/>
              <a:buNone/>
            </a:pPr>
            <a:endParaRPr lang="en-US" altLang="zh-TW" sz="1800" dirty="0"/>
          </a:p>
          <a:p>
            <a:pPr eaLnBrk="1" hangingPunct="1"/>
            <a:r>
              <a:rPr lang="en-US" altLang="zh-TW" dirty="0"/>
              <a:t>A Shell is also a </a:t>
            </a:r>
            <a:r>
              <a:rPr lang="en-US" altLang="zh-TW" dirty="0">
                <a:solidFill>
                  <a:srgbClr val="0033CC"/>
                </a:solidFill>
              </a:rPr>
              <a:t>programming language</a:t>
            </a:r>
            <a:r>
              <a:rPr lang="en-US" altLang="zh-TW" dirty="0"/>
              <a:t> with variables, looping operations, conditional execution, and file read/write.</a:t>
            </a:r>
          </a:p>
          <a:p>
            <a:pPr eaLnBrk="1" hangingPunct="1"/>
            <a:endParaRPr lang="en-US" altLang="zh-TW" sz="1800" dirty="0"/>
          </a:p>
          <a:p>
            <a:pPr eaLnBrk="1" hangingPunct="1"/>
            <a:r>
              <a:rPr lang="en-US" altLang="zh-TW" dirty="0"/>
              <a:t>When commands are run from a file, that file is called a “</a:t>
            </a:r>
            <a:r>
              <a:rPr lang="en-US" altLang="zh-TW" dirty="0">
                <a:solidFill>
                  <a:srgbClr val="0033CC"/>
                </a:solidFill>
              </a:rPr>
              <a:t>script</a:t>
            </a:r>
            <a:r>
              <a:rPr lang="en-US" altLang="zh-TW" dirty="0"/>
              <a:t>.”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61</a:t>
            </a:fld>
            <a:endParaRPr lang="en-US" altLang="zh-TW" sz="1400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62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Popular Shells</a:t>
            </a: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533400" y="1302370"/>
            <a:ext cx="7848600" cy="35052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4000" dirty="0" err="1">
                <a:solidFill>
                  <a:schemeClr val="accent2"/>
                </a:solidFill>
              </a:rPr>
              <a:t>sh</a:t>
            </a:r>
            <a:r>
              <a:rPr lang="en-US" altLang="zh-TW" sz="4000" dirty="0"/>
              <a:t>		  Bourne Shell  </a:t>
            </a:r>
          </a:p>
          <a:p>
            <a:pPr eaLnBrk="1" hangingPunct="1"/>
            <a:r>
              <a:rPr lang="en-US" altLang="zh-TW" sz="4000" dirty="0" err="1">
                <a:solidFill>
                  <a:schemeClr val="accent2"/>
                </a:solidFill>
              </a:rPr>
              <a:t>ksh</a:t>
            </a:r>
            <a:r>
              <a:rPr lang="en-US" altLang="zh-TW" sz="4000" dirty="0"/>
              <a:t>   	  </a:t>
            </a:r>
            <a:r>
              <a:rPr lang="en-US" altLang="zh-TW" sz="4000" dirty="0" err="1"/>
              <a:t>Korn</a:t>
            </a:r>
            <a:r>
              <a:rPr lang="en-US" altLang="zh-TW" sz="4000" dirty="0"/>
              <a:t> Shell 	</a:t>
            </a:r>
          </a:p>
          <a:p>
            <a:pPr eaLnBrk="1" hangingPunct="1"/>
            <a:r>
              <a:rPr lang="en-US" altLang="zh-TW" sz="4000" dirty="0" err="1">
                <a:solidFill>
                  <a:srgbClr val="FF0000"/>
                </a:solidFill>
              </a:rPr>
              <a:t>csh,tcsh</a:t>
            </a:r>
            <a:r>
              <a:rPr lang="en-US" altLang="zh-TW" sz="4000" dirty="0"/>
              <a:t>	  C Shell (what we will use)</a:t>
            </a:r>
          </a:p>
          <a:p>
            <a:pPr eaLnBrk="1" hangingPunct="1"/>
            <a:r>
              <a:rPr lang="en-US" altLang="zh-TW" sz="4000" dirty="0">
                <a:solidFill>
                  <a:schemeClr val="accent2"/>
                </a:solidFill>
              </a:rPr>
              <a:t>bash </a:t>
            </a:r>
            <a:r>
              <a:rPr lang="en-US" altLang="zh-TW" sz="4000" dirty="0"/>
              <a:t>  	  Bourne-Again Shell </a:t>
            </a:r>
          </a:p>
          <a:p>
            <a:pPr eaLnBrk="1" hangingPunct="1"/>
            <a:r>
              <a:rPr lang="en-US" altLang="zh-TW" sz="4000" dirty="0" err="1">
                <a:solidFill>
                  <a:schemeClr val="accent2"/>
                </a:solidFill>
              </a:rPr>
              <a:t>zsh</a:t>
            </a:r>
            <a:r>
              <a:rPr lang="en-US" altLang="zh-TW" sz="4000" dirty="0"/>
              <a:t>		  Z shell</a:t>
            </a:r>
          </a:p>
          <a:p>
            <a:pPr eaLnBrk="1" hangingPunct="1"/>
            <a:endParaRPr lang="en-US" altLang="zh-TW" b="0" dirty="0">
              <a:latin typeface="Arial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6200" y="5348610"/>
            <a:ext cx="8915400" cy="1371600"/>
          </a:xfrm>
          <a:prstGeom prst="wedgeRoundRectCallout">
            <a:avLst>
              <a:gd name="adj1" fmla="val -33439"/>
              <a:gd name="adj2" fmla="val -1693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 dirty="0"/>
              <a:t>To change to specific shell, you just type the name of that shell.</a:t>
            </a:r>
          </a:p>
          <a:p>
            <a:pPr algn="ctr" eaLnBrk="1" hangingPunct="1"/>
            <a:r>
              <a:rPr lang="en-US" altLang="zh-TW" sz="2400" dirty="0"/>
              <a:t>What does that mean? It means that these names must be executables.</a:t>
            </a:r>
          </a:p>
          <a:p>
            <a:pPr algn="ctr" eaLnBrk="1" hangingPunct="1"/>
            <a:r>
              <a:rPr lang="en-US" altLang="zh-TW" sz="2400" dirty="0"/>
              <a:t>Where are these executables? Let’s to find out…</a:t>
            </a:r>
            <a:endParaRPr lang="en-US" altLang="zh-TW" sz="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latin typeface="High Tower Text" pitchFamily="18" charset="0"/>
              </a:rPr>
              <a:t>ls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+mj-lt"/>
              </a:rPr>
              <a:t>-</a:t>
            </a:r>
            <a:r>
              <a:rPr lang="en-US" altLang="zh-TW" sz="2400" b="1" dirty="0">
                <a:latin typeface="High Tower Text" pitchFamily="18" charset="0"/>
              </a:rPr>
              <a:t>l </a:t>
            </a:r>
            <a:r>
              <a:rPr lang="en-US" altLang="zh-TW" sz="2400" b="1" dirty="0"/>
              <a:t>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latin typeface="High Tower Text" pitchFamily="18" charset="0"/>
              </a:rPr>
              <a:t>lrwxrwxrwx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latin typeface="High Tower Text" pitchFamily="18" charset="0"/>
              </a:rPr>
              <a:t> Feb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csh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latin typeface="High Tower Text" pitchFamily="18" charset="0"/>
              </a:rPr>
              <a:t>where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ls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dirty="0"/>
              <a:t>-</a:t>
            </a:r>
            <a:r>
              <a:rPr lang="en-US" altLang="zh-TW" sz="2400" b="1" dirty="0">
                <a:latin typeface="High Tower Text" pitchFamily="18" charset="0"/>
              </a:rPr>
              <a:t>l </a:t>
            </a:r>
            <a:r>
              <a:rPr lang="en-US" altLang="zh-TW" sz="2400" b="1" dirty="0"/>
              <a:t>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rwxr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latin typeface="High Tower Text" pitchFamily="18" charset="0"/>
              </a:rPr>
              <a:t>x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latin typeface="High Tower Text" pitchFamily="18" charset="0"/>
              </a:rPr>
              <a:t> Apr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 dirty="0">
                <a:solidFill>
                  <a:srgbClr val="0033CC"/>
                </a:solidFill>
                <a:latin typeface="Arial" charset="0"/>
              </a:rPr>
              <a:t>Selecting a Shell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48000" y="838200"/>
            <a:ext cx="4038600" cy="838200"/>
          </a:xfrm>
          <a:prstGeom prst="wedgeRoundRectCallout">
            <a:avLst>
              <a:gd name="adj1" fmla="val -83662"/>
              <a:gd name="adj2" fmla="val 267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This is where the bash shell’s executable can be found.</a:t>
            </a:r>
            <a:endParaRPr lang="en-US" altLang="zh-TW" sz="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048000" y="1143000"/>
            <a:ext cx="4953000" cy="838200"/>
          </a:xfrm>
          <a:prstGeom prst="wedgeRoundRectCallout">
            <a:avLst>
              <a:gd name="adj1" fmla="val -70773"/>
              <a:gd name="adj2" fmla="val 373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But, when I installed my Cygwin, I did not choose to install the korn shell.</a:t>
            </a:r>
            <a:endParaRPr lang="en-US" altLang="zh-TW" sz="60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895600" y="2209800"/>
            <a:ext cx="4953000" cy="1676400"/>
          </a:xfrm>
          <a:prstGeom prst="wedgeRoundRectCallout">
            <a:avLst>
              <a:gd name="adj1" fmla="val -70773"/>
              <a:gd name="adj2" fmla="val -1015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Here is the executable for C-shell. (If your system does not show either csh or tcsh, then you need to install one of them, in order to do your homeworks).</a:t>
            </a:r>
            <a:endParaRPr lang="en-US" altLang="zh-TW" sz="60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276600" y="4495800"/>
            <a:ext cx="5715000" cy="1676400"/>
          </a:xfrm>
          <a:prstGeom prst="wedgeRoundRectCallout">
            <a:avLst>
              <a:gd name="adj1" fmla="val 15569"/>
              <a:gd name="adj2" fmla="val -1206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2400"/>
              <a:t>Q:Why will you only need just one of them?</a:t>
            </a:r>
          </a:p>
          <a:p>
            <a:pPr eaLnBrk="1" hangingPunct="1"/>
            <a:r>
              <a:rPr lang="en-US" altLang="zh-TW" sz="2400"/>
              <a:t>A: Because this class will focus on csh – but </a:t>
            </a:r>
            <a:br>
              <a:rPr lang="en-US" altLang="zh-TW" sz="2400"/>
            </a:br>
            <a:r>
              <a:rPr lang="en-US" altLang="zh-TW" sz="2400"/>
              <a:t>     tcsh is backwards compatible with csh </a:t>
            </a:r>
            <a:br>
              <a:rPr lang="en-US" altLang="zh-TW" sz="2400"/>
            </a:br>
            <a:r>
              <a:rPr lang="en-US" altLang="zh-TW" sz="2400"/>
              <a:t>     scripts. </a:t>
            </a:r>
            <a:endParaRPr lang="en-US" altLang="zh-TW" sz="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1"/>
                </a:solidFill>
              </a:rPr>
              <a:t>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latin typeface="High Tower Text" pitchFamily="18" charset="0"/>
              </a:rPr>
              <a:t>where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ls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dirty="0"/>
              <a:t>-</a:t>
            </a:r>
            <a:r>
              <a:rPr lang="en-US" altLang="zh-TW" sz="2400" b="1" dirty="0">
                <a:latin typeface="High Tower Text" pitchFamily="18" charset="0"/>
              </a:rPr>
              <a:t>l </a:t>
            </a:r>
            <a:r>
              <a:rPr lang="en-US" altLang="zh-TW" sz="2400" b="1" dirty="0"/>
              <a:t>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rwxr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latin typeface="High Tower Text" pitchFamily="18" charset="0"/>
              </a:rPr>
              <a:t>x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latin typeface="High Tower Text" pitchFamily="18" charset="0"/>
              </a:rPr>
              <a:t> Apr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</a:p>
        </p:txBody>
      </p:sp>
      <p:sp>
        <p:nvSpPr>
          <p:cNvPr id="10243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7665BF49-2818-4BD7-8040-2A1DB4E75BFC}" type="slidenum">
              <a:rPr lang="zh-TW" altLang="en-US" sz="1400" b="0">
                <a:latin typeface="Arial" charset="0"/>
              </a:rPr>
              <a:pPr algn="r" eaLnBrk="1" hangingPunct="1"/>
              <a:t>64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Selecting a Shell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048000" y="2209800"/>
            <a:ext cx="2895600" cy="914400"/>
          </a:xfrm>
          <a:prstGeom prst="wedgeRoundRectCallout">
            <a:avLst>
              <a:gd name="adj1" fmla="val -58565"/>
              <a:gd name="adj2" fmla="val 5846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Let us look more closely at this csh file.</a:t>
            </a:r>
            <a:endParaRPr lang="en-US" altLang="zh-TW" sz="60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200400" y="4343400"/>
            <a:ext cx="2895600" cy="1600200"/>
          </a:xfrm>
          <a:prstGeom prst="wedgeRoundRectCallout">
            <a:avLst>
              <a:gd name="adj1" fmla="val -17819"/>
              <a:gd name="adj2" fmla="val -876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Why, look! It is tiny!</a:t>
            </a:r>
          </a:p>
          <a:p>
            <a:pPr algn="ctr" eaLnBrk="1" hangingPunct="1"/>
            <a:r>
              <a:rPr lang="en-US" altLang="zh-TW" sz="2400"/>
              <a:t>How can a shell executable be just 4 bytes?</a:t>
            </a:r>
            <a:endParaRPr lang="en-US" altLang="zh-TW" sz="60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28600" y="4343400"/>
            <a:ext cx="2895600" cy="1600200"/>
          </a:xfrm>
          <a:prstGeom prst="wedgeRoundRectCallout">
            <a:avLst>
              <a:gd name="adj1" fmla="val -44815"/>
              <a:gd name="adj2" fmla="val -8577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The answer is that it is not an executable. It is just a link to an executable.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324600" y="4343400"/>
            <a:ext cx="2743200" cy="990600"/>
          </a:xfrm>
          <a:prstGeom prst="wedgeRoundRectCallout">
            <a:avLst>
              <a:gd name="adj1" fmla="val -977"/>
              <a:gd name="adj2" fmla="val -1065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And here is what it links to…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1"/>
                </a:solidFill>
              </a:rPr>
              <a:t>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rwxr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x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Apr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</a:p>
        </p:txBody>
      </p:sp>
      <p:sp>
        <p:nvSpPr>
          <p:cNvPr id="12291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65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Selecting a Shell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048000" y="3962400"/>
            <a:ext cx="3962400" cy="533400"/>
          </a:xfrm>
          <a:prstGeom prst="wedgeRoundRectCallout">
            <a:avLst>
              <a:gd name="adj1" fmla="val -80194"/>
              <a:gd name="adj2" fmla="val 176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And here is where tcsh is.</a:t>
            </a:r>
            <a:endParaRPr lang="en-US" altLang="zh-TW" sz="60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200400" y="5638800"/>
            <a:ext cx="3200400" cy="838200"/>
          </a:xfrm>
          <a:prstGeom prst="wedgeRoundRectCallout">
            <a:avLst>
              <a:gd name="adj1" fmla="val -18176"/>
              <a:gd name="adj2" fmla="val -951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The tcsh executable is not small.</a:t>
            </a:r>
            <a:endParaRPr lang="en-US" altLang="zh-TW" sz="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" grpId="0" animBg="1"/>
      <p:bldP spid="6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ShellFamilies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0"/>
            <a:ext cx="72040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5000" y="228600"/>
            <a:ext cx="3200400" cy="2438400"/>
          </a:xfrm>
          <a:solidFill>
            <a:srgbClr val="FFC000"/>
          </a:solidFill>
        </p:spPr>
        <p:txBody>
          <a:bodyPr anchorCtr="1"/>
          <a:lstStyle/>
          <a:p>
            <a:pPr eaLnBrk="1" hangingPunct="1">
              <a:defRPr/>
            </a:pPr>
            <a:r>
              <a:rPr lang="en-US" altLang="zh-TW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Family relationships among shells</a:t>
            </a: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66</a:t>
            </a:fld>
            <a:endParaRPr lang="en-US" altLang="zh-TW" sz="1400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52736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There are 2 main flavors of Unix Shells: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dirty="0"/>
              <a:t>Bourne (Standard Shell): </a:t>
            </a:r>
            <a:r>
              <a:rPr lang="en-US" altLang="zh-TW" sz="3200" dirty="0" err="1"/>
              <a:t>sh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ksh</a:t>
            </a:r>
            <a:r>
              <a:rPr lang="en-US" altLang="zh-TW" sz="3200" dirty="0"/>
              <a:t>, bash, </a:t>
            </a:r>
            <a:r>
              <a:rPr lang="en-US" altLang="zh-TW" sz="3200" dirty="0" err="1"/>
              <a:t>zsh</a:t>
            </a:r>
            <a:endParaRPr lang="en-US" altLang="zh-TW" sz="32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Faster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Has a more consistent behavior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dirty="0"/>
              <a:t>C shell: </a:t>
            </a:r>
            <a:r>
              <a:rPr lang="en-US" altLang="zh-TW" sz="3200" dirty="0" err="1"/>
              <a:t>csh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tcsh</a:t>
            </a:r>
            <a:endParaRPr lang="en-US" altLang="zh-TW" sz="32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Easier to learn at first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Has features that make it good for working at the command prompt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But, as you get more advanced, you begin to encounter weird features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67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 kern="0" dirty="0">
                <a:solidFill>
                  <a:srgbClr val="0033CC"/>
                </a:solidFill>
                <a:latin typeface="Arial"/>
                <a:ea typeface="新細明體"/>
                <a:cs typeface="+mj-cs"/>
              </a:rPr>
              <a:t>Flavors of Unix Shells</a:t>
            </a:r>
            <a:endParaRPr lang="en-US" altLang="zh-TW" sz="4400" b="0" dirty="0">
              <a:solidFill>
                <a:srgbClr val="0033CC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9144000" cy="59436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rwxr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xr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x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Apr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CD7DBDA0-3367-403E-B71E-A5924E314BBF}" type="slidenum">
              <a:rPr lang="zh-TW" altLang="en-US" sz="1400" b="0">
                <a:latin typeface="Arial" charset="0"/>
              </a:rPr>
              <a:pPr algn="r" eaLnBrk="1" hangingPunct="1"/>
              <a:t>68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 dirty="0">
                <a:solidFill>
                  <a:srgbClr val="0033CC"/>
                </a:solidFill>
                <a:latin typeface="Arial" charset="0"/>
              </a:rPr>
              <a:t>Selecting a Shell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524000" y="4419600"/>
            <a:ext cx="3962400" cy="533400"/>
          </a:xfrm>
          <a:prstGeom prst="wedgeRoundRectCallout">
            <a:avLst>
              <a:gd name="adj1" fmla="val -66421"/>
              <a:gd name="adj2" fmla="val 1338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Let us change to the tcsh shell.</a:t>
            </a:r>
            <a:endParaRPr lang="en-US" altLang="zh-TW" sz="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14400" y="5181600"/>
            <a:ext cx="7315200" cy="1600200"/>
          </a:xfrm>
          <a:prstGeom prst="wedgeRoundRectCallout">
            <a:avLst>
              <a:gd name="adj1" fmla="val -50032"/>
              <a:gd name="adj2" fmla="val -186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A final point: Be aware that the script does not default to the same shell as you are using at the command-line. </a:t>
            </a:r>
            <a:br>
              <a:rPr lang="en-US" altLang="zh-TW" sz="2400"/>
            </a:br>
            <a:r>
              <a:rPr lang="en-US" altLang="zh-TW" sz="2400"/>
              <a:t>So, if you want the script to use csh, you need to indicate that at the top of the script…</a:t>
            </a:r>
            <a:endParaRPr lang="en-US" altLang="zh-TW" sz="60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14400" y="5486400"/>
            <a:ext cx="7315200" cy="1295400"/>
          </a:xfrm>
          <a:prstGeom prst="wedgeRoundRectCallout">
            <a:avLst>
              <a:gd name="adj1" fmla="val -58699"/>
              <a:gd name="adj2" fmla="val -223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When you type that last line, your prompt probably changes. (Mine did, but I’m not showing it here, because</a:t>
            </a:r>
            <a:br>
              <a:rPr lang="en-US" altLang="zh-TW" sz="2400"/>
            </a:br>
            <a:r>
              <a:rPr lang="en-US" altLang="zh-TW" sz="2400"/>
              <a:t>I always use “%” for the prompt in these slides.)</a:t>
            </a:r>
            <a:endParaRPr lang="en-US" altLang="zh-TW" sz="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  <p:bldP spid="7" grpId="1" animBg="1"/>
      <p:bldP spid="6" grpId="0" animBg="1"/>
      <p:bldP spid="6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"/>
            <a:ext cx="8229600" cy="836712"/>
          </a:xfrm>
        </p:spPr>
        <p:txBody>
          <a:bodyPr anchorCtr="1"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Invoking a Shell Script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08720"/>
            <a:ext cx="8763000" cy="5194251"/>
          </a:xfrm>
        </p:spPr>
        <p:txBody>
          <a:bodyPr/>
          <a:lstStyle/>
          <a:p>
            <a:r>
              <a:rPr lang="en-US" altLang="zh-TW" dirty="0" smtClean="0"/>
              <a:t>Usually, the “#” symbol is a comment, but…</a:t>
            </a:r>
          </a:p>
          <a:p>
            <a:r>
              <a:rPr lang="en-US" altLang="zh-TW" dirty="0" smtClean="0"/>
              <a:t>Put the special characters “</a:t>
            </a:r>
            <a:r>
              <a:rPr lang="en-US" altLang="zh-TW" b="1" dirty="0" smtClean="0">
                <a:solidFill>
                  <a:srgbClr val="FF0000"/>
                </a:solidFill>
              </a:rPr>
              <a:t>#!</a:t>
            </a:r>
            <a:r>
              <a:rPr lang="en-US" altLang="zh-TW" dirty="0" smtClean="0"/>
              <a:t>” on the first line of a script to choose the shell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Otherwise the script will run in the default shell (which is probably bash).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They must be the first two characters of the script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They must be followed by the absolute pathname of the program that should execute the script.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		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% cat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testscript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		#!/bin/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tcsh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		# This line won’t run since it is commented out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		…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19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FF0000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duplicates.  A useful flag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file for duplicates, just the </a:t>
            </a:r>
            <a:r>
              <a:rPr lang="en-US" altLang="zh-TW" dirty="0">
                <a:solidFill>
                  <a:srgbClr val="00FF00"/>
                </a:solidFill>
                <a:latin typeface="Times New Roman" pitchFamily="18" charset="0"/>
              </a:rPr>
              <a:t>preceding line</a:t>
            </a:r>
            <a:r>
              <a:rPr lang="en-US" altLang="zh-TW" dirty="0">
                <a:latin typeface="Times New Roman" pitchFamily="18" charset="0"/>
              </a:rPr>
              <a:t>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/>
            </a:r>
            <a:br>
              <a:rPr lang="en-US" altLang="zh-TW" dirty="0">
                <a:latin typeface="Times New Roman" pitchFamily="18" charset="0"/>
              </a:rPr>
            </a:br>
            <a:endParaRPr lang="en-US" altLang="zh-TW" dirty="0"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endParaRPr lang="en-US" altLang="zh-TW" dirty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f|uniq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827584" y="3645024"/>
            <a:ext cx="3600400" cy="18722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7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762000"/>
            <a:ext cx="8764587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r>
              <a:rPr lang="en-US" altLang="zh-TW" sz="360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identifies where you can find the</a:t>
            </a:r>
            <a:b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		executable for the given command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Every UNIX command has an executable</a:t>
            </a:r>
          </a:p>
          <a:p>
            <a:pPr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Usually, these executables are stored in either /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/bin  or  /bin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Whenever you run a command,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shell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will look everywhere in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path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executable.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/bin  or  /bin  are always going to be in you path</a:t>
            </a:r>
          </a:p>
        </p:txBody>
      </p:sp>
      <p:sp>
        <p:nvSpPr>
          <p:cNvPr id="6" name="Oval Callout 5"/>
          <p:cNvSpPr/>
          <p:nvPr/>
        </p:nvSpPr>
        <p:spPr bwMode="auto">
          <a:xfrm>
            <a:off x="6588224" y="2708920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70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smtClean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49675"/>
              </p:ext>
            </p:extLst>
          </p:nvPr>
        </p:nvGraphicFramePr>
        <p:xfrm>
          <a:off x="0" y="1205653"/>
          <a:ext cx="9144000" cy="483613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1C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Replace (translate)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DC2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71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53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syllabus has said that we will use web material, instead of a textbook.</a:t>
            </a:r>
          </a:p>
          <a:p>
            <a:pPr lvl="1" eaLnBrk="1" hangingPunct="1"/>
            <a:r>
              <a:rPr lang="en-US" altLang="zh-TW" smtClean="0"/>
              <a:t>There is a website which almost was a textbook:	</a:t>
            </a:r>
            <a:r>
              <a:rPr lang="en-US" altLang="zh-TW" smtClean="0">
                <a:hlinkClick r:id="rId2"/>
              </a:rPr>
              <a:t>http://www.grymoire.com/Unix/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As with many topics you study in school, one semester isn’t enough to become an expert.</a:t>
            </a:r>
          </a:p>
          <a:p>
            <a:pPr lvl="1" eaLnBrk="1" hangingPunct="1"/>
            <a:r>
              <a:rPr lang="en-US" altLang="zh-TW" smtClean="0"/>
              <a:t>So professors often skip parts of textbooks</a:t>
            </a:r>
          </a:p>
          <a:p>
            <a:pPr lvl="2" eaLnBrk="1" hangingPunct="1"/>
            <a:r>
              <a:rPr lang="en-US" altLang="zh-TW" smtClean="0"/>
              <a:t>When reading the textbook, you can skip those parts</a:t>
            </a:r>
          </a:p>
          <a:p>
            <a:pPr lvl="3" eaLnBrk="1" hangingPunct="1"/>
            <a:r>
              <a:rPr lang="en-US" altLang="zh-TW" sz="2400" smtClean="0"/>
              <a:t>Or you can read them if you want to be an expert</a:t>
            </a:r>
            <a:endParaRPr lang="en-US" altLang="zh-TW" smtClean="0"/>
          </a:p>
          <a:p>
            <a:pPr lvl="2" eaLnBrk="1" hangingPunct="1"/>
            <a:r>
              <a:rPr lang="en-US" altLang="zh-TW" smtClean="0">
                <a:solidFill>
                  <a:srgbClr val="FF0000"/>
                </a:solidFill>
              </a:rPr>
              <a:t>Therefore, the required material is only what we cover</a:t>
            </a:r>
          </a:p>
          <a:p>
            <a:pPr lvl="3" eaLnBrk="1" hangingPunct="1"/>
            <a:r>
              <a:rPr lang="en-US" altLang="zh-TW" smtClean="0">
                <a:solidFill>
                  <a:srgbClr val="FF0000"/>
                </a:solidFill>
              </a:rPr>
              <a:t>But studying by only reading the slides has limitations.</a:t>
            </a:r>
          </a:p>
          <a:p>
            <a:pPr lvl="3" eaLnBrk="1" hangingPunct="1"/>
            <a:r>
              <a:rPr lang="en-US" altLang="zh-TW" smtClean="0">
                <a:solidFill>
                  <a:srgbClr val="FF0000"/>
                </a:solidFill>
              </a:rPr>
              <a:t>Of course, you may google alternative Chinese discussions.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352800"/>
            <a:ext cx="8915400" cy="236220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 b="0">
              <a:solidFill>
                <a:srgbClr val="000000"/>
              </a:solidFill>
            </a:endParaRPr>
          </a:p>
        </p:txBody>
      </p:sp>
      <p:sp>
        <p:nvSpPr>
          <p:cNvPr id="1843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0033CC"/>
                </a:solidFill>
              </a:rPr>
              <a:t>The Website “Textbook”</a:t>
            </a:r>
            <a:br>
              <a:rPr lang="en-US" altLang="zh-TW" dirty="0" smtClean="0">
                <a:solidFill>
                  <a:srgbClr val="0033CC"/>
                </a:solidFill>
              </a:rPr>
            </a:br>
            <a:r>
              <a:rPr lang="en-US" altLang="zh-TW" sz="3600" dirty="0" smtClean="0">
                <a:hlinkClick r:id="rId2"/>
              </a:rPr>
              <a:t>http://www.grymoire.com/Unix/</a:t>
            </a:r>
            <a:endParaRPr lang="zh-TW" altLang="zh-TW" dirty="0" smtClean="0">
              <a:solidFill>
                <a:srgbClr val="0033CC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295400"/>
            <a:ext cx="8915400" cy="205740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4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solidFill>
                  <a:srgbClr val="10068E"/>
                </a:solidFill>
              </a:rPr>
              <a:t>Course Outline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60198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Basic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 smtClean="0"/>
              <a:t>cd, ls, </a:t>
            </a:r>
            <a:r>
              <a:rPr lang="en-US" altLang="zh-TW" sz="2400" dirty="0" err="1" smtClean="0"/>
              <a:t>mkdir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rmdir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cp</a:t>
            </a:r>
            <a:r>
              <a:rPr lang="en-US" altLang="zh-TW" sz="2400" dirty="0" smtClean="0"/>
              <a:t>, mv, cat, less, echo, history, etc.</a:t>
            </a:r>
          </a:p>
          <a:p>
            <a:pPr eaLnBrk="1" hangingPunct="1"/>
            <a:r>
              <a:rPr lang="en-US" altLang="zh-TW" sz="2400" dirty="0" smtClean="0"/>
              <a:t>More complex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 smtClean="0"/>
              <a:t>cut, diff, </a:t>
            </a:r>
            <a:r>
              <a:rPr lang="en-US" altLang="zh-TW" sz="2400" dirty="0" err="1" smtClean="0"/>
              <a:t>tr</a:t>
            </a:r>
            <a:r>
              <a:rPr lang="en-US" altLang="zh-TW" sz="2400" dirty="0" smtClean="0"/>
              <a:t>, expr, </a:t>
            </a:r>
            <a:r>
              <a:rPr lang="en-US" altLang="zh-TW" sz="2400" dirty="0" err="1" smtClean="0"/>
              <a:t>xargs</a:t>
            </a:r>
            <a:r>
              <a:rPr lang="en-US" altLang="zh-TW" sz="2400" dirty="0" smtClean="0"/>
              <a:t>, etc.</a:t>
            </a:r>
          </a:p>
          <a:p>
            <a:pPr eaLnBrk="1" hangingPunct="1"/>
            <a:r>
              <a:rPr lang="en-US" altLang="zh-TW" sz="2400" dirty="0" smtClean="0"/>
              <a:t>Redirection and Pipes</a:t>
            </a:r>
          </a:p>
          <a:p>
            <a:pPr eaLnBrk="1" hangingPunct="1"/>
            <a:r>
              <a:rPr lang="en-US" altLang="zh-TW" sz="2400" dirty="0"/>
              <a:t>UNIX Shell Wildcard Patterns</a:t>
            </a:r>
          </a:p>
          <a:p>
            <a:pPr eaLnBrk="1" hangingPunct="1"/>
            <a:r>
              <a:rPr lang="en-US" altLang="zh-TW" sz="2400" dirty="0" smtClean="0"/>
              <a:t>UNIX Shell </a:t>
            </a:r>
            <a:r>
              <a:rPr lang="en-US" altLang="zh-TW" sz="2400" dirty="0"/>
              <a:t>Q</a:t>
            </a:r>
            <a:r>
              <a:rPr lang="en-US" altLang="zh-TW" sz="2400" dirty="0" smtClean="0"/>
              <a:t>uoting Rules</a:t>
            </a:r>
          </a:p>
          <a:p>
            <a:pPr eaLnBrk="1" hangingPunct="1"/>
            <a:r>
              <a:rPr lang="en-US" altLang="zh-TW" sz="2400" dirty="0" smtClean="0"/>
              <a:t>Regular Expression Patterns (grep)</a:t>
            </a:r>
          </a:p>
          <a:p>
            <a:pPr eaLnBrk="1" hangingPunct="1"/>
            <a:r>
              <a:rPr lang="en-US" altLang="zh-TW" sz="2400" dirty="0" smtClean="0"/>
              <a:t>Extended Regular Expression Patterns (</a:t>
            </a:r>
            <a:r>
              <a:rPr lang="en-US" altLang="zh-TW" sz="2400" dirty="0" err="1" smtClean="0"/>
              <a:t>egrep</a:t>
            </a:r>
            <a:r>
              <a:rPr lang="en-US" altLang="zh-TW" sz="2400" dirty="0" smtClean="0"/>
              <a:t>)</a:t>
            </a:r>
          </a:p>
          <a:p>
            <a:pPr eaLnBrk="1" hangingPunct="1"/>
            <a:r>
              <a:rPr lang="en-US" altLang="zh-TW" sz="2400" dirty="0" smtClean="0"/>
              <a:t>C Shell Programming</a:t>
            </a:r>
          </a:p>
          <a:p>
            <a:pPr eaLnBrk="1" hangingPunct="1"/>
            <a:r>
              <a:rPr lang="en-US" altLang="zh-TW" sz="2400" dirty="0" smtClean="0"/>
              <a:t>The sed Command</a:t>
            </a:r>
          </a:p>
          <a:p>
            <a:pPr eaLnBrk="1" hangingPunct="1"/>
            <a:r>
              <a:rPr lang="en-US" altLang="zh-TW" sz="2400" dirty="0" smtClean="0"/>
              <a:t>The awk Command</a:t>
            </a:r>
          </a:p>
          <a:p>
            <a:pPr eaLnBrk="1" hangingPunct="1"/>
            <a:r>
              <a:rPr lang="en-US" altLang="zh-TW" sz="2400" dirty="0" smtClean="0">
                <a:solidFill>
                  <a:schemeClr val="bg2"/>
                </a:solidFill>
              </a:rPr>
              <a:t>Items that we probably won’t have time to cover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400" dirty="0" err="1" smtClean="0">
                <a:solidFill>
                  <a:schemeClr val="bg2"/>
                </a:solidFill>
              </a:rPr>
              <a:t>Makefiles</a:t>
            </a:r>
            <a:r>
              <a:rPr lang="en-US" altLang="zh-TW" sz="2400" dirty="0" smtClean="0">
                <a:solidFill>
                  <a:schemeClr val="bg2"/>
                </a:solidFill>
              </a:rPr>
              <a:t>, </a:t>
            </a:r>
            <a:r>
              <a:rPr lang="en-US" altLang="zh-TW" sz="2400" dirty="0" err="1" smtClean="0">
                <a:solidFill>
                  <a:schemeClr val="bg2"/>
                </a:solidFill>
              </a:rPr>
              <a:t>lex</a:t>
            </a:r>
            <a:r>
              <a:rPr lang="en-US" altLang="zh-TW" sz="2400" dirty="0" smtClean="0">
                <a:solidFill>
                  <a:schemeClr val="bg2"/>
                </a:solidFill>
              </a:rPr>
              <a:t> and </a:t>
            </a:r>
            <a:r>
              <a:rPr lang="en-US" altLang="zh-TW" sz="2400" dirty="0" err="1" smtClean="0">
                <a:solidFill>
                  <a:schemeClr val="bg2"/>
                </a:solidFill>
              </a:rPr>
              <a:t>yacc</a:t>
            </a:r>
            <a:r>
              <a:rPr lang="en-US" altLang="zh-TW" sz="2400" dirty="0" smtClean="0">
                <a:solidFill>
                  <a:schemeClr val="bg2"/>
                </a:solidFill>
              </a:rPr>
              <a:t> grammars, the bash shell</a:t>
            </a:r>
            <a:endParaRPr lang="zh-TW" altLang="en-US" sz="2400" dirty="0" smtClean="0">
              <a:solidFill>
                <a:schemeClr val="bg2"/>
              </a:solidFill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Recall from </a:t>
            </a:r>
            <a:r>
              <a:rPr lang="en-US" sz="2800" b="0" dirty="0">
                <a:latin typeface="Arial" charset="0"/>
                <a:ea typeface="新細明體" charset="-120"/>
              </a:rPr>
              <a:t>L</a:t>
            </a: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ecture 1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26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solidFill>
                  <a:srgbClr val="10068E"/>
                </a:solidFill>
              </a:rPr>
              <a:t>Course Outline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6019800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Basic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 smtClean="0">
                <a:solidFill>
                  <a:srgbClr val="FF0000"/>
                </a:solidFill>
              </a:rPr>
              <a:t>cd, ls,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mkdir</a:t>
            </a:r>
            <a:r>
              <a:rPr lang="en-US" altLang="zh-TW" sz="2400" dirty="0" smtClean="0">
                <a:solidFill>
                  <a:srgbClr val="FF000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rmdir</a:t>
            </a:r>
            <a:r>
              <a:rPr lang="en-US" altLang="zh-TW" sz="2400" dirty="0" smtClean="0">
                <a:solidFill>
                  <a:srgbClr val="FF000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cp</a:t>
            </a:r>
            <a:r>
              <a:rPr lang="en-US" altLang="zh-TW" sz="2400" dirty="0" smtClean="0">
                <a:solidFill>
                  <a:srgbClr val="FF0000"/>
                </a:solidFill>
              </a:rPr>
              <a:t>, mv, cat, less, echo, history, etc.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More complex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 smtClean="0">
                <a:solidFill>
                  <a:srgbClr val="FF0000"/>
                </a:solidFill>
              </a:rPr>
              <a:t>cut, diff,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tr</a:t>
            </a:r>
            <a:r>
              <a:rPr lang="en-US" altLang="zh-TW" sz="2400" dirty="0" smtClean="0">
                <a:solidFill>
                  <a:srgbClr val="FF0000"/>
                </a:solidFill>
              </a:rPr>
              <a:t>, expr,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xargs</a:t>
            </a:r>
            <a:r>
              <a:rPr lang="en-US" altLang="zh-TW" sz="2400" dirty="0" smtClean="0">
                <a:solidFill>
                  <a:srgbClr val="FF0000"/>
                </a:solidFill>
              </a:rPr>
              <a:t>, etc.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Redirection and Pipes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UNIX Shell Wildcard Patterns</a:t>
            </a:r>
          </a:p>
          <a:p>
            <a:pPr eaLnBrk="1" hangingPunct="1"/>
            <a:r>
              <a:rPr lang="en-US" altLang="zh-TW" sz="2400" dirty="0" smtClean="0"/>
              <a:t>UNIX Shell </a:t>
            </a:r>
            <a:r>
              <a:rPr lang="en-US" altLang="zh-TW" sz="2400" dirty="0"/>
              <a:t>Q</a:t>
            </a:r>
            <a:r>
              <a:rPr lang="en-US" altLang="zh-TW" sz="2400" dirty="0" smtClean="0"/>
              <a:t>uoting Rules</a:t>
            </a:r>
          </a:p>
          <a:p>
            <a:pPr eaLnBrk="1" hangingPunct="1"/>
            <a:r>
              <a:rPr lang="en-US" altLang="zh-TW" sz="2400" dirty="0" smtClean="0"/>
              <a:t>Regular Expression Patterns (grep)</a:t>
            </a:r>
          </a:p>
          <a:p>
            <a:pPr eaLnBrk="1" hangingPunct="1"/>
            <a:r>
              <a:rPr lang="en-US" altLang="zh-TW" sz="2400" dirty="0" smtClean="0"/>
              <a:t>Extended Regular Expression Patterns (</a:t>
            </a:r>
            <a:r>
              <a:rPr lang="en-US" altLang="zh-TW" sz="2400" dirty="0" err="1" smtClean="0"/>
              <a:t>egrep</a:t>
            </a:r>
            <a:r>
              <a:rPr lang="en-US" altLang="zh-TW" sz="2400" dirty="0" smtClean="0"/>
              <a:t>)</a:t>
            </a:r>
          </a:p>
          <a:p>
            <a:pPr eaLnBrk="1" hangingPunct="1"/>
            <a:r>
              <a:rPr lang="en-US" altLang="zh-TW" sz="2400" dirty="0" smtClean="0"/>
              <a:t>C Shell Programming</a:t>
            </a:r>
          </a:p>
          <a:p>
            <a:pPr eaLnBrk="1" hangingPunct="1"/>
            <a:r>
              <a:rPr lang="en-US" altLang="zh-TW" sz="2400" dirty="0" smtClean="0"/>
              <a:t>The sed Command</a:t>
            </a:r>
          </a:p>
          <a:p>
            <a:pPr eaLnBrk="1" hangingPunct="1"/>
            <a:r>
              <a:rPr lang="en-US" altLang="zh-TW" sz="2400" dirty="0" smtClean="0"/>
              <a:t>The awk Command</a:t>
            </a:r>
          </a:p>
          <a:p>
            <a:pPr eaLnBrk="1" hangingPunct="1"/>
            <a:r>
              <a:rPr lang="en-US" altLang="zh-TW" sz="2400" dirty="0" smtClean="0">
                <a:solidFill>
                  <a:schemeClr val="bg2"/>
                </a:solidFill>
              </a:rPr>
              <a:t>Items that we probably won’t have time to cover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400" dirty="0" err="1" smtClean="0">
                <a:solidFill>
                  <a:schemeClr val="bg2"/>
                </a:solidFill>
              </a:rPr>
              <a:t>Makefiles</a:t>
            </a:r>
            <a:r>
              <a:rPr lang="en-US" altLang="zh-TW" sz="2400" dirty="0" smtClean="0">
                <a:solidFill>
                  <a:schemeClr val="bg2"/>
                </a:solidFill>
              </a:rPr>
              <a:t>, </a:t>
            </a:r>
            <a:r>
              <a:rPr lang="en-US" altLang="zh-TW" sz="2400" dirty="0" err="1" smtClean="0">
                <a:solidFill>
                  <a:schemeClr val="bg2"/>
                </a:solidFill>
              </a:rPr>
              <a:t>lex</a:t>
            </a:r>
            <a:r>
              <a:rPr lang="en-US" altLang="zh-TW" sz="2400" dirty="0" smtClean="0">
                <a:solidFill>
                  <a:schemeClr val="bg2"/>
                </a:solidFill>
              </a:rPr>
              <a:t> and </a:t>
            </a:r>
            <a:r>
              <a:rPr lang="en-US" altLang="zh-TW" sz="2400" dirty="0" err="1" smtClean="0">
                <a:solidFill>
                  <a:schemeClr val="bg2"/>
                </a:solidFill>
              </a:rPr>
              <a:t>yacc</a:t>
            </a:r>
            <a:r>
              <a:rPr lang="en-US" altLang="zh-TW" sz="2400" dirty="0" smtClean="0">
                <a:solidFill>
                  <a:schemeClr val="bg2"/>
                </a:solidFill>
              </a:rPr>
              <a:t> grammars, the bash shell</a:t>
            </a:r>
            <a:endParaRPr lang="zh-TW" altLang="en-US" sz="2400" dirty="0" smtClean="0">
              <a:solidFill>
                <a:schemeClr val="bg2"/>
              </a:solidFill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Recall from </a:t>
            </a:r>
            <a:r>
              <a:rPr lang="en-US" sz="2800" b="0" dirty="0">
                <a:latin typeface="Arial" charset="0"/>
                <a:ea typeface="新細明體" charset="-120"/>
              </a:rPr>
              <a:t>L</a:t>
            </a: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ecture 1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7772400" y="764704"/>
            <a:ext cx="1371600" cy="2375654"/>
            <a:chOff x="7772400" y="3118105"/>
            <a:chExt cx="1371600" cy="237540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7772400" y="3118105"/>
              <a:ext cx="1371600" cy="1143000"/>
            </a:xfrm>
            <a:prstGeom prst="wedgeRectCallout">
              <a:avLst>
                <a:gd name="adj1" fmla="val -315834"/>
                <a:gd name="adj2" fmla="val -2473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7772400" y="3622109"/>
              <a:ext cx="1371600" cy="1272746"/>
            </a:xfrm>
            <a:prstGeom prst="wedgeRectCallout">
              <a:avLst>
                <a:gd name="adj1" fmla="val -235005"/>
                <a:gd name="adj2" fmla="val -287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7772400" y="3622109"/>
              <a:ext cx="1371600" cy="1295400"/>
            </a:xfrm>
            <a:prstGeom prst="wedgeRectCallout">
              <a:avLst>
                <a:gd name="adj1" fmla="val -327420"/>
                <a:gd name="adj2" fmla="val 5798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7772400" y="4198113"/>
              <a:ext cx="1371600" cy="1295400"/>
            </a:xfrm>
            <a:prstGeom prst="wedgeRectCallout">
              <a:avLst>
                <a:gd name="adj1" fmla="val -261157"/>
                <a:gd name="adj2" fmla="val 47772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7772400" y="3124201"/>
              <a:ext cx="1371600" cy="2369311"/>
            </a:xfrm>
            <a:prstGeom prst="wedgeRectCallout">
              <a:avLst>
                <a:gd name="adj1" fmla="val -46324"/>
                <a:gd name="adj2" fmla="val 11370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4000" b="0" dirty="0" smtClean="0">
                  <a:solidFill>
                    <a:srgbClr val="000000"/>
                  </a:solidFill>
                  <a:latin typeface="Arial Narrow" pitchFamily="34" charset="0"/>
                </a:rPr>
                <a:t>We’ve done these four!</a:t>
              </a:r>
              <a:endParaRPr kumimoji="0" lang="en-US" altLang="zh-TW" sz="4000" b="0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sp>
        <p:nvSpPr>
          <p:cNvPr id="2" name="Trapezoid 1"/>
          <p:cNvSpPr/>
          <p:nvPr/>
        </p:nvSpPr>
        <p:spPr bwMode="auto">
          <a:xfrm rot="16200000">
            <a:off x="7474100" y="1447106"/>
            <a:ext cx="325984" cy="383428"/>
          </a:xfrm>
          <a:prstGeom prst="trapezoid">
            <a:avLst/>
          </a:prstGeom>
          <a:solidFill>
            <a:srgbClr val="FF99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Trapezoid 11"/>
          <p:cNvSpPr/>
          <p:nvPr/>
        </p:nvSpPr>
        <p:spPr bwMode="auto">
          <a:xfrm rot="16200000">
            <a:off x="7461400" y="1993206"/>
            <a:ext cx="325984" cy="383428"/>
          </a:xfrm>
          <a:prstGeom prst="trapezoid">
            <a:avLst/>
          </a:prstGeom>
          <a:solidFill>
            <a:srgbClr val="FF99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290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solidFill>
                  <a:srgbClr val="10068E"/>
                </a:solidFill>
              </a:rPr>
              <a:t>Course Outline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60198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Basic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 smtClean="0"/>
              <a:t>cd, ls, </a:t>
            </a:r>
            <a:r>
              <a:rPr lang="en-US" altLang="zh-TW" sz="2400" dirty="0" err="1" smtClean="0"/>
              <a:t>mkdir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rmdir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cp</a:t>
            </a:r>
            <a:r>
              <a:rPr lang="en-US" altLang="zh-TW" sz="2400" dirty="0" smtClean="0"/>
              <a:t>, mv, cat, less, echo, history, etc.</a:t>
            </a:r>
          </a:p>
          <a:p>
            <a:pPr eaLnBrk="1" hangingPunct="1"/>
            <a:r>
              <a:rPr lang="en-US" altLang="zh-TW" sz="2400" dirty="0" smtClean="0"/>
              <a:t>More complex UNIX Commands</a:t>
            </a:r>
          </a:p>
          <a:p>
            <a:pPr lvl="1" eaLnBrk="1" hangingPunct="1">
              <a:spcBef>
                <a:spcPts val="30"/>
              </a:spcBef>
            </a:pPr>
            <a:r>
              <a:rPr lang="en-US" altLang="zh-TW" sz="2400" dirty="0" smtClean="0"/>
              <a:t>cut, diff, </a:t>
            </a:r>
            <a:r>
              <a:rPr lang="en-US" altLang="zh-TW" sz="2400" dirty="0" err="1" smtClean="0"/>
              <a:t>tr</a:t>
            </a:r>
            <a:r>
              <a:rPr lang="en-US" altLang="zh-TW" sz="2400" dirty="0" smtClean="0"/>
              <a:t>, expr, </a:t>
            </a:r>
            <a:r>
              <a:rPr lang="en-US" altLang="zh-TW" sz="2400" dirty="0" err="1" smtClean="0"/>
              <a:t>xargs</a:t>
            </a:r>
            <a:r>
              <a:rPr lang="en-US" altLang="zh-TW" sz="2400" dirty="0" smtClean="0"/>
              <a:t>, etc.</a:t>
            </a:r>
          </a:p>
          <a:p>
            <a:pPr eaLnBrk="1" hangingPunct="1"/>
            <a:r>
              <a:rPr lang="en-US" altLang="zh-TW" sz="2400" dirty="0" smtClean="0"/>
              <a:t>Redirection and Pipes</a:t>
            </a:r>
          </a:p>
          <a:p>
            <a:pPr eaLnBrk="1" hangingPunct="1"/>
            <a:r>
              <a:rPr lang="en-US" altLang="zh-TW" sz="2400" dirty="0"/>
              <a:t>UNIX Shell Wildcard Patterns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UNIX Shell </a:t>
            </a:r>
            <a:r>
              <a:rPr lang="en-US" altLang="zh-TW" sz="2400" dirty="0">
                <a:solidFill>
                  <a:srgbClr val="FF0000"/>
                </a:solidFill>
              </a:rPr>
              <a:t>Q</a:t>
            </a:r>
            <a:r>
              <a:rPr lang="en-US" altLang="zh-TW" sz="2400" dirty="0" smtClean="0">
                <a:solidFill>
                  <a:srgbClr val="FF0000"/>
                </a:solidFill>
              </a:rPr>
              <a:t>uoting Rules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Regular Expression Patterns (grep)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Extended Regular Expression Patterns 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egrep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C Shell Programming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The sed Command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The awk Command</a:t>
            </a:r>
          </a:p>
          <a:p>
            <a:pPr eaLnBrk="1" hangingPunct="1"/>
            <a:r>
              <a:rPr lang="en-US" altLang="zh-TW" sz="2400" dirty="0" smtClean="0">
                <a:solidFill>
                  <a:schemeClr val="bg2"/>
                </a:solidFill>
              </a:rPr>
              <a:t>Items that we probably won’t have time to cover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400" dirty="0" err="1" smtClean="0">
                <a:solidFill>
                  <a:schemeClr val="bg2"/>
                </a:solidFill>
              </a:rPr>
              <a:t>Makefiles</a:t>
            </a:r>
            <a:r>
              <a:rPr lang="en-US" altLang="zh-TW" sz="2400" dirty="0" smtClean="0">
                <a:solidFill>
                  <a:schemeClr val="bg2"/>
                </a:solidFill>
              </a:rPr>
              <a:t>, </a:t>
            </a:r>
            <a:r>
              <a:rPr lang="en-US" altLang="zh-TW" sz="2400" dirty="0" err="1" smtClean="0">
                <a:solidFill>
                  <a:schemeClr val="bg2"/>
                </a:solidFill>
              </a:rPr>
              <a:t>lex</a:t>
            </a:r>
            <a:r>
              <a:rPr lang="en-US" altLang="zh-TW" sz="2400" dirty="0" smtClean="0">
                <a:solidFill>
                  <a:schemeClr val="bg2"/>
                </a:solidFill>
              </a:rPr>
              <a:t> and </a:t>
            </a:r>
            <a:r>
              <a:rPr lang="en-US" altLang="zh-TW" sz="2400" dirty="0" err="1" smtClean="0">
                <a:solidFill>
                  <a:schemeClr val="bg2"/>
                </a:solidFill>
              </a:rPr>
              <a:t>yacc</a:t>
            </a:r>
            <a:r>
              <a:rPr lang="en-US" altLang="zh-TW" sz="2400" dirty="0" smtClean="0">
                <a:solidFill>
                  <a:schemeClr val="bg2"/>
                </a:solidFill>
              </a:rPr>
              <a:t> grammars, the bash shell</a:t>
            </a:r>
            <a:endParaRPr lang="zh-TW" altLang="en-US" sz="2400" dirty="0" smtClean="0">
              <a:solidFill>
                <a:schemeClr val="bg2"/>
              </a:solidFill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Recall from </a:t>
            </a:r>
            <a:r>
              <a:rPr lang="en-US" sz="2800" b="0" dirty="0">
                <a:latin typeface="Arial" charset="0"/>
                <a:ea typeface="新細明體" charset="-120"/>
              </a:rPr>
              <a:t>L</a:t>
            </a: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ecture 1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7772400" y="3432522"/>
            <a:ext cx="1371600" cy="2444750"/>
            <a:chOff x="7772400" y="3118104"/>
            <a:chExt cx="1371600" cy="2444497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7772400" y="3118104"/>
              <a:ext cx="1371600" cy="1143000"/>
            </a:xfrm>
            <a:prstGeom prst="wedgeRectCallout">
              <a:avLst>
                <a:gd name="adj1" fmla="val -293544"/>
                <a:gd name="adj2" fmla="val -3976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7772400" y="3429000"/>
              <a:ext cx="1371600" cy="1204784"/>
            </a:xfrm>
            <a:prstGeom prst="wedgeRectCallout">
              <a:avLst>
                <a:gd name="adj1" fmla="val -199502"/>
                <a:gd name="adj2" fmla="val -270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7772400" y="3756454"/>
              <a:ext cx="1371600" cy="1272746"/>
            </a:xfrm>
            <a:prstGeom prst="wedgeRectCallout">
              <a:avLst>
                <a:gd name="adj1" fmla="val -90157"/>
                <a:gd name="adj2" fmla="val -21525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7772400" y="4100384"/>
              <a:ext cx="1371600" cy="1233616"/>
            </a:xfrm>
            <a:prstGeom prst="wedgeRectCallout">
              <a:avLst>
                <a:gd name="adj1" fmla="val -337831"/>
                <a:gd name="adj2" fmla="val -96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7772400" y="3886200"/>
              <a:ext cx="1371600" cy="1295400"/>
            </a:xfrm>
            <a:prstGeom prst="wedgeRectCallout">
              <a:avLst>
                <a:gd name="adj1" fmla="val -359608"/>
                <a:gd name="adj2" fmla="val 35241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7772400" y="4267200"/>
              <a:ext cx="1371600" cy="1295400"/>
            </a:xfrm>
            <a:prstGeom prst="wedgeRectCallout">
              <a:avLst>
                <a:gd name="adj1" fmla="val -354895"/>
                <a:gd name="adj2" fmla="val 39288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7772400" y="3124201"/>
              <a:ext cx="1371600" cy="2438400"/>
            </a:xfrm>
            <a:prstGeom prst="wedgeRectCallout">
              <a:avLst>
                <a:gd name="adj1" fmla="val -46324"/>
                <a:gd name="adj2" fmla="val 11370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4000" b="0" dirty="0">
                  <a:solidFill>
                    <a:srgbClr val="000000"/>
                  </a:solidFill>
                  <a:latin typeface="Arial Narrow" pitchFamily="34" charset="0"/>
                </a:rPr>
                <a:t>Notice these six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87370" y="3671054"/>
            <a:ext cx="703220" cy="1608517"/>
            <a:chOff x="7088785" y="764704"/>
            <a:chExt cx="703220" cy="1608517"/>
          </a:xfrm>
        </p:grpSpPr>
        <p:sp>
          <p:nvSpPr>
            <p:cNvPr id="21" name="Isosceles Triangle 20"/>
            <p:cNvSpPr/>
            <p:nvPr/>
          </p:nvSpPr>
          <p:spPr bwMode="auto">
            <a:xfrm rot="16200000">
              <a:off x="7274862" y="1864792"/>
              <a:ext cx="322352" cy="694505"/>
            </a:xfrm>
            <a:prstGeom prst="triangle">
              <a:avLst>
                <a:gd name="adj" fmla="val 41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2" name="Isosceles Triangle 21"/>
            <p:cNvSpPr/>
            <p:nvPr/>
          </p:nvSpPr>
          <p:spPr bwMode="auto">
            <a:xfrm rot="16200000">
              <a:off x="7323031" y="534821"/>
              <a:ext cx="234740" cy="694505"/>
            </a:xfrm>
            <a:prstGeom prst="triangle">
              <a:avLst>
                <a:gd name="adj" fmla="val 42825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16200000">
              <a:off x="7283640" y="1520736"/>
              <a:ext cx="304800" cy="694505"/>
            </a:xfrm>
            <a:prstGeom prst="triangle">
              <a:avLst>
                <a:gd name="adj" fmla="val 41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16200000">
              <a:off x="7390843" y="1294832"/>
              <a:ext cx="320040" cy="482284"/>
            </a:xfrm>
            <a:prstGeom prst="triangle">
              <a:avLst>
                <a:gd name="adj" fmla="val 57918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 rot="16200000">
              <a:off x="7290845" y="839959"/>
              <a:ext cx="299107" cy="694505"/>
            </a:xfrm>
            <a:prstGeom prst="triangle">
              <a:avLst>
                <a:gd name="adj" fmla="val 53521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7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6381328"/>
            <a:ext cx="9144000" cy="4766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21506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1"/>
          <a:stretch/>
        </p:blipFill>
        <p:spPr bwMode="auto">
          <a:xfrm>
            <a:off x="-23813" y="-3175"/>
            <a:ext cx="9167813" cy="650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245138-13AB-4348-B981-5636B543FC70}" type="slidenum">
              <a:rPr lang="zh-TW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0" y="1998663"/>
            <a:ext cx="1827213" cy="4833937"/>
            <a:chOff x="-1828800" y="2026653"/>
            <a:chExt cx="2486971" cy="4907547"/>
          </a:xfrm>
        </p:grpSpPr>
        <p:sp>
          <p:nvSpPr>
            <p:cNvPr id="21520" name="Isosceles Triangle 4"/>
            <p:cNvSpPr>
              <a:spLocks noChangeArrowheads="1"/>
            </p:cNvSpPr>
            <p:nvPr/>
          </p:nvSpPr>
          <p:spPr bwMode="auto">
            <a:xfrm rot="3792213">
              <a:off x="-414484" y="3365904"/>
              <a:ext cx="481435" cy="15240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1" name="Isosceles Triangle 5"/>
            <p:cNvSpPr>
              <a:spLocks noChangeArrowheads="1"/>
            </p:cNvSpPr>
            <p:nvPr/>
          </p:nvSpPr>
          <p:spPr bwMode="auto">
            <a:xfrm rot="3131393">
              <a:off x="-47810" y="3144219"/>
              <a:ext cx="336973" cy="1074988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2" name="Isosceles Triangle 7"/>
            <p:cNvSpPr>
              <a:spLocks noChangeArrowheads="1"/>
            </p:cNvSpPr>
            <p:nvPr/>
          </p:nvSpPr>
          <p:spPr bwMode="auto">
            <a:xfrm rot="2070120">
              <a:off x="-574056" y="2026653"/>
              <a:ext cx="372490" cy="229944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3" name="Isosceles Triangle 8"/>
            <p:cNvSpPr>
              <a:spLocks noChangeArrowheads="1"/>
            </p:cNvSpPr>
            <p:nvPr/>
          </p:nvSpPr>
          <p:spPr bwMode="auto">
            <a:xfrm rot="3732103">
              <a:off x="-52629" y="3873619"/>
              <a:ext cx="364889" cy="888758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4" name="AutoShape 6"/>
            <p:cNvSpPr>
              <a:spLocks noChangeArrowheads="1"/>
            </p:cNvSpPr>
            <p:nvPr/>
          </p:nvSpPr>
          <p:spPr bwMode="auto">
            <a:xfrm>
              <a:off x="-1828800" y="3810000"/>
              <a:ext cx="1828801" cy="3124200"/>
            </a:xfrm>
            <a:prstGeom prst="wedgeRectCallout">
              <a:avLst>
                <a:gd name="adj1" fmla="val 74870"/>
                <a:gd name="adj2" fmla="val -90625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  <a:t>Won’t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  <a:t>have </a:t>
              </a:r>
              <a:b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</a:br>
              <a: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  <a:t>time to cover</a:t>
              </a:r>
              <a:b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</a:br>
              <a: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  <a:t>these</a:t>
              </a:r>
              <a:b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</a:br>
              <a:r>
                <a:rPr kumimoji="0" lang="en-US" altLang="zh-TW" sz="3600" b="0">
                  <a:solidFill>
                    <a:srgbClr val="000000"/>
                  </a:solidFill>
                  <a:latin typeface="Arial Narrow" pitchFamily="34" charset="0"/>
                </a:rPr>
                <a:t>deeply.</a:t>
              </a:r>
            </a:p>
          </p:txBody>
        </p:sp>
        <p:sp>
          <p:nvSpPr>
            <p:cNvPr id="21525" name="Rectangle 9"/>
            <p:cNvSpPr>
              <a:spLocks noChangeArrowheads="1"/>
            </p:cNvSpPr>
            <p:nvPr/>
          </p:nvSpPr>
          <p:spPr bwMode="auto">
            <a:xfrm>
              <a:off x="-457906" y="3726018"/>
              <a:ext cx="472526" cy="17244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6" name="Rectangle 11"/>
            <p:cNvSpPr>
              <a:spLocks noChangeArrowheads="1"/>
            </p:cNvSpPr>
            <p:nvPr/>
          </p:nvSpPr>
          <p:spPr bwMode="auto">
            <a:xfrm rot="1994519">
              <a:off x="-297498" y="3936410"/>
              <a:ext cx="339956" cy="30754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7" name="Rectangle 12"/>
            <p:cNvSpPr>
              <a:spLocks noChangeArrowheads="1"/>
            </p:cNvSpPr>
            <p:nvPr/>
          </p:nvSpPr>
          <p:spPr bwMode="auto">
            <a:xfrm rot="1994519">
              <a:off x="-282847" y="4235871"/>
              <a:ext cx="360472" cy="327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  <p:sp>
          <p:nvSpPr>
            <p:cNvPr id="21528" name="Rectangle 13"/>
            <p:cNvSpPr>
              <a:spLocks noChangeArrowheads="1"/>
            </p:cNvSpPr>
            <p:nvPr/>
          </p:nvSpPr>
          <p:spPr bwMode="auto">
            <a:xfrm>
              <a:off x="-1154165" y="3800097"/>
              <a:ext cx="362727" cy="464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zh-TW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5243513" y="3886200"/>
            <a:ext cx="3824287" cy="2578100"/>
          </a:xfrm>
          <a:prstGeom prst="wedgeRectCallout">
            <a:avLst>
              <a:gd name="adj1" fmla="val -105616"/>
              <a:gd name="adj2" fmla="val -6703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itchFamily="2" charset="2"/>
              <a:buNone/>
            </a:pPr>
            <a:r>
              <a:rPr kumimoji="0" lang="en-US" altLang="zh-TW" sz="4000" b="0">
                <a:solidFill>
                  <a:srgbClr val="000000"/>
                </a:solidFill>
                <a:latin typeface="Arial Narrow" pitchFamily="34" charset="0"/>
              </a:rPr>
              <a:t>Notice,</a:t>
            </a:r>
            <a:r>
              <a:rPr kumimoji="0" lang="en-US" altLang="zh-TW" b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kumimoji="0" lang="en-US" altLang="zh-TW" sz="4000" b="0">
                <a:solidFill>
                  <a:srgbClr val="000000"/>
                </a:solidFill>
                <a:latin typeface="Arial Narrow" pitchFamily="34" charset="0"/>
              </a:rPr>
              <a:t>the</a:t>
            </a:r>
            <a:r>
              <a:rPr kumimoji="0" lang="en-US" altLang="zh-TW" b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kumimoji="0" lang="en-US" altLang="zh-TW" sz="4000" b="0">
                <a:solidFill>
                  <a:srgbClr val="000000"/>
                </a:solidFill>
                <a:latin typeface="Arial Narrow" pitchFamily="34" charset="0"/>
              </a:rPr>
              <a:t>textbook talks a lot about why experts use bash instead of csh.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772400" y="520700"/>
            <a:ext cx="1371600" cy="2451100"/>
            <a:chOff x="7772400" y="374904"/>
            <a:chExt cx="1371600" cy="2450593"/>
          </a:xfrm>
        </p:grpSpPr>
        <p:sp>
          <p:nvSpPr>
            <p:cNvPr id="21513" name="AutoShape 6"/>
            <p:cNvSpPr>
              <a:spLocks noChangeArrowheads="1"/>
            </p:cNvSpPr>
            <p:nvPr/>
          </p:nvSpPr>
          <p:spPr bwMode="auto">
            <a:xfrm>
              <a:off x="7772400" y="374904"/>
              <a:ext cx="1371600" cy="1143000"/>
            </a:xfrm>
            <a:prstGeom prst="wedgeRectCallout">
              <a:avLst>
                <a:gd name="adj1" fmla="val -428370"/>
                <a:gd name="adj2" fmla="val -29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1514" name="AutoShape 6"/>
            <p:cNvSpPr>
              <a:spLocks noChangeArrowheads="1"/>
            </p:cNvSpPr>
            <p:nvPr/>
          </p:nvSpPr>
          <p:spPr bwMode="auto">
            <a:xfrm>
              <a:off x="7772400" y="691896"/>
              <a:ext cx="1371600" cy="1204784"/>
            </a:xfrm>
            <a:prstGeom prst="wedgeRectCallout">
              <a:avLst>
                <a:gd name="adj1" fmla="val -391565"/>
                <a:gd name="adj2" fmla="val -3563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1515" name="AutoShape 6"/>
            <p:cNvSpPr>
              <a:spLocks noChangeArrowheads="1"/>
            </p:cNvSpPr>
            <p:nvPr/>
          </p:nvSpPr>
          <p:spPr bwMode="auto">
            <a:xfrm>
              <a:off x="7772400" y="1019350"/>
              <a:ext cx="1371600" cy="1272746"/>
            </a:xfrm>
            <a:prstGeom prst="wedgeRectCallout">
              <a:avLst>
                <a:gd name="adj1" fmla="val -231005"/>
                <a:gd name="adj2" fmla="val -2902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1516" name="AutoShape 6"/>
            <p:cNvSpPr>
              <a:spLocks noChangeArrowheads="1"/>
            </p:cNvSpPr>
            <p:nvPr/>
          </p:nvSpPr>
          <p:spPr bwMode="auto">
            <a:xfrm>
              <a:off x="7772400" y="1363280"/>
              <a:ext cx="1371600" cy="1233616"/>
            </a:xfrm>
            <a:prstGeom prst="wedgeRectCallout">
              <a:avLst>
                <a:gd name="adj1" fmla="val -371546"/>
                <a:gd name="adj2" fmla="val -16125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1517" name="AutoShape 6"/>
            <p:cNvSpPr>
              <a:spLocks noChangeArrowheads="1"/>
            </p:cNvSpPr>
            <p:nvPr/>
          </p:nvSpPr>
          <p:spPr bwMode="auto">
            <a:xfrm>
              <a:off x="7772400" y="1149096"/>
              <a:ext cx="1371600" cy="1295400"/>
            </a:xfrm>
            <a:prstGeom prst="wedgeRectCallout">
              <a:avLst>
                <a:gd name="adj1" fmla="val -468139"/>
                <a:gd name="adj2" fmla="val 5508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1518" name="AutoShape 6"/>
            <p:cNvSpPr>
              <a:spLocks noChangeArrowheads="1"/>
            </p:cNvSpPr>
            <p:nvPr/>
          </p:nvSpPr>
          <p:spPr bwMode="auto">
            <a:xfrm>
              <a:off x="7772400" y="1530096"/>
              <a:ext cx="1371600" cy="1295400"/>
            </a:xfrm>
            <a:prstGeom prst="wedgeRectCallout">
              <a:avLst>
                <a:gd name="adj1" fmla="val -469745"/>
                <a:gd name="adj2" fmla="val 4445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1519" name="AutoShape 6"/>
            <p:cNvSpPr>
              <a:spLocks noChangeArrowheads="1"/>
            </p:cNvSpPr>
            <p:nvPr/>
          </p:nvSpPr>
          <p:spPr bwMode="auto">
            <a:xfrm>
              <a:off x="7772400" y="387097"/>
              <a:ext cx="1371600" cy="2438400"/>
            </a:xfrm>
            <a:prstGeom prst="wedgeRectCallout">
              <a:avLst>
                <a:gd name="adj1" fmla="val -46324"/>
                <a:gd name="adj2" fmla="val 11370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buClr>
                  <a:srgbClr val="BBE0E3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4000" b="0" dirty="0">
                  <a:solidFill>
                    <a:srgbClr val="000000"/>
                  </a:solidFill>
                  <a:latin typeface="Arial Narrow" pitchFamily="34" charset="0"/>
                </a:rPr>
                <a:t>Notice these six</a:t>
              </a:r>
            </a:p>
          </p:txBody>
        </p:sp>
      </p:grpSp>
      <p:sp>
        <p:nvSpPr>
          <p:cNvPr id="25" name="Trapezoid 24"/>
          <p:cNvSpPr>
            <a:spLocks noChangeAspect="1"/>
          </p:cNvSpPr>
          <p:nvPr/>
        </p:nvSpPr>
        <p:spPr bwMode="auto">
          <a:xfrm rot="-2700000">
            <a:off x="-484632" y="109728"/>
            <a:ext cx="1793875" cy="624022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tIns="0" anchor="ctr" anchorCtr="0"/>
          <a:lstStyle/>
          <a:p>
            <a:pPr algn="ctr">
              <a:lnSpc>
                <a:spcPct val="60000"/>
              </a:lnSpc>
              <a:defRPr/>
            </a:pPr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from </a:t>
            </a:r>
            <a:b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0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the web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088784" y="764704"/>
            <a:ext cx="703220" cy="1610559"/>
            <a:chOff x="7088784" y="764704"/>
            <a:chExt cx="703220" cy="1610559"/>
          </a:xfrm>
        </p:grpSpPr>
        <p:sp>
          <p:nvSpPr>
            <p:cNvPr id="26" name="Isosceles Triangle 25"/>
            <p:cNvSpPr/>
            <p:nvPr/>
          </p:nvSpPr>
          <p:spPr bwMode="auto">
            <a:xfrm rot="16200000">
              <a:off x="7273840" y="1865813"/>
              <a:ext cx="324394" cy="694505"/>
            </a:xfrm>
            <a:prstGeom prst="triangle">
              <a:avLst>
                <a:gd name="adj" fmla="val 41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" name="Isosceles Triangle 1"/>
            <p:cNvSpPr/>
            <p:nvPr/>
          </p:nvSpPr>
          <p:spPr bwMode="auto">
            <a:xfrm rot="16200000">
              <a:off x="7327453" y="530398"/>
              <a:ext cx="225894" cy="694505"/>
            </a:xfrm>
            <a:prstGeom prst="triangle">
              <a:avLst>
                <a:gd name="adj" fmla="val 2933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 rot="16200000">
              <a:off x="7283640" y="1520736"/>
              <a:ext cx="304800" cy="694505"/>
            </a:xfrm>
            <a:prstGeom prst="triangle">
              <a:avLst>
                <a:gd name="adj" fmla="val 41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 rot="16200000">
              <a:off x="7284732" y="1188721"/>
              <a:ext cx="320040" cy="694505"/>
            </a:xfrm>
            <a:prstGeom prst="triangle">
              <a:avLst>
                <a:gd name="adj" fmla="val 66082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 rot="16200000">
              <a:off x="7290845" y="839959"/>
              <a:ext cx="299107" cy="694505"/>
            </a:xfrm>
            <a:prstGeom prst="triangle">
              <a:avLst>
                <a:gd name="adj" fmla="val 53521"/>
              </a:avLst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69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3400" y="2057400"/>
            <a:ext cx="8077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4000" b="0">
                <a:solidFill>
                  <a:srgbClr val="000000"/>
                </a:solidFill>
              </a:rPr>
              <a:t/>
            </a:r>
            <a:br>
              <a:rPr lang="en-US" altLang="zh-TW" sz="4000" b="0">
                <a:solidFill>
                  <a:srgbClr val="000000"/>
                </a:solidFill>
              </a:rPr>
            </a:br>
            <a:r>
              <a:rPr lang="en-US" altLang="zh-TW" sz="4800">
                <a:solidFill>
                  <a:srgbClr val="333399"/>
                </a:solidFill>
              </a:rPr>
              <a:t>UNIX variables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4800">
                <a:solidFill>
                  <a:srgbClr val="333399"/>
                </a:solidFill>
              </a:rPr>
              <a:t>(C-shell syntax)</a:t>
            </a:r>
            <a:endParaRPr lang="en-US" altLang="zh-TW" sz="400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624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Variables (C-shell syntax)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 smtClean="0"/>
              <a:t>Of course, you need to give values to a variables </a:t>
            </a:r>
            <a:r>
              <a:rPr lang="en-US" altLang="zh-TW" sz="3600" i="1" dirty="0" smtClean="0"/>
              <a:t>before</a:t>
            </a:r>
            <a:r>
              <a:rPr lang="en-US" altLang="zh-TW" sz="3600" dirty="0" smtClean="0"/>
              <a:t> </a:t>
            </a:r>
            <a:r>
              <a:rPr lang="en-US" altLang="zh-TW" sz="3600" i="1" dirty="0" smtClean="0"/>
              <a:t>using</a:t>
            </a:r>
            <a:r>
              <a:rPr lang="en-US" altLang="zh-TW" sz="3600" dirty="0" smtClean="0"/>
              <a:t> them.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600" dirty="0" smtClean="0"/>
              <a:t>But you don’t declare variables </a:t>
            </a:r>
            <a:r>
              <a:rPr lang="en-US" altLang="zh-TW" sz="3600" i="1" dirty="0" smtClean="0"/>
              <a:t>before</a:t>
            </a:r>
            <a:r>
              <a:rPr lang="en-US" altLang="zh-TW" sz="3600" dirty="0" smtClean="0"/>
              <a:t> </a:t>
            </a:r>
            <a:r>
              <a:rPr lang="en-US" altLang="zh-TW" sz="3600" i="1" dirty="0" smtClean="0"/>
              <a:t>assigning</a:t>
            </a:r>
            <a:r>
              <a:rPr lang="en-US" altLang="zh-TW" sz="3600" dirty="0" smtClean="0"/>
              <a:t> values to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Instead, the assigning of the variable is its implicit declaration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chemeClr val="bg1"/>
                </a:solidFill>
              </a:rPr>
              <a:t>Its data type is also implicitly inferred from the data that is assigned to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chemeClr val="bg1"/>
                </a:solidFill>
              </a:rPr>
              <a:t>If you want to re-declare a variable with a new data type, just reassign it with the new data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If you want to undeclared a variable, use </a:t>
            </a:r>
            <a:r>
              <a:rPr lang="en-US" altLang="zh-TW" sz="3600" dirty="0" smtClean="0">
                <a:solidFill>
                  <a:schemeClr val="bg1"/>
                </a:solidFill>
                <a:latin typeface="High Tower Text" pitchFamily="18" charset="0"/>
              </a:rPr>
              <a:t>unset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chemeClr val="bg1"/>
                </a:solidFill>
              </a:rPr>
              <a:t>unset may sound useless, but it can be used for </a:t>
            </a:r>
            <a:r>
              <a:rPr lang="en-US" altLang="zh-TW" dirty="0" err="1" smtClean="0">
                <a:solidFill>
                  <a:schemeClr val="bg1"/>
                </a:solidFill>
              </a:rPr>
              <a:t>booleans</a:t>
            </a:r>
            <a:r>
              <a:rPr lang="en-US" altLang="zh-TW" dirty="0" smtClean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52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624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Variables (C-shell syntax)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6352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>
                <a:solidFill>
                  <a:srgbClr val="7F7F7F"/>
                </a:solidFill>
              </a:rPr>
              <a:t>Of course, you need to give values to a variables </a:t>
            </a:r>
            <a:r>
              <a:rPr lang="en-US" altLang="zh-TW" sz="3600" i="1" dirty="0">
                <a:solidFill>
                  <a:srgbClr val="7F7F7F"/>
                </a:solidFill>
              </a:rPr>
              <a:t>before</a:t>
            </a:r>
            <a:r>
              <a:rPr lang="en-US" altLang="zh-TW" sz="3600" dirty="0">
                <a:solidFill>
                  <a:srgbClr val="7F7F7F"/>
                </a:solidFill>
              </a:rPr>
              <a:t> </a:t>
            </a:r>
            <a:r>
              <a:rPr lang="en-US" altLang="zh-TW" sz="3600" i="1" dirty="0">
                <a:solidFill>
                  <a:srgbClr val="7F7F7F"/>
                </a:solidFill>
              </a:rPr>
              <a:t>using</a:t>
            </a:r>
            <a:r>
              <a:rPr lang="en-US" altLang="zh-TW" sz="3600" dirty="0">
                <a:solidFill>
                  <a:srgbClr val="7F7F7F"/>
                </a:solidFill>
              </a:rPr>
              <a:t> them.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600" dirty="0">
                <a:solidFill>
                  <a:srgbClr val="7F7F7F"/>
                </a:solidFill>
              </a:rPr>
              <a:t>But you don’t declare variables </a:t>
            </a:r>
            <a:r>
              <a:rPr lang="en-US" altLang="zh-TW" sz="3600" i="1" dirty="0">
                <a:solidFill>
                  <a:srgbClr val="7F7F7F"/>
                </a:solidFill>
              </a:rPr>
              <a:t>before</a:t>
            </a:r>
            <a:r>
              <a:rPr lang="en-US" altLang="zh-TW" sz="3600" dirty="0">
                <a:solidFill>
                  <a:srgbClr val="7F7F7F"/>
                </a:solidFill>
              </a:rPr>
              <a:t> </a:t>
            </a:r>
            <a:r>
              <a:rPr lang="en-US" altLang="zh-TW" sz="3600" i="1" dirty="0">
                <a:solidFill>
                  <a:srgbClr val="7F7F7F"/>
                </a:solidFill>
              </a:rPr>
              <a:t>assigning</a:t>
            </a:r>
            <a:r>
              <a:rPr lang="en-US" altLang="zh-TW" sz="3600" dirty="0">
                <a:solidFill>
                  <a:srgbClr val="7F7F7F"/>
                </a:solidFill>
              </a:rPr>
              <a:t> values to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Instead, the assigning of the variable is its implicit declaration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Its data type is also implicitly inferred from the data that is assigned to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If you want to re-declare a variable with a new data type, just reassign it with the new data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dirty="0" smtClean="0"/>
              <a:t>If you want to undeclared a variable, use </a:t>
            </a:r>
            <a:r>
              <a:rPr lang="en-US" altLang="zh-TW" sz="3600" dirty="0" smtClean="0">
                <a:solidFill>
                  <a:srgbClr val="0033CC"/>
                </a:solidFill>
                <a:latin typeface="High Tower Text" pitchFamily="18" charset="0"/>
              </a:rPr>
              <a:t>unset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 smtClean="0"/>
              <a:t>unset may sound useless, but it can be used for </a:t>
            </a:r>
            <a:r>
              <a:rPr lang="en-US" altLang="zh-TW" dirty="0" err="1" smtClean="0"/>
              <a:t>booleans</a:t>
            </a:r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05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FF0000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duplicates.  A useful flag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file for duplicates, just the preceding line.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Therefore it is often used with sort: 1</a:t>
            </a:r>
            <a:r>
              <a:rPr lang="en-US" altLang="zh-TW" baseline="30000" dirty="0">
                <a:latin typeface="Times New Roman" pitchFamily="18" charset="0"/>
              </a:rPr>
              <a:t>st</a:t>
            </a:r>
            <a:r>
              <a:rPr lang="en-US" altLang="zh-TW" dirty="0">
                <a:latin typeface="Times New Roman" pitchFamily="18" charset="0"/>
              </a:rPr>
              <a:t>, sort makes </a:t>
            </a:r>
            <a:r>
              <a:rPr lang="en-US" altLang="zh-TW" dirty="0">
                <a:solidFill>
                  <a:srgbClr val="00FF00"/>
                </a:solidFill>
                <a:latin typeface="Times New Roman" pitchFamily="18" charset="0"/>
              </a:rPr>
              <a:t>all duplicates adjacent</a:t>
            </a:r>
            <a:r>
              <a:rPr lang="en-US" altLang="zh-TW" dirty="0">
                <a:latin typeface="Times New Roman" pitchFamily="18" charset="0"/>
              </a:rPr>
              <a:t>…</a:t>
            </a: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f|uniq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23928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f|sort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347864" y="4725144"/>
            <a:ext cx="648072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8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624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Variables (C-shell syntax)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07208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Variables </a:t>
            </a:r>
            <a:r>
              <a:rPr lang="en-US" altLang="zh-TW" dirty="0" smtClean="0">
                <a:solidFill>
                  <a:srgbClr val="0070C0"/>
                </a:solidFill>
              </a:rPr>
              <a:t>start with a </a:t>
            </a:r>
            <a:r>
              <a:rPr lang="en-US" altLang="zh-TW" u="sng" dirty="0" smtClean="0">
                <a:solidFill>
                  <a:srgbClr val="0070C0"/>
                </a:solidFill>
              </a:rPr>
              <a:t>$</a:t>
            </a:r>
            <a:r>
              <a:rPr lang="en-US" altLang="zh-TW" dirty="0" smtClean="0">
                <a:solidFill>
                  <a:srgbClr val="0070C0"/>
                </a:solidFill>
              </a:rPr>
              <a:t> sign when </a:t>
            </a:r>
            <a:r>
              <a:rPr lang="en-US" altLang="zh-TW" u="sng" dirty="0" smtClean="0">
                <a:solidFill>
                  <a:srgbClr val="0070C0"/>
                </a:solidFill>
              </a:rPr>
              <a:t>used</a:t>
            </a:r>
            <a:r>
              <a:rPr lang="en-US" altLang="zh-TW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The variable gets </a:t>
            </a:r>
            <a:r>
              <a:rPr lang="en-US" altLang="zh-TW" u="sng" dirty="0" smtClean="0">
                <a:solidFill>
                  <a:srgbClr val="0070C0"/>
                </a:solidFill>
              </a:rPr>
              <a:t>no $</a:t>
            </a:r>
            <a:r>
              <a:rPr lang="en-US" altLang="zh-TW" dirty="0" smtClean="0">
                <a:solidFill>
                  <a:srgbClr val="0070C0"/>
                </a:solidFill>
              </a:rPr>
              <a:t> when </a:t>
            </a:r>
            <a:r>
              <a:rPr lang="en-US" altLang="zh-TW" u="sng" dirty="0" smtClean="0">
                <a:solidFill>
                  <a:srgbClr val="0070C0"/>
                </a:solidFill>
              </a:rPr>
              <a:t>assigned</a:t>
            </a:r>
            <a:r>
              <a:rPr lang="en-US" altLang="zh-TW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Declare a variable with the set command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 smtClean="0"/>
              <a:t>set X = "T"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 smtClean="0"/>
              <a:t>set X = $T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 smtClean="0"/>
              <a:t>set X = 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 smtClean="0">
                <a:solidFill>
                  <a:srgbClr val="808080"/>
                </a:solidFill>
              </a:rPr>
              <a:t>set X = 1 + $#</a:t>
            </a:r>
            <a:endParaRPr lang="en-US" altLang="zh-TW" sz="1600" b="1" dirty="0" smtClean="0">
              <a:solidFill>
                <a:srgbClr val="80808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 smtClean="0">
                <a:solidFill>
                  <a:schemeClr val="bg1"/>
                </a:solidFill>
              </a:rPr>
              <a:t>s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e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D</a:t>
            </a:r>
            <a:r>
              <a:rPr lang="en-US" altLang="zh-TW" dirty="0" smtClean="0"/>
              <a:t>eclare a variable with the @ command (but only numbers and a space goes after “@”)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 smtClean="0">
                <a:solidFill>
                  <a:srgbClr val="808080"/>
                </a:solidFill>
              </a:rPr>
              <a:t>@ X = "T"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 smtClean="0">
                <a:solidFill>
                  <a:srgbClr val="808080"/>
                </a:solidFill>
              </a:rPr>
              <a:t>@ X = $T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 smtClean="0"/>
              <a:t>@ X = 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600" b="1" dirty="0" smtClean="0"/>
              <a:t>@ X = 1 + $#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1" dirty="0" smtClean="0"/>
          </a:p>
        </p:txBody>
      </p:sp>
      <p:sp>
        <p:nvSpPr>
          <p:cNvPr id="25604" name="AutoShape 9"/>
          <p:cNvSpPr>
            <a:spLocks noChangeArrowheads="1"/>
          </p:cNvSpPr>
          <p:nvPr/>
        </p:nvSpPr>
        <p:spPr bwMode="auto">
          <a:xfrm>
            <a:off x="4038600" y="5854112"/>
            <a:ext cx="3733800" cy="457200"/>
          </a:xfrm>
          <a:prstGeom prst="wedgeRectCallout">
            <a:avLst>
              <a:gd name="adj1" fmla="val -100551"/>
              <a:gd name="adj2" fmla="val -9722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FFFFFF"/>
                </a:solidFill>
                <a:latin typeface="Arial Narrow" pitchFamily="34" charset="0"/>
              </a:rPr>
              <a:t>Only legal if $T is a number!</a:t>
            </a:r>
          </a:p>
        </p:txBody>
      </p:sp>
      <p:cxnSp>
        <p:nvCxnSpPr>
          <p:cNvPr id="25605" name="Straight Connector 2"/>
          <p:cNvCxnSpPr>
            <a:cxnSpLocks noChangeShapeType="1"/>
          </p:cNvCxnSpPr>
          <p:nvPr/>
        </p:nvCxnSpPr>
        <p:spPr bwMode="auto">
          <a:xfrm flipH="1">
            <a:off x="749300" y="5278040"/>
            <a:ext cx="15840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6" name="Straight Connector 8"/>
          <p:cNvCxnSpPr>
            <a:cxnSpLocks noChangeShapeType="1"/>
          </p:cNvCxnSpPr>
          <p:nvPr/>
        </p:nvCxnSpPr>
        <p:spPr bwMode="auto">
          <a:xfrm flipH="1">
            <a:off x="762000" y="3705272"/>
            <a:ext cx="21336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876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624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Array Variables (C-shell syntax)</a:t>
            </a: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28600" y="959024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TW" b="0" dirty="0">
                <a:solidFill>
                  <a:srgbClr val="000000"/>
                </a:solidFill>
              </a:rPr>
              <a:t>Use ( ) to declare an array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</a:rPr>
              <a:t>		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Cherry)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</a:pPr>
            <a:r>
              <a:rPr lang="en-US" altLang="zh-TW" b="0" dirty="0">
                <a:solidFill>
                  <a:srgbClr val="000000"/>
                </a:solidFill>
              </a:rPr>
              <a:t>Use [ ] to access an array element</a:t>
            </a:r>
            <a:endParaRPr lang="en-US" altLang="zh-TW" sz="3000" b="0" dirty="0">
              <a:solidFill>
                <a:srgbClr val="000000"/>
              </a:solidFill>
            </a:endParaRPr>
          </a:p>
          <a:p>
            <a:pPr eaLnBrk="0" hangingPunct="0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</a:rPr>
              <a:t>		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2[2]</a:t>
            </a:r>
          </a:p>
          <a:p>
            <a:pPr eaLnBrk="0" hangingPunct="0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		Banana</a:t>
            </a:r>
          </a:p>
          <a:p>
            <a:pPr eaLnBrk="0" hangingPunct="0">
              <a:lnSpc>
                <a:spcPct val="80000"/>
              </a:lnSpc>
              <a:spcBef>
                <a:spcPct val="25000"/>
              </a:spcBef>
            </a:pPr>
            <a:r>
              <a:rPr lang="en-US" altLang="zh-TW" b="0" dirty="0">
                <a:solidFill>
                  <a:srgbClr val="000000"/>
                </a:solidFill>
              </a:rPr>
              <a:t>Use </a:t>
            </a:r>
            <a:r>
              <a:rPr lang="en-US" altLang="zh-TW" b="0" dirty="0" smtClean="0">
                <a:solidFill>
                  <a:srgbClr val="000000"/>
                </a:solidFill>
              </a:rPr>
              <a:t>“-” </a:t>
            </a:r>
            <a:r>
              <a:rPr lang="en-US" altLang="zh-TW" b="0" dirty="0">
                <a:solidFill>
                  <a:srgbClr val="000000"/>
                </a:solidFill>
              </a:rPr>
              <a:t>to access ranges</a:t>
            </a:r>
            <a:endParaRPr lang="en-US" altLang="zh-TW" sz="3000" b="0" dirty="0">
              <a:solidFill>
                <a:srgbClr val="000000"/>
              </a:solidFill>
            </a:endParaRPr>
          </a:p>
          <a:p>
            <a:pPr eaLnBrk="0" hangingPunct="0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	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2[2-3]</a:t>
            </a:r>
          </a:p>
          <a:p>
            <a:pPr eaLnBrk="0" hangingPunct="0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		Banana Cherry</a:t>
            </a:r>
          </a:p>
          <a:p>
            <a:pPr eaLnBrk="0" hangingPunct="0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	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2[-2]</a:t>
            </a:r>
          </a:p>
          <a:p>
            <a:pPr eaLnBrk="0" hangingPunct="0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		Apple Banana</a:t>
            </a:r>
          </a:p>
          <a:p>
            <a:pPr eaLnBrk="0" hangingPunct="0">
              <a:lnSpc>
                <a:spcPct val="80000"/>
              </a:lnSpc>
              <a:spcBef>
                <a:spcPct val="25000"/>
              </a:spcBef>
            </a:pPr>
            <a:r>
              <a:rPr lang="en-US" altLang="zh-TW" b="0" dirty="0">
                <a:solidFill>
                  <a:srgbClr val="000000"/>
                </a:solidFill>
              </a:rPr>
              <a:t>To access all elements, use either * or nothing:</a:t>
            </a:r>
            <a:endParaRPr lang="en-US" altLang="zh-TW" sz="3000" b="0" dirty="0">
              <a:solidFill>
                <a:srgbClr val="000000"/>
              </a:solidFill>
            </a:endParaRPr>
          </a:p>
          <a:p>
            <a:pPr eaLnBrk="0" hangingPunct="0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2[*]</a:t>
            </a:r>
          </a:p>
          <a:p>
            <a:pPr eaLnBrk="0" hangingPunct="0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		Apple Banana Cherry</a:t>
            </a:r>
          </a:p>
          <a:p>
            <a:pPr eaLnBrk="0" hangingPunct="0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eaLnBrk="0" hangingPunct="0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		Apple Banana </a:t>
            </a:r>
            <a:r>
              <a:rPr lang="en-US" altLang="zh-TW" sz="3000" b="0" dirty="0" smtClean="0">
                <a:solidFill>
                  <a:srgbClr val="000000"/>
                </a:solidFill>
                <a:latin typeface="High Tower Text" pitchFamily="18" charset="0"/>
              </a:rPr>
              <a:t>Cherry</a:t>
            </a:r>
            <a:endParaRPr lang="en-US" altLang="zh-TW" sz="3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624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Array Variables (C-shell syntax)</a:t>
            </a:r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228600" y="907208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TW" b="0" dirty="0">
                <a:solidFill>
                  <a:srgbClr val="000000"/>
                </a:solidFill>
              </a:rPr>
              <a:t>When declaring an array, use spaces: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</a:rPr>
              <a:t>		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Cherry)</a:t>
            </a:r>
          </a:p>
          <a:p>
            <a:pPr eaLnBrk="0" hangingPunct="0">
              <a:lnSpc>
                <a:spcPct val="90000"/>
              </a:lnSpc>
              <a:spcBef>
                <a:spcPct val="35000"/>
              </a:spcBef>
            </a:pPr>
            <a:r>
              <a:rPr lang="en-US" altLang="zh-TW" b="0" dirty="0">
                <a:solidFill>
                  <a:srgbClr val="000000"/>
                </a:solidFill>
              </a:rPr>
              <a:t>Don’t use commas to separate: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	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</a:t>
            </a:r>
            <a:r>
              <a:rPr lang="en-US" altLang="zh-TW" sz="3000" b="0" dirty="0" err="1">
                <a:solidFill>
                  <a:srgbClr val="000000"/>
                </a:solidFill>
                <a:latin typeface="High Tower Text" pitchFamily="18" charset="0"/>
              </a:rPr>
              <a:t>Apple,Banana,Cherry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)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		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2[1]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TW" sz="2600" b="0" dirty="0" err="1">
                <a:solidFill>
                  <a:srgbClr val="000000"/>
                </a:solidFill>
                <a:latin typeface="Times New Roman" pitchFamily="18" charset="0"/>
              </a:rPr>
              <a:t>Apple,</a:t>
            </a:r>
            <a:r>
              <a:rPr lang="en-US" altLang="zh-TW" sz="3000" b="0" dirty="0" err="1">
                <a:solidFill>
                  <a:srgbClr val="000000"/>
                </a:solidFill>
                <a:latin typeface="High Tower Text" pitchFamily="18" charset="0"/>
              </a:rPr>
              <a:t>Banana,Cherry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b="0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%</a:t>
            </a:r>
            <a:endParaRPr lang="en-US" altLang="zh-TW" sz="3000" b="0" dirty="0">
              <a:solidFill>
                <a:srgbClr val="000000"/>
              </a:solidFill>
              <a:latin typeface="High Tower Text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		%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=(Apple, Banana, Cherry)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		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%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2[1]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TW" b="0" dirty="0">
                <a:solidFill>
                  <a:srgbClr val="000000"/>
                </a:solidFill>
                <a:latin typeface="High Tower Text" pitchFamily="18" charset="0"/>
              </a:rPr>
              <a:t>Apple,</a:t>
            </a:r>
            <a:endParaRPr lang="en-US" altLang="zh-TW" sz="3600" b="0" dirty="0">
              <a:solidFill>
                <a:srgbClr val="000000"/>
              </a:solidFill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zh-TW" sz="4000" b="0" dirty="0">
              <a:solidFill>
                <a:srgbClr val="000000"/>
              </a:solidFill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3400" b="0" dirty="0">
              <a:solidFill>
                <a:srgbClr val="000000"/>
              </a:solidFill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zh-TW" sz="3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624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Array Variables (C-shell syntax)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228600" y="916352"/>
            <a:ext cx="9067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TW" sz="3400" b="0" dirty="0">
                <a:solidFill>
                  <a:srgbClr val="000000"/>
                </a:solidFill>
              </a:rPr>
              <a:t>Use $#X to get the number of elements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	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Cherry)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		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	3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	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2[2-$#var2]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Banana Cherry</a:t>
            </a:r>
            <a:endParaRPr lang="en-US" altLang="zh-TW" sz="30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35000"/>
              </a:spcBef>
            </a:pPr>
            <a:r>
              <a:rPr lang="en-US" altLang="zh-TW" sz="3400" b="0" dirty="0" smtClean="0">
                <a:solidFill>
                  <a:srgbClr val="000000"/>
                </a:solidFill>
              </a:rPr>
              <a:t>Write the </a:t>
            </a:r>
            <a:r>
              <a:rPr lang="en-US" altLang="zh-TW" sz="3400" b="0" dirty="0" err="1" smtClean="0">
                <a:solidFill>
                  <a:srgbClr val="000000"/>
                </a:solidFill>
              </a:rPr>
              <a:t>cshell</a:t>
            </a:r>
            <a:r>
              <a:rPr lang="en-US" altLang="zh-TW" sz="3400" b="0" dirty="0" smtClean="0">
                <a:solidFill>
                  <a:srgbClr val="000000"/>
                </a:solidFill>
              </a:rPr>
              <a:t> command to remove the</a:t>
            </a:r>
            <a:br>
              <a:rPr lang="en-US" altLang="zh-TW" sz="3400" b="0" dirty="0" smtClean="0">
                <a:solidFill>
                  <a:srgbClr val="000000"/>
                </a:solidFill>
              </a:rPr>
            </a:br>
            <a:r>
              <a:rPr lang="en-US" altLang="zh-TW" sz="3400" b="0" dirty="0" smtClean="0">
                <a:solidFill>
                  <a:srgbClr val="000000"/>
                </a:solidFill>
              </a:rPr>
              <a:t>last element from an array named v.</a:t>
            </a:r>
          </a:p>
          <a:p>
            <a:pPr lvl="1" eaLnBrk="0" hangingPunct="0">
              <a:lnSpc>
                <a:spcPct val="90000"/>
              </a:lnSpc>
              <a:spcBef>
                <a:spcPct val="35000"/>
              </a:spcBef>
            </a:pPr>
            <a:r>
              <a:rPr lang="en-US" altLang="zh-TW" sz="3000" b="0" dirty="0" smtClean="0">
                <a:solidFill>
                  <a:srgbClr val="000000"/>
                </a:solidFill>
              </a:rPr>
              <a:t>So, when your command is run, v will become </a:t>
            </a:r>
            <a:br>
              <a:rPr lang="en-US" altLang="zh-TW" sz="3000" b="0" dirty="0" smtClean="0">
                <a:solidFill>
                  <a:srgbClr val="000000"/>
                </a:solidFill>
              </a:rPr>
            </a:br>
            <a:r>
              <a:rPr lang="en-US" altLang="zh-TW" sz="3000" b="0" dirty="0" smtClean="0">
                <a:solidFill>
                  <a:srgbClr val="000000"/>
                </a:solidFill>
              </a:rPr>
              <a:t>smaller.</a:t>
            </a:r>
            <a:endParaRPr lang="en-US" altLang="zh-TW" sz="22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624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Array Variables (C-shell syntax)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228600" y="916352"/>
            <a:ext cx="9067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TW" sz="3400" b="0" dirty="0">
                <a:solidFill>
                  <a:srgbClr val="000000"/>
                </a:solidFill>
              </a:rPr>
              <a:t>Use $#X to get the number of elements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	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set 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=(Apple Banana Cherry)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		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$#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	3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	%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 echo 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$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var</a:t>
            </a: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2[2-$#var2]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TW" sz="3000" b="0" dirty="0">
                <a:solidFill>
                  <a:srgbClr val="000000"/>
                </a:solidFill>
                <a:latin typeface="High Tower Text" pitchFamily="18" charset="0"/>
              </a:rPr>
              <a:t>Banana Cherry</a:t>
            </a:r>
            <a:endParaRPr lang="en-US" altLang="zh-TW" sz="30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35000"/>
              </a:spcBef>
            </a:pPr>
            <a:r>
              <a:rPr lang="en-US" altLang="zh-TW" sz="3400" b="0" dirty="0">
                <a:solidFill>
                  <a:srgbClr val="000000"/>
                </a:solidFill>
              </a:rPr>
              <a:t>There is a built-in array, </a:t>
            </a:r>
            <a:r>
              <a:rPr lang="en-US" altLang="zh-TW" sz="3400" b="0" dirty="0" err="1">
                <a:solidFill>
                  <a:srgbClr val="CC3300"/>
                </a:solidFill>
              </a:rPr>
              <a:t>argv</a:t>
            </a:r>
            <a:endParaRPr lang="en-US" altLang="zh-TW" sz="3400" b="0" dirty="0">
              <a:solidFill>
                <a:srgbClr val="CC3300"/>
              </a:solidFill>
            </a:endParaRP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zh-TW" sz="2600" b="0" dirty="0">
                <a:solidFill>
                  <a:srgbClr val="000000"/>
                </a:solidFill>
              </a:rPr>
              <a:t>There is not much difference between </a:t>
            </a:r>
            <a:r>
              <a:rPr lang="en-US" altLang="zh-TW" sz="2600" b="0" dirty="0" smtClean="0">
                <a:solidFill>
                  <a:srgbClr val="000000"/>
                </a:solidFill>
              </a:rPr>
              <a:t>$</a:t>
            </a:r>
            <a:r>
              <a:rPr lang="en-US" altLang="zh-TW" sz="2600" b="0" dirty="0" err="1" smtClean="0">
                <a:solidFill>
                  <a:srgbClr val="000000"/>
                </a:solidFill>
              </a:rPr>
              <a:t>argv</a:t>
            </a:r>
            <a:r>
              <a:rPr lang="en-US" altLang="zh-TW" sz="2600" b="0" dirty="0" smtClean="0">
                <a:solidFill>
                  <a:srgbClr val="000000"/>
                </a:solidFill>
              </a:rPr>
              <a:t>[2</a:t>
            </a:r>
            <a:r>
              <a:rPr lang="en-US" altLang="zh-TW" sz="2600" b="0" dirty="0">
                <a:solidFill>
                  <a:srgbClr val="000000"/>
                </a:solidFill>
              </a:rPr>
              <a:t>] and $2, or between $* and </a:t>
            </a:r>
            <a:r>
              <a:rPr lang="en-US" altLang="zh-TW" sz="2600" b="0" dirty="0" smtClean="0">
                <a:solidFill>
                  <a:srgbClr val="000000"/>
                </a:solidFill>
              </a:rPr>
              <a:t>$</a:t>
            </a:r>
            <a:r>
              <a:rPr lang="en-US" altLang="zh-TW" sz="2600" b="0" dirty="0" err="1" smtClean="0">
                <a:solidFill>
                  <a:srgbClr val="000000"/>
                </a:solidFill>
              </a:rPr>
              <a:t>argv</a:t>
            </a:r>
            <a:r>
              <a:rPr lang="en-US" altLang="zh-TW" sz="2600" b="0" dirty="0">
                <a:solidFill>
                  <a:srgbClr val="000000"/>
                </a:solidFill>
              </a:rPr>
              <a:t>[*], or between $# and $#</a:t>
            </a:r>
            <a:r>
              <a:rPr lang="en-US" altLang="zh-TW" sz="2600" b="0" dirty="0" err="1">
                <a:solidFill>
                  <a:srgbClr val="000000"/>
                </a:solidFill>
              </a:rPr>
              <a:t>argv</a:t>
            </a:r>
            <a:endParaRPr lang="en-US" altLang="zh-TW" sz="26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Parameters and Variables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67408"/>
            <a:ext cx="83058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User created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sz="2800" dirty="0" smtClean="0"/>
              <a:t>$</a:t>
            </a:r>
            <a:r>
              <a:rPr lang="en-US" altLang="zh-TW" sz="2800" dirty="0" err="1" smtClean="0"/>
              <a:t>myvar</a:t>
            </a:r>
            <a:r>
              <a:rPr lang="en-US" altLang="zh-TW" sz="2800" dirty="0" smtClean="0"/>
              <a:t>, $file1,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Keyword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sz="2800" dirty="0" smtClean="0"/>
              <a:t>$PATH, $SHELL, $HOME, $prompt,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Have special meaning to the shell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By convention, they use upper-case letters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Positional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sz="2800" dirty="0" smtClean="0"/>
              <a:t>$1, $2,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Special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sz="2800" dirty="0" smtClean="0"/>
              <a:t>$* (list of all arguments), $# (# of arguments), $&lt;, $?, $?X, etc.</a:t>
            </a:r>
            <a:endParaRPr lang="en-US" altLang="zh-TW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6563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9"/>
          <p:cNvSpPr>
            <a:spLocks noChangeArrowheads="1"/>
          </p:cNvSpPr>
          <p:nvPr/>
        </p:nvSpPr>
        <p:spPr bwMode="auto">
          <a:xfrm>
            <a:off x="3048000" y="4548808"/>
            <a:ext cx="1600200" cy="457200"/>
          </a:xfrm>
          <a:prstGeom prst="wedgeRectCallout">
            <a:avLst>
              <a:gd name="adj1" fmla="val 56708"/>
              <a:gd name="adj2" fmla="val 1995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TW" sz="280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Parameters and Variables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67408"/>
            <a:ext cx="83058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User created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sz="2800" dirty="0" smtClean="0"/>
              <a:t>$</a:t>
            </a:r>
            <a:r>
              <a:rPr lang="en-US" altLang="zh-TW" sz="2800" dirty="0" err="1" smtClean="0"/>
              <a:t>myvar</a:t>
            </a:r>
            <a:r>
              <a:rPr lang="en-US" altLang="zh-TW" sz="2800" dirty="0" smtClean="0"/>
              <a:t>, $file1,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Keyword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sz="2800" dirty="0" smtClean="0">
                <a:solidFill>
                  <a:srgbClr val="FF0000"/>
                </a:solidFill>
              </a:rPr>
              <a:t>$PATH</a:t>
            </a:r>
            <a:r>
              <a:rPr lang="en-US" altLang="zh-TW" sz="2800" dirty="0" smtClean="0"/>
              <a:t>, $SHELL, $HOME, $prompt,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Have special meaning to the shell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By convention, they use upper-case letters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Positional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sz="2800" dirty="0" smtClean="0"/>
              <a:t>$1, $2,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Special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sz="2800" dirty="0" smtClean="0">
                <a:solidFill>
                  <a:srgbClr val="FF0000"/>
                </a:solidFill>
              </a:rPr>
              <a:t>$*</a:t>
            </a:r>
            <a:r>
              <a:rPr lang="en-US" altLang="zh-TW" sz="2800" dirty="0" smtClean="0"/>
              <a:t> (list of all arguments), </a:t>
            </a:r>
            <a:r>
              <a:rPr lang="en-US" altLang="zh-TW" sz="2800" dirty="0" smtClean="0">
                <a:solidFill>
                  <a:srgbClr val="FF0000"/>
                </a:solidFill>
              </a:rPr>
              <a:t>$#</a:t>
            </a:r>
            <a:r>
              <a:rPr lang="en-US" altLang="zh-TW" sz="2800" dirty="0" smtClean="0"/>
              <a:t> (# of arguments), $&lt;, $?, $?X, etc.</a:t>
            </a:r>
            <a:endParaRPr lang="en-US" altLang="zh-TW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dirty="0" smtClean="0"/>
          </a:p>
        </p:txBody>
      </p:sp>
      <p:sp>
        <p:nvSpPr>
          <p:cNvPr id="31749" name="AutoShape 9"/>
          <p:cNvSpPr>
            <a:spLocks noChangeArrowheads="1"/>
          </p:cNvSpPr>
          <p:nvPr/>
        </p:nvSpPr>
        <p:spPr bwMode="auto">
          <a:xfrm>
            <a:off x="3048000" y="4548808"/>
            <a:ext cx="2895600" cy="457200"/>
          </a:xfrm>
          <a:prstGeom prst="wedgeRectCallout">
            <a:avLst>
              <a:gd name="adj1" fmla="val -108028"/>
              <a:gd name="adj2" fmla="val -376171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FFFF"/>
                </a:solidFill>
                <a:latin typeface="Arial Narrow" pitchFamily="34" charset="0"/>
              </a:rPr>
              <a:t>Remember these?</a:t>
            </a:r>
          </a:p>
        </p:txBody>
      </p:sp>
      <p:sp>
        <p:nvSpPr>
          <p:cNvPr id="31750" name="AutoShape 9"/>
          <p:cNvSpPr>
            <a:spLocks noChangeArrowheads="1"/>
          </p:cNvSpPr>
          <p:nvPr/>
        </p:nvSpPr>
        <p:spPr bwMode="auto">
          <a:xfrm>
            <a:off x="3048000" y="4548808"/>
            <a:ext cx="2895600" cy="457200"/>
          </a:xfrm>
          <a:prstGeom prst="wedgeRectCallout">
            <a:avLst>
              <a:gd name="adj1" fmla="val -119662"/>
              <a:gd name="adj2" fmla="val 22909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FFFF"/>
                </a:solidFill>
                <a:latin typeface="Arial Narrow" pitchFamily="34" charset="0"/>
              </a:rPr>
              <a:t>Remember these?</a:t>
            </a:r>
          </a:p>
        </p:txBody>
      </p:sp>
      <p:sp>
        <p:nvSpPr>
          <p:cNvPr id="31751" name="Oval 1"/>
          <p:cNvSpPr>
            <a:spLocks noChangeArrowheads="1"/>
          </p:cNvSpPr>
          <p:nvPr/>
        </p:nvSpPr>
        <p:spPr bwMode="auto">
          <a:xfrm rot="226609">
            <a:off x="3532188" y="4512296"/>
            <a:ext cx="849312" cy="13493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rgbClr val="000000"/>
              </a:solidFill>
            </a:endParaRPr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 rot="-470828">
            <a:off x="4046538" y="4991721"/>
            <a:ext cx="338137" cy="8413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67408"/>
            <a:ext cx="83058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User created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sz="2800" dirty="0" smtClean="0"/>
              <a:t>$</a:t>
            </a:r>
            <a:r>
              <a:rPr lang="en-US" altLang="zh-TW" sz="2800" dirty="0" err="1" smtClean="0"/>
              <a:t>myvar</a:t>
            </a:r>
            <a:r>
              <a:rPr lang="en-US" altLang="zh-TW" sz="2800" dirty="0" smtClean="0"/>
              <a:t>, $file1,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Keyword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sz="2800" dirty="0" smtClean="0"/>
              <a:t>$PATH, $SHELL, $HOME, </a:t>
            </a:r>
            <a:r>
              <a:rPr lang="en-US" altLang="zh-TW" sz="2800" dirty="0" smtClean="0">
                <a:solidFill>
                  <a:srgbClr val="FF0000"/>
                </a:solidFill>
              </a:rPr>
              <a:t>$prompt</a:t>
            </a:r>
            <a:r>
              <a:rPr lang="en-US" altLang="zh-TW" sz="2800" dirty="0" smtClean="0"/>
              <a:t>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Have special meaning to the shell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By convention, they use upper-case letters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Positional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sz="2800" dirty="0" smtClean="0"/>
              <a:t>$1, $2,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Special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sz="2800" dirty="0" smtClean="0"/>
              <a:t>$* (list of all arguments), $# (# of arguments), $&lt;, $?, $?X, etc.</a:t>
            </a:r>
            <a:endParaRPr lang="en-US" altLang="zh-TW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dirty="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Parameters and Variables</a:t>
            </a:r>
          </a:p>
        </p:txBody>
      </p:sp>
      <p:sp>
        <p:nvSpPr>
          <p:cNvPr id="33796" name="AutoShape 9"/>
          <p:cNvSpPr>
            <a:spLocks noChangeArrowheads="1"/>
          </p:cNvSpPr>
          <p:nvPr/>
        </p:nvSpPr>
        <p:spPr bwMode="auto">
          <a:xfrm>
            <a:off x="5257800" y="3528046"/>
            <a:ext cx="3581400" cy="1630362"/>
          </a:xfrm>
          <a:prstGeom prst="wedgeRectCallout">
            <a:avLst>
              <a:gd name="adj1" fmla="val -37610"/>
              <a:gd name="adj2" fmla="val -7952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 smtClean="0">
                <a:solidFill>
                  <a:srgbClr val="FFFFFF"/>
                </a:solidFill>
                <a:latin typeface="Arial Narrow" pitchFamily="34" charset="0"/>
              </a:rPr>
              <a:t>You can use this to get the “%” prompt that I have in my examples.</a:t>
            </a:r>
            <a:endParaRPr lang="en-US" altLang="zh-TW" sz="2800" dirty="0">
              <a:solidFill>
                <a:srgbClr val="FFFF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67408"/>
            <a:ext cx="83058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User created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sz="2800" dirty="0" smtClean="0"/>
              <a:t>$</a:t>
            </a:r>
            <a:r>
              <a:rPr lang="en-US" altLang="zh-TW" sz="2800" dirty="0" err="1" smtClean="0"/>
              <a:t>myvar</a:t>
            </a:r>
            <a:r>
              <a:rPr lang="en-US" altLang="zh-TW" sz="2800" dirty="0" smtClean="0"/>
              <a:t>, $file1,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Keyword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sz="2800" dirty="0" smtClean="0"/>
              <a:t>$PATH, $SHELL, $HOME, $prompt,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Have special meaning to the shell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By convention, they use upper-case letters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3400" dirty="0" smtClean="0">
                <a:solidFill>
                  <a:srgbClr val="FF0000"/>
                </a:solidFill>
              </a:rPr>
              <a:t>Positional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sz="2800" dirty="0" smtClean="0">
                <a:solidFill>
                  <a:srgbClr val="FF0000"/>
                </a:solidFill>
              </a:rPr>
              <a:t>$1, $2,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3400" dirty="0" smtClean="0"/>
              <a:t>Special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sz="2800" dirty="0" smtClean="0"/>
              <a:t>$* (list of all arguments), $# (# of arguments), $&lt;, $?, $?X, etc.</a:t>
            </a:r>
            <a:endParaRPr lang="en-US" altLang="zh-TW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dirty="0" smtClean="0"/>
          </a:p>
        </p:txBody>
      </p:sp>
      <p:sp>
        <p:nvSpPr>
          <p:cNvPr id="35843" name="AutoShape 9"/>
          <p:cNvSpPr>
            <a:spLocks noChangeArrowheads="1"/>
          </p:cNvSpPr>
          <p:nvPr/>
        </p:nvSpPr>
        <p:spPr bwMode="auto">
          <a:xfrm>
            <a:off x="4724400" y="4625008"/>
            <a:ext cx="3581400" cy="914400"/>
          </a:xfrm>
          <a:prstGeom prst="wedgeRectCallout">
            <a:avLst>
              <a:gd name="adj1" fmla="val -104690"/>
              <a:gd name="adj2" fmla="val -5407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FFFF"/>
                </a:solidFill>
                <a:latin typeface="Arial Narrow" pitchFamily="34" charset="0"/>
              </a:rPr>
              <a:t>Let’s think some more about this one…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Parameters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27901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Positional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91208"/>
            <a:ext cx="8763000" cy="5715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$0 : Name of the calling program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dirty="0" smtClean="0"/>
              <a:t>$1 - $9 : Command-line arguments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 smtClean="0"/>
              <a:t>First argument is $1, second argument is $2, etc.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</a:rPr>
              <a:t>$10 works correctly in C-shell, but not in bash: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solidFill>
                  <a:schemeClr val="bg1"/>
                </a:solidFill>
              </a:rPr>
              <a:t>		</a:t>
            </a:r>
            <a:r>
              <a:rPr lang="en-US" altLang="zh-TW" sz="2400" dirty="0" smtClean="0">
                <a:solidFill>
                  <a:schemeClr val="bg1"/>
                </a:solidFill>
              </a:rPr>
              <a:t>% cat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testscript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   		#!/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usr</a:t>
            </a:r>
            <a:r>
              <a:rPr lang="en-US" altLang="zh-TW" sz="2400" dirty="0" smtClean="0">
                <a:solidFill>
                  <a:schemeClr val="bg1"/>
                </a:solidFill>
              </a:rPr>
              <a:t>/bin/bash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		echo 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z="2400" dirty="0" smtClean="0">
                <a:solidFill>
                  <a:schemeClr val="bg1"/>
                </a:solidFill>
              </a:rPr>
              <a:t>The word of the day is $10.</a:t>
            </a:r>
            <a:r>
              <a:rPr lang="en-US" altLang="zh-TW" sz="2800" dirty="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		% ./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testcript</a:t>
            </a:r>
            <a:r>
              <a:rPr lang="en-US" altLang="zh-TW" sz="2400" dirty="0" smtClean="0">
                <a:solidFill>
                  <a:schemeClr val="bg1"/>
                </a:solidFill>
              </a:rPr>
              <a:t> at be cat do eat fee go hi it joy kit law me no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</a:rPr>
              <a:t>		The word of the day is at0. 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They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can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also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be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accessed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via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the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argv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array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 err="1" smtClean="0">
                <a:solidFill>
                  <a:schemeClr val="bg1"/>
                </a:solidFill>
              </a:rPr>
              <a:t>Eg</a:t>
            </a:r>
            <a:r>
              <a:rPr lang="en-US" altLang="zh-TW" dirty="0" smtClean="0">
                <a:solidFill>
                  <a:schemeClr val="bg1"/>
                </a:solidFill>
              </a:rPr>
              <a:t>., $</a:t>
            </a:r>
            <a:r>
              <a:rPr lang="en-US" altLang="zh-TW" dirty="0" err="1" smtClean="0">
                <a:solidFill>
                  <a:schemeClr val="bg1"/>
                </a:solidFill>
              </a:rPr>
              <a:t>argv</a:t>
            </a:r>
            <a:r>
              <a:rPr lang="en-US" altLang="zh-TW" dirty="0" smtClean="0">
                <a:solidFill>
                  <a:schemeClr val="bg1"/>
                </a:solidFill>
              </a:rPr>
              <a:t>[1] == $1, $</a:t>
            </a:r>
            <a:r>
              <a:rPr lang="en-US" altLang="zh-TW" dirty="0" err="1" smtClean="0">
                <a:solidFill>
                  <a:schemeClr val="bg1"/>
                </a:solidFill>
              </a:rPr>
              <a:t>argv</a:t>
            </a:r>
            <a:r>
              <a:rPr lang="en-US" altLang="zh-TW" dirty="0" smtClean="0">
                <a:solidFill>
                  <a:schemeClr val="bg1"/>
                </a:solidFill>
              </a:rPr>
              <a:t>[2] == $2, etc.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b="1" dirty="0" smtClean="0">
                <a:solidFill>
                  <a:schemeClr val="bg1"/>
                </a:solidFill>
                <a:latin typeface="Lucida Console" pitchFamily="49" charset="0"/>
              </a:rPr>
              <a:t>shift</a:t>
            </a:r>
            <a:r>
              <a:rPr lang="en-US" altLang="zh-TW" dirty="0" smtClean="0">
                <a:solidFill>
                  <a:schemeClr val="bg1"/>
                </a:solidFill>
              </a:rPr>
              <a:t> command deletes $1 and then shifts $2…$n down-by-one into $1…$(n-1)</a:t>
            </a:r>
            <a:endParaRPr lang="en-US" altLang="zh-TW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4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  <a:ln>
            <a:noFill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FF0000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duplicates.  A useful flag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file for duplicates, just the preceding line.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Therefore it is often used with sort: 1</a:t>
            </a:r>
            <a:r>
              <a:rPr lang="en-US" altLang="zh-TW" baseline="30000" dirty="0">
                <a:latin typeface="Times New Roman" pitchFamily="18" charset="0"/>
              </a:rPr>
              <a:t>st</a:t>
            </a:r>
            <a:r>
              <a:rPr lang="en-US" altLang="zh-TW" dirty="0">
                <a:latin typeface="Times New Roman" pitchFamily="18" charset="0"/>
              </a:rPr>
              <a:t>, sort makes all duplicates adjacent. 2</a:t>
            </a:r>
            <a:r>
              <a:rPr lang="en-US" altLang="zh-TW" baseline="30000" dirty="0">
                <a:latin typeface="Times New Roman" pitchFamily="18" charset="0"/>
              </a:rPr>
              <a:t>nd</a:t>
            </a:r>
            <a:r>
              <a:rPr lang="en-US" altLang="zh-TW" dirty="0">
                <a:latin typeface="Times New Roman" pitchFamily="18" charset="0"/>
              </a:rPr>
              <a:t>, pipe to </a:t>
            </a:r>
            <a:r>
              <a:rPr lang="en-US" altLang="zh-TW" dirty="0" err="1">
                <a:latin typeface="Times New Roman" pitchFamily="18" charset="0"/>
              </a:rPr>
              <a:t>uniq</a:t>
            </a:r>
            <a:r>
              <a:rPr lang="en-US" altLang="zh-TW" dirty="0">
                <a:latin typeface="Times New Roman" pitchFamily="18" charset="0"/>
              </a:rPr>
              <a:t>.</a:t>
            </a: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012160" y="4797152"/>
            <a:ext cx="2808312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f|sort|uniq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f|uniq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23928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f|sort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652120" y="4653136"/>
            <a:ext cx="2088232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9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-99392"/>
            <a:ext cx="82296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6600" b="1" kern="0" dirty="0" err="1" smtClean="0">
                <a:solidFill>
                  <a:srgbClr val="0033CC"/>
                </a:solidFill>
                <a:latin typeface="High Tower Text" panose="02040502050506030303" pitchFamily="18" charset="0"/>
              </a:rPr>
              <a:t>uniq</a:t>
            </a:r>
            <a:endParaRPr lang="en-US" altLang="zh-TW" sz="5400" b="1" kern="0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8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Positional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91208"/>
            <a:ext cx="8763000" cy="5715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$0 : Name of the calling program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dirty="0" smtClean="0"/>
              <a:t>$1 - $9 : Command-line arguments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 smtClean="0"/>
              <a:t>First argument is $1, second argument is $2, etc.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</a:rPr>
              <a:t>$10 works correctly in C-shell, but not in bash: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/>
              <a:t>		</a:t>
            </a:r>
            <a:r>
              <a:rPr lang="en-US" altLang="zh-TW" sz="2400" dirty="0" smtClean="0"/>
              <a:t>% cat </a:t>
            </a:r>
            <a:r>
              <a:rPr lang="en-US" altLang="zh-TW" sz="2400" dirty="0" err="1" smtClean="0"/>
              <a:t>testscript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/>
              <a:t>   		#!/</a:t>
            </a:r>
            <a:r>
              <a:rPr lang="en-US" altLang="zh-TW" sz="2400" dirty="0" err="1" smtClean="0"/>
              <a:t>usr</a:t>
            </a:r>
            <a:r>
              <a:rPr lang="en-US" altLang="zh-TW" sz="2400" dirty="0" smtClean="0"/>
              <a:t>/bin/bash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/>
              <a:t>		echo </a:t>
            </a:r>
            <a:r>
              <a:rPr lang="en-US" altLang="zh-TW" sz="2800" dirty="0" smtClean="0">
                <a:latin typeface="High Tower Text" pitchFamily="18" charset="0"/>
              </a:rPr>
              <a:t>"</a:t>
            </a:r>
            <a:r>
              <a:rPr lang="en-US" altLang="zh-TW" sz="2400" dirty="0" smtClean="0"/>
              <a:t>The word of the day is $10.</a:t>
            </a:r>
            <a:r>
              <a:rPr lang="en-US" altLang="zh-TW" sz="2800" dirty="0" smtClean="0">
                <a:latin typeface="High Tower Text" pitchFamily="18" charset="0"/>
              </a:rPr>
              <a:t>"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/>
              <a:t>		% ./</a:t>
            </a:r>
            <a:r>
              <a:rPr lang="en-US" altLang="zh-TW" sz="2400" dirty="0" err="1" smtClean="0"/>
              <a:t>testcript</a:t>
            </a:r>
            <a:r>
              <a:rPr lang="en-US" altLang="zh-TW" sz="2400" dirty="0" smtClean="0"/>
              <a:t> at be cat do eat fee go hi it joy kit law me no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 smtClean="0"/>
              <a:t>		The word of the day is at0. 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They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can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also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be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accessed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via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the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argv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array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 err="1" smtClean="0">
                <a:solidFill>
                  <a:srgbClr val="FF0000"/>
                </a:solidFill>
              </a:rPr>
              <a:t>Eg</a:t>
            </a:r>
            <a:r>
              <a:rPr lang="en-US" altLang="zh-TW" dirty="0" smtClean="0">
                <a:solidFill>
                  <a:srgbClr val="FF0000"/>
                </a:solidFill>
              </a:rPr>
              <a:t>., $</a:t>
            </a:r>
            <a:r>
              <a:rPr lang="en-US" altLang="zh-TW" dirty="0" err="1" smtClean="0">
                <a:solidFill>
                  <a:srgbClr val="FF0000"/>
                </a:solidFill>
              </a:rPr>
              <a:t>argv</a:t>
            </a:r>
            <a:r>
              <a:rPr lang="en-US" altLang="zh-TW" dirty="0" smtClean="0">
                <a:solidFill>
                  <a:srgbClr val="FF0000"/>
                </a:solidFill>
              </a:rPr>
              <a:t>[1] == $1, $</a:t>
            </a:r>
            <a:r>
              <a:rPr lang="en-US" altLang="zh-TW" dirty="0" err="1" smtClean="0">
                <a:solidFill>
                  <a:srgbClr val="FF0000"/>
                </a:solidFill>
              </a:rPr>
              <a:t>argv</a:t>
            </a:r>
            <a:r>
              <a:rPr lang="en-US" altLang="zh-TW" dirty="0" smtClean="0">
                <a:solidFill>
                  <a:srgbClr val="FF0000"/>
                </a:solidFill>
              </a:rPr>
              <a:t>[2] == $2, etc.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The </a:t>
            </a:r>
            <a:r>
              <a:rPr lang="en-US" altLang="zh-TW" sz="4800" b="1" dirty="0" smtClean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dirty="0" smtClean="0">
                <a:solidFill>
                  <a:srgbClr val="FF0000"/>
                </a:solidFill>
              </a:rPr>
              <a:t> command deletes $1 and then shifts $2…$n down-by-one into $1…$(n-1)</a:t>
            </a:r>
            <a:endParaRPr lang="en-US" altLang="zh-TW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6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908720"/>
          </a:xfrm>
        </p:spPr>
        <p:txBody>
          <a:bodyPr anchorCtr="1"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  <a:latin typeface="High Tower Text" pitchFamily="18" charset="0"/>
              </a:rPr>
              <a:t>shift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4800" smtClean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sz="4800" smtClean="0"/>
              <a:t> </a:t>
            </a:r>
            <a:r>
              <a:rPr lang="en-US" altLang="zh-TW" smtClean="0"/>
              <a:t>can be used when you no longer need $1 any more. (Note: you can also  shift other arrays; argv is just the default.)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Example: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cat demo_shift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/>
              <a:t>#</a:t>
            </a:r>
            <a:r>
              <a:rPr lang="en-US" altLang="zh-TW" sz="2800" b="1" smtClean="0">
                <a:latin typeface="High Tower Text" pitchFamily="18" charset="0"/>
              </a:rPr>
              <a:t>!</a:t>
            </a:r>
            <a:r>
              <a:rPr lang="en-US" altLang="zh-TW" sz="2800" b="1" smtClean="0"/>
              <a:t>/</a:t>
            </a:r>
            <a:r>
              <a:rPr lang="en-US" altLang="zh-TW" sz="2800" b="1" smtClean="0">
                <a:latin typeface="High Tower Text" pitchFamily="18" charset="0"/>
              </a:rPr>
              <a:t>bin</a:t>
            </a:r>
            <a:r>
              <a:rPr lang="en-US" altLang="zh-TW" sz="2800" b="1" smtClean="0"/>
              <a:t>/</a:t>
            </a:r>
            <a:r>
              <a:rPr lang="en-US" altLang="zh-TW" sz="2800" b="1" smtClean="0">
                <a:latin typeface="High Tower Text" pitchFamily="18" charset="0"/>
              </a:rPr>
              <a:t>tcsh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echo </a:t>
            </a: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$1 $2 $3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shift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echo </a:t>
            </a: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$1 $2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shift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echo </a:t>
            </a: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$1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/>
              <a:t> </a:t>
            </a:r>
            <a:r>
              <a:rPr lang="en-US" altLang="zh-TW" sz="2800" b="1" smtClean="0">
                <a:solidFill>
                  <a:schemeClr val="bg1"/>
                </a:solidFill>
              </a:rPr>
              <a:t>.</a:t>
            </a:r>
            <a:endParaRPr lang="en-US" altLang="zh-TW" sz="26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6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smtClean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908720"/>
          </a:xfrm>
        </p:spPr>
        <p:txBody>
          <a:bodyPr anchorCtr="1"/>
          <a:lstStyle/>
          <a:p>
            <a:pPr eaLnBrk="1" hangingPunct="1"/>
            <a:r>
              <a:rPr lang="en-US" altLang="zh-TW" sz="5400" b="1" dirty="0" smtClean="0">
                <a:solidFill>
                  <a:srgbClr val="0033CC"/>
                </a:solidFill>
                <a:latin typeface="High Tower Text" pitchFamily="18" charset="0"/>
              </a:rPr>
              <a:t>shift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4800" smtClean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sz="4800" smtClean="0"/>
              <a:t> </a:t>
            </a:r>
            <a:r>
              <a:rPr lang="en-US" altLang="zh-TW" smtClean="0"/>
              <a:t>can be used when you no longer need $1 any more. (Note: you can also shift other arrays; argv is just the default.)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Example: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cat demo_shift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/>
              <a:t>#</a:t>
            </a:r>
            <a:r>
              <a:rPr lang="en-US" altLang="zh-TW" sz="2800" b="1" smtClean="0">
                <a:latin typeface="High Tower Text" pitchFamily="18" charset="0"/>
              </a:rPr>
              <a:t>!</a:t>
            </a:r>
            <a:r>
              <a:rPr lang="en-US" altLang="zh-TW" sz="2800" b="1" smtClean="0"/>
              <a:t>/</a:t>
            </a:r>
            <a:r>
              <a:rPr lang="en-US" altLang="zh-TW" sz="2800" b="1" smtClean="0">
                <a:latin typeface="High Tower Text" pitchFamily="18" charset="0"/>
              </a:rPr>
              <a:t>bin</a:t>
            </a:r>
            <a:r>
              <a:rPr lang="en-US" altLang="zh-TW" sz="2800" b="1" smtClean="0"/>
              <a:t>/</a:t>
            </a:r>
            <a:r>
              <a:rPr lang="en-US" altLang="zh-TW" sz="2800" b="1" smtClean="0">
                <a:latin typeface="High Tower Text" pitchFamily="18" charset="0"/>
              </a:rPr>
              <a:t>tcsh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echo </a:t>
            </a: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$1 $2 $3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shift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echo </a:t>
            </a: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$1 $2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shift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echo </a:t>
            </a: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$1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/>
              <a:t> ./</a:t>
            </a:r>
            <a:r>
              <a:rPr lang="en-US" altLang="zh-TW" sz="2800" b="1" smtClean="0">
                <a:latin typeface="High Tower Text" pitchFamily="18" charset="0"/>
              </a:rPr>
              <a:t>demo_shift </a:t>
            </a: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1 2 3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1 2 3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2 3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>
                <a:cs typeface="Times New Roman" pitchFamily="18" charset="0"/>
              </a:rPr>
              <a:t>%</a:t>
            </a:r>
            <a:endParaRPr lang="en-US" altLang="zh-TW" sz="240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19808"/>
            <a:ext cx="83058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/>
              <a:t>User created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$myvar, $file1,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/>
              <a:t>Keyword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$PATH, $SHELL, $HOME, $prompt,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Have special meaning to the shell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By convention, they use upper-case letters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FF0000"/>
                </a:solidFill>
              </a:rPr>
              <a:t>Positional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>
                <a:solidFill>
                  <a:srgbClr val="FF0000"/>
                </a:solidFill>
              </a:rPr>
              <a:t>	</a:t>
            </a:r>
            <a:r>
              <a:rPr lang="en-US" altLang="zh-TW" sz="2800" smtClean="0">
                <a:solidFill>
                  <a:srgbClr val="FF0000"/>
                </a:solidFill>
              </a:rPr>
              <a:t>$1, $2,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/>
              <a:t>Special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$* (list of all arguments), $# (# of arguments), $&lt;, $?, $?X, etc.</a:t>
            </a:r>
            <a:endParaRPr lang="en-US" altLang="zh-TW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99392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Parameters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217215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19117</TotalTime>
  <Words>6321</Words>
  <Application>Microsoft Office PowerPoint</Application>
  <PresentationFormat>On-screen Show (4:3)</PresentationFormat>
  <Paragraphs>1200</Paragraphs>
  <Slides>93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93</vt:i4>
      </vt:variant>
    </vt:vector>
  </HeadingPairs>
  <TitlesOfParts>
    <vt:vector size="109" baseType="lpstr">
      <vt:lpstr>Courier</vt:lpstr>
      <vt:lpstr>Lucida Grande</vt:lpstr>
      <vt:lpstr>ＭＳ Ｐゴシック</vt:lpstr>
      <vt:lpstr>ＭＳ Ｐゴシック</vt:lpstr>
      <vt:lpstr>新細明體</vt:lpstr>
      <vt:lpstr>Arial</vt:lpstr>
      <vt:lpstr>Arial Narrow</vt:lpstr>
      <vt:lpstr>Bookman Old Style</vt:lpstr>
      <vt:lpstr>Engravers MT</vt:lpstr>
      <vt:lpstr>High Tower Text</vt:lpstr>
      <vt:lpstr>Lucida Console</vt:lpstr>
      <vt:lpstr>Times New Roman</vt:lpstr>
      <vt:lpstr>Wingdings</vt:lpstr>
      <vt:lpstr>Default Design</vt:lpstr>
      <vt:lpstr>1_Default Design</vt:lpstr>
      <vt:lpstr>2_Default Design</vt:lpstr>
      <vt:lpstr>Miscellaneous Commands</vt:lpstr>
      <vt:lpstr>Miscellaneous Commands</vt:lpstr>
      <vt:lpstr>sort</vt:lpstr>
      <vt:lpstr>Miscellaneous Commands</vt:lpstr>
      <vt:lpstr>Miscellaneous Commands</vt:lpstr>
      <vt:lpstr>PowerPoint Presentation</vt:lpstr>
      <vt:lpstr>PowerPoint Presentation</vt:lpstr>
      <vt:lpstr>PowerPoint Presentation</vt:lpstr>
      <vt:lpstr>PowerPoint Presentation</vt:lpstr>
      <vt:lpstr>Miscellaneous Commands</vt:lpstr>
      <vt:lpstr>Miscellaneous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Miscellaneous Commands</vt:lpstr>
      <vt:lpstr>Miscellaneous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Miscellaneous Commands</vt:lpstr>
      <vt:lpstr>Miscellaneous Commands</vt:lpstr>
      <vt:lpstr>PowerPoint Presentation</vt:lpstr>
      <vt:lpstr>PowerPoint Presentation</vt:lpstr>
      <vt:lpstr>PowerPoint Presentation</vt:lpstr>
      <vt:lpstr>PowerPoint Presentation</vt:lpstr>
      <vt:lpstr>Miscellaneous Commands</vt:lpstr>
      <vt:lpstr>Miscellaneous Commands</vt:lpstr>
      <vt:lpstr>PowerPoint Presentation</vt:lpstr>
      <vt:lpstr>PowerPoint Presentation</vt:lpstr>
      <vt:lpstr>What’s the path of an executable?</vt:lpstr>
      <vt:lpstr>Remember this slide?</vt:lpstr>
      <vt:lpstr>PowerPoint Presentation</vt:lpstr>
      <vt:lpstr>PowerPoint Presentation</vt:lpstr>
      <vt:lpstr>PowerPoint Presentation</vt:lpstr>
      <vt:lpstr>$PATH</vt:lpstr>
      <vt:lpstr>$PATH</vt:lpstr>
      <vt:lpstr>$PATH</vt:lpstr>
      <vt:lpstr>$PATH</vt:lpstr>
      <vt:lpstr>$PATH</vt:lpstr>
      <vt:lpstr>$PATH</vt:lpstr>
      <vt:lpstr>Remember this slide?</vt:lpstr>
      <vt:lpstr>PowerPoint Presentation</vt:lpstr>
      <vt:lpstr>PowerPoint Presentation</vt:lpstr>
      <vt:lpstr>PowerPoint Presentation</vt:lpstr>
      <vt:lpstr>Which one?</vt:lpstr>
      <vt:lpstr>PowerPoint Presentation</vt:lpstr>
      <vt:lpstr>What is a Shell?</vt:lpstr>
      <vt:lpstr>Popular Shells</vt:lpstr>
      <vt:lpstr>PowerPoint Presentation</vt:lpstr>
      <vt:lpstr>PowerPoint Presentation</vt:lpstr>
      <vt:lpstr>PowerPoint Presentation</vt:lpstr>
      <vt:lpstr>Family relationships among shells</vt:lpstr>
      <vt:lpstr>PowerPoint Presentation</vt:lpstr>
      <vt:lpstr>PowerPoint Presentation</vt:lpstr>
      <vt:lpstr>Invoking a Shell Script </vt:lpstr>
      <vt:lpstr>PowerPoint Presentation</vt:lpstr>
      <vt:lpstr>Miscellaneous Commands</vt:lpstr>
      <vt:lpstr>The Website “Textbook” http://www.grymoire.com/Unix/</vt:lpstr>
      <vt:lpstr>Course Outline</vt:lpstr>
      <vt:lpstr>Course Outline</vt:lpstr>
      <vt:lpstr>Course Outline</vt:lpstr>
      <vt:lpstr>PowerPoint Presentation</vt:lpstr>
      <vt:lpstr>PowerPoint Presentation</vt:lpstr>
      <vt:lpstr>Variables (C-shell syntax)</vt:lpstr>
      <vt:lpstr>Variables (C-shell syntax)</vt:lpstr>
      <vt:lpstr>Variables (C-shell syntax)</vt:lpstr>
      <vt:lpstr>Array Variables (C-shell syntax)</vt:lpstr>
      <vt:lpstr>Array Variables (C-shell syntax)</vt:lpstr>
      <vt:lpstr>Array Variables (C-shell syntax)</vt:lpstr>
      <vt:lpstr>Array Variables (C-shell syntax)</vt:lpstr>
      <vt:lpstr>Parameters and Variables</vt:lpstr>
      <vt:lpstr>Parameters and Variables</vt:lpstr>
      <vt:lpstr>Parameters and Variables</vt:lpstr>
      <vt:lpstr>Parameters and Variables</vt:lpstr>
      <vt:lpstr>Positional Parameters</vt:lpstr>
      <vt:lpstr>Positional Parameters</vt:lpstr>
      <vt:lpstr>shift</vt:lpstr>
      <vt:lpstr>shift</vt:lpstr>
      <vt:lpstr>Parameters and Variables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Me</cp:lastModifiedBy>
  <cp:revision>350</cp:revision>
  <cp:lastPrinted>2005-05-27T21:26:31Z</cp:lastPrinted>
  <dcterms:created xsi:type="dcterms:W3CDTF">2005-05-23T21:56:35Z</dcterms:created>
  <dcterms:modified xsi:type="dcterms:W3CDTF">2020-03-19T06:56:32Z</dcterms:modified>
</cp:coreProperties>
</file>