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  <p:sldMasterId id="2147483720" r:id="rId4"/>
    <p:sldMasterId id="2147483756" r:id="rId5"/>
    <p:sldMasterId id="2147483780" r:id="rId6"/>
  </p:sldMasterIdLst>
  <p:notesMasterIdLst>
    <p:notesMasterId r:id="rId151"/>
  </p:notesMasterIdLst>
  <p:sldIdLst>
    <p:sldId id="276" r:id="rId7"/>
    <p:sldId id="279" r:id="rId8"/>
    <p:sldId id="672" r:id="rId9"/>
    <p:sldId id="671" r:id="rId10"/>
    <p:sldId id="280" r:id="rId11"/>
    <p:sldId id="627" r:id="rId12"/>
    <p:sldId id="628" r:id="rId13"/>
    <p:sldId id="665" r:id="rId14"/>
    <p:sldId id="667" r:id="rId15"/>
    <p:sldId id="511" r:id="rId16"/>
    <p:sldId id="517" r:id="rId17"/>
    <p:sldId id="635" r:id="rId18"/>
    <p:sldId id="675" r:id="rId19"/>
    <p:sldId id="625" r:id="rId20"/>
    <p:sldId id="626" r:id="rId21"/>
    <p:sldId id="633" r:id="rId22"/>
    <p:sldId id="637" r:id="rId23"/>
    <p:sldId id="638" r:id="rId24"/>
    <p:sldId id="639" r:id="rId25"/>
    <p:sldId id="641" r:id="rId26"/>
    <p:sldId id="642" r:id="rId27"/>
    <p:sldId id="524" r:id="rId28"/>
    <p:sldId id="643" r:id="rId29"/>
    <p:sldId id="526" r:id="rId30"/>
    <p:sldId id="308" r:id="rId31"/>
    <p:sldId id="309" r:id="rId32"/>
    <p:sldId id="648" r:id="rId33"/>
    <p:sldId id="539" r:id="rId34"/>
    <p:sldId id="540" r:id="rId35"/>
    <p:sldId id="542" r:id="rId36"/>
    <p:sldId id="541" r:id="rId37"/>
    <p:sldId id="543" r:id="rId38"/>
    <p:sldId id="546" r:id="rId39"/>
    <p:sldId id="316" r:id="rId40"/>
    <p:sldId id="547" r:id="rId41"/>
    <p:sldId id="644" r:id="rId42"/>
    <p:sldId id="548" r:id="rId43"/>
    <p:sldId id="545" r:id="rId44"/>
    <p:sldId id="646" r:id="rId45"/>
    <p:sldId id="645" r:id="rId46"/>
    <p:sldId id="647" r:id="rId47"/>
    <p:sldId id="550" r:id="rId48"/>
    <p:sldId id="552" r:id="rId49"/>
    <p:sldId id="676" r:id="rId50"/>
    <p:sldId id="678" r:id="rId51"/>
    <p:sldId id="677" r:id="rId52"/>
    <p:sldId id="328" r:id="rId53"/>
    <p:sldId id="551" r:id="rId54"/>
    <p:sldId id="673" r:id="rId55"/>
    <p:sldId id="554" r:id="rId56"/>
    <p:sldId id="674" r:id="rId57"/>
    <p:sldId id="331" r:id="rId58"/>
    <p:sldId id="332" r:id="rId59"/>
    <p:sldId id="333" r:id="rId60"/>
    <p:sldId id="334" r:id="rId61"/>
    <p:sldId id="335" r:id="rId62"/>
    <p:sldId id="336" r:id="rId63"/>
    <p:sldId id="337" r:id="rId64"/>
    <p:sldId id="338" r:id="rId65"/>
    <p:sldId id="339" r:id="rId66"/>
    <p:sldId id="340" r:id="rId67"/>
    <p:sldId id="341" r:id="rId68"/>
    <p:sldId id="342" r:id="rId69"/>
    <p:sldId id="343" r:id="rId70"/>
    <p:sldId id="555" r:id="rId71"/>
    <p:sldId id="345" r:id="rId72"/>
    <p:sldId id="346" r:id="rId73"/>
    <p:sldId id="556" r:id="rId74"/>
    <p:sldId id="557" r:id="rId75"/>
    <p:sldId id="558" r:id="rId76"/>
    <p:sldId id="560" r:id="rId77"/>
    <p:sldId id="347" r:id="rId78"/>
    <p:sldId id="654" r:id="rId79"/>
    <p:sldId id="669" r:id="rId80"/>
    <p:sldId id="655" r:id="rId81"/>
    <p:sldId id="656" r:id="rId82"/>
    <p:sldId id="657" r:id="rId83"/>
    <p:sldId id="659" r:id="rId84"/>
    <p:sldId id="660" r:id="rId85"/>
    <p:sldId id="662" r:id="rId86"/>
    <p:sldId id="670" r:id="rId87"/>
    <p:sldId id="663" r:id="rId88"/>
    <p:sldId id="664" r:id="rId89"/>
    <p:sldId id="349" r:id="rId90"/>
    <p:sldId id="609" r:id="rId91"/>
    <p:sldId id="351" r:id="rId92"/>
    <p:sldId id="352" r:id="rId93"/>
    <p:sldId id="353" r:id="rId94"/>
    <p:sldId id="354" r:id="rId95"/>
    <p:sldId id="355" r:id="rId96"/>
    <p:sldId id="356" r:id="rId97"/>
    <p:sldId id="357" r:id="rId98"/>
    <p:sldId id="358" r:id="rId99"/>
    <p:sldId id="359" r:id="rId100"/>
    <p:sldId id="579" r:id="rId101"/>
    <p:sldId id="584" r:id="rId102"/>
    <p:sldId id="581" r:id="rId103"/>
    <p:sldId id="585" r:id="rId104"/>
    <p:sldId id="586" r:id="rId105"/>
    <p:sldId id="611" r:id="rId106"/>
    <p:sldId id="613" r:id="rId107"/>
    <p:sldId id="565" r:id="rId108"/>
    <p:sldId id="443" r:id="rId109"/>
    <p:sldId id="444" r:id="rId110"/>
    <p:sldId id="445" r:id="rId111"/>
    <p:sldId id="616" r:id="rId112"/>
    <p:sldId id="446" r:id="rId113"/>
    <p:sldId id="447" r:id="rId114"/>
    <p:sldId id="448" r:id="rId115"/>
    <p:sldId id="578" r:id="rId116"/>
    <p:sldId id="372" r:id="rId117"/>
    <p:sldId id="416" r:id="rId118"/>
    <p:sldId id="417" r:id="rId119"/>
    <p:sldId id="418" r:id="rId120"/>
    <p:sldId id="419" r:id="rId121"/>
    <p:sldId id="420" r:id="rId122"/>
    <p:sldId id="421" r:id="rId123"/>
    <p:sldId id="422" r:id="rId124"/>
    <p:sldId id="423" r:id="rId125"/>
    <p:sldId id="424" r:id="rId126"/>
    <p:sldId id="425" r:id="rId127"/>
    <p:sldId id="426" r:id="rId128"/>
    <p:sldId id="427" r:id="rId129"/>
    <p:sldId id="428" r:id="rId130"/>
    <p:sldId id="429" r:id="rId131"/>
    <p:sldId id="430" r:id="rId132"/>
    <p:sldId id="431" r:id="rId133"/>
    <p:sldId id="432" r:id="rId134"/>
    <p:sldId id="433" r:id="rId135"/>
    <p:sldId id="434" r:id="rId136"/>
    <p:sldId id="435" r:id="rId137"/>
    <p:sldId id="576" r:id="rId138"/>
    <p:sldId id="615" r:id="rId139"/>
    <p:sldId id="587" r:id="rId140"/>
    <p:sldId id="597" r:id="rId141"/>
    <p:sldId id="588" r:id="rId142"/>
    <p:sldId id="598" r:id="rId143"/>
    <p:sldId id="602" r:id="rId144"/>
    <p:sldId id="591" r:id="rId145"/>
    <p:sldId id="603" r:id="rId146"/>
    <p:sldId id="593" r:id="rId147"/>
    <p:sldId id="601" r:id="rId148"/>
    <p:sldId id="604" r:id="rId149"/>
    <p:sldId id="605" r:id="rId150"/>
  </p:sldIdLst>
  <p:sldSz cx="97297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ED7D31"/>
    <a:srgbClr val="5B9BD5"/>
    <a:srgbClr val="FFC000"/>
    <a:srgbClr val="FFFFFF"/>
    <a:srgbClr val="00B050"/>
    <a:srgbClr val="00B0F0"/>
    <a:srgbClr val="808080"/>
    <a:srgbClr val="006600"/>
    <a:srgbClr val="F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>
        <p:scale>
          <a:sx n="56" d="100"/>
          <a:sy n="56" d="100"/>
        </p:scale>
        <p:origin x="86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1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63" Type="http://schemas.openxmlformats.org/officeDocument/2006/relationships/slide" Target="slides/slide57.xml"/><Relationship Id="rId84" Type="http://schemas.openxmlformats.org/officeDocument/2006/relationships/slide" Target="slides/slide78.xml"/><Relationship Id="rId138" Type="http://schemas.openxmlformats.org/officeDocument/2006/relationships/slide" Target="slides/slide132.xml"/><Relationship Id="rId107" Type="http://schemas.openxmlformats.org/officeDocument/2006/relationships/slide" Target="slides/slide10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53" Type="http://schemas.openxmlformats.org/officeDocument/2006/relationships/slide" Target="slides/slide47.xml"/><Relationship Id="rId74" Type="http://schemas.openxmlformats.org/officeDocument/2006/relationships/slide" Target="slides/slide68.xml"/><Relationship Id="rId128" Type="http://schemas.openxmlformats.org/officeDocument/2006/relationships/slide" Target="slides/slide122.xml"/><Relationship Id="rId149" Type="http://schemas.openxmlformats.org/officeDocument/2006/relationships/slide" Target="slides/slide143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89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113" Type="http://schemas.openxmlformats.org/officeDocument/2006/relationships/slide" Target="slides/slide107.xml"/><Relationship Id="rId118" Type="http://schemas.openxmlformats.org/officeDocument/2006/relationships/slide" Target="slides/slide112.xml"/><Relationship Id="rId134" Type="http://schemas.openxmlformats.org/officeDocument/2006/relationships/slide" Target="slides/slide128.xml"/><Relationship Id="rId139" Type="http://schemas.openxmlformats.org/officeDocument/2006/relationships/slide" Target="slides/slide133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150" Type="http://schemas.openxmlformats.org/officeDocument/2006/relationships/slide" Target="slides/slide144.xml"/><Relationship Id="rId155" Type="http://schemas.openxmlformats.org/officeDocument/2006/relationships/tableStyles" Target="tableStyles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59" Type="http://schemas.openxmlformats.org/officeDocument/2006/relationships/slide" Target="slides/slide53.xml"/><Relationship Id="rId103" Type="http://schemas.openxmlformats.org/officeDocument/2006/relationships/slide" Target="slides/slide97.xml"/><Relationship Id="rId108" Type="http://schemas.openxmlformats.org/officeDocument/2006/relationships/slide" Target="slides/slide102.xml"/><Relationship Id="rId124" Type="http://schemas.openxmlformats.org/officeDocument/2006/relationships/slide" Target="slides/slide118.xml"/><Relationship Id="rId129" Type="http://schemas.openxmlformats.org/officeDocument/2006/relationships/slide" Target="slides/slide123.xml"/><Relationship Id="rId54" Type="http://schemas.openxmlformats.org/officeDocument/2006/relationships/slide" Target="slides/slide48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91" Type="http://schemas.openxmlformats.org/officeDocument/2006/relationships/slide" Target="slides/slide85.xml"/><Relationship Id="rId96" Type="http://schemas.openxmlformats.org/officeDocument/2006/relationships/slide" Target="slides/slide90.xml"/><Relationship Id="rId140" Type="http://schemas.openxmlformats.org/officeDocument/2006/relationships/slide" Target="slides/slide134.xml"/><Relationship Id="rId145" Type="http://schemas.openxmlformats.org/officeDocument/2006/relationships/slide" Target="slides/slide13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49" Type="http://schemas.openxmlformats.org/officeDocument/2006/relationships/slide" Target="slides/slide43.xml"/><Relationship Id="rId114" Type="http://schemas.openxmlformats.org/officeDocument/2006/relationships/slide" Target="slides/slide108.xml"/><Relationship Id="rId119" Type="http://schemas.openxmlformats.org/officeDocument/2006/relationships/slide" Target="slides/slide113.xml"/><Relationship Id="rId44" Type="http://schemas.openxmlformats.org/officeDocument/2006/relationships/slide" Target="slides/slide38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130" Type="http://schemas.openxmlformats.org/officeDocument/2006/relationships/slide" Target="slides/slide124.xml"/><Relationship Id="rId135" Type="http://schemas.openxmlformats.org/officeDocument/2006/relationships/slide" Target="slides/slide129.xml"/><Relationship Id="rId151" Type="http://schemas.openxmlformats.org/officeDocument/2006/relationships/notesMaster" Target="notesMasters/notesMaster1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109" Type="http://schemas.openxmlformats.org/officeDocument/2006/relationships/slide" Target="slides/slide10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slide" Target="slides/slide91.xml"/><Relationship Id="rId104" Type="http://schemas.openxmlformats.org/officeDocument/2006/relationships/slide" Target="slides/slide98.xml"/><Relationship Id="rId120" Type="http://schemas.openxmlformats.org/officeDocument/2006/relationships/slide" Target="slides/slide114.xml"/><Relationship Id="rId125" Type="http://schemas.openxmlformats.org/officeDocument/2006/relationships/slide" Target="slides/slide119.xml"/><Relationship Id="rId141" Type="http://schemas.openxmlformats.org/officeDocument/2006/relationships/slide" Target="slides/slide135.xml"/><Relationship Id="rId146" Type="http://schemas.openxmlformats.org/officeDocument/2006/relationships/slide" Target="slides/slide14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110" Type="http://schemas.openxmlformats.org/officeDocument/2006/relationships/slide" Target="slides/slide104.xml"/><Relationship Id="rId115" Type="http://schemas.openxmlformats.org/officeDocument/2006/relationships/slide" Target="slides/slide109.xml"/><Relationship Id="rId131" Type="http://schemas.openxmlformats.org/officeDocument/2006/relationships/slide" Target="slides/slide125.xml"/><Relationship Id="rId136" Type="http://schemas.openxmlformats.org/officeDocument/2006/relationships/slide" Target="slides/slide130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52" Type="http://schemas.openxmlformats.org/officeDocument/2006/relationships/presProps" Target="presProps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Relationship Id="rId100" Type="http://schemas.openxmlformats.org/officeDocument/2006/relationships/slide" Target="slides/slide94.xml"/><Relationship Id="rId105" Type="http://schemas.openxmlformats.org/officeDocument/2006/relationships/slide" Target="slides/slide99.xml"/><Relationship Id="rId126" Type="http://schemas.openxmlformats.org/officeDocument/2006/relationships/slide" Target="slides/slide120.xml"/><Relationship Id="rId147" Type="http://schemas.openxmlformats.org/officeDocument/2006/relationships/slide" Target="slides/slide14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93" Type="http://schemas.openxmlformats.org/officeDocument/2006/relationships/slide" Target="slides/slide87.xml"/><Relationship Id="rId98" Type="http://schemas.openxmlformats.org/officeDocument/2006/relationships/slide" Target="slides/slide92.xml"/><Relationship Id="rId121" Type="http://schemas.openxmlformats.org/officeDocument/2006/relationships/slide" Target="slides/slide115.xml"/><Relationship Id="rId142" Type="http://schemas.openxmlformats.org/officeDocument/2006/relationships/slide" Target="slides/slide136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9.xml"/><Relationship Id="rId46" Type="http://schemas.openxmlformats.org/officeDocument/2006/relationships/slide" Target="slides/slide40.xml"/><Relationship Id="rId67" Type="http://schemas.openxmlformats.org/officeDocument/2006/relationships/slide" Target="slides/slide61.xml"/><Relationship Id="rId116" Type="http://schemas.openxmlformats.org/officeDocument/2006/relationships/slide" Target="slides/slide110.xml"/><Relationship Id="rId137" Type="http://schemas.openxmlformats.org/officeDocument/2006/relationships/slide" Target="slides/slide13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62" Type="http://schemas.openxmlformats.org/officeDocument/2006/relationships/slide" Target="slides/slide56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111" Type="http://schemas.openxmlformats.org/officeDocument/2006/relationships/slide" Target="slides/slide105.xml"/><Relationship Id="rId132" Type="http://schemas.openxmlformats.org/officeDocument/2006/relationships/slide" Target="slides/slide126.xml"/><Relationship Id="rId153" Type="http://schemas.openxmlformats.org/officeDocument/2006/relationships/viewProps" Target="viewProps.xml"/><Relationship Id="rId15" Type="http://schemas.openxmlformats.org/officeDocument/2006/relationships/slide" Target="slides/slide9.xml"/><Relationship Id="rId36" Type="http://schemas.openxmlformats.org/officeDocument/2006/relationships/slide" Target="slides/slide30.xml"/><Relationship Id="rId57" Type="http://schemas.openxmlformats.org/officeDocument/2006/relationships/slide" Target="slides/slide51.xml"/><Relationship Id="rId106" Type="http://schemas.openxmlformats.org/officeDocument/2006/relationships/slide" Target="slides/slide100.xml"/><Relationship Id="rId127" Type="http://schemas.openxmlformats.org/officeDocument/2006/relationships/slide" Target="slides/slide12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52" Type="http://schemas.openxmlformats.org/officeDocument/2006/relationships/slide" Target="slides/slide46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94" Type="http://schemas.openxmlformats.org/officeDocument/2006/relationships/slide" Target="slides/slide88.xml"/><Relationship Id="rId99" Type="http://schemas.openxmlformats.org/officeDocument/2006/relationships/slide" Target="slides/slide93.xml"/><Relationship Id="rId101" Type="http://schemas.openxmlformats.org/officeDocument/2006/relationships/slide" Target="slides/slide95.xml"/><Relationship Id="rId122" Type="http://schemas.openxmlformats.org/officeDocument/2006/relationships/slide" Target="slides/slide116.xml"/><Relationship Id="rId143" Type="http://schemas.openxmlformats.org/officeDocument/2006/relationships/slide" Target="slides/slide137.xml"/><Relationship Id="rId148" Type="http://schemas.openxmlformats.org/officeDocument/2006/relationships/slide" Target="slides/slide14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7" Type="http://schemas.openxmlformats.org/officeDocument/2006/relationships/slide" Target="slides/slide41.xml"/><Relationship Id="rId68" Type="http://schemas.openxmlformats.org/officeDocument/2006/relationships/slide" Target="slides/slide62.xml"/><Relationship Id="rId89" Type="http://schemas.openxmlformats.org/officeDocument/2006/relationships/slide" Target="slides/slide83.xml"/><Relationship Id="rId112" Type="http://schemas.openxmlformats.org/officeDocument/2006/relationships/slide" Target="slides/slide106.xml"/><Relationship Id="rId133" Type="http://schemas.openxmlformats.org/officeDocument/2006/relationships/slide" Target="slides/slide127.xml"/><Relationship Id="rId154" Type="http://schemas.openxmlformats.org/officeDocument/2006/relationships/theme" Target="theme/theme1.xml"/><Relationship Id="rId16" Type="http://schemas.openxmlformats.org/officeDocument/2006/relationships/slide" Target="slides/slide10.xml"/><Relationship Id="rId37" Type="http://schemas.openxmlformats.org/officeDocument/2006/relationships/slide" Target="slides/slide31.xml"/><Relationship Id="rId58" Type="http://schemas.openxmlformats.org/officeDocument/2006/relationships/slide" Target="slides/slide52.xml"/><Relationship Id="rId79" Type="http://schemas.openxmlformats.org/officeDocument/2006/relationships/slide" Target="slides/slide73.xml"/><Relationship Id="rId102" Type="http://schemas.openxmlformats.org/officeDocument/2006/relationships/slide" Target="slides/slide96.xml"/><Relationship Id="rId123" Type="http://schemas.openxmlformats.org/officeDocument/2006/relationships/slide" Target="slides/slide117.xml"/><Relationship Id="rId144" Type="http://schemas.openxmlformats.org/officeDocument/2006/relationships/slide" Target="slides/slide138.xml"/><Relationship Id="rId90" Type="http://schemas.openxmlformats.org/officeDocument/2006/relationships/slide" Target="slides/slide8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1D515-082A-498F-B97E-C01F8693391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1143000"/>
            <a:ext cx="4378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4C728-3C1E-41FA-9A18-EC48E4326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52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352F07-876D-47FC-ADEF-DA8BBACCB2DA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103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8310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352F07-876D-47FC-ADEF-DA8BBACCB2DA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104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36277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352F07-876D-47FC-ADEF-DA8BBACCB2DA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142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86803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352F07-876D-47FC-ADEF-DA8BBACCB2DA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143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01072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352F07-876D-47FC-ADEF-DA8BBACCB2DA}" type="slidenum">
              <a:rPr lang="en-GB" altLang="en-US" sz="1200" smtClean="0">
                <a:solidFill>
                  <a:prstClr val="black"/>
                </a:solidFill>
              </a:rPr>
              <a:pPr eaLnBrk="1" hangingPunct="1"/>
              <a:t>144</a:t>
            </a:fld>
            <a:endParaRPr lang="en-GB" altLang="en-US" sz="1200" smtClean="0">
              <a:solidFill>
                <a:prstClr val="black"/>
              </a:solidFill>
            </a:endParaRPr>
          </a:p>
        </p:txBody>
      </p:sp>
      <p:sp>
        <p:nvSpPr>
          <p:cNvPr id="272387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23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28846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224" y="1122363"/>
            <a:ext cx="7297341" cy="2387600"/>
          </a:xfrm>
        </p:spPr>
        <p:txBody>
          <a:bodyPr anchor="b"/>
          <a:lstStyle>
            <a:lvl1pPr algn="ctr">
              <a:defRPr sz="478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224" y="3602038"/>
            <a:ext cx="7297341" cy="1655762"/>
          </a:xfrm>
        </p:spPr>
        <p:txBody>
          <a:bodyPr/>
          <a:lstStyle>
            <a:lvl1pPr marL="0" indent="0" algn="ctr">
              <a:buNone/>
              <a:defRPr sz="1915"/>
            </a:lvl1pPr>
            <a:lvl2pPr marL="364871" indent="0" algn="ctr">
              <a:buNone/>
              <a:defRPr sz="1596"/>
            </a:lvl2pPr>
            <a:lvl3pPr marL="729742" indent="0" algn="ctr">
              <a:buNone/>
              <a:defRPr sz="1436"/>
            </a:lvl3pPr>
            <a:lvl4pPr marL="1094613" indent="0" algn="ctr">
              <a:buNone/>
              <a:defRPr sz="1277"/>
            </a:lvl4pPr>
            <a:lvl5pPr marL="1459484" indent="0" algn="ctr">
              <a:buNone/>
              <a:defRPr sz="1277"/>
            </a:lvl5pPr>
            <a:lvl6pPr marL="1824356" indent="0" algn="ctr">
              <a:buNone/>
              <a:defRPr sz="1277"/>
            </a:lvl6pPr>
            <a:lvl7pPr marL="2189226" indent="0" algn="ctr">
              <a:buNone/>
              <a:defRPr sz="1277"/>
            </a:lvl7pPr>
            <a:lvl8pPr marL="2554097" indent="0" algn="ctr">
              <a:buNone/>
              <a:defRPr sz="1277"/>
            </a:lvl8pPr>
            <a:lvl9pPr marL="2918969" indent="0" algn="ctr">
              <a:buNone/>
              <a:defRPr sz="1277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3/3/2020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94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3/3/2020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95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2879" y="365125"/>
            <a:ext cx="209798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923" y="365125"/>
            <a:ext cx="617233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3/3/2020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726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224" y="1122363"/>
            <a:ext cx="7297341" cy="2387600"/>
          </a:xfrm>
        </p:spPr>
        <p:txBody>
          <a:bodyPr anchor="b"/>
          <a:lstStyle>
            <a:lvl1pPr algn="ctr">
              <a:defRPr sz="550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224" y="3602038"/>
            <a:ext cx="7297341" cy="1655762"/>
          </a:xfrm>
        </p:spPr>
        <p:txBody>
          <a:bodyPr/>
          <a:lstStyle>
            <a:lvl1pPr marL="0" indent="0" algn="ctr">
              <a:buNone/>
              <a:defRPr sz="2201"/>
            </a:lvl1pPr>
            <a:lvl2pPr marL="419344" indent="0" algn="ctr">
              <a:buNone/>
              <a:defRPr sz="1834"/>
            </a:lvl2pPr>
            <a:lvl3pPr marL="838688" indent="0" algn="ctr">
              <a:buNone/>
              <a:defRPr sz="1651"/>
            </a:lvl3pPr>
            <a:lvl4pPr marL="1258032" indent="0" algn="ctr">
              <a:buNone/>
              <a:defRPr sz="1468"/>
            </a:lvl4pPr>
            <a:lvl5pPr marL="1677375" indent="0" algn="ctr">
              <a:buNone/>
              <a:defRPr sz="1468"/>
            </a:lvl5pPr>
            <a:lvl6pPr marL="2096719" indent="0" algn="ctr">
              <a:buNone/>
              <a:defRPr sz="1468"/>
            </a:lvl6pPr>
            <a:lvl7pPr marL="2516063" indent="0" algn="ctr">
              <a:buNone/>
              <a:defRPr sz="1468"/>
            </a:lvl7pPr>
            <a:lvl8pPr marL="2935407" indent="0" algn="ctr">
              <a:buNone/>
              <a:defRPr sz="1468"/>
            </a:lvl8pPr>
            <a:lvl9pPr marL="3354751" indent="0" algn="ctr">
              <a:buNone/>
              <a:defRPr sz="1468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3/3/2020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916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3/3/2020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72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56" y="1709740"/>
            <a:ext cx="8391942" cy="2852737"/>
          </a:xfrm>
        </p:spPr>
        <p:txBody>
          <a:bodyPr anchor="b"/>
          <a:lstStyle>
            <a:lvl1pPr>
              <a:defRPr sz="550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856" y="4589465"/>
            <a:ext cx="8391942" cy="1500187"/>
          </a:xfrm>
        </p:spPr>
        <p:txBody>
          <a:bodyPr/>
          <a:lstStyle>
            <a:lvl1pPr marL="0" indent="0">
              <a:buNone/>
              <a:defRPr sz="2201">
                <a:solidFill>
                  <a:schemeClr val="tx1">
                    <a:tint val="75000"/>
                  </a:schemeClr>
                </a:solidFill>
              </a:defRPr>
            </a:lvl1pPr>
            <a:lvl2pPr marL="419344" indent="0">
              <a:buNone/>
              <a:defRPr sz="1834">
                <a:solidFill>
                  <a:schemeClr val="tx1">
                    <a:tint val="75000"/>
                  </a:schemeClr>
                </a:solidFill>
              </a:defRPr>
            </a:lvl2pPr>
            <a:lvl3pPr marL="838688" indent="0">
              <a:buNone/>
              <a:defRPr sz="1651">
                <a:solidFill>
                  <a:schemeClr val="tx1">
                    <a:tint val="75000"/>
                  </a:schemeClr>
                </a:solidFill>
              </a:defRPr>
            </a:lvl3pPr>
            <a:lvl4pPr marL="1258032" indent="0">
              <a:buNone/>
              <a:defRPr sz="1468">
                <a:solidFill>
                  <a:schemeClr val="tx1">
                    <a:tint val="75000"/>
                  </a:schemeClr>
                </a:solidFill>
              </a:defRPr>
            </a:lvl4pPr>
            <a:lvl5pPr marL="1677375" indent="0">
              <a:buNone/>
              <a:defRPr sz="1468">
                <a:solidFill>
                  <a:schemeClr val="tx1">
                    <a:tint val="75000"/>
                  </a:schemeClr>
                </a:solidFill>
              </a:defRPr>
            </a:lvl5pPr>
            <a:lvl6pPr marL="2096719" indent="0">
              <a:buNone/>
              <a:defRPr sz="1468">
                <a:solidFill>
                  <a:schemeClr val="tx1">
                    <a:tint val="75000"/>
                  </a:schemeClr>
                </a:solidFill>
              </a:defRPr>
            </a:lvl6pPr>
            <a:lvl7pPr marL="2516063" indent="0">
              <a:buNone/>
              <a:defRPr sz="1468">
                <a:solidFill>
                  <a:schemeClr val="tx1">
                    <a:tint val="75000"/>
                  </a:schemeClr>
                </a:solidFill>
              </a:defRPr>
            </a:lvl7pPr>
            <a:lvl8pPr marL="2935407" indent="0">
              <a:buNone/>
              <a:defRPr sz="1468">
                <a:solidFill>
                  <a:schemeClr val="tx1">
                    <a:tint val="75000"/>
                  </a:schemeClr>
                </a:solidFill>
              </a:defRPr>
            </a:lvl8pPr>
            <a:lvl9pPr marL="3354751" indent="0">
              <a:buNone/>
              <a:defRPr sz="14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3/3/2020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179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923" y="1825625"/>
            <a:ext cx="413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5705" y="1825625"/>
            <a:ext cx="413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3/3/2020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513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365127"/>
            <a:ext cx="839194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191" y="1681163"/>
            <a:ext cx="4116156" cy="823912"/>
          </a:xfrm>
        </p:spPr>
        <p:txBody>
          <a:bodyPr anchor="b"/>
          <a:lstStyle>
            <a:lvl1pPr marL="0" indent="0">
              <a:buNone/>
              <a:defRPr sz="2201" b="1"/>
            </a:lvl1pPr>
            <a:lvl2pPr marL="419344" indent="0">
              <a:buNone/>
              <a:defRPr sz="1834" b="1"/>
            </a:lvl2pPr>
            <a:lvl3pPr marL="838688" indent="0">
              <a:buNone/>
              <a:defRPr sz="1651" b="1"/>
            </a:lvl3pPr>
            <a:lvl4pPr marL="1258032" indent="0">
              <a:buNone/>
              <a:defRPr sz="1468" b="1"/>
            </a:lvl4pPr>
            <a:lvl5pPr marL="1677375" indent="0">
              <a:buNone/>
              <a:defRPr sz="1468" b="1"/>
            </a:lvl5pPr>
            <a:lvl6pPr marL="2096719" indent="0">
              <a:buNone/>
              <a:defRPr sz="1468" b="1"/>
            </a:lvl6pPr>
            <a:lvl7pPr marL="2516063" indent="0">
              <a:buNone/>
              <a:defRPr sz="1468" b="1"/>
            </a:lvl7pPr>
            <a:lvl8pPr marL="2935407" indent="0">
              <a:buNone/>
              <a:defRPr sz="1468" b="1"/>
            </a:lvl8pPr>
            <a:lvl9pPr marL="3354751" indent="0">
              <a:buNone/>
              <a:defRPr sz="14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191" y="2505075"/>
            <a:ext cx="411615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5705" y="1681163"/>
            <a:ext cx="4136428" cy="823912"/>
          </a:xfrm>
        </p:spPr>
        <p:txBody>
          <a:bodyPr anchor="b"/>
          <a:lstStyle>
            <a:lvl1pPr marL="0" indent="0">
              <a:buNone/>
              <a:defRPr sz="2201" b="1"/>
            </a:lvl1pPr>
            <a:lvl2pPr marL="419344" indent="0">
              <a:buNone/>
              <a:defRPr sz="1834" b="1"/>
            </a:lvl2pPr>
            <a:lvl3pPr marL="838688" indent="0">
              <a:buNone/>
              <a:defRPr sz="1651" b="1"/>
            </a:lvl3pPr>
            <a:lvl4pPr marL="1258032" indent="0">
              <a:buNone/>
              <a:defRPr sz="1468" b="1"/>
            </a:lvl4pPr>
            <a:lvl5pPr marL="1677375" indent="0">
              <a:buNone/>
              <a:defRPr sz="1468" b="1"/>
            </a:lvl5pPr>
            <a:lvl6pPr marL="2096719" indent="0">
              <a:buNone/>
              <a:defRPr sz="1468" b="1"/>
            </a:lvl6pPr>
            <a:lvl7pPr marL="2516063" indent="0">
              <a:buNone/>
              <a:defRPr sz="1468" b="1"/>
            </a:lvl7pPr>
            <a:lvl8pPr marL="2935407" indent="0">
              <a:buNone/>
              <a:defRPr sz="1468" b="1"/>
            </a:lvl8pPr>
            <a:lvl9pPr marL="3354751" indent="0">
              <a:buNone/>
              <a:defRPr sz="14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5705" y="2505075"/>
            <a:ext cx="413642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3/3/2020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703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3/3/2020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160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3/3/2020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395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457200"/>
            <a:ext cx="3138110" cy="1600200"/>
          </a:xfrm>
        </p:spPr>
        <p:txBody>
          <a:bodyPr anchor="b"/>
          <a:lstStyle>
            <a:lvl1pPr>
              <a:defRPr sz="29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428" y="987427"/>
            <a:ext cx="4925705" cy="4873625"/>
          </a:xfrm>
        </p:spPr>
        <p:txBody>
          <a:bodyPr/>
          <a:lstStyle>
            <a:lvl1pPr>
              <a:defRPr sz="2935"/>
            </a:lvl1pPr>
            <a:lvl2pPr>
              <a:defRPr sz="2568"/>
            </a:lvl2pPr>
            <a:lvl3pPr>
              <a:defRPr sz="2201"/>
            </a:lvl3pPr>
            <a:lvl4pPr>
              <a:defRPr sz="1834"/>
            </a:lvl4pPr>
            <a:lvl5pPr>
              <a:defRPr sz="1834"/>
            </a:lvl5pPr>
            <a:lvl6pPr>
              <a:defRPr sz="1834"/>
            </a:lvl6pPr>
            <a:lvl7pPr>
              <a:defRPr sz="1834"/>
            </a:lvl7pPr>
            <a:lvl8pPr>
              <a:defRPr sz="1834"/>
            </a:lvl8pPr>
            <a:lvl9pPr>
              <a:defRPr sz="18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1" y="2057400"/>
            <a:ext cx="3138110" cy="3811588"/>
          </a:xfrm>
        </p:spPr>
        <p:txBody>
          <a:bodyPr/>
          <a:lstStyle>
            <a:lvl1pPr marL="0" indent="0">
              <a:buNone/>
              <a:defRPr sz="1468"/>
            </a:lvl1pPr>
            <a:lvl2pPr marL="419344" indent="0">
              <a:buNone/>
              <a:defRPr sz="1284"/>
            </a:lvl2pPr>
            <a:lvl3pPr marL="838688" indent="0">
              <a:buNone/>
              <a:defRPr sz="1101"/>
            </a:lvl3pPr>
            <a:lvl4pPr marL="1258032" indent="0">
              <a:buNone/>
              <a:defRPr sz="917"/>
            </a:lvl4pPr>
            <a:lvl5pPr marL="1677375" indent="0">
              <a:buNone/>
              <a:defRPr sz="917"/>
            </a:lvl5pPr>
            <a:lvl6pPr marL="2096719" indent="0">
              <a:buNone/>
              <a:defRPr sz="917"/>
            </a:lvl6pPr>
            <a:lvl7pPr marL="2516063" indent="0">
              <a:buNone/>
              <a:defRPr sz="917"/>
            </a:lvl7pPr>
            <a:lvl8pPr marL="2935407" indent="0">
              <a:buNone/>
              <a:defRPr sz="917"/>
            </a:lvl8pPr>
            <a:lvl9pPr marL="3354751" indent="0">
              <a:buNone/>
              <a:defRPr sz="9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3/3/2020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76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3/3/2020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0121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457200"/>
            <a:ext cx="3138110" cy="1600200"/>
          </a:xfrm>
        </p:spPr>
        <p:txBody>
          <a:bodyPr anchor="b"/>
          <a:lstStyle>
            <a:lvl1pPr>
              <a:defRPr sz="29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36428" y="987427"/>
            <a:ext cx="4925705" cy="4873625"/>
          </a:xfrm>
        </p:spPr>
        <p:txBody>
          <a:bodyPr/>
          <a:lstStyle>
            <a:lvl1pPr marL="0" indent="0">
              <a:buNone/>
              <a:defRPr sz="2935"/>
            </a:lvl1pPr>
            <a:lvl2pPr marL="419344" indent="0">
              <a:buNone/>
              <a:defRPr sz="2568"/>
            </a:lvl2pPr>
            <a:lvl3pPr marL="838688" indent="0">
              <a:buNone/>
              <a:defRPr sz="2201"/>
            </a:lvl3pPr>
            <a:lvl4pPr marL="1258032" indent="0">
              <a:buNone/>
              <a:defRPr sz="1834"/>
            </a:lvl4pPr>
            <a:lvl5pPr marL="1677375" indent="0">
              <a:buNone/>
              <a:defRPr sz="1834"/>
            </a:lvl5pPr>
            <a:lvl6pPr marL="2096719" indent="0">
              <a:buNone/>
              <a:defRPr sz="1834"/>
            </a:lvl6pPr>
            <a:lvl7pPr marL="2516063" indent="0">
              <a:buNone/>
              <a:defRPr sz="1834"/>
            </a:lvl7pPr>
            <a:lvl8pPr marL="2935407" indent="0">
              <a:buNone/>
              <a:defRPr sz="1834"/>
            </a:lvl8pPr>
            <a:lvl9pPr marL="3354751" indent="0">
              <a:buNone/>
              <a:defRPr sz="183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1" y="2057400"/>
            <a:ext cx="3138110" cy="3811588"/>
          </a:xfrm>
        </p:spPr>
        <p:txBody>
          <a:bodyPr/>
          <a:lstStyle>
            <a:lvl1pPr marL="0" indent="0">
              <a:buNone/>
              <a:defRPr sz="1468"/>
            </a:lvl1pPr>
            <a:lvl2pPr marL="419344" indent="0">
              <a:buNone/>
              <a:defRPr sz="1284"/>
            </a:lvl2pPr>
            <a:lvl3pPr marL="838688" indent="0">
              <a:buNone/>
              <a:defRPr sz="1101"/>
            </a:lvl3pPr>
            <a:lvl4pPr marL="1258032" indent="0">
              <a:buNone/>
              <a:defRPr sz="917"/>
            </a:lvl4pPr>
            <a:lvl5pPr marL="1677375" indent="0">
              <a:buNone/>
              <a:defRPr sz="917"/>
            </a:lvl5pPr>
            <a:lvl6pPr marL="2096719" indent="0">
              <a:buNone/>
              <a:defRPr sz="917"/>
            </a:lvl6pPr>
            <a:lvl7pPr marL="2516063" indent="0">
              <a:buNone/>
              <a:defRPr sz="917"/>
            </a:lvl7pPr>
            <a:lvl8pPr marL="2935407" indent="0">
              <a:buNone/>
              <a:defRPr sz="917"/>
            </a:lvl8pPr>
            <a:lvl9pPr marL="3354751" indent="0">
              <a:buNone/>
              <a:defRPr sz="9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3/3/2020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638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3/3/2020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363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2879" y="365125"/>
            <a:ext cx="209798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923" y="365125"/>
            <a:ext cx="617233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3/3/2020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068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224" y="1122363"/>
            <a:ext cx="7297341" cy="2387600"/>
          </a:xfrm>
        </p:spPr>
        <p:txBody>
          <a:bodyPr anchor="b"/>
          <a:lstStyle>
            <a:lvl1pPr algn="ctr">
              <a:defRPr sz="550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224" y="3602038"/>
            <a:ext cx="7297341" cy="1655762"/>
          </a:xfrm>
        </p:spPr>
        <p:txBody>
          <a:bodyPr/>
          <a:lstStyle>
            <a:lvl1pPr marL="0" indent="0" algn="ctr">
              <a:buNone/>
              <a:defRPr sz="2201"/>
            </a:lvl1pPr>
            <a:lvl2pPr marL="419344" indent="0" algn="ctr">
              <a:buNone/>
              <a:defRPr sz="1834"/>
            </a:lvl2pPr>
            <a:lvl3pPr marL="838688" indent="0" algn="ctr">
              <a:buNone/>
              <a:defRPr sz="1651"/>
            </a:lvl3pPr>
            <a:lvl4pPr marL="1258032" indent="0" algn="ctr">
              <a:buNone/>
              <a:defRPr sz="1468"/>
            </a:lvl4pPr>
            <a:lvl5pPr marL="1677375" indent="0" algn="ctr">
              <a:buNone/>
              <a:defRPr sz="1468"/>
            </a:lvl5pPr>
            <a:lvl6pPr marL="2096719" indent="0" algn="ctr">
              <a:buNone/>
              <a:defRPr sz="1468"/>
            </a:lvl6pPr>
            <a:lvl7pPr marL="2516063" indent="0" algn="ctr">
              <a:buNone/>
              <a:defRPr sz="1468"/>
            </a:lvl7pPr>
            <a:lvl8pPr marL="2935407" indent="0" algn="ctr">
              <a:buNone/>
              <a:defRPr sz="1468"/>
            </a:lvl8pPr>
            <a:lvl9pPr marL="3354751" indent="0" algn="ctr">
              <a:buNone/>
              <a:defRPr sz="1468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3/3/2020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731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3/3/2020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7112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56" y="1709740"/>
            <a:ext cx="8391942" cy="2852737"/>
          </a:xfrm>
        </p:spPr>
        <p:txBody>
          <a:bodyPr anchor="b"/>
          <a:lstStyle>
            <a:lvl1pPr>
              <a:defRPr sz="550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856" y="4589465"/>
            <a:ext cx="8391942" cy="1500187"/>
          </a:xfrm>
        </p:spPr>
        <p:txBody>
          <a:bodyPr/>
          <a:lstStyle>
            <a:lvl1pPr marL="0" indent="0">
              <a:buNone/>
              <a:defRPr sz="2201">
                <a:solidFill>
                  <a:schemeClr val="tx1">
                    <a:tint val="75000"/>
                  </a:schemeClr>
                </a:solidFill>
              </a:defRPr>
            </a:lvl1pPr>
            <a:lvl2pPr marL="419344" indent="0">
              <a:buNone/>
              <a:defRPr sz="1834">
                <a:solidFill>
                  <a:schemeClr val="tx1">
                    <a:tint val="75000"/>
                  </a:schemeClr>
                </a:solidFill>
              </a:defRPr>
            </a:lvl2pPr>
            <a:lvl3pPr marL="838688" indent="0">
              <a:buNone/>
              <a:defRPr sz="1651">
                <a:solidFill>
                  <a:schemeClr val="tx1">
                    <a:tint val="75000"/>
                  </a:schemeClr>
                </a:solidFill>
              </a:defRPr>
            </a:lvl3pPr>
            <a:lvl4pPr marL="1258032" indent="0">
              <a:buNone/>
              <a:defRPr sz="1468">
                <a:solidFill>
                  <a:schemeClr val="tx1">
                    <a:tint val="75000"/>
                  </a:schemeClr>
                </a:solidFill>
              </a:defRPr>
            </a:lvl4pPr>
            <a:lvl5pPr marL="1677375" indent="0">
              <a:buNone/>
              <a:defRPr sz="1468">
                <a:solidFill>
                  <a:schemeClr val="tx1">
                    <a:tint val="75000"/>
                  </a:schemeClr>
                </a:solidFill>
              </a:defRPr>
            </a:lvl5pPr>
            <a:lvl6pPr marL="2096719" indent="0">
              <a:buNone/>
              <a:defRPr sz="1468">
                <a:solidFill>
                  <a:schemeClr val="tx1">
                    <a:tint val="75000"/>
                  </a:schemeClr>
                </a:solidFill>
              </a:defRPr>
            </a:lvl6pPr>
            <a:lvl7pPr marL="2516063" indent="0">
              <a:buNone/>
              <a:defRPr sz="1468">
                <a:solidFill>
                  <a:schemeClr val="tx1">
                    <a:tint val="75000"/>
                  </a:schemeClr>
                </a:solidFill>
              </a:defRPr>
            </a:lvl7pPr>
            <a:lvl8pPr marL="2935407" indent="0">
              <a:buNone/>
              <a:defRPr sz="1468">
                <a:solidFill>
                  <a:schemeClr val="tx1">
                    <a:tint val="75000"/>
                  </a:schemeClr>
                </a:solidFill>
              </a:defRPr>
            </a:lvl8pPr>
            <a:lvl9pPr marL="3354751" indent="0">
              <a:buNone/>
              <a:defRPr sz="14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3/3/2020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044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923" y="1825625"/>
            <a:ext cx="413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5705" y="1825625"/>
            <a:ext cx="413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3/3/2020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7054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365127"/>
            <a:ext cx="839194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191" y="1681163"/>
            <a:ext cx="4116156" cy="823912"/>
          </a:xfrm>
        </p:spPr>
        <p:txBody>
          <a:bodyPr anchor="b"/>
          <a:lstStyle>
            <a:lvl1pPr marL="0" indent="0">
              <a:buNone/>
              <a:defRPr sz="2201" b="1"/>
            </a:lvl1pPr>
            <a:lvl2pPr marL="419344" indent="0">
              <a:buNone/>
              <a:defRPr sz="1834" b="1"/>
            </a:lvl2pPr>
            <a:lvl3pPr marL="838688" indent="0">
              <a:buNone/>
              <a:defRPr sz="1651" b="1"/>
            </a:lvl3pPr>
            <a:lvl4pPr marL="1258032" indent="0">
              <a:buNone/>
              <a:defRPr sz="1468" b="1"/>
            </a:lvl4pPr>
            <a:lvl5pPr marL="1677375" indent="0">
              <a:buNone/>
              <a:defRPr sz="1468" b="1"/>
            </a:lvl5pPr>
            <a:lvl6pPr marL="2096719" indent="0">
              <a:buNone/>
              <a:defRPr sz="1468" b="1"/>
            </a:lvl6pPr>
            <a:lvl7pPr marL="2516063" indent="0">
              <a:buNone/>
              <a:defRPr sz="1468" b="1"/>
            </a:lvl7pPr>
            <a:lvl8pPr marL="2935407" indent="0">
              <a:buNone/>
              <a:defRPr sz="1468" b="1"/>
            </a:lvl8pPr>
            <a:lvl9pPr marL="3354751" indent="0">
              <a:buNone/>
              <a:defRPr sz="14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191" y="2505075"/>
            <a:ext cx="411615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5705" y="1681163"/>
            <a:ext cx="4136428" cy="823912"/>
          </a:xfrm>
        </p:spPr>
        <p:txBody>
          <a:bodyPr anchor="b"/>
          <a:lstStyle>
            <a:lvl1pPr marL="0" indent="0">
              <a:buNone/>
              <a:defRPr sz="2201" b="1"/>
            </a:lvl1pPr>
            <a:lvl2pPr marL="419344" indent="0">
              <a:buNone/>
              <a:defRPr sz="1834" b="1"/>
            </a:lvl2pPr>
            <a:lvl3pPr marL="838688" indent="0">
              <a:buNone/>
              <a:defRPr sz="1651" b="1"/>
            </a:lvl3pPr>
            <a:lvl4pPr marL="1258032" indent="0">
              <a:buNone/>
              <a:defRPr sz="1468" b="1"/>
            </a:lvl4pPr>
            <a:lvl5pPr marL="1677375" indent="0">
              <a:buNone/>
              <a:defRPr sz="1468" b="1"/>
            </a:lvl5pPr>
            <a:lvl6pPr marL="2096719" indent="0">
              <a:buNone/>
              <a:defRPr sz="1468" b="1"/>
            </a:lvl6pPr>
            <a:lvl7pPr marL="2516063" indent="0">
              <a:buNone/>
              <a:defRPr sz="1468" b="1"/>
            </a:lvl7pPr>
            <a:lvl8pPr marL="2935407" indent="0">
              <a:buNone/>
              <a:defRPr sz="1468" b="1"/>
            </a:lvl8pPr>
            <a:lvl9pPr marL="3354751" indent="0">
              <a:buNone/>
              <a:defRPr sz="14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5705" y="2505075"/>
            <a:ext cx="413642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3/3/2020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6738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3/3/2020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578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3/3/2020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30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56" y="1709740"/>
            <a:ext cx="8391942" cy="2852737"/>
          </a:xfrm>
        </p:spPr>
        <p:txBody>
          <a:bodyPr anchor="b"/>
          <a:lstStyle>
            <a:lvl1pPr>
              <a:defRPr sz="478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856" y="4589465"/>
            <a:ext cx="8391942" cy="1500187"/>
          </a:xfrm>
        </p:spPr>
        <p:txBody>
          <a:bodyPr/>
          <a:lstStyle>
            <a:lvl1pPr marL="0" indent="0">
              <a:buNone/>
              <a:defRPr sz="1915">
                <a:solidFill>
                  <a:schemeClr val="tx1">
                    <a:tint val="75000"/>
                  </a:schemeClr>
                </a:solidFill>
              </a:defRPr>
            </a:lvl1pPr>
            <a:lvl2pPr marL="3648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2pPr>
            <a:lvl3pPr marL="729742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3pPr>
            <a:lvl4pPr marL="1094613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4pPr>
            <a:lvl5pPr marL="1459484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5pPr>
            <a:lvl6pPr marL="1824356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6pPr>
            <a:lvl7pPr marL="2189226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7pPr>
            <a:lvl8pPr marL="2554097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8pPr>
            <a:lvl9pPr marL="2918969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3/3/2020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22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457200"/>
            <a:ext cx="3138110" cy="1600200"/>
          </a:xfrm>
        </p:spPr>
        <p:txBody>
          <a:bodyPr anchor="b"/>
          <a:lstStyle>
            <a:lvl1pPr>
              <a:defRPr sz="29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428" y="987427"/>
            <a:ext cx="4925705" cy="4873625"/>
          </a:xfrm>
        </p:spPr>
        <p:txBody>
          <a:bodyPr/>
          <a:lstStyle>
            <a:lvl1pPr>
              <a:defRPr sz="2935"/>
            </a:lvl1pPr>
            <a:lvl2pPr>
              <a:defRPr sz="2568"/>
            </a:lvl2pPr>
            <a:lvl3pPr>
              <a:defRPr sz="2201"/>
            </a:lvl3pPr>
            <a:lvl4pPr>
              <a:defRPr sz="1834"/>
            </a:lvl4pPr>
            <a:lvl5pPr>
              <a:defRPr sz="1834"/>
            </a:lvl5pPr>
            <a:lvl6pPr>
              <a:defRPr sz="1834"/>
            </a:lvl6pPr>
            <a:lvl7pPr>
              <a:defRPr sz="1834"/>
            </a:lvl7pPr>
            <a:lvl8pPr>
              <a:defRPr sz="1834"/>
            </a:lvl8pPr>
            <a:lvl9pPr>
              <a:defRPr sz="18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1" y="2057400"/>
            <a:ext cx="3138110" cy="3811588"/>
          </a:xfrm>
        </p:spPr>
        <p:txBody>
          <a:bodyPr/>
          <a:lstStyle>
            <a:lvl1pPr marL="0" indent="0">
              <a:buNone/>
              <a:defRPr sz="1468"/>
            </a:lvl1pPr>
            <a:lvl2pPr marL="419344" indent="0">
              <a:buNone/>
              <a:defRPr sz="1284"/>
            </a:lvl2pPr>
            <a:lvl3pPr marL="838688" indent="0">
              <a:buNone/>
              <a:defRPr sz="1101"/>
            </a:lvl3pPr>
            <a:lvl4pPr marL="1258032" indent="0">
              <a:buNone/>
              <a:defRPr sz="917"/>
            </a:lvl4pPr>
            <a:lvl5pPr marL="1677375" indent="0">
              <a:buNone/>
              <a:defRPr sz="917"/>
            </a:lvl5pPr>
            <a:lvl6pPr marL="2096719" indent="0">
              <a:buNone/>
              <a:defRPr sz="917"/>
            </a:lvl6pPr>
            <a:lvl7pPr marL="2516063" indent="0">
              <a:buNone/>
              <a:defRPr sz="917"/>
            </a:lvl7pPr>
            <a:lvl8pPr marL="2935407" indent="0">
              <a:buNone/>
              <a:defRPr sz="917"/>
            </a:lvl8pPr>
            <a:lvl9pPr marL="3354751" indent="0">
              <a:buNone/>
              <a:defRPr sz="9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3/3/2020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1479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457200"/>
            <a:ext cx="3138110" cy="1600200"/>
          </a:xfrm>
        </p:spPr>
        <p:txBody>
          <a:bodyPr anchor="b"/>
          <a:lstStyle>
            <a:lvl1pPr>
              <a:defRPr sz="29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36428" y="987427"/>
            <a:ext cx="4925705" cy="4873625"/>
          </a:xfrm>
        </p:spPr>
        <p:txBody>
          <a:bodyPr/>
          <a:lstStyle>
            <a:lvl1pPr marL="0" indent="0">
              <a:buNone/>
              <a:defRPr sz="2935"/>
            </a:lvl1pPr>
            <a:lvl2pPr marL="419344" indent="0">
              <a:buNone/>
              <a:defRPr sz="2568"/>
            </a:lvl2pPr>
            <a:lvl3pPr marL="838688" indent="0">
              <a:buNone/>
              <a:defRPr sz="2201"/>
            </a:lvl3pPr>
            <a:lvl4pPr marL="1258032" indent="0">
              <a:buNone/>
              <a:defRPr sz="1834"/>
            </a:lvl4pPr>
            <a:lvl5pPr marL="1677375" indent="0">
              <a:buNone/>
              <a:defRPr sz="1834"/>
            </a:lvl5pPr>
            <a:lvl6pPr marL="2096719" indent="0">
              <a:buNone/>
              <a:defRPr sz="1834"/>
            </a:lvl6pPr>
            <a:lvl7pPr marL="2516063" indent="0">
              <a:buNone/>
              <a:defRPr sz="1834"/>
            </a:lvl7pPr>
            <a:lvl8pPr marL="2935407" indent="0">
              <a:buNone/>
              <a:defRPr sz="1834"/>
            </a:lvl8pPr>
            <a:lvl9pPr marL="3354751" indent="0">
              <a:buNone/>
              <a:defRPr sz="183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1" y="2057400"/>
            <a:ext cx="3138110" cy="3811588"/>
          </a:xfrm>
        </p:spPr>
        <p:txBody>
          <a:bodyPr/>
          <a:lstStyle>
            <a:lvl1pPr marL="0" indent="0">
              <a:buNone/>
              <a:defRPr sz="1468"/>
            </a:lvl1pPr>
            <a:lvl2pPr marL="419344" indent="0">
              <a:buNone/>
              <a:defRPr sz="1284"/>
            </a:lvl2pPr>
            <a:lvl3pPr marL="838688" indent="0">
              <a:buNone/>
              <a:defRPr sz="1101"/>
            </a:lvl3pPr>
            <a:lvl4pPr marL="1258032" indent="0">
              <a:buNone/>
              <a:defRPr sz="917"/>
            </a:lvl4pPr>
            <a:lvl5pPr marL="1677375" indent="0">
              <a:buNone/>
              <a:defRPr sz="917"/>
            </a:lvl5pPr>
            <a:lvl6pPr marL="2096719" indent="0">
              <a:buNone/>
              <a:defRPr sz="917"/>
            </a:lvl6pPr>
            <a:lvl7pPr marL="2516063" indent="0">
              <a:buNone/>
              <a:defRPr sz="917"/>
            </a:lvl7pPr>
            <a:lvl8pPr marL="2935407" indent="0">
              <a:buNone/>
              <a:defRPr sz="917"/>
            </a:lvl8pPr>
            <a:lvl9pPr marL="3354751" indent="0">
              <a:buNone/>
              <a:defRPr sz="9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3/3/2020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2004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3/3/2020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555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2879" y="365125"/>
            <a:ext cx="209798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923" y="365125"/>
            <a:ext cx="617233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3/3/2020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8161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224" y="1122363"/>
            <a:ext cx="7297341" cy="2387600"/>
          </a:xfrm>
        </p:spPr>
        <p:txBody>
          <a:bodyPr anchor="b"/>
          <a:lstStyle>
            <a:lvl1pPr algn="ctr">
              <a:defRPr sz="478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224" y="3602038"/>
            <a:ext cx="7297341" cy="1655762"/>
          </a:xfrm>
        </p:spPr>
        <p:txBody>
          <a:bodyPr/>
          <a:lstStyle>
            <a:lvl1pPr marL="0" indent="0" algn="ctr">
              <a:buNone/>
              <a:defRPr sz="1915"/>
            </a:lvl1pPr>
            <a:lvl2pPr marL="364871" indent="0" algn="ctr">
              <a:buNone/>
              <a:defRPr sz="1596"/>
            </a:lvl2pPr>
            <a:lvl3pPr marL="729742" indent="0" algn="ctr">
              <a:buNone/>
              <a:defRPr sz="1436"/>
            </a:lvl3pPr>
            <a:lvl4pPr marL="1094613" indent="0" algn="ctr">
              <a:buNone/>
              <a:defRPr sz="1277"/>
            </a:lvl4pPr>
            <a:lvl5pPr marL="1459484" indent="0" algn="ctr">
              <a:buNone/>
              <a:defRPr sz="1277"/>
            </a:lvl5pPr>
            <a:lvl6pPr marL="1824356" indent="0" algn="ctr">
              <a:buNone/>
              <a:defRPr sz="1277"/>
            </a:lvl6pPr>
            <a:lvl7pPr marL="2189226" indent="0" algn="ctr">
              <a:buNone/>
              <a:defRPr sz="1277"/>
            </a:lvl7pPr>
            <a:lvl8pPr marL="2554097" indent="0" algn="ctr">
              <a:buNone/>
              <a:defRPr sz="1277"/>
            </a:lvl8pPr>
            <a:lvl9pPr marL="2918969" indent="0" algn="ctr">
              <a:buNone/>
              <a:defRPr sz="1277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3/3/2020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0644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3/3/2020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6939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56" y="1709740"/>
            <a:ext cx="8391942" cy="2852737"/>
          </a:xfrm>
        </p:spPr>
        <p:txBody>
          <a:bodyPr anchor="b"/>
          <a:lstStyle>
            <a:lvl1pPr>
              <a:defRPr sz="478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856" y="4589465"/>
            <a:ext cx="8391942" cy="1500187"/>
          </a:xfrm>
        </p:spPr>
        <p:txBody>
          <a:bodyPr/>
          <a:lstStyle>
            <a:lvl1pPr marL="0" indent="0">
              <a:buNone/>
              <a:defRPr sz="1915">
                <a:solidFill>
                  <a:schemeClr val="tx1">
                    <a:tint val="75000"/>
                  </a:schemeClr>
                </a:solidFill>
              </a:defRPr>
            </a:lvl1pPr>
            <a:lvl2pPr marL="3648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2pPr>
            <a:lvl3pPr marL="729742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3pPr>
            <a:lvl4pPr marL="1094613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4pPr>
            <a:lvl5pPr marL="1459484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5pPr>
            <a:lvl6pPr marL="1824356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6pPr>
            <a:lvl7pPr marL="2189226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7pPr>
            <a:lvl8pPr marL="2554097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8pPr>
            <a:lvl9pPr marL="2918969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3/3/2020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0107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923" y="1825625"/>
            <a:ext cx="413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5705" y="1825625"/>
            <a:ext cx="413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3/3/2020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671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365127"/>
            <a:ext cx="839194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191" y="1681163"/>
            <a:ext cx="4116156" cy="823912"/>
          </a:xfrm>
        </p:spPr>
        <p:txBody>
          <a:bodyPr anchor="b"/>
          <a:lstStyle>
            <a:lvl1pPr marL="0" indent="0">
              <a:buNone/>
              <a:defRPr sz="1915" b="1"/>
            </a:lvl1pPr>
            <a:lvl2pPr marL="364871" indent="0">
              <a:buNone/>
              <a:defRPr sz="1596" b="1"/>
            </a:lvl2pPr>
            <a:lvl3pPr marL="729742" indent="0">
              <a:buNone/>
              <a:defRPr sz="1436" b="1"/>
            </a:lvl3pPr>
            <a:lvl4pPr marL="1094613" indent="0">
              <a:buNone/>
              <a:defRPr sz="1277" b="1"/>
            </a:lvl4pPr>
            <a:lvl5pPr marL="1459484" indent="0">
              <a:buNone/>
              <a:defRPr sz="1277" b="1"/>
            </a:lvl5pPr>
            <a:lvl6pPr marL="1824356" indent="0">
              <a:buNone/>
              <a:defRPr sz="1277" b="1"/>
            </a:lvl6pPr>
            <a:lvl7pPr marL="2189226" indent="0">
              <a:buNone/>
              <a:defRPr sz="1277" b="1"/>
            </a:lvl7pPr>
            <a:lvl8pPr marL="2554097" indent="0">
              <a:buNone/>
              <a:defRPr sz="1277" b="1"/>
            </a:lvl8pPr>
            <a:lvl9pPr marL="2918969" indent="0">
              <a:buNone/>
              <a:defRPr sz="12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191" y="2505075"/>
            <a:ext cx="411615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5705" y="1681163"/>
            <a:ext cx="4136428" cy="823912"/>
          </a:xfrm>
        </p:spPr>
        <p:txBody>
          <a:bodyPr anchor="b"/>
          <a:lstStyle>
            <a:lvl1pPr marL="0" indent="0">
              <a:buNone/>
              <a:defRPr sz="1915" b="1"/>
            </a:lvl1pPr>
            <a:lvl2pPr marL="364871" indent="0">
              <a:buNone/>
              <a:defRPr sz="1596" b="1"/>
            </a:lvl2pPr>
            <a:lvl3pPr marL="729742" indent="0">
              <a:buNone/>
              <a:defRPr sz="1436" b="1"/>
            </a:lvl3pPr>
            <a:lvl4pPr marL="1094613" indent="0">
              <a:buNone/>
              <a:defRPr sz="1277" b="1"/>
            </a:lvl4pPr>
            <a:lvl5pPr marL="1459484" indent="0">
              <a:buNone/>
              <a:defRPr sz="1277" b="1"/>
            </a:lvl5pPr>
            <a:lvl6pPr marL="1824356" indent="0">
              <a:buNone/>
              <a:defRPr sz="1277" b="1"/>
            </a:lvl6pPr>
            <a:lvl7pPr marL="2189226" indent="0">
              <a:buNone/>
              <a:defRPr sz="1277" b="1"/>
            </a:lvl7pPr>
            <a:lvl8pPr marL="2554097" indent="0">
              <a:buNone/>
              <a:defRPr sz="1277" b="1"/>
            </a:lvl8pPr>
            <a:lvl9pPr marL="2918969" indent="0">
              <a:buNone/>
              <a:defRPr sz="12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5705" y="2505075"/>
            <a:ext cx="413642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3/3/2020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879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3/3/2020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42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923" y="1825625"/>
            <a:ext cx="413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5705" y="1825625"/>
            <a:ext cx="41351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3/3/2020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4450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3/3/2020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1366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457200"/>
            <a:ext cx="3138110" cy="1600200"/>
          </a:xfrm>
        </p:spPr>
        <p:txBody>
          <a:bodyPr anchor="b"/>
          <a:lstStyle>
            <a:lvl1pPr>
              <a:defRPr sz="255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428" y="987427"/>
            <a:ext cx="4925705" cy="4873625"/>
          </a:xfrm>
        </p:spPr>
        <p:txBody>
          <a:bodyPr/>
          <a:lstStyle>
            <a:lvl1pPr>
              <a:defRPr sz="2553"/>
            </a:lvl1pPr>
            <a:lvl2pPr>
              <a:defRPr sz="2234"/>
            </a:lvl2pPr>
            <a:lvl3pPr>
              <a:defRPr sz="1915"/>
            </a:lvl3pPr>
            <a:lvl4pPr>
              <a:defRPr sz="1596"/>
            </a:lvl4pPr>
            <a:lvl5pPr>
              <a:defRPr sz="1596"/>
            </a:lvl5pPr>
            <a:lvl6pPr>
              <a:defRPr sz="1596"/>
            </a:lvl6pPr>
            <a:lvl7pPr>
              <a:defRPr sz="1596"/>
            </a:lvl7pPr>
            <a:lvl8pPr>
              <a:defRPr sz="1596"/>
            </a:lvl8pPr>
            <a:lvl9pPr>
              <a:defRPr sz="159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1" y="2057400"/>
            <a:ext cx="3138110" cy="3811588"/>
          </a:xfrm>
        </p:spPr>
        <p:txBody>
          <a:bodyPr/>
          <a:lstStyle>
            <a:lvl1pPr marL="0" indent="0">
              <a:buNone/>
              <a:defRPr sz="1277"/>
            </a:lvl1pPr>
            <a:lvl2pPr marL="364871" indent="0">
              <a:buNone/>
              <a:defRPr sz="1117"/>
            </a:lvl2pPr>
            <a:lvl3pPr marL="729742" indent="0">
              <a:buNone/>
              <a:defRPr sz="958"/>
            </a:lvl3pPr>
            <a:lvl4pPr marL="1094613" indent="0">
              <a:buNone/>
              <a:defRPr sz="798"/>
            </a:lvl4pPr>
            <a:lvl5pPr marL="1459484" indent="0">
              <a:buNone/>
              <a:defRPr sz="798"/>
            </a:lvl5pPr>
            <a:lvl6pPr marL="1824356" indent="0">
              <a:buNone/>
              <a:defRPr sz="798"/>
            </a:lvl6pPr>
            <a:lvl7pPr marL="2189226" indent="0">
              <a:buNone/>
              <a:defRPr sz="798"/>
            </a:lvl7pPr>
            <a:lvl8pPr marL="2554097" indent="0">
              <a:buNone/>
              <a:defRPr sz="798"/>
            </a:lvl8pPr>
            <a:lvl9pPr marL="2918969" indent="0">
              <a:buNone/>
              <a:defRPr sz="79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3/3/2020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7174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457200"/>
            <a:ext cx="3138110" cy="1600200"/>
          </a:xfrm>
        </p:spPr>
        <p:txBody>
          <a:bodyPr anchor="b"/>
          <a:lstStyle>
            <a:lvl1pPr>
              <a:defRPr sz="255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36428" y="987427"/>
            <a:ext cx="4925705" cy="4873625"/>
          </a:xfrm>
        </p:spPr>
        <p:txBody>
          <a:bodyPr/>
          <a:lstStyle>
            <a:lvl1pPr marL="0" indent="0">
              <a:buNone/>
              <a:defRPr sz="2553"/>
            </a:lvl1pPr>
            <a:lvl2pPr marL="364871" indent="0">
              <a:buNone/>
              <a:defRPr sz="2234"/>
            </a:lvl2pPr>
            <a:lvl3pPr marL="729742" indent="0">
              <a:buNone/>
              <a:defRPr sz="1915"/>
            </a:lvl3pPr>
            <a:lvl4pPr marL="1094613" indent="0">
              <a:buNone/>
              <a:defRPr sz="1596"/>
            </a:lvl4pPr>
            <a:lvl5pPr marL="1459484" indent="0">
              <a:buNone/>
              <a:defRPr sz="1596"/>
            </a:lvl5pPr>
            <a:lvl6pPr marL="1824356" indent="0">
              <a:buNone/>
              <a:defRPr sz="1596"/>
            </a:lvl6pPr>
            <a:lvl7pPr marL="2189226" indent="0">
              <a:buNone/>
              <a:defRPr sz="1596"/>
            </a:lvl7pPr>
            <a:lvl8pPr marL="2554097" indent="0">
              <a:buNone/>
              <a:defRPr sz="1596"/>
            </a:lvl8pPr>
            <a:lvl9pPr marL="2918969" indent="0">
              <a:buNone/>
              <a:defRPr sz="159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1" y="2057400"/>
            <a:ext cx="3138110" cy="3811588"/>
          </a:xfrm>
        </p:spPr>
        <p:txBody>
          <a:bodyPr/>
          <a:lstStyle>
            <a:lvl1pPr marL="0" indent="0">
              <a:buNone/>
              <a:defRPr sz="1277"/>
            </a:lvl1pPr>
            <a:lvl2pPr marL="364871" indent="0">
              <a:buNone/>
              <a:defRPr sz="1117"/>
            </a:lvl2pPr>
            <a:lvl3pPr marL="729742" indent="0">
              <a:buNone/>
              <a:defRPr sz="958"/>
            </a:lvl3pPr>
            <a:lvl4pPr marL="1094613" indent="0">
              <a:buNone/>
              <a:defRPr sz="798"/>
            </a:lvl4pPr>
            <a:lvl5pPr marL="1459484" indent="0">
              <a:buNone/>
              <a:defRPr sz="798"/>
            </a:lvl5pPr>
            <a:lvl6pPr marL="1824356" indent="0">
              <a:buNone/>
              <a:defRPr sz="798"/>
            </a:lvl6pPr>
            <a:lvl7pPr marL="2189226" indent="0">
              <a:buNone/>
              <a:defRPr sz="798"/>
            </a:lvl7pPr>
            <a:lvl8pPr marL="2554097" indent="0">
              <a:buNone/>
              <a:defRPr sz="798"/>
            </a:lvl8pPr>
            <a:lvl9pPr marL="2918969" indent="0">
              <a:buNone/>
              <a:defRPr sz="79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3/3/2020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1446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3/3/2020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675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2879" y="365125"/>
            <a:ext cx="209798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923" y="365125"/>
            <a:ext cx="617233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3/3/2020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1192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734" y="1122363"/>
            <a:ext cx="8270320" cy="2387600"/>
          </a:xfrm>
        </p:spPr>
        <p:txBody>
          <a:bodyPr anchor="b"/>
          <a:lstStyle>
            <a:lvl1pPr algn="ctr">
              <a:defRPr sz="5997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224" y="3602038"/>
            <a:ext cx="7297341" cy="1655762"/>
          </a:xfrm>
        </p:spPr>
        <p:txBody>
          <a:bodyPr/>
          <a:lstStyle>
            <a:lvl1pPr marL="0" indent="0" algn="ctr">
              <a:buNone/>
              <a:defRPr sz="2398"/>
            </a:lvl1pPr>
            <a:lvl2pPr marL="456933" indent="0" algn="ctr">
              <a:buNone/>
              <a:defRPr sz="1999"/>
            </a:lvl2pPr>
            <a:lvl3pPr marL="913866" indent="0" algn="ctr">
              <a:buNone/>
              <a:defRPr sz="1799"/>
            </a:lvl3pPr>
            <a:lvl4pPr marL="1370800" indent="0" algn="ctr">
              <a:buNone/>
              <a:defRPr sz="1599"/>
            </a:lvl4pPr>
            <a:lvl5pPr marL="1827733" indent="0" algn="ctr">
              <a:buNone/>
              <a:defRPr sz="1599"/>
            </a:lvl5pPr>
            <a:lvl6pPr marL="2284667" indent="0" algn="ctr">
              <a:buNone/>
              <a:defRPr sz="1599"/>
            </a:lvl6pPr>
            <a:lvl7pPr marL="2741599" indent="0" algn="ctr">
              <a:buNone/>
              <a:defRPr sz="1599"/>
            </a:lvl7pPr>
            <a:lvl8pPr marL="3198533" indent="0" algn="ctr">
              <a:buNone/>
              <a:defRPr sz="1599"/>
            </a:lvl8pPr>
            <a:lvl9pPr marL="3655466" indent="0" algn="ctr">
              <a:buNone/>
              <a:defRPr sz="1599"/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9165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8416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56" y="1709739"/>
            <a:ext cx="8391942" cy="2852737"/>
          </a:xfrm>
        </p:spPr>
        <p:txBody>
          <a:bodyPr anchor="b"/>
          <a:lstStyle>
            <a:lvl1pPr>
              <a:defRPr sz="5997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856" y="4589465"/>
            <a:ext cx="8391942" cy="1500187"/>
          </a:xfrm>
        </p:spPr>
        <p:txBody>
          <a:bodyPr/>
          <a:lstStyle>
            <a:lvl1pPr marL="0" indent="0">
              <a:buNone/>
              <a:defRPr sz="2398">
                <a:solidFill>
                  <a:schemeClr val="tx1"/>
                </a:solidFill>
              </a:defRPr>
            </a:lvl1pPr>
            <a:lvl2pPr marL="45693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386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080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4pPr>
            <a:lvl5pPr marL="1827733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5pPr>
            <a:lvl6pPr marL="228466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1599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198533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5466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5822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923" y="1825625"/>
            <a:ext cx="413516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5706" y="1825625"/>
            <a:ext cx="413516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822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365127"/>
            <a:ext cx="8391942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191" y="1681164"/>
            <a:ext cx="4116156" cy="82391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933" indent="0">
              <a:buNone/>
              <a:defRPr sz="1999" b="1"/>
            </a:lvl2pPr>
            <a:lvl3pPr marL="913866" indent="0">
              <a:buNone/>
              <a:defRPr sz="1799" b="1"/>
            </a:lvl3pPr>
            <a:lvl4pPr marL="1370800" indent="0">
              <a:buNone/>
              <a:defRPr sz="1599" b="1"/>
            </a:lvl4pPr>
            <a:lvl5pPr marL="1827733" indent="0">
              <a:buNone/>
              <a:defRPr sz="1599" b="1"/>
            </a:lvl5pPr>
            <a:lvl6pPr marL="2284667" indent="0">
              <a:buNone/>
              <a:defRPr sz="1599" b="1"/>
            </a:lvl6pPr>
            <a:lvl7pPr marL="2741599" indent="0">
              <a:buNone/>
              <a:defRPr sz="1599" b="1"/>
            </a:lvl7pPr>
            <a:lvl8pPr marL="3198533" indent="0">
              <a:buNone/>
              <a:defRPr sz="1599" b="1"/>
            </a:lvl8pPr>
            <a:lvl9pPr marL="3655466" indent="0">
              <a:buNone/>
              <a:defRPr sz="1599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191" y="2505075"/>
            <a:ext cx="4116156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5705" y="1681164"/>
            <a:ext cx="4136428" cy="82391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933" indent="0">
              <a:buNone/>
              <a:defRPr sz="1999" b="1"/>
            </a:lvl2pPr>
            <a:lvl3pPr marL="913866" indent="0">
              <a:buNone/>
              <a:defRPr sz="1799" b="1"/>
            </a:lvl3pPr>
            <a:lvl4pPr marL="1370800" indent="0">
              <a:buNone/>
              <a:defRPr sz="1599" b="1"/>
            </a:lvl4pPr>
            <a:lvl5pPr marL="1827733" indent="0">
              <a:buNone/>
              <a:defRPr sz="1599" b="1"/>
            </a:lvl5pPr>
            <a:lvl6pPr marL="2284667" indent="0">
              <a:buNone/>
              <a:defRPr sz="1599" b="1"/>
            </a:lvl6pPr>
            <a:lvl7pPr marL="2741599" indent="0">
              <a:buNone/>
              <a:defRPr sz="1599" b="1"/>
            </a:lvl7pPr>
            <a:lvl8pPr marL="3198533" indent="0">
              <a:buNone/>
              <a:defRPr sz="1599" b="1"/>
            </a:lvl8pPr>
            <a:lvl9pPr marL="3655466" indent="0">
              <a:buNone/>
              <a:defRPr sz="1599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5705" y="2505075"/>
            <a:ext cx="4136428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84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0" y="365127"/>
            <a:ext cx="839194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191" y="1681163"/>
            <a:ext cx="4116156" cy="823912"/>
          </a:xfrm>
        </p:spPr>
        <p:txBody>
          <a:bodyPr anchor="b"/>
          <a:lstStyle>
            <a:lvl1pPr marL="0" indent="0">
              <a:buNone/>
              <a:defRPr sz="1915" b="1"/>
            </a:lvl1pPr>
            <a:lvl2pPr marL="364871" indent="0">
              <a:buNone/>
              <a:defRPr sz="1596" b="1"/>
            </a:lvl2pPr>
            <a:lvl3pPr marL="729742" indent="0">
              <a:buNone/>
              <a:defRPr sz="1436" b="1"/>
            </a:lvl3pPr>
            <a:lvl4pPr marL="1094613" indent="0">
              <a:buNone/>
              <a:defRPr sz="1277" b="1"/>
            </a:lvl4pPr>
            <a:lvl5pPr marL="1459484" indent="0">
              <a:buNone/>
              <a:defRPr sz="1277" b="1"/>
            </a:lvl5pPr>
            <a:lvl6pPr marL="1824356" indent="0">
              <a:buNone/>
              <a:defRPr sz="1277" b="1"/>
            </a:lvl6pPr>
            <a:lvl7pPr marL="2189226" indent="0">
              <a:buNone/>
              <a:defRPr sz="1277" b="1"/>
            </a:lvl7pPr>
            <a:lvl8pPr marL="2554097" indent="0">
              <a:buNone/>
              <a:defRPr sz="1277" b="1"/>
            </a:lvl8pPr>
            <a:lvl9pPr marL="2918969" indent="0">
              <a:buNone/>
              <a:defRPr sz="12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191" y="2505075"/>
            <a:ext cx="411615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5705" y="1681163"/>
            <a:ext cx="4136428" cy="823912"/>
          </a:xfrm>
        </p:spPr>
        <p:txBody>
          <a:bodyPr anchor="b"/>
          <a:lstStyle>
            <a:lvl1pPr marL="0" indent="0">
              <a:buNone/>
              <a:defRPr sz="1915" b="1"/>
            </a:lvl1pPr>
            <a:lvl2pPr marL="364871" indent="0">
              <a:buNone/>
              <a:defRPr sz="1596" b="1"/>
            </a:lvl2pPr>
            <a:lvl3pPr marL="729742" indent="0">
              <a:buNone/>
              <a:defRPr sz="1436" b="1"/>
            </a:lvl3pPr>
            <a:lvl4pPr marL="1094613" indent="0">
              <a:buNone/>
              <a:defRPr sz="1277" b="1"/>
            </a:lvl4pPr>
            <a:lvl5pPr marL="1459484" indent="0">
              <a:buNone/>
              <a:defRPr sz="1277" b="1"/>
            </a:lvl5pPr>
            <a:lvl6pPr marL="1824356" indent="0">
              <a:buNone/>
              <a:defRPr sz="1277" b="1"/>
            </a:lvl6pPr>
            <a:lvl7pPr marL="2189226" indent="0">
              <a:buNone/>
              <a:defRPr sz="1277" b="1"/>
            </a:lvl7pPr>
            <a:lvl8pPr marL="2554097" indent="0">
              <a:buNone/>
              <a:defRPr sz="1277" b="1"/>
            </a:lvl8pPr>
            <a:lvl9pPr marL="2918969" indent="0">
              <a:buNone/>
              <a:defRPr sz="12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5705" y="2505075"/>
            <a:ext cx="413642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3/3/2020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3907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046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205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457200"/>
            <a:ext cx="3138110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427" y="987426"/>
            <a:ext cx="4925706" cy="4873625"/>
          </a:xfrm>
        </p:spPr>
        <p:txBody>
          <a:bodyPr/>
          <a:lstStyle>
            <a:lvl1pPr>
              <a:defRPr sz="3198"/>
            </a:lvl1pPr>
            <a:lvl2pPr>
              <a:defRPr sz="2798"/>
            </a:lvl2pPr>
            <a:lvl3pPr>
              <a:defRPr sz="2398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1" y="2057400"/>
            <a:ext cx="3138110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6933" indent="0">
              <a:buNone/>
              <a:defRPr sz="1399"/>
            </a:lvl2pPr>
            <a:lvl3pPr marL="913866" indent="0">
              <a:buNone/>
              <a:defRPr sz="1199"/>
            </a:lvl3pPr>
            <a:lvl4pPr marL="1370800" indent="0">
              <a:buNone/>
              <a:defRPr sz="999"/>
            </a:lvl4pPr>
            <a:lvl5pPr marL="1827733" indent="0">
              <a:buNone/>
              <a:defRPr sz="999"/>
            </a:lvl5pPr>
            <a:lvl6pPr marL="2284667" indent="0">
              <a:buNone/>
              <a:defRPr sz="999"/>
            </a:lvl6pPr>
            <a:lvl7pPr marL="2741599" indent="0">
              <a:buNone/>
              <a:defRPr sz="999"/>
            </a:lvl7pPr>
            <a:lvl8pPr marL="3198533" indent="0">
              <a:buNone/>
              <a:defRPr sz="999"/>
            </a:lvl8pPr>
            <a:lvl9pPr marL="3655466" indent="0">
              <a:buNone/>
              <a:defRPr sz="999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5790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457200"/>
            <a:ext cx="3138110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6427" y="987426"/>
            <a:ext cx="4925706" cy="4873625"/>
          </a:xfrm>
        </p:spPr>
        <p:txBody>
          <a:bodyPr anchor="t"/>
          <a:lstStyle>
            <a:lvl1pPr marL="0" indent="0">
              <a:buNone/>
              <a:defRPr sz="3198"/>
            </a:lvl1pPr>
            <a:lvl2pPr marL="456933" indent="0">
              <a:buNone/>
              <a:defRPr sz="2798"/>
            </a:lvl2pPr>
            <a:lvl3pPr marL="913866" indent="0">
              <a:buNone/>
              <a:defRPr sz="2398"/>
            </a:lvl3pPr>
            <a:lvl4pPr marL="1370800" indent="0">
              <a:buNone/>
              <a:defRPr sz="1999"/>
            </a:lvl4pPr>
            <a:lvl5pPr marL="1827733" indent="0">
              <a:buNone/>
              <a:defRPr sz="1999"/>
            </a:lvl5pPr>
            <a:lvl6pPr marL="2284667" indent="0">
              <a:buNone/>
              <a:defRPr sz="1999"/>
            </a:lvl6pPr>
            <a:lvl7pPr marL="2741599" indent="0">
              <a:buNone/>
              <a:defRPr sz="1999"/>
            </a:lvl7pPr>
            <a:lvl8pPr marL="3198533" indent="0">
              <a:buNone/>
              <a:defRPr sz="1999"/>
            </a:lvl8pPr>
            <a:lvl9pPr marL="3655466" indent="0">
              <a:buNone/>
              <a:defRPr sz="1999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1" y="2057400"/>
            <a:ext cx="3138110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6933" indent="0">
              <a:buNone/>
              <a:defRPr sz="1399"/>
            </a:lvl2pPr>
            <a:lvl3pPr marL="913866" indent="0">
              <a:buNone/>
              <a:defRPr sz="1199"/>
            </a:lvl3pPr>
            <a:lvl4pPr marL="1370800" indent="0">
              <a:buNone/>
              <a:defRPr sz="999"/>
            </a:lvl4pPr>
            <a:lvl5pPr marL="1827733" indent="0">
              <a:buNone/>
              <a:defRPr sz="999"/>
            </a:lvl5pPr>
            <a:lvl6pPr marL="2284667" indent="0">
              <a:buNone/>
              <a:defRPr sz="999"/>
            </a:lvl6pPr>
            <a:lvl7pPr marL="2741599" indent="0">
              <a:buNone/>
              <a:defRPr sz="999"/>
            </a:lvl7pPr>
            <a:lvl8pPr marL="3198533" indent="0">
              <a:buNone/>
              <a:defRPr sz="999"/>
            </a:lvl8pPr>
            <a:lvl9pPr marL="3655466" indent="0">
              <a:buNone/>
              <a:defRPr sz="999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28086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67156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2880" y="365126"/>
            <a:ext cx="2097985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924" y="365126"/>
            <a:ext cx="6172334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9612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9734" y="3124200"/>
            <a:ext cx="8270320" cy="838200"/>
          </a:xfrm>
        </p:spPr>
        <p:txBody>
          <a:bodyPr/>
          <a:lstStyle>
            <a:lvl1pPr>
              <a:defRPr sz="43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59468" y="4191000"/>
            <a:ext cx="6648688" cy="990600"/>
          </a:xfrm>
        </p:spPr>
        <p:txBody>
          <a:bodyPr/>
          <a:lstStyle>
            <a:lvl1pPr marL="0" indent="0" algn="ctr">
              <a:buFontTx/>
              <a:buNone/>
              <a:defRPr sz="4297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29734" y="6248400"/>
            <a:ext cx="2027039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99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Linux+ Guide to Linux Certification, Second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4344" y="6248400"/>
            <a:ext cx="3081100" cy="457200"/>
          </a:xfrm>
        </p:spPr>
        <p:txBody>
          <a:bodyPr/>
          <a:lstStyle>
            <a:lvl1pPr algn="ctr"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3015" y="6248400"/>
            <a:ext cx="2027039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BD07A6F-49B2-46CC-8694-787420466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6822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26062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586" y="4406901"/>
            <a:ext cx="8270320" cy="1362075"/>
          </a:xfrm>
        </p:spPr>
        <p:txBody>
          <a:bodyPr anchor="t"/>
          <a:lstStyle>
            <a:lvl1pPr algn="l">
              <a:defRPr sz="399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586" y="2906714"/>
            <a:ext cx="8270320" cy="1500187"/>
          </a:xfrm>
        </p:spPr>
        <p:txBody>
          <a:bodyPr anchor="b"/>
          <a:lstStyle>
            <a:lvl1pPr marL="0" indent="0">
              <a:buNone/>
              <a:defRPr sz="1999"/>
            </a:lvl1pPr>
            <a:lvl2pPr marL="456933" indent="0">
              <a:buNone/>
              <a:defRPr sz="1799"/>
            </a:lvl2pPr>
            <a:lvl3pPr marL="913866" indent="0">
              <a:buNone/>
              <a:defRPr sz="1599"/>
            </a:lvl3pPr>
            <a:lvl4pPr marL="1370800" indent="0">
              <a:buNone/>
              <a:defRPr sz="1399"/>
            </a:lvl4pPr>
            <a:lvl5pPr marL="1827733" indent="0">
              <a:buNone/>
              <a:defRPr sz="1399"/>
            </a:lvl5pPr>
            <a:lvl6pPr marL="2284667" indent="0">
              <a:buNone/>
              <a:defRPr sz="1399"/>
            </a:lvl6pPr>
            <a:lvl7pPr marL="2741599" indent="0">
              <a:buNone/>
              <a:defRPr sz="1399"/>
            </a:lvl7pPr>
            <a:lvl8pPr marL="3198533" indent="0">
              <a:buNone/>
              <a:defRPr sz="1399"/>
            </a:lvl8pPr>
            <a:lvl9pPr marL="3655466" indent="0">
              <a:buNone/>
              <a:defRPr sz="13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51563-9516-4805-BE0A-0F87CCE5B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523102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7571" y="1676400"/>
            <a:ext cx="4216241" cy="4572000"/>
          </a:xfrm>
        </p:spPr>
        <p:txBody>
          <a:bodyPr/>
          <a:lstStyle>
            <a:lvl1pPr>
              <a:defRPr sz="2798"/>
            </a:lvl1pPr>
            <a:lvl2pPr>
              <a:defRPr sz="2398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5976" y="1676400"/>
            <a:ext cx="4216241" cy="4572000"/>
          </a:xfrm>
        </p:spPr>
        <p:txBody>
          <a:bodyPr/>
          <a:lstStyle>
            <a:lvl1pPr>
              <a:defRPr sz="2798"/>
            </a:lvl1pPr>
            <a:lvl2pPr>
              <a:defRPr sz="2398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43D5-2C6B-4F34-8BE0-B2269FA1D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78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3/3/2020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29275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490" y="274638"/>
            <a:ext cx="87568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489" y="1535113"/>
            <a:ext cx="4299013" cy="63976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933" indent="0">
              <a:buNone/>
              <a:defRPr sz="1999" b="1"/>
            </a:lvl2pPr>
            <a:lvl3pPr marL="913866" indent="0">
              <a:buNone/>
              <a:defRPr sz="1799" b="1"/>
            </a:lvl3pPr>
            <a:lvl4pPr marL="1370800" indent="0">
              <a:buNone/>
              <a:defRPr sz="1599" b="1"/>
            </a:lvl4pPr>
            <a:lvl5pPr marL="1827733" indent="0">
              <a:buNone/>
              <a:defRPr sz="1599" b="1"/>
            </a:lvl5pPr>
            <a:lvl6pPr marL="2284667" indent="0">
              <a:buNone/>
              <a:defRPr sz="1599" b="1"/>
            </a:lvl6pPr>
            <a:lvl7pPr marL="2741599" indent="0">
              <a:buNone/>
              <a:defRPr sz="1599" b="1"/>
            </a:lvl7pPr>
            <a:lvl8pPr marL="3198533" indent="0">
              <a:buNone/>
              <a:defRPr sz="1599" b="1"/>
            </a:lvl8pPr>
            <a:lvl9pPr marL="3655466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89" y="2174875"/>
            <a:ext cx="4299013" cy="3951288"/>
          </a:xfrm>
        </p:spPr>
        <p:txBody>
          <a:bodyPr/>
          <a:lstStyle>
            <a:lvl1pPr>
              <a:defRPr sz="2398"/>
            </a:lvl1pPr>
            <a:lvl2pPr>
              <a:defRPr sz="1999"/>
            </a:lvl2pPr>
            <a:lvl3pPr>
              <a:defRPr sz="179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2598" y="1535113"/>
            <a:ext cx="4300701" cy="63976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933" indent="0">
              <a:buNone/>
              <a:defRPr sz="1999" b="1"/>
            </a:lvl2pPr>
            <a:lvl3pPr marL="913866" indent="0">
              <a:buNone/>
              <a:defRPr sz="1799" b="1"/>
            </a:lvl3pPr>
            <a:lvl4pPr marL="1370800" indent="0">
              <a:buNone/>
              <a:defRPr sz="1599" b="1"/>
            </a:lvl4pPr>
            <a:lvl5pPr marL="1827733" indent="0">
              <a:buNone/>
              <a:defRPr sz="1599" b="1"/>
            </a:lvl5pPr>
            <a:lvl6pPr marL="2284667" indent="0">
              <a:buNone/>
              <a:defRPr sz="1599" b="1"/>
            </a:lvl6pPr>
            <a:lvl7pPr marL="2741599" indent="0">
              <a:buNone/>
              <a:defRPr sz="1599" b="1"/>
            </a:lvl7pPr>
            <a:lvl8pPr marL="3198533" indent="0">
              <a:buNone/>
              <a:defRPr sz="1599" b="1"/>
            </a:lvl8pPr>
            <a:lvl9pPr marL="3655466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2598" y="2174875"/>
            <a:ext cx="4300701" cy="3951288"/>
          </a:xfrm>
        </p:spPr>
        <p:txBody>
          <a:bodyPr/>
          <a:lstStyle>
            <a:lvl1pPr>
              <a:defRPr sz="2398"/>
            </a:lvl1pPr>
            <a:lvl2pPr>
              <a:defRPr sz="1999"/>
            </a:lvl2pPr>
            <a:lvl3pPr>
              <a:defRPr sz="179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570E-81C1-4C02-A389-471327DFF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775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92C82-554D-4A9F-B6FC-AEA270041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15657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EB730-830B-4C2E-9CAC-497C9C0C7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202182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490" y="273050"/>
            <a:ext cx="3201033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077" y="273051"/>
            <a:ext cx="5439222" cy="5853113"/>
          </a:xfrm>
        </p:spPr>
        <p:txBody>
          <a:bodyPr/>
          <a:lstStyle>
            <a:lvl1pPr>
              <a:defRPr sz="3198"/>
            </a:lvl1pPr>
            <a:lvl2pPr>
              <a:defRPr sz="2798"/>
            </a:lvl2pPr>
            <a:lvl3pPr>
              <a:defRPr sz="2398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490" y="1435101"/>
            <a:ext cx="3201033" cy="4691063"/>
          </a:xfrm>
        </p:spPr>
        <p:txBody>
          <a:bodyPr/>
          <a:lstStyle>
            <a:lvl1pPr marL="0" indent="0">
              <a:buNone/>
              <a:defRPr sz="1399"/>
            </a:lvl1pPr>
            <a:lvl2pPr marL="456933" indent="0">
              <a:buNone/>
              <a:defRPr sz="1199"/>
            </a:lvl2pPr>
            <a:lvl3pPr marL="913866" indent="0">
              <a:buNone/>
              <a:defRPr sz="999"/>
            </a:lvl3pPr>
            <a:lvl4pPr marL="1370800" indent="0">
              <a:buNone/>
              <a:defRPr sz="899"/>
            </a:lvl4pPr>
            <a:lvl5pPr marL="1827733" indent="0">
              <a:buNone/>
              <a:defRPr sz="899"/>
            </a:lvl5pPr>
            <a:lvl6pPr marL="2284667" indent="0">
              <a:buNone/>
              <a:defRPr sz="899"/>
            </a:lvl6pPr>
            <a:lvl7pPr marL="2741599" indent="0">
              <a:buNone/>
              <a:defRPr sz="899"/>
            </a:lvl7pPr>
            <a:lvl8pPr marL="3198533" indent="0">
              <a:buNone/>
              <a:defRPr sz="899"/>
            </a:lvl8pPr>
            <a:lvl9pPr marL="3655466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2BE9-C3A0-4A31-B6F8-4D3141C1F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85645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106" y="4800600"/>
            <a:ext cx="5837873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7106" y="612776"/>
            <a:ext cx="5837873" cy="4114800"/>
          </a:xfrm>
        </p:spPr>
        <p:txBody>
          <a:bodyPr/>
          <a:lstStyle>
            <a:lvl1pPr marL="0" indent="0">
              <a:buNone/>
              <a:defRPr sz="3198"/>
            </a:lvl1pPr>
            <a:lvl2pPr marL="456933" indent="0">
              <a:buNone/>
              <a:defRPr sz="2798"/>
            </a:lvl2pPr>
            <a:lvl3pPr marL="913866" indent="0">
              <a:buNone/>
              <a:defRPr sz="2398"/>
            </a:lvl3pPr>
            <a:lvl4pPr marL="1370800" indent="0">
              <a:buNone/>
              <a:defRPr sz="1999"/>
            </a:lvl4pPr>
            <a:lvl5pPr marL="1827733" indent="0">
              <a:buNone/>
              <a:defRPr sz="1999"/>
            </a:lvl5pPr>
            <a:lvl6pPr marL="2284667" indent="0">
              <a:buNone/>
              <a:defRPr sz="1999"/>
            </a:lvl6pPr>
            <a:lvl7pPr marL="2741599" indent="0">
              <a:buNone/>
              <a:defRPr sz="1999"/>
            </a:lvl7pPr>
            <a:lvl8pPr marL="3198533" indent="0">
              <a:buNone/>
              <a:defRPr sz="1999"/>
            </a:lvl8pPr>
            <a:lvl9pPr marL="3655466" indent="0">
              <a:buNone/>
              <a:defRPr sz="1999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7106" y="5367338"/>
            <a:ext cx="5837873" cy="804862"/>
          </a:xfrm>
        </p:spPr>
        <p:txBody>
          <a:bodyPr/>
          <a:lstStyle>
            <a:lvl1pPr marL="0" indent="0">
              <a:buNone/>
              <a:defRPr sz="1399"/>
            </a:lvl1pPr>
            <a:lvl2pPr marL="456933" indent="0">
              <a:buNone/>
              <a:defRPr sz="1199"/>
            </a:lvl2pPr>
            <a:lvl3pPr marL="913866" indent="0">
              <a:buNone/>
              <a:defRPr sz="999"/>
            </a:lvl3pPr>
            <a:lvl4pPr marL="1370800" indent="0">
              <a:buNone/>
              <a:defRPr sz="899"/>
            </a:lvl4pPr>
            <a:lvl5pPr marL="1827733" indent="0">
              <a:buNone/>
              <a:defRPr sz="899"/>
            </a:lvl5pPr>
            <a:lvl6pPr marL="2284667" indent="0">
              <a:buNone/>
              <a:defRPr sz="899"/>
            </a:lvl6pPr>
            <a:lvl7pPr marL="2741599" indent="0">
              <a:buNone/>
              <a:defRPr sz="899"/>
            </a:lvl7pPr>
            <a:lvl8pPr marL="3198533" indent="0">
              <a:buNone/>
              <a:defRPr sz="899"/>
            </a:lvl8pPr>
            <a:lvl9pPr marL="3655466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5D563-7C76-4E75-87F1-430831F83A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36726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54E59-0785-479E-97CA-D3C26E97C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11360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3556" y="381000"/>
            <a:ext cx="2148662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7572" y="381000"/>
            <a:ext cx="6283821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385D-0273-440B-8A17-C776D5F97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12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3/3/2020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17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457200"/>
            <a:ext cx="3138110" cy="1600200"/>
          </a:xfrm>
        </p:spPr>
        <p:txBody>
          <a:bodyPr anchor="b"/>
          <a:lstStyle>
            <a:lvl1pPr>
              <a:defRPr sz="255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428" y="987427"/>
            <a:ext cx="4925705" cy="4873625"/>
          </a:xfrm>
        </p:spPr>
        <p:txBody>
          <a:bodyPr/>
          <a:lstStyle>
            <a:lvl1pPr>
              <a:defRPr sz="2553"/>
            </a:lvl1pPr>
            <a:lvl2pPr>
              <a:defRPr sz="2234"/>
            </a:lvl2pPr>
            <a:lvl3pPr>
              <a:defRPr sz="1915"/>
            </a:lvl3pPr>
            <a:lvl4pPr>
              <a:defRPr sz="1596"/>
            </a:lvl4pPr>
            <a:lvl5pPr>
              <a:defRPr sz="1596"/>
            </a:lvl5pPr>
            <a:lvl6pPr>
              <a:defRPr sz="1596"/>
            </a:lvl6pPr>
            <a:lvl7pPr>
              <a:defRPr sz="1596"/>
            </a:lvl7pPr>
            <a:lvl8pPr>
              <a:defRPr sz="1596"/>
            </a:lvl8pPr>
            <a:lvl9pPr>
              <a:defRPr sz="159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1" y="2057400"/>
            <a:ext cx="3138110" cy="3811588"/>
          </a:xfrm>
        </p:spPr>
        <p:txBody>
          <a:bodyPr/>
          <a:lstStyle>
            <a:lvl1pPr marL="0" indent="0">
              <a:buNone/>
              <a:defRPr sz="1277"/>
            </a:lvl1pPr>
            <a:lvl2pPr marL="364871" indent="0">
              <a:buNone/>
              <a:defRPr sz="1117"/>
            </a:lvl2pPr>
            <a:lvl3pPr marL="729742" indent="0">
              <a:buNone/>
              <a:defRPr sz="958"/>
            </a:lvl3pPr>
            <a:lvl4pPr marL="1094613" indent="0">
              <a:buNone/>
              <a:defRPr sz="798"/>
            </a:lvl4pPr>
            <a:lvl5pPr marL="1459484" indent="0">
              <a:buNone/>
              <a:defRPr sz="798"/>
            </a:lvl5pPr>
            <a:lvl6pPr marL="1824356" indent="0">
              <a:buNone/>
              <a:defRPr sz="798"/>
            </a:lvl6pPr>
            <a:lvl7pPr marL="2189226" indent="0">
              <a:buNone/>
              <a:defRPr sz="798"/>
            </a:lvl7pPr>
            <a:lvl8pPr marL="2554097" indent="0">
              <a:buNone/>
              <a:defRPr sz="798"/>
            </a:lvl8pPr>
            <a:lvl9pPr marL="2918969" indent="0">
              <a:buNone/>
              <a:defRPr sz="79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3/3/2020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85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91" y="457200"/>
            <a:ext cx="3138110" cy="1600200"/>
          </a:xfrm>
        </p:spPr>
        <p:txBody>
          <a:bodyPr anchor="b"/>
          <a:lstStyle>
            <a:lvl1pPr>
              <a:defRPr sz="255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36428" y="987427"/>
            <a:ext cx="4925705" cy="4873625"/>
          </a:xfrm>
        </p:spPr>
        <p:txBody>
          <a:bodyPr/>
          <a:lstStyle>
            <a:lvl1pPr marL="0" indent="0">
              <a:buNone/>
              <a:defRPr sz="2553"/>
            </a:lvl1pPr>
            <a:lvl2pPr marL="364871" indent="0">
              <a:buNone/>
              <a:defRPr sz="2234"/>
            </a:lvl2pPr>
            <a:lvl3pPr marL="729742" indent="0">
              <a:buNone/>
              <a:defRPr sz="1915"/>
            </a:lvl3pPr>
            <a:lvl4pPr marL="1094613" indent="0">
              <a:buNone/>
              <a:defRPr sz="1596"/>
            </a:lvl4pPr>
            <a:lvl5pPr marL="1459484" indent="0">
              <a:buNone/>
              <a:defRPr sz="1596"/>
            </a:lvl5pPr>
            <a:lvl6pPr marL="1824356" indent="0">
              <a:buNone/>
              <a:defRPr sz="1596"/>
            </a:lvl6pPr>
            <a:lvl7pPr marL="2189226" indent="0">
              <a:buNone/>
              <a:defRPr sz="1596"/>
            </a:lvl7pPr>
            <a:lvl8pPr marL="2554097" indent="0">
              <a:buNone/>
              <a:defRPr sz="1596"/>
            </a:lvl8pPr>
            <a:lvl9pPr marL="2918969" indent="0">
              <a:buNone/>
              <a:defRPr sz="159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191" y="2057400"/>
            <a:ext cx="3138110" cy="3811588"/>
          </a:xfrm>
        </p:spPr>
        <p:txBody>
          <a:bodyPr/>
          <a:lstStyle>
            <a:lvl1pPr marL="0" indent="0">
              <a:buNone/>
              <a:defRPr sz="1277"/>
            </a:lvl1pPr>
            <a:lvl2pPr marL="364871" indent="0">
              <a:buNone/>
              <a:defRPr sz="1117"/>
            </a:lvl2pPr>
            <a:lvl3pPr marL="729742" indent="0">
              <a:buNone/>
              <a:defRPr sz="958"/>
            </a:lvl3pPr>
            <a:lvl4pPr marL="1094613" indent="0">
              <a:buNone/>
              <a:defRPr sz="798"/>
            </a:lvl4pPr>
            <a:lvl5pPr marL="1459484" indent="0">
              <a:buNone/>
              <a:defRPr sz="798"/>
            </a:lvl5pPr>
            <a:lvl6pPr marL="1824356" indent="0">
              <a:buNone/>
              <a:defRPr sz="798"/>
            </a:lvl6pPr>
            <a:lvl7pPr marL="2189226" indent="0">
              <a:buNone/>
              <a:defRPr sz="798"/>
            </a:lvl7pPr>
            <a:lvl8pPr marL="2554097" indent="0">
              <a:buNone/>
              <a:defRPr sz="798"/>
            </a:lvl8pPr>
            <a:lvl9pPr marL="2918969" indent="0">
              <a:buNone/>
              <a:defRPr sz="79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375BA7AC-D5B2-4EAB-A1FF-2BEE77A7CE74}" type="datetimeFigureOut">
              <a:rPr lang="en-US">
                <a:solidFill>
                  <a:prstClr val="black"/>
                </a:solidFill>
              </a:rPr>
              <a:pPr/>
              <a:t>3/3/2020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/>
          <a:lstStyle/>
          <a:p>
            <a:fld id="{D192214B-8AB3-47AC-8DCC-1843CB75F97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4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729788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076" y="1161143"/>
            <a:ext cx="9034803" cy="5015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36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729742" rtl="0" eaLnBrk="1" latinLnBrk="0" hangingPunct="1">
        <a:lnSpc>
          <a:spcPct val="90000"/>
        </a:lnSpc>
        <a:spcBef>
          <a:spcPct val="0"/>
        </a:spcBef>
        <a:buNone/>
        <a:defRPr sz="3511" kern="1200">
          <a:solidFill>
            <a:srgbClr val="002060"/>
          </a:solidFill>
          <a:latin typeface="Elephant" panose="02020904090505020303" pitchFamily="18" charset="0"/>
          <a:ea typeface="+mj-ea"/>
          <a:cs typeface="+mj-cs"/>
        </a:defRPr>
      </a:lvl1pPr>
    </p:titleStyle>
    <p:bodyStyle>
      <a:lvl1pPr marL="182436" indent="-182436" algn="l" defTabSz="729742" rtl="0" eaLnBrk="1" latinLnBrk="0" hangingPunct="1">
        <a:lnSpc>
          <a:spcPct val="90000"/>
        </a:lnSpc>
        <a:spcBef>
          <a:spcPts val="798"/>
        </a:spcBef>
        <a:buFont typeface="Arial" panose="020B0604020202020204" pitchFamily="34" charset="0"/>
        <a:buChar char="•"/>
        <a:defRPr sz="3192" kern="1200">
          <a:solidFill>
            <a:schemeClr val="tx1"/>
          </a:solidFill>
          <a:latin typeface="+mn-lt"/>
          <a:ea typeface="+mn-ea"/>
          <a:cs typeface="+mn-cs"/>
        </a:defRPr>
      </a:lvl1pPr>
      <a:lvl2pPr marL="547307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873" kern="1200">
          <a:solidFill>
            <a:schemeClr val="tx1"/>
          </a:solidFill>
          <a:latin typeface="+mn-lt"/>
          <a:ea typeface="+mn-ea"/>
          <a:cs typeface="+mn-cs"/>
        </a:defRPr>
      </a:lvl2pPr>
      <a:lvl3pPr marL="912177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553" kern="1200">
          <a:solidFill>
            <a:schemeClr val="tx1"/>
          </a:solidFill>
          <a:latin typeface="+mn-lt"/>
          <a:ea typeface="+mn-ea"/>
          <a:cs typeface="+mn-cs"/>
        </a:defRPr>
      </a:lvl3pPr>
      <a:lvl4pPr marL="1277049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234" kern="1200">
          <a:solidFill>
            <a:schemeClr val="tx1"/>
          </a:solidFill>
          <a:latin typeface="+mn-lt"/>
          <a:ea typeface="+mn-ea"/>
          <a:cs typeface="+mn-cs"/>
        </a:defRPr>
      </a:lvl4pPr>
      <a:lvl5pPr marL="1641920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234" kern="1200">
          <a:solidFill>
            <a:schemeClr val="tx1"/>
          </a:solidFill>
          <a:latin typeface="+mn-lt"/>
          <a:ea typeface="+mn-ea"/>
          <a:cs typeface="+mn-cs"/>
        </a:defRPr>
      </a:lvl5pPr>
      <a:lvl6pPr marL="2006790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6pPr>
      <a:lvl7pPr marL="2371662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7pPr>
      <a:lvl8pPr marL="2736533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8pPr>
      <a:lvl9pPr marL="3101404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1pPr>
      <a:lvl2pPr marL="364871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2pPr>
      <a:lvl3pPr marL="729742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3pPr>
      <a:lvl4pPr marL="1094613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4pPr>
      <a:lvl5pPr marL="1459484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5pPr>
      <a:lvl6pPr marL="1824356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6pPr>
      <a:lvl7pPr marL="2189226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7pPr>
      <a:lvl8pPr marL="2554097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8pPr>
      <a:lvl9pPr marL="2918969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729788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076" y="1161143"/>
            <a:ext cx="9034803" cy="5015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017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838688" rtl="0" eaLnBrk="1" latinLnBrk="0" hangingPunct="1">
        <a:lnSpc>
          <a:spcPct val="90000"/>
        </a:lnSpc>
        <a:spcBef>
          <a:spcPct val="0"/>
        </a:spcBef>
        <a:buNone/>
        <a:defRPr sz="4036" kern="1200">
          <a:solidFill>
            <a:srgbClr val="002060"/>
          </a:solidFill>
          <a:latin typeface="Elephant" panose="02020904090505020303" pitchFamily="18" charset="0"/>
          <a:ea typeface="+mj-ea"/>
          <a:cs typeface="+mj-cs"/>
        </a:defRPr>
      </a:lvl1pPr>
    </p:titleStyle>
    <p:bodyStyle>
      <a:lvl1pPr marL="209672" indent="-209672" algn="l" defTabSz="838688" rtl="0" eaLnBrk="1" latinLnBrk="0" hangingPunct="1">
        <a:lnSpc>
          <a:spcPct val="90000"/>
        </a:lnSpc>
        <a:spcBef>
          <a:spcPts val="917"/>
        </a:spcBef>
        <a:buFont typeface="Arial" panose="020B0604020202020204" pitchFamily="34" charset="0"/>
        <a:buChar char="•"/>
        <a:defRPr sz="3669" kern="1200">
          <a:solidFill>
            <a:schemeClr val="tx1"/>
          </a:solidFill>
          <a:latin typeface="+mn-lt"/>
          <a:ea typeface="+mn-ea"/>
          <a:cs typeface="+mn-cs"/>
        </a:defRPr>
      </a:lvl1pPr>
      <a:lvl2pPr marL="629016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3302" kern="1200">
          <a:solidFill>
            <a:schemeClr val="tx1"/>
          </a:solidFill>
          <a:latin typeface="+mn-lt"/>
          <a:ea typeface="+mn-ea"/>
          <a:cs typeface="+mn-cs"/>
        </a:defRPr>
      </a:lvl2pPr>
      <a:lvl3pPr marL="1048360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2935" kern="1200">
          <a:solidFill>
            <a:schemeClr val="tx1"/>
          </a:solidFill>
          <a:latin typeface="+mn-lt"/>
          <a:ea typeface="+mn-ea"/>
          <a:cs typeface="+mn-cs"/>
        </a:defRPr>
      </a:lvl3pPr>
      <a:lvl4pPr marL="1467703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2568" kern="1200">
          <a:solidFill>
            <a:schemeClr val="tx1"/>
          </a:solidFill>
          <a:latin typeface="+mn-lt"/>
          <a:ea typeface="+mn-ea"/>
          <a:cs typeface="+mn-cs"/>
        </a:defRPr>
      </a:lvl4pPr>
      <a:lvl5pPr marL="1887047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2568" kern="1200">
          <a:solidFill>
            <a:schemeClr val="tx1"/>
          </a:solidFill>
          <a:latin typeface="+mn-lt"/>
          <a:ea typeface="+mn-ea"/>
          <a:cs typeface="+mn-cs"/>
        </a:defRPr>
      </a:lvl5pPr>
      <a:lvl6pPr marL="2306391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1" kern="1200">
          <a:solidFill>
            <a:schemeClr val="tx1"/>
          </a:solidFill>
          <a:latin typeface="+mn-lt"/>
          <a:ea typeface="+mn-ea"/>
          <a:cs typeface="+mn-cs"/>
        </a:defRPr>
      </a:lvl6pPr>
      <a:lvl7pPr marL="2725735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1" kern="1200">
          <a:solidFill>
            <a:schemeClr val="tx1"/>
          </a:solidFill>
          <a:latin typeface="+mn-lt"/>
          <a:ea typeface="+mn-ea"/>
          <a:cs typeface="+mn-cs"/>
        </a:defRPr>
      </a:lvl7pPr>
      <a:lvl8pPr marL="3145079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1" kern="1200">
          <a:solidFill>
            <a:schemeClr val="tx1"/>
          </a:solidFill>
          <a:latin typeface="+mn-lt"/>
          <a:ea typeface="+mn-ea"/>
          <a:cs typeface="+mn-cs"/>
        </a:defRPr>
      </a:lvl8pPr>
      <a:lvl9pPr marL="3564423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1pPr>
      <a:lvl2pPr marL="419344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2pPr>
      <a:lvl3pPr marL="838688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3pPr>
      <a:lvl4pPr marL="1258032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4pPr>
      <a:lvl5pPr marL="1677375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5pPr>
      <a:lvl6pPr marL="2096719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6pPr>
      <a:lvl7pPr marL="2516063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7pPr>
      <a:lvl8pPr marL="2935407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8pPr>
      <a:lvl9pPr marL="3354751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729788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076" y="1161143"/>
            <a:ext cx="9034803" cy="5015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562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838688" rtl="0" eaLnBrk="1" latinLnBrk="0" hangingPunct="1">
        <a:lnSpc>
          <a:spcPct val="90000"/>
        </a:lnSpc>
        <a:spcBef>
          <a:spcPct val="0"/>
        </a:spcBef>
        <a:buNone/>
        <a:defRPr sz="4036" kern="1200">
          <a:solidFill>
            <a:srgbClr val="002060"/>
          </a:solidFill>
          <a:latin typeface="Elephant" panose="02020904090505020303" pitchFamily="18" charset="0"/>
          <a:ea typeface="+mj-ea"/>
          <a:cs typeface="+mj-cs"/>
        </a:defRPr>
      </a:lvl1pPr>
    </p:titleStyle>
    <p:bodyStyle>
      <a:lvl1pPr marL="209672" indent="-209672" algn="l" defTabSz="838688" rtl="0" eaLnBrk="1" latinLnBrk="0" hangingPunct="1">
        <a:lnSpc>
          <a:spcPct val="90000"/>
        </a:lnSpc>
        <a:spcBef>
          <a:spcPts val="917"/>
        </a:spcBef>
        <a:buFont typeface="Arial" panose="020B0604020202020204" pitchFamily="34" charset="0"/>
        <a:buChar char="•"/>
        <a:defRPr sz="3669" kern="1200">
          <a:solidFill>
            <a:schemeClr val="tx1"/>
          </a:solidFill>
          <a:latin typeface="+mn-lt"/>
          <a:ea typeface="+mn-ea"/>
          <a:cs typeface="+mn-cs"/>
        </a:defRPr>
      </a:lvl1pPr>
      <a:lvl2pPr marL="629016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3302" kern="1200">
          <a:solidFill>
            <a:schemeClr val="tx1"/>
          </a:solidFill>
          <a:latin typeface="+mn-lt"/>
          <a:ea typeface="+mn-ea"/>
          <a:cs typeface="+mn-cs"/>
        </a:defRPr>
      </a:lvl2pPr>
      <a:lvl3pPr marL="1048360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2935" kern="1200">
          <a:solidFill>
            <a:schemeClr val="tx1"/>
          </a:solidFill>
          <a:latin typeface="+mn-lt"/>
          <a:ea typeface="+mn-ea"/>
          <a:cs typeface="+mn-cs"/>
        </a:defRPr>
      </a:lvl3pPr>
      <a:lvl4pPr marL="1467703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2568" kern="1200">
          <a:solidFill>
            <a:schemeClr val="tx1"/>
          </a:solidFill>
          <a:latin typeface="+mn-lt"/>
          <a:ea typeface="+mn-ea"/>
          <a:cs typeface="+mn-cs"/>
        </a:defRPr>
      </a:lvl4pPr>
      <a:lvl5pPr marL="1887047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2568" kern="1200">
          <a:solidFill>
            <a:schemeClr val="tx1"/>
          </a:solidFill>
          <a:latin typeface="+mn-lt"/>
          <a:ea typeface="+mn-ea"/>
          <a:cs typeface="+mn-cs"/>
        </a:defRPr>
      </a:lvl5pPr>
      <a:lvl6pPr marL="2306391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1" kern="1200">
          <a:solidFill>
            <a:schemeClr val="tx1"/>
          </a:solidFill>
          <a:latin typeface="+mn-lt"/>
          <a:ea typeface="+mn-ea"/>
          <a:cs typeface="+mn-cs"/>
        </a:defRPr>
      </a:lvl6pPr>
      <a:lvl7pPr marL="2725735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1" kern="1200">
          <a:solidFill>
            <a:schemeClr val="tx1"/>
          </a:solidFill>
          <a:latin typeface="+mn-lt"/>
          <a:ea typeface="+mn-ea"/>
          <a:cs typeface="+mn-cs"/>
        </a:defRPr>
      </a:lvl7pPr>
      <a:lvl8pPr marL="3145079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1" kern="1200">
          <a:solidFill>
            <a:schemeClr val="tx1"/>
          </a:solidFill>
          <a:latin typeface="+mn-lt"/>
          <a:ea typeface="+mn-ea"/>
          <a:cs typeface="+mn-cs"/>
        </a:defRPr>
      </a:lvl8pPr>
      <a:lvl9pPr marL="3564423" indent="-209672" algn="l" defTabSz="838688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1pPr>
      <a:lvl2pPr marL="419344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2pPr>
      <a:lvl3pPr marL="838688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3pPr>
      <a:lvl4pPr marL="1258032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4pPr>
      <a:lvl5pPr marL="1677375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5pPr>
      <a:lvl6pPr marL="2096719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6pPr>
      <a:lvl7pPr marL="2516063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7pPr>
      <a:lvl8pPr marL="2935407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8pPr>
      <a:lvl9pPr marL="3354751" algn="l" defTabSz="838688" rtl="0" eaLnBrk="1" latinLnBrk="0" hangingPunct="1">
        <a:defRPr sz="16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729788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076" y="1161143"/>
            <a:ext cx="9034803" cy="5015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7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729742" rtl="0" eaLnBrk="1" latinLnBrk="0" hangingPunct="1">
        <a:lnSpc>
          <a:spcPct val="90000"/>
        </a:lnSpc>
        <a:spcBef>
          <a:spcPct val="0"/>
        </a:spcBef>
        <a:buNone/>
        <a:defRPr sz="3511" kern="1200">
          <a:solidFill>
            <a:srgbClr val="002060"/>
          </a:solidFill>
          <a:latin typeface="Elephant" panose="02020904090505020303" pitchFamily="18" charset="0"/>
          <a:ea typeface="+mj-ea"/>
          <a:cs typeface="+mj-cs"/>
        </a:defRPr>
      </a:lvl1pPr>
    </p:titleStyle>
    <p:bodyStyle>
      <a:lvl1pPr marL="182436" indent="-182436" algn="l" defTabSz="729742" rtl="0" eaLnBrk="1" latinLnBrk="0" hangingPunct="1">
        <a:lnSpc>
          <a:spcPct val="90000"/>
        </a:lnSpc>
        <a:spcBef>
          <a:spcPts val="798"/>
        </a:spcBef>
        <a:buFont typeface="Arial" panose="020B0604020202020204" pitchFamily="34" charset="0"/>
        <a:buChar char="•"/>
        <a:defRPr sz="3192" kern="1200">
          <a:solidFill>
            <a:schemeClr val="tx1"/>
          </a:solidFill>
          <a:latin typeface="+mn-lt"/>
          <a:ea typeface="+mn-ea"/>
          <a:cs typeface="+mn-cs"/>
        </a:defRPr>
      </a:lvl1pPr>
      <a:lvl2pPr marL="547307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873" kern="1200">
          <a:solidFill>
            <a:schemeClr val="tx1"/>
          </a:solidFill>
          <a:latin typeface="+mn-lt"/>
          <a:ea typeface="+mn-ea"/>
          <a:cs typeface="+mn-cs"/>
        </a:defRPr>
      </a:lvl2pPr>
      <a:lvl3pPr marL="912177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553" kern="1200">
          <a:solidFill>
            <a:schemeClr val="tx1"/>
          </a:solidFill>
          <a:latin typeface="+mn-lt"/>
          <a:ea typeface="+mn-ea"/>
          <a:cs typeface="+mn-cs"/>
        </a:defRPr>
      </a:lvl3pPr>
      <a:lvl4pPr marL="1277049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234" kern="1200">
          <a:solidFill>
            <a:schemeClr val="tx1"/>
          </a:solidFill>
          <a:latin typeface="+mn-lt"/>
          <a:ea typeface="+mn-ea"/>
          <a:cs typeface="+mn-cs"/>
        </a:defRPr>
      </a:lvl4pPr>
      <a:lvl5pPr marL="1641920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2234" kern="1200">
          <a:solidFill>
            <a:schemeClr val="tx1"/>
          </a:solidFill>
          <a:latin typeface="+mn-lt"/>
          <a:ea typeface="+mn-ea"/>
          <a:cs typeface="+mn-cs"/>
        </a:defRPr>
      </a:lvl5pPr>
      <a:lvl6pPr marL="2006790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6pPr>
      <a:lvl7pPr marL="2371662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7pPr>
      <a:lvl8pPr marL="2736533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8pPr>
      <a:lvl9pPr marL="3101404" indent="-182436" algn="l" defTabSz="729742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1pPr>
      <a:lvl2pPr marL="364871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2pPr>
      <a:lvl3pPr marL="729742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3pPr>
      <a:lvl4pPr marL="1094613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4pPr>
      <a:lvl5pPr marL="1459484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5pPr>
      <a:lvl6pPr marL="1824356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6pPr>
      <a:lvl7pPr marL="2189226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7pPr>
      <a:lvl8pPr marL="2554097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8pPr>
      <a:lvl9pPr marL="2918969" algn="l" defTabSz="729742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924" y="365127"/>
            <a:ext cx="83919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924" y="1825625"/>
            <a:ext cx="83919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924" y="6356352"/>
            <a:ext cx="21892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3/3/2020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2993" y="6356352"/>
            <a:ext cx="32838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1663" y="6356352"/>
            <a:ext cx="21892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52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3866" rtl="0" eaLnBrk="1" latinLnBrk="0" hangingPunct="1">
        <a:lnSpc>
          <a:spcPct val="90000"/>
        </a:lnSpc>
        <a:spcBef>
          <a:spcPct val="0"/>
        </a:spcBef>
        <a:buNone/>
        <a:defRPr sz="43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67" indent="-228467" algn="l" defTabSz="91386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400" indent="-228467" algn="l" defTabSz="91386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2333" indent="-228467" algn="l" defTabSz="91386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266" indent="-228467" algn="l" defTabSz="91386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200" indent="-228467" algn="l" defTabSz="91386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132" indent="-228467" algn="l" defTabSz="91386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066" indent="-228467" algn="l" defTabSz="91386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6999" indent="-228467" algn="l" defTabSz="91386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3933" indent="-228467" algn="l" defTabSz="91386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33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866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800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733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667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599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533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466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7571" y="381000"/>
            <a:ext cx="8594646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7571" y="1295401"/>
            <a:ext cx="8594646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7571" y="6324601"/>
            <a:ext cx="624328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99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3015" y="6324601"/>
            <a:ext cx="218920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99">
                <a:solidFill>
                  <a:srgbClr val="222222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CBAB90-F380-4A7C-A3EC-C9AFA9EB026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756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598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598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598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598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598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56933" algn="ctr" rtl="0" eaLnBrk="1" fontAlgn="base" hangingPunct="1">
        <a:spcBef>
          <a:spcPct val="0"/>
        </a:spcBef>
        <a:spcAft>
          <a:spcPct val="0"/>
        </a:spcAft>
        <a:defRPr sz="3598">
          <a:solidFill>
            <a:srgbClr val="222222"/>
          </a:solidFill>
          <a:latin typeface="Arial" charset="0"/>
        </a:defRPr>
      </a:lvl6pPr>
      <a:lvl7pPr marL="913866" algn="ctr" rtl="0" eaLnBrk="1" fontAlgn="base" hangingPunct="1">
        <a:spcBef>
          <a:spcPct val="0"/>
        </a:spcBef>
        <a:spcAft>
          <a:spcPct val="0"/>
        </a:spcAft>
        <a:defRPr sz="3598">
          <a:solidFill>
            <a:srgbClr val="222222"/>
          </a:solidFill>
          <a:latin typeface="Arial" charset="0"/>
        </a:defRPr>
      </a:lvl7pPr>
      <a:lvl8pPr marL="1370800" algn="ctr" rtl="0" eaLnBrk="1" fontAlgn="base" hangingPunct="1">
        <a:spcBef>
          <a:spcPct val="0"/>
        </a:spcBef>
        <a:spcAft>
          <a:spcPct val="0"/>
        </a:spcAft>
        <a:defRPr sz="3598">
          <a:solidFill>
            <a:srgbClr val="222222"/>
          </a:solidFill>
          <a:latin typeface="Arial" charset="0"/>
        </a:defRPr>
      </a:lvl8pPr>
      <a:lvl9pPr marL="1827733" algn="ctr" rtl="0" eaLnBrk="1" fontAlgn="base" hangingPunct="1">
        <a:spcBef>
          <a:spcPct val="0"/>
        </a:spcBef>
        <a:spcAft>
          <a:spcPct val="0"/>
        </a:spcAft>
        <a:defRPr sz="3598">
          <a:solidFill>
            <a:srgbClr val="222222"/>
          </a:solidFill>
          <a:latin typeface="Arial" charset="0"/>
        </a:defRPr>
      </a:lvl9pPr>
    </p:titleStyle>
    <p:bodyStyle>
      <a:lvl1pPr marL="342700" indent="-342700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598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516" indent="-285584" algn="l" rtl="0" eaLnBrk="0" fontAlgn="base" hangingPunct="0">
        <a:spcBef>
          <a:spcPct val="20000"/>
        </a:spcBef>
        <a:spcAft>
          <a:spcPct val="0"/>
        </a:spcAft>
        <a:buChar char="–"/>
        <a:defRPr sz="2398">
          <a:solidFill>
            <a:srgbClr val="222222"/>
          </a:solidFill>
          <a:latin typeface="+mn-lt"/>
          <a:ea typeface="MS PGothic" pitchFamily="34" charset="-128"/>
        </a:defRPr>
      </a:lvl2pPr>
      <a:lvl3pPr marL="1142333" indent="-228467" algn="l" rtl="0" eaLnBrk="0" fontAlgn="base" hangingPunct="0">
        <a:spcBef>
          <a:spcPct val="20000"/>
        </a:spcBef>
        <a:spcAft>
          <a:spcPct val="0"/>
        </a:spcAft>
        <a:buChar char="•"/>
        <a:defRPr sz="2199">
          <a:solidFill>
            <a:srgbClr val="222222"/>
          </a:solidFill>
          <a:latin typeface="+mn-lt"/>
          <a:ea typeface="MS PGothic" pitchFamily="34" charset="-128"/>
        </a:defRPr>
      </a:lvl3pPr>
      <a:lvl4pPr marL="1599266" indent="-228467" algn="l" rtl="0" eaLnBrk="0" fontAlgn="base" hangingPunct="0">
        <a:spcBef>
          <a:spcPct val="20000"/>
        </a:spcBef>
        <a:spcAft>
          <a:spcPct val="0"/>
        </a:spcAft>
        <a:buChar char="–"/>
        <a:defRPr sz="2199">
          <a:solidFill>
            <a:srgbClr val="222222"/>
          </a:solidFill>
          <a:latin typeface="+mn-lt"/>
          <a:ea typeface="MS PGothic" pitchFamily="34" charset="-128"/>
        </a:defRPr>
      </a:lvl4pPr>
      <a:lvl5pPr marL="2056200" indent="-228467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513132" indent="-228467" algn="l" rtl="0" eaLnBrk="1" fontAlgn="base" hangingPunct="1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charset="0"/>
        </a:defRPr>
      </a:lvl6pPr>
      <a:lvl7pPr marL="2970066" indent="-228467" algn="l" rtl="0" eaLnBrk="1" fontAlgn="base" hangingPunct="1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charset="0"/>
        </a:defRPr>
      </a:lvl7pPr>
      <a:lvl8pPr marL="3426999" indent="-228467" algn="l" rtl="0" eaLnBrk="1" fontAlgn="base" hangingPunct="1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charset="0"/>
        </a:defRPr>
      </a:lvl8pPr>
      <a:lvl9pPr marL="3883933" indent="-228467" algn="l" rtl="0" eaLnBrk="1" fontAlgn="base" hangingPunct="1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33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866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800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733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667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599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533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466" algn="l" defTabSz="9138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2.jpe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5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5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5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5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5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5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5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5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5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rgbClr val="0070C0"/>
                </a:solidFill>
              </a:rPr>
              <a:t>How Variables Are Stored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96066" y="1166699"/>
            <a:ext cx="9324003" cy="5410335"/>
          </a:xfrm>
        </p:spPr>
        <p:txBody>
          <a:bodyPr>
            <a:noAutofit/>
          </a:bodyPr>
          <a:lstStyle/>
          <a:p>
            <a:r>
              <a:rPr lang="en-US" altLang="en-US" sz="3600" dirty="0">
                <a:solidFill>
                  <a:srgbClr val="FF0000"/>
                </a:solidFill>
              </a:rPr>
              <a:t>Variables are nothing more than reserved memory locations to store values. </a:t>
            </a:r>
          </a:p>
          <a:p>
            <a:pPr marL="0" indent="0">
              <a:spcBef>
                <a:spcPts val="1651"/>
              </a:spcBef>
              <a:buNone/>
            </a:pPr>
            <a:r>
              <a:rPr lang="en-US" altLang="en-US" sz="3027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altLang="en-US" sz="3027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63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8" cy="1161142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rgbClr val="0070C0"/>
                </a:solidFill>
              </a:rPr>
              <a:t>1. Numbers</a:t>
            </a:r>
            <a:endParaRPr lang="en-US" altLang="en-US" sz="4400" dirty="0">
              <a:solidFill>
                <a:srgbClr val="0070C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1168" y="1050324"/>
            <a:ext cx="9400032" cy="5594316"/>
          </a:xfrm>
        </p:spPr>
        <p:txBody>
          <a:bodyPr>
            <a:noAutofit/>
          </a:bodyPr>
          <a:lstStyle/>
          <a:p>
            <a:pPr marL="346075" indent="-346075"/>
            <a:r>
              <a:rPr lang="en-US" altLang="en-US" sz="3200" dirty="0" smtClean="0"/>
              <a:t>Numbers are </a:t>
            </a:r>
            <a:r>
              <a:rPr lang="en-US" altLang="en-US" sz="3200" b="1" i="1" dirty="0" smtClean="0">
                <a:solidFill>
                  <a:srgbClr val="008000"/>
                </a:solidFill>
              </a:rPr>
              <a:t>immutable</a:t>
            </a:r>
            <a:r>
              <a:rPr lang="en-US" altLang="en-US" sz="3200" dirty="0" smtClean="0"/>
              <a:t>, </a:t>
            </a:r>
            <a:r>
              <a:rPr lang="en-US" altLang="en-US" sz="3200" dirty="0"/>
              <a:t>which means that changing the </a:t>
            </a:r>
            <a:r>
              <a:rPr lang="en-US" altLang="en-US" sz="3200" dirty="0" smtClean="0"/>
              <a:t>value </a:t>
            </a:r>
            <a:r>
              <a:rPr lang="en-US" altLang="en-US" sz="3200" dirty="0"/>
              <a:t>results in </a:t>
            </a:r>
            <a:r>
              <a:rPr lang="en-US" altLang="en-US" sz="3200" dirty="0" smtClean="0"/>
              <a:t>the allocation of a new </a:t>
            </a:r>
            <a:r>
              <a:rPr lang="en-US" altLang="en-US" sz="3200" dirty="0"/>
              <a:t>object</a:t>
            </a:r>
            <a:r>
              <a:rPr lang="en-US" altLang="en-US" sz="3200" dirty="0" smtClean="0"/>
              <a:t>.</a:t>
            </a:r>
            <a:br>
              <a:rPr lang="en-US" altLang="en-US" sz="3200" dirty="0" smtClean="0"/>
            </a:br>
            <a:endParaRPr lang="en-US" altLang="en-US" sz="1200" dirty="0"/>
          </a:p>
          <a:p>
            <a:pPr marL="346075" indent="-346075">
              <a:spcBef>
                <a:spcPts val="1800"/>
              </a:spcBef>
            </a:pPr>
            <a:r>
              <a:rPr lang="en-US" altLang="en-US" sz="3200" dirty="0"/>
              <a:t>Number objects are created </a:t>
            </a:r>
            <a:r>
              <a:rPr lang="en-US" altLang="en-US" sz="3200" dirty="0" smtClean="0"/>
              <a:t>when they are assigned:</a:t>
            </a:r>
            <a:endParaRPr lang="en-US" altLang="en-US" sz="3200" dirty="0"/>
          </a:p>
          <a:p>
            <a:pPr marL="346075" indent="-346075">
              <a:spcBef>
                <a:spcPts val="1200"/>
              </a:spcBef>
              <a:buFontTx/>
              <a:buNone/>
            </a:pPr>
            <a:r>
              <a:rPr lang="en-US" altLang="en-US" sz="2800" dirty="0">
                <a:latin typeface="Lucida Sans Typewriter" panose="020B0509030504030204" pitchFamily="49" charset="0"/>
              </a:rPr>
              <a:t>	</a:t>
            </a:r>
            <a:r>
              <a:rPr lang="en-US" altLang="en-US" sz="2800" dirty="0" smtClean="0">
                <a:latin typeface="Lucida Sans Typewriter" panose="020B0509030504030204" pitchFamily="49" charset="0"/>
              </a:rPr>
              <a:t> </a:t>
            </a:r>
            <a:r>
              <a:rPr lang="en-US" altLang="en-US" sz="2800" dirty="0" smtClean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</a:rPr>
              <a:t>&gt;&gt;&gt;</a:t>
            </a:r>
            <a:r>
              <a:rPr lang="en-US" altLang="en-US" sz="2800" dirty="0" smtClean="0">
                <a:latin typeface="Lucida Sans Typewriter" panose="020B0509030504030204" pitchFamily="49" charset="0"/>
              </a:rPr>
              <a:t> </a:t>
            </a:r>
            <a:r>
              <a:rPr lang="en-US" altLang="en-US" sz="28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var1 </a:t>
            </a:r>
            <a:r>
              <a:rPr lang="en-US" altLang="en-US" sz="28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= 1 </a:t>
            </a:r>
          </a:p>
          <a:p>
            <a:pPr marL="346075" indent="-346075">
              <a:spcBef>
                <a:spcPts val="0"/>
              </a:spcBef>
              <a:buFontTx/>
              <a:buNone/>
            </a:pPr>
            <a:r>
              <a:rPr lang="en-US" altLang="en-US" sz="28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smtClean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8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var2 </a:t>
            </a:r>
            <a:r>
              <a:rPr lang="en-US" altLang="en-US" sz="28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8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10.5</a:t>
            </a:r>
          </a:p>
          <a:p>
            <a:pPr marL="346075" indent="-346075">
              <a:spcBef>
                <a:spcPts val="0"/>
              </a:spcBef>
              <a:buFontTx/>
              <a:buNone/>
            </a:pPr>
            <a:r>
              <a:rPr lang="en-US" altLang="en-US" sz="28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smtClean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8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var1 = 5+3j</a:t>
            </a:r>
          </a:p>
          <a:p>
            <a:pPr marL="346075" indent="-346075">
              <a:spcBef>
                <a:spcPts val="0"/>
              </a:spcBef>
              <a:buFontTx/>
              <a:buNone/>
            </a:pPr>
            <a:endParaRPr lang="en-US" altLang="en-US" sz="3200" dirty="0" smtClean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346075" indent="-346075">
              <a:spcBef>
                <a:spcPts val="0"/>
              </a:spcBef>
            </a:pPr>
            <a:r>
              <a:rPr lang="en-US" altLang="en-US" sz="3200" dirty="0" smtClean="0">
                <a:cs typeface="Courier New" panose="02070309020205020404" pitchFamily="49" charset="0"/>
              </a:rPr>
              <a:t>You </a:t>
            </a:r>
            <a:r>
              <a:rPr lang="en-US" altLang="en-US" sz="3200" dirty="0">
                <a:cs typeface="Courier New" panose="02070309020205020404" pitchFamily="49" charset="0"/>
              </a:rPr>
              <a:t>can also delete the reference to a number object </a:t>
            </a:r>
            <a:r>
              <a:rPr lang="en-US" altLang="en-US" sz="3200" dirty="0" smtClean="0">
                <a:cs typeface="Courier New" panose="02070309020205020404" pitchFamily="49" charset="0"/>
              </a:rPr>
              <a:t>or objects by </a:t>
            </a:r>
            <a:r>
              <a:rPr lang="en-US" altLang="en-US" sz="3200" dirty="0">
                <a:cs typeface="Courier New" panose="02070309020205020404" pitchFamily="49" charset="0"/>
              </a:rPr>
              <a:t>using the del </a:t>
            </a:r>
            <a:r>
              <a:rPr lang="en-US" altLang="en-US" sz="3200" dirty="0" smtClean="0">
                <a:cs typeface="Courier New" panose="02070309020205020404" pitchFamily="49" charset="0"/>
              </a:rPr>
              <a:t>statement:</a:t>
            </a:r>
            <a:endParaRPr lang="en-US" altLang="en-US" sz="3200" dirty="0">
              <a:cs typeface="Courier New" panose="02070309020205020404" pitchFamily="49" charset="0"/>
            </a:endParaRPr>
          </a:p>
          <a:p>
            <a:pPr marL="346075" indent="-346075">
              <a:spcBef>
                <a:spcPts val="1200"/>
              </a:spcBef>
              <a:buFontTx/>
              <a:buNone/>
            </a:pPr>
            <a:r>
              <a:rPr lang="en-US" altLang="en-US" sz="28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&gt;&gt;&gt; </a:t>
            </a:r>
            <a:r>
              <a:rPr lang="en-US" altLang="en-US" sz="28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del var1</a:t>
            </a:r>
            <a:endParaRPr lang="en-US" altLang="en-US" sz="28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346075" indent="-346075">
              <a:spcBef>
                <a:spcPts val="0"/>
              </a:spcBef>
              <a:buFontTx/>
              <a:buNone/>
            </a:pPr>
            <a:r>
              <a:rPr lang="en-US" altLang="en-US" sz="28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 &gt;&gt;&gt; </a:t>
            </a:r>
            <a:r>
              <a:rPr lang="en-US" altLang="en-US" sz="2800" dirty="0" smtClean="0">
                <a:latin typeface="Lucida Sans Typewriter" panose="020B0509030504030204" pitchFamily="49" charset="0"/>
                <a:cs typeface="Courier New" panose="02070309020205020404" pitchFamily="49" charset="0"/>
              </a:rPr>
              <a:t>del </a:t>
            </a:r>
            <a:r>
              <a:rPr lang="en-US" altLang="en-US" sz="28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var_a</a:t>
            </a:r>
            <a:r>
              <a:rPr lang="en-US" altLang="en-US" sz="28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8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var_b</a:t>
            </a:r>
            <a:r>
              <a:rPr lang="en-US" altLang="en-US" sz="28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308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59076" y="1141246"/>
            <a:ext cx="9034803" cy="5225387"/>
          </a:xfrm>
        </p:spPr>
        <p:txBody>
          <a:bodyPr>
            <a:noAutofit/>
          </a:bodyPr>
          <a:lstStyle/>
          <a:p>
            <a:r>
              <a:rPr lang="en-US" altLang="en-US" sz="2935" dirty="0"/>
              <a:t>Assigning a value to a variable does not update it, instead it creates a new variable.</a:t>
            </a:r>
          </a:p>
          <a:p>
            <a:pPr lvl="1"/>
            <a:r>
              <a:rPr lang="en-US" altLang="en-US" sz="2568" dirty="0"/>
              <a:t>If it is the same type (or even if not</a:t>
            </a:r>
            <a:r>
              <a:rPr lang="en-US" altLang="en-US" sz="2568" dirty="0" smtClean="0"/>
              <a:t>) </a:t>
            </a:r>
            <a:r>
              <a:rPr lang="en-US" altLang="en-US" sz="2568" dirty="0"/>
              <a:t>it might </a:t>
            </a:r>
            <a:r>
              <a:rPr lang="en-US" altLang="en-US" sz="2568" dirty="0" smtClean="0"/>
              <a:t>possibly end </a:t>
            </a:r>
            <a:r>
              <a:rPr lang="en-US" altLang="en-US" sz="2568" dirty="0"/>
              <a:t>up in the same memory location. Nonetheless, it is a new variable.</a:t>
            </a:r>
          </a:p>
          <a:p>
            <a:r>
              <a:rPr lang="en-US" altLang="en-US" sz="2935" dirty="0"/>
              <a:t>But there are multi-value variables. For these, assigning </a:t>
            </a:r>
            <a:r>
              <a:rPr lang="en-US" altLang="en-US" sz="2935" dirty="0" smtClean="0"/>
              <a:t>to one </a:t>
            </a:r>
            <a:r>
              <a:rPr lang="en-US" altLang="en-US" sz="2935" dirty="0"/>
              <a:t>value is different than assigning </a:t>
            </a:r>
            <a:r>
              <a:rPr lang="en-US" altLang="en-US" sz="2935" dirty="0" smtClean="0"/>
              <a:t>to the </a:t>
            </a:r>
            <a:r>
              <a:rPr lang="en-US" altLang="en-US" sz="2935" dirty="0"/>
              <a:t>variable.</a:t>
            </a:r>
          </a:p>
          <a:p>
            <a:r>
              <a:rPr lang="en-US" altLang="en-US" sz="2935" dirty="0"/>
              <a:t>Python divides its types into two categories:</a:t>
            </a:r>
          </a:p>
          <a:p>
            <a:pPr marL="836633" lvl="1" indent="-471762">
              <a:buFont typeface="+mj-lt"/>
              <a:buAutoNum type="arabicPeriod"/>
            </a:pPr>
            <a:r>
              <a:rPr lang="en-US" altLang="en-US" sz="2935" dirty="0" smtClean="0"/>
              <a:t>Numbers, strings, </a:t>
            </a:r>
            <a:r>
              <a:rPr lang="en-US" altLang="en-US" sz="2935" dirty="0"/>
              <a:t>and tuples are </a:t>
            </a:r>
            <a:r>
              <a:rPr lang="en-US" altLang="en-US" sz="2935" b="1" dirty="0">
                <a:solidFill>
                  <a:srgbClr val="00B050"/>
                </a:solidFill>
              </a:rPr>
              <a:t>im</a:t>
            </a:r>
            <a:r>
              <a:rPr lang="en-US" altLang="en-US" sz="2935" b="1" dirty="0">
                <a:solidFill>
                  <a:srgbClr val="FF0000"/>
                </a:solidFill>
              </a:rPr>
              <a:t>mut</a:t>
            </a:r>
            <a:r>
              <a:rPr lang="en-US" altLang="en-US" sz="2935" b="1" dirty="0">
                <a:solidFill>
                  <a:srgbClr val="0070C0"/>
                </a:solidFill>
              </a:rPr>
              <a:t>able</a:t>
            </a:r>
            <a:r>
              <a:rPr lang="en-US" altLang="en-US" sz="2935" dirty="0"/>
              <a:t>.</a:t>
            </a:r>
          </a:p>
          <a:p>
            <a:pPr marL="836633" lvl="1" indent="-471762">
              <a:buFont typeface="+mj-lt"/>
              <a:buAutoNum type="arabicPeriod"/>
            </a:pPr>
            <a:r>
              <a:rPr lang="en-US" altLang="en-US" sz="2935" dirty="0" smtClean="0">
                <a:solidFill>
                  <a:srgbClr val="FF0000"/>
                </a:solidFill>
              </a:rPr>
              <a:t>Lists, sets, </a:t>
            </a:r>
            <a:r>
              <a:rPr lang="en-US" altLang="en-US" sz="2935" dirty="0">
                <a:solidFill>
                  <a:srgbClr val="FF0000"/>
                </a:solidFill>
              </a:rPr>
              <a:t>and dictionaries are mutable.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1141246"/>
          </a:xfrm>
        </p:spPr>
        <p:txBody>
          <a:bodyPr>
            <a:normAutofit/>
          </a:bodyPr>
          <a:lstStyle/>
          <a:p>
            <a:r>
              <a:rPr lang="en-US" altLang="en-US" sz="3600" dirty="0" smtClean="0">
                <a:solidFill>
                  <a:srgbClr val="0070C0"/>
                </a:solidFill>
              </a:rPr>
              <a:t>Updating the Values of Variables: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59076" y="1141246"/>
            <a:ext cx="9034803" cy="522538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182436" indent="-182436" algn="l" defTabSz="729742" rtl="0" eaLnBrk="1" latinLnBrk="0" hangingPunct="1">
              <a:lnSpc>
                <a:spcPct val="90000"/>
              </a:lnSpc>
              <a:spcBef>
                <a:spcPts val="798"/>
              </a:spcBef>
              <a:buFont typeface="Arial" panose="020B0604020202020204" pitchFamily="34" charset="0"/>
              <a:buChar char="•"/>
              <a:defRPr sz="31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30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8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17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7049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192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0679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1662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6533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1404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935" dirty="0" smtClean="0">
                <a:solidFill>
                  <a:schemeClr val="bg1">
                    <a:lumMod val="75000"/>
                  </a:schemeClr>
                </a:solidFill>
              </a:rPr>
              <a:t>Assigning a value to a variable does not update it, instead it creates a new variable.</a:t>
            </a:r>
          </a:p>
          <a:p>
            <a:pPr lvl="1"/>
            <a:r>
              <a:rPr lang="en-US" altLang="en-US" sz="2568" dirty="0" smtClean="0">
                <a:solidFill>
                  <a:schemeClr val="bg1">
                    <a:lumMod val="75000"/>
                  </a:schemeClr>
                </a:solidFill>
              </a:rPr>
              <a:t>If it is the same type (or even if not) it might possibly end up in the same memory location. Nonetheless, it is a new variable.</a:t>
            </a:r>
          </a:p>
          <a:p>
            <a:r>
              <a:rPr lang="en-US" altLang="en-US" sz="2935" dirty="0" smtClean="0">
                <a:solidFill>
                  <a:schemeClr val="bg1">
                    <a:lumMod val="75000"/>
                  </a:schemeClr>
                </a:solidFill>
              </a:rPr>
              <a:t>But there are multi-value variables. For these, assigning to one value is different than assigning to the variable.</a:t>
            </a:r>
          </a:p>
          <a:p>
            <a:r>
              <a:rPr lang="en-US" altLang="en-US" sz="2935" dirty="0" smtClean="0">
                <a:solidFill>
                  <a:schemeClr val="bg1">
                    <a:lumMod val="75000"/>
                  </a:schemeClr>
                </a:solidFill>
              </a:rPr>
              <a:t>Python divides its types into two categories:</a:t>
            </a:r>
          </a:p>
          <a:p>
            <a:pPr marL="836633" lvl="1" indent="-471762">
              <a:buFont typeface="+mj-lt"/>
              <a:buAutoNum type="arabicPeriod"/>
            </a:pPr>
            <a:r>
              <a:rPr lang="en-US" altLang="en-US" sz="2935" dirty="0" smtClean="0">
                <a:solidFill>
                  <a:schemeClr val="bg1">
                    <a:lumMod val="75000"/>
                  </a:schemeClr>
                </a:solidFill>
              </a:rPr>
              <a:t>Numbers, strings, and </a:t>
            </a:r>
            <a:r>
              <a:rPr lang="en-US" altLang="en-US" sz="2935" dirty="0" smtClean="0">
                <a:solidFill>
                  <a:srgbClr val="FF0000"/>
                </a:solidFill>
              </a:rPr>
              <a:t>tuples are </a:t>
            </a:r>
            <a:r>
              <a:rPr lang="en-US" altLang="en-US" sz="2935" b="1" dirty="0" smtClean="0">
                <a:solidFill>
                  <a:srgbClr val="FF0000"/>
                </a:solidFill>
              </a:rPr>
              <a:t>immutable</a:t>
            </a:r>
            <a:r>
              <a:rPr lang="en-US" altLang="en-US" sz="2935" dirty="0" smtClean="0">
                <a:solidFill>
                  <a:srgbClr val="FF0000"/>
                </a:solidFill>
              </a:rPr>
              <a:t>.</a:t>
            </a:r>
          </a:p>
          <a:p>
            <a:pPr marL="836633" lvl="1" indent="-471762">
              <a:buClr>
                <a:srgbClr val="C0C0C0"/>
              </a:buClr>
              <a:buFont typeface="+mj-lt"/>
              <a:buAutoNum type="arabicPeriod"/>
            </a:pPr>
            <a:r>
              <a:rPr lang="en-US" altLang="en-US" sz="2935" dirty="0" smtClean="0">
                <a:solidFill>
                  <a:srgbClr val="FF0000"/>
                </a:solidFill>
              </a:rPr>
              <a:t>Lists</a:t>
            </a:r>
            <a:r>
              <a:rPr lang="en-US" altLang="en-US" sz="2935" dirty="0" smtClean="0">
                <a:solidFill>
                  <a:schemeClr val="bg1">
                    <a:lumMod val="75000"/>
                  </a:schemeClr>
                </a:solidFill>
              </a:rPr>
              <a:t>, se</a:t>
            </a:r>
            <a:r>
              <a:rPr lang="en-US" altLang="en-US" sz="2935" dirty="0" smtClean="0">
                <a:solidFill>
                  <a:srgbClr val="C0C0C0"/>
                </a:solidFill>
              </a:rPr>
              <a:t>t</a:t>
            </a:r>
            <a:r>
              <a:rPr lang="en-US" altLang="en-US" sz="2935" dirty="0" smtClean="0">
                <a:solidFill>
                  <a:schemeClr val="bg1">
                    <a:lumMod val="75000"/>
                  </a:schemeClr>
                </a:solidFill>
              </a:rPr>
              <a:t>s, and dictionaries </a:t>
            </a:r>
            <a:r>
              <a:rPr lang="en-US" altLang="en-US" sz="2935" dirty="0" smtClean="0">
                <a:solidFill>
                  <a:srgbClr val="FF0000"/>
                </a:solidFill>
              </a:rPr>
              <a:t>are mutable.</a:t>
            </a:r>
            <a:endParaRPr lang="en-US" altLang="en-US" sz="2935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59076" y="1141246"/>
            <a:ext cx="9230218" cy="5716754"/>
          </a:xfrm>
        </p:spPr>
        <p:txBody>
          <a:bodyPr>
            <a:noAutofit/>
          </a:bodyPr>
          <a:lstStyle/>
          <a:p>
            <a:r>
              <a:rPr lang="en-US" altLang="en-US" sz="2935" dirty="0">
                <a:solidFill>
                  <a:schemeClr val="bg1">
                    <a:lumMod val="75000"/>
                  </a:schemeClr>
                </a:solidFill>
              </a:rPr>
              <a:t>Assigning a value to a variable does not update it, instead it creates a new variable.</a:t>
            </a:r>
          </a:p>
          <a:p>
            <a:pPr lvl="1"/>
            <a:r>
              <a:rPr lang="en-US" altLang="en-US" sz="2568" dirty="0">
                <a:solidFill>
                  <a:schemeClr val="bg1">
                    <a:lumMod val="75000"/>
                  </a:schemeClr>
                </a:solidFill>
              </a:rPr>
              <a:t>If it is the same type (or even if not</a:t>
            </a:r>
            <a:r>
              <a:rPr lang="en-US" altLang="en-US" sz="2568" dirty="0" smtClean="0">
                <a:solidFill>
                  <a:schemeClr val="bg1">
                    <a:lumMod val="75000"/>
                  </a:schemeClr>
                </a:solidFill>
              </a:rPr>
              <a:t>) </a:t>
            </a:r>
            <a:r>
              <a:rPr lang="en-US" altLang="en-US" sz="2568" dirty="0">
                <a:solidFill>
                  <a:schemeClr val="bg1">
                    <a:lumMod val="75000"/>
                  </a:schemeClr>
                </a:solidFill>
              </a:rPr>
              <a:t>it might </a:t>
            </a:r>
            <a:r>
              <a:rPr lang="en-US" altLang="en-US" sz="2568" dirty="0" smtClean="0">
                <a:solidFill>
                  <a:schemeClr val="bg1">
                    <a:lumMod val="75000"/>
                  </a:schemeClr>
                </a:solidFill>
              </a:rPr>
              <a:t>possibly end </a:t>
            </a:r>
            <a:r>
              <a:rPr lang="en-US" altLang="en-US" sz="2568" dirty="0">
                <a:solidFill>
                  <a:schemeClr val="bg1">
                    <a:lumMod val="75000"/>
                  </a:schemeClr>
                </a:solidFill>
              </a:rPr>
              <a:t>up in the same memory location. Nonetheless, it is a new variable.</a:t>
            </a:r>
          </a:p>
          <a:p>
            <a:r>
              <a:rPr lang="en-US" altLang="en-US" sz="2935" dirty="0">
                <a:solidFill>
                  <a:schemeClr val="bg1">
                    <a:lumMod val="75000"/>
                  </a:schemeClr>
                </a:solidFill>
              </a:rPr>
              <a:t>But there are multi-value variables. For these, assigning </a:t>
            </a:r>
            <a:r>
              <a:rPr lang="en-US" altLang="en-US" sz="2935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altLang="en-US" sz="2935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en-US" sz="2935" dirty="0" smtClean="0">
                <a:solidFill>
                  <a:schemeClr val="bg1">
                    <a:lumMod val="75000"/>
                  </a:schemeClr>
                </a:solidFill>
              </a:rPr>
              <a:t>to one </a:t>
            </a:r>
            <a:r>
              <a:rPr lang="en-US" altLang="en-US" sz="2935" dirty="0">
                <a:solidFill>
                  <a:schemeClr val="bg1">
                    <a:lumMod val="75000"/>
                  </a:schemeClr>
                </a:solidFill>
              </a:rPr>
              <a:t>value is different than assigning </a:t>
            </a:r>
            <a:r>
              <a:rPr lang="en-US" altLang="en-US" sz="2935" dirty="0" smtClean="0">
                <a:solidFill>
                  <a:schemeClr val="bg1">
                    <a:lumMod val="75000"/>
                  </a:schemeClr>
                </a:solidFill>
              </a:rPr>
              <a:t>to the </a:t>
            </a:r>
            <a:r>
              <a:rPr lang="en-US" altLang="en-US" sz="2935" dirty="0">
                <a:solidFill>
                  <a:schemeClr val="bg1">
                    <a:lumMod val="75000"/>
                  </a:schemeClr>
                </a:solidFill>
              </a:rPr>
              <a:t>variable.</a:t>
            </a:r>
          </a:p>
          <a:p>
            <a:r>
              <a:rPr lang="en-US" altLang="en-US" sz="2935" dirty="0">
                <a:solidFill>
                  <a:schemeClr val="bg1">
                    <a:lumMod val="75000"/>
                  </a:schemeClr>
                </a:solidFill>
              </a:rPr>
              <a:t>Python divides its types into two categories:</a:t>
            </a:r>
          </a:p>
          <a:p>
            <a:pPr marL="836633" lvl="1" indent="-471762">
              <a:buFont typeface="+mj-lt"/>
              <a:buAutoNum type="arabicPeriod"/>
            </a:pPr>
            <a:r>
              <a:rPr lang="en-US" altLang="en-US" sz="2935" dirty="0" smtClean="0">
                <a:solidFill>
                  <a:schemeClr val="bg1">
                    <a:lumMod val="75000"/>
                  </a:schemeClr>
                </a:solidFill>
              </a:rPr>
              <a:t>Numbers, strings, </a:t>
            </a:r>
            <a:r>
              <a:rPr lang="en-US" altLang="en-US" sz="2935" dirty="0">
                <a:solidFill>
                  <a:schemeClr val="bg1">
                    <a:lumMod val="75000"/>
                  </a:schemeClr>
                </a:solidFill>
              </a:rPr>
              <a:t>and tuples are </a:t>
            </a:r>
            <a:r>
              <a:rPr lang="en-US" altLang="en-US" sz="2935" b="1" dirty="0">
                <a:solidFill>
                  <a:schemeClr val="bg1">
                    <a:lumMod val="75000"/>
                  </a:schemeClr>
                </a:solidFill>
              </a:rPr>
              <a:t>immutable</a:t>
            </a:r>
            <a:r>
              <a:rPr lang="en-US" altLang="en-US" sz="2935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836633" lvl="1" indent="-471762">
              <a:buClr>
                <a:srgbClr val="C0C0C0"/>
              </a:buClr>
              <a:buFont typeface="+mj-lt"/>
              <a:buAutoNum type="arabicPeriod"/>
            </a:pPr>
            <a:r>
              <a:rPr lang="en-US" altLang="en-US" sz="2935" dirty="0" smtClean="0">
                <a:solidFill>
                  <a:schemeClr val="bg1">
                    <a:lumMod val="75000"/>
                  </a:schemeClr>
                </a:solidFill>
              </a:rPr>
              <a:t>Lists, </a:t>
            </a:r>
            <a:r>
              <a:rPr lang="en-US" altLang="en-US" sz="2935" dirty="0" smtClean="0">
                <a:solidFill>
                  <a:srgbClr val="FF0000"/>
                </a:solidFill>
              </a:rPr>
              <a:t>sets</a:t>
            </a:r>
            <a:r>
              <a:rPr lang="en-US" altLang="en-US" sz="2935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en-US" sz="2935" dirty="0">
                <a:solidFill>
                  <a:srgbClr val="FF0000"/>
                </a:solidFill>
              </a:rPr>
              <a:t>and dictionaries are mutable</a:t>
            </a:r>
            <a:r>
              <a:rPr lang="en-US" altLang="en-US" sz="2935" dirty="0" smtClean="0">
                <a:solidFill>
                  <a:srgbClr val="FF0000"/>
                </a:solidFill>
              </a:rPr>
              <a:t>.</a:t>
            </a:r>
          </a:p>
          <a:p>
            <a:pPr marL="914400" lvl="2" indent="0">
              <a:buNone/>
            </a:pPr>
            <a:r>
              <a:rPr lang="en-US" altLang="en-US" sz="2615" dirty="0" smtClean="0">
                <a:solidFill>
                  <a:srgbClr val="00B050"/>
                </a:solidFill>
              </a:rPr>
              <a:t>But, the set and dictionary </a:t>
            </a:r>
            <a:r>
              <a:rPr lang="en-US" altLang="en-US" sz="2615" b="1" dirty="0" smtClean="0">
                <a:solidFill>
                  <a:srgbClr val="00B050"/>
                </a:solidFill>
              </a:rPr>
              <a:t>elements</a:t>
            </a:r>
            <a:r>
              <a:rPr lang="en-US" altLang="en-US" sz="2615" dirty="0" smtClean="0">
                <a:solidFill>
                  <a:srgbClr val="00B050"/>
                </a:solidFill>
              </a:rPr>
              <a:t> must be </a:t>
            </a:r>
            <a:r>
              <a:rPr lang="en-US" altLang="en-US" sz="2615" b="1" dirty="0" smtClean="0">
                <a:solidFill>
                  <a:srgbClr val="00B050"/>
                </a:solidFill>
              </a:rPr>
              <a:t>immutable</a:t>
            </a:r>
            <a:r>
              <a:rPr lang="en-US" altLang="en-US" sz="2615" dirty="0" smtClean="0">
                <a:solidFill>
                  <a:srgbClr val="00B050"/>
                </a:solidFill>
              </a:rPr>
              <a:t>.</a:t>
            </a:r>
          </a:p>
          <a:p>
            <a:pPr marL="1143000" lvl="2" indent="-228600"/>
            <a:r>
              <a:rPr lang="en-US" altLang="en-US" sz="2600" dirty="0" smtClean="0">
                <a:solidFill>
                  <a:srgbClr val="00B0F0"/>
                </a:solidFill>
              </a:rPr>
              <a:t>As for sets, this restriction makes them more efficient.</a:t>
            </a:r>
          </a:p>
          <a:p>
            <a:pPr marL="1143000" lvl="2" indent="-228600"/>
            <a:r>
              <a:rPr lang="en-US" altLang="en-US" sz="2600" dirty="0" smtClean="0">
                <a:solidFill>
                  <a:srgbClr val="00B0F0"/>
                </a:solidFill>
              </a:rPr>
              <a:t>As for dictionaries, this restriction (on its keys) is necessary to not lose track of elements.</a:t>
            </a:r>
            <a:endParaRPr lang="en-US" altLang="en-US" sz="2600" dirty="0">
              <a:solidFill>
                <a:srgbClr val="00B0F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1141246"/>
          </a:xfrm>
        </p:spPr>
        <p:txBody>
          <a:bodyPr>
            <a:normAutofit/>
          </a:bodyPr>
          <a:lstStyle/>
          <a:p>
            <a:r>
              <a:rPr lang="en-US" altLang="en-US" sz="3600" dirty="0" smtClean="0">
                <a:solidFill>
                  <a:srgbClr val="0070C0"/>
                </a:solidFill>
              </a:rPr>
              <a:t>Updating the Values of Variables:</a:t>
            </a:r>
          </a:p>
        </p:txBody>
      </p:sp>
    </p:spTree>
    <p:extLst>
      <p:ext uri="{BB962C8B-B14F-4D97-AF65-F5344CB8AC3E}">
        <p14:creationId xmlns:p14="http://schemas.microsoft.com/office/powerpoint/2010/main" val="86731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91474" y="1161143"/>
            <a:ext cx="9214642" cy="501582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3132" dirty="0"/>
              <a:t>Python has six standard data types: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 smtClean="0">
                <a:solidFill>
                  <a:srgbClr val="A6A6A6"/>
                </a:solidFill>
                <a:latin typeface="Elephant" panose="02020904090505020303" pitchFamily="18" charset="0"/>
              </a:rPr>
              <a:t>Number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 smtClean="0">
                <a:solidFill>
                  <a:srgbClr val="A6A6A6"/>
                </a:solidFill>
                <a:latin typeface="Elephant" panose="02020904090505020303" pitchFamily="18" charset="0"/>
              </a:rPr>
              <a:t>String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 smtClean="0">
                <a:solidFill>
                  <a:srgbClr val="A6A6A6"/>
                </a:solidFill>
                <a:latin typeface="Elephant" panose="02020904090505020303" pitchFamily="18" charset="0"/>
              </a:rPr>
              <a:t>List</a:t>
            </a:r>
            <a:endParaRPr lang="en-US" altLang="en-US" sz="2800" dirty="0">
              <a:solidFill>
                <a:srgbClr val="A6A6A6"/>
              </a:solidFill>
              <a:latin typeface="Elephant" panose="02020904090505020303" pitchFamily="18" charset="0"/>
            </a:endParaRP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 smtClean="0">
                <a:solidFill>
                  <a:srgbClr val="A6A6A6"/>
                </a:solidFill>
                <a:latin typeface="Elephant" panose="02020904090505020303" pitchFamily="18" charset="0"/>
              </a:rPr>
              <a:t>Tuple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 smtClean="0">
                <a:solidFill>
                  <a:srgbClr val="FF0000"/>
                </a:solidFill>
                <a:latin typeface="Elephant" panose="02020904090505020303" pitchFamily="18" charset="0"/>
              </a:rPr>
              <a:t>Set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 smtClean="0">
                <a:solidFill>
                  <a:srgbClr val="A6A6A6"/>
                </a:solidFill>
                <a:latin typeface="Elephant" panose="02020904090505020303" pitchFamily="18" charset="0"/>
              </a:rPr>
              <a:t>Dictionary</a:t>
            </a:r>
            <a:endParaRPr lang="en-US" altLang="en-US" sz="2800" dirty="0">
              <a:solidFill>
                <a:srgbClr val="A6A6A6"/>
              </a:solidFill>
              <a:latin typeface="Elephant" panose="02020904090505020303" pitchFamily="18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-1" y="53699"/>
            <a:ext cx="9729789" cy="1010254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0070C0"/>
                </a:solidFill>
              </a:rPr>
              <a:t>Data Types:</a:t>
            </a:r>
          </a:p>
        </p:txBody>
      </p:sp>
    </p:spTree>
    <p:extLst>
      <p:ext uri="{BB962C8B-B14F-4D97-AF65-F5344CB8AC3E}">
        <p14:creationId xmlns:p14="http://schemas.microsoft.com/office/powerpoint/2010/main" val="399708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5733" y="792804"/>
            <a:ext cx="9434055" cy="593991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7030A0"/>
                </a:solidFill>
              </a:rPr>
              <a:t>Defining a set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998" dirty="0" smtClean="0">
                <a:solidFill>
                  <a:srgbClr val="FF0000"/>
                </a:solidFill>
              </a:rPr>
              <a:t>In Math </a:t>
            </a:r>
            <a:r>
              <a:rPr lang="en-US" altLang="zh-TW" sz="2998" dirty="0">
                <a:solidFill>
                  <a:srgbClr val="FF0000"/>
                </a:solidFill>
              </a:rPr>
              <a:t>(</a:t>
            </a:r>
            <a:r>
              <a:rPr lang="zh-TW" altLang="en-US" sz="2998" dirty="0">
                <a:solidFill>
                  <a:srgbClr val="FF0000"/>
                </a:solidFill>
              </a:rPr>
              <a:t>數</a:t>
            </a:r>
            <a:r>
              <a:rPr lang="zh-TW" altLang="en-US" sz="2998" dirty="0" smtClean="0">
                <a:solidFill>
                  <a:srgbClr val="FF0000"/>
                </a:solidFill>
              </a:rPr>
              <a:t>學</a:t>
            </a:r>
            <a:r>
              <a:rPr lang="en-US" altLang="zh-TW" sz="2998" dirty="0" smtClean="0">
                <a:solidFill>
                  <a:srgbClr val="FF0000"/>
                </a:solidFill>
              </a:rPr>
              <a:t>), </a:t>
            </a:r>
            <a:r>
              <a:rPr lang="en-US" altLang="zh-TW" sz="2998" dirty="0" smtClean="0">
                <a:solidFill>
                  <a:srgbClr val="FF0000"/>
                </a:solidFill>
              </a:rPr>
              <a:t>you use the </a:t>
            </a:r>
            <a:r>
              <a:rPr lang="en-US" altLang="zh-TW" sz="2998" dirty="0" smtClean="0">
                <a:solidFill>
                  <a:schemeClr val="tx1"/>
                </a:solidFill>
              </a:rPr>
              <a:t>{</a:t>
            </a:r>
            <a:r>
              <a:rPr lang="en-US" altLang="zh-TW" sz="2998" dirty="0" smtClean="0">
                <a:solidFill>
                  <a:srgbClr val="FF0000"/>
                </a:solidFill>
              </a:rPr>
              <a:t>…</a:t>
            </a:r>
            <a:r>
              <a:rPr lang="en-US" altLang="zh-TW" sz="2998" dirty="0" smtClean="0">
                <a:solidFill>
                  <a:schemeClr val="tx1"/>
                </a:solidFill>
              </a:rPr>
              <a:t>}</a:t>
            </a:r>
            <a:r>
              <a:rPr lang="en-US" altLang="zh-TW" sz="2998" dirty="0" smtClean="0">
                <a:solidFill>
                  <a:srgbClr val="FF0000"/>
                </a:solidFill>
              </a:rPr>
              <a:t> symbols for a set.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TW" sz="2798" dirty="0" smtClean="0">
                <a:solidFill>
                  <a:srgbClr val="FF0000"/>
                </a:solidFill>
              </a:rPr>
              <a:t>Python uses the same notation:</a:t>
            </a:r>
            <a:br>
              <a:rPr lang="en-US" altLang="zh-TW" sz="2798" dirty="0" smtClean="0">
                <a:solidFill>
                  <a:srgbClr val="FF0000"/>
                </a:solidFill>
              </a:rPr>
            </a:br>
            <a:r>
              <a:rPr lang="en-US" altLang="zh-TW" sz="2798" dirty="0" smtClean="0">
                <a:solidFill>
                  <a:schemeClr val="tx1"/>
                </a:solidFill>
              </a:rPr>
              <a:t>&gt;&gt;&gt; S = {1, 2, 3}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7030A0"/>
                </a:solidFill>
              </a:rPr>
              <a:t>Operating on a set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998" spc="-80" dirty="0" smtClean="0">
                <a:solidFill>
                  <a:srgbClr val="FF0000"/>
                </a:solidFill>
              </a:rPr>
              <a:t>Python uses keyboard equivalents to the math</a:t>
            </a:r>
            <a:r>
              <a:rPr lang="en-US" altLang="zh-TW" sz="2998" spc="-80" dirty="0" smtClean="0">
                <a:solidFill>
                  <a:srgbClr val="FF0000"/>
                </a:solidFill>
              </a:rPr>
              <a:t> symbols:</a:t>
            </a:r>
            <a:endParaRPr lang="en-US" altLang="zh-TW" sz="2998" spc="-8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 Math:    Union</a:t>
            </a:r>
            <a:r>
              <a:rPr lang="en-US" sz="9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b="1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∪</a:t>
            </a:r>
            <a:r>
              <a:rPr lang="en-US" sz="2400" dirty="0">
                <a:solidFill>
                  <a:srgbClr val="FF0000"/>
                </a:solidFill>
              </a:rPr>
              <a:t>),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Intersection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  <a:r>
              <a:rPr lang="en-US" sz="2400" spc="-10" dirty="0">
                <a:solidFill>
                  <a:srgbClr val="FF0000"/>
                </a:solidFill>
              </a:rPr>
              <a:t>(</a:t>
            </a:r>
            <a:r>
              <a:rPr lang="en-US" sz="2400" b="1" spc="-1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∩</a:t>
            </a:r>
            <a:r>
              <a:rPr lang="en-US" sz="2400" dirty="0">
                <a:solidFill>
                  <a:srgbClr val="FF0000"/>
                </a:solidFill>
              </a:rPr>
              <a:t>), </a:t>
            </a:r>
            <a:r>
              <a:rPr lang="en-US" sz="2400" dirty="0" err="1" smtClean="0">
                <a:solidFill>
                  <a:srgbClr val="FF0000"/>
                </a:solidFill>
              </a:rPr>
              <a:t>Xor</a:t>
            </a:r>
            <a:r>
              <a:rPr lang="en-US" sz="3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smtClean="0">
                <a:solidFill>
                  <a:schemeClr val="tx1"/>
                </a:solidFill>
              </a:rPr>
              <a:t>⊕</a:t>
            </a:r>
            <a:r>
              <a:rPr lang="en-US" altLang="zh-TW" sz="2400" dirty="0" smtClean="0">
                <a:solidFill>
                  <a:srgbClr val="FF0000"/>
                </a:solidFill>
              </a:rPr>
              <a:t>), Remove subset (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-</a:t>
            </a:r>
            <a:r>
              <a:rPr lang="en-US" altLang="zh-TW" sz="2400" dirty="0" smtClean="0">
                <a:solidFill>
                  <a:srgbClr val="FF0000"/>
                </a:solidFill>
              </a:rPr>
              <a:t>)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   Python: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Union (</a:t>
            </a:r>
            <a:r>
              <a:rPr lang="en-US" sz="2400" dirty="0" smtClean="0">
                <a:solidFill>
                  <a:schemeClr val="tx1"/>
                </a:solidFill>
                <a:latin typeface="Lucida Console" panose="020B0609040504020204" pitchFamily="49" charset="0"/>
                <a:ea typeface="PMingLiU" panose="02020500000000000000" pitchFamily="18" charset="-120"/>
              </a:rPr>
              <a:t>|</a:t>
            </a:r>
            <a:r>
              <a:rPr lang="en-US" sz="2400" dirty="0" smtClean="0">
                <a:solidFill>
                  <a:srgbClr val="FF0000"/>
                </a:solidFill>
              </a:rPr>
              <a:t>), </a:t>
            </a:r>
            <a:r>
              <a:rPr lang="en-US" sz="10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Intersection (</a:t>
            </a:r>
            <a:r>
              <a:rPr lang="en-US" sz="2400" dirty="0" smtClean="0">
                <a:solidFill>
                  <a:schemeClr val="tx1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&amp;</a:t>
            </a:r>
            <a:r>
              <a:rPr lang="en-US" sz="2400" dirty="0" smtClean="0">
                <a:solidFill>
                  <a:srgbClr val="FF0000"/>
                </a:solidFill>
              </a:rPr>
              <a:t>), 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Xor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^</a:t>
            </a:r>
            <a:r>
              <a:rPr lang="en-US" altLang="zh-TW" sz="2400" dirty="0" smtClean="0">
                <a:solidFill>
                  <a:srgbClr val="FF0000"/>
                </a:solidFill>
              </a:rPr>
              <a:t>), </a:t>
            </a:r>
            <a:r>
              <a:rPr lang="en-US" altLang="zh-TW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Remove </a:t>
            </a:r>
            <a:r>
              <a:rPr lang="en-US" altLang="zh-TW" sz="2400" dirty="0">
                <a:solidFill>
                  <a:srgbClr val="FF0000"/>
                </a:solidFill>
              </a:rPr>
              <a:t>subset </a:t>
            </a:r>
            <a:r>
              <a:rPr lang="en-US" altLang="zh-TW" sz="2400" dirty="0" smtClean="0">
                <a:solidFill>
                  <a:srgbClr val="FF0000"/>
                </a:solidFill>
              </a:rPr>
              <a:t>(</a:t>
            </a:r>
            <a:r>
              <a:rPr lang="en-US" altLang="zh-TW" sz="2400" dirty="0" smtClean="0">
                <a:solidFill>
                  <a:schemeClr val="tx1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-</a:t>
            </a:r>
            <a:r>
              <a:rPr lang="en-US" altLang="zh-TW" sz="24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7030A0"/>
                </a:solidFill>
              </a:rPr>
              <a:t>Comparing a set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000" spc="-80" dirty="0" smtClean="0">
                <a:solidFill>
                  <a:srgbClr val="FF0000"/>
                </a:solidFill>
              </a:rPr>
              <a:t>Again, Python </a:t>
            </a:r>
            <a:r>
              <a:rPr lang="en-US" sz="3000" spc="-80" dirty="0">
                <a:solidFill>
                  <a:srgbClr val="FF0000"/>
                </a:solidFill>
              </a:rPr>
              <a:t>uses keyboard </a:t>
            </a:r>
            <a:r>
              <a:rPr lang="en-US" sz="3000" spc="-80" dirty="0" smtClean="0">
                <a:solidFill>
                  <a:srgbClr val="FF0000"/>
                </a:solidFill>
              </a:rPr>
              <a:t>equivalents</a:t>
            </a:r>
            <a:r>
              <a:rPr lang="en-US" altLang="zh-TW" sz="3000" spc="-80" dirty="0" smtClean="0">
                <a:solidFill>
                  <a:srgbClr val="FF0000"/>
                </a:solidFill>
              </a:rPr>
              <a:t>:</a:t>
            </a:r>
            <a:endParaRPr lang="en-US" altLang="zh-TW" sz="3000" spc="-8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 Math:    Equals (</a:t>
            </a:r>
            <a:r>
              <a:rPr lang="en-US" sz="2400" dirty="0" smtClean="0">
                <a:solidFill>
                  <a:schemeClr val="tx1"/>
                </a:solidFill>
              </a:rPr>
              <a:t>=</a:t>
            </a:r>
            <a:r>
              <a:rPr lang="en-US" sz="2400" dirty="0" smtClean="0">
                <a:solidFill>
                  <a:srgbClr val="FF0000"/>
                </a:solidFill>
              </a:rPr>
              <a:t>), Contains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zh-TW" altLang="en-US" sz="240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⊆</a:t>
            </a:r>
            <a:r>
              <a:rPr lang="en-US" altLang="zh-TW" sz="2400" dirty="0" smtClean="0">
                <a:solidFill>
                  <a:srgbClr val="FF0000"/>
                </a:solidFill>
              </a:rPr>
              <a:t>), </a:t>
            </a:r>
            <a:r>
              <a:rPr lang="en-US" altLang="zh-TW" sz="11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Is contained 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zh-TW" altLang="en-US" sz="240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⊇</a:t>
            </a:r>
            <a:r>
              <a:rPr lang="en-US" altLang="zh-TW" sz="2400" dirty="0" smtClean="0">
                <a:solidFill>
                  <a:srgbClr val="FF0000"/>
                </a:solidFill>
              </a:rPr>
              <a:t>) </a:t>
            </a:r>
            <a:br>
              <a:rPr lang="en-US" altLang="zh-TW" sz="2400" dirty="0" smtClean="0">
                <a:solidFill>
                  <a:srgbClr val="FF0000"/>
                </a:solidFill>
              </a:rPr>
            </a:br>
            <a:r>
              <a:rPr lang="en-US" altLang="zh-TW" sz="2400" dirty="0" smtClean="0">
                <a:solidFill>
                  <a:srgbClr val="FF0000"/>
                </a:solidFill>
              </a:rPr>
              <a:t>       </a:t>
            </a:r>
            <a:r>
              <a:rPr lang="en-US" sz="2400" dirty="0" smtClean="0">
                <a:solidFill>
                  <a:srgbClr val="FF0000"/>
                </a:solidFill>
              </a:rPr>
              <a:t>Python: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Equals (</a:t>
            </a:r>
            <a:r>
              <a:rPr lang="en-US" sz="2400" dirty="0" smtClean="0">
                <a:solidFill>
                  <a:schemeClr val="tx1"/>
                </a:solidFill>
              </a:rPr>
              <a:t>=</a:t>
            </a:r>
            <a:r>
              <a:rPr lang="en-US" sz="2400" dirty="0" smtClean="0">
                <a:solidFill>
                  <a:srgbClr val="FF0000"/>
                </a:solidFill>
              </a:rPr>
              <a:t>), Contains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smtClean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&gt;=</a:t>
            </a:r>
            <a:r>
              <a:rPr lang="en-US" altLang="zh-TW" sz="2400" dirty="0" smtClean="0">
                <a:solidFill>
                  <a:srgbClr val="FF0000"/>
                </a:solidFill>
              </a:rPr>
              <a:t>),</a:t>
            </a:r>
            <a:r>
              <a:rPr lang="en-US" altLang="zh-TW" sz="18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Is </a:t>
            </a:r>
            <a:r>
              <a:rPr lang="en-US" altLang="zh-TW" sz="2400" dirty="0" smtClean="0">
                <a:solidFill>
                  <a:srgbClr val="FF0000"/>
                </a:solidFill>
              </a:rPr>
              <a:t>contained</a:t>
            </a:r>
            <a:r>
              <a:rPr lang="en-US" altLang="zh-TW" sz="1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(</a:t>
            </a:r>
            <a:r>
              <a:rPr lang="en-US" altLang="zh-TW" sz="2400" dirty="0" smtClean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&lt;=</a:t>
            </a:r>
            <a:r>
              <a:rPr lang="en-US" altLang="zh-TW" sz="2400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, </a:t>
            </a:r>
            <a:r>
              <a:rPr lang="en-US" altLang="zh-TW" sz="2000" dirty="0" smtClean="0">
                <a:solidFill>
                  <a:srgbClr val="FF0000"/>
                </a:solidFill>
                <a:latin typeface="Arial Narrow" panose="020B0606020202030204" pitchFamily="34" charset="0"/>
                <a:ea typeface="新細明體" panose="02020500000000000000" pitchFamily="18" charset="-120"/>
              </a:rPr>
              <a:t>for 1 element:</a:t>
            </a:r>
            <a:r>
              <a:rPr lang="en-US" altLang="zh-TW" sz="1000" dirty="0" smtClean="0">
                <a:solidFill>
                  <a:srgbClr val="FF0000"/>
                </a:solidFill>
                <a:latin typeface="Arial Narrow" panose="020B0606020202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</a:t>
            </a:r>
            <a:r>
              <a:rPr lang="en-US" altLang="zh-TW" sz="2400" dirty="0" smtClean="0">
                <a:solidFill>
                  <a:srgbClr val="FF0000"/>
                </a:solidFill>
              </a:rPr>
              <a:t>)</a:t>
            </a:r>
            <a:endParaRPr lang="en-US" altLang="zh-TW" sz="2600" dirty="0">
              <a:solidFill>
                <a:srgbClr val="FF000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152873"/>
            <a:ext cx="9729788" cy="761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000" dirty="0" smtClean="0">
                <a:solidFill>
                  <a:srgbClr val="0070C0"/>
                </a:solidFill>
                <a:cs typeface="Arial" panose="020B0604020202020204" pitchFamily="34" charset="0"/>
              </a:rPr>
              <a:t>The Notation </a:t>
            </a:r>
            <a:r>
              <a:rPr lang="en-US" altLang="en-US" sz="4000" dirty="0" smtClean="0">
                <a:solidFill>
                  <a:srgbClr val="0070C0"/>
                </a:solidFill>
                <a:cs typeface="Arial" panose="020B0604020202020204" pitchFamily="34" charset="0"/>
              </a:rPr>
              <a:t>(</a:t>
            </a:r>
            <a:r>
              <a:rPr lang="zh-TW" altLang="en-US" sz="3600" b="1" dirty="0" smtClean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符</a:t>
            </a:r>
            <a:r>
              <a:rPr lang="zh-TW" altLang="en-US" sz="3600" b="1" dirty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號</a:t>
            </a:r>
            <a:r>
              <a:rPr lang="en-US" altLang="zh-TW" sz="4000" dirty="0" smtClean="0">
                <a:solidFill>
                  <a:srgbClr val="0070C0"/>
                </a:solidFill>
                <a:cs typeface="Arial" panose="020B0604020202020204" pitchFamily="34" charset="0"/>
              </a:rPr>
              <a:t>) </a:t>
            </a:r>
            <a:r>
              <a:rPr lang="en-US" altLang="en-US" sz="4000" dirty="0" smtClean="0">
                <a:solidFill>
                  <a:srgbClr val="0070C0"/>
                </a:solidFill>
                <a:cs typeface="Arial" panose="020B0604020202020204" pitchFamily="34" charset="0"/>
              </a:rPr>
              <a:t>for Sets</a:t>
            </a:r>
            <a:endParaRPr lang="en-US" alt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1132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5733" y="792805"/>
            <a:ext cx="9138323" cy="601606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3600" dirty="0" smtClean="0">
                <a:solidFill>
                  <a:srgbClr val="FF0000"/>
                </a:solidFill>
              </a:rPr>
              <a:t>Python sets are </a:t>
            </a:r>
            <a:r>
              <a:rPr lang="en-US" sz="3600" u="sng" dirty="0" smtClean="0">
                <a:solidFill>
                  <a:srgbClr val="FF0000"/>
                </a:solidFill>
              </a:rPr>
              <a:t>unordered</a:t>
            </a:r>
            <a:r>
              <a:rPr lang="en-US" sz="3600" dirty="0" smtClean="0">
                <a:solidFill>
                  <a:srgbClr val="FF0000"/>
                </a:solidFill>
              </a:rPr>
              <a:t>.</a:t>
            </a:r>
            <a:endParaRPr lang="en-US" sz="3600" dirty="0">
              <a:solidFill>
                <a:srgbClr val="FF0000"/>
              </a:solidFill>
            </a:endParaRPr>
          </a:p>
          <a:p>
            <a:pPr lvl="1">
              <a:spcBef>
                <a:spcPts val="555"/>
              </a:spcBef>
            </a:pPr>
            <a:r>
              <a:rPr lang="en-US" altLang="zh-TW" sz="2998" dirty="0">
                <a:solidFill>
                  <a:srgbClr val="FF0000"/>
                </a:solidFill>
              </a:rPr>
              <a:t>One implication of this </a:t>
            </a:r>
            <a:r>
              <a:rPr lang="en-US" altLang="zh-TW" sz="2998" dirty="0" smtClean="0">
                <a:solidFill>
                  <a:srgbClr val="FF0000"/>
                </a:solidFill>
              </a:rPr>
              <a:t>is that </a:t>
            </a:r>
            <a:r>
              <a:rPr lang="en-US" altLang="zh-TW" sz="2998" dirty="0">
                <a:solidFill>
                  <a:srgbClr val="FF0000"/>
                </a:solidFill>
              </a:rPr>
              <a:t>you </a:t>
            </a:r>
            <a:r>
              <a:rPr lang="en-US" altLang="zh-TW" sz="2998" dirty="0" smtClean="0">
                <a:solidFill>
                  <a:srgbClr val="FF0000"/>
                </a:solidFill>
              </a:rPr>
              <a:t>cannot </a:t>
            </a:r>
            <a:r>
              <a:rPr lang="en-US" altLang="zh-TW" sz="2998" dirty="0">
                <a:solidFill>
                  <a:srgbClr val="FF0000"/>
                </a:solidFill>
              </a:rPr>
              <a:t>use order-based syntax:</a:t>
            </a:r>
          </a:p>
          <a:p>
            <a:pPr marL="456933" lvl="1" indent="0">
              <a:spcBef>
                <a:spcPts val="0"/>
              </a:spcBef>
              <a:buNone/>
            </a:pPr>
            <a:r>
              <a:rPr lang="en-US" altLang="zh-TW" sz="2798" dirty="0">
                <a:solidFill>
                  <a:srgbClr val="FF0000"/>
                </a:solidFill>
                <a:latin typeface="Lucida Console" panose="020B0609040504020204" pitchFamily="49" charset="0"/>
              </a:rPr>
              <a:t>  &gt;&gt;&gt; a={1,5,3}; print(</a:t>
            </a:r>
            <a:r>
              <a:rPr lang="en-US" altLang="zh-TW" sz="2798" dirty="0">
                <a:solidFill>
                  <a:srgbClr val="0070C0"/>
                </a:solidFill>
                <a:latin typeface="Lucida Console" panose="020B0609040504020204" pitchFamily="49" charset="0"/>
              </a:rPr>
              <a:t>a[1]</a:t>
            </a:r>
            <a:r>
              <a:rPr lang="en-US" altLang="zh-TW" sz="2798" dirty="0">
                <a:solidFill>
                  <a:srgbClr val="FF0000"/>
                </a:solidFill>
                <a:latin typeface="Lucida Console" panose="020B0609040504020204" pitchFamily="49" charset="0"/>
              </a:rPr>
              <a:t>) #an </a:t>
            </a:r>
            <a:r>
              <a:rPr lang="en-US" altLang="zh-TW" sz="2798" dirty="0">
                <a:solidFill>
                  <a:srgbClr val="0070C0"/>
                </a:solidFill>
                <a:latin typeface="Lucida Console" panose="020B0609040504020204" pitchFamily="49" charset="0"/>
              </a:rPr>
              <a:t>error</a:t>
            </a:r>
          </a:p>
          <a:p>
            <a:pPr lvl="1">
              <a:spcBef>
                <a:spcPts val="600"/>
              </a:spcBef>
            </a:pPr>
            <a:r>
              <a:rPr lang="en-US" altLang="zh-TW" sz="2998" dirty="0">
                <a:solidFill>
                  <a:srgbClr val="FF0000"/>
                </a:solidFill>
              </a:rPr>
              <a:t>Another implication is comparisons ignore order: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98" dirty="0">
                <a:solidFill>
                  <a:srgbClr val="FF0000"/>
                </a:solidFill>
                <a:latin typeface="Lucida Console" panose="020B0609040504020204" pitchFamily="49" charset="0"/>
              </a:rPr>
              <a:t>    &gt;&gt;&gt; {1, 2, 3} == {3, 2, 1}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798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1799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798" dirty="0">
                <a:solidFill>
                  <a:srgbClr val="0070C0"/>
                </a:solidFill>
                <a:latin typeface="Lucida Console" panose="020B0609040504020204" pitchFamily="49" charset="0"/>
              </a:rPr>
              <a:t>True</a:t>
            </a:r>
          </a:p>
          <a:p>
            <a:pPr lvl="1">
              <a:spcBef>
                <a:spcPts val="600"/>
              </a:spcBef>
            </a:pPr>
            <a:r>
              <a:rPr lang="en-US" sz="2998" dirty="0">
                <a:solidFill>
                  <a:srgbClr val="FF0000"/>
                </a:solidFill>
              </a:rPr>
              <a:t>Another implication is elements don’t repeat: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98" dirty="0">
                <a:solidFill>
                  <a:srgbClr val="FF0000"/>
                </a:solidFill>
                <a:latin typeface="Lucida Console" panose="020B0609040504020204" pitchFamily="49" charset="0"/>
              </a:rPr>
              <a:t>    &gt;&gt;&gt; {1, 5, 3, 2, 1, 5, 3, 4, 1, 1, 1}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798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1799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798" dirty="0">
                <a:solidFill>
                  <a:srgbClr val="0070C0"/>
                </a:solidFill>
                <a:latin typeface="Lucida Console" panose="020B0609040504020204" pitchFamily="49" charset="0"/>
              </a:rPr>
              <a:t>{1, 2, 3, 4, 5}</a:t>
            </a:r>
          </a:p>
          <a:p>
            <a:pPr>
              <a:spcBef>
                <a:spcPts val="0"/>
              </a:spcBef>
            </a:pPr>
            <a:r>
              <a:rPr lang="en-US" altLang="zh-TW" sz="3600" dirty="0" smtClean="0">
                <a:solidFill>
                  <a:srgbClr val="FF0000"/>
                </a:solidFill>
              </a:rPr>
              <a:t>But </a:t>
            </a:r>
            <a:r>
              <a:rPr lang="en-US" altLang="zh-TW" sz="3600" i="1" dirty="0">
                <a:solidFill>
                  <a:srgbClr val="7030A0"/>
                </a:solidFill>
              </a:rPr>
              <a:t>lists</a:t>
            </a:r>
            <a:r>
              <a:rPr lang="en-US" altLang="zh-TW" sz="3600" dirty="0">
                <a:solidFill>
                  <a:srgbClr val="FF0000"/>
                </a:solidFill>
              </a:rPr>
              <a:t> are ordered, and can repeat: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98" dirty="0">
                <a:solidFill>
                  <a:srgbClr val="FF0000"/>
                </a:solidFill>
                <a:latin typeface="Lucida Console" panose="020B0609040504020204" pitchFamily="49" charset="0"/>
              </a:rPr>
              <a:t>	&gt;&gt;&gt; [1, 5, 3, 2, 1, 5, 3, 4, 1, 1, 1]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798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1999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798" dirty="0">
                <a:solidFill>
                  <a:srgbClr val="0070C0"/>
                </a:solidFill>
                <a:latin typeface="Lucida Console" panose="020B0609040504020204" pitchFamily="49" charset="0"/>
              </a:rPr>
              <a:t>[1, 5, 3, 2, 1, 5, 3, 4, 1, 1, 1]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798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76200"/>
            <a:ext cx="9729788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000" dirty="0" smtClean="0">
                <a:solidFill>
                  <a:srgbClr val="0070C0"/>
                </a:solidFill>
                <a:cs typeface="Arial" panose="020B0604020202020204" pitchFamily="34" charset="0"/>
              </a:rPr>
              <a:t>Python Sets</a:t>
            </a:r>
            <a:endParaRPr lang="en-US" alt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2446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28802" y="2129"/>
            <a:ext cx="8072185" cy="988471"/>
          </a:xfrm>
        </p:spPr>
        <p:txBody>
          <a:bodyPr/>
          <a:lstStyle/>
          <a:p>
            <a:r>
              <a:rPr lang="en-US" altLang="en-US" sz="400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Union with</a:t>
            </a:r>
            <a:r>
              <a:rPr lang="en-US" altLang="en-US" sz="4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039" y="918185"/>
            <a:ext cx="8605254" cy="593981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1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5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4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3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} 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|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2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5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1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2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3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4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 5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"}   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|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|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a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en-US" altLang="en-US" sz="2398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2731294" y="2590800"/>
            <a:ext cx="6975359" cy="4246623"/>
          </a:xfrm>
          <a:prstGeom prst="wedgeRoundRectCallout">
            <a:avLst>
              <a:gd name="adj1" fmla="val -64379"/>
              <a:gd name="adj2" fmla="val -51179"/>
              <a:gd name="adj3" fmla="val 16667"/>
            </a:avLst>
          </a:prstGeom>
          <a:solidFill>
            <a:srgbClr val="92D05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wrap="none" lIns="182880" rtlCol="0" anchor="ctr"/>
          <a:lstStyle/>
          <a:p>
            <a:pPr>
              <a:lnSpc>
                <a:spcPct val="85000"/>
              </a:lnSpc>
            </a:pPr>
            <a:endParaRPr kumimoji="0" lang="en-US" altLang="zh-TW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</a:endParaRPr>
          </a:p>
          <a:p>
            <a:pPr>
              <a:lnSpc>
                <a:spcPct val="85000"/>
              </a:lnSpc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</a:rPr>
              <a:t>This converts</a:t>
            </a:r>
            <a:r>
              <a:rPr kumimoji="0" lang="en-US" altLang="zh-TW" sz="2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</a:rPr>
              <a:t> the argument to a set.</a:t>
            </a:r>
          </a:p>
          <a:p>
            <a:pPr>
              <a:lnSpc>
                <a:spcPct val="85000"/>
              </a:lnSpc>
            </a:pPr>
            <a:r>
              <a:rPr lang="en-US" altLang="zh-TW" sz="2800" kern="0" dirty="0" smtClean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Actually </a:t>
            </a:r>
            <a:r>
              <a:rPr lang="en-US" altLang="zh-TW" sz="2800" kern="0" dirty="0" smtClean="0">
                <a:solidFill>
                  <a:srgbClr val="FFFF00"/>
                </a:solidFill>
                <a:latin typeface="Calibri"/>
                <a:ea typeface="新細明體" panose="02020500000000000000" pitchFamily="18" charset="-120"/>
              </a:rPr>
              <a:t>each type </a:t>
            </a:r>
            <a:r>
              <a:rPr lang="en-US" altLang="zh-TW" sz="2800" kern="0" dirty="0" smtClean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has a converter function:</a:t>
            </a:r>
            <a:endParaRPr lang="en-US" altLang="zh-TW" sz="2568" kern="0" dirty="0" smtClean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rgbClr val="B3D88B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set</a:t>
            </a:r>
            <a:r>
              <a:rPr lang="en-US" sz="2400" dirty="0">
                <a:latin typeface="Lucida Console" panose="020B0609040504020204" pitchFamily="49" charset="0"/>
              </a:rPr>
              <a:t>('5.0')</a:t>
            </a:r>
          </a:p>
          <a:p>
            <a:pPr>
              <a:lnSpc>
                <a:spcPct val="85000"/>
              </a:lnSpc>
            </a:pP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{</a:t>
            </a:r>
            <a:r>
              <a:rPr lang="en-US" sz="2400" dirty="0">
                <a:latin typeface="Lucida Console" panose="020B0609040504020204" pitchFamily="49" charset="0"/>
              </a:rPr>
              <a:t>'.', '0', '5'</a:t>
            </a: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</a:p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rgbClr val="B3D88B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b="1" dirty="0" err="1">
                <a:solidFill>
                  <a:srgbClr val="CC6600"/>
                </a:solidFill>
                <a:latin typeface="Lucida Console" panose="020B0609040504020204" pitchFamily="49" charset="0"/>
              </a:rPr>
              <a:t>str</a:t>
            </a:r>
            <a:r>
              <a:rPr lang="en-US" sz="2400" dirty="0">
                <a:latin typeface="Lucida Console" panose="020B0609040504020204" pitchFamily="49" charset="0"/>
              </a:rPr>
              <a:t>(5.0)</a:t>
            </a:r>
          </a:p>
          <a:p>
            <a:pPr>
              <a:lnSpc>
                <a:spcPct val="85000"/>
              </a:lnSpc>
            </a:pPr>
            <a:r>
              <a:rPr lang="en-US" sz="2400" b="1" dirty="0">
                <a:solidFill>
                  <a:srgbClr val="CC6600"/>
                </a:solidFill>
                <a:latin typeface="Lucida Console" panose="020B0609040504020204" pitchFamily="49" charset="0"/>
              </a:rPr>
              <a:t>'</a:t>
            </a:r>
            <a:r>
              <a:rPr lang="en-US" sz="2400" dirty="0">
                <a:latin typeface="Lucida Console" panose="020B0609040504020204" pitchFamily="49" charset="0"/>
              </a:rPr>
              <a:t>5.0</a:t>
            </a:r>
            <a:r>
              <a:rPr lang="en-US" sz="2400" b="1" dirty="0">
                <a:solidFill>
                  <a:srgbClr val="CC6600"/>
                </a:solidFill>
                <a:latin typeface="Lucida Console" panose="020B0609040504020204" pitchFamily="49" charset="0"/>
              </a:rPr>
              <a:t>'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B3D88B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latin typeface="Lucida Console" panose="020B0609040504020204" pitchFamily="49" charset="0"/>
              </a:rPr>
              <a:t>int</a:t>
            </a:r>
            <a:r>
              <a:rPr lang="en-US" sz="2400" dirty="0">
                <a:latin typeface="Lucida Console" panose="020B0609040504020204" pitchFamily="49" charset="0"/>
              </a:rPr>
              <a:t>('5.0')</a:t>
            </a:r>
          </a:p>
          <a:p>
            <a:pPr>
              <a:lnSpc>
                <a:spcPct val="85000"/>
              </a:lnSpc>
            </a:pPr>
            <a:r>
              <a:rPr lang="en-US" sz="24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5</a:t>
            </a:r>
            <a:endParaRPr lang="en-US" sz="2400" b="1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B3D88B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list</a:t>
            </a:r>
            <a:r>
              <a:rPr lang="en-US" sz="2400" dirty="0">
                <a:latin typeface="Lucida Console" panose="020B0609040504020204" pitchFamily="49" charset="0"/>
              </a:rPr>
              <a:t>('5.0')</a:t>
            </a:r>
          </a:p>
          <a:p>
            <a:pPr>
              <a:lnSpc>
                <a:spcPct val="85000"/>
              </a:lnSpc>
            </a:pPr>
            <a:r>
              <a:rPr lang="en-US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sz="2400" dirty="0">
                <a:latin typeface="Lucida Console" panose="020B0609040504020204" pitchFamily="49" charset="0"/>
              </a:rPr>
              <a:t>'5', '.', '0'</a:t>
            </a:r>
            <a:r>
              <a:rPr lang="en-US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</a:p>
          <a:p>
            <a:pPr>
              <a:lnSpc>
                <a:spcPct val="85000"/>
              </a:lnSpc>
            </a:pPr>
            <a:r>
              <a:rPr lang="en-US" sz="2400" dirty="0" smtClean="0">
                <a:solidFill>
                  <a:srgbClr val="B3D88B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sorted</a:t>
            </a:r>
            <a:r>
              <a:rPr 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sz="2400" dirty="0">
                <a:latin typeface="Lucida Console" panose="020B0609040504020204" pitchFamily="49" charset="0"/>
              </a:rPr>
              <a:t>'5.0</a:t>
            </a:r>
            <a:r>
              <a:rPr lang="en-US" sz="2400" dirty="0" smtClean="0">
                <a:latin typeface="Lucida Console" panose="020B0609040504020204" pitchFamily="49" charset="0"/>
              </a:rPr>
              <a:t>') </a:t>
            </a:r>
            <a:r>
              <a:rPr lang="en-US" sz="2400" dirty="0" smtClean="0">
                <a:latin typeface="Bookman Old Style" panose="02050604050505020204" pitchFamily="18" charset="0"/>
              </a:rPr>
              <a:t>#makes a </a:t>
            </a:r>
            <a:r>
              <a:rPr lang="en-US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sorted list</a:t>
            </a:r>
            <a:endParaRPr lang="en-US" sz="2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sz="2400" dirty="0" smtClean="0">
                <a:latin typeface="Lucida Console" panose="020B0609040504020204" pitchFamily="49" charset="0"/>
              </a:rPr>
              <a:t>'.', '0', '5'</a:t>
            </a:r>
            <a:r>
              <a:rPr lang="en-US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endParaRPr lang="en-US" sz="24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2400" dirty="0" smtClean="0">
                <a:solidFill>
                  <a:srgbClr val="B3D88B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400" spc="-50" dirty="0" smtClean="0">
                <a:latin typeface="Bookman Old Style" panose="02050604050505020204" pitchFamily="18" charset="0"/>
              </a:rPr>
              <a:t>#This last one </a:t>
            </a:r>
            <a:r>
              <a:rPr lang="en-US" sz="2400" spc="-50" dirty="0">
                <a:latin typeface="Bookman Old Style" panose="02050604050505020204" pitchFamily="18" charset="0"/>
              </a:rPr>
              <a:t>i</a:t>
            </a:r>
            <a:r>
              <a:rPr lang="en-US" sz="2400" spc="-50" dirty="0" smtClean="0">
                <a:latin typeface="Bookman Old Style" panose="02050604050505020204" pitchFamily="18" charset="0"/>
              </a:rPr>
              <a:t>s sorted by</a:t>
            </a:r>
            <a:r>
              <a:rPr lang="en-US" sz="2000" spc="-50" dirty="0" smtClean="0">
                <a:latin typeface="Bookman Old Style" panose="02050604050505020204" pitchFamily="18" charset="0"/>
              </a:rPr>
              <a:t> </a:t>
            </a:r>
            <a:r>
              <a:rPr lang="en-US" sz="2400" spc="-50" dirty="0" smtClean="0">
                <a:latin typeface="Bookman Old Style" panose="02050604050505020204" pitchFamily="18" charset="0"/>
              </a:rPr>
              <a:t>ASCII</a:t>
            </a:r>
            <a:r>
              <a:rPr lang="en-US" sz="2000" spc="-50" dirty="0" smtClean="0">
                <a:latin typeface="Bookman Old Style" panose="02050604050505020204" pitchFamily="18" charset="0"/>
              </a:rPr>
              <a:t> </a:t>
            </a:r>
            <a:r>
              <a:rPr lang="en-US" sz="2400" spc="-50" dirty="0" smtClean="0">
                <a:latin typeface="Bookman Old Style" panose="02050604050505020204" pitchFamily="18" charset="0"/>
              </a:rPr>
              <a:t>value</a:t>
            </a:r>
          </a:p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69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28802" y="2129"/>
            <a:ext cx="8072185" cy="988471"/>
          </a:xfrm>
        </p:spPr>
        <p:txBody>
          <a:bodyPr/>
          <a:lstStyle/>
          <a:p>
            <a:r>
              <a:rPr lang="en-US" altLang="en-US" sz="400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Union with</a:t>
            </a:r>
            <a:r>
              <a:rPr lang="en-US" altLang="en-US" sz="4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039" y="918185"/>
            <a:ext cx="8605254" cy="593981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1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5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4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3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} 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|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2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5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1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2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3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4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 5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"}   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|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|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a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|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{"</a:t>
            </a:r>
            <a:r>
              <a:rPr lang="en-US" altLang="en-US" sz="2398" b="1" dirty="0" err="1">
                <a:solidFill>
                  <a:srgbClr val="00B050"/>
                </a:solidFill>
                <a:latin typeface="Lucida Console" pitchFamily="49" charset="0"/>
              </a:rPr>
              <a:t>b</a:t>
            </a:r>
            <a:r>
              <a:rPr lang="en-US" altLang="en-US" sz="2398" dirty="0" err="1">
                <a:solidFill>
                  <a:schemeClr val="tx1"/>
                </a:solidFill>
                <a:latin typeface="Lucida Console" pitchFamily="49" charset="0"/>
              </a:rPr>
              <a:t>","</a:t>
            </a:r>
            <a:r>
              <a:rPr lang="en-US" altLang="en-US" sz="2398" b="1" dirty="0" err="1">
                <a:solidFill>
                  <a:srgbClr val="00B050"/>
                </a:solidFill>
                <a:latin typeface="Lucida Console" pitchFamily="49" charset="0"/>
              </a:rPr>
              <a:t>a</a:t>
            </a:r>
            <a:r>
              <a:rPr lang="en-US" altLang="en-US" sz="2398" dirty="0" err="1">
                <a:solidFill>
                  <a:schemeClr val="tx1"/>
                </a:solidFill>
                <a:latin typeface="Lucida Console" pitchFamily="49" charset="0"/>
              </a:rPr>
              <a:t>","</a:t>
            </a:r>
            <a:r>
              <a:rPr lang="en-US" altLang="en-US" sz="2398" b="1" dirty="0" err="1">
                <a:solidFill>
                  <a:srgbClr val="00B050"/>
                </a:solidFill>
                <a:latin typeface="Lucida Console" pitchFamily="49" charset="0"/>
              </a:rPr>
              <a:t>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a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 smtClean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|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a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 smtClean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.union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      (set("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"))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a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.union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      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a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 #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I’m not sure why this last one is in a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 # </a:t>
            </a:r>
            <a:r>
              <a:rPr lang="en-US" alt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different order. But it doesn’t matter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 # </a:t>
            </a:r>
            <a:r>
              <a:rPr lang="en-US" altLang="en-US" sz="2398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itchFamily="49" charset="0"/>
              </a:rPr>
              <a:t>anyway, because sets are unordered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en-US" altLang="en-US" sz="2398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036094" y="5486400"/>
            <a:ext cx="6670559" cy="1351023"/>
          </a:xfrm>
          <a:prstGeom prst="wedgeRoundRectCallout">
            <a:avLst>
              <a:gd name="adj1" fmla="val -41304"/>
              <a:gd name="adj2" fmla="val -129810"/>
              <a:gd name="adj3" fmla="val 16667"/>
            </a:avLst>
          </a:prstGeom>
          <a:solidFill>
            <a:srgbClr val="92D05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lnSpc>
                <a:spcPct val="85000"/>
              </a:lnSpc>
            </a:pPr>
            <a:r>
              <a:rPr kumimoji="0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</a:rPr>
              <a:t>This</a:t>
            </a: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</a:rPr>
              <a:t> is a method</a:t>
            </a:r>
            <a:r>
              <a:rPr kumimoji="0" lang="en-US" altLang="zh-TW" sz="2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</a:rPr>
              <a:t>. We haven’t talked about methods yet. For now, we’ll just say that it is another way to run the </a:t>
            </a:r>
            <a:r>
              <a:rPr kumimoji="0" lang="en-US" altLang="zh-TW" sz="2800" b="1" i="0" u="none" strike="noStrike" kern="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</a:rPr>
              <a:t>|</a:t>
            </a:r>
            <a:r>
              <a:rPr kumimoji="0" lang="en-US" altLang="zh-TW" sz="2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</a:rPr>
              <a:t> operator.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640214" y="5715000"/>
            <a:ext cx="7066439" cy="1122423"/>
          </a:xfrm>
          <a:prstGeom prst="wedgeRoundRectCallout">
            <a:avLst>
              <a:gd name="adj1" fmla="val -54104"/>
              <a:gd name="adj2" fmla="val -81497"/>
              <a:gd name="adj3" fmla="val 16667"/>
            </a:avLst>
          </a:prstGeom>
          <a:solidFill>
            <a:srgbClr val="92D05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lnSpc>
                <a:spcPct val="85000"/>
              </a:lnSpc>
            </a:pPr>
            <a:r>
              <a:rPr lang="en-US" altLang="zh-TW" sz="2800" kern="0" dirty="0" smtClean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Here we see an interesting detail</a:t>
            </a:r>
            <a:r>
              <a:rPr kumimoji="0" lang="en-US" altLang="zh-TW" sz="2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</a:rPr>
              <a:t>. It didn’t give the same output </a:t>
            </a:r>
            <a:r>
              <a:rPr kumimoji="0" lang="en-US" altLang="zh-TW" sz="28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新細明體" panose="02020500000000000000" pitchFamily="18" charset="-120"/>
              </a:rPr>
              <a:t>as the | operator gave</a:t>
            </a:r>
            <a:r>
              <a:rPr kumimoji="0" lang="en-US" altLang="zh-TW" sz="2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</a:rPr>
              <a:t>.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2350294" y="4038600"/>
            <a:ext cx="3886200" cy="2209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31682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5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58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28802" y="2129"/>
            <a:ext cx="8072185" cy="988471"/>
          </a:xfrm>
        </p:spPr>
        <p:txBody>
          <a:bodyPr/>
          <a:lstStyle/>
          <a:p>
            <a:r>
              <a:rPr lang="en-US" altLang="en-US" sz="400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Intersection with</a:t>
            </a:r>
            <a:r>
              <a:rPr lang="en-US" altLang="en-US" sz="4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039" y="918185"/>
            <a:ext cx="8605254" cy="593981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altLang="en-US" sz="2398" dirty="0">
                <a:solidFill>
                  <a:srgbClr val="FF0000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5</a:t>
            </a:r>
            <a:r>
              <a:rPr lang="en-US" altLang="en-US" sz="2398" dirty="0">
                <a:solidFill>
                  <a:srgbClr val="FF0000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4</a:t>
            </a:r>
            <a:r>
              <a:rPr lang="en-US" altLang="en-US" sz="2398" dirty="0">
                <a:solidFill>
                  <a:srgbClr val="FF0000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3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} 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&amp;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2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5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5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{"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"}   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&amp;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{"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bat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set</a:t>
            </a:r>
            <a:r>
              <a:rPr lang="en-US" altLang="en-US" sz="2398" dirty="0" smtClean="0">
                <a:solidFill>
                  <a:schemeClr val="tx1"/>
                </a:solidFill>
                <a:latin typeface="Lucida Console" pitchFamily="49" charset="0"/>
              </a:rPr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 smtClean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set("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c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&amp;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b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a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c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&amp;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{"</a:t>
            </a:r>
            <a:r>
              <a:rPr lang="en-US" altLang="en-US" sz="2398" b="1" dirty="0" err="1">
                <a:solidFill>
                  <a:srgbClr val="FF0000"/>
                </a:solidFill>
                <a:latin typeface="Lucida Console" pitchFamily="49" charset="0"/>
              </a:rPr>
              <a:t>b</a:t>
            </a:r>
            <a:r>
              <a:rPr lang="en-US" altLang="en-US" sz="2398" dirty="0" err="1">
                <a:solidFill>
                  <a:schemeClr val="tx1"/>
                </a:solidFill>
                <a:latin typeface="Lucida Console" pitchFamily="49" charset="0"/>
              </a:rPr>
              <a:t>","</a:t>
            </a:r>
            <a:r>
              <a:rPr lang="en-US" altLang="en-US" sz="2398" b="1" dirty="0" err="1">
                <a:solidFill>
                  <a:srgbClr val="00B050"/>
                </a:solidFill>
                <a:latin typeface="Lucida Console" pitchFamily="49" charset="0"/>
              </a:rPr>
              <a:t>a</a:t>
            </a:r>
            <a:r>
              <a:rPr lang="en-US" altLang="en-US" sz="2398" dirty="0" err="1">
                <a:solidFill>
                  <a:schemeClr val="tx1"/>
                </a:solidFill>
                <a:latin typeface="Lucida Console" pitchFamily="49" charset="0"/>
              </a:rPr>
              <a:t>","</a:t>
            </a:r>
            <a:r>
              <a:rPr lang="en-US" altLang="en-US" sz="2398" b="1" dirty="0" err="1">
                <a:solidFill>
                  <a:srgbClr val="00B050"/>
                </a:solidFill>
                <a:latin typeface="Lucida Console" pitchFamily="49" charset="0"/>
              </a:rPr>
              <a:t>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a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 smtClean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set("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&amp;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{"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bat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set()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 smtClean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set("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c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.intersection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(set("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b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"))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a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c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.intersection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("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b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a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en-US" altLang="en-US" sz="2398" dirty="0">
              <a:solidFill>
                <a:schemeClr val="tx1"/>
              </a:solidFill>
              <a:latin typeface="Lucida Console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32570" y="2093976"/>
            <a:ext cx="5970723" cy="1792224"/>
            <a:chOff x="1332570" y="2057400"/>
            <a:chExt cx="5970723" cy="1752600"/>
          </a:xfrm>
        </p:grpSpPr>
        <p:sp>
          <p:nvSpPr>
            <p:cNvPr id="2" name="Isosceles Triangle 1"/>
            <p:cNvSpPr/>
            <p:nvPr/>
          </p:nvSpPr>
          <p:spPr bwMode="auto">
            <a:xfrm rot="4173493" flipV="1">
              <a:off x="1948376" y="2608876"/>
              <a:ext cx="457200" cy="1688811"/>
            </a:xfrm>
            <a:prstGeom prst="triangle">
              <a:avLst/>
            </a:prstGeom>
            <a:solidFill>
              <a:srgbClr val="92D050"/>
            </a:solidFill>
            <a:ln w="12700" cap="flat" cmpd="sng" algn="ctr">
              <a:solidFill>
                <a:srgbClr val="41719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4" name="Rounded Rectangular Callout 3"/>
            <p:cNvSpPr/>
            <p:nvPr/>
          </p:nvSpPr>
          <p:spPr>
            <a:xfrm>
              <a:off x="2731294" y="2057400"/>
              <a:ext cx="4571999" cy="1752600"/>
            </a:xfrm>
            <a:prstGeom prst="wedgeRoundRectCallout">
              <a:avLst>
                <a:gd name="adj1" fmla="val -79120"/>
                <a:gd name="adj2" fmla="val -50109"/>
                <a:gd name="adj3" fmla="val 16667"/>
              </a:avLst>
            </a:prstGeom>
            <a:solidFill>
              <a:srgbClr val="92D05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TW" sz="2800" kern="0" noProof="0" dirty="0" smtClean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These indicate empty sets. (The reason it is written this way </a:t>
              </a:r>
              <a:r>
                <a:rPr lang="en-US" altLang="zh-TW" sz="2800" kern="0" dirty="0" smtClean="0">
                  <a:solidFill>
                    <a:prstClr val="black"/>
                  </a:solidFill>
                  <a:latin typeface="Calibri"/>
                  <a:ea typeface="新細明體" panose="02020500000000000000" pitchFamily="18" charset="-120"/>
                </a:rPr>
                <a:t>will become clear when we get to dictionaries…)</a:t>
              </a:r>
              <a:endPara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9" name="Isosceles Triangle 8"/>
            <p:cNvSpPr/>
            <p:nvPr/>
          </p:nvSpPr>
          <p:spPr bwMode="auto">
            <a:xfrm rot="4173493" flipV="1">
              <a:off x="1995591" y="2712789"/>
              <a:ext cx="425260" cy="1457566"/>
            </a:xfrm>
            <a:prstGeom prst="triangle">
              <a:avLst/>
            </a:prstGeom>
            <a:solidFill>
              <a:srgbClr val="92D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946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-70505" y="2129"/>
            <a:ext cx="9823794" cy="988471"/>
          </a:xfrm>
        </p:spPr>
        <p:txBody>
          <a:bodyPr vert="horz" wrap="square" lIns="0" tIns="42303" rIns="0" bIns="42303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400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Remove </a:t>
            </a:r>
            <a:r>
              <a:rPr lang="en-US" altLang="en-US" sz="4000" dirty="0" smtClean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items </a:t>
            </a:r>
            <a:r>
              <a:rPr lang="en-US" altLang="en-US" sz="400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shared by 2</a:t>
            </a:r>
            <a:r>
              <a:rPr lang="en-US" altLang="en-US" sz="4000" baseline="3000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nd</a:t>
            </a:r>
            <a:r>
              <a:rPr lang="en-US" altLang="en-US" sz="400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set</a:t>
            </a:r>
            <a:r>
              <a:rPr lang="en-US" altLang="en-US" sz="4000" spc="-139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,</a:t>
            </a:r>
            <a:r>
              <a:rPr lang="en-US" altLang="en-US" sz="3600" spc="-139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4000" spc="-139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with </a:t>
            </a:r>
            <a:r>
              <a:rPr lang="en-US" altLang="en-US" sz="4000" spc="-139" dirty="0">
                <a:solidFill>
                  <a:srgbClr val="00B0F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-</a:t>
            </a:r>
            <a:endParaRPr lang="en-US" altLang="en-US" sz="4071" spc="-139" dirty="0">
              <a:solidFill>
                <a:srgbClr val="00B0F0"/>
              </a:solidFill>
              <a:latin typeface="Elephant" panose="02020904090505020303" pitchFamily="18" charset="0"/>
              <a:cs typeface="Arial" panose="020B0604020202020204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039" y="918185"/>
            <a:ext cx="8986018" cy="593981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1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5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4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3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} 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-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{2,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5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1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3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4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"}   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-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{"bat"}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-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set("b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-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{"</a:t>
            </a:r>
            <a:r>
              <a:rPr lang="en-US" altLang="en-US" sz="2398" dirty="0" err="1">
                <a:solidFill>
                  <a:schemeClr val="tx1"/>
                </a:solidFill>
                <a:latin typeface="Lucida Console" pitchFamily="49" charset="0"/>
              </a:rPr>
              <a:t>b","</a:t>
            </a:r>
            <a:r>
              <a:rPr lang="en-US" altLang="en-US" sz="2398" b="1" dirty="0" err="1">
                <a:solidFill>
                  <a:srgbClr val="FF0000"/>
                </a:solidFill>
                <a:latin typeface="Lucida Console" pitchFamily="49" charset="0"/>
              </a:rPr>
              <a:t>a</a:t>
            </a:r>
            <a:r>
              <a:rPr lang="en-US" altLang="en-US" sz="2398" dirty="0" err="1">
                <a:solidFill>
                  <a:schemeClr val="tx1"/>
                </a:solidFill>
                <a:latin typeface="Lucida Console" pitchFamily="49" charset="0"/>
              </a:rPr>
              <a:t>","</a:t>
            </a:r>
            <a:r>
              <a:rPr lang="en-US" altLang="en-US" sz="2398" b="1" dirty="0" err="1">
                <a:solidFill>
                  <a:srgbClr val="FF0000"/>
                </a:solidFill>
                <a:latin typeface="Lucida Console" pitchFamily="49" charset="0"/>
              </a:rPr>
              <a:t>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 smtClean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-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{"bat"}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a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 smtClean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.difference  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(set("b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"))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.difference  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("b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endParaRPr lang="en-US" altLang="en-US" sz="2398" spc="-140" dirty="0">
              <a:solidFill>
                <a:schemeClr val="tx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30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29"/>
            <a:ext cx="9729788" cy="988471"/>
          </a:xfrm>
        </p:spPr>
        <p:txBody>
          <a:bodyPr/>
          <a:lstStyle/>
          <a:p>
            <a:r>
              <a:rPr lang="en-US" altLang="en-US" sz="4000" dirty="0">
                <a:solidFill>
                  <a:srgbClr val="0070C0"/>
                </a:solidFill>
                <a:latin typeface="Elephant" panose="02020904090505020303" pitchFamily="18" charset="0"/>
                <a:cs typeface="Arial" panose="020B0604020202020204" pitchFamily="34" charset="0"/>
              </a:rPr>
              <a:t>Exclusively in just one set, with</a:t>
            </a:r>
            <a:r>
              <a:rPr lang="en-US" altLang="en-US" sz="4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^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039" y="918185"/>
            <a:ext cx="8986018" cy="593981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1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5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4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3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} 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^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2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5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1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2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3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4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"}    </a:t>
            </a:r>
            <a:r>
              <a:rPr lang="en-US" altLang="en-US" sz="2398" b="1" dirty="0">
                <a:solidFill>
                  <a:srgbClr val="00B0F0"/>
                </a:solidFill>
                <a:latin typeface="Lucida Console" panose="020B0609040504020204" pitchFamily="49" charset="0"/>
              </a:rPr>
              <a:t>^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^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^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{"</a:t>
            </a:r>
            <a:r>
              <a:rPr lang="en-US" altLang="en-US" sz="2398" b="1" dirty="0" err="1">
                <a:solidFill>
                  <a:srgbClr val="00B050"/>
                </a:solidFill>
                <a:latin typeface="Lucida Console" pitchFamily="49" charset="0"/>
              </a:rPr>
              <a:t>b</a:t>
            </a:r>
            <a:r>
              <a:rPr lang="en-US" altLang="en-US" sz="2398" dirty="0" err="1">
                <a:solidFill>
                  <a:schemeClr val="tx1"/>
                </a:solidFill>
                <a:latin typeface="Lucida Console" pitchFamily="49" charset="0"/>
              </a:rPr>
              <a:t>","</a:t>
            </a:r>
            <a:r>
              <a:rPr lang="en-US" altLang="en-US" sz="2398" b="1" dirty="0" err="1">
                <a:solidFill>
                  <a:srgbClr val="FF0000"/>
                </a:solidFill>
                <a:latin typeface="Lucida Console" pitchFamily="49" charset="0"/>
              </a:rPr>
              <a:t>a</a:t>
            </a:r>
            <a:r>
              <a:rPr lang="en-US" altLang="en-US" sz="2398" dirty="0" err="1">
                <a:solidFill>
                  <a:schemeClr val="tx1"/>
                </a:solidFill>
                <a:latin typeface="Lucida Console" pitchFamily="49" charset="0"/>
              </a:rPr>
              <a:t>","</a:t>
            </a:r>
            <a:r>
              <a:rPr lang="en-US" altLang="en-US" sz="2398" b="1" dirty="0" err="1">
                <a:solidFill>
                  <a:srgbClr val="FF0000"/>
                </a:solidFill>
                <a:latin typeface="Lucida Console" pitchFamily="49" charset="0"/>
              </a:rPr>
              <a:t>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 smtClean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 </a:t>
            </a:r>
            <a:r>
              <a:rPr lang="en-US" altLang="en-US" sz="2398" b="1" dirty="0">
                <a:solidFill>
                  <a:srgbClr val="00B0F0"/>
                </a:solidFill>
                <a:latin typeface="Lucida Console" pitchFamily="49" charset="0"/>
              </a:rPr>
              <a:t>^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{"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a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 smtClean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").</a:t>
            </a:r>
            <a:r>
              <a:rPr lang="en-US" altLang="en-US" sz="2398" b="1" dirty="0" err="1">
                <a:solidFill>
                  <a:srgbClr val="00B0F0"/>
                </a:solidFill>
                <a:latin typeface="Lucida Console" pitchFamily="49" charset="0"/>
              </a:rPr>
              <a:t>symmetric_difference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(set("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"))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 set("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").</a:t>
            </a:r>
            <a:r>
              <a:rPr lang="en-US" altLang="en-US" sz="2398" b="1" dirty="0" err="1">
                <a:solidFill>
                  <a:srgbClr val="00B0F0"/>
                </a:solidFill>
                <a:latin typeface="Lucida Console" pitchFamily="49" charset="0"/>
              </a:rPr>
              <a:t>symmetric_difference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("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</a:t>
            </a:r>
            <a:r>
              <a:rPr lang="en-US" altLang="en-US" sz="2398" b="1" dirty="0">
                <a:solidFill>
                  <a:srgbClr val="FF0000"/>
                </a:solidFill>
                <a:latin typeface="Lucida Console" pitchFamily="49" charset="0"/>
              </a:rPr>
              <a:t>at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{'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', '</a:t>
            </a:r>
            <a:r>
              <a:rPr lang="en-US" altLang="en-US" sz="2398" b="1" dirty="0">
                <a:solidFill>
                  <a:srgbClr val="00B050"/>
                </a:solidFill>
                <a:latin typeface="Lucida Console" pitchFamily="49" charset="0"/>
              </a:rPr>
              <a:t>b</a:t>
            </a:r>
            <a:r>
              <a:rPr lang="en-US" altLang="en-US" sz="2398" dirty="0">
                <a:solidFill>
                  <a:schemeClr val="tx1"/>
                </a:solidFill>
                <a:latin typeface="Lucida Console" pitchFamily="49" charset="0"/>
              </a:rPr>
              <a:t>'}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398" dirty="0">
                <a:solidFill>
                  <a:schemeClr val="bg1">
                    <a:lumMod val="85000"/>
                  </a:schemeClr>
                </a:solidFill>
                <a:latin typeface="Lucida Console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44926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Number Examples: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941623"/>
              </p:ext>
            </p:extLst>
          </p:nvPr>
        </p:nvGraphicFramePr>
        <p:xfrm>
          <a:off x="521494" y="3775032"/>
          <a:ext cx="8428734" cy="29718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8200"/>
                <a:gridCol w="33474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68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757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bool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long</a:t>
                      </a:r>
                    </a:p>
                  </a:txBody>
                  <a:tcPr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float</a:t>
                      </a:r>
                    </a:p>
                  </a:txBody>
                  <a:tcPr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complex</a:t>
                      </a:r>
                    </a:p>
                  </a:txBody>
                  <a:tcPr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False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51924361L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0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3.14j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100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True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-0x19323L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15.2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45.j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786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0122L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-21.9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9.322e-36j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80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0xDEFABCECBDAECBFBAEl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32.3+e18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0.876j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490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535633629843L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-90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-.6545+0J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0x260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-052318172735L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-3.25E+101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3e+26J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0x69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Lucida Sans Unicode" pitchFamily="34" charset="0"/>
                      </a:endParaRP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-4721885298529L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70.2-E12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Lucida Sans Unicode" pitchFamily="34" charset="0"/>
                        </a:rPr>
                        <a:t>4.53e-7j</a:t>
                      </a:r>
                    </a:p>
                  </a:txBody>
                  <a:tcPr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296562" y="1050324"/>
            <a:ext cx="10021330" cy="2730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-346075">
              <a:spcBef>
                <a:spcPts val="1800"/>
              </a:spcBef>
              <a:buNone/>
            </a:pPr>
            <a:r>
              <a:rPr lang="en-US" altLang="en-US" sz="3200" dirty="0"/>
              <a:t>Python supports </a:t>
            </a:r>
            <a:r>
              <a:rPr lang="en-US" altLang="en-US" sz="3200" dirty="0" smtClean="0"/>
              <a:t>four </a:t>
            </a:r>
            <a:r>
              <a:rPr lang="en-US" altLang="en-US" sz="32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en-US" sz="3200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five)</a:t>
            </a:r>
            <a:r>
              <a:rPr lang="en-US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en-US" sz="3200" dirty="0"/>
              <a:t>kinds of numbers:</a:t>
            </a:r>
          </a:p>
          <a:p>
            <a:pPr marL="346075" indent="-346075">
              <a:spcBef>
                <a:spcPts val="0"/>
              </a:spcBef>
            </a:pPr>
            <a:r>
              <a:rPr lang="en-US" altLang="en-US" sz="3200" dirty="0" err="1"/>
              <a:t>int</a:t>
            </a:r>
            <a:r>
              <a:rPr lang="en-US" altLang="en-US" sz="3200" dirty="0"/>
              <a:t> (signed integers</a:t>
            </a:r>
            <a:r>
              <a:rPr lang="en-US" altLang="en-US" sz="3200" dirty="0" smtClean="0"/>
              <a:t>)</a:t>
            </a:r>
          </a:p>
          <a:p>
            <a:pPr marL="346075" indent="-346075">
              <a:spcBef>
                <a:spcPts val="0"/>
              </a:spcBef>
            </a:pPr>
            <a:r>
              <a:rPr lang="en-US" altLang="en-US" sz="3200" dirty="0" smtClean="0"/>
              <a:t>bool (a binary number)</a:t>
            </a:r>
            <a:endParaRPr lang="en-US" altLang="en-US" sz="3200" dirty="0"/>
          </a:p>
          <a:p>
            <a:pPr marL="346075" indent="-346075">
              <a:spcBef>
                <a:spcPts val="0"/>
              </a:spcBef>
            </a:pPr>
            <a:r>
              <a:rPr lang="en-US" altLang="en-US" sz="32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long (long </a:t>
            </a:r>
            <a:r>
              <a:rPr lang="en-US" altLang="en-US" sz="3200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integers)</a:t>
            </a:r>
            <a:endParaRPr lang="en-US" altLang="en-US" sz="3200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6075" indent="-346075">
              <a:spcBef>
                <a:spcPts val="0"/>
              </a:spcBef>
            </a:pPr>
            <a:r>
              <a:rPr lang="en-US" altLang="en-US" sz="3200" dirty="0"/>
              <a:t>float (floating point real values)</a:t>
            </a:r>
          </a:p>
          <a:p>
            <a:pPr marL="346075" indent="-346075">
              <a:spcBef>
                <a:spcPts val="0"/>
              </a:spcBef>
            </a:pPr>
            <a:r>
              <a:rPr lang="en-US" altLang="en-US" sz="3200" dirty="0"/>
              <a:t>complex (complex numbers</a:t>
            </a:r>
            <a:r>
              <a:rPr lang="en-US" altLang="en-US" sz="2800" dirty="0" smtClean="0"/>
              <a:t>)</a:t>
            </a:r>
            <a:endParaRPr lang="en-US" altLang="en-US" sz="28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474494" y="2286000"/>
            <a:ext cx="2788201" cy="457272"/>
          </a:xfrm>
          <a:prstGeom prst="wedgeRoundRectCallout">
            <a:avLst>
              <a:gd name="adj1" fmla="val -102471"/>
              <a:gd name="adj2" fmla="val 2529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68" dirty="0" smtClean="0">
                <a:solidFill>
                  <a:prstClr val="black"/>
                </a:solidFill>
              </a:rPr>
              <a:t>Was in Python2.</a:t>
            </a:r>
            <a:endParaRPr lang="en-US" sz="2568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81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87369" y="967611"/>
            <a:ext cx="9425725" cy="5595275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825"/>
              </a:spcBef>
              <a:buNone/>
            </a:pPr>
            <a:r>
              <a:rPr lang="en-US" altLang="en-US" sz="3669" dirty="0"/>
              <a:t>  Mathematics </a:t>
            </a:r>
            <a:r>
              <a:rPr lang="en-US" altLang="en-US" sz="3669" dirty="0" smtClean="0"/>
              <a:t>(</a:t>
            </a:r>
            <a:r>
              <a:rPr lang="zh-TW" altLang="en-US" sz="3200" dirty="0"/>
              <a:t>數學</a:t>
            </a:r>
            <a:r>
              <a:rPr lang="en-US" altLang="en-US" sz="3669" dirty="0" smtClean="0"/>
              <a:t>) defines </a:t>
            </a:r>
            <a:r>
              <a:rPr lang="en-US" altLang="en-US" sz="3669" dirty="0"/>
              <a:t>two types of sets:</a:t>
            </a:r>
          </a:p>
          <a:p>
            <a:pPr marL="364871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3302" dirty="0"/>
              <a:t>1. </a:t>
            </a:r>
            <a:r>
              <a:rPr lang="en-US" altLang="en-US" sz="3302" dirty="0">
                <a:solidFill>
                  <a:srgbClr val="FF0000"/>
                </a:solidFill>
              </a:rPr>
              <a:t>Ordered Sets</a:t>
            </a:r>
          </a:p>
          <a:p>
            <a:pPr marL="995942" lvl="2" indent="-266459">
              <a:lnSpc>
                <a:spcPct val="80000"/>
              </a:lnSpc>
              <a:spcBef>
                <a:spcPts val="0"/>
              </a:spcBef>
            </a:pPr>
            <a:r>
              <a:rPr lang="en-US" altLang="en-US" sz="2935" dirty="0"/>
              <a:t>If you want to visit all elements of an ordered set, then they must be visited in a specific order.</a:t>
            </a:r>
          </a:p>
          <a:p>
            <a:pPr marL="1362867" lvl="3" indent="-267914">
              <a:lnSpc>
                <a:spcPct val="80000"/>
              </a:lnSpc>
              <a:spcBef>
                <a:spcPts val="825"/>
              </a:spcBef>
            </a:pPr>
            <a:r>
              <a:rPr lang="en-US" altLang="en-US" sz="2935" dirty="0" err="1"/>
              <a:t>Eg</a:t>
            </a:r>
            <a:r>
              <a:rPr lang="en-US" altLang="en-US" sz="2935" dirty="0"/>
              <a:t>: </a:t>
            </a:r>
            <a:r>
              <a:rPr lang="en-US" altLang="en-US" sz="2935" b="1" dirty="0">
                <a:solidFill>
                  <a:srgbClr val="0070C0"/>
                </a:solidFill>
              </a:rPr>
              <a:t>Dealing</a:t>
            </a:r>
            <a:r>
              <a:rPr lang="en-US" altLang="en-US" sz="2935" dirty="0"/>
              <a:t> </a:t>
            </a:r>
            <a:r>
              <a:rPr lang="en-US" altLang="en-US" sz="2935" b="1" dirty="0">
                <a:solidFill>
                  <a:srgbClr val="0070C0"/>
                </a:solidFill>
              </a:rPr>
              <a:t>a stack of cards</a:t>
            </a:r>
            <a:r>
              <a:rPr lang="en-US" altLang="en-US" sz="2935" dirty="0"/>
              <a:t> off the top of the deck.</a:t>
            </a:r>
          </a:p>
          <a:p>
            <a:pPr marL="1729793" lvl="4" indent="-270826">
              <a:lnSpc>
                <a:spcPct val="80000"/>
              </a:lnSpc>
              <a:spcBef>
                <a:spcPts val="0"/>
              </a:spcBef>
            </a:pPr>
            <a:r>
              <a:rPr lang="en-US" altLang="en-US" sz="2935" dirty="0"/>
              <a:t>The cards always come out the same, regardless of who deals the deck.</a:t>
            </a:r>
          </a:p>
          <a:p>
            <a:pPr marL="364871" lvl="1" indent="0">
              <a:lnSpc>
                <a:spcPct val="80000"/>
              </a:lnSpc>
              <a:spcBef>
                <a:spcPts val="2100"/>
              </a:spcBef>
              <a:buNone/>
            </a:pPr>
            <a:r>
              <a:rPr lang="en-US" altLang="en-US" sz="3302" dirty="0"/>
              <a:t>2. </a:t>
            </a:r>
            <a:r>
              <a:rPr lang="en-US" altLang="en-US" sz="3302" dirty="0">
                <a:solidFill>
                  <a:srgbClr val="FF0000"/>
                </a:solidFill>
              </a:rPr>
              <a:t>Unordered Sets</a:t>
            </a:r>
          </a:p>
          <a:p>
            <a:pPr marL="995942" lvl="2" indent="-266459">
              <a:lnSpc>
                <a:spcPct val="80000"/>
              </a:lnSpc>
              <a:spcBef>
                <a:spcPts val="0"/>
              </a:spcBef>
            </a:pPr>
            <a:r>
              <a:rPr lang="en-US" altLang="en-US" sz="2935" dirty="0"/>
              <a:t>If you want to visit all elements of an unordered set, then the order is unimportant.</a:t>
            </a:r>
          </a:p>
          <a:p>
            <a:pPr marL="1362867" lvl="3" indent="-267914">
              <a:lnSpc>
                <a:spcPct val="80000"/>
              </a:lnSpc>
              <a:spcBef>
                <a:spcPts val="825"/>
              </a:spcBef>
            </a:pPr>
            <a:r>
              <a:rPr lang="en-US" altLang="en-US" sz="2935" dirty="0" err="1"/>
              <a:t>Eg</a:t>
            </a:r>
            <a:r>
              <a:rPr lang="en-US" altLang="en-US" sz="2935" dirty="0"/>
              <a:t>: </a:t>
            </a:r>
            <a:r>
              <a:rPr lang="en-US" altLang="en-US" sz="2935" b="1" dirty="0">
                <a:solidFill>
                  <a:srgbClr val="0070C0"/>
                </a:solidFill>
              </a:rPr>
              <a:t>Pulling</a:t>
            </a:r>
            <a:r>
              <a:rPr lang="en-US" altLang="en-US" sz="2935" dirty="0">
                <a:solidFill>
                  <a:srgbClr val="0070C0"/>
                </a:solidFill>
              </a:rPr>
              <a:t> </a:t>
            </a:r>
            <a:r>
              <a:rPr lang="en-US" altLang="en-US" sz="2935" b="1" dirty="0">
                <a:solidFill>
                  <a:srgbClr val="0070C0"/>
                </a:solidFill>
              </a:rPr>
              <a:t>balls out of a bag</a:t>
            </a:r>
            <a:r>
              <a:rPr lang="en-US" altLang="en-US" sz="2935" dirty="0"/>
              <a:t>.</a:t>
            </a:r>
          </a:p>
          <a:p>
            <a:pPr marL="1729793" lvl="4" indent="-270826">
              <a:lnSpc>
                <a:spcPct val="80000"/>
              </a:lnSpc>
              <a:spcBef>
                <a:spcPts val="825"/>
              </a:spcBef>
            </a:pPr>
            <a:r>
              <a:rPr lang="en-US" altLang="en-US" sz="2935" dirty="0"/>
              <a:t>The balls could come out different each time.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" y="0"/>
            <a:ext cx="9729788" cy="1077171"/>
          </a:xfrm>
          <a:prstGeom prst="rect">
            <a:avLst/>
          </a:prstGeom>
        </p:spPr>
        <p:txBody>
          <a:bodyPr vert="horz" lIns="83872" tIns="41936" rIns="83872" bIns="41936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000" dirty="0">
                <a:solidFill>
                  <a:srgbClr val="0070C0"/>
                </a:solidFill>
              </a:rPr>
              <a:t>Mathematical </a:t>
            </a:r>
            <a:r>
              <a:rPr lang="en-US" altLang="zh-TW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4000" dirty="0">
                <a:solidFill>
                  <a:srgbClr val="0070C0"/>
                </a:solidFill>
              </a:rPr>
              <a:t>數學</a:t>
            </a:r>
            <a:r>
              <a:rPr lang="en-US" altLang="zh-TW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4000" dirty="0">
                <a:solidFill>
                  <a:srgbClr val="0070C0"/>
                </a:solidFill>
              </a:rPr>
              <a:t> </a:t>
            </a:r>
            <a:r>
              <a:rPr lang="en-US" altLang="en-US" sz="4000" dirty="0" smtClean="0">
                <a:solidFill>
                  <a:srgbClr val="0070C0"/>
                </a:solidFill>
              </a:rPr>
              <a:t>Sets</a:t>
            </a:r>
            <a:endParaRPr lang="en-US" alt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27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7369" y="967611"/>
            <a:ext cx="9425725" cy="5595275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825"/>
              </a:spcBef>
              <a:buNone/>
            </a:pPr>
            <a:endParaRPr lang="en-US" altLang="en-US" sz="3669" dirty="0"/>
          </a:p>
          <a:p>
            <a:pPr marL="364871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3302" dirty="0"/>
              <a:t>1. </a:t>
            </a:r>
            <a:r>
              <a:rPr lang="en-US" altLang="en-US" sz="3302" dirty="0">
                <a:solidFill>
                  <a:srgbClr val="FF0000"/>
                </a:solidFill>
              </a:rPr>
              <a:t>Ordered Sets</a:t>
            </a:r>
          </a:p>
          <a:p>
            <a:pPr marL="995942" lvl="2" indent="-266459">
              <a:lnSpc>
                <a:spcPct val="80000"/>
              </a:lnSpc>
              <a:spcBef>
                <a:spcPts val="0"/>
              </a:spcBef>
            </a:pPr>
            <a:r>
              <a:rPr lang="en-US" altLang="en-US" sz="2935" dirty="0">
                <a:solidFill>
                  <a:schemeClr val="bg1"/>
                </a:solidFill>
              </a:rPr>
              <a:t>If you want to visit all elements of an ordered set, then they must be visited in a specific order.</a:t>
            </a:r>
          </a:p>
          <a:p>
            <a:pPr marL="1362867" lvl="3" indent="-267914">
              <a:lnSpc>
                <a:spcPct val="80000"/>
              </a:lnSpc>
              <a:spcBef>
                <a:spcPts val="825"/>
              </a:spcBef>
            </a:pPr>
            <a:r>
              <a:rPr lang="en-US" altLang="en-US" sz="2935" dirty="0" err="1">
                <a:solidFill>
                  <a:schemeClr val="bg1"/>
                </a:solidFill>
              </a:rPr>
              <a:t>Eg</a:t>
            </a:r>
            <a:r>
              <a:rPr lang="en-US" altLang="en-US" sz="2935" dirty="0">
                <a:solidFill>
                  <a:schemeClr val="bg1"/>
                </a:solidFill>
              </a:rPr>
              <a:t>: </a:t>
            </a:r>
            <a:r>
              <a:rPr lang="en-US" altLang="en-US" sz="2935" b="1" dirty="0">
                <a:solidFill>
                  <a:schemeClr val="bg1"/>
                </a:solidFill>
              </a:rPr>
              <a:t>Dealing</a:t>
            </a:r>
            <a:r>
              <a:rPr lang="en-US" altLang="en-US" sz="2935" dirty="0">
                <a:solidFill>
                  <a:schemeClr val="bg1"/>
                </a:solidFill>
              </a:rPr>
              <a:t> </a:t>
            </a:r>
            <a:r>
              <a:rPr lang="en-US" altLang="en-US" sz="2935" b="1" dirty="0">
                <a:solidFill>
                  <a:schemeClr val="bg1"/>
                </a:solidFill>
              </a:rPr>
              <a:t>a stack of cards</a:t>
            </a:r>
            <a:r>
              <a:rPr lang="en-US" altLang="en-US" sz="2935" dirty="0">
                <a:solidFill>
                  <a:schemeClr val="bg1"/>
                </a:solidFill>
              </a:rPr>
              <a:t> off the top of the deck.</a:t>
            </a:r>
          </a:p>
          <a:p>
            <a:pPr marL="1729793" lvl="4" indent="-270826">
              <a:lnSpc>
                <a:spcPct val="80000"/>
              </a:lnSpc>
              <a:spcBef>
                <a:spcPts val="0"/>
              </a:spcBef>
            </a:pPr>
            <a:r>
              <a:rPr lang="en-US" altLang="en-US" sz="2935" dirty="0">
                <a:solidFill>
                  <a:schemeClr val="bg1"/>
                </a:solidFill>
              </a:rPr>
              <a:t>The cards always come out the same, regardless of who deals the deck.</a:t>
            </a:r>
          </a:p>
          <a:p>
            <a:pPr marL="364871" lvl="1" indent="0">
              <a:lnSpc>
                <a:spcPct val="80000"/>
              </a:lnSpc>
              <a:spcBef>
                <a:spcPts val="2100"/>
              </a:spcBef>
              <a:buNone/>
            </a:pPr>
            <a:r>
              <a:rPr lang="en-US" altLang="en-US" sz="3302" dirty="0"/>
              <a:t>2. </a:t>
            </a:r>
            <a:r>
              <a:rPr lang="en-US" altLang="en-US" sz="3302" dirty="0">
                <a:solidFill>
                  <a:srgbClr val="FF0000"/>
                </a:solidFill>
              </a:rPr>
              <a:t>Unordered Sets</a:t>
            </a:r>
          </a:p>
          <a:p>
            <a:pPr marL="995942" lvl="2" indent="-266459">
              <a:lnSpc>
                <a:spcPct val="80000"/>
              </a:lnSpc>
              <a:spcBef>
                <a:spcPts val="0"/>
              </a:spcBef>
            </a:pPr>
            <a:r>
              <a:rPr lang="en-US" altLang="en-US" sz="2935" dirty="0">
                <a:solidFill>
                  <a:schemeClr val="bg1"/>
                </a:solidFill>
              </a:rPr>
              <a:t>If you want to visit all elements of an unordered set, then the order is unimportant.</a:t>
            </a:r>
          </a:p>
          <a:p>
            <a:pPr marL="1362867" lvl="3" indent="-267914">
              <a:lnSpc>
                <a:spcPct val="80000"/>
              </a:lnSpc>
              <a:spcBef>
                <a:spcPts val="825"/>
              </a:spcBef>
            </a:pPr>
            <a:r>
              <a:rPr lang="en-US" altLang="en-US" sz="2935" dirty="0" err="1">
                <a:solidFill>
                  <a:schemeClr val="bg1"/>
                </a:solidFill>
              </a:rPr>
              <a:t>Eg</a:t>
            </a:r>
            <a:r>
              <a:rPr lang="en-US" altLang="en-US" sz="2935" dirty="0">
                <a:solidFill>
                  <a:schemeClr val="bg1"/>
                </a:solidFill>
              </a:rPr>
              <a:t>: </a:t>
            </a:r>
            <a:r>
              <a:rPr lang="en-US" altLang="en-US" sz="2935" b="1" dirty="0">
                <a:solidFill>
                  <a:schemeClr val="bg1"/>
                </a:solidFill>
              </a:rPr>
              <a:t>Pulling</a:t>
            </a:r>
            <a:r>
              <a:rPr lang="en-US" altLang="en-US" sz="2935" dirty="0">
                <a:solidFill>
                  <a:schemeClr val="bg1"/>
                </a:solidFill>
              </a:rPr>
              <a:t> </a:t>
            </a:r>
            <a:r>
              <a:rPr lang="en-US" altLang="en-US" sz="2935" b="1" dirty="0">
                <a:solidFill>
                  <a:schemeClr val="bg1"/>
                </a:solidFill>
              </a:rPr>
              <a:t>balls out of a bag</a:t>
            </a:r>
            <a:r>
              <a:rPr lang="en-US" altLang="en-US" sz="2935" dirty="0">
                <a:solidFill>
                  <a:schemeClr val="bg1"/>
                </a:solidFill>
              </a:rPr>
              <a:t>.</a:t>
            </a:r>
          </a:p>
          <a:p>
            <a:pPr marL="1729793" lvl="4" indent="-270826">
              <a:lnSpc>
                <a:spcPct val="80000"/>
              </a:lnSpc>
              <a:spcBef>
                <a:spcPts val="825"/>
              </a:spcBef>
            </a:pPr>
            <a:r>
              <a:rPr lang="en-US" altLang="en-US" sz="2935" dirty="0">
                <a:solidFill>
                  <a:schemeClr val="bg1"/>
                </a:solidFill>
              </a:rPr>
              <a:t>The balls could come out different each time.</a:t>
            </a:r>
          </a:p>
        </p:txBody>
      </p:sp>
      <p:sp>
        <p:nvSpPr>
          <p:cNvPr id="2" name="Rectangle 1"/>
          <p:cNvSpPr/>
          <p:nvPr/>
        </p:nvSpPr>
        <p:spPr>
          <a:xfrm>
            <a:off x="96104" y="4332500"/>
            <a:ext cx="9598737" cy="2525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8360" lvl="4" indent="-26209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935" dirty="0">
                <a:solidFill>
                  <a:prstClr val="black"/>
                </a:solidFill>
              </a:rPr>
              <a:t>Python-style</a:t>
            </a:r>
          </a:p>
          <a:p>
            <a:pPr marL="1467703" lvl="5" indent="-26209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568" i="1" dirty="0" smtClean="0">
                <a:solidFill>
                  <a:prstClr val="black"/>
                </a:solidFill>
              </a:rPr>
              <a:t>Sets, Dictionaries</a:t>
            </a:r>
            <a:endParaRPr lang="en-US" altLang="en-US" sz="2568" i="1" dirty="0">
              <a:solidFill>
                <a:prstClr val="black"/>
              </a:solidFill>
            </a:endParaRPr>
          </a:p>
          <a:p>
            <a:pPr marL="1048360" lvl="2" indent="-26209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935" dirty="0">
                <a:solidFill>
                  <a:prstClr val="black"/>
                </a:solidFill>
              </a:rPr>
              <a:t>C-style: </a:t>
            </a:r>
            <a:r>
              <a:rPr lang="en-US" altLang="en-US" sz="2568" i="1" dirty="0">
                <a:solidFill>
                  <a:prstClr val="black"/>
                </a:solidFill>
              </a:rPr>
              <a:t>Nothing </a:t>
            </a:r>
            <a:r>
              <a:rPr lang="en-US" altLang="en-US" sz="2568" i="1" dirty="0" smtClean="0">
                <a:solidFill>
                  <a:prstClr val="black"/>
                </a:solidFill>
              </a:rPr>
              <a:t>(speaking </a:t>
            </a:r>
            <a:r>
              <a:rPr lang="en-US" altLang="en-US" sz="2568" i="1" dirty="0">
                <a:solidFill>
                  <a:prstClr val="black"/>
                </a:solidFill>
              </a:rPr>
              <a:t>strictly of built-in types)</a:t>
            </a:r>
          </a:p>
          <a:p>
            <a:pPr marL="1467703" lvl="6" indent="-366926">
              <a:lnSpc>
                <a:spcPct val="80000"/>
              </a:lnSpc>
            </a:pPr>
            <a:r>
              <a:rPr lang="en-US" altLang="en-US" sz="2568" dirty="0">
                <a:solidFill>
                  <a:srgbClr val="FF0000"/>
                </a:solidFill>
              </a:rPr>
              <a:t>Q: But wait! We know that, mathematically, unordered sets </a:t>
            </a:r>
            <a:br>
              <a:rPr lang="en-US" altLang="en-US" sz="2568" dirty="0">
                <a:solidFill>
                  <a:srgbClr val="FF0000"/>
                </a:solidFill>
              </a:rPr>
            </a:br>
            <a:r>
              <a:rPr lang="en-US" altLang="en-US" sz="2568" dirty="0">
                <a:solidFill>
                  <a:srgbClr val="FF0000"/>
                </a:solidFill>
              </a:rPr>
              <a:t>do exist, so how can they be modeled in C?</a:t>
            </a:r>
          </a:p>
          <a:p>
            <a:pPr marL="1467703" lvl="6" indent="-366926">
              <a:lnSpc>
                <a:spcPct val="80000"/>
              </a:lnSpc>
            </a:pPr>
            <a:r>
              <a:rPr lang="en-US" altLang="en-US" sz="2568" dirty="0">
                <a:solidFill>
                  <a:srgbClr val="00B050"/>
                </a:solidFill>
              </a:rPr>
              <a:t>A: Well, a full-order can be imposed upon a partial order. </a:t>
            </a:r>
            <a:br>
              <a:rPr lang="en-US" altLang="en-US" sz="2568" dirty="0">
                <a:solidFill>
                  <a:srgbClr val="00B050"/>
                </a:solidFill>
              </a:rPr>
            </a:br>
            <a:r>
              <a:rPr lang="en-US" altLang="en-US" sz="2568" dirty="0">
                <a:solidFill>
                  <a:srgbClr val="00B050"/>
                </a:solidFill>
              </a:rPr>
              <a:t>So a set can be stored into an array or linked list or table.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96104" y="1785415"/>
            <a:ext cx="9633685" cy="2142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8360" lvl="4" indent="-26209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prstClr val="black"/>
                </a:solidFill>
              </a:rPr>
              <a:t>Python-style</a:t>
            </a:r>
          </a:p>
          <a:p>
            <a:pPr marL="1467703" lvl="5" indent="-26209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i="1" dirty="0">
                <a:solidFill>
                  <a:prstClr val="black"/>
                </a:solidFill>
              </a:rPr>
              <a:t>Lists</a:t>
            </a:r>
            <a:r>
              <a:rPr lang="en-US" altLang="en-US" sz="2800" dirty="0">
                <a:solidFill>
                  <a:prstClr val="black"/>
                </a:solidFill>
              </a:rPr>
              <a:t>, </a:t>
            </a:r>
            <a:r>
              <a:rPr lang="en-US" altLang="en-US" sz="2800" i="1" dirty="0">
                <a:solidFill>
                  <a:prstClr val="black"/>
                </a:solidFill>
              </a:rPr>
              <a:t>Tuples</a:t>
            </a:r>
            <a:r>
              <a:rPr lang="en-US" altLang="en-US" sz="2800" dirty="0">
                <a:solidFill>
                  <a:prstClr val="black"/>
                </a:solidFill>
              </a:rPr>
              <a:t> (immutable lists), </a:t>
            </a:r>
            <a:r>
              <a:rPr lang="en-US" altLang="en-US" sz="2800" i="1" dirty="0">
                <a:solidFill>
                  <a:prstClr val="black"/>
                </a:solidFill>
              </a:rPr>
              <a:t>Strings</a:t>
            </a:r>
            <a:r>
              <a:rPr lang="en-US" altLang="en-US" sz="2800" dirty="0">
                <a:solidFill>
                  <a:prstClr val="black"/>
                </a:solidFill>
              </a:rPr>
              <a:t> (tuples of </a:t>
            </a:r>
            <a:r>
              <a:rPr lang="en-US" altLang="en-US" sz="2800" dirty="0" smtClean="0">
                <a:solidFill>
                  <a:prstClr val="black"/>
                </a:solidFill>
              </a:rPr>
              <a:t/>
            </a:r>
            <a:br>
              <a:rPr lang="en-US" altLang="en-US" sz="2800" dirty="0" smtClean="0">
                <a:solidFill>
                  <a:prstClr val="black"/>
                </a:solidFill>
              </a:rPr>
            </a:br>
            <a:r>
              <a:rPr lang="en-US" altLang="en-US" sz="2800" dirty="0" smtClean="0">
                <a:solidFill>
                  <a:prstClr val="black"/>
                </a:solidFill>
              </a:rPr>
              <a:t>characters</a:t>
            </a:r>
            <a:r>
              <a:rPr lang="en-US" altLang="en-US" sz="2800" dirty="0">
                <a:solidFill>
                  <a:prstClr val="black"/>
                </a:solidFill>
              </a:rPr>
              <a:t>)  </a:t>
            </a:r>
          </a:p>
          <a:p>
            <a:pPr marL="1048360" lvl="2" indent="-26209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prstClr val="black"/>
                </a:solidFill>
              </a:rPr>
              <a:t>C-style </a:t>
            </a:r>
          </a:p>
          <a:p>
            <a:pPr marL="1467703" lvl="3" indent="-26209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i="1" dirty="0">
                <a:solidFill>
                  <a:prstClr val="black"/>
                </a:solidFill>
              </a:rPr>
              <a:t>Arrays</a:t>
            </a:r>
            <a:r>
              <a:rPr lang="en-US" altLang="en-US" sz="2800" dirty="0">
                <a:solidFill>
                  <a:prstClr val="black"/>
                </a:solidFill>
              </a:rPr>
              <a:t>, </a:t>
            </a:r>
            <a:r>
              <a:rPr lang="en-US" altLang="en-US" sz="2800" i="1" dirty="0">
                <a:solidFill>
                  <a:prstClr val="black"/>
                </a:solidFill>
              </a:rPr>
              <a:t>Strings</a:t>
            </a:r>
            <a:r>
              <a:rPr lang="en-US" altLang="en-US" sz="2800" dirty="0">
                <a:solidFill>
                  <a:prstClr val="black"/>
                </a:solidFill>
              </a:rPr>
              <a:t> (arrays of </a:t>
            </a:r>
            <a:r>
              <a:rPr lang="en-US" altLang="en-US" sz="2800" dirty="0" smtClean="0">
                <a:solidFill>
                  <a:prstClr val="black"/>
                </a:solidFill>
              </a:rPr>
              <a:t>characters), </a:t>
            </a:r>
            <a:r>
              <a:rPr lang="en-US" altLang="en-US" sz="2800" i="1" dirty="0" smtClean="0">
                <a:solidFill>
                  <a:prstClr val="black"/>
                </a:solidFill>
              </a:rPr>
              <a:t>Linked </a:t>
            </a:r>
            <a:r>
              <a:rPr lang="en-US" altLang="en-US" sz="2800" i="1" dirty="0" err="1" smtClean="0">
                <a:solidFill>
                  <a:prstClr val="black"/>
                </a:solidFill>
              </a:rPr>
              <a:t>lists,etc</a:t>
            </a:r>
            <a:r>
              <a:rPr lang="en-US" altLang="en-US" sz="2800" i="1" dirty="0" smtClean="0">
                <a:solidFill>
                  <a:prstClr val="black"/>
                </a:solidFill>
              </a:rPr>
              <a:t>.</a:t>
            </a:r>
            <a:endParaRPr lang="en-US" altLang="en-US" sz="2800" i="1" dirty="0">
              <a:solidFill>
                <a:prstClr val="black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" y="0"/>
            <a:ext cx="9729788" cy="1077171"/>
          </a:xfrm>
          <a:prstGeom prst="rect">
            <a:avLst/>
          </a:prstGeom>
        </p:spPr>
        <p:txBody>
          <a:bodyPr vert="horz" lIns="83872" tIns="41936" rIns="83872" bIns="41936" rtlCol="0" anchor="ctr">
            <a:normAutofit/>
          </a:bodyPr>
          <a:lstStyle>
            <a:lvl1pPr algn="ctr" defTabSz="7956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8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000" dirty="0">
                <a:solidFill>
                  <a:srgbClr val="0070C0"/>
                </a:solidFill>
              </a:rPr>
              <a:t>Sets in Computer Languages</a:t>
            </a:r>
          </a:p>
        </p:txBody>
      </p:sp>
    </p:spTree>
    <p:extLst>
      <p:ext uri="{BB962C8B-B14F-4D97-AF65-F5344CB8AC3E}">
        <p14:creationId xmlns:p14="http://schemas.microsoft.com/office/powerpoint/2010/main" val="337752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1" b="14866"/>
          <a:stretch/>
        </p:blipFill>
        <p:spPr>
          <a:xfrm>
            <a:off x="3161007" y="2130"/>
            <a:ext cx="6568781" cy="688846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-866" y="2129"/>
            <a:ext cx="3899728" cy="685374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/>
            <a:endParaRPr lang="en-US" altLang="zh-TW" sz="2798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1517" y="2129"/>
            <a:ext cx="3687345" cy="68537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/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“Let’s pull some items out of our purse!”</a:t>
            </a:r>
          </a:p>
          <a:p>
            <a:pPr marL="169764" indent="-169764"/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“Okay.”</a:t>
            </a:r>
          </a:p>
          <a:p>
            <a:pPr marL="169764" indent="-169764"/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“Which item shall we take out first?”</a:t>
            </a:r>
          </a:p>
          <a:p>
            <a:pPr marL="169764" indent="-169764"/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“Why don’t we take the glasses out first?”</a:t>
            </a:r>
          </a:p>
          <a:p>
            <a:pPr marL="169764" indent="-169764"/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“Done!”</a:t>
            </a:r>
          </a:p>
          <a:p>
            <a:pPr marL="169764" indent="-169764"/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“Let’s get the keys next.”</a:t>
            </a:r>
          </a:p>
          <a:p>
            <a:pPr marL="169764" indent="-169764"/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“Got ‘um!”</a:t>
            </a:r>
          </a:p>
          <a:p>
            <a:pPr marL="169764" indent="-169764"/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TW" sz="2591" spc="-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pencil</a:t>
            </a:r>
            <a:r>
              <a:rPr lang="en-US" altLang="zh-TW" sz="2591" spc="-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zh-TW" sz="2591" spc="-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zh-TW" sz="2591" spc="-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169764" indent="-169764"/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“Okay!”</a:t>
            </a:r>
          </a:p>
          <a:p>
            <a:pPr marL="169764" indent="-169764"/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 card case is fourth.”</a:t>
            </a:r>
          </a:p>
          <a:p>
            <a:pPr marL="169764" indent="-169764"/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“Okay.”</a:t>
            </a:r>
          </a:p>
          <a:p>
            <a:pPr marL="169764" indent="-169764"/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1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1851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798" spc="-5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1851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altLang="zh-TW" sz="2798" spc="-8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7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1851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1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1851" spc="-1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2798" spc="-1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ift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27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798" spc="-1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169764" indent="-169764"/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“Now the bag is empty.”</a:t>
            </a:r>
          </a:p>
        </p:txBody>
      </p:sp>
      <p:grpSp>
        <p:nvGrpSpPr>
          <p:cNvPr id="36" name="Group 35"/>
          <p:cNvGrpSpPr/>
          <p:nvPr/>
        </p:nvGrpSpPr>
        <p:grpSpPr>
          <a:xfrm rot="2520452">
            <a:off x="4328034" y="3826559"/>
            <a:ext cx="1614571" cy="736367"/>
            <a:chOff x="9572846" y="3267741"/>
            <a:chExt cx="1041990" cy="935665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9572846" y="3267741"/>
              <a:ext cx="1041990" cy="93566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9572846" y="3267741"/>
              <a:ext cx="1041990" cy="93566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 rot="773121">
            <a:off x="5731283" y="3773226"/>
            <a:ext cx="2384111" cy="1124898"/>
            <a:chOff x="9572846" y="3267741"/>
            <a:chExt cx="1041990" cy="935665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9572846" y="3267741"/>
              <a:ext cx="1041990" cy="93566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9572846" y="3267741"/>
              <a:ext cx="1041990" cy="93566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859337">
            <a:off x="5756756" y="1419685"/>
            <a:ext cx="2854826" cy="1200982"/>
            <a:chOff x="9572846" y="3267741"/>
            <a:chExt cx="1041990" cy="935665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9572846" y="3267741"/>
              <a:ext cx="1041990" cy="93566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9572846" y="3267741"/>
              <a:ext cx="1041990" cy="93566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 rot="743153">
            <a:off x="4558284" y="2503280"/>
            <a:ext cx="3237013" cy="1105673"/>
            <a:chOff x="9572846" y="3267741"/>
            <a:chExt cx="1041990" cy="935665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9572846" y="3267741"/>
              <a:ext cx="1041990" cy="93566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9572846" y="3267741"/>
              <a:ext cx="1041990" cy="93566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/>
          <p:cNvSpPr/>
          <p:nvPr/>
        </p:nvSpPr>
        <p:spPr>
          <a:xfrm>
            <a:off x="6330292" y="4074872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3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076016" y="3662128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2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561205" y="3016826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52" name="Oval 51"/>
          <p:cNvSpPr/>
          <p:nvPr/>
        </p:nvSpPr>
        <p:spPr>
          <a:xfrm>
            <a:off x="6397246" y="1661131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4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490216" y="3323167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1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19260623">
            <a:off x="7531754" y="3071008"/>
            <a:ext cx="1841394" cy="1072528"/>
            <a:chOff x="9572846" y="3267741"/>
            <a:chExt cx="1041990" cy="935665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9572846" y="3267741"/>
              <a:ext cx="1041990" cy="93566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9572846" y="3267741"/>
              <a:ext cx="1041990" cy="93566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132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26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1" b="14866"/>
          <a:stretch/>
        </p:blipFill>
        <p:spPr>
          <a:xfrm>
            <a:off x="3161007" y="2130"/>
            <a:ext cx="6568781" cy="68884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866" y="2129"/>
            <a:ext cx="3899728" cy="685374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/>
            <a:endParaRPr lang="en-US" altLang="zh-TW" sz="2798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1517" y="2129"/>
            <a:ext cx="3687345" cy="68537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“I’m confused!”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“About what?”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“Aren’t items in a purse just jumbled together?”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“Yes, a purse is a bag. </a:t>
            </a:r>
            <a:b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mathematics, a bag </a:t>
            </a:r>
            <a:b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unordered set.”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altLang="zh-TW" sz="185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1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185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166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altLang="zh-TW" sz="185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dere</a:t>
            </a:r>
            <a:r>
              <a:rPr lang="en-US" altLang="zh-TW" sz="2798" spc="-18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798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1)glasses,</a:t>
            </a:r>
            <a:r>
              <a:rPr lang="en-US" altLang="zh-TW" sz="2221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2)keys,</a:t>
            </a:r>
            <a:r>
              <a:rPr lang="en-US" altLang="zh-TW" sz="2221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3)pencil </a:t>
            </a:r>
            <a:r>
              <a:rPr lang="en-US" altLang="zh-TW" sz="2798" spc="-9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</a:t>
            </a:r>
            <a:r>
              <a:rPr lang="en-US" altLang="zh-TW" sz="2798" spc="-46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as</a:t>
            </a:r>
            <a:r>
              <a:rPr lang="en-US" altLang="zh-TW" sz="2798" spc="-185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e, 4</a:t>
            </a:r>
            <a:r>
              <a:rPr lang="en-US" altLang="zh-TW" sz="2798" spc="-28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TW" sz="2798" spc="-9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</a:t>
            </a:r>
            <a:r>
              <a:rPr lang="en-US" altLang="zh-TW" sz="2798" spc="-46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TW" sz="2798" spc="-19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TW" sz="2798" spc="-46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 </a:t>
            </a:r>
            <a:r>
              <a:rPr lang="en-US" altLang="zh-TW" sz="2798" spc="-9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</a:t>
            </a:r>
            <a:r>
              <a:rPr lang="en-US" altLang="zh-TW" sz="2798" spc="-46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as</a:t>
            </a:r>
            <a:r>
              <a:rPr lang="en-US" altLang="zh-TW" sz="2798" spc="-185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e, 5</a:t>
            </a:r>
            <a:r>
              <a:rPr lang="en-US" altLang="zh-TW" sz="2798" spc="-28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TW" sz="2798" spc="-46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walle</a:t>
            </a:r>
            <a:r>
              <a:rPr lang="en-US" altLang="zh-TW" sz="2798" spc="-93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798" spc="-222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.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TW" sz="2798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“Well, they get an order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you pull them out, but it doesn’t mean they had an order when in the </a:t>
            </a:r>
            <a:r>
              <a:rPr lang="en-US" altLang="zh-TW" sz="2798" spc="-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bag. </a:t>
            </a:r>
            <a:r>
              <a:rPr lang="en-US" altLang="zh-TW" sz="2798" spc="-9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TW" sz="2798" spc="-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 </a:t>
            </a:r>
            <a:r>
              <a:rPr lang="en-US" altLang="zh-TW" sz="2798" spc="-9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  <a:r>
              <a:rPr lang="en-US" altLang="zh-TW" sz="2798" spc="-11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1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spc="-11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術</a:t>
            </a:r>
            <a:r>
              <a:rPr lang="zh-TW" altLang="en-US" sz="2000" spc="-1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語</a:t>
            </a:r>
            <a:r>
              <a:rPr lang="en-US" altLang="zh-TW" sz="2798" spc="-11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zh-TW" sz="1851" spc="-11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altLang="zh-TW" sz="2221" spc="-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9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imposed </a:t>
            </a:r>
            <a:r>
              <a:rPr lang="en-US" altLang="zh-TW" sz="3200" spc="-11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spc="-11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強</a:t>
            </a:r>
            <a:r>
              <a:rPr lang="zh-TW" altLang="en-US" sz="2000" spc="-11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</a:t>
            </a:r>
            <a:r>
              <a:rPr lang="en-US" altLang="zh-TW" sz="3200" spc="-11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2221" spc="-9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onto an unordered set.”</a:t>
            </a:r>
          </a:p>
        </p:txBody>
      </p:sp>
      <p:sp>
        <p:nvSpPr>
          <p:cNvPr id="20" name="Oval 19"/>
          <p:cNvSpPr/>
          <p:nvPr/>
        </p:nvSpPr>
        <p:spPr>
          <a:xfrm>
            <a:off x="8490216" y="3323167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1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330292" y="4074872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3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561205" y="3016826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24" name="Oval 23"/>
          <p:cNvSpPr/>
          <p:nvPr/>
        </p:nvSpPr>
        <p:spPr>
          <a:xfrm>
            <a:off x="6397246" y="1661131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4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76016" y="3662128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2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5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1" b="14866"/>
          <a:stretch/>
        </p:blipFill>
        <p:spPr>
          <a:xfrm>
            <a:off x="3161007" y="2130"/>
            <a:ext cx="6568781" cy="68884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866" y="2129"/>
            <a:ext cx="3899728" cy="685374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/>
            <a:endParaRPr lang="en-US" altLang="zh-TW" sz="2798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1517" y="2129"/>
            <a:ext cx="3687345" cy="68537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“When did I impose an order?”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“When you pulled them out.”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“What do you mean?”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“You had a choice </a:t>
            </a:r>
            <a:r>
              <a:rPr lang="en-US" altLang="zh-TW" sz="2798" spc="-23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</a:t>
            </a:r>
            <a:r>
              <a:rPr lang="en-US" altLang="zh-TW" sz="2798" spc="-1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zh-TW" sz="2798" spc="-102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</a:t>
            </a:r>
            <a:r>
              <a:rPr lang="en-US" altLang="zh-TW" sz="2798" spc="-11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</a:t>
            </a:r>
            <a:r>
              <a:rPr lang="en-US" altLang="zh-TW" sz="2798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798" spc="-1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it was me, I would’ve taken the wallet first. </a:t>
            </a:r>
            <a:b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my imposed order </a:t>
            </a:r>
            <a:r>
              <a:rPr lang="en-US" altLang="zh-TW" sz="2798" spc="-8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woul</a:t>
            </a:r>
            <a:r>
              <a:rPr lang="en-US" altLang="zh-TW" sz="2798" spc="-23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</a:t>
            </a:r>
            <a:r>
              <a:rPr lang="en-US" altLang="zh-TW" sz="2798" spc="-14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798" spc="-8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</a:t>
            </a:r>
            <a:r>
              <a:rPr lang="en-US" altLang="zh-TW" sz="2798" spc="-8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eren</a:t>
            </a:r>
            <a:r>
              <a:rPr lang="en-US" altLang="zh-TW" sz="2798" spc="-8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27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798" spc="-8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which one </a:t>
            </a:r>
            <a:r>
              <a:rPr lang="en-US" altLang="zh-TW" sz="2798" spc="-8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us got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correct order?”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1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</a:t>
            </a:r>
            <a:r>
              <a:rPr lang="en-US" altLang="zh-TW" sz="2221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is illogica</a:t>
            </a:r>
            <a:r>
              <a:rPr lang="en-US" altLang="zh-TW" sz="2798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bag is an unordered </a:t>
            </a:r>
            <a:b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set.”</a:t>
            </a:r>
          </a:p>
        </p:txBody>
      </p:sp>
      <p:sp>
        <p:nvSpPr>
          <p:cNvPr id="17" name="Oval 16"/>
          <p:cNvSpPr/>
          <p:nvPr/>
        </p:nvSpPr>
        <p:spPr>
          <a:xfrm>
            <a:off x="8490216" y="3323167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1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30292" y="4074872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3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561205" y="3016826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21" name="Oval 20"/>
          <p:cNvSpPr/>
          <p:nvPr/>
        </p:nvSpPr>
        <p:spPr>
          <a:xfrm>
            <a:off x="6397246" y="1661131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4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76016" y="3662128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2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35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1" b="14866"/>
          <a:stretch/>
        </p:blipFill>
        <p:spPr>
          <a:xfrm>
            <a:off x="3161007" y="2130"/>
            <a:ext cx="6568781" cy="6888460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6561205" y="3016826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5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719" y="2131"/>
            <a:ext cx="3121979" cy="336672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015185" y="554679"/>
            <a:ext cx="3049649" cy="2167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List of Purse Items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Glasses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endParaRPr lang="en-US" altLang="zh-TW" sz="2798" dirty="0">
              <a:solidFill>
                <a:prstClr val="black"/>
              </a:solidFill>
              <a:latin typeface="Brush Script MT" panose="03060802040406070304" pitchFamily="66" charset="0"/>
            </a:endParaRPr>
          </a:p>
          <a:p>
            <a:pPr>
              <a:lnSpc>
                <a:spcPct val="85000"/>
              </a:lnSpc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 </a:t>
            </a:r>
          </a:p>
        </p:txBody>
      </p:sp>
      <p:sp>
        <p:nvSpPr>
          <p:cNvPr id="24" name="Oval 23"/>
          <p:cNvSpPr/>
          <p:nvPr/>
        </p:nvSpPr>
        <p:spPr>
          <a:xfrm>
            <a:off x="8490216" y="3323167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1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330292" y="4074872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3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397246" y="1661131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4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492491" y="3319341"/>
            <a:ext cx="303754" cy="27829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prstClr val="black"/>
                </a:solidFill>
              </a:rPr>
              <a:t>1</a:t>
            </a:r>
            <a:endParaRPr lang="zh-TW" altLang="en-US" sz="1799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76016" y="3662128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2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866" y="2129"/>
            <a:ext cx="3899728" cy="6853742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/>
            <a:endParaRPr lang="en-US" altLang="zh-TW" sz="2798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4012" y="18288"/>
            <a:ext cx="3899728" cy="68537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“If its illogical to put the it</a:t>
            </a:r>
            <a:r>
              <a:rPr lang="en-US" altLang="zh-TW" sz="2798" spc="-5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in 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rde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14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</a:t>
            </a:r>
            <a:r>
              <a:rPr lang="en-US" altLang="zh-TW" sz="2221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ma</a:t>
            </a:r>
            <a:r>
              <a:rPr lang="en-US" altLang="zh-TW" sz="2798" spc="-8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TW" sz="2798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US" altLang="zh-TW" sz="2591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zh-TW" sz="2591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it?”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“There is no way to take it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TW" sz="2798" spc="-8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t-a-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85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</a:t>
            </a:r>
            <a:r>
              <a:rPr lang="en-US" altLang="zh-TW" sz="2798" spc="-8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 t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t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b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some order.”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US" altLang="zh-TW" sz="259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59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59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 </a:t>
            </a:r>
            <a:r>
              <a:rPr lang="en-US" altLang="zh-TW" sz="27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spc="-8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them in the bag.”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“But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1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798" spc="-102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 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to writ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paper, a list of contents: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1)</a:t>
            </a:r>
            <a:r>
              <a:rPr lang="en-US" altLang="zh-TW" sz="2798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glasses</a:t>
            </a:r>
            <a:r>
              <a:rPr lang="en-US" altLang="zh-TW" sz="2798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br>
              <a:rPr lang="en-US" altLang="zh-TW" sz="2798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altLang="zh-TW" sz="2798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 </a:t>
            </a:r>
            <a:endParaRPr lang="en-US" altLang="zh-TW" sz="2798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sz="2798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78347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1" b="14866"/>
          <a:stretch/>
        </p:blipFill>
        <p:spPr>
          <a:xfrm>
            <a:off x="3161007" y="2130"/>
            <a:ext cx="6568781" cy="68884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866" y="2129"/>
            <a:ext cx="3899728" cy="685374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/>
            <a:endParaRPr lang="en-US" altLang="zh-TW" sz="2798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561205" y="3016826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5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719" y="2131"/>
            <a:ext cx="3121979" cy="336672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11517" y="18288"/>
            <a:ext cx="3899728" cy="68537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“If its illogical to put the it</a:t>
            </a:r>
            <a:r>
              <a:rPr lang="en-US" altLang="zh-TW" sz="2798" spc="-5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in 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rde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14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</a:t>
            </a:r>
            <a:r>
              <a:rPr lang="en-US" altLang="zh-TW" sz="2221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ma</a:t>
            </a:r>
            <a:r>
              <a:rPr lang="en-US" altLang="zh-TW" sz="2798" spc="-8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TW" sz="2798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US" altLang="zh-TW" sz="2591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zh-TW" sz="2591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it?”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“There is no way to take it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TW" sz="2798" spc="-8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t-a-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85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</a:t>
            </a:r>
            <a:r>
              <a:rPr lang="en-US" altLang="zh-TW" sz="2798" spc="-8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 t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t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b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some order.”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US" altLang="zh-TW" sz="259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59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59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 </a:t>
            </a:r>
            <a:r>
              <a:rPr lang="en-US" altLang="zh-TW" sz="27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spc="-8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them in the bag.”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“But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1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798" spc="-102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 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to writ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paper, a list of contents: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1)glasses, 2)</a:t>
            </a:r>
            <a:r>
              <a:rPr lang="en-US" altLang="zh-TW" sz="2798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keys</a:t>
            </a:r>
            <a:r>
              <a:rPr lang="en-US" altLang="zh-TW" sz="2798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sz="2798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sz="2798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12083" y="554679"/>
            <a:ext cx="3049649" cy="2167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List of Purse Items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Glasses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Keys</a:t>
            </a:r>
          </a:p>
          <a:p>
            <a:pPr>
              <a:lnSpc>
                <a:spcPct val="85000"/>
              </a:lnSpc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 </a:t>
            </a:r>
          </a:p>
        </p:txBody>
      </p:sp>
      <p:sp>
        <p:nvSpPr>
          <p:cNvPr id="23" name="Oval 22"/>
          <p:cNvSpPr/>
          <p:nvPr/>
        </p:nvSpPr>
        <p:spPr>
          <a:xfrm>
            <a:off x="8490216" y="3323167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1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330292" y="4074872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3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076411" y="3665606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3843"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2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397246" y="1661131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4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076411" y="3665606"/>
            <a:ext cx="303754" cy="27829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3843" rtlCol="0" anchor="ctr"/>
          <a:lstStyle/>
          <a:p>
            <a:pPr algn="ctr"/>
            <a:r>
              <a:rPr lang="en-US" altLang="zh-TW" sz="1799" dirty="0">
                <a:solidFill>
                  <a:prstClr val="black"/>
                </a:solidFill>
              </a:rPr>
              <a:t>2</a:t>
            </a:r>
            <a:endParaRPr lang="zh-TW" altLang="en-US" sz="1799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55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1" b="14866"/>
          <a:stretch/>
        </p:blipFill>
        <p:spPr>
          <a:xfrm>
            <a:off x="3161007" y="2130"/>
            <a:ext cx="6568781" cy="688846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866" y="2129"/>
            <a:ext cx="3899728" cy="685374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/>
            <a:endParaRPr lang="en-US" altLang="zh-TW" sz="2798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561205" y="3016826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5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719" y="2131"/>
            <a:ext cx="3121979" cy="336672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11517" y="18288"/>
            <a:ext cx="3899728" cy="68537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“If its illogical to put the it</a:t>
            </a:r>
            <a:r>
              <a:rPr lang="en-US" altLang="zh-TW" sz="2798" spc="-5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in 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rde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14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</a:t>
            </a:r>
            <a:r>
              <a:rPr lang="en-US" altLang="zh-TW" sz="2221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ma</a:t>
            </a:r>
            <a:r>
              <a:rPr lang="en-US" altLang="zh-TW" sz="2798" spc="-8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TW" sz="2798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US" altLang="zh-TW" sz="2591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zh-TW" sz="2591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it?”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“There is no way to take it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TW" sz="2798" spc="-8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t-a-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85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</a:t>
            </a:r>
            <a:r>
              <a:rPr lang="en-US" altLang="zh-TW" sz="2798" spc="-8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 t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t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b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some order.”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US" altLang="zh-TW" sz="259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59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59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 </a:t>
            </a:r>
            <a:r>
              <a:rPr lang="en-US" altLang="zh-TW" sz="27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spc="-8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them in the bag.”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“But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1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798" spc="-102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 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to writ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paper, a list of contents: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1)glasses, 2)keys, 3)</a:t>
            </a:r>
            <a:r>
              <a:rPr lang="en-US" altLang="zh-TW" sz="2798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pencil </a:t>
            </a:r>
            <a:r>
              <a:rPr lang="en-US" altLang="zh-TW" sz="2798" spc="-9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</a:t>
            </a:r>
            <a:r>
              <a:rPr lang="en-US" altLang="zh-TW" sz="2798" spc="-46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as</a:t>
            </a:r>
            <a:r>
              <a:rPr lang="en-US" altLang="zh-TW" sz="2798" spc="-185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</a:t>
            </a:r>
            <a:r>
              <a:rPr lang="en-US" altLang="zh-TW" sz="2798" spc="-185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TW" sz="2798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endParaRPr lang="en-US" altLang="zh-TW" sz="2798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sz="2798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12083" y="554679"/>
            <a:ext cx="3049649" cy="2167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List of Purse Items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Glasses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Keys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Pencil Case</a:t>
            </a:r>
          </a:p>
          <a:p>
            <a:pPr>
              <a:lnSpc>
                <a:spcPct val="85000"/>
              </a:lnSpc>
            </a:pPr>
            <a:endParaRPr lang="en-US" altLang="zh-TW" sz="2798" dirty="0">
              <a:solidFill>
                <a:prstClr val="black"/>
              </a:solidFill>
              <a:latin typeface="Brush Script MT" panose="03060802040406070304" pitchFamily="66" charset="0"/>
            </a:endParaRPr>
          </a:p>
          <a:p>
            <a:pPr>
              <a:lnSpc>
                <a:spcPct val="85000"/>
              </a:lnSpc>
            </a:pPr>
            <a:endParaRPr lang="en-US" altLang="zh-TW" sz="2798" dirty="0">
              <a:solidFill>
                <a:prstClr val="black"/>
              </a:solidFill>
              <a:latin typeface="Brush Script MT" panose="03060802040406070304" pitchFamily="66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490216" y="3323167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1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330292" y="4074872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3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397246" y="1661131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4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326708" y="4077821"/>
            <a:ext cx="303754" cy="27829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prstClr val="black"/>
                </a:solidFill>
              </a:rPr>
              <a:t>3</a:t>
            </a:r>
            <a:endParaRPr lang="zh-TW" altLang="en-US" sz="1799" dirty="0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076016" y="3662128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2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02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1" b="14866"/>
          <a:stretch/>
        </p:blipFill>
        <p:spPr>
          <a:xfrm>
            <a:off x="3161007" y="2130"/>
            <a:ext cx="6568781" cy="688846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866" y="2129"/>
            <a:ext cx="3899728" cy="685374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/>
            <a:endParaRPr lang="en-US" altLang="zh-TW" sz="2798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561205" y="3016826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5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719" y="2131"/>
            <a:ext cx="3121979" cy="336672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11517" y="18288"/>
            <a:ext cx="3899728" cy="68537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“If its illogical to put the it</a:t>
            </a:r>
            <a:r>
              <a:rPr lang="en-US" altLang="zh-TW" sz="2798" spc="-5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in 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rde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14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</a:t>
            </a:r>
            <a:r>
              <a:rPr lang="en-US" altLang="zh-TW" sz="2221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ma</a:t>
            </a:r>
            <a:r>
              <a:rPr lang="en-US" altLang="zh-TW" sz="2798" spc="-8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TW" sz="2798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US" altLang="zh-TW" sz="2591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zh-TW" sz="2591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it?”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“There is no way to take it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TW" sz="2798" spc="-8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t-a-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85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</a:t>
            </a:r>
            <a:r>
              <a:rPr lang="en-US" altLang="zh-TW" sz="2798" spc="-8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 t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t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b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some order.”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US" altLang="zh-TW" sz="259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59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59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 </a:t>
            </a:r>
            <a:r>
              <a:rPr lang="en-US" altLang="zh-TW" sz="27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spc="-8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them in the bag.”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“But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1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798" spc="-102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 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to writ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paper, a list of contents: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1)glasses, 2)keys, 3)pencil </a:t>
            </a:r>
            <a:r>
              <a:rPr lang="en-US" altLang="zh-TW" sz="2798" spc="-9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</a:t>
            </a:r>
            <a:r>
              <a:rPr lang="en-US" altLang="zh-TW" sz="2798" spc="-46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as</a:t>
            </a:r>
            <a:r>
              <a:rPr lang="en-US" altLang="zh-TW" sz="2798" spc="-185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e, 4</a:t>
            </a:r>
            <a:r>
              <a:rPr lang="en-US" altLang="zh-TW" sz="2798" spc="-28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TW" sz="2798" spc="-9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</a:t>
            </a:r>
            <a:r>
              <a:rPr lang="en-US" altLang="zh-TW" sz="2798" spc="-46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TW" sz="2798" spc="-19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TW" sz="2798" spc="-46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 </a:t>
            </a:r>
            <a:r>
              <a:rPr lang="en-US" altLang="zh-TW" sz="2798" spc="-9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</a:t>
            </a:r>
            <a:r>
              <a:rPr lang="en-US" altLang="zh-TW" sz="2798" spc="-46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as</a:t>
            </a:r>
            <a:r>
              <a:rPr lang="en-US" altLang="zh-TW" sz="2798" spc="-185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</a:t>
            </a:r>
            <a:r>
              <a:rPr lang="en-US" altLang="zh-TW" sz="2798" spc="-185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</a:t>
            </a:r>
            <a:endParaRPr lang="en-US" altLang="zh-TW" sz="2798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sz="2798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12083" y="554679"/>
            <a:ext cx="3049649" cy="2167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List of Purse Items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Glasses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Keys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Pencil Case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Card Case</a:t>
            </a:r>
          </a:p>
          <a:p>
            <a:pPr>
              <a:lnSpc>
                <a:spcPct val="85000"/>
              </a:lnSpc>
            </a:pPr>
            <a:endParaRPr lang="en-US" altLang="zh-TW" sz="2798" dirty="0">
              <a:solidFill>
                <a:prstClr val="black"/>
              </a:solidFill>
              <a:latin typeface="Brush Script MT" panose="03060802040406070304" pitchFamily="66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490216" y="3323167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1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330292" y="4074872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3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397246" y="1661131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4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394592" y="1660082"/>
            <a:ext cx="303754" cy="27829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prstClr val="black"/>
                </a:solidFill>
              </a:rPr>
              <a:t>4</a:t>
            </a:r>
            <a:endParaRPr lang="zh-TW" altLang="en-US" sz="1799" dirty="0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076016" y="3662128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2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1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1" b="14866"/>
          <a:stretch/>
        </p:blipFill>
        <p:spPr>
          <a:xfrm>
            <a:off x="3161007" y="2130"/>
            <a:ext cx="6568781" cy="6888460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6561205" y="3016826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866" y="2129"/>
            <a:ext cx="3899728" cy="685374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/>
            <a:endParaRPr lang="en-US" altLang="zh-TW" sz="2798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64305" y="3017776"/>
            <a:ext cx="303754" cy="27829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prstClr val="black"/>
                </a:solidFill>
              </a:rPr>
              <a:t>5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719" y="2131"/>
            <a:ext cx="3121979" cy="336672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11517" y="18288"/>
            <a:ext cx="3899728" cy="68537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“If its illogical to put the it</a:t>
            </a:r>
            <a:r>
              <a:rPr lang="en-US" altLang="zh-TW" sz="2798" spc="-5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in 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rde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14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</a:t>
            </a:r>
            <a:r>
              <a:rPr lang="en-US" altLang="zh-TW" sz="2221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ma</a:t>
            </a:r>
            <a:r>
              <a:rPr lang="en-US" altLang="zh-TW" sz="2798" spc="-8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TW" sz="2798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US" altLang="zh-TW" sz="2591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zh-TW" sz="2591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it?”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“There is no way to take it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TW" sz="2798" spc="-8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t-a-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85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</a:t>
            </a:r>
            <a:r>
              <a:rPr lang="en-US" altLang="zh-TW" sz="2798" spc="-8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 t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t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b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some order.”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US" altLang="zh-TW" sz="259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59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59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 </a:t>
            </a:r>
            <a:r>
              <a:rPr lang="en-US" altLang="zh-TW" sz="27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spc="-8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them in the bag.”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“But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1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798" spc="-102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 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to writ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paper, a list of contents: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1)glasses, 2)keys, 3)pencil </a:t>
            </a:r>
            <a:r>
              <a:rPr lang="en-US" altLang="zh-TW" sz="2798" spc="-9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</a:t>
            </a:r>
            <a:r>
              <a:rPr lang="en-US" altLang="zh-TW" sz="2798" spc="-46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as</a:t>
            </a:r>
            <a:r>
              <a:rPr lang="en-US" altLang="zh-TW" sz="2798" spc="-185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e, 4</a:t>
            </a:r>
            <a:r>
              <a:rPr lang="en-US" altLang="zh-TW" sz="2798" spc="-28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TW" sz="2798" spc="-9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</a:t>
            </a:r>
            <a:r>
              <a:rPr lang="en-US" altLang="zh-TW" sz="2798" spc="-46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TW" sz="2798" spc="-19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TW" sz="2798" spc="-46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 </a:t>
            </a:r>
            <a:r>
              <a:rPr lang="en-US" altLang="zh-TW" sz="2798" spc="-9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</a:t>
            </a:r>
            <a:r>
              <a:rPr lang="en-US" altLang="zh-TW" sz="2798" spc="-46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as</a:t>
            </a:r>
            <a:r>
              <a:rPr lang="en-US" altLang="zh-TW" sz="2798" spc="-185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e, 5</a:t>
            </a:r>
            <a:r>
              <a:rPr lang="en-US" altLang="zh-TW" sz="2798" spc="-28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TW" sz="2798" spc="-46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walle</a:t>
            </a:r>
            <a:r>
              <a:rPr lang="en-US" altLang="zh-TW" sz="2798" spc="-93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798" spc="-222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.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sz="2798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12083" y="554679"/>
            <a:ext cx="3049649" cy="2167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List of Purse Items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Glasses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Keys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Pencil Case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Card Case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Coach Wallet</a:t>
            </a:r>
          </a:p>
        </p:txBody>
      </p:sp>
      <p:sp>
        <p:nvSpPr>
          <p:cNvPr id="23" name="Oval 22"/>
          <p:cNvSpPr/>
          <p:nvPr/>
        </p:nvSpPr>
        <p:spPr>
          <a:xfrm>
            <a:off x="8490216" y="3323167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1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330292" y="4074872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3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397246" y="1661131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4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076016" y="3662128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2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01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Python Arithmetic Operators: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39049" y="1179545"/>
          <a:ext cx="9248504" cy="4918337"/>
        </p:xfrm>
        <a:graphic>
          <a:graphicData uri="http://schemas.openxmlformats.org/drawingml/2006/table">
            <a:tbl>
              <a:tblPr/>
              <a:tblGrid>
                <a:gridCol w="14254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794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77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add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Adds the two operands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10</a:t>
                      </a:r>
                      <a:r>
                        <a:rPr kumimoji="0" lang="en-US" altLang="en-US" sz="1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</a:t>
                      </a:r>
                      <a:r>
                        <a:rPr kumimoji="0" lang="en-US" altLang="en-US" sz="1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</a:t>
                      </a:r>
                      <a:r>
                        <a:rPr kumimoji="0" lang="en-US" altLang="en-US" sz="1800" b="0" i="0" u="none" strike="noStrike" kern="1200" cap="none" spc="-3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1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30</a:t>
                      </a:r>
                      <a:endParaRPr kumimoji="0" lang="en-US" altLang="en-US" sz="2400" b="0" i="0" u="none" strike="noStrike" cap="none" spc="-3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subtract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Subtracts the right-hand operand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from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left-hand one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10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-10</a:t>
                      </a:r>
                      <a:endParaRPr kumimoji="0" lang="en-US" alt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multiply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Multiplies the two operands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10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200</a:t>
                      </a:r>
                      <a:endParaRPr kumimoji="0" lang="en-US" alt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divide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Divides</a:t>
                      </a:r>
                      <a:r>
                        <a:rPr kumimoji="0" lang="en-US" altLang="en-US" sz="20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</a:t>
                      </a:r>
                      <a:r>
                        <a:rPr kumimoji="0" lang="en-US" altLang="en-US" sz="20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first operand by</a:t>
                      </a:r>
                      <a:r>
                        <a:rPr kumimoji="0" lang="en-US" altLang="en-US" sz="20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</a:t>
                      </a:r>
                      <a:r>
                        <a:rPr kumimoji="0" lang="en-US" altLang="en-US" sz="20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second on</a:t>
                      </a:r>
                      <a:r>
                        <a:rPr kumimoji="0" lang="en-US" altLang="en-US" sz="2400" b="0" i="0" u="none" strike="noStrike" cap="none" spc="-2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</a:t>
                      </a:r>
                      <a:r>
                        <a:rPr kumimoji="0" lang="en-US" altLang="en-US" sz="20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with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result being a float (or, possibly, complex)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10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/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0.5</a:t>
                      </a:r>
                      <a:endParaRPr kumimoji="0" lang="en-US" alt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%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modulus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the remainder resulting from dividing the first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operand by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second one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10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%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10</a:t>
                      </a:r>
                      <a:endParaRPr kumimoji="0" lang="en-US" alt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**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4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exponent</a:t>
                      </a: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Raises the first operand to the power of the second one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9**.5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3.0</a:t>
                      </a:r>
                      <a:endParaRPr kumimoji="0" lang="en-US" alt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//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floor divide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the whole-number portion of the result of dividing the first operand by the second one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9//2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4</a:t>
                      </a:r>
                    </a:p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9.0//2.0</a:t>
                      </a:r>
                      <a:r>
                        <a:rPr kumimoji="0" lang="en-US" altLang="en-US" sz="12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12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4.0</a:t>
                      </a:r>
                      <a:endParaRPr kumimoji="0" lang="en-US" alt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02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1" b="14866"/>
          <a:stretch/>
        </p:blipFill>
        <p:spPr>
          <a:xfrm>
            <a:off x="3161007" y="2130"/>
            <a:ext cx="6568781" cy="688846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866" y="2129"/>
            <a:ext cx="3899728" cy="685374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/>
            <a:endParaRPr lang="en-US" altLang="zh-TW" sz="2798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61205" y="3016826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5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719" y="2131"/>
            <a:ext cx="3121979" cy="336672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11517" y="18288"/>
            <a:ext cx="3899728" cy="68537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“If its illogical to put the it</a:t>
            </a:r>
            <a:r>
              <a:rPr lang="en-US" altLang="zh-TW" sz="2798" spc="-5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in 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rde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14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</a:t>
            </a:r>
            <a:r>
              <a:rPr lang="en-US" altLang="zh-TW" sz="2221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ma</a:t>
            </a:r>
            <a:r>
              <a:rPr lang="en-US" altLang="zh-TW" sz="2798" spc="-8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TW" sz="2798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US" altLang="zh-TW" sz="2591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zh-TW" sz="2591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it?”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“There is no way to take it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TW" sz="2798" spc="-8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t-a-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85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</a:t>
            </a:r>
            <a:r>
              <a:rPr lang="en-US" altLang="zh-TW" sz="2798" spc="-8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 t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t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b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some order.”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US" altLang="zh-TW" sz="259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59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59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 </a:t>
            </a:r>
            <a:r>
              <a:rPr lang="en-US" altLang="zh-TW" sz="27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spc="-8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them in the bag.”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“But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59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1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</a:t>
            </a:r>
            <a:r>
              <a:rPr lang="en-US" altLang="zh-TW" sz="2221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798" spc="-102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 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to writ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paper, a list of contents: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1)glasses, 2)keys, 3)pencil </a:t>
            </a:r>
            <a:r>
              <a:rPr lang="en-US" altLang="zh-TW" sz="2798" spc="-9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</a:t>
            </a:r>
            <a:r>
              <a:rPr lang="en-US" altLang="zh-TW" sz="2798" spc="-46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as</a:t>
            </a:r>
            <a:r>
              <a:rPr lang="en-US" altLang="zh-TW" sz="2798" spc="-185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e, 4</a:t>
            </a:r>
            <a:r>
              <a:rPr lang="en-US" altLang="zh-TW" sz="2798" spc="-28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TW" sz="2798" spc="-9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</a:t>
            </a:r>
            <a:r>
              <a:rPr lang="en-US" altLang="zh-TW" sz="2798" spc="-46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TW" sz="2798" spc="-19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TW" sz="2798" spc="-46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 </a:t>
            </a:r>
            <a:r>
              <a:rPr lang="en-US" altLang="zh-TW" sz="2798" spc="-9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</a:t>
            </a:r>
            <a:r>
              <a:rPr lang="en-US" altLang="zh-TW" sz="2798" spc="-46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as</a:t>
            </a:r>
            <a:r>
              <a:rPr lang="en-US" altLang="zh-TW" sz="2798" spc="-185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e, 5</a:t>
            </a:r>
            <a:r>
              <a:rPr lang="en-US" altLang="zh-TW" sz="2798" spc="-28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TW" sz="2798" spc="-46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walle</a:t>
            </a:r>
            <a:r>
              <a:rPr lang="en-US" altLang="zh-TW" sz="2798" spc="-93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798" spc="-222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.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TW" sz="2798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“But your own list was different?”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“It</a:t>
            </a:r>
            <a:r>
              <a:rPr lang="en-US" altLang="zh-TW" sz="222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</a:t>
            </a:r>
            <a:r>
              <a:rPr lang="en-US" altLang="zh-TW" sz="222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22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altLang="zh-TW" sz="222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719" y="3577999"/>
            <a:ext cx="3121979" cy="324168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012083" y="4130549"/>
            <a:ext cx="3049649" cy="2167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  Alternative List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Coach Wallet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Keys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Pencil Case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Glasses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Card Case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12083" y="554679"/>
            <a:ext cx="3049649" cy="2167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List of Purse Items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Glasses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Keys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Pencil Case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Card Case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Coach Wallet</a:t>
            </a:r>
          </a:p>
        </p:txBody>
      </p:sp>
      <p:sp>
        <p:nvSpPr>
          <p:cNvPr id="25" name="Oval 24"/>
          <p:cNvSpPr/>
          <p:nvPr/>
        </p:nvSpPr>
        <p:spPr>
          <a:xfrm>
            <a:off x="8490216" y="3323167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1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30292" y="4074872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3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397246" y="1661131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4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76016" y="3662128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2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14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1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02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03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104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705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1" b="14866"/>
          <a:stretch/>
        </p:blipFill>
        <p:spPr>
          <a:xfrm>
            <a:off x="3161007" y="2130"/>
            <a:ext cx="6568781" cy="6888460"/>
          </a:xfrm>
          <a:prstGeom prst="rect">
            <a:avLst/>
          </a:prstGeom>
        </p:spPr>
      </p:pic>
      <p:sp>
        <p:nvSpPr>
          <p:cNvPr id="33" name="Oval 32"/>
          <p:cNvSpPr/>
          <p:nvPr/>
        </p:nvSpPr>
        <p:spPr>
          <a:xfrm>
            <a:off x="6561205" y="3016826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866" y="2129"/>
            <a:ext cx="3899728" cy="685374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/>
            <a:endParaRPr lang="en-US" altLang="zh-TW" sz="2798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719" y="2131"/>
            <a:ext cx="3121979" cy="33667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719" y="3577999"/>
            <a:ext cx="3121979" cy="324168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11517" y="2129"/>
            <a:ext cx="3687345" cy="68537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“Which of our lists was in the correct order?”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“Both were. The order doesn’t matter.”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“Oh, I understand. Lists </a:t>
            </a:r>
            <a:r>
              <a:rPr lang="en-US" altLang="zh-TW" sz="2798" spc="-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altLang="zh-TW" sz="2591" spc="-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unordered</a:t>
            </a:r>
            <a:r>
              <a:rPr lang="en-US" altLang="zh-TW" sz="2591" spc="-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sets,</a:t>
            </a:r>
            <a:r>
              <a:rPr lang="en-US" altLang="zh-TW" sz="2591" spc="-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“No lists are ordered. That’s why I said you </a:t>
            </a:r>
            <a:r>
              <a:rPr lang="en-US" altLang="zh-TW" sz="2798" spc="-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imposed an order when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 made your list of</a:t>
            </a:r>
            <a:b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was in the bag.”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“Why does a list have to be ordered?”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“Because, to write down words on a piece of paper, you must write them one-by-one.”</a:t>
            </a:r>
          </a:p>
        </p:txBody>
      </p:sp>
      <p:sp>
        <p:nvSpPr>
          <p:cNvPr id="26" name="Oval 25"/>
          <p:cNvSpPr/>
          <p:nvPr/>
        </p:nvSpPr>
        <p:spPr>
          <a:xfrm>
            <a:off x="8490216" y="3323167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1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330292" y="4074872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3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397246" y="1661131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4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012083" y="554679"/>
            <a:ext cx="3049649" cy="2167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List of Purse Items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Glasses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Keys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Pencil Case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Card Case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Coach Wallet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012083" y="4130549"/>
            <a:ext cx="3049649" cy="2167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  Alternative List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Coach Wallet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Keys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Pencil Case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Glasses</a:t>
            </a:r>
          </a:p>
          <a:p>
            <a:pPr marL="169764" indent="-169764">
              <a:lnSpc>
                <a:spcPct val="85000"/>
              </a:lnSpc>
              <a:buFontTx/>
              <a:buAutoNum type="arabicPeriod"/>
            </a:pPr>
            <a:r>
              <a:rPr lang="en-US" altLang="zh-TW" sz="2798" dirty="0">
                <a:solidFill>
                  <a:prstClr val="black"/>
                </a:solidFill>
                <a:latin typeface="Brush Script MT" panose="03060802040406070304" pitchFamily="66" charset="0"/>
              </a:rPr>
              <a:t>Card Case</a:t>
            </a:r>
          </a:p>
        </p:txBody>
      </p:sp>
      <p:sp>
        <p:nvSpPr>
          <p:cNvPr id="14" name="Oval 13"/>
          <p:cNvSpPr/>
          <p:nvPr/>
        </p:nvSpPr>
        <p:spPr>
          <a:xfrm>
            <a:off x="5076016" y="3662128"/>
            <a:ext cx="303754" cy="278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99" dirty="0">
                <a:solidFill>
                  <a:srgbClr val="002060"/>
                </a:solidFill>
              </a:rPr>
              <a:t>2</a:t>
            </a:r>
            <a:endParaRPr lang="zh-TW" altLang="en-US" sz="1799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12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 result for ultima underworld ba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" r="1078"/>
          <a:stretch/>
        </p:blipFill>
        <p:spPr bwMode="auto">
          <a:xfrm>
            <a:off x="723612" y="-3017"/>
            <a:ext cx="9012306" cy="685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866" y="2129"/>
            <a:ext cx="3899728" cy="685374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/>
            <a:endParaRPr lang="en-US" altLang="zh-TW" sz="2798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1517" y="2129"/>
            <a:ext cx="3687345" cy="68537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“Imagine I have a bag in a computer game.”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“Okay”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“Are the items in order?”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“No.”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altLang="zh-TW" sz="2221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221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13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22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3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2221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altLang="zh-TW" sz="2798" spc="-8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18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 rea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only exist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inside the computer.” 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“But is</a:t>
            </a:r>
            <a:r>
              <a:rPr lang="en-US" altLang="zh-TW" sz="2798" spc="-32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the compute</a:t>
            </a:r>
            <a:r>
              <a:rPr lang="en-US" altLang="zh-TW" sz="2798" spc="-1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memory ordered into sequential addresses?”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“Yes.”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“So</a:t>
            </a:r>
            <a:r>
              <a:rPr lang="en-US" altLang="zh-TW" sz="259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altLang="zh-TW" sz="259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zh-TW" sz="259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altLang="zh-TW" sz="259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 the bag in memory?”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 contents must be stored. Maybe in a C++ array or a Python List.”</a:t>
            </a:r>
          </a:p>
        </p:txBody>
      </p:sp>
    </p:spTree>
    <p:extLst>
      <p:ext uri="{BB962C8B-B14F-4D97-AF65-F5344CB8AC3E}">
        <p14:creationId xmlns:p14="http://schemas.microsoft.com/office/powerpoint/2010/main" val="229744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Image result for ultima underworld ba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" r="1078"/>
          <a:stretch/>
        </p:blipFill>
        <p:spPr bwMode="auto">
          <a:xfrm>
            <a:off x="723612" y="-3017"/>
            <a:ext cx="9012306" cy="685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-866" y="2129"/>
            <a:ext cx="3899728" cy="685374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/>
            <a:endParaRPr lang="en-US" altLang="zh-TW" sz="2798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1517" y="2129"/>
            <a:ext cx="3687345" cy="68537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“So an order necessarily gets imposed upon any data</a:t>
            </a:r>
            <a:r>
              <a:rPr lang="en-US" altLang="zh-TW" sz="259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altLang="zh-TW" sz="259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zh-TW" sz="259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“Must be.”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“Pyt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st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 </a:t>
            </a:r>
            <a:r>
              <a:rPr lang="en-US" altLang="zh-TW" sz="2798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set’s items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memory too. </a:t>
            </a:r>
            <a:r>
              <a:rPr lang="en-US" altLang="zh-TW" sz="2798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798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storage must be in some order.”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“So Python </a:t>
            </a:r>
            <a:r>
              <a:rPr lang="en-US" altLang="zh-TW" sz="2798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 </a:t>
            </a:r>
            <a:r>
              <a:rPr lang="en-US" altLang="zh-TW" sz="2798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ordered after all!”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“No. Pytho</a:t>
            </a:r>
            <a:r>
              <a:rPr lang="en-US" altLang="zh-TW" sz="2798" spc="-32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interpreter stores them in memory (thus: in some order), but the data-type being modeled is unordered. </a:t>
            </a:r>
            <a: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is the bag in this computer game.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8" name="Oval 7"/>
          <p:cNvSpPr/>
          <p:nvPr/>
        </p:nvSpPr>
        <p:spPr>
          <a:xfrm>
            <a:off x="6156722" y="1159563"/>
            <a:ext cx="3698845" cy="44386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09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72193" y="489"/>
            <a:ext cx="5757599" cy="36128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char a='1',b='2';</a:t>
            </a:r>
          </a:p>
          <a:p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c=3,d=4,e=5;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char f='6';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main() {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("%d %d %d ",  a, b, c);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("%d %d %d\n", d, e, f);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zh-TW" altLang="en-US" sz="2398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70040" y="3613320"/>
            <a:ext cx="5759752" cy="3235483"/>
          </a:xfrm>
          <a:prstGeom prst="rect">
            <a:avLst/>
          </a:prstGeom>
          <a:solidFill>
            <a:srgbClr val="BD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c=3,d=4,e=5;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char a='1',b='2',f='6';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main() {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("%d %d %d ",  a, b, c);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("%d %d %d\n", d, e, f);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zh-TW" altLang="en-US" sz="2398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129"/>
            <a:ext cx="3970039" cy="685374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5000"/>
              </a:lnSpc>
            </a:pPr>
            <a:endParaRPr lang="en-US" altLang="zh-TW" sz="2798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1517" y="2129"/>
            <a:ext cx="3899728" cy="68537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“Le</a:t>
            </a:r>
            <a:r>
              <a:rPr lang="en-US" altLang="zh-TW" sz="2798" spc="-23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59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altLang="zh-TW" sz="222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agai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22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altLang="zh-TW" sz="222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this C program print?”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 know the ASCII codes of '0</a:t>
            </a:r>
            <a:r>
              <a:rPr lang="en-US" altLang="zh-TW" sz="2798" spc="-18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r>
              <a:rPr lang="en-US" altLang="zh-TW" sz="259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8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'1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259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93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&amp;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'6</a:t>
            </a:r>
            <a:r>
              <a:rPr lang="en-US" altLang="zh-TW" sz="2798" spc="-18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it print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 50 3 4 5 54.”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rrect. </a:t>
            </a:r>
            <a:r>
              <a:rPr lang="en-US" altLang="zh-TW" sz="2798" spc="-14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 this new code?”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“That’s not new code! </a:t>
            </a:r>
            <a:r>
              <a:rPr lang="en-US" altLang="zh-TW" sz="2798" spc="-23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declarations changes nothing. It’s the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pr</a:t>
            </a:r>
            <a:r>
              <a:rPr lang="en-US" altLang="zh-TW" sz="2798" spc="-1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 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g</a:t>
            </a:r>
            <a:r>
              <a:rPr lang="en-US" altLang="zh-TW" sz="2798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1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same output.”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13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 But w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ere d</a:t>
            </a:r>
            <a:r>
              <a:rPr lang="en-US" altLang="zh-TW" sz="2798" spc="-8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t</a:t>
            </a:r>
            <a:r>
              <a:rPr lang="en-US" altLang="zh-TW" sz="2798" spc="-8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hes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TW" sz="2798" spc="-13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altLang="zh-TW" sz="2798" spc="-1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en-US" altLang="zh-TW" sz="2798" spc="-8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1399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TW" sz="2798" spc="-15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altLang="zh-TW" sz="1399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zh-TW" sz="1399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3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798" spc="-102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spc="-13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798" spc="-15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spc="-23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?’’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14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3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</a:t>
            </a:r>
            <a:r>
              <a:rPr lang="en-US" altLang="zh-TW" sz="2798" spc="-18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7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zh-TW" sz="23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3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en-US" altLang="zh-TW" sz="23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02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spc="-102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3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14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3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program to store the data; the place doesn’t matter.”</a:t>
            </a:r>
          </a:p>
        </p:txBody>
      </p:sp>
      <p:sp>
        <p:nvSpPr>
          <p:cNvPr id="2" name="Right Arrow 1"/>
          <p:cNvSpPr/>
          <p:nvPr/>
        </p:nvSpPr>
        <p:spPr>
          <a:xfrm rot="1133673">
            <a:off x="1993035" y="1000519"/>
            <a:ext cx="2186684" cy="28509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66">
              <a:solidFill>
                <a:prstClr val="white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2065027">
            <a:off x="2296490" y="3178863"/>
            <a:ext cx="2186684" cy="285095"/>
          </a:xfrm>
          <a:prstGeom prst="rightArrow">
            <a:avLst/>
          </a:prstGeom>
          <a:solidFill>
            <a:srgbClr val="BDD7E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66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87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" grpId="0" animBg="1"/>
      <p:bldP spid="2" grpId="1" animBg="1"/>
      <p:bldP spid="7" grpId="0" animBg="1"/>
      <p:bldP spid="7" grpId="1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2129"/>
            <a:ext cx="3970039" cy="685374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5000"/>
              </a:lnSpc>
            </a:pPr>
            <a:endParaRPr lang="en-US" altLang="zh-TW" sz="2798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1518" y="2129"/>
            <a:ext cx="3758522" cy="68537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“Right. The order does</a:t>
            </a:r>
            <a:r>
              <a:rPr lang="en-US" altLang="zh-TW" sz="2798" spc="-32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matter, because the set </a:t>
            </a:r>
            <a:b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declared variables is unordered, as far as the compiler is concerned.”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 agree.”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ut,</a:t>
            </a:r>
            <a:r>
              <a:rPr lang="en-US" altLang="zh-TW" sz="2221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14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zh-TW" sz="2591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ugh</a:t>
            </a:r>
            <a:r>
              <a:rPr lang="en-US" altLang="zh-TW" sz="2591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102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591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ordered set, they </a:t>
            </a:r>
            <a:r>
              <a:rPr lang="en-US" altLang="zh-TW" sz="2798" spc="-1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memory locations, right?”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“Oh, I see. The compiler has to impose an order onto this unordered set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“Yes. And we can see what that order was, if we print their address values. Le</a:t>
            </a:r>
            <a:r>
              <a:rPr lang="en-US" altLang="zh-TW" sz="2798" spc="-23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try that…”</a:t>
            </a:r>
            <a:endParaRPr lang="en-US" altLang="zh-TW" sz="2798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72193" y="489"/>
            <a:ext cx="5757599" cy="36128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char a='1',b='2';</a:t>
            </a:r>
          </a:p>
          <a:p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c=3,d=4,e=5;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char f='6';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main() {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("%d %d %d ",  a, b, c);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("%d %d %d\n", d, e, f);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zh-TW" altLang="en-US" sz="2398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70040" y="3613320"/>
            <a:ext cx="5759752" cy="3235483"/>
          </a:xfrm>
          <a:prstGeom prst="rect">
            <a:avLst/>
          </a:prstGeom>
          <a:solidFill>
            <a:srgbClr val="BD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c=3,d=4,e=5;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char a='1',b='2',f='6';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main() {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("%d %d %d ",  a, b, c);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("%d %d %d\n", d, e, f);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zh-TW" altLang="en-US" sz="2398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99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2129"/>
            <a:ext cx="3970039" cy="685374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5000"/>
              </a:lnSpc>
            </a:pPr>
            <a:endParaRPr lang="en-US" altLang="zh-TW" sz="2798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72193" y="489"/>
            <a:ext cx="5757599" cy="36128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char a='1',b='2';</a:t>
            </a:r>
          </a:p>
          <a:p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c=3,d=4,e=5;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char f='6';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main() {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("%d %d %d ",  a, b, c);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("%d %d %d\n", d, e, f);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zh-TW" altLang="en-US" sz="2398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70040" y="3613320"/>
            <a:ext cx="5759752" cy="3235483"/>
          </a:xfrm>
          <a:prstGeom prst="rect">
            <a:avLst/>
          </a:prstGeom>
          <a:solidFill>
            <a:srgbClr val="BD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c=3,d=4,e=5;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char a='1',b='2',f='6';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main() {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("%d %d %d ",  a, b, c);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("%d %d %d\n", d, e, f);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zh-TW" altLang="en-US" sz="2398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14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129"/>
            <a:ext cx="3970039" cy="685374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5000"/>
              </a:lnSpc>
            </a:pPr>
            <a:endParaRPr lang="en-US" altLang="zh-TW" sz="2798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1517" y="2129"/>
            <a:ext cx="3899728" cy="68537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“What output will these two programs produc</a:t>
            </a:r>
            <a:r>
              <a:rPr lang="en-US" altLang="zh-TW" sz="2798" spc="-23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 do</a:t>
            </a:r>
            <a:r>
              <a:rPr lang="en-US" altLang="zh-TW" sz="2798" spc="-32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spc="-18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know, because I d</a:t>
            </a:r>
            <a:r>
              <a:rPr lang="en-US" altLang="zh-TW" sz="2798" spc="-5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32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spc="-18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k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spc="-1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t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addr</a:t>
            </a:r>
            <a:r>
              <a:rPr lang="en-US" altLang="zh-TW" sz="2798" spc="-1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where the compiler puts global variables.”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“Tru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le</a:t>
            </a:r>
            <a:r>
              <a:rPr lang="en-US" altLang="zh-TW" sz="2798" spc="-23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TW" sz="2798" spc="-3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that t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global space starts at address 100 (</a:t>
            </a:r>
            <a:r>
              <a:rPr lang="en-US" altLang="zh-TW" sz="129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=</a:t>
            </a:r>
            <a:r>
              <a:rPr lang="en-US" altLang="zh-TW" sz="2591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0x64</a:t>
            </a:r>
            <a:r>
              <a:rPr lang="en-US" altLang="zh-TW" sz="74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“Then the first program outputs: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398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  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And the second outputs: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398" dirty="0">
                <a:solidFill>
                  <a:srgbClr val="00206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                                      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169764" indent="-169764">
              <a:lnSpc>
                <a:spcPct val="90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“Yes – but only if you 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59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59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stores them in the order that you declared the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TW" sz="2798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72193" y="489"/>
            <a:ext cx="5757599" cy="36128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char a='1',b='2';</a:t>
            </a:r>
          </a:p>
          <a:p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c=3,d=4,e=5;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char f='6';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main() {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("%x %x %x ", </a:t>
            </a:r>
            <a:r>
              <a:rPr lang="en-US" altLang="zh-TW" sz="2398" b="1" dirty="0">
                <a:solidFill>
                  <a:prstClr val="black"/>
                </a:solidFill>
                <a:latin typeface="Lucida Console" panose="020B0609040504020204" pitchFamily="49" charset="0"/>
              </a:rPr>
              <a:t>&amp;</a:t>
            </a:r>
            <a:r>
              <a:rPr lang="en-US" altLang="zh-TW" sz="2398" b="1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b="1" dirty="0" err="1">
                <a:solidFill>
                  <a:prstClr val="black"/>
                </a:solidFill>
                <a:latin typeface="Lucida Console" panose="020B0609040504020204" pitchFamily="49" charset="0"/>
              </a:rPr>
              <a:t>&amp;b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b="1" dirty="0" err="1">
                <a:solidFill>
                  <a:prstClr val="black"/>
                </a:solidFill>
                <a:latin typeface="Lucida Console" panose="020B0609040504020204" pitchFamily="49" charset="0"/>
              </a:rPr>
              <a:t>&amp;c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("%x %x %x\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n",</a:t>
            </a:r>
            <a:r>
              <a:rPr lang="en-US" altLang="zh-TW" sz="2398" b="1" dirty="0" err="1">
                <a:solidFill>
                  <a:prstClr val="black"/>
                </a:solidFill>
                <a:latin typeface="Lucida Console" panose="020B0609040504020204" pitchFamily="49" charset="0"/>
              </a:rPr>
              <a:t>&amp;d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b="1" dirty="0" err="1">
                <a:solidFill>
                  <a:prstClr val="black"/>
                </a:solidFill>
                <a:latin typeface="Lucida Console" panose="020B0609040504020204" pitchFamily="49" charset="0"/>
              </a:rPr>
              <a:t>&amp;e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b="1" dirty="0" err="1">
                <a:solidFill>
                  <a:prstClr val="black"/>
                </a:solidFill>
                <a:latin typeface="Lucida Console" panose="020B0609040504020204" pitchFamily="49" charset="0"/>
              </a:rPr>
              <a:t>&amp;f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zh-TW" altLang="en-US" sz="2398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70040" y="3613320"/>
            <a:ext cx="5759752" cy="3235483"/>
          </a:xfrm>
          <a:prstGeom prst="rect">
            <a:avLst/>
          </a:prstGeom>
          <a:solidFill>
            <a:srgbClr val="BD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c=3,d=4,e=5;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char a='1',b='2',f='6';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main() {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("%x %x %x ", </a:t>
            </a:r>
            <a:r>
              <a:rPr lang="en-US" altLang="zh-TW" sz="2398" b="1" dirty="0">
                <a:solidFill>
                  <a:prstClr val="black"/>
                </a:solidFill>
                <a:latin typeface="Lucida Console" panose="020B0609040504020204" pitchFamily="49" charset="0"/>
              </a:rPr>
              <a:t>&amp;</a:t>
            </a:r>
            <a:r>
              <a:rPr lang="en-US" altLang="zh-TW" sz="2398" b="1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b="1" dirty="0" err="1">
                <a:solidFill>
                  <a:prstClr val="black"/>
                </a:solidFill>
                <a:latin typeface="Lucida Console" panose="020B0609040504020204" pitchFamily="49" charset="0"/>
              </a:rPr>
              <a:t>&amp;b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b="1" dirty="0" err="1">
                <a:solidFill>
                  <a:prstClr val="black"/>
                </a:solidFill>
                <a:latin typeface="Lucida Console" panose="020B0609040504020204" pitchFamily="49" charset="0"/>
              </a:rPr>
              <a:t>&amp;c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("%x %x %x\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n",</a:t>
            </a:r>
            <a:r>
              <a:rPr lang="en-US" altLang="zh-TW" sz="2398" b="1" dirty="0" err="1">
                <a:solidFill>
                  <a:prstClr val="black"/>
                </a:solidFill>
                <a:latin typeface="Lucida Console" panose="020B0609040504020204" pitchFamily="49" charset="0"/>
              </a:rPr>
              <a:t>&amp;d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b="1" dirty="0" err="1">
                <a:solidFill>
                  <a:prstClr val="black"/>
                </a:solidFill>
                <a:latin typeface="Lucida Console" panose="020B0609040504020204" pitchFamily="49" charset="0"/>
              </a:rPr>
              <a:t>&amp;e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b="1" dirty="0" err="1">
                <a:solidFill>
                  <a:prstClr val="black"/>
                </a:solidFill>
                <a:latin typeface="Lucida Console" panose="020B0609040504020204" pitchFamily="49" charset="0"/>
              </a:rPr>
              <a:t>&amp;f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zh-TW" altLang="en-US" sz="2398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819801" y="565893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C5E0B4"/>
                </a:solidFill>
                <a:latin typeface="Arial Narrow" panose="020B0606020202030204" pitchFamily="34" charset="0"/>
              </a:rPr>
              <a:t>65</a:t>
            </a:r>
            <a:endParaRPr lang="zh-TW" altLang="en-US" sz="1851" b="1" spc="-93" dirty="0">
              <a:solidFill>
                <a:srgbClr val="C5E0B4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742892" y="595463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C5E0B4"/>
                </a:solidFill>
                <a:latin typeface="Arial Narrow" panose="020B0606020202030204" pitchFamily="34" charset="0"/>
              </a:rPr>
              <a:t>64</a:t>
            </a:r>
            <a:endParaRPr lang="zh-TW" altLang="en-US" sz="1851" b="1" spc="-93" dirty="0">
              <a:solidFill>
                <a:srgbClr val="C5E0B4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320088" y="4206654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BDD7EE"/>
                </a:solidFill>
                <a:latin typeface="Arial Narrow" panose="020B0606020202030204" pitchFamily="34" charset="0"/>
              </a:rPr>
              <a:t>68</a:t>
            </a:r>
            <a:endParaRPr lang="zh-TW" altLang="en-US" sz="1851" b="1" spc="-93" dirty="0">
              <a:solidFill>
                <a:srgbClr val="BDD7EE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563891" y="997030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C5E0B4"/>
                </a:solidFill>
                <a:latin typeface="Arial Narrow" panose="020B0606020202030204" pitchFamily="34" charset="0"/>
              </a:rPr>
              <a:t>66</a:t>
            </a:r>
            <a:endParaRPr lang="zh-TW" altLang="en-US" sz="1851" b="1" spc="-93" dirty="0">
              <a:solidFill>
                <a:srgbClr val="C5E0B4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02785" y="997031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C5E0B4"/>
                </a:solidFill>
                <a:latin typeface="Arial Narrow" panose="020B0606020202030204" pitchFamily="34" charset="0"/>
              </a:rPr>
              <a:t>6a</a:t>
            </a:r>
            <a:endParaRPr lang="zh-TW" altLang="en-US" sz="1851" b="1" spc="-93" dirty="0">
              <a:solidFill>
                <a:srgbClr val="C5E0B4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29415" y="990494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C5E0B4"/>
                </a:solidFill>
                <a:latin typeface="Arial Narrow" panose="020B0606020202030204" pitchFamily="34" charset="0"/>
              </a:rPr>
              <a:t>6e</a:t>
            </a:r>
            <a:endParaRPr lang="zh-TW" altLang="en-US" sz="1851" b="1" spc="-93" dirty="0">
              <a:solidFill>
                <a:srgbClr val="C5E0B4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71647" y="4206654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BDD7EE"/>
                </a:solidFill>
                <a:latin typeface="Arial Narrow" panose="020B0606020202030204" pitchFamily="34" charset="0"/>
              </a:rPr>
              <a:t>6c</a:t>
            </a:r>
            <a:endParaRPr lang="zh-TW" altLang="en-US" sz="1851" b="1" spc="-93" dirty="0">
              <a:solidFill>
                <a:srgbClr val="BDD7EE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580575" y="4206654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BDD7EE"/>
                </a:solidFill>
                <a:latin typeface="Arial Narrow" panose="020B0606020202030204" pitchFamily="34" charset="0"/>
              </a:rPr>
              <a:t>64</a:t>
            </a:r>
            <a:endParaRPr lang="zh-TW" altLang="en-US" sz="1851" b="1" spc="-93" dirty="0">
              <a:solidFill>
                <a:srgbClr val="BDD7EE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97131" y="4535875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BDD7EE"/>
                </a:solidFill>
                <a:latin typeface="Arial Narrow" panose="020B0606020202030204" pitchFamily="34" charset="0"/>
              </a:rPr>
              <a:t>71</a:t>
            </a:r>
            <a:endParaRPr lang="zh-TW" altLang="en-US" sz="1851" b="1" spc="-93" dirty="0">
              <a:solidFill>
                <a:srgbClr val="BDD7EE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75733" y="4535875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BDD7EE"/>
                </a:solidFill>
                <a:latin typeface="Arial Narrow" panose="020B0606020202030204" pitchFamily="34" charset="0"/>
              </a:rPr>
              <a:t>72</a:t>
            </a:r>
            <a:endParaRPr lang="zh-TW" altLang="en-US" sz="1851" b="1" spc="-93" dirty="0">
              <a:solidFill>
                <a:srgbClr val="BDD7EE"/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04456" y="4608221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BDD7EE"/>
                </a:solidFill>
                <a:latin typeface="Arial Narrow" panose="020B0606020202030204" pitchFamily="34" charset="0"/>
              </a:rPr>
              <a:t>70</a:t>
            </a:r>
            <a:endParaRPr lang="zh-TW" altLang="en-US" sz="1851" b="1" spc="-93" dirty="0">
              <a:solidFill>
                <a:srgbClr val="BDD7EE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709599" y="1398597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C5E0B4"/>
                </a:solidFill>
                <a:latin typeface="Arial Narrow" panose="020B0606020202030204" pitchFamily="34" charset="0"/>
              </a:rPr>
              <a:t>72</a:t>
            </a:r>
            <a:endParaRPr lang="zh-TW" altLang="en-US" sz="1851" b="1" spc="-93" dirty="0">
              <a:solidFill>
                <a:srgbClr val="C5E0B4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943070" y="4224246"/>
            <a:ext cx="372270" cy="37227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2221" b="1" spc="-93" dirty="0">
                <a:solidFill>
                  <a:srgbClr val="C5E0B4"/>
                </a:solidFill>
                <a:latin typeface="Arial Narrow" panose="020B0606020202030204" pitchFamily="34" charset="0"/>
              </a:rPr>
              <a:t>65</a:t>
            </a:r>
            <a:endParaRPr lang="zh-TW" altLang="en-US" sz="2221" b="1" spc="-93" dirty="0">
              <a:solidFill>
                <a:srgbClr val="C5E0B4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44865" y="4224246"/>
            <a:ext cx="372270" cy="37227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2221" b="1" spc="-93" dirty="0">
                <a:solidFill>
                  <a:srgbClr val="C5E0B4"/>
                </a:solidFill>
                <a:latin typeface="Arial Narrow" panose="020B0606020202030204" pitchFamily="34" charset="0"/>
              </a:rPr>
              <a:t>64</a:t>
            </a:r>
            <a:endParaRPr lang="zh-TW" altLang="en-US" sz="2221" b="1" spc="-93" dirty="0">
              <a:solidFill>
                <a:srgbClr val="C5E0B4"/>
              </a:solidFill>
              <a:latin typeface="Arial Narrow" panose="020B060602020203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41193" y="4224246"/>
            <a:ext cx="372270" cy="37227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2221" b="1" spc="-93" dirty="0">
                <a:solidFill>
                  <a:srgbClr val="C5E0B4"/>
                </a:solidFill>
                <a:latin typeface="Arial Narrow" panose="020B0606020202030204" pitchFamily="34" charset="0"/>
              </a:rPr>
              <a:t>66</a:t>
            </a:r>
            <a:endParaRPr lang="zh-TW" altLang="en-US" sz="2221" b="1" spc="-93" dirty="0">
              <a:solidFill>
                <a:srgbClr val="C5E0B4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739309" y="4224246"/>
            <a:ext cx="372270" cy="37227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2221" b="1" spc="-93" dirty="0">
                <a:solidFill>
                  <a:srgbClr val="C5E0B4"/>
                </a:solidFill>
                <a:latin typeface="Arial Narrow" panose="020B0606020202030204" pitchFamily="34" charset="0"/>
              </a:rPr>
              <a:t>6a</a:t>
            </a:r>
            <a:endParaRPr lang="zh-TW" altLang="en-US" sz="2221" b="1" spc="-93" dirty="0">
              <a:solidFill>
                <a:srgbClr val="C5E0B4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142788" y="4224246"/>
            <a:ext cx="372270" cy="37227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2221" b="1" spc="-93" dirty="0">
                <a:solidFill>
                  <a:srgbClr val="C5E0B4"/>
                </a:solidFill>
                <a:latin typeface="Arial Narrow" panose="020B0606020202030204" pitchFamily="34" charset="0"/>
              </a:rPr>
              <a:t>6e</a:t>
            </a:r>
            <a:endParaRPr lang="zh-TW" altLang="en-US" sz="2221" b="1" spc="-93" dirty="0">
              <a:solidFill>
                <a:srgbClr val="C5E0B4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544486" y="4224246"/>
            <a:ext cx="372270" cy="37227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2221" b="1" spc="-93" dirty="0">
                <a:solidFill>
                  <a:srgbClr val="C5E0B4"/>
                </a:solidFill>
                <a:latin typeface="Arial Narrow" panose="020B0606020202030204" pitchFamily="34" charset="0"/>
              </a:rPr>
              <a:t>72</a:t>
            </a:r>
            <a:endParaRPr lang="zh-TW" altLang="en-US" sz="2221" b="1" spc="-93" dirty="0">
              <a:solidFill>
                <a:srgbClr val="C5E0B4"/>
              </a:solidFill>
              <a:latin typeface="Arial Narrow" panose="020B060602020203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943070" y="4942132"/>
            <a:ext cx="372270" cy="37227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2221" b="1" spc="-93" dirty="0">
                <a:solidFill>
                  <a:srgbClr val="BDD7EE"/>
                </a:solidFill>
                <a:latin typeface="Arial Narrow" panose="020B0606020202030204" pitchFamily="34" charset="0"/>
              </a:rPr>
              <a:t>71</a:t>
            </a:r>
            <a:endParaRPr lang="zh-TW" altLang="en-US" sz="2221" b="1" spc="-93" dirty="0">
              <a:solidFill>
                <a:srgbClr val="BDD7EE"/>
              </a:solidFill>
              <a:latin typeface="Arial Narrow" panose="020B0606020202030204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44865" y="4942132"/>
            <a:ext cx="372270" cy="37227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2221" b="1" spc="-93" dirty="0">
                <a:solidFill>
                  <a:srgbClr val="BDD7EE"/>
                </a:solidFill>
                <a:latin typeface="Arial Narrow" panose="020B0606020202030204" pitchFamily="34" charset="0"/>
              </a:rPr>
              <a:t>70</a:t>
            </a:r>
            <a:endParaRPr lang="zh-TW" altLang="en-US" sz="2221" b="1" spc="-93" dirty="0">
              <a:solidFill>
                <a:srgbClr val="BDD7EE"/>
              </a:solidFill>
              <a:latin typeface="Arial Narrow" panose="020B0606020202030204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341193" y="4942132"/>
            <a:ext cx="372270" cy="37227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2221" b="1" spc="-93" dirty="0">
                <a:solidFill>
                  <a:srgbClr val="BDD7EE"/>
                </a:solidFill>
                <a:latin typeface="Arial Narrow" panose="020B0606020202030204" pitchFamily="34" charset="0"/>
              </a:rPr>
              <a:t>64</a:t>
            </a:r>
            <a:endParaRPr lang="zh-TW" altLang="en-US" sz="2221" b="1" spc="-93" dirty="0">
              <a:solidFill>
                <a:srgbClr val="BDD7EE"/>
              </a:solidFill>
              <a:latin typeface="Arial Narrow" panose="020B0606020202030204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739309" y="4942132"/>
            <a:ext cx="372270" cy="37227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2221" b="1" spc="-93" dirty="0">
                <a:solidFill>
                  <a:srgbClr val="BDD7EE"/>
                </a:solidFill>
                <a:latin typeface="Arial Narrow" panose="020B0606020202030204" pitchFamily="34" charset="0"/>
              </a:rPr>
              <a:t>68</a:t>
            </a:r>
            <a:endParaRPr lang="zh-TW" altLang="en-US" sz="2221" b="1" spc="-93" dirty="0">
              <a:solidFill>
                <a:srgbClr val="BDD7EE"/>
              </a:solidFill>
              <a:latin typeface="Arial Narrow" panose="020B0606020202030204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2142788" y="4942132"/>
            <a:ext cx="372270" cy="37227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2221" b="1" spc="-93" dirty="0">
                <a:solidFill>
                  <a:srgbClr val="BDD7EE"/>
                </a:solidFill>
                <a:latin typeface="Arial Narrow" panose="020B0606020202030204" pitchFamily="34" charset="0"/>
              </a:rPr>
              <a:t>6c</a:t>
            </a:r>
            <a:endParaRPr lang="zh-TW" altLang="en-US" sz="2221" b="1" spc="-93" dirty="0">
              <a:solidFill>
                <a:srgbClr val="BDD7EE"/>
              </a:solidFill>
              <a:latin typeface="Arial Narrow" panose="020B060602020203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544486" y="4942132"/>
            <a:ext cx="372270" cy="37227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2221" b="1" spc="-93" dirty="0">
                <a:solidFill>
                  <a:srgbClr val="BDD7EE"/>
                </a:solidFill>
                <a:latin typeface="Arial Narrow" panose="020B0606020202030204" pitchFamily="34" charset="0"/>
              </a:rPr>
              <a:t>72</a:t>
            </a:r>
            <a:endParaRPr lang="zh-TW" altLang="en-US" sz="2221" b="1" spc="-93" dirty="0">
              <a:solidFill>
                <a:srgbClr val="BDD7E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2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129"/>
            <a:ext cx="3970039" cy="685374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5000"/>
              </a:lnSpc>
            </a:pPr>
            <a:endParaRPr lang="en-US" altLang="zh-TW" sz="2798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1517" y="2129"/>
            <a:ext cx="3899728" cy="68537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8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“Actually, the compiler might choose to turn the first program into the second, so that variables align better in the cache (</a:t>
            </a:r>
            <a:r>
              <a:rPr lang="en-US" altLang="zh-TW" sz="2798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 variable ‘e’ is at addresses 6e-71, then tha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in 2 cache lines).”</a:t>
            </a:r>
          </a:p>
          <a:p>
            <a:pPr marL="169764" indent="-169764">
              <a:lnSpc>
                <a:spcPct val="8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“But the second program puts </a:t>
            </a:r>
            <a:r>
              <a:rPr lang="en-US" altLang="zh-TW" sz="2798" spc="-18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TW" sz="2798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at 6c</a:t>
            </a:r>
            <a:r>
              <a:rPr lang="en-US" altLang="zh-TW" sz="2798" spc="-18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6f. That </a:t>
            </a:r>
            <a:r>
              <a:rPr lang="en-US" altLang="zh-TW" sz="2798" spc="-1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aligns </a:t>
            </a:r>
            <a:r>
              <a:rPr lang="en-US" altLang="zh-TW" sz="2798" spc="-13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1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 in t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spc="-5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</a:t>
            </a:r>
            <a:r>
              <a:rPr lang="en-US" altLang="zh-TW" sz="2798" spc="-5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spc="-13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798" spc="-1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169764" indent="-169764">
              <a:lnSpc>
                <a:spcPct val="8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“Right. So you see: you 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altLang="zh-TW" sz="2221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altLang="zh-TW" sz="2221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zh-TW" sz="2221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221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altLang="zh-TW" sz="2221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variables get stored. And </a:t>
            </a:r>
            <a:r>
              <a:rPr lang="en-US" altLang="zh-TW" sz="2798" spc="-157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spc="-1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sz="2221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221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221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rrect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798" spc="-23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But you also might guess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wrong. Why is that?”</a:t>
            </a:r>
          </a:p>
          <a:p>
            <a:pPr marL="169764" indent="-169764">
              <a:lnSpc>
                <a:spcPct val="8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the </a:t>
            </a:r>
            <a:r>
              <a:rPr lang="en-US" altLang="zh-TW" sz="2798" spc="-15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aria</a:t>
            </a:r>
            <a:r>
              <a:rPr lang="en-US" altLang="zh-TW" sz="2798" spc="-8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en-US" altLang="zh-TW" sz="2798" spc="-2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are 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unordered set.”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72193" y="489"/>
            <a:ext cx="5757599" cy="3612830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char a='1',b='2';</a:t>
            </a:r>
          </a:p>
          <a:p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c=3,d=4,e=5;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char f='6';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main() {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("%x %x %x ", </a:t>
            </a:r>
            <a:r>
              <a:rPr lang="en-US" altLang="zh-TW" sz="2398" b="1" dirty="0">
                <a:solidFill>
                  <a:prstClr val="black"/>
                </a:solidFill>
                <a:latin typeface="Lucida Console" panose="020B0609040504020204" pitchFamily="49" charset="0"/>
              </a:rPr>
              <a:t>&amp;</a:t>
            </a:r>
            <a:r>
              <a:rPr lang="en-US" altLang="zh-TW" sz="2398" b="1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b="1" dirty="0" err="1">
                <a:solidFill>
                  <a:prstClr val="black"/>
                </a:solidFill>
                <a:latin typeface="Lucida Console" panose="020B0609040504020204" pitchFamily="49" charset="0"/>
              </a:rPr>
              <a:t>&amp;b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b="1" dirty="0" err="1">
                <a:solidFill>
                  <a:prstClr val="black"/>
                </a:solidFill>
                <a:latin typeface="Lucida Console" panose="020B0609040504020204" pitchFamily="49" charset="0"/>
              </a:rPr>
              <a:t>&amp;c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("%x %x %x\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n",</a:t>
            </a:r>
            <a:r>
              <a:rPr lang="en-US" altLang="zh-TW" sz="2398" b="1" dirty="0" err="1">
                <a:solidFill>
                  <a:prstClr val="black"/>
                </a:solidFill>
                <a:latin typeface="Lucida Console" panose="020B0609040504020204" pitchFamily="49" charset="0"/>
              </a:rPr>
              <a:t>&amp;d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b="1" dirty="0" err="1">
                <a:solidFill>
                  <a:prstClr val="black"/>
                </a:solidFill>
                <a:latin typeface="Lucida Console" panose="020B0609040504020204" pitchFamily="49" charset="0"/>
              </a:rPr>
              <a:t>&amp;e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b="1" dirty="0" err="1">
                <a:solidFill>
                  <a:prstClr val="black"/>
                </a:solidFill>
                <a:latin typeface="Lucida Console" panose="020B0609040504020204" pitchFamily="49" charset="0"/>
              </a:rPr>
              <a:t>&amp;f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zh-TW" altLang="en-US" sz="2398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70040" y="3613320"/>
            <a:ext cx="5759752" cy="3235483"/>
          </a:xfrm>
          <a:prstGeom prst="rect">
            <a:avLst/>
          </a:prstGeom>
          <a:solidFill>
            <a:srgbClr val="BD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c=3,d=4,e=5;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char a='1',b='2',f='6';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main() {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("%x %x %x ", </a:t>
            </a:r>
            <a:r>
              <a:rPr lang="en-US" altLang="zh-TW" sz="2398" b="1" dirty="0">
                <a:solidFill>
                  <a:prstClr val="black"/>
                </a:solidFill>
                <a:latin typeface="Lucida Console" panose="020B0609040504020204" pitchFamily="49" charset="0"/>
              </a:rPr>
              <a:t>&amp;</a:t>
            </a:r>
            <a:r>
              <a:rPr lang="en-US" altLang="zh-TW" sz="2398" b="1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b="1" dirty="0" err="1">
                <a:solidFill>
                  <a:prstClr val="black"/>
                </a:solidFill>
                <a:latin typeface="Lucida Console" panose="020B0609040504020204" pitchFamily="49" charset="0"/>
              </a:rPr>
              <a:t>&amp;b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b="1" dirty="0" err="1">
                <a:solidFill>
                  <a:prstClr val="black"/>
                </a:solidFill>
                <a:latin typeface="Lucida Console" panose="020B0609040504020204" pitchFamily="49" charset="0"/>
              </a:rPr>
              <a:t>&amp;c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("%x %x %x\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n",</a:t>
            </a:r>
            <a:r>
              <a:rPr lang="en-US" altLang="zh-TW" sz="2398" b="1" dirty="0" err="1">
                <a:solidFill>
                  <a:prstClr val="black"/>
                </a:solidFill>
                <a:latin typeface="Lucida Console" panose="020B0609040504020204" pitchFamily="49" charset="0"/>
              </a:rPr>
              <a:t>&amp;d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b="1" dirty="0" err="1">
                <a:solidFill>
                  <a:prstClr val="black"/>
                </a:solidFill>
                <a:latin typeface="Lucida Console" panose="020B0609040504020204" pitchFamily="49" charset="0"/>
              </a:rPr>
              <a:t>&amp;e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398" b="1" dirty="0" err="1">
                <a:solidFill>
                  <a:prstClr val="black"/>
                </a:solidFill>
                <a:latin typeface="Lucida Console" panose="020B0609040504020204" pitchFamily="49" charset="0"/>
              </a:rPr>
              <a:t>&amp;f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zh-TW" altLang="en-US" sz="2398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819801" y="565893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C5E0B4"/>
                </a:solidFill>
                <a:latin typeface="Arial Narrow" panose="020B0606020202030204" pitchFamily="34" charset="0"/>
              </a:rPr>
              <a:t>65</a:t>
            </a:r>
            <a:endParaRPr lang="zh-TW" altLang="en-US" sz="1851" b="1" spc="-93" dirty="0">
              <a:solidFill>
                <a:srgbClr val="C5E0B4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742892" y="595463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C5E0B4"/>
                </a:solidFill>
                <a:latin typeface="Arial Narrow" panose="020B0606020202030204" pitchFamily="34" charset="0"/>
              </a:rPr>
              <a:t>64</a:t>
            </a:r>
            <a:endParaRPr lang="zh-TW" altLang="en-US" sz="1851" b="1" spc="-93" dirty="0">
              <a:solidFill>
                <a:srgbClr val="C5E0B4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320088" y="4206654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BDD7EE"/>
                </a:solidFill>
                <a:latin typeface="Arial Narrow" panose="020B0606020202030204" pitchFamily="34" charset="0"/>
              </a:rPr>
              <a:t>68</a:t>
            </a:r>
            <a:endParaRPr lang="zh-TW" altLang="en-US" sz="1851" b="1" spc="-93" dirty="0">
              <a:solidFill>
                <a:srgbClr val="BDD7EE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563891" y="997030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C5E0B4"/>
                </a:solidFill>
                <a:latin typeface="Arial Narrow" panose="020B0606020202030204" pitchFamily="34" charset="0"/>
              </a:rPr>
              <a:t>66</a:t>
            </a:r>
            <a:endParaRPr lang="zh-TW" altLang="en-US" sz="1851" b="1" spc="-93" dirty="0">
              <a:solidFill>
                <a:srgbClr val="C5E0B4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302785" y="997031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C5E0B4"/>
                </a:solidFill>
                <a:latin typeface="Arial Narrow" panose="020B0606020202030204" pitchFamily="34" charset="0"/>
              </a:rPr>
              <a:t>6a</a:t>
            </a:r>
            <a:endParaRPr lang="zh-TW" altLang="en-US" sz="1851" b="1" spc="-93" dirty="0">
              <a:solidFill>
                <a:srgbClr val="C5E0B4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29415" y="990494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C5E0B4"/>
                </a:solidFill>
                <a:latin typeface="Arial Narrow" panose="020B0606020202030204" pitchFamily="34" charset="0"/>
              </a:rPr>
              <a:t>6e</a:t>
            </a:r>
            <a:endParaRPr lang="zh-TW" altLang="en-US" sz="1851" b="1" spc="-93" dirty="0">
              <a:solidFill>
                <a:srgbClr val="C5E0B4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71647" y="4206654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BDD7EE"/>
                </a:solidFill>
                <a:latin typeface="Arial Narrow" panose="020B0606020202030204" pitchFamily="34" charset="0"/>
              </a:rPr>
              <a:t>6c</a:t>
            </a:r>
            <a:endParaRPr lang="zh-TW" altLang="en-US" sz="1851" b="1" spc="-93" dirty="0">
              <a:solidFill>
                <a:srgbClr val="BDD7EE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80575" y="4206654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BDD7EE"/>
                </a:solidFill>
                <a:latin typeface="Arial Narrow" panose="020B0606020202030204" pitchFamily="34" charset="0"/>
              </a:rPr>
              <a:t>64</a:t>
            </a:r>
            <a:endParaRPr lang="zh-TW" altLang="en-US" sz="1851" b="1" spc="-93" dirty="0">
              <a:solidFill>
                <a:srgbClr val="BDD7EE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797131" y="4535875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BDD7EE"/>
                </a:solidFill>
                <a:latin typeface="Arial Narrow" panose="020B0606020202030204" pitchFamily="34" charset="0"/>
              </a:rPr>
              <a:t>71</a:t>
            </a:r>
            <a:endParaRPr lang="zh-TW" altLang="en-US" sz="1851" b="1" spc="-93" dirty="0">
              <a:solidFill>
                <a:srgbClr val="BDD7EE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975733" y="4535875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BDD7EE"/>
                </a:solidFill>
                <a:latin typeface="Arial Narrow" panose="020B0606020202030204" pitchFamily="34" charset="0"/>
              </a:rPr>
              <a:t>72</a:t>
            </a:r>
            <a:endParaRPr lang="zh-TW" altLang="en-US" sz="1851" b="1" spc="-93" dirty="0">
              <a:solidFill>
                <a:srgbClr val="BDD7EE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704456" y="4608221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BDD7EE"/>
                </a:solidFill>
                <a:latin typeface="Arial Narrow" panose="020B0606020202030204" pitchFamily="34" charset="0"/>
              </a:rPr>
              <a:t>70</a:t>
            </a:r>
            <a:endParaRPr lang="zh-TW" altLang="en-US" sz="1851" b="1" spc="-93" dirty="0">
              <a:solidFill>
                <a:srgbClr val="BDD7EE"/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09599" y="1398597"/>
            <a:ext cx="296124" cy="296124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TW" sz="1851" b="1" spc="-93" dirty="0">
                <a:solidFill>
                  <a:srgbClr val="C5E0B4"/>
                </a:solidFill>
                <a:latin typeface="Arial Narrow" panose="020B0606020202030204" pitchFamily="34" charset="0"/>
              </a:rPr>
              <a:t>72</a:t>
            </a:r>
            <a:endParaRPr lang="zh-TW" altLang="en-US" sz="1851" b="1" spc="-93" dirty="0">
              <a:solidFill>
                <a:srgbClr val="C5E0B4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75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129"/>
            <a:ext cx="3970039" cy="685374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5000"/>
              </a:lnSpc>
            </a:pPr>
            <a:endParaRPr lang="en-US" altLang="zh-TW" sz="2798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3007" y="489"/>
            <a:ext cx="5746781" cy="3612830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#include &lt;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char a='1',b='2';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main() {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("This prints a 1:");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("%u\n",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     ((long unsigned 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)&amp;b)</a:t>
            </a:r>
            <a:r>
              <a:rPr lang="en-US" altLang="zh-TW" sz="2398" b="1" dirty="0">
                <a:solidFill>
                  <a:prstClr val="black"/>
                </a:solidFill>
                <a:latin typeface="Lucida Bright" panose="02040602050505020304" pitchFamily="18" charset="0"/>
              </a:rPr>
              <a:t>–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      ((long unsigned </a:t>
            </a:r>
            <a:r>
              <a:rPr lang="en-US" altLang="zh-TW" sz="2398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)&amp;a));</a:t>
            </a:r>
          </a:p>
          <a:p>
            <a:r>
              <a:rPr lang="en-US" altLang="zh-TW" sz="2398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zh-TW" altLang="en-US" sz="2398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1517" y="2129"/>
            <a:ext cx="3899728" cy="68537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8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27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22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14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22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altLang="zh-TW" sz="222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sz="2798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rder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 set. So what about this new program?”</a:t>
            </a:r>
          </a:p>
          <a:p>
            <a:pPr marL="169764" indent="-169764">
              <a:lnSpc>
                <a:spcPct val="8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“Does it print a ‘1’?”</a:t>
            </a:r>
          </a:p>
          <a:p>
            <a:pPr marL="169764" indent="-169764">
              <a:lnSpc>
                <a:spcPct val="8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27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22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59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</a:t>
            </a:r>
            <a:r>
              <a:rPr lang="en-US" altLang="zh-TW" sz="259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zh-TW" sz="259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259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zh-TW" sz="259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printed a </a:t>
            </a:r>
            <a:r>
              <a:rPr lang="en-US" altLang="zh-TW" sz="2798" spc="-27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‘1’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marL="169764" indent="-169764">
              <a:lnSpc>
                <a:spcPct val="8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“Can you do that?”</a:t>
            </a:r>
          </a:p>
          <a:p>
            <a:pPr marL="169764" indent="-169764">
              <a:lnSpc>
                <a:spcPct val="8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</a:t>
            </a:r>
            <a:r>
              <a:rPr lang="en-US" altLang="zh-TW" sz="2798" spc="-23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a bug – </a:t>
            </a:r>
            <a: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if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zh-TW" sz="2798" i="1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i="1" spc="-7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rk</a:t>
            </a:r>
            <a:r>
              <a:rPr lang="en-US" altLang="zh-TW" sz="2798" i="1" spc="-222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185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27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ca</a:t>
            </a:r>
            <a:r>
              <a:rPr lang="en-US" altLang="zh-TW" sz="2798" spc="-32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to know what order the compiler will impos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marL="169764" indent="-169764">
              <a:lnSpc>
                <a:spcPct val="8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“But what is you point?”</a:t>
            </a:r>
          </a:p>
          <a:p>
            <a:pPr marL="169764" indent="-169764">
              <a:lnSpc>
                <a:spcPct val="8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TW" sz="2798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1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sz="222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46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lang="en-US" altLang="zh-TW" sz="2798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They </a:t>
            </a:r>
            <a:br>
              <a:rPr lang="en-US" altLang="zh-TW" sz="2798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unordered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if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guess the order </a:t>
            </a:r>
            <a:r>
              <a:rPr lang="en-US" altLang="zh-TW" sz="2798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798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which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 d</a:t>
            </a:r>
            <a:r>
              <a:rPr lang="en-US" altLang="zh-TW" sz="2798" spc="-2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8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798" spc="-1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</a:t>
            </a:r>
            <a:r>
              <a:rPr lang="en-US" altLang="zh-TW" sz="2798" spc="-222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spc="-1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169764" indent="-169764">
              <a:lnSpc>
                <a:spcPct val="8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“How would I guess?”</a:t>
            </a:r>
          </a:p>
          <a:p>
            <a:pPr marL="169764" indent="-169764">
              <a:lnSpc>
                <a:spcPct val="8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“Well, consider this…”</a:t>
            </a:r>
            <a:endParaRPr lang="en-US" altLang="zh-TW" sz="2798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47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Python Arithmetic Operators: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39049" y="1179545"/>
          <a:ext cx="9248504" cy="4918337"/>
        </p:xfrm>
        <a:graphic>
          <a:graphicData uri="http://schemas.openxmlformats.org/drawingml/2006/table">
            <a:tbl>
              <a:tblPr/>
              <a:tblGrid>
                <a:gridCol w="14254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794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77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add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Adds the two operands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10</a:t>
                      </a:r>
                      <a:r>
                        <a:rPr kumimoji="0" lang="en-US" altLang="en-US" sz="1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</a:t>
                      </a:r>
                      <a:r>
                        <a:rPr kumimoji="0" lang="en-US" altLang="en-US" sz="1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</a:t>
                      </a:r>
                      <a:r>
                        <a:rPr kumimoji="0" lang="en-US" altLang="en-US" sz="1800" b="0" i="0" u="none" strike="noStrike" kern="1200" cap="none" spc="-3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1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30</a:t>
                      </a:r>
                      <a:endParaRPr kumimoji="0" lang="en-US" altLang="en-US" sz="2400" b="0" i="0" u="none" strike="noStrike" cap="none" spc="-30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subtract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Subtracts the right-hand operand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from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left-hand one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10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-10</a:t>
                      </a:r>
                      <a:endParaRPr kumimoji="0" lang="en-US" alt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multiply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Multiplies the two operands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10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200</a:t>
                      </a:r>
                      <a:endParaRPr kumimoji="0" lang="en-US" alt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divide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Divides</a:t>
                      </a:r>
                      <a:r>
                        <a:rPr kumimoji="0" lang="en-US" altLang="en-US" sz="20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</a:t>
                      </a:r>
                      <a:r>
                        <a:rPr kumimoji="0" lang="en-US" altLang="en-US" sz="20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first operand by</a:t>
                      </a:r>
                      <a:r>
                        <a:rPr kumimoji="0" lang="en-US" altLang="en-US" sz="20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</a:t>
                      </a:r>
                      <a:r>
                        <a:rPr kumimoji="0" lang="en-US" altLang="en-US" sz="20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second on</a:t>
                      </a:r>
                      <a:r>
                        <a:rPr kumimoji="0" lang="en-US" altLang="en-US" sz="2400" b="0" i="0" u="none" strike="noStrike" cap="none" spc="-2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</a:t>
                      </a:r>
                      <a:r>
                        <a:rPr kumimoji="0" lang="en-US" altLang="en-US" sz="20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spc="-1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with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result being a float (or, possibly, complex)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10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/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0.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5</a:t>
                      </a:r>
                      <a:endParaRPr kumimoji="0" lang="en-US" alt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%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modulus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the remainder resulting from dividing the first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operand by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second one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10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%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10</a:t>
                      </a:r>
                      <a:endParaRPr kumimoji="0" lang="en-US" alt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2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**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4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exponent</a:t>
                      </a: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Raises the first operand to the power of the second one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9**.5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3.0</a:t>
                      </a:r>
                      <a:endParaRPr kumimoji="0" lang="en-US" alt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//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floor divide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the whole-number portion of the result of dividing the first operand by the second one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9//2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18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4</a:t>
                      </a:r>
                    </a:p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9.0//2.0</a:t>
                      </a:r>
                      <a:r>
                        <a:rPr kumimoji="0" lang="en-US" altLang="en-US" sz="12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12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4.0</a:t>
                      </a:r>
                      <a:endParaRPr kumimoji="0" lang="en-US" altLang="en-US" sz="24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5482723" y="2283938"/>
            <a:ext cx="3039771" cy="840262"/>
          </a:xfrm>
          <a:prstGeom prst="wedgeRoundRectCallout">
            <a:avLst>
              <a:gd name="adj1" fmla="val 39205"/>
              <a:gd name="adj2" fmla="val 1232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Present in C++, but behaves differently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164778" y="6156962"/>
            <a:ext cx="1890585" cy="413952"/>
          </a:xfrm>
          <a:prstGeom prst="wedgeRoundRectCallout">
            <a:avLst>
              <a:gd name="adj1" fmla="val -55719"/>
              <a:gd name="adj2" fmla="val -1605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Not in C++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1159098" y="4038600"/>
            <a:ext cx="1890585" cy="413952"/>
          </a:xfrm>
          <a:prstGeom prst="wedgeRoundRectCallout">
            <a:avLst>
              <a:gd name="adj1" fmla="val -54994"/>
              <a:gd name="adj2" fmla="val 1551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Not in C++</a:t>
            </a:r>
          </a:p>
        </p:txBody>
      </p:sp>
    </p:spTree>
    <p:extLst>
      <p:ext uri="{BB962C8B-B14F-4D97-AF65-F5344CB8AC3E}">
        <p14:creationId xmlns:p14="http://schemas.microsoft.com/office/powerpoint/2010/main" val="233427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129"/>
            <a:ext cx="3970039" cy="685374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5000"/>
              </a:lnSpc>
            </a:pPr>
            <a:endParaRPr lang="en-US" altLang="zh-TW" sz="2798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1517" y="2129"/>
            <a:ext cx="3899728" cy="68537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“See? The items </a:t>
            </a:r>
            <a:r>
              <a:rPr lang="en-US" altLang="zh-TW" sz="2798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br>
              <a:rPr lang="en-US" altLang="zh-TW" sz="2798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spc="-46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2798" spc="-9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altLang="zh-TW" sz="2798" spc="-46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 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 in t</a:t>
            </a:r>
            <a:r>
              <a:rPr lang="en-US" altLang="zh-TW" sz="2798" spc="-1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t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created them.”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“Yes.”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“So a student asked me: </a:t>
            </a:r>
            <a: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‘How can I add a new </a:t>
            </a:r>
            <a:b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at the beginning </a:t>
            </a:r>
            <a:b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i="1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the</a:t>
            </a:r>
            <a:r>
              <a:rPr lang="en-US" altLang="zh-TW" sz="222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set? </a:t>
            </a:r>
            <a:r>
              <a:rPr lang="en-US" altLang="zh-TW" sz="2798" i="1" spc="-46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i="1" spc="-74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zh-TW" sz="2798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I add </a:t>
            </a:r>
            <a: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element, it al</a:t>
            </a:r>
            <a:r>
              <a:rPr lang="en-US" altLang="zh-TW" sz="2798" i="1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i="1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TW" sz="2798" i="1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US" altLang="zh-TW" sz="2798" i="1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to t</a:t>
            </a:r>
            <a:r>
              <a:rPr lang="en-US" altLang="zh-TW" sz="2798" i="1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TW" sz="2798" i="1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i="1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2798" i="1" spc="-46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798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’’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 see. The question does not make sense because </a:t>
            </a:r>
            <a:r>
              <a:rPr lang="en-US" altLang="zh-TW" sz="2798" spc="-83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 </a:t>
            </a:r>
            <a:r>
              <a:rPr lang="en-US" altLang="zh-TW" sz="2798" spc="-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798" spc="-5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798" spc="-8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TW" sz="2798" spc="-37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sz="2798" spc="-11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spc="-83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</a:t>
            </a:r>
            <a:r>
              <a:rPr lang="en-US" altLang="zh-TW" sz="2798" spc="-65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altLang="zh-TW" sz="2798" spc="-83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2798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regardless of whether </a:t>
            </a:r>
            <a:b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in which they print seems </a:t>
            </a:r>
            <a:r>
              <a:rPr lang="en-US" altLang="zh-TW" sz="2798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predictable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3991180" y="489"/>
            <a:ext cx="5738609" cy="3501287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798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&gt;&gt;&gt; S={1,2,3,4}</a:t>
            </a:r>
          </a:p>
          <a:p>
            <a:r>
              <a:rPr lang="en-US" altLang="zh-TW" sz="2798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&gt;&gt;&gt; print (S)</a:t>
            </a:r>
          </a:p>
          <a:p>
            <a:r>
              <a:rPr lang="en-US" altLang="zh-TW" sz="2798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{1, 2, 3, 4}</a:t>
            </a:r>
          </a:p>
          <a:p>
            <a:r>
              <a:rPr lang="en-US" altLang="zh-TW" sz="2798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&gt;&gt;&gt; S|={5}</a:t>
            </a:r>
          </a:p>
          <a:p>
            <a:r>
              <a:rPr lang="en-US" altLang="zh-TW" sz="2798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798" dirty="0">
                <a:solidFill>
                  <a:prstClr val="black"/>
                </a:solidFill>
                <a:latin typeface="Lucida Console" panose="020B0609040504020204" pitchFamily="49" charset="0"/>
              </a:rPr>
              <a:t>print </a:t>
            </a:r>
            <a:r>
              <a:rPr lang="en-US" altLang="zh-TW" sz="2798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(S)</a:t>
            </a:r>
            <a:endParaRPr lang="en-US" altLang="zh-TW" sz="2798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TW" sz="2798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{1, 2, 3, 4, 5}</a:t>
            </a:r>
          </a:p>
          <a:p>
            <a:r>
              <a:rPr lang="en-US" altLang="zh-TW" sz="2798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798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2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129"/>
            <a:ext cx="3970039" cy="685374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5000"/>
              </a:lnSpc>
            </a:pPr>
            <a:endParaRPr lang="en-US" altLang="zh-TW" sz="2798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1517" y="2129"/>
            <a:ext cx="3899728" cy="685374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“Correct. And that is </a:t>
            </a:r>
            <a:r>
              <a:rPr lang="en-US" altLang="zh-TW" sz="2798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798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798" spc="-93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ere is 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TW" sz="2798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-93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ndexing</a:t>
            </a:r>
            <a:r>
              <a:rPr lang="en-US" altLang="zh-TW" sz="2798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for </a:t>
            </a:r>
            <a:r>
              <a:rPr lang="en-US" altLang="zh-TW" sz="2798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sets.”</a:t>
            </a:r>
            <a:endParaRPr lang="en-US" altLang="zh-TW" sz="2798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“Can you explain?”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“Python Lists (which </a:t>
            </a:r>
            <a:r>
              <a:rPr lang="en-US" altLang="zh-TW" sz="2798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798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altLang="zh-TW" sz="2798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46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ordered</a:t>
            </a:r>
            <a:r>
              <a:rPr lang="en-US" altLang="zh-TW" sz="2798" spc="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do </a:t>
            </a:r>
            <a:r>
              <a:rPr lang="en-US" altLang="zh-TW" sz="2798" spc="46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altLang="zh-TW" sz="2798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indexing</a:t>
            </a:r>
            <a:r>
              <a:rPr lang="en-US" altLang="zh-TW" sz="2798" spc="-93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798" spc="-5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spc="-9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her</a:t>
            </a:r>
            <a:r>
              <a:rPr lang="en-US" altLang="zh-TW" sz="2798" spc="-27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?”</a:t>
            </a: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798" spc="-18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es. </a:t>
            </a:r>
            <a:r>
              <a:rPr lang="en-US" altLang="zh-TW" sz="2798" spc="-18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en-US" altLang="zh-TW" sz="2798" spc="-46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 </a:t>
            </a:r>
            <a:r>
              <a:rPr lang="en-US" altLang="zh-TW" sz="2798" spc="-13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‘X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at a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spc="1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2798" spc="-102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TW" sz="2798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zh-TW" sz="2798" spc="-7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2798" spc="-4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ere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TW" sz="2798" spc="-11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2798" spc="-139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798" spc="-11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zh-TW" sz="2798" spc="-14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altLang="zh-TW" sz="2798" spc="-18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spc="-46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798" spc="-18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TW" sz="2798" spc="-27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altLang="zh-TW" sz="2798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“Correct. But le</a:t>
            </a:r>
            <a:r>
              <a:rPr lang="en-US" altLang="zh-TW" sz="2798" spc="-23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798" spc="-1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try this agai</a:t>
            </a:r>
            <a:r>
              <a:rPr lang="en-US" altLang="zh-TW" sz="2798" spc="-46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85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altLang="zh-TW" sz="259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59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98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zh-TW" sz="2798" spc="-185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798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TW" sz="2798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764" indent="-169764">
              <a:lnSpc>
                <a:spcPct val="95000"/>
              </a:lnSpc>
            </a:pP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 see. No </a:t>
            </a:r>
            <a:r>
              <a:rPr lang="en-US" altLang="zh-TW" sz="2798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indexing 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altLang="zh-TW" sz="2798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provided because the concept </a:t>
            </a:r>
            <a:r>
              <a:rPr lang="en-US" altLang="zh-TW" sz="2798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illogical. There is no </a:t>
            </a:r>
            <a:b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98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 position, because there is no order.”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3970039" y="4663"/>
            <a:ext cx="5759749" cy="3036751"/>
          </a:xfrm>
          <a:prstGeom prst="rect">
            <a:avLst/>
          </a:prstGeom>
          <a:solidFill>
            <a:srgbClr val="EDFC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798" dirty="0">
                <a:solidFill>
                  <a:prstClr val="black"/>
                </a:solidFill>
                <a:latin typeface="Lucida Console" panose="020B0609040504020204" pitchFamily="49" charset="0"/>
              </a:rPr>
              <a:t>&gt;&gt;&gt; L = [1,2,3,4]</a:t>
            </a:r>
          </a:p>
          <a:p>
            <a:r>
              <a:rPr lang="en-US" altLang="zh-TW" sz="2798" dirty="0">
                <a:solidFill>
                  <a:prstClr val="black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798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print(L</a:t>
            </a:r>
            <a:r>
              <a:rPr lang="en-US" altLang="zh-TW" sz="2798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altLang="zh-TW" sz="2798" dirty="0">
                <a:solidFill>
                  <a:prstClr val="black"/>
                </a:solidFill>
                <a:latin typeface="Lucida Console" panose="020B0609040504020204" pitchFamily="49" charset="0"/>
              </a:rPr>
              <a:t>[1, 2, 3, 4]</a:t>
            </a:r>
          </a:p>
          <a:p>
            <a:r>
              <a:rPr lang="en-US" altLang="zh-TW" sz="2798" dirty="0">
                <a:solidFill>
                  <a:prstClr val="black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798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L[2] = 'X'</a:t>
            </a:r>
            <a:endParaRPr lang="en-US" altLang="zh-TW" sz="2798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TW" sz="2798" dirty="0">
                <a:solidFill>
                  <a:prstClr val="black"/>
                </a:solidFill>
                <a:latin typeface="Lucida Console" panose="020B0609040504020204" pitchFamily="49" charset="0"/>
              </a:rPr>
              <a:t>&gt;&gt;&gt; print (L)</a:t>
            </a:r>
          </a:p>
          <a:p>
            <a:r>
              <a:rPr lang="en-US" altLang="zh-TW" sz="2798" dirty="0">
                <a:solidFill>
                  <a:prstClr val="black"/>
                </a:solidFill>
                <a:latin typeface="Lucida Console" panose="020B0609040504020204" pitchFamily="49" charset="0"/>
              </a:rPr>
              <a:t>[1, 2</a:t>
            </a:r>
            <a:r>
              <a:rPr lang="en-US" altLang="zh-TW" sz="2798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TW" sz="2798" dirty="0">
                <a:solidFill>
                  <a:prstClr val="black"/>
                </a:solidFill>
                <a:latin typeface="Lucida Console" panose="020B0609040504020204" pitchFamily="49" charset="0"/>
              </a:rPr>
              <a:t>'X', 4]</a:t>
            </a:r>
          </a:p>
          <a:p>
            <a:r>
              <a:rPr lang="en-US" altLang="zh-TW" sz="2798" dirty="0">
                <a:solidFill>
                  <a:prstClr val="black"/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3970039" y="3041415"/>
            <a:ext cx="5759749" cy="3803581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798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&gt;&gt;&gt; S={1,2,3,4}</a:t>
            </a:r>
          </a:p>
          <a:p>
            <a:r>
              <a:rPr lang="en-US" altLang="zh-TW" sz="2798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&gt;&gt;&gt; print(S)</a:t>
            </a:r>
          </a:p>
          <a:p>
            <a:r>
              <a:rPr lang="en-US" altLang="zh-TW" sz="2798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{1, 2, 3, 4}</a:t>
            </a:r>
          </a:p>
          <a:p>
            <a:r>
              <a:rPr lang="en-US" altLang="zh-TW" sz="2798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&gt;&gt;&gt; S[2]='X'</a:t>
            </a:r>
            <a:endParaRPr lang="en-US" altLang="zh-TW" sz="2798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TW" sz="2798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altLang="zh-TW" sz="279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r>
              <a:rPr lang="en-US" altLang="zh-TW" sz="279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altLang="zh-TW" sz="2798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altLang="zh-TW" sz="279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&gt;",line 1, in &lt;module&gt;</a:t>
            </a:r>
          </a:p>
          <a:p>
            <a:r>
              <a:rPr lang="en-US" altLang="zh-TW" sz="2798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TypeError</a:t>
            </a:r>
            <a:r>
              <a:rPr lang="en-US" altLang="zh-TW" sz="2798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'set' object does not support item assignment</a:t>
            </a:r>
            <a:endParaRPr lang="en-US" altLang="zh-TW" sz="2798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798" dirty="0">
                <a:solidFill>
                  <a:prstClr val="black"/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9" name="Right Arrow 8"/>
          <p:cNvSpPr/>
          <p:nvPr/>
        </p:nvSpPr>
        <p:spPr>
          <a:xfrm rot="19929092">
            <a:off x="3063182" y="1996116"/>
            <a:ext cx="2096125" cy="285095"/>
          </a:xfrm>
          <a:prstGeom prst="rightArrow">
            <a:avLst/>
          </a:prstGeom>
          <a:solidFill>
            <a:srgbClr val="EDFC7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66">
              <a:solidFill>
                <a:prstClr val="white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2206753">
            <a:off x="2507220" y="4800657"/>
            <a:ext cx="2343340" cy="285095"/>
          </a:xfrm>
          <a:prstGeom prst="rightArrow">
            <a:avLst/>
          </a:prstGeom>
          <a:solidFill>
            <a:srgbClr val="FFCC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66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67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9" grpId="1" animBg="1"/>
      <p:bldP spid="10" grpId="0" animBg="1"/>
      <p:bldP spid="10" grpId="1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91474" y="1161143"/>
            <a:ext cx="9214642" cy="501582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3132" dirty="0"/>
              <a:t>Python has six standard data types: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 smtClean="0">
                <a:solidFill>
                  <a:srgbClr val="A6A6A6"/>
                </a:solidFill>
                <a:latin typeface="Elephant" panose="02020904090505020303" pitchFamily="18" charset="0"/>
              </a:rPr>
              <a:t>Number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 smtClean="0">
                <a:solidFill>
                  <a:srgbClr val="A6A6A6"/>
                </a:solidFill>
                <a:latin typeface="Elephant" panose="02020904090505020303" pitchFamily="18" charset="0"/>
              </a:rPr>
              <a:t>String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 smtClean="0">
                <a:solidFill>
                  <a:srgbClr val="A6A6A6"/>
                </a:solidFill>
                <a:latin typeface="Elephant" panose="02020904090505020303" pitchFamily="18" charset="0"/>
              </a:rPr>
              <a:t>List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 smtClean="0">
                <a:solidFill>
                  <a:srgbClr val="A6A6A6"/>
                </a:solidFill>
                <a:latin typeface="Elephant" panose="02020904090505020303" pitchFamily="18" charset="0"/>
              </a:rPr>
              <a:t>Tuple</a:t>
            </a:r>
            <a:endParaRPr lang="en-US" altLang="en-US" sz="2800" dirty="0">
              <a:solidFill>
                <a:srgbClr val="A6A6A6"/>
              </a:solidFill>
              <a:latin typeface="Elephant" panose="02020904090505020303" pitchFamily="18" charset="0"/>
            </a:endParaRP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 smtClean="0">
                <a:solidFill>
                  <a:srgbClr val="FF0000"/>
                </a:solidFill>
                <a:latin typeface="Elephant" panose="02020904090505020303" pitchFamily="18" charset="0"/>
              </a:rPr>
              <a:t>Set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 smtClean="0">
                <a:solidFill>
                  <a:srgbClr val="A6A6A6"/>
                </a:solidFill>
                <a:latin typeface="Elephant" panose="02020904090505020303" pitchFamily="18" charset="0"/>
              </a:rPr>
              <a:t>Dictionary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-1" y="53699"/>
            <a:ext cx="9729789" cy="1010254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0070C0"/>
                </a:solidFill>
              </a:rPr>
              <a:t>Data Types:</a:t>
            </a:r>
          </a:p>
        </p:txBody>
      </p:sp>
    </p:spTree>
    <p:extLst>
      <p:ext uri="{BB962C8B-B14F-4D97-AF65-F5344CB8AC3E}">
        <p14:creationId xmlns:p14="http://schemas.microsoft.com/office/powerpoint/2010/main" val="420655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729788" cy="761999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Homework Assignment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-11906" y="685800"/>
            <a:ext cx="9741694" cy="104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436" indent="-182436" algn="l" defTabSz="729742" rtl="0" eaLnBrk="1" latinLnBrk="0" hangingPunct="1">
              <a:lnSpc>
                <a:spcPct val="90000"/>
              </a:lnSpc>
              <a:spcBef>
                <a:spcPts val="798"/>
              </a:spcBef>
              <a:buFont typeface="Arial" panose="020B0604020202020204" pitchFamily="34" charset="0"/>
              <a:buChar char="•"/>
              <a:defRPr sz="31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30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8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17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7049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192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0679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1662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6533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1404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2894" y="762000"/>
            <a:ext cx="9436894" cy="60959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Here are some hints for the following assignment: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/>
              <a:t>It uses three built in functions. They are: “print()” plus two of the functions given on slide 10</a:t>
            </a:r>
            <a:r>
              <a:rPr lang="en-US" sz="2000" dirty="0"/>
              <a:t>3</a:t>
            </a:r>
            <a:r>
              <a:rPr lang="en-US" sz="2000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/>
              <a:t>It uses the slicing methods given on slides 31-32.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/>
              <a:t>Solve the assignment by experimenting in interactive mode, before putting you answer into a file.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The assignment is to write a </a:t>
            </a:r>
            <a:r>
              <a:rPr lang="en-US" sz="2400" dirty="0">
                <a:solidFill>
                  <a:srgbClr val="0070C0"/>
                </a:solidFill>
              </a:rPr>
              <a:t>6</a:t>
            </a:r>
            <a:r>
              <a:rPr lang="en-US" sz="2400" dirty="0" smtClean="0">
                <a:solidFill>
                  <a:srgbClr val="0070C0"/>
                </a:solidFill>
              </a:rPr>
              <a:t>-line script:</a:t>
            </a:r>
          </a:p>
          <a:p>
            <a:pPr marL="741363" indent="-741363">
              <a:buNone/>
            </a:pPr>
            <a:r>
              <a:rPr lang="en-US" sz="2000" dirty="0" smtClean="0"/>
              <a:t>Line 1: 	A comment containing your student ID</a:t>
            </a:r>
          </a:p>
          <a:p>
            <a:pPr marL="741363" indent="-741363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000" dirty="0" smtClean="0"/>
              <a:t>Line 2: 	</a:t>
            </a:r>
            <a:r>
              <a:rPr lang="en-US" sz="2000" i="1" dirty="0" smtClean="0"/>
              <a:t>x="A </a:t>
            </a:r>
            <a:r>
              <a:rPr lang="en-US" sz="2000" i="1" dirty="0"/>
              <a:t>quick brown fox </a:t>
            </a:r>
            <a:r>
              <a:rPr lang="en-US" sz="2000" i="1" dirty="0" smtClean="0"/>
              <a:t>jumps </a:t>
            </a:r>
            <a:r>
              <a:rPr lang="en-US" sz="2000" i="1" dirty="0"/>
              <a:t>over the lazy </a:t>
            </a:r>
            <a:r>
              <a:rPr lang="en-US" sz="2000" i="1" dirty="0" smtClean="0"/>
              <a:t>dog."</a:t>
            </a:r>
            <a:br>
              <a:rPr lang="en-US" sz="2000" i="1" dirty="0" smtClean="0"/>
            </a:br>
            <a:r>
              <a:rPr lang="en-US" sz="2000" dirty="0" smtClean="0"/>
              <a:t>Type the above line exactly as shown. </a:t>
            </a:r>
            <a:br>
              <a:rPr lang="en-US" sz="2000" dirty="0" smtClean="0"/>
            </a:br>
            <a:r>
              <a:rPr lang="en-US" sz="2000" dirty="0" smtClean="0"/>
              <a:t>The key point of the above sentence is that it has every lower case English letter (plus three other characters: “A”, “.”, and “ ”).</a:t>
            </a:r>
          </a:p>
          <a:p>
            <a:pPr marL="741363" indent="-741363">
              <a:spcBef>
                <a:spcPts val="1200"/>
              </a:spcBef>
              <a:buNone/>
            </a:pPr>
            <a:r>
              <a:rPr lang="en-US" sz="2000" dirty="0"/>
              <a:t>Line </a:t>
            </a:r>
            <a:r>
              <a:rPr lang="en-US" sz="2000" dirty="0" smtClean="0"/>
              <a:t>3:	A </a:t>
            </a:r>
            <a:r>
              <a:rPr lang="en-US" sz="2000" i="1" dirty="0" smtClean="0"/>
              <a:t>specific</a:t>
            </a:r>
            <a:r>
              <a:rPr lang="en-US" sz="2000" dirty="0" smtClean="0"/>
              <a:t> command that uses the string x to print the following output (a backwards alphabet):</a:t>
            </a:r>
          </a:p>
          <a:p>
            <a:pPr marL="741363" indent="-7413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i="1" spc="-50" dirty="0" smtClean="0"/>
              <a:t>[</a:t>
            </a:r>
            <a:r>
              <a:rPr lang="en-US" sz="2000" i="1" spc="-50" dirty="0"/>
              <a:t>'z', 'y', 'x', 'w', 'v', 'u', 't', 's', 'r', 'q', 'p', 'o', 'n', 'm', 'l', 'k', 'j', '</a:t>
            </a:r>
            <a:r>
              <a:rPr lang="en-US" sz="2000" i="1" spc="-50" dirty="0" err="1"/>
              <a:t>i</a:t>
            </a:r>
            <a:r>
              <a:rPr lang="en-US" sz="2000" i="1" spc="-50" dirty="0"/>
              <a:t>', 'h', 'g', 'f', 'e', 'd', 'c', 'b', 'a']</a:t>
            </a:r>
          </a:p>
          <a:p>
            <a:pPr marL="741363" indent="-7413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	The hints given at the top of this slide are needed to achieve this line of code.</a:t>
            </a:r>
          </a:p>
          <a:p>
            <a:pPr marL="741363" indent="-7413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</a:t>
            </a:r>
            <a:r>
              <a:rPr lang="en-US" sz="2000" spc="-20" dirty="0" smtClean="0"/>
              <a:t>If you don’t implement it according to the hints, your line 6 won’t give the right answer…</a:t>
            </a:r>
            <a:endParaRPr lang="en-US" sz="2000" dirty="0" smtClean="0"/>
          </a:p>
          <a:p>
            <a:pPr marL="741363" indent="-741363">
              <a:spcBef>
                <a:spcPts val="1200"/>
              </a:spcBef>
              <a:buNone/>
            </a:pPr>
            <a:r>
              <a:rPr lang="en-US" sz="2000" dirty="0" smtClean="0"/>
              <a:t>Line 4:	This line defines a variable y which holds a string that is exactly the command from line 3.</a:t>
            </a:r>
          </a:p>
          <a:p>
            <a:pPr marL="741363" indent="-741363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000" dirty="0" smtClean="0"/>
              <a:t>Line 5:	This line adds three characters to variable y. These three characters are any of the characters with ASCII code values that are lower than the ASCII code of “(”.  </a:t>
            </a:r>
          </a:p>
          <a:p>
            <a:pPr marL="741363" indent="-741363">
              <a:spcBef>
                <a:spcPts val="1200"/>
              </a:spcBef>
              <a:buNone/>
            </a:pPr>
            <a:r>
              <a:rPr lang="en-US" sz="2000" dirty="0" smtClean="0"/>
              <a:t>Line 6:</a:t>
            </a:r>
            <a:r>
              <a:rPr lang="en-US" sz="2000" dirty="0"/>
              <a:t>	This line </a:t>
            </a:r>
            <a:r>
              <a:rPr lang="en-US" sz="2000" dirty="0" smtClean="0"/>
              <a:t>is identical to Line 3, except that operates on string y, instead of string x. The output is:</a:t>
            </a:r>
          </a:p>
          <a:p>
            <a:pPr marL="741363" indent="-7413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i="1" dirty="0" smtClean="0"/>
              <a:t>['(', </a:t>
            </a:r>
            <a:r>
              <a:rPr lang="en-US" sz="2000" i="1" dirty="0"/>
              <a:t>')', '-', '1', ':', '[', ']', 'd', 'e', '</a:t>
            </a:r>
            <a:r>
              <a:rPr lang="en-US" sz="2000" i="1" dirty="0" err="1"/>
              <a:t>i</a:t>
            </a:r>
            <a:r>
              <a:rPr lang="en-US" sz="2000" i="1" dirty="0"/>
              <a:t>', 'n', 'o', 'p', 'r', 's', 't', 'x</a:t>
            </a:r>
            <a:r>
              <a:rPr lang="en-US" sz="2000" i="1" dirty="0" smtClean="0"/>
              <a:t>']</a:t>
            </a:r>
          </a:p>
          <a:p>
            <a:pPr marL="741363" indent="-7413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The meaning of the above output is that these are all of the characters used to implement line 3.</a:t>
            </a:r>
          </a:p>
          <a:p>
            <a:pPr marL="741363" indent="-7413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spc="-10" dirty="0" smtClean="0"/>
              <a:t>For example, we know line 3 will have use print and we see those five letters in the above output.</a:t>
            </a:r>
          </a:p>
          <a:p>
            <a:pPr marL="741363" indent="-7413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spc="-10" dirty="0"/>
              <a:t>	</a:t>
            </a:r>
            <a:r>
              <a:rPr lang="en-US" sz="2000" spc="-10" dirty="0" smtClean="0"/>
              <a:t>This also explains why we had line 5: just as the original string x has extra characters “A”, “.”, and “ </a:t>
            </a:r>
            <a:r>
              <a:rPr lang="en-US" sz="2000" spc="-130" dirty="0" smtClean="0"/>
              <a:t>”</a:t>
            </a:r>
            <a:r>
              <a:rPr lang="en-US" sz="2000" spc="-10" dirty="0" smtClean="0"/>
              <a:t>, </a:t>
            </a:r>
            <a:r>
              <a:rPr lang="en-US" sz="2000" spc="-20" dirty="0" smtClean="0"/>
              <a:t>so string y needs extra characters. Thus, line 6 removes them instead of real characters from line 3.</a:t>
            </a:r>
            <a:endParaRPr lang="en-US" sz="2000" spc="-2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954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42999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0070C0"/>
                </a:solidFill>
              </a:rPr>
              <a:t>  Python Dictionaries: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16694" y="1066800"/>
            <a:ext cx="9513094" cy="5791200"/>
          </a:xfrm>
        </p:spPr>
        <p:txBody>
          <a:bodyPr>
            <a:noAutofit/>
          </a:bodyPr>
          <a:lstStyle/>
          <a:p>
            <a:pPr marL="231775" indent="-231775"/>
            <a:r>
              <a:rPr lang="en-US" altLang="en-US" sz="3600" dirty="0" smtClean="0">
                <a:solidFill>
                  <a:srgbClr val="FF0000"/>
                </a:solidFill>
              </a:rPr>
              <a:t>Dictionaries are </a:t>
            </a:r>
            <a:r>
              <a:rPr lang="en-US" altLang="en-US" sz="3600" b="1" dirty="0" smtClean="0"/>
              <a:t>mutable</a:t>
            </a:r>
            <a:r>
              <a:rPr lang="en-US" altLang="en-US" sz="3600" dirty="0" smtClean="0">
                <a:solidFill>
                  <a:srgbClr val="FF0000"/>
                </a:solidFill>
              </a:rPr>
              <a:t>.</a:t>
            </a:r>
          </a:p>
          <a:p>
            <a:pPr marL="596646" lvl="1" indent="-231775">
              <a:spcBef>
                <a:spcPts val="0"/>
              </a:spcBef>
            </a:pPr>
            <a:r>
              <a:rPr lang="en-US" altLang="en-US" sz="3281" dirty="0" smtClean="0">
                <a:solidFill>
                  <a:srgbClr val="FF0000"/>
                </a:solidFill>
              </a:rPr>
              <a:t>Individual items can </a:t>
            </a:r>
            <a:r>
              <a:rPr lang="en-US" altLang="en-US" sz="3281" dirty="0">
                <a:solidFill>
                  <a:srgbClr val="FF0000"/>
                </a:solidFill>
              </a:rPr>
              <a:t>be </a:t>
            </a:r>
            <a:r>
              <a:rPr lang="en-US" altLang="en-US" sz="3281" dirty="0" smtClean="0">
                <a:solidFill>
                  <a:srgbClr val="FF0000"/>
                </a:solidFill>
              </a:rPr>
              <a:t>changed. </a:t>
            </a:r>
            <a:endParaRPr lang="en-US" altLang="en-US" sz="2642" dirty="0" smtClean="0">
              <a:solidFill>
                <a:srgbClr val="FF0000"/>
              </a:solidFill>
            </a:endParaRPr>
          </a:p>
          <a:p>
            <a:pPr marL="231775" indent="-231775">
              <a:spcBef>
                <a:spcPts val="1800"/>
              </a:spcBef>
            </a:pPr>
            <a:r>
              <a:rPr lang="en-US" altLang="en-US" sz="3600" dirty="0" smtClean="0">
                <a:solidFill>
                  <a:srgbClr val="FF0000"/>
                </a:solidFill>
              </a:rPr>
              <a:t>Dictionary elements </a:t>
            </a:r>
            <a:r>
              <a:rPr lang="en-US" altLang="en-US" sz="3600" dirty="0">
                <a:solidFill>
                  <a:srgbClr val="FF0000"/>
                </a:solidFill>
              </a:rPr>
              <a:t>can be </a:t>
            </a:r>
            <a:r>
              <a:rPr lang="en-US" altLang="en-US" sz="3600" dirty="0" smtClean="0">
                <a:solidFill>
                  <a:srgbClr val="FF0000"/>
                </a:solidFill>
              </a:rPr>
              <a:t>accessed, added, assigned, </a:t>
            </a:r>
            <a:r>
              <a:rPr lang="en-US" altLang="en-US" sz="3600" dirty="0">
                <a:solidFill>
                  <a:srgbClr val="FF0000"/>
                </a:solidFill>
              </a:rPr>
              <a:t>and </a:t>
            </a:r>
            <a:r>
              <a:rPr lang="en-US" altLang="en-US" sz="3600" dirty="0" smtClean="0">
                <a:solidFill>
                  <a:srgbClr val="FF0000"/>
                </a:solidFill>
              </a:rPr>
              <a:t>deleted by </a:t>
            </a:r>
            <a:r>
              <a:rPr lang="en-US" altLang="en-US" sz="3600" dirty="0">
                <a:solidFill>
                  <a:srgbClr val="FF0000"/>
                </a:solidFill>
              </a:rPr>
              <a:t>using square braces </a:t>
            </a:r>
            <a:r>
              <a:rPr lang="en-US" altLang="en-US" sz="3600" dirty="0" smtClean="0">
                <a:solidFill>
                  <a:srgbClr val="FF0000"/>
                </a:solidFill>
              </a:rPr>
              <a:t>[ ].</a:t>
            </a:r>
          </a:p>
          <a:p>
            <a:pPr marL="596646" lvl="1" indent="-231775">
              <a:spcBef>
                <a:spcPts val="0"/>
              </a:spcBef>
            </a:pPr>
            <a:r>
              <a:rPr lang="en-US" altLang="en-US" sz="3281" dirty="0" smtClean="0">
                <a:solidFill>
                  <a:srgbClr val="FF0000"/>
                </a:solidFill>
              </a:rPr>
              <a:t>You index with the</a:t>
            </a:r>
            <a:r>
              <a:rPr lang="en-US" altLang="en-US" sz="3281" b="1" i="1" dirty="0" smtClean="0">
                <a:solidFill>
                  <a:srgbClr val="7030A0"/>
                </a:solidFill>
              </a:rPr>
              <a:t> key </a:t>
            </a:r>
            <a:r>
              <a:rPr lang="en-US" altLang="en-US" sz="3281" dirty="0" smtClean="0">
                <a:solidFill>
                  <a:srgbClr val="FF0000"/>
                </a:solidFill>
              </a:rPr>
              <a:t>to get </a:t>
            </a:r>
            <a:r>
              <a:rPr lang="en-US" altLang="en-US" sz="3281" dirty="0">
                <a:solidFill>
                  <a:srgbClr val="FF0000"/>
                </a:solidFill>
              </a:rPr>
              <a:t>the </a:t>
            </a:r>
            <a:r>
              <a:rPr lang="en-US" altLang="en-US" sz="3281" b="1" i="1" dirty="0" smtClean="0">
                <a:solidFill>
                  <a:srgbClr val="7030A0"/>
                </a:solidFill>
              </a:rPr>
              <a:t>value</a:t>
            </a:r>
            <a:r>
              <a:rPr lang="en-US" altLang="en-US" sz="3281" dirty="0" smtClean="0">
                <a:solidFill>
                  <a:srgbClr val="FF0000"/>
                </a:solidFill>
              </a:rPr>
              <a:t>.</a:t>
            </a:r>
            <a:endParaRPr lang="en-US" altLang="en-US" sz="3600" dirty="0" smtClean="0">
              <a:solidFill>
                <a:srgbClr val="FF0000"/>
              </a:solidFill>
            </a:endParaRPr>
          </a:p>
          <a:p>
            <a:pPr marL="231775" indent="-231775">
              <a:spcBef>
                <a:spcPts val="1800"/>
              </a:spcBef>
            </a:pPr>
            <a:r>
              <a:rPr lang="en-US" altLang="en-US" sz="3600" dirty="0">
                <a:solidFill>
                  <a:srgbClr val="FF0000"/>
                </a:solidFill>
              </a:rPr>
              <a:t>Dictionary definitions use curly braces { }, just </a:t>
            </a:r>
            <a:r>
              <a:rPr lang="en-US" altLang="en-US" sz="3600" dirty="0" smtClean="0">
                <a:solidFill>
                  <a:srgbClr val="FF0000"/>
                </a:solidFill>
              </a:rPr>
              <a:t>as set definitions </a:t>
            </a:r>
            <a:r>
              <a:rPr lang="en-US" altLang="en-US" sz="3600" dirty="0">
                <a:solidFill>
                  <a:srgbClr val="FF0000"/>
                </a:solidFill>
              </a:rPr>
              <a:t>do.</a:t>
            </a:r>
          </a:p>
          <a:p>
            <a:pPr marL="596646" lvl="1" indent="-231775"/>
            <a:r>
              <a:rPr lang="en-US" altLang="en-US" sz="3281" dirty="0">
                <a:solidFill>
                  <a:srgbClr val="FF0000"/>
                </a:solidFill>
              </a:rPr>
              <a:t>Their definitions can be distinguished (</a:t>
            </a:r>
            <a:r>
              <a:rPr lang="zh-TW" altLang="en-US" sz="3281" dirty="0">
                <a:solidFill>
                  <a:srgbClr val="FF0000"/>
                </a:solidFill>
              </a:rPr>
              <a:t>消除歧義</a:t>
            </a:r>
            <a:r>
              <a:rPr lang="en-US" altLang="en-US" sz="3281" dirty="0">
                <a:solidFill>
                  <a:srgbClr val="FF0000"/>
                </a:solidFill>
              </a:rPr>
              <a:t>), however, because dictionary definitions also use colons (:) inside of the curly braces.</a:t>
            </a:r>
          </a:p>
          <a:p>
            <a:pPr marL="961516" lvl="2" indent="-231775">
              <a:spcBef>
                <a:spcPts val="0"/>
              </a:spcBef>
            </a:pPr>
            <a:r>
              <a:rPr lang="en-US" altLang="en-US" sz="3280" dirty="0">
                <a:solidFill>
                  <a:srgbClr val="FF0000"/>
                </a:solidFill>
              </a:rPr>
              <a:t>The colons separate the</a:t>
            </a:r>
            <a:r>
              <a:rPr lang="en-US" altLang="en-US" sz="3280" b="1" i="1" dirty="0">
                <a:solidFill>
                  <a:srgbClr val="7030A0"/>
                </a:solidFill>
              </a:rPr>
              <a:t> keys </a:t>
            </a:r>
            <a:r>
              <a:rPr lang="en-US" altLang="en-US" sz="3280" dirty="0">
                <a:solidFill>
                  <a:srgbClr val="FF0000"/>
                </a:solidFill>
              </a:rPr>
              <a:t>from the </a:t>
            </a:r>
            <a:r>
              <a:rPr lang="en-US" altLang="en-US" sz="3280" b="1" i="1" dirty="0">
                <a:solidFill>
                  <a:srgbClr val="7030A0"/>
                </a:solidFill>
              </a:rPr>
              <a:t>values</a:t>
            </a:r>
            <a:r>
              <a:rPr lang="en-US" altLang="en-US" sz="3280" dirty="0" smtClean="0">
                <a:solidFill>
                  <a:srgbClr val="FF0000"/>
                </a:solidFill>
              </a:rPr>
              <a:t>.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01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16694" y="1066800"/>
            <a:ext cx="9513094" cy="5015820"/>
          </a:xfrm>
        </p:spPr>
        <p:txBody>
          <a:bodyPr>
            <a:noAutofit/>
          </a:bodyPr>
          <a:lstStyle/>
          <a:p>
            <a:pPr marL="231775" indent="-231775"/>
            <a:r>
              <a:rPr lang="en-US" altLang="en-US" sz="3600" dirty="0" smtClean="0">
                <a:solidFill>
                  <a:srgbClr val="FF0000"/>
                </a:solidFill>
              </a:rPr>
              <a:t>Dictionaries use key/value pairs because they are </a:t>
            </a:r>
            <a:r>
              <a:rPr lang="en-US" altLang="en-US" sz="3600" b="1" dirty="0" smtClean="0">
                <a:solidFill>
                  <a:srgbClr val="7030A0"/>
                </a:solidFill>
              </a:rPr>
              <a:t>hash tables</a:t>
            </a:r>
            <a:r>
              <a:rPr lang="en-US" altLang="en-US" sz="3600" dirty="0" smtClean="0">
                <a:solidFill>
                  <a:srgbClr val="FF0000"/>
                </a:solidFill>
              </a:rPr>
              <a:t>.</a:t>
            </a:r>
            <a:endParaRPr lang="en-US" altLang="en-US" sz="3600" dirty="0">
              <a:solidFill>
                <a:srgbClr val="FF0000"/>
              </a:solidFill>
            </a:endParaRPr>
          </a:p>
          <a:p>
            <a:pPr marL="509588" lvl="1" indent="-277813"/>
            <a:r>
              <a:rPr lang="en-US" altLang="en-US" sz="3200" dirty="0" smtClean="0">
                <a:solidFill>
                  <a:srgbClr val="FF0000"/>
                </a:solidFill>
              </a:rPr>
              <a:t>(Hash tables are sometimes called associative </a:t>
            </a:r>
            <a:r>
              <a:rPr lang="en-US" altLang="en-US" sz="3200" dirty="0">
                <a:solidFill>
                  <a:srgbClr val="FF0000"/>
                </a:solidFill>
              </a:rPr>
              <a:t>arrays </a:t>
            </a:r>
            <a:r>
              <a:rPr lang="en-US" altLang="en-US" sz="3200" dirty="0" smtClean="0">
                <a:solidFill>
                  <a:srgbClr val="FF0000"/>
                </a:solidFill>
              </a:rPr>
              <a:t/>
            </a:r>
            <a:br>
              <a:rPr lang="en-US" altLang="en-US" sz="3200" dirty="0" smtClean="0">
                <a:solidFill>
                  <a:srgbClr val="FF0000"/>
                </a:solidFill>
              </a:rPr>
            </a:br>
            <a:r>
              <a:rPr lang="en-US" altLang="en-US" sz="2400" dirty="0" smtClean="0">
                <a:solidFill>
                  <a:srgbClr val="FF0000"/>
                </a:solidFill>
              </a:rPr>
              <a:t>  </a:t>
            </a:r>
            <a:r>
              <a:rPr lang="en-US" altLang="en-US" sz="3200" dirty="0" smtClean="0">
                <a:solidFill>
                  <a:srgbClr val="FF0000"/>
                </a:solidFill>
              </a:rPr>
              <a:t>in languages such as Perl or awk.)</a:t>
            </a:r>
            <a:endParaRPr lang="en-US" altLang="en-US" sz="3200" dirty="0">
              <a:solidFill>
                <a:srgbClr val="FF0000"/>
              </a:solidFill>
            </a:endParaRPr>
          </a:p>
          <a:p>
            <a:pPr marL="231775" indent="-231775">
              <a:spcBef>
                <a:spcPts val="1800"/>
              </a:spcBef>
            </a:pPr>
            <a:r>
              <a:rPr lang="en-US" altLang="en-US" sz="3600" dirty="0" smtClean="0">
                <a:solidFill>
                  <a:srgbClr val="FF0000"/>
                </a:solidFill>
              </a:rPr>
              <a:t>The keys </a:t>
            </a:r>
            <a:r>
              <a:rPr lang="en-US" altLang="en-US" sz="3600" dirty="0">
                <a:solidFill>
                  <a:srgbClr val="FF0000"/>
                </a:solidFill>
              </a:rPr>
              <a:t>can be almost any </a:t>
            </a:r>
            <a:r>
              <a:rPr lang="en-US" altLang="en-US" sz="3600" dirty="0" smtClean="0">
                <a:solidFill>
                  <a:srgbClr val="FF0000"/>
                </a:solidFill>
              </a:rPr>
              <a:t>immutable </a:t>
            </a:r>
            <a:r>
              <a:rPr lang="en-US" altLang="en-US" sz="3600" dirty="0">
                <a:solidFill>
                  <a:srgbClr val="FF0000"/>
                </a:solidFill>
              </a:rPr>
              <a:t>type, but are usually numbers or strings. </a:t>
            </a:r>
            <a:endParaRPr lang="en-US" altLang="en-US" sz="3600" dirty="0" smtClean="0">
              <a:solidFill>
                <a:srgbClr val="FF0000"/>
              </a:solidFill>
            </a:endParaRPr>
          </a:p>
          <a:p>
            <a:pPr marL="231775" indent="-231775">
              <a:spcBef>
                <a:spcPts val="1800"/>
              </a:spcBef>
            </a:pPr>
            <a:r>
              <a:rPr lang="en-US" altLang="en-US" sz="3600" dirty="0" smtClean="0">
                <a:solidFill>
                  <a:srgbClr val="FF0000"/>
                </a:solidFill>
              </a:rPr>
              <a:t>The values can </a:t>
            </a:r>
            <a:r>
              <a:rPr lang="en-US" altLang="en-US" sz="3600" dirty="0">
                <a:solidFill>
                  <a:srgbClr val="FF0000"/>
                </a:solidFill>
              </a:rPr>
              <a:t>be any arbitrary Python </a:t>
            </a:r>
            <a:r>
              <a:rPr lang="en-US" altLang="en-US" sz="3600" dirty="0" smtClean="0">
                <a:solidFill>
                  <a:srgbClr val="FF0000"/>
                </a:solidFill>
              </a:rPr>
              <a:t>object, including another dictionary.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" y="1"/>
            <a:ext cx="9729787" cy="114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000" smtClean="0">
                <a:solidFill>
                  <a:srgbClr val="0070C0"/>
                </a:solidFill>
              </a:rPr>
              <a:t>  Python Dictionaries:</a:t>
            </a:r>
            <a:endParaRPr lang="en-US" altLang="en-US" sz="40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8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984" y="990600"/>
            <a:ext cx="9458510" cy="5105400"/>
          </a:xfrm>
        </p:spPr>
        <p:txBody>
          <a:bodyPr>
            <a:noAutofit/>
          </a:bodyPr>
          <a:lstStyle/>
          <a:p>
            <a:pPr marL="288925" indent="-288925"/>
            <a:r>
              <a:rPr lang="en-US" sz="3600" dirty="0"/>
              <a:t>To </a:t>
            </a:r>
            <a:r>
              <a:rPr lang="en-US" sz="3600" dirty="0">
                <a:solidFill>
                  <a:srgbClr val="0070C0"/>
                </a:solidFill>
              </a:rPr>
              <a:t>access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/>
              <a:t>dictionary elements, you use the familiar </a:t>
            </a:r>
            <a:r>
              <a:rPr lang="en-US" sz="3600" dirty="0">
                <a:solidFill>
                  <a:srgbClr val="FF0000"/>
                </a:solidFill>
              </a:rPr>
              <a:t>square brackets </a:t>
            </a:r>
            <a:r>
              <a:rPr lang="en-US" sz="3600" dirty="0"/>
              <a:t>along with </a:t>
            </a:r>
            <a:r>
              <a:rPr lang="en-US" sz="3600" dirty="0">
                <a:solidFill>
                  <a:srgbClr val="FFC000"/>
                </a:solidFill>
              </a:rPr>
              <a:t>the key</a:t>
            </a:r>
            <a:r>
              <a:rPr lang="en-US" sz="3600" dirty="0"/>
              <a:t>:</a:t>
            </a:r>
            <a:endParaRPr lang="en-US" sz="3600" b="1" dirty="0"/>
          </a:p>
          <a:p>
            <a:pPr lvl="1">
              <a:buFontTx/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= {</a:t>
            </a:r>
            <a:r>
              <a:rPr lang="en-US" sz="3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'Name':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'Amy', </a:t>
            </a:r>
            <a:r>
              <a:rPr lang="en-US" sz="3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'Age':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20, </a:t>
            </a:r>
            <a:r>
              <a:rPr lang="en-US" sz="3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'Class':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'CSE282'}; 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print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['Name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']:",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'Name'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FontTx/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print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['Age']:",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'Age</a:t>
            </a:r>
            <a:r>
              <a:rPr lang="en-US" sz="32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Tx/>
              <a:buNone/>
            </a:pP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pPr marL="288925" indent="-288925"/>
            <a:r>
              <a:rPr lang="en-US" sz="3600" dirty="0"/>
              <a:t>This will produce following result:</a:t>
            </a:r>
          </a:p>
          <a:p>
            <a:pPr>
              <a:buFontTx/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['Name']: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Amy 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['Age']: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20 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1" y="2130"/>
            <a:ext cx="9729787" cy="1217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096" algn="l"/>
                <a:tab pos="828192" algn="l"/>
                <a:tab pos="1242287" algn="l"/>
                <a:tab pos="1656383" algn="l"/>
                <a:tab pos="2072065" algn="l"/>
                <a:tab pos="2486162" algn="l"/>
                <a:tab pos="2900257" algn="l"/>
                <a:tab pos="3314353" algn="l"/>
                <a:tab pos="3730035" algn="l"/>
                <a:tab pos="4144131" algn="l"/>
                <a:tab pos="4558227" algn="l"/>
                <a:tab pos="4972323" algn="l"/>
                <a:tab pos="5388004" algn="l"/>
                <a:tab pos="5802101" algn="l"/>
                <a:tab pos="6216196" algn="l"/>
                <a:tab pos="6630292" algn="l"/>
                <a:tab pos="7045974" algn="l"/>
                <a:tab pos="7460069" algn="l"/>
                <a:tab pos="7874166" algn="l"/>
                <a:tab pos="8288261" algn="l"/>
              </a:tabLst>
            </a:pPr>
            <a:r>
              <a:rPr lang="en-US" sz="4000" dirty="0" smtClean="0">
                <a:solidFill>
                  <a:srgbClr val="00B0F0"/>
                </a:solidFill>
              </a:rPr>
              <a:t>Accessing Values</a:t>
            </a:r>
            <a:r>
              <a:rPr lang="en-US" sz="4000" dirty="0" smtClean="0">
                <a:solidFill>
                  <a:srgbClr val="0070C0"/>
                </a:solidFill>
              </a:rPr>
              <a:t> in a Dictionary:</a:t>
            </a:r>
            <a:endParaRPr lang="en-GB" altLang="en-US" sz="4000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63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984" y="1066800"/>
            <a:ext cx="9458510" cy="5105400"/>
          </a:xfrm>
        </p:spPr>
        <p:txBody>
          <a:bodyPr>
            <a:noAutofit/>
          </a:bodyPr>
          <a:lstStyle/>
          <a:p>
            <a:pPr marL="288925" indent="-288925"/>
            <a:r>
              <a:rPr lang="en-US" sz="3600" dirty="0" smtClean="0"/>
              <a:t>Here we’ll make a </a:t>
            </a:r>
            <a:r>
              <a:rPr lang="en-US" sz="3600" dirty="0" smtClean="0">
                <a:solidFill>
                  <a:srgbClr val="FF0000"/>
                </a:solidFill>
              </a:rPr>
              <a:t>mistake</a:t>
            </a:r>
            <a:r>
              <a:rPr lang="en-US" sz="3600" dirty="0" smtClean="0"/>
              <a:t>. 'Amy' is a value, not a key. You have to give an existing </a:t>
            </a:r>
            <a:r>
              <a:rPr lang="en-US" sz="3600" dirty="0" smtClean="0">
                <a:solidFill>
                  <a:srgbClr val="0070C0"/>
                </a:solidFill>
              </a:rPr>
              <a:t>key</a:t>
            </a:r>
            <a:r>
              <a:rPr lang="en-US" sz="3600" dirty="0" smtClean="0"/>
              <a:t> to access:</a:t>
            </a:r>
            <a:endParaRPr lang="en-US" sz="3600" b="1" dirty="0" smtClean="0"/>
          </a:p>
          <a:p>
            <a:pPr lvl="1">
              <a:buFontTx/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= {'Name': </a:t>
            </a:r>
            <a:r>
              <a:rPr lang="en-US" sz="3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'Amy'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'Age':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20,  'Class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': '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CSE283'}; 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print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['Amy']:",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'Amy'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]) 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pPr marL="288925" indent="-288925"/>
            <a:r>
              <a:rPr lang="en-US" sz="3600" dirty="0" smtClean="0"/>
              <a:t>This will produce following result: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dirty="0" err="1">
                <a:solidFill>
                  <a:srgbClr val="FF9F9F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sz="3200" dirty="0">
                <a:solidFill>
                  <a:srgbClr val="FF9F9F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pPr>
              <a:buFontTx/>
              <a:buNone/>
            </a:pPr>
            <a:r>
              <a:rPr lang="en-US" sz="3200" dirty="0">
                <a:solidFill>
                  <a:srgbClr val="FF9F9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dirty="0" smtClean="0">
                <a:solidFill>
                  <a:srgbClr val="FF9F9F"/>
                </a:solidFill>
                <a:latin typeface="Courier New" pitchFamily="49" charset="0"/>
                <a:cs typeface="Courier New" pitchFamily="49" charset="0"/>
              </a:rPr>
              <a:t> File </a:t>
            </a:r>
            <a:r>
              <a:rPr lang="en-US" sz="3200" dirty="0">
                <a:solidFill>
                  <a:srgbClr val="FF9F9F"/>
                </a:solidFill>
                <a:latin typeface="Courier New" pitchFamily="49" charset="0"/>
                <a:cs typeface="Courier New" pitchFamily="49" charset="0"/>
              </a:rPr>
              <a:t>"&lt;</a:t>
            </a:r>
            <a:r>
              <a:rPr lang="en-US" sz="3200" dirty="0" err="1">
                <a:solidFill>
                  <a:srgbClr val="FF9F9F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3200" dirty="0">
                <a:solidFill>
                  <a:srgbClr val="FF9F9F"/>
                </a:solidFill>
                <a:latin typeface="Courier New" pitchFamily="49" charset="0"/>
                <a:cs typeface="Courier New" pitchFamily="49" charset="0"/>
              </a:rPr>
              <a:t>&gt;", line 1,</a:t>
            </a:r>
            <a:r>
              <a:rPr lang="en-US" sz="2800" dirty="0">
                <a:solidFill>
                  <a:srgbClr val="FF9F9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solidFill>
                  <a:srgbClr val="FF9F9F"/>
                </a:solidFill>
                <a:latin typeface="Courier New" pitchFamily="49" charset="0"/>
                <a:cs typeface="Courier New" pitchFamily="49" charset="0"/>
              </a:rPr>
              <a:t>in &lt;module&gt;</a:t>
            </a:r>
          </a:p>
          <a:p>
            <a:pPr>
              <a:buFontTx/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KeyError</a:t>
            </a:r>
            <a:r>
              <a:rPr lang="en-US" sz="3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3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'Amy</a:t>
            </a:r>
            <a:r>
              <a:rPr lang="en-US" sz="3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4" name="Oval 3"/>
          <p:cNvSpPr/>
          <p:nvPr/>
        </p:nvSpPr>
        <p:spPr>
          <a:xfrm>
            <a:off x="292894" y="5638800"/>
            <a:ext cx="2590800" cy="685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1" y="0"/>
            <a:ext cx="9729787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096" algn="l"/>
                <a:tab pos="828192" algn="l"/>
                <a:tab pos="1242287" algn="l"/>
                <a:tab pos="1656383" algn="l"/>
                <a:tab pos="2072065" algn="l"/>
                <a:tab pos="2486162" algn="l"/>
                <a:tab pos="2900257" algn="l"/>
                <a:tab pos="3314353" algn="l"/>
                <a:tab pos="3730035" algn="l"/>
                <a:tab pos="4144131" algn="l"/>
                <a:tab pos="4558227" algn="l"/>
                <a:tab pos="4972323" algn="l"/>
                <a:tab pos="5388004" algn="l"/>
                <a:tab pos="5802101" algn="l"/>
                <a:tab pos="6216196" algn="l"/>
                <a:tab pos="6630292" algn="l"/>
                <a:tab pos="7045974" algn="l"/>
                <a:tab pos="7460069" algn="l"/>
                <a:tab pos="7874166" algn="l"/>
                <a:tab pos="8288261" algn="l"/>
              </a:tabLst>
            </a:pPr>
            <a:r>
              <a:rPr lang="en-US" sz="4000" dirty="0" smtClean="0">
                <a:solidFill>
                  <a:srgbClr val="0070C0"/>
                </a:solidFill>
              </a:rPr>
              <a:t>Accessing Values </a:t>
            </a:r>
            <a:r>
              <a:rPr lang="en-US" sz="4000" dirty="0" smtClean="0">
                <a:solidFill>
                  <a:srgbClr val="00B0F0"/>
                </a:solidFill>
              </a:rPr>
              <a:t>not</a:t>
            </a:r>
            <a:r>
              <a:rPr lang="en-US" sz="4000" dirty="0" smtClean="0">
                <a:solidFill>
                  <a:srgbClr val="0070C0"/>
                </a:solidFill>
              </a:rPr>
              <a:t> in a Dictionary:</a:t>
            </a:r>
            <a:endParaRPr lang="en-GB" altLang="en-US" sz="4000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59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984" y="914400"/>
            <a:ext cx="9458510" cy="5105400"/>
          </a:xfrm>
        </p:spPr>
        <p:txBody>
          <a:bodyPr>
            <a:noAutofit/>
          </a:bodyPr>
          <a:lstStyle/>
          <a:p>
            <a:pPr marL="288925" indent="-288925"/>
            <a:r>
              <a:rPr lang="en-US" sz="3600" dirty="0"/>
              <a:t>You can </a:t>
            </a:r>
            <a:r>
              <a:rPr lang="en-US" sz="3600" dirty="0" smtClean="0">
                <a:solidFill>
                  <a:srgbClr val="00B050"/>
                </a:solidFill>
              </a:rPr>
              <a:t>add </a:t>
            </a:r>
            <a:r>
              <a:rPr lang="en-US" sz="3600" dirty="0">
                <a:solidFill>
                  <a:srgbClr val="00B050"/>
                </a:solidFill>
              </a:rPr>
              <a:t>a </a:t>
            </a:r>
            <a:r>
              <a:rPr lang="en-US" sz="3600" dirty="0" smtClean="0">
                <a:solidFill>
                  <a:srgbClr val="00B050"/>
                </a:solidFill>
              </a:rPr>
              <a:t>new item </a:t>
            </a:r>
            <a:r>
              <a:rPr lang="en-US" sz="3600" dirty="0"/>
              <a:t>(i.e., a key-value pair), </a:t>
            </a:r>
            <a:r>
              <a:rPr lang="en-US" sz="3600" dirty="0" smtClean="0">
                <a:solidFill>
                  <a:srgbClr val="FFC000"/>
                </a:solidFill>
              </a:rPr>
              <a:t>modify </a:t>
            </a:r>
            <a:r>
              <a:rPr lang="en-US" sz="3600" dirty="0">
                <a:solidFill>
                  <a:srgbClr val="FFC000"/>
                </a:solidFill>
              </a:rPr>
              <a:t>an </a:t>
            </a:r>
            <a:r>
              <a:rPr lang="en-US" sz="3600" dirty="0" smtClean="0">
                <a:solidFill>
                  <a:srgbClr val="FFC000"/>
                </a:solidFill>
              </a:rPr>
              <a:t>existing item</a:t>
            </a:r>
            <a:r>
              <a:rPr lang="en-US" sz="3600" dirty="0" smtClean="0"/>
              <a:t>, </a:t>
            </a:r>
            <a:r>
              <a:rPr lang="en-US" sz="3600" dirty="0"/>
              <a:t>or </a:t>
            </a:r>
            <a:r>
              <a:rPr lang="en-US" sz="3600" dirty="0" smtClean="0">
                <a:solidFill>
                  <a:srgbClr val="FF0000"/>
                </a:solidFill>
              </a:rPr>
              <a:t>delete one </a:t>
            </a:r>
            <a:r>
              <a:rPr lang="en-US" sz="3600" dirty="0" smtClean="0"/>
              <a:t>like this:</a:t>
            </a:r>
            <a:endParaRPr lang="en-US" sz="3600" b="1" dirty="0" smtClean="0"/>
          </a:p>
          <a:p>
            <a:pPr marL="231775" lvl="1" indent="0">
              <a:buFontTx/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= {'Name':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'Amy',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'Age':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20};  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pPr marL="231775" lvl="1" indent="0">
              <a:buNone/>
            </a:pPr>
            <a:r>
              <a:rPr lang="en-US" sz="3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3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32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Dept</a:t>
            </a:r>
            <a:r>
              <a:rPr lang="en-US" sz="3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 = "CSE" #A new item </a:t>
            </a:r>
          </a:p>
          <a:p>
            <a:pPr marL="231775" lvl="1" indent="0">
              <a:buFontTx/>
              <a:buNone/>
            </a:pPr>
            <a:r>
              <a:rPr lang="en-US" sz="32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3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['Age'] = </a:t>
            </a:r>
            <a:r>
              <a:rPr lang="en-US" sz="32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21 </a:t>
            </a:r>
            <a:r>
              <a:rPr lang="en-US" sz="3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#Update </a:t>
            </a:r>
            <a:r>
              <a:rPr lang="en-US" sz="32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an entry </a:t>
            </a:r>
            <a:endParaRPr lang="en-US" sz="32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231775" lvl="1" indent="0">
              <a:buNone/>
            </a:pPr>
            <a:r>
              <a:rPr lang="en-US" sz="3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del </a:t>
            </a:r>
            <a:r>
              <a:rPr lang="en-US" sz="3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3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'Name'] #Delete </a:t>
            </a:r>
            <a:r>
              <a:rPr lang="en-US" sz="3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 entry </a:t>
            </a:r>
          </a:p>
          <a:p>
            <a:pPr marL="231775" lvl="1" indent="0">
              <a:buFontTx/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['Age']:",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['Age'])</a:t>
            </a:r>
          </a:p>
          <a:p>
            <a:pPr marL="231775" lvl="1" indent="0">
              <a:buFontTx/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Dept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']:",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'CSE']) </a:t>
            </a:r>
          </a:p>
          <a:p>
            <a:pPr lvl="1">
              <a:buFontTx/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88925" indent="-288925"/>
            <a:r>
              <a:rPr lang="en-US" sz="3600" dirty="0" smtClean="0"/>
              <a:t>This will produce following result: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pPr marL="231775" lvl="1" indent="0">
              <a:buFontTx/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['Age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']: </a:t>
            </a:r>
            <a:r>
              <a:rPr lang="en-US" sz="32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21</a:t>
            </a:r>
            <a:endParaRPr lang="en-US" sz="32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231775" lvl="1" indent="0">
              <a:buFontTx/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Dept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']: </a:t>
            </a:r>
            <a:r>
              <a:rPr lang="en-US" sz="3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CSE </a:t>
            </a:r>
            <a:endParaRPr lang="en-US" sz="3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1" y="2130"/>
            <a:ext cx="9729787" cy="1217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096" algn="l"/>
                <a:tab pos="828192" algn="l"/>
                <a:tab pos="1242287" algn="l"/>
                <a:tab pos="1656383" algn="l"/>
                <a:tab pos="2072065" algn="l"/>
                <a:tab pos="2486162" algn="l"/>
                <a:tab pos="2900257" algn="l"/>
                <a:tab pos="3314353" algn="l"/>
                <a:tab pos="3730035" algn="l"/>
                <a:tab pos="4144131" algn="l"/>
                <a:tab pos="4558227" algn="l"/>
                <a:tab pos="4972323" algn="l"/>
                <a:tab pos="5388004" algn="l"/>
                <a:tab pos="5802101" algn="l"/>
                <a:tab pos="6216196" algn="l"/>
                <a:tab pos="6630292" algn="l"/>
                <a:tab pos="7045974" algn="l"/>
                <a:tab pos="7460069" algn="l"/>
                <a:tab pos="7874166" algn="l"/>
                <a:tab pos="8288261" algn="l"/>
              </a:tabLst>
            </a:pPr>
            <a:r>
              <a:rPr lang="en-US" sz="4000" dirty="0" smtClean="0">
                <a:solidFill>
                  <a:srgbClr val="00B0F0"/>
                </a:solidFill>
              </a:rPr>
              <a:t>Updating</a:t>
            </a:r>
            <a:r>
              <a:rPr lang="en-US" sz="4000" dirty="0" smtClean="0">
                <a:solidFill>
                  <a:srgbClr val="0070C0"/>
                </a:solidFill>
              </a:rPr>
              <a:t> a Dictionary:</a:t>
            </a:r>
            <a:endParaRPr lang="en-GB" altLang="en-US" sz="4000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64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140495" y="838200"/>
            <a:ext cx="9589294" cy="6065168"/>
          </a:xfrm>
        </p:spPr>
        <p:txBody>
          <a:bodyPr>
            <a:noAutofit/>
          </a:bodyPr>
          <a:lstStyle/>
          <a:p>
            <a:pPr>
              <a:lnSpc>
                <a:spcPct val="61000"/>
              </a:lnSpc>
              <a:buFontTx/>
              <a:buNone/>
            </a:pPr>
            <a:r>
              <a:rPr lang="en-US" altLang="en-US" sz="2800" dirty="0">
                <a:latin typeface="Lucida Console" pitchFamily="49" charset="0"/>
                <a:ea typeface="MS Gothic" pitchFamily="49" charset="-128"/>
              </a:rPr>
              <a:t>%</a:t>
            </a:r>
            <a:r>
              <a:rPr lang="en-US" altLang="en-US" sz="2800" b="1" dirty="0">
                <a:latin typeface="MS Gothic" pitchFamily="49" charset="-128"/>
                <a:ea typeface="MS Gothic" pitchFamily="49" charset="-128"/>
              </a:rPr>
              <a:t> cat test.py</a:t>
            </a:r>
          </a:p>
          <a:p>
            <a:pPr>
              <a:lnSpc>
                <a:spcPct val="61000"/>
              </a:lnSpc>
              <a:buFontTx/>
              <a:buNone/>
            </a:pPr>
            <a:r>
              <a:rPr lang="en-US" altLang="en-US" sz="2800" b="1" dirty="0" err="1">
                <a:solidFill>
                  <a:srgbClr val="00B050"/>
                </a:solidFill>
                <a:latin typeface="MS Gothic" pitchFamily="49" charset="-128"/>
                <a:ea typeface="MS Gothic" pitchFamily="49" charset="-128"/>
              </a:rPr>
              <a:t>dict</a:t>
            </a:r>
            <a:r>
              <a:rPr lang="en-US" altLang="en-US" sz="2800" b="1" dirty="0">
                <a:solidFill>
                  <a:srgbClr val="00B050"/>
                </a:solidFill>
                <a:latin typeface="MS Gothic" pitchFamily="49" charset="-128"/>
                <a:ea typeface="MS Gothic" pitchFamily="49" charset="-128"/>
              </a:rPr>
              <a:t> = </a:t>
            </a:r>
            <a:r>
              <a:rPr lang="en-US" altLang="en-US" sz="2800" b="1" dirty="0" smtClean="0">
                <a:solidFill>
                  <a:srgbClr val="00B050"/>
                </a:solidFill>
                <a:latin typeface="MS Gothic" pitchFamily="49" charset="-128"/>
                <a:ea typeface="MS Gothic" pitchFamily="49" charset="-128"/>
              </a:rPr>
              <a:t>{}                </a:t>
            </a:r>
            <a:r>
              <a:rPr lang="en-US" altLang="en-US" sz="100" b="1" dirty="0" smtClean="0">
                <a:solidFill>
                  <a:srgbClr val="00B050"/>
                </a:solidFill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en-US" sz="2800" b="1" dirty="0" smtClean="0">
                <a:solidFill>
                  <a:srgbClr val="00B050"/>
                </a:solidFill>
                <a:latin typeface="MS Gothic" pitchFamily="49" charset="-128"/>
                <a:ea typeface="MS Gothic" pitchFamily="49" charset="-128"/>
              </a:rPr>
              <a:t>#</a:t>
            </a:r>
            <a:r>
              <a:rPr lang="en-US" altLang="en-US" sz="1600" b="1" dirty="0" smtClean="0">
                <a:solidFill>
                  <a:srgbClr val="00B050"/>
                </a:solidFill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en-US" sz="2800" b="1" spc="-20" dirty="0">
                <a:solidFill>
                  <a:srgbClr val="00B050"/>
                </a:solidFill>
                <a:latin typeface="MS Gothic" pitchFamily="49" charset="-128"/>
                <a:ea typeface="MS Gothic" pitchFamily="49" charset="-128"/>
              </a:rPr>
              <a:t>O</a:t>
            </a:r>
            <a:r>
              <a:rPr lang="en-US" altLang="en-US" sz="2800" b="1" spc="-20" dirty="0" smtClean="0">
                <a:solidFill>
                  <a:srgbClr val="00B050"/>
                </a:solidFill>
                <a:latin typeface="MS Gothic" pitchFamily="49" charset="-128"/>
                <a:ea typeface="MS Gothic" pitchFamily="49" charset="-128"/>
              </a:rPr>
              <a:t>ne way to define a </a:t>
            </a:r>
            <a:r>
              <a:rPr lang="en-US" altLang="en-US" sz="2800" b="1" spc="-20" dirty="0" err="1" smtClean="0">
                <a:solidFill>
                  <a:srgbClr val="00B050"/>
                </a:solidFill>
                <a:latin typeface="MS Gothic" pitchFamily="49" charset="-128"/>
                <a:ea typeface="MS Gothic" pitchFamily="49" charset="-128"/>
              </a:rPr>
              <a:t>dict</a:t>
            </a:r>
            <a:r>
              <a:rPr lang="en-US" altLang="en-US" sz="2800" b="1" spc="-40" dirty="0" smtClean="0">
                <a:solidFill>
                  <a:srgbClr val="00B050"/>
                </a:solidFill>
                <a:latin typeface="MS Gothic" pitchFamily="49" charset="-128"/>
                <a:ea typeface="MS Gothic" pitchFamily="49" charset="-128"/>
              </a:rPr>
              <a:t>-</a:t>
            </a:r>
            <a:endParaRPr lang="en-US" altLang="en-US" sz="2800" b="1" spc="-40" dirty="0">
              <a:solidFill>
                <a:srgbClr val="00B050"/>
              </a:solidFill>
              <a:latin typeface="MS Gothic" pitchFamily="49" charset="-128"/>
              <a:ea typeface="MS Gothic" pitchFamily="49" charset="-128"/>
            </a:endParaRPr>
          </a:p>
          <a:p>
            <a:pPr>
              <a:lnSpc>
                <a:spcPct val="61000"/>
              </a:lnSpc>
              <a:buFontTx/>
              <a:buNone/>
            </a:pPr>
            <a:r>
              <a:rPr lang="en-US" altLang="en-US" sz="2800" b="1" dirty="0" err="1">
                <a:solidFill>
                  <a:srgbClr val="00B050"/>
                </a:solidFill>
                <a:latin typeface="MS Gothic" pitchFamily="49" charset="-128"/>
                <a:ea typeface="MS Gothic" pitchFamily="49" charset="-128"/>
              </a:rPr>
              <a:t>dict</a:t>
            </a:r>
            <a:r>
              <a:rPr lang="en-US" altLang="en-US" sz="2800" b="1" dirty="0">
                <a:solidFill>
                  <a:srgbClr val="00B050"/>
                </a:solidFill>
                <a:latin typeface="MS Gothic" pitchFamily="49" charset="-128"/>
                <a:ea typeface="MS Gothic" pitchFamily="49" charset="-128"/>
              </a:rPr>
              <a:t>[</a:t>
            </a:r>
            <a:r>
              <a:rPr lang="en-US" altLang="en-US" sz="2800" b="1" dirty="0">
                <a:solidFill>
                  <a:srgbClr val="00B050"/>
                </a:solidFill>
                <a:latin typeface="Lucida Sans" panose="020B0602030504020204" pitchFamily="34" charset="0"/>
                <a:ea typeface="MS Gothic" pitchFamily="49" charset="-128"/>
              </a:rPr>
              <a:t>'</a:t>
            </a:r>
            <a:r>
              <a:rPr lang="en-US" altLang="en-US" sz="2800" b="1" dirty="0">
                <a:solidFill>
                  <a:srgbClr val="00B050"/>
                </a:solidFill>
                <a:latin typeface="MS Gothic" pitchFamily="49" charset="-128"/>
                <a:ea typeface="MS Gothic" pitchFamily="49" charset="-128"/>
              </a:rPr>
              <a:t>one</a:t>
            </a:r>
            <a:r>
              <a:rPr lang="en-US" altLang="en-US" sz="2800" b="1" dirty="0" smtClean="0">
                <a:solidFill>
                  <a:srgbClr val="00B050"/>
                </a:solidFill>
                <a:latin typeface="Lucida Sans" panose="020B0602030504020204" pitchFamily="34" charset="0"/>
                <a:ea typeface="MS Gothic" pitchFamily="49" charset="-128"/>
              </a:rPr>
              <a:t>'</a:t>
            </a:r>
            <a:r>
              <a:rPr lang="en-US" altLang="en-US" sz="2800" b="1" dirty="0" smtClean="0">
                <a:solidFill>
                  <a:srgbClr val="00B050"/>
                </a:solidFill>
                <a:latin typeface="MS Gothic" pitchFamily="49" charset="-128"/>
                <a:ea typeface="MS Gothic" pitchFamily="49" charset="-128"/>
              </a:rPr>
              <a:t>]=</a:t>
            </a:r>
            <a:r>
              <a:rPr lang="en-US" altLang="en-US" sz="2800" b="1" dirty="0" smtClean="0">
                <a:solidFill>
                  <a:srgbClr val="00B050"/>
                </a:solidFill>
                <a:latin typeface="Lucida Sans" panose="020B0602030504020204" pitchFamily="34" charset="0"/>
                <a:ea typeface="MS Gothic" pitchFamily="49" charset="-128"/>
              </a:rPr>
              <a:t>"</a:t>
            </a:r>
            <a:r>
              <a:rPr lang="en-US" altLang="en-US" sz="2800" b="1" dirty="0">
                <a:solidFill>
                  <a:srgbClr val="00B050"/>
                </a:solidFill>
                <a:latin typeface="MS Gothic" pitchFamily="49" charset="-128"/>
                <a:ea typeface="MS Gothic" pitchFamily="49" charset="-128"/>
              </a:rPr>
              <a:t>This is </a:t>
            </a:r>
            <a:r>
              <a:rPr lang="en-US" altLang="en-US" sz="2800" b="1" dirty="0" smtClean="0">
                <a:solidFill>
                  <a:srgbClr val="00B050"/>
                </a:solidFill>
                <a:latin typeface="MS Gothic" pitchFamily="49" charset="-128"/>
                <a:ea typeface="MS Gothic" pitchFamily="49" charset="-128"/>
              </a:rPr>
              <a:t>one</a:t>
            </a:r>
            <a:r>
              <a:rPr lang="en-US" altLang="en-US" sz="2800" b="1" dirty="0" smtClean="0">
                <a:solidFill>
                  <a:srgbClr val="00B050"/>
                </a:solidFill>
                <a:latin typeface="Lucida Sans" panose="020B0602030504020204" pitchFamily="34" charset="0"/>
                <a:ea typeface="MS Gothic" pitchFamily="49" charset="-128"/>
              </a:rPr>
              <a:t>"  </a:t>
            </a:r>
            <a:r>
              <a:rPr lang="en-US" altLang="en-US" sz="2800" b="1" dirty="0" smtClean="0">
                <a:solidFill>
                  <a:srgbClr val="00B050"/>
                </a:solidFill>
                <a:latin typeface="MS Gothic" pitchFamily="49" charset="-128"/>
                <a:ea typeface="MS Gothic" pitchFamily="49" charset="-128"/>
              </a:rPr>
              <a:t>#</a:t>
            </a:r>
            <a:r>
              <a:rPr lang="en-US" altLang="en-US" sz="1400" b="1" dirty="0" smtClean="0">
                <a:solidFill>
                  <a:srgbClr val="00B050"/>
                </a:solidFill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en-US" sz="2800" b="1" dirty="0" err="1" smtClean="0">
                <a:solidFill>
                  <a:srgbClr val="00B050"/>
                </a:solidFill>
                <a:latin typeface="MS Gothic" pitchFamily="49" charset="-128"/>
                <a:ea typeface="MS Gothic" pitchFamily="49" charset="-128"/>
              </a:rPr>
              <a:t>ionary</a:t>
            </a:r>
            <a:r>
              <a:rPr lang="en-US" altLang="en-US" sz="2800" b="1" dirty="0" smtClean="0">
                <a:solidFill>
                  <a:srgbClr val="00B050"/>
                </a:solidFill>
                <a:latin typeface="MS Gothic" pitchFamily="49" charset="-128"/>
                <a:ea typeface="MS Gothic" pitchFamily="49" charset="-128"/>
              </a:rPr>
              <a:t> is </a:t>
            </a:r>
            <a:r>
              <a:rPr lang="en-US" altLang="en-US" sz="2800" b="1" dirty="0">
                <a:solidFill>
                  <a:srgbClr val="00B050"/>
                </a:solidFill>
                <a:latin typeface="MS Gothic" pitchFamily="49" charset="-128"/>
                <a:ea typeface="MS Gothic" pitchFamily="49" charset="-128"/>
              </a:rPr>
              <a:t>t</a:t>
            </a:r>
            <a:r>
              <a:rPr lang="en-US" altLang="en-US" sz="2800" b="1" dirty="0" smtClean="0">
                <a:solidFill>
                  <a:srgbClr val="00B050"/>
                </a:solidFill>
                <a:latin typeface="MS Gothic" pitchFamily="49" charset="-128"/>
                <a:ea typeface="MS Gothic" pitchFamily="49" charset="-128"/>
              </a:rPr>
              <a:t>o build it up</a:t>
            </a:r>
            <a:endParaRPr lang="en-US" altLang="en-US" sz="2800" b="1" dirty="0">
              <a:solidFill>
                <a:srgbClr val="00B050"/>
              </a:solidFill>
              <a:latin typeface="Lucida Sans" panose="020B0602030504020204" pitchFamily="34" charset="0"/>
              <a:ea typeface="MS Gothic" pitchFamily="49" charset="-128"/>
            </a:endParaRPr>
          </a:p>
          <a:p>
            <a:pPr>
              <a:lnSpc>
                <a:spcPct val="61000"/>
              </a:lnSpc>
              <a:buFontTx/>
              <a:buNone/>
            </a:pPr>
            <a:r>
              <a:rPr lang="en-US" altLang="en-US" sz="2800" b="1" dirty="0" err="1">
                <a:solidFill>
                  <a:srgbClr val="00B050"/>
                </a:solidFill>
                <a:latin typeface="MS Gothic" pitchFamily="49" charset="-128"/>
                <a:ea typeface="MS Gothic" pitchFamily="49" charset="-128"/>
              </a:rPr>
              <a:t>dict</a:t>
            </a:r>
            <a:r>
              <a:rPr lang="en-US" altLang="en-US" sz="2800" b="1" dirty="0">
                <a:solidFill>
                  <a:srgbClr val="00B050"/>
                </a:solidFill>
                <a:latin typeface="MS Gothic" pitchFamily="49" charset="-128"/>
                <a:ea typeface="MS Gothic" pitchFamily="49" charset="-128"/>
              </a:rPr>
              <a:t>[2]   </a:t>
            </a:r>
            <a:r>
              <a:rPr lang="en-US" altLang="en-US" sz="2800" b="1" dirty="0" smtClean="0">
                <a:solidFill>
                  <a:srgbClr val="00B050"/>
                </a:solidFill>
                <a:latin typeface="MS Gothic" pitchFamily="49" charset="-128"/>
                <a:ea typeface="MS Gothic" pitchFamily="49" charset="-128"/>
              </a:rPr>
              <a:t>=</a:t>
            </a:r>
            <a:r>
              <a:rPr lang="en-US" altLang="en-US" sz="2800" b="1" dirty="0" smtClean="0">
                <a:solidFill>
                  <a:srgbClr val="00B050"/>
                </a:solidFill>
                <a:latin typeface="Lucida Sans" panose="020B0602030504020204" pitchFamily="34" charset="0"/>
                <a:ea typeface="MS Gothic" pitchFamily="49" charset="-128"/>
              </a:rPr>
              <a:t>"</a:t>
            </a:r>
            <a:r>
              <a:rPr lang="en-US" altLang="en-US" sz="2800" b="1" dirty="0">
                <a:solidFill>
                  <a:srgbClr val="00B050"/>
                </a:solidFill>
                <a:latin typeface="MS Gothic" pitchFamily="49" charset="-128"/>
                <a:ea typeface="MS Gothic" pitchFamily="49" charset="-128"/>
              </a:rPr>
              <a:t>This is </a:t>
            </a:r>
            <a:r>
              <a:rPr lang="en-US" altLang="en-US" sz="2800" b="1" dirty="0" smtClean="0">
                <a:solidFill>
                  <a:srgbClr val="00B050"/>
                </a:solidFill>
                <a:latin typeface="MS Gothic" pitchFamily="49" charset="-128"/>
                <a:ea typeface="MS Gothic" pitchFamily="49" charset="-128"/>
              </a:rPr>
              <a:t>two</a:t>
            </a:r>
            <a:r>
              <a:rPr lang="en-US" altLang="en-US" sz="2800" b="1" dirty="0" smtClean="0">
                <a:solidFill>
                  <a:srgbClr val="00B050"/>
                </a:solidFill>
                <a:latin typeface="Lucida Sans" panose="020B0602030504020204" pitchFamily="34" charset="0"/>
                <a:ea typeface="MS Gothic" pitchFamily="49" charset="-128"/>
              </a:rPr>
              <a:t>"  </a:t>
            </a:r>
            <a:r>
              <a:rPr lang="en-US" altLang="en-US" sz="2800" b="1" dirty="0" smtClean="0">
                <a:solidFill>
                  <a:srgbClr val="FFC000"/>
                </a:solidFill>
                <a:latin typeface="MS Gothic" pitchFamily="49" charset="-128"/>
                <a:ea typeface="MS Gothic" pitchFamily="49" charset="-128"/>
              </a:rPr>
              <a:t>#</a:t>
            </a:r>
            <a:r>
              <a:rPr lang="en-US" altLang="en-US" sz="1600" b="1" dirty="0" smtClean="0">
                <a:solidFill>
                  <a:srgbClr val="FFC000"/>
                </a:solidFill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en-US" sz="2800" b="1" spc="-20" dirty="0" smtClean="0">
                <a:solidFill>
                  <a:srgbClr val="FFC000"/>
                </a:solidFill>
                <a:latin typeface="MS Gothic" pitchFamily="49" charset="-128"/>
                <a:ea typeface="MS Gothic" pitchFamily="49" charset="-128"/>
              </a:rPr>
              <a:t>Another way is all at once</a:t>
            </a:r>
            <a:endParaRPr lang="en-US" altLang="en-US" sz="2800" b="1" spc="-20" dirty="0">
              <a:solidFill>
                <a:srgbClr val="FFC000"/>
              </a:solidFill>
              <a:latin typeface="Lucida Sans" panose="020B0602030504020204" pitchFamily="34" charset="0"/>
              <a:ea typeface="MS Gothic" pitchFamily="49" charset="-128"/>
            </a:endParaRPr>
          </a:p>
          <a:p>
            <a:pPr>
              <a:lnSpc>
                <a:spcPct val="61000"/>
              </a:lnSpc>
              <a:buFontTx/>
              <a:buNone/>
            </a:pPr>
            <a:r>
              <a:rPr lang="en-US" altLang="en-US" sz="2800" b="1" dirty="0" err="1">
                <a:solidFill>
                  <a:srgbClr val="FFC000"/>
                </a:solidFill>
                <a:latin typeface="MS Gothic" pitchFamily="49" charset="-128"/>
                <a:ea typeface="MS Gothic" pitchFamily="49" charset="-128"/>
              </a:rPr>
              <a:t>tdict</a:t>
            </a:r>
            <a:r>
              <a:rPr lang="en-US" altLang="en-US" sz="2800" b="1" dirty="0">
                <a:solidFill>
                  <a:srgbClr val="FFC000"/>
                </a:solidFill>
                <a:latin typeface="MS Gothic" pitchFamily="49" charset="-128"/>
                <a:ea typeface="MS Gothic" pitchFamily="49" charset="-128"/>
              </a:rPr>
              <a:t> = {</a:t>
            </a:r>
            <a:r>
              <a:rPr lang="en-US" altLang="en-US" sz="2800" b="1" dirty="0">
                <a:solidFill>
                  <a:srgbClr val="FFC000"/>
                </a:solidFill>
                <a:latin typeface="Lucida Sans" panose="020B0602030504020204" pitchFamily="34" charset="0"/>
                <a:ea typeface="MS Gothic" pitchFamily="49" charset="-128"/>
              </a:rPr>
              <a:t>'</a:t>
            </a:r>
            <a:r>
              <a:rPr lang="en-US" altLang="en-US" sz="2800" b="1" dirty="0">
                <a:solidFill>
                  <a:srgbClr val="FFC000"/>
                </a:solidFill>
                <a:latin typeface="MS Gothic" pitchFamily="49" charset="-128"/>
                <a:ea typeface="MS Gothic" pitchFamily="49" charset="-128"/>
              </a:rPr>
              <a:t>name</a:t>
            </a:r>
            <a:r>
              <a:rPr lang="en-US" altLang="en-US" sz="2800" b="1" dirty="0">
                <a:solidFill>
                  <a:srgbClr val="FFC000"/>
                </a:solidFill>
                <a:latin typeface="Lucida Sans" panose="020B0602030504020204" pitchFamily="34" charset="0"/>
                <a:ea typeface="MS Gothic" pitchFamily="49" charset="-128"/>
              </a:rPr>
              <a:t>'</a:t>
            </a:r>
            <a:r>
              <a:rPr lang="en-US" altLang="en-US" sz="2800" b="1" dirty="0">
                <a:solidFill>
                  <a:srgbClr val="FFC000"/>
                </a:solidFill>
                <a:latin typeface="MS Gothic" pitchFamily="49" charset="-128"/>
                <a:ea typeface="MS Gothic" pitchFamily="49" charset="-128"/>
              </a:rPr>
              <a:t>: </a:t>
            </a:r>
            <a:r>
              <a:rPr lang="en-US" altLang="en-US" sz="2800" b="1" dirty="0">
                <a:solidFill>
                  <a:srgbClr val="FFC000"/>
                </a:solidFill>
                <a:latin typeface="Lucida Sans" panose="020B0602030504020204" pitchFamily="34" charset="0"/>
                <a:ea typeface="MS Gothic" pitchFamily="49" charset="-128"/>
              </a:rPr>
              <a:t>'</a:t>
            </a:r>
            <a:r>
              <a:rPr lang="en-US" altLang="en-US" sz="2800" b="1" dirty="0">
                <a:solidFill>
                  <a:srgbClr val="FFC000"/>
                </a:solidFill>
                <a:latin typeface="MS Gothic" pitchFamily="49" charset="-128"/>
                <a:ea typeface="MS Gothic" pitchFamily="49" charset="-128"/>
              </a:rPr>
              <a:t>john</a:t>
            </a:r>
            <a:r>
              <a:rPr lang="en-US" altLang="en-US" sz="2800" b="1" dirty="0">
                <a:solidFill>
                  <a:srgbClr val="FFC000"/>
                </a:solidFill>
                <a:latin typeface="Lucida Sans" panose="020B0602030504020204" pitchFamily="34" charset="0"/>
                <a:ea typeface="MS Gothic" pitchFamily="49" charset="-128"/>
              </a:rPr>
              <a:t>'</a:t>
            </a:r>
            <a:r>
              <a:rPr lang="en-US" altLang="en-US" sz="2800" b="1" dirty="0">
                <a:solidFill>
                  <a:srgbClr val="FFC000"/>
                </a:solidFill>
                <a:latin typeface="MS Gothic" pitchFamily="49" charset="-128"/>
                <a:ea typeface="MS Gothic" pitchFamily="49" charset="-128"/>
              </a:rPr>
              <a:t>,</a:t>
            </a:r>
            <a:r>
              <a:rPr lang="en-US" altLang="en-US" sz="2800" b="1" dirty="0">
                <a:solidFill>
                  <a:srgbClr val="FFC000"/>
                </a:solidFill>
                <a:latin typeface="Lucida Sans" panose="020B0602030504020204" pitchFamily="34" charset="0"/>
                <a:ea typeface="MS Gothic" pitchFamily="49" charset="-128"/>
              </a:rPr>
              <a:t>'</a:t>
            </a:r>
            <a:r>
              <a:rPr lang="en-US" altLang="en-US" sz="2800" b="1" dirty="0">
                <a:solidFill>
                  <a:srgbClr val="FFC000"/>
                </a:solidFill>
                <a:latin typeface="MS Gothic" pitchFamily="49" charset="-128"/>
                <a:ea typeface="MS Gothic" pitchFamily="49" charset="-128"/>
              </a:rPr>
              <a:t>code</a:t>
            </a:r>
            <a:r>
              <a:rPr lang="en-US" altLang="en-US" sz="2800" b="1" dirty="0">
                <a:solidFill>
                  <a:srgbClr val="FFC000"/>
                </a:solidFill>
                <a:latin typeface="Lucida Sans" panose="020B0602030504020204" pitchFamily="34" charset="0"/>
                <a:ea typeface="MS Gothic" pitchFamily="49" charset="-128"/>
              </a:rPr>
              <a:t>'</a:t>
            </a:r>
            <a:r>
              <a:rPr lang="en-US" altLang="en-US" sz="2800" b="1" dirty="0">
                <a:solidFill>
                  <a:srgbClr val="FFC000"/>
                </a:solidFill>
                <a:latin typeface="MS Gothic" pitchFamily="49" charset="-128"/>
                <a:ea typeface="MS Gothic" pitchFamily="49" charset="-128"/>
              </a:rPr>
              <a:t>:6734, </a:t>
            </a:r>
            <a:r>
              <a:rPr lang="en-US" altLang="en-US" sz="2800" b="1" dirty="0">
                <a:solidFill>
                  <a:srgbClr val="FFC000"/>
                </a:solidFill>
                <a:latin typeface="Lucida Sans" panose="020B0602030504020204" pitchFamily="34" charset="0"/>
                <a:ea typeface="MS Gothic" pitchFamily="49" charset="-128"/>
              </a:rPr>
              <a:t>'</a:t>
            </a:r>
            <a:r>
              <a:rPr lang="en-US" altLang="en-US" sz="2800" b="1" dirty="0">
                <a:solidFill>
                  <a:srgbClr val="FFC000"/>
                </a:solidFill>
                <a:latin typeface="MS Gothic" pitchFamily="49" charset="-128"/>
                <a:ea typeface="MS Gothic" pitchFamily="49" charset="-128"/>
              </a:rPr>
              <a:t>dept</a:t>
            </a:r>
            <a:r>
              <a:rPr lang="en-US" altLang="en-US" sz="2800" b="1" dirty="0">
                <a:solidFill>
                  <a:srgbClr val="FFC000"/>
                </a:solidFill>
                <a:latin typeface="Lucida Sans" panose="020B0602030504020204" pitchFamily="34" charset="0"/>
                <a:ea typeface="MS Gothic" pitchFamily="49" charset="-128"/>
              </a:rPr>
              <a:t>'</a:t>
            </a:r>
            <a:r>
              <a:rPr lang="en-US" altLang="en-US" sz="2800" b="1" dirty="0">
                <a:solidFill>
                  <a:srgbClr val="FFC000"/>
                </a:solidFill>
                <a:latin typeface="MS Gothic" pitchFamily="49" charset="-128"/>
                <a:ea typeface="MS Gothic" pitchFamily="49" charset="-128"/>
              </a:rPr>
              <a:t>: </a:t>
            </a:r>
            <a:r>
              <a:rPr lang="en-US" altLang="en-US" sz="2800" b="1" dirty="0">
                <a:solidFill>
                  <a:srgbClr val="FFC000"/>
                </a:solidFill>
                <a:latin typeface="Lucida Sans" panose="020B0602030504020204" pitchFamily="34" charset="0"/>
                <a:ea typeface="MS Gothic" pitchFamily="49" charset="-128"/>
              </a:rPr>
              <a:t>'</a:t>
            </a:r>
            <a:r>
              <a:rPr lang="en-US" altLang="en-US" sz="2800" b="1" dirty="0">
                <a:solidFill>
                  <a:srgbClr val="FFC000"/>
                </a:solidFill>
                <a:latin typeface="MS Gothic" pitchFamily="49" charset="-128"/>
                <a:ea typeface="MS Gothic" pitchFamily="49" charset="-128"/>
              </a:rPr>
              <a:t>sales</a:t>
            </a:r>
            <a:r>
              <a:rPr lang="en-US" altLang="en-US" sz="2800" b="1" dirty="0">
                <a:solidFill>
                  <a:srgbClr val="FFC000"/>
                </a:solidFill>
                <a:latin typeface="Lucida Sans" panose="020B0602030504020204" pitchFamily="34" charset="0"/>
                <a:ea typeface="MS Gothic" pitchFamily="49" charset="-128"/>
              </a:rPr>
              <a:t>'</a:t>
            </a:r>
            <a:r>
              <a:rPr lang="en-US" altLang="en-US" sz="2800" b="1" dirty="0">
                <a:solidFill>
                  <a:srgbClr val="FFC000"/>
                </a:solidFill>
                <a:latin typeface="MS Gothic" pitchFamily="49" charset="-128"/>
                <a:ea typeface="MS Gothic" pitchFamily="49" charset="-128"/>
              </a:rPr>
              <a:t>}</a:t>
            </a:r>
          </a:p>
          <a:p>
            <a:pPr>
              <a:lnSpc>
                <a:spcPct val="61000"/>
              </a:lnSpc>
              <a:buFontTx/>
              <a:buNone/>
            </a:pPr>
            <a:r>
              <a:rPr lang="en-US" altLang="en-US" sz="28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print (</a:t>
            </a:r>
            <a:r>
              <a:rPr lang="en-US" altLang="en-US" sz="2800" b="1" dirty="0" err="1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dict</a:t>
            </a:r>
            <a:r>
              <a:rPr lang="en-US" altLang="en-US" sz="28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[</a:t>
            </a:r>
            <a:r>
              <a:rPr lang="en-US" altLang="en-US" sz="2800" b="1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</a:rPr>
              <a:t>'</a:t>
            </a:r>
            <a:r>
              <a:rPr lang="en-US" altLang="en-US" sz="28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one</a:t>
            </a:r>
            <a:r>
              <a:rPr lang="en-US" altLang="en-US" sz="2800" b="1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</a:rPr>
              <a:t>'</a:t>
            </a:r>
            <a:r>
              <a:rPr lang="en-US" altLang="en-US" sz="28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])       #</a:t>
            </a:r>
            <a:r>
              <a:rPr lang="en-US" altLang="en-US" sz="20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en-US" sz="28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Prints value for</a:t>
            </a:r>
            <a:r>
              <a:rPr lang="en-US" altLang="en-US" sz="18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en-US" sz="2800" b="1" dirty="0" smtClean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</a:rPr>
              <a:t>'</a:t>
            </a:r>
            <a:r>
              <a:rPr lang="en-US" altLang="en-US" sz="2800" b="1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one</a:t>
            </a:r>
            <a:r>
              <a:rPr lang="en-US" altLang="en-US" sz="2800" b="1" dirty="0" smtClean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</a:rPr>
              <a:t>' </a:t>
            </a:r>
            <a:r>
              <a:rPr lang="en-US" altLang="en-US" sz="100" b="1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en-US" sz="28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key</a:t>
            </a:r>
          </a:p>
          <a:p>
            <a:pPr>
              <a:lnSpc>
                <a:spcPct val="61000"/>
              </a:lnSpc>
              <a:buFontTx/>
              <a:buNone/>
            </a:pPr>
            <a:r>
              <a:rPr lang="en-US" altLang="en-US" sz="28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print (</a:t>
            </a:r>
            <a:r>
              <a:rPr lang="en-US" altLang="en-US" sz="2800" b="1" dirty="0" err="1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dict</a:t>
            </a:r>
            <a:r>
              <a:rPr lang="en-US" altLang="en-US" sz="28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[2])          #</a:t>
            </a:r>
            <a:r>
              <a:rPr lang="en-US" altLang="en-US" sz="20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en-US" sz="28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Prints value for 2 key</a:t>
            </a:r>
          </a:p>
          <a:p>
            <a:pPr>
              <a:lnSpc>
                <a:spcPct val="61000"/>
              </a:lnSpc>
              <a:buFontTx/>
              <a:buNone/>
            </a:pPr>
            <a:r>
              <a:rPr lang="en-US" altLang="en-US" sz="28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print (</a:t>
            </a:r>
            <a:r>
              <a:rPr lang="en-US" altLang="en-US" sz="2800" b="1" dirty="0" err="1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tdict</a:t>
            </a:r>
            <a:r>
              <a:rPr lang="en-US" altLang="en-US" sz="28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)            #</a:t>
            </a:r>
            <a:r>
              <a:rPr lang="en-US" altLang="en-US" sz="20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en-US" sz="28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Prints </a:t>
            </a:r>
            <a:r>
              <a:rPr lang="en-US" altLang="en-US" sz="2800" b="1" spc="-2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complete</a:t>
            </a:r>
            <a:r>
              <a:rPr lang="en-US" altLang="en-US" sz="2400" b="1" spc="-2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en-US" sz="2800" b="1" spc="-2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dictionary</a:t>
            </a:r>
          </a:p>
          <a:p>
            <a:pPr>
              <a:lnSpc>
                <a:spcPct val="61000"/>
              </a:lnSpc>
              <a:buFontTx/>
              <a:buNone/>
            </a:pPr>
            <a:r>
              <a:rPr lang="en-US" altLang="en-US" sz="28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print (</a:t>
            </a:r>
            <a:r>
              <a:rPr lang="en-US" altLang="en-US" sz="2800" b="1" dirty="0" err="1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tdict.keys</a:t>
            </a:r>
            <a:r>
              <a:rPr lang="en-US" altLang="en-US" sz="28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())     #</a:t>
            </a:r>
            <a:r>
              <a:rPr lang="en-US" altLang="en-US" sz="20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en-US" sz="28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Prints all the keys</a:t>
            </a:r>
          </a:p>
          <a:p>
            <a:pPr>
              <a:lnSpc>
                <a:spcPct val="61000"/>
              </a:lnSpc>
              <a:buFontTx/>
              <a:buNone/>
            </a:pPr>
            <a:r>
              <a:rPr lang="en-US" altLang="en-US" sz="28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print (</a:t>
            </a:r>
            <a:r>
              <a:rPr lang="en-US" altLang="en-US" sz="2800" b="1" dirty="0" err="1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tdict.values</a:t>
            </a:r>
            <a:r>
              <a:rPr lang="en-US" altLang="en-US" sz="28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())   #</a:t>
            </a:r>
            <a:r>
              <a:rPr lang="en-US" altLang="en-US" sz="20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en-US" sz="28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Prints all the values</a:t>
            </a:r>
          </a:p>
          <a:p>
            <a:pPr>
              <a:lnSpc>
                <a:spcPct val="61000"/>
              </a:lnSpc>
              <a:buFontTx/>
              <a:buNone/>
            </a:pPr>
            <a:r>
              <a:rPr lang="en-US" altLang="en-US" sz="2800" dirty="0">
                <a:latin typeface="Lucida Console" pitchFamily="49" charset="0"/>
                <a:ea typeface="MS Gothic" pitchFamily="49" charset="-128"/>
              </a:rPr>
              <a:t>%</a:t>
            </a:r>
            <a:r>
              <a:rPr lang="en-US" altLang="en-US" sz="2800" b="1" dirty="0">
                <a:latin typeface="MS Gothic" pitchFamily="49" charset="-128"/>
                <a:ea typeface="MS Gothic" pitchFamily="49" charset="-128"/>
              </a:rPr>
              <a:t> python3 test.py</a:t>
            </a:r>
          </a:p>
          <a:p>
            <a:pPr>
              <a:lnSpc>
                <a:spcPct val="61000"/>
              </a:lnSpc>
              <a:buFontTx/>
              <a:buNone/>
            </a:pPr>
            <a:r>
              <a:rPr lang="en-US" altLang="en-US" sz="28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This is one</a:t>
            </a:r>
          </a:p>
          <a:p>
            <a:pPr>
              <a:lnSpc>
                <a:spcPct val="61000"/>
              </a:lnSpc>
              <a:buFontTx/>
              <a:buNone/>
            </a:pPr>
            <a:r>
              <a:rPr lang="en-US" altLang="en-US" sz="28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This is two</a:t>
            </a:r>
          </a:p>
          <a:p>
            <a:pPr>
              <a:lnSpc>
                <a:spcPct val="61000"/>
              </a:lnSpc>
              <a:buFontTx/>
              <a:buNone/>
            </a:pPr>
            <a:r>
              <a:rPr lang="en-US" altLang="en-US" sz="28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{</a:t>
            </a:r>
            <a:r>
              <a:rPr lang="en-US" altLang="en-US" sz="2800" b="1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</a:rPr>
              <a:t>'</a:t>
            </a:r>
            <a:r>
              <a:rPr lang="en-US" altLang="en-US" sz="28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dept</a:t>
            </a:r>
            <a:r>
              <a:rPr lang="en-US" altLang="en-US" sz="2800" b="1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</a:rPr>
              <a:t>'</a:t>
            </a:r>
            <a:r>
              <a:rPr lang="en-US" altLang="en-US" sz="28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: </a:t>
            </a:r>
            <a:r>
              <a:rPr lang="en-US" altLang="en-US" sz="2800" b="1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</a:rPr>
              <a:t>'</a:t>
            </a:r>
            <a:r>
              <a:rPr lang="en-US" altLang="en-US" sz="28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sales</a:t>
            </a:r>
            <a:r>
              <a:rPr lang="en-US" altLang="en-US" sz="2800" b="1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</a:rPr>
              <a:t>'</a:t>
            </a:r>
            <a:r>
              <a:rPr lang="en-US" altLang="en-US" sz="28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, </a:t>
            </a:r>
            <a:r>
              <a:rPr lang="en-US" altLang="en-US" sz="2800" b="1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</a:rPr>
              <a:t>'</a:t>
            </a:r>
            <a:r>
              <a:rPr lang="en-US" altLang="en-US" sz="28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code</a:t>
            </a:r>
            <a:r>
              <a:rPr lang="en-US" altLang="en-US" sz="2800" b="1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</a:rPr>
              <a:t>'</a:t>
            </a:r>
            <a:r>
              <a:rPr lang="en-US" altLang="en-US" sz="28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: 6734, </a:t>
            </a:r>
            <a:r>
              <a:rPr lang="en-US" altLang="en-US" sz="2800" b="1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</a:rPr>
              <a:t>'</a:t>
            </a:r>
            <a:r>
              <a:rPr lang="en-US" altLang="en-US" sz="28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name</a:t>
            </a:r>
            <a:r>
              <a:rPr lang="en-US" altLang="en-US" sz="2800" b="1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</a:rPr>
              <a:t>'</a:t>
            </a:r>
            <a:r>
              <a:rPr lang="en-US" altLang="en-US" sz="28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: </a:t>
            </a:r>
            <a:r>
              <a:rPr lang="en-US" altLang="en-US" sz="2800" b="1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</a:rPr>
              <a:t>'</a:t>
            </a:r>
            <a:r>
              <a:rPr lang="en-US" altLang="en-US" sz="28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john</a:t>
            </a:r>
            <a:r>
              <a:rPr lang="en-US" altLang="en-US" sz="2800" b="1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</a:rPr>
              <a:t>'</a:t>
            </a:r>
            <a:r>
              <a:rPr lang="en-US" altLang="en-US" sz="28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}</a:t>
            </a:r>
          </a:p>
          <a:p>
            <a:pPr>
              <a:lnSpc>
                <a:spcPct val="61000"/>
              </a:lnSpc>
              <a:buFontTx/>
              <a:buNone/>
            </a:pPr>
            <a:r>
              <a:rPr lang="en-US" altLang="en-US" sz="28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[</a:t>
            </a:r>
            <a:r>
              <a:rPr lang="en-US" altLang="en-US" sz="2800" b="1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</a:rPr>
              <a:t>'</a:t>
            </a:r>
            <a:r>
              <a:rPr lang="en-US" altLang="en-US" sz="28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dept</a:t>
            </a:r>
            <a:r>
              <a:rPr lang="en-US" altLang="en-US" sz="2800" b="1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</a:rPr>
              <a:t>'</a:t>
            </a:r>
            <a:r>
              <a:rPr lang="en-US" altLang="en-US" sz="28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, </a:t>
            </a:r>
            <a:r>
              <a:rPr lang="en-US" altLang="en-US" sz="2800" b="1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</a:rPr>
              <a:t>'</a:t>
            </a:r>
            <a:r>
              <a:rPr lang="en-US" altLang="en-US" sz="28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code</a:t>
            </a:r>
            <a:r>
              <a:rPr lang="en-US" altLang="en-US" sz="2800" b="1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</a:rPr>
              <a:t>'</a:t>
            </a:r>
            <a:r>
              <a:rPr lang="en-US" altLang="en-US" sz="28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, </a:t>
            </a:r>
            <a:r>
              <a:rPr lang="en-US" altLang="en-US" sz="2800" b="1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</a:rPr>
              <a:t>'</a:t>
            </a:r>
            <a:r>
              <a:rPr lang="en-US" altLang="en-US" sz="28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name</a:t>
            </a:r>
            <a:r>
              <a:rPr lang="en-US" altLang="en-US" sz="2800" b="1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</a:rPr>
              <a:t>'</a:t>
            </a:r>
            <a:r>
              <a:rPr lang="en-US" altLang="en-US" sz="28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]</a:t>
            </a:r>
          </a:p>
          <a:p>
            <a:pPr>
              <a:lnSpc>
                <a:spcPct val="61000"/>
              </a:lnSpc>
              <a:buFontTx/>
              <a:buNone/>
            </a:pPr>
            <a:r>
              <a:rPr lang="en-US" altLang="en-US" sz="28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[</a:t>
            </a:r>
            <a:r>
              <a:rPr lang="en-US" altLang="en-US" sz="2800" b="1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</a:rPr>
              <a:t>'</a:t>
            </a:r>
            <a:r>
              <a:rPr lang="en-US" altLang="en-US" sz="28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sales</a:t>
            </a:r>
            <a:r>
              <a:rPr lang="en-US" altLang="en-US" sz="2800" b="1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</a:rPr>
              <a:t>'</a:t>
            </a:r>
            <a:r>
              <a:rPr lang="en-US" altLang="en-US" sz="28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, 6734, </a:t>
            </a:r>
            <a:r>
              <a:rPr lang="en-US" altLang="en-US" sz="2800" b="1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</a:rPr>
              <a:t>'</a:t>
            </a:r>
            <a:r>
              <a:rPr lang="en-US" altLang="en-US" sz="28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john</a:t>
            </a:r>
            <a:r>
              <a:rPr lang="en-US" altLang="en-US" sz="2800" b="1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</a:rPr>
              <a:t>'</a:t>
            </a:r>
            <a:r>
              <a:rPr lang="en-US" altLang="en-US" sz="2800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</a:rPr>
              <a:t>]</a:t>
            </a:r>
          </a:p>
          <a:p>
            <a:pPr>
              <a:lnSpc>
                <a:spcPct val="61000"/>
              </a:lnSpc>
              <a:spcBef>
                <a:spcPts val="600"/>
              </a:spcBef>
              <a:buFontTx/>
              <a:buNone/>
            </a:pPr>
            <a:r>
              <a:rPr lang="en-US" altLang="en-US" sz="2800" dirty="0">
                <a:latin typeface="Lucida Console" pitchFamily="49" charset="0"/>
                <a:ea typeface="MS Gothic" pitchFamily="49" charset="-128"/>
              </a:rPr>
              <a:t>%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066799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0070C0"/>
                </a:solidFill>
              </a:rPr>
              <a:t>  </a:t>
            </a:r>
            <a:r>
              <a:rPr lang="en-US" altLang="en-US" sz="4000" dirty="0" smtClean="0">
                <a:solidFill>
                  <a:srgbClr val="00B0F0"/>
                </a:solidFill>
              </a:rPr>
              <a:t>Example</a:t>
            </a:r>
            <a:r>
              <a:rPr lang="en-US" altLang="en-US" sz="4000" dirty="0" smtClean="0">
                <a:solidFill>
                  <a:srgbClr val="0070C0"/>
                </a:solidFill>
              </a:rPr>
              <a:t> Dictionaries:</a:t>
            </a:r>
          </a:p>
        </p:txBody>
      </p:sp>
    </p:spTree>
    <p:extLst>
      <p:ext uri="{BB962C8B-B14F-4D97-AF65-F5344CB8AC3E}">
        <p14:creationId xmlns:p14="http://schemas.microsoft.com/office/powerpoint/2010/main" val="21886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Python Arithmetic Operators: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728410"/>
              </p:ext>
            </p:extLst>
          </p:nvPr>
        </p:nvGraphicFramePr>
        <p:xfrm>
          <a:off x="239049" y="1179545"/>
          <a:ext cx="9248504" cy="4918337"/>
        </p:xfrm>
        <a:graphic>
          <a:graphicData uri="http://schemas.openxmlformats.org/drawingml/2006/table">
            <a:tbl>
              <a:tblPr/>
              <a:tblGrid>
                <a:gridCol w="14254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794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77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==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True if the value of two operands are equal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(10 </a:t>
                      </a:r>
                      <a:r>
                        <a:rPr kumimoji="0" lang="en-US" altLang="en-US" sz="24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== </a:t>
                      </a: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20)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False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!=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True if the value of two operands are </a:t>
                      </a:r>
                      <a:b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equal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(10 != 20)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7F3F4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.</a:t>
                      </a:r>
                      <a:r>
                        <a:rPr kumimoji="0" lang="en-US" altLang="en-US" sz="24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&lt;&gt;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7F3F4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.</a:t>
                      </a:r>
                      <a:b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7F3F4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Lucida Sans Unicode" panose="020B0602030504020204" pitchFamily="34" charset="0"/>
                        </a:rPr>
                        <a:t>(</a:t>
                      </a:r>
                      <a:r>
                        <a:rPr kumimoji="0" lang="en-US" altLang="en-US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Lucida Sans Unicode" panose="020B0602030504020204" pitchFamily="34" charset="0"/>
                        </a:rPr>
                        <a:t>Python</a:t>
                      </a: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Lucida Sans Unicode" panose="020B0602030504020204" pitchFamily="34" charset="0"/>
                        </a:rPr>
                        <a:t>2)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True if the value of two operands are </a:t>
                      </a:r>
                      <a:br>
                        <a:rPr kumimoji="0" lang="en-US" altLang="en-US" sz="24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equal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sngStrike" cap="none" spc="-10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(10 </a:t>
                      </a:r>
                      <a:r>
                        <a:rPr kumimoji="0" lang="en-US" altLang="en-US" sz="2400" b="0" i="0" u="none" strike="sngStrike" cap="none" spc="-10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&lt;&gt; </a:t>
                      </a:r>
                      <a:r>
                        <a:rPr kumimoji="0" lang="en-US" altLang="en-US" sz="2400" b="0" i="0" u="none" strike="sngStrike" cap="none" spc="-10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20) </a:t>
                      </a:r>
                      <a:r>
                        <a:rPr kumimoji="0" lang="en-US" altLang="en-US" sz="24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⇒</a:t>
                      </a:r>
                      <a:r>
                        <a:rPr kumimoji="0" lang="en-US" altLang="en-US" sz="2400" b="0" i="0" u="none" strike="sng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True if the left operand’s value is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greater than the right operand’s value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(10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20)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 False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True if the left operand’s value is less than the right operand’s value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(10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20) ⇒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True if the left operand’s value is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sym typeface="Symbol" panose="05050102010706020507" pitchFamily="18" charset="2"/>
                        </a:rPr>
                        <a:t>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right operand’s value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(10 </a:t>
                      </a:r>
                      <a:r>
                        <a:rPr kumimoji="0" lang="en-US" altLang="en-US" sz="24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&gt;= </a:t>
                      </a: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20)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False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True if the left operand’s value is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sym typeface="Symbol" panose="05050102010706020507" pitchFamily="18" charset="2"/>
                        </a:rPr>
                        <a:t>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right operand’s value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(10 </a:t>
                      </a:r>
                      <a:r>
                        <a:rPr kumimoji="0" lang="en-US" altLang="en-US" sz="24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&lt;= </a:t>
                      </a: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20)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 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True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72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984" y="914400"/>
            <a:ext cx="9610910" cy="5494420"/>
          </a:xfrm>
        </p:spPr>
        <p:txBody>
          <a:bodyPr>
            <a:noAutofit/>
          </a:bodyPr>
          <a:lstStyle/>
          <a:p>
            <a:pPr marL="288925" indent="-288925"/>
            <a:r>
              <a:rPr lang="en-US" sz="3600" dirty="0"/>
              <a:t>You can remove </a:t>
            </a:r>
            <a:r>
              <a:rPr lang="en-US" sz="3600" dirty="0" smtClean="0">
                <a:solidFill>
                  <a:srgbClr val="FFC000"/>
                </a:solidFill>
              </a:rPr>
              <a:t>individual </a:t>
            </a:r>
            <a:r>
              <a:rPr lang="en-US" sz="3600" dirty="0">
                <a:solidFill>
                  <a:srgbClr val="FFC000"/>
                </a:solidFill>
              </a:rPr>
              <a:t>elements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7030A0"/>
                </a:solidFill>
              </a:rPr>
              <a:t>clear the entire contents</a:t>
            </a:r>
            <a:r>
              <a:rPr lang="en-US" sz="3600" dirty="0"/>
              <a:t>, or </a:t>
            </a:r>
            <a:r>
              <a:rPr lang="en-US" sz="3600" dirty="0">
                <a:solidFill>
                  <a:srgbClr val="FF0000"/>
                </a:solidFill>
              </a:rPr>
              <a:t>delete the entire dictionary</a:t>
            </a:r>
            <a:r>
              <a:rPr lang="en-US" sz="3600" dirty="0"/>
              <a:t>:</a:t>
            </a:r>
            <a:endParaRPr lang="en-US" sz="3600" b="1" dirty="0" smtClean="0"/>
          </a:p>
          <a:p>
            <a:pPr marL="231775" lvl="1" indent="0">
              <a:spcBef>
                <a:spcPts val="0"/>
              </a:spcBef>
              <a:buFontTx/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= {'Name':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'Amy',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'Age':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20};  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pPr marL="231775" lvl="1" indent="0">
              <a:spcBef>
                <a:spcPts val="0"/>
              </a:spcBef>
              <a:buFontTx/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del </a:t>
            </a:r>
            <a:r>
              <a:rPr lang="en-US" sz="32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32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['Name'] # remove </a:t>
            </a:r>
            <a:r>
              <a:rPr lang="en-US" sz="32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one   </a:t>
            </a:r>
          </a:p>
          <a:p>
            <a:pPr marL="231775" lvl="1" indent="0">
              <a:spcBef>
                <a:spcPts val="0"/>
              </a:spcBef>
              <a:buFontTx/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dict.clear</a:t>
            </a:r>
            <a:r>
              <a:rPr lang="en-US" sz="32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() # remove all entries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del </a:t>
            </a:r>
            <a:r>
              <a:rPr lang="en-US" sz="3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3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#delete </a:t>
            </a:r>
            <a:r>
              <a:rPr lang="en-US" sz="3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entire dictionary </a:t>
            </a:r>
          </a:p>
          <a:p>
            <a:pPr marL="231775" lvl="1" indent="0">
              <a:spcBef>
                <a:spcPts val="0"/>
              </a:spcBef>
              <a:buFontTx/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['Age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3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#This is now an error</a:t>
            </a:r>
            <a:endParaRPr lang="en-US" sz="3200" dirty="0" smtClean="0">
              <a:latin typeface="Courier New" pitchFamily="49" charset="0"/>
              <a:cs typeface="Courier New" pitchFamily="49" charset="0"/>
            </a:endParaRPr>
          </a:p>
          <a:p>
            <a:pPr marL="231775" lvl="1" indent="0">
              <a:spcBef>
                <a:spcPts val="0"/>
              </a:spcBef>
              <a:buFontTx/>
              <a:buNone/>
            </a:pP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pPr marL="288925" indent="-288925"/>
            <a:r>
              <a:rPr lang="en-US" sz="3600" dirty="0" smtClean="0"/>
              <a:t>This </a:t>
            </a:r>
            <a:r>
              <a:rPr lang="en-US" sz="3600" dirty="0"/>
              <a:t>will produce following </a:t>
            </a:r>
            <a:r>
              <a:rPr lang="en-US" sz="3600" dirty="0" smtClean="0"/>
              <a:t>error:</a:t>
            </a:r>
            <a:endParaRPr lang="en-US" sz="3600" dirty="0"/>
          </a:p>
          <a:p>
            <a:pPr>
              <a:spcBef>
                <a:spcPts val="0"/>
              </a:spcBef>
              <a:buFontTx/>
              <a:buNone/>
            </a:pPr>
            <a:r>
              <a:rPr lang="en-US" sz="2800" dirty="0" smtClean="0">
                <a:solidFill>
                  <a:srgbClr val="FF9F9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solidFill>
                  <a:srgbClr val="FF9F9F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sz="2800" dirty="0" smtClean="0">
                <a:solidFill>
                  <a:srgbClr val="FF9F9F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2800" dirty="0" smtClean="0">
                <a:solidFill>
                  <a:srgbClr val="FF9F9F"/>
                </a:solidFill>
                <a:latin typeface="Courier New" pitchFamily="49" charset="0"/>
                <a:cs typeface="Courier New" pitchFamily="49" charset="0"/>
              </a:rPr>
              <a:t>   File "&lt;</a:t>
            </a:r>
            <a:r>
              <a:rPr lang="en-US" sz="2800" dirty="0" err="1" smtClean="0">
                <a:solidFill>
                  <a:srgbClr val="FF9F9F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2800" dirty="0" smtClean="0">
                <a:solidFill>
                  <a:srgbClr val="FF9F9F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  <a:br>
              <a:rPr lang="en-US" sz="2800" dirty="0" smtClean="0">
                <a:solidFill>
                  <a:srgbClr val="FF9F9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solidFill>
                  <a:srgbClr val="FF9F9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TypeError</a:t>
            </a: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'type' object is </a:t>
            </a:r>
            <a:r>
              <a:rPr lang="en-US" sz="2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unsubscriptable</a:t>
            </a:r>
            <a:endParaRPr lang="en-US" sz="28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231775" lvl="1" indent="0">
              <a:buFontTx/>
              <a:buNone/>
            </a:pP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1" y="2130"/>
            <a:ext cx="9729787" cy="1217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096" algn="l"/>
                <a:tab pos="828192" algn="l"/>
                <a:tab pos="1242287" algn="l"/>
                <a:tab pos="1656383" algn="l"/>
                <a:tab pos="2072065" algn="l"/>
                <a:tab pos="2486162" algn="l"/>
                <a:tab pos="2900257" algn="l"/>
                <a:tab pos="3314353" algn="l"/>
                <a:tab pos="3730035" algn="l"/>
                <a:tab pos="4144131" algn="l"/>
                <a:tab pos="4558227" algn="l"/>
                <a:tab pos="4972323" algn="l"/>
                <a:tab pos="5388004" algn="l"/>
                <a:tab pos="5802101" algn="l"/>
                <a:tab pos="6216196" algn="l"/>
                <a:tab pos="6630292" algn="l"/>
                <a:tab pos="7045974" algn="l"/>
                <a:tab pos="7460069" algn="l"/>
                <a:tab pos="7874166" algn="l"/>
                <a:tab pos="8288261" algn="l"/>
              </a:tabLst>
            </a:pPr>
            <a:r>
              <a:rPr lang="en-US" sz="4000" dirty="0" smtClean="0">
                <a:solidFill>
                  <a:srgbClr val="00B0F0"/>
                </a:solidFill>
              </a:rPr>
              <a:t>Deleting</a:t>
            </a:r>
            <a:r>
              <a:rPr lang="en-US" sz="4000" dirty="0" smtClean="0">
                <a:solidFill>
                  <a:srgbClr val="0070C0"/>
                </a:solidFill>
              </a:rPr>
              <a:t> Dictionary Items</a:t>
            </a:r>
            <a:r>
              <a:rPr lang="en-US" sz="4000" dirty="0">
                <a:solidFill>
                  <a:srgbClr val="0070C0"/>
                </a:solidFill>
              </a:rPr>
              <a:t>:</a:t>
            </a:r>
            <a:endParaRPr lang="en-GB" altLang="en-US" sz="4000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40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197" y="914400"/>
            <a:ext cx="9507591" cy="5409210"/>
          </a:xfrm>
        </p:spPr>
        <p:txBody>
          <a:bodyPr>
            <a:noAutofit/>
          </a:bodyPr>
          <a:lstStyle/>
          <a:p>
            <a:pPr marL="288925" indent="-288925"/>
            <a:r>
              <a:rPr lang="en-US" sz="3200" dirty="0">
                <a:solidFill>
                  <a:srgbClr val="7030A0"/>
                </a:solidFill>
              </a:rPr>
              <a:t>Dictionary </a:t>
            </a:r>
            <a:r>
              <a:rPr lang="en-US" sz="3200" dirty="0" smtClean="0">
                <a:solidFill>
                  <a:srgbClr val="7030A0"/>
                </a:solidFill>
              </a:rPr>
              <a:t>keys must be immutable</a:t>
            </a:r>
          </a:p>
          <a:p>
            <a:pPr marL="625475" lvl="1" indent="-260350">
              <a:spcBef>
                <a:spcPts val="0"/>
              </a:spcBef>
            </a:pPr>
            <a:r>
              <a:rPr lang="en-US" sz="3200" dirty="0" smtClean="0"/>
              <a:t>If </a:t>
            </a:r>
            <a:r>
              <a:rPr lang="en-US" sz="3200" dirty="0" err="1" smtClean="0"/>
              <a:t>mutuable</a:t>
            </a:r>
            <a:r>
              <a:rPr lang="en-US" sz="3200" dirty="0" smtClean="0"/>
              <a:t> types were allowed, it would lead to bugs, where  items got lost.</a:t>
            </a:r>
            <a:endParaRPr lang="en-US" sz="3200" dirty="0"/>
          </a:p>
          <a:p>
            <a:pPr marL="288925" indent="-288925"/>
            <a:r>
              <a:rPr lang="en-US" sz="3200" dirty="0" smtClean="0">
                <a:solidFill>
                  <a:srgbClr val="7030A0"/>
                </a:solidFill>
              </a:rPr>
              <a:t>Dictionary keys must be unique. </a:t>
            </a:r>
          </a:p>
          <a:p>
            <a:pPr marL="625475" lvl="1" indent="-260350">
              <a:spcBef>
                <a:spcPts val="0"/>
              </a:spcBef>
              <a:spcAft>
                <a:spcPts val="1200"/>
              </a:spcAft>
            </a:pPr>
            <a:r>
              <a:rPr lang="en-US" sz="3200" dirty="0" smtClean="0"/>
              <a:t>If </a:t>
            </a:r>
            <a:r>
              <a:rPr lang="en-US" sz="3200" dirty="0">
                <a:solidFill>
                  <a:srgbClr val="FFC000"/>
                </a:solidFill>
              </a:rPr>
              <a:t>duplicate keys </a:t>
            </a:r>
            <a:r>
              <a:rPr lang="en-US" sz="3200" dirty="0"/>
              <a:t>are used, the </a:t>
            </a:r>
            <a:r>
              <a:rPr lang="en-US" sz="3200" dirty="0">
                <a:solidFill>
                  <a:srgbClr val="7030A0"/>
                </a:solidFill>
              </a:rPr>
              <a:t>last assignment wins</a:t>
            </a:r>
            <a:r>
              <a:rPr lang="en-US" sz="3200" dirty="0"/>
              <a:t>.</a:t>
            </a:r>
            <a:endParaRPr lang="en-US" sz="3200" b="1" dirty="0"/>
          </a:p>
          <a:p>
            <a:pPr lvl="1">
              <a:buFontTx/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={</a:t>
            </a:r>
            <a:r>
              <a:rPr lang="en-US" sz="2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8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:'Amy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'Age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':20, </a:t>
            </a:r>
            <a:r>
              <a:rPr lang="en-US" sz="2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8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8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:'X</a:t>
            </a:r>
            <a:r>
              <a:rPr lang="en-US" sz="28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print("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['Name']: ",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['Name']) 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{1,2,3}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]="Uses a set for a key"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288925" indent="-288925"/>
            <a:r>
              <a:rPr lang="en-US" sz="3200" dirty="0"/>
              <a:t>This will produce following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error</a:t>
            </a:r>
            <a:r>
              <a:rPr lang="en-US" sz="3200" dirty="0" smtClean="0"/>
              <a:t>:</a:t>
            </a:r>
            <a:endParaRPr lang="en-US" sz="3200" dirty="0"/>
          </a:p>
          <a:p>
            <a:pPr lvl="1">
              <a:buFontTx/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'Name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']: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X 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800" dirty="0" smtClean="0">
                <a:solidFill>
                  <a:srgbClr val="FF9F9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dirty="0" err="1" smtClean="0">
                <a:solidFill>
                  <a:srgbClr val="FF9F9F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sz="2800" dirty="0" smtClean="0">
                <a:solidFill>
                  <a:srgbClr val="FF9F9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9F9F"/>
                </a:solidFill>
                <a:latin typeface="Courier New" pitchFamily="49" charset="0"/>
                <a:cs typeface="Courier New" pitchFamily="49" charset="0"/>
              </a:rPr>
              <a:t>(most recent call last):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800" dirty="0">
                <a:solidFill>
                  <a:srgbClr val="FF9F9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800" dirty="0" smtClean="0">
                <a:solidFill>
                  <a:srgbClr val="FF9F9F"/>
                </a:solidFill>
                <a:latin typeface="Courier New" pitchFamily="49" charset="0"/>
                <a:cs typeface="Courier New" pitchFamily="49" charset="0"/>
              </a:rPr>
              <a:t> File </a:t>
            </a:r>
            <a:r>
              <a:rPr lang="en-US" sz="2800" dirty="0">
                <a:solidFill>
                  <a:srgbClr val="FF9F9F"/>
                </a:solidFill>
                <a:latin typeface="Courier New" pitchFamily="49" charset="0"/>
                <a:cs typeface="Courier New" pitchFamily="49" charset="0"/>
              </a:rPr>
              <a:t>"&lt;</a:t>
            </a:r>
            <a:r>
              <a:rPr lang="en-US" sz="2800" dirty="0" err="1">
                <a:solidFill>
                  <a:srgbClr val="FF9F9F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2800" dirty="0">
                <a:solidFill>
                  <a:srgbClr val="FF9F9F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pPr marL="231775" lvl="1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TypeError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unhashable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type: 'set</a:t>
            </a: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sz="2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1" y="2130"/>
            <a:ext cx="9729787" cy="1217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47000"/>
              </a:lnSpc>
              <a:tabLst>
                <a:tab pos="0" algn="l"/>
                <a:tab pos="414096" algn="l"/>
                <a:tab pos="828192" algn="l"/>
                <a:tab pos="1242287" algn="l"/>
                <a:tab pos="1656383" algn="l"/>
                <a:tab pos="2072065" algn="l"/>
                <a:tab pos="2486162" algn="l"/>
                <a:tab pos="2900257" algn="l"/>
                <a:tab pos="3314353" algn="l"/>
                <a:tab pos="3730035" algn="l"/>
                <a:tab pos="4144131" algn="l"/>
                <a:tab pos="4558227" algn="l"/>
                <a:tab pos="4972323" algn="l"/>
                <a:tab pos="5388004" algn="l"/>
                <a:tab pos="5802101" algn="l"/>
                <a:tab pos="6216196" algn="l"/>
                <a:tab pos="6630292" algn="l"/>
                <a:tab pos="7045974" algn="l"/>
                <a:tab pos="7460069" algn="l"/>
                <a:tab pos="7874166" algn="l"/>
                <a:tab pos="8288261" algn="l"/>
              </a:tabLst>
            </a:pPr>
            <a:r>
              <a:rPr lang="en-US" sz="4000" dirty="0">
                <a:solidFill>
                  <a:srgbClr val="0070C0"/>
                </a:solidFill>
              </a:rPr>
              <a:t>Properties of Dictionary </a:t>
            </a:r>
            <a:r>
              <a:rPr lang="en-US" sz="4000" dirty="0">
                <a:solidFill>
                  <a:srgbClr val="00B0F0"/>
                </a:solidFill>
              </a:rPr>
              <a:t>Keys</a:t>
            </a:r>
            <a:r>
              <a:rPr lang="en-US" sz="4000" dirty="0">
                <a:solidFill>
                  <a:srgbClr val="0070C0"/>
                </a:solidFill>
              </a:rPr>
              <a:t>:</a:t>
            </a:r>
            <a:endParaRPr lang="en-GB" altLang="en-US" sz="4000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3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5733" y="915961"/>
            <a:ext cx="9138323" cy="5939910"/>
          </a:xfrm>
        </p:spPr>
        <p:txBody>
          <a:bodyPr>
            <a:noAutofit/>
          </a:bodyPr>
          <a:lstStyle/>
          <a:p>
            <a:pPr marL="0" indent="0">
              <a:lnSpc>
                <a:spcPct val="94000"/>
              </a:lnSpc>
              <a:buNone/>
            </a:pPr>
            <a:r>
              <a:rPr lang="en-US" sz="3198" dirty="0"/>
              <a:t>Sets are defined with “{}”. But so are Dictionaries! </a:t>
            </a:r>
            <a:br>
              <a:rPr lang="en-US" sz="3198" dirty="0"/>
            </a:br>
            <a:r>
              <a:rPr lang="en-US" sz="3198" dirty="0"/>
              <a:t>So how to distinguish their definitions?</a:t>
            </a:r>
          </a:p>
          <a:p>
            <a:pPr>
              <a:lnSpc>
                <a:spcPct val="94000"/>
              </a:lnSpc>
            </a:pPr>
            <a:r>
              <a:rPr lang="en-US" sz="3198" dirty="0">
                <a:solidFill>
                  <a:srgbClr val="FF0000"/>
                </a:solidFill>
              </a:rPr>
              <a:t>We can distinguish them because dictionaries use “</a:t>
            </a:r>
            <a:r>
              <a:rPr lang="en-US" sz="3198" dirty="0">
                <a:solidFill>
                  <a:srgbClr val="2D2DB9"/>
                </a:solidFill>
              </a:rPr>
              <a:t>:</a:t>
            </a:r>
            <a:r>
              <a:rPr lang="en-US" sz="3198" dirty="0">
                <a:solidFill>
                  <a:srgbClr val="FF0000"/>
                </a:solidFill>
              </a:rPr>
              <a:t>”</a:t>
            </a:r>
          </a:p>
          <a:p>
            <a:pPr marL="0" indent="0">
              <a:lnSpc>
                <a:spcPct val="94000"/>
              </a:lnSpc>
              <a:spcBef>
                <a:spcPts val="0"/>
              </a:spcBef>
              <a:buNone/>
            </a:pPr>
            <a:r>
              <a:rPr lang="en-US" sz="2798" dirty="0">
                <a:solidFill>
                  <a:srgbClr val="FF0000"/>
                </a:solidFill>
                <a:latin typeface="Lucida Console" panose="020B0609040504020204" pitchFamily="49" charset="0"/>
              </a:rPr>
              <a:t>   &gt;&gt;&gt; a={1,2,3,4}</a:t>
            </a:r>
            <a:br>
              <a:rPr lang="en-US" sz="2798" dirty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en-US" sz="2798" dirty="0">
                <a:solidFill>
                  <a:srgbClr val="FF0000"/>
                </a:solidFill>
                <a:latin typeface="Lucida Console" panose="020B0609040504020204" pitchFamily="49" charset="0"/>
              </a:rPr>
              <a:t>   &gt;&gt;&gt; d={1</a:t>
            </a:r>
            <a:r>
              <a:rPr lang="en-US" sz="2798" dirty="0">
                <a:solidFill>
                  <a:srgbClr val="2D2DB9"/>
                </a:solidFill>
                <a:latin typeface="Lucida Console" panose="020B0609040504020204" pitchFamily="49" charset="0"/>
              </a:rPr>
              <a:t>:</a:t>
            </a:r>
            <a:r>
              <a:rPr lang="en-US" sz="2798" dirty="0">
                <a:solidFill>
                  <a:srgbClr val="FF0000"/>
                </a:solidFill>
                <a:latin typeface="Lucida Console" panose="020B0609040504020204" pitchFamily="49" charset="0"/>
              </a:rPr>
              <a:t>2,3</a:t>
            </a:r>
            <a:r>
              <a:rPr lang="en-US" sz="2798" dirty="0">
                <a:solidFill>
                  <a:srgbClr val="2D2DB9"/>
                </a:solidFill>
                <a:latin typeface="Lucida Console" panose="020B0609040504020204" pitchFamily="49" charset="0"/>
              </a:rPr>
              <a:t>:</a:t>
            </a:r>
            <a:r>
              <a:rPr lang="en-US" sz="2798" dirty="0">
                <a:solidFill>
                  <a:srgbClr val="FF0000"/>
                </a:solidFill>
                <a:latin typeface="Lucida Console" panose="020B0609040504020204" pitchFamily="49" charset="0"/>
              </a:rPr>
              <a:t>4}</a:t>
            </a:r>
            <a:br>
              <a:rPr lang="en-US" sz="2798" dirty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en-US" sz="2798" dirty="0">
                <a:solidFill>
                  <a:srgbClr val="FF0000"/>
                </a:solidFill>
                <a:latin typeface="Lucida Console" panose="020B0609040504020204" pitchFamily="49" charset="0"/>
              </a:rPr>
              <a:t>   &gt;&gt;&gt; print (type(a),</a:t>
            </a:r>
            <a:r>
              <a:rPr lang="en-US" altLang="zh-TW" sz="2798" dirty="0">
                <a:solidFill>
                  <a:srgbClr val="FF0000"/>
                </a:solidFill>
                <a:latin typeface="Lucida Console" panose="020B0609040504020204" pitchFamily="49" charset="0"/>
              </a:rPr>
              <a:t> type(b))</a:t>
            </a:r>
            <a:br>
              <a:rPr lang="en-US" altLang="zh-TW" sz="2798" dirty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en-US" altLang="zh-TW" sz="2798" dirty="0">
                <a:solidFill>
                  <a:srgbClr val="FF0000"/>
                </a:solidFill>
                <a:latin typeface="Lucida Console" panose="020B0609040504020204" pitchFamily="49" charset="0"/>
              </a:rPr>
              <a:t>   &lt;class 'set'&gt; &lt;class '</a:t>
            </a:r>
            <a:r>
              <a:rPr lang="en-US" altLang="zh-TW" sz="2798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dict</a:t>
            </a:r>
            <a:r>
              <a:rPr lang="en-US" altLang="zh-TW" sz="2798" dirty="0">
                <a:solidFill>
                  <a:srgbClr val="FF0000"/>
                </a:solidFill>
                <a:latin typeface="Lucida Console" panose="020B0609040504020204" pitchFamily="49" charset="0"/>
              </a:rPr>
              <a:t>'&gt;</a:t>
            </a:r>
            <a:endParaRPr lang="en-US" altLang="zh-TW" sz="3198" dirty="0">
              <a:solidFill>
                <a:srgbClr val="FF0000"/>
              </a:solidFill>
            </a:endParaRPr>
          </a:p>
          <a:p>
            <a:pPr>
              <a:lnSpc>
                <a:spcPct val="94000"/>
              </a:lnSpc>
            </a:pPr>
            <a:r>
              <a:rPr lang="en-US" altLang="zh-TW" sz="3198" b="1" dirty="0">
                <a:solidFill>
                  <a:srgbClr val="FF0000"/>
                </a:solidFill>
              </a:rPr>
              <a:t>An empty dictionary has </a:t>
            </a:r>
            <a:r>
              <a:rPr lang="en-US" altLang="zh-TW" sz="3198" b="1" dirty="0"/>
              <a:t>no</a:t>
            </a:r>
            <a:r>
              <a:rPr lang="en-US" altLang="zh-TW" sz="3198" b="1" dirty="0">
                <a:solidFill>
                  <a:srgbClr val="FF0000"/>
                </a:solidFill>
              </a:rPr>
              <a:t> </a:t>
            </a:r>
            <a:r>
              <a:rPr lang="en-US" altLang="zh-TW" sz="3198" dirty="0" smtClean="0"/>
              <a:t>“</a:t>
            </a:r>
            <a:r>
              <a:rPr lang="en-US" altLang="zh-TW" sz="3198" b="1" dirty="0" smtClean="0"/>
              <a:t>:</a:t>
            </a:r>
            <a:r>
              <a:rPr lang="en-US" altLang="zh-TW" sz="3198" dirty="0" smtClean="0"/>
              <a:t>”</a:t>
            </a:r>
            <a:r>
              <a:rPr lang="en-US" altLang="zh-TW" sz="3198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TW" sz="3198" b="1" dirty="0" smtClean="0">
                <a:solidFill>
                  <a:srgbClr val="FF0000"/>
                </a:solidFill>
              </a:rPr>
              <a:t> </a:t>
            </a:r>
            <a:r>
              <a:rPr lang="en-US" altLang="zh-TW" sz="3198" dirty="0">
                <a:solidFill>
                  <a:srgbClr val="FF0000"/>
                </a:solidFill>
              </a:rPr>
              <a:t>So which type is “{}”?</a:t>
            </a:r>
          </a:p>
          <a:p>
            <a:pPr marL="0" indent="0">
              <a:lnSpc>
                <a:spcPct val="94000"/>
              </a:lnSpc>
              <a:spcBef>
                <a:spcPts val="0"/>
              </a:spcBef>
              <a:buNone/>
            </a:pPr>
            <a:r>
              <a:rPr lang="en-US" altLang="zh-TW" sz="2798" dirty="0">
                <a:solidFill>
                  <a:srgbClr val="FF0000"/>
                </a:solidFill>
                <a:latin typeface="Lucida Console" panose="020B0609040504020204" pitchFamily="49" charset="0"/>
              </a:rPr>
              <a:t>   &gt;&gt;&gt; x={}</a:t>
            </a:r>
            <a:br>
              <a:rPr lang="en-US" altLang="zh-TW" sz="2798" dirty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en-US" altLang="zh-TW" sz="2798" dirty="0">
                <a:solidFill>
                  <a:srgbClr val="FF0000"/>
                </a:solidFill>
                <a:latin typeface="Lucida Console" panose="020B0609040504020204" pitchFamily="49" charset="0"/>
              </a:rPr>
              <a:t>   &gt;&gt;&gt; print (type(x))</a:t>
            </a:r>
            <a:br>
              <a:rPr lang="en-US" altLang="zh-TW" sz="2798" dirty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en-US" altLang="zh-TW" sz="2798" dirty="0">
                <a:solidFill>
                  <a:srgbClr val="FF0000"/>
                </a:solidFill>
                <a:latin typeface="Lucida Console" panose="020B0609040504020204" pitchFamily="49" charset="0"/>
              </a:rPr>
              <a:t>   &lt;class '</a:t>
            </a:r>
            <a:r>
              <a:rPr lang="en-US" altLang="zh-TW" sz="2798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dict</a:t>
            </a:r>
            <a:r>
              <a:rPr lang="en-US" altLang="zh-TW" sz="2798" dirty="0">
                <a:solidFill>
                  <a:srgbClr val="FF0000"/>
                </a:solidFill>
                <a:latin typeface="Lucida Console" panose="020B0609040504020204" pitchFamily="49" charset="0"/>
              </a:rPr>
              <a:t>'&gt;</a:t>
            </a:r>
            <a:endParaRPr lang="en-US" altLang="zh-TW" sz="3198" dirty="0">
              <a:solidFill>
                <a:srgbClr val="FF0000"/>
              </a:solidFill>
            </a:endParaRPr>
          </a:p>
          <a:p>
            <a:pPr>
              <a:lnSpc>
                <a:spcPct val="94000"/>
              </a:lnSpc>
            </a:pPr>
            <a:r>
              <a:rPr lang="en-US" altLang="zh-TW" sz="3198" dirty="0">
                <a:solidFill>
                  <a:srgbClr val="FF0000"/>
                </a:solidFill>
              </a:rPr>
              <a:t>The</a:t>
            </a:r>
            <a:r>
              <a:rPr lang="en-US" altLang="zh-TW" sz="2798" dirty="0">
                <a:solidFill>
                  <a:srgbClr val="FF0000"/>
                </a:solidFill>
              </a:rPr>
              <a:t> </a:t>
            </a:r>
            <a:r>
              <a:rPr lang="en-US" altLang="zh-TW" sz="3198" dirty="0">
                <a:solidFill>
                  <a:srgbClr val="FF0000"/>
                </a:solidFill>
              </a:rPr>
              <a:t>empty one is always interpreted as dictionary. </a:t>
            </a:r>
          </a:p>
          <a:p>
            <a:pPr lvl="1">
              <a:lnSpc>
                <a:spcPct val="94000"/>
              </a:lnSpc>
              <a:spcBef>
                <a:spcPts val="0"/>
              </a:spcBef>
            </a:pPr>
            <a:r>
              <a:rPr lang="en-US" altLang="zh-TW" sz="3198" dirty="0">
                <a:solidFill>
                  <a:srgbClr val="FF0000"/>
                </a:solidFill>
              </a:rPr>
              <a:t>To get </a:t>
            </a:r>
            <a:r>
              <a:rPr lang="en-US" altLang="zh-TW" sz="3198" dirty="0" smtClean="0">
                <a:solidFill>
                  <a:srgbClr val="FF0000"/>
                </a:solidFill>
              </a:rPr>
              <a:t>an empty </a:t>
            </a:r>
            <a:r>
              <a:rPr lang="en-US" altLang="zh-TW" sz="3198" dirty="0">
                <a:solidFill>
                  <a:srgbClr val="FF0000"/>
                </a:solidFill>
              </a:rPr>
              <a:t>set, </a:t>
            </a:r>
            <a:r>
              <a:rPr lang="en-US" altLang="zh-TW" sz="3198" dirty="0" smtClean="0">
                <a:solidFill>
                  <a:srgbClr val="FF0000"/>
                </a:solidFill>
              </a:rPr>
              <a:t>you use </a:t>
            </a:r>
            <a:r>
              <a:rPr lang="en-US" altLang="zh-TW" sz="3198" dirty="0">
                <a:solidFill>
                  <a:srgbClr val="FF0000"/>
                </a:solidFill>
              </a:rPr>
              <a:t>“</a:t>
            </a:r>
            <a:r>
              <a:rPr lang="en-US" altLang="zh-TW" sz="2998" dirty="0">
                <a:solidFill>
                  <a:srgbClr val="FF0000"/>
                </a:solidFill>
                <a:latin typeface="Lucida Console" panose="020B0609040504020204" pitchFamily="49" charset="0"/>
              </a:rPr>
              <a:t>set()</a:t>
            </a:r>
            <a:r>
              <a:rPr lang="en-US" altLang="zh-TW" sz="3198" dirty="0">
                <a:solidFill>
                  <a:srgbClr val="FF0000"/>
                </a:solidFill>
              </a:rPr>
              <a:t>”.</a:t>
            </a:r>
          </a:p>
        </p:txBody>
      </p:sp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1" y="2130"/>
            <a:ext cx="9729787" cy="1217070"/>
          </a:xfrm>
        </p:spPr>
        <p:txBody>
          <a:bodyPr>
            <a:normAutofit/>
          </a:bodyPr>
          <a:lstStyle/>
          <a:p>
            <a:pPr>
              <a:lnSpc>
                <a:spcPct val="47000"/>
              </a:lnSpc>
              <a:tabLst>
                <a:tab pos="0" algn="l"/>
                <a:tab pos="414096" algn="l"/>
                <a:tab pos="828192" algn="l"/>
                <a:tab pos="1242287" algn="l"/>
                <a:tab pos="1656383" algn="l"/>
                <a:tab pos="2072065" algn="l"/>
                <a:tab pos="2486162" algn="l"/>
                <a:tab pos="2900257" algn="l"/>
                <a:tab pos="3314353" algn="l"/>
                <a:tab pos="3730035" algn="l"/>
                <a:tab pos="4144131" algn="l"/>
                <a:tab pos="4558227" algn="l"/>
                <a:tab pos="4972323" algn="l"/>
                <a:tab pos="5388004" algn="l"/>
                <a:tab pos="5802101" algn="l"/>
                <a:tab pos="6216196" algn="l"/>
                <a:tab pos="6630292" algn="l"/>
                <a:tab pos="7045974" algn="l"/>
                <a:tab pos="7460069" algn="l"/>
                <a:tab pos="7874166" algn="l"/>
                <a:tab pos="8288261" algn="l"/>
              </a:tabLst>
            </a:pPr>
            <a:r>
              <a:rPr lang="en-GB" altLang="en-US" sz="4000" dirty="0">
                <a:solidFill>
                  <a:srgbClr val="0070C0"/>
                </a:solidFill>
                <a:cs typeface="Arial" panose="020B0604020202020204" pitchFamily="34" charset="0"/>
              </a:rPr>
              <a:t>Sets vs. Dictionaries</a:t>
            </a:r>
          </a:p>
        </p:txBody>
      </p:sp>
    </p:spTree>
    <p:extLst>
      <p:ext uri="{BB962C8B-B14F-4D97-AF65-F5344CB8AC3E}">
        <p14:creationId xmlns:p14="http://schemas.microsoft.com/office/powerpoint/2010/main" val="31479838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1"/>
          <p:cNvSpPr>
            <a:spLocks noGrp="1" noChangeArrowheads="1"/>
          </p:cNvSpPr>
          <p:nvPr>
            <p:ph type="title"/>
          </p:nvPr>
        </p:nvSpPr>
        <p:spPr>
          <a:xfrm>
            <a:off x="1" y="2130"/>
            <a:ext cx="9729787" cy="1217070"/>
          </a:xfrm>
        </p:spPr>
        <p:txBody>
          <a:bodyPr>
            <a:normAutofit/>
          </a:bodyPr>
          <a:lstStyle/>
          <a:p>
            <a:pPr>
              <a:lnSpc>
                <a:spcPct val="47000"/>
              </a:lnSpc>
              <a:tabLst>
                <a:tab pos="0" algn="l"/>
                <a:tab pos="414096" algn="l"/>
                <a:tab pos="828192" algn="l"/>
                <a:tab pos="1242287" algn="l"/>
                <a:tab pos="1656383" algn="l"/>
                <a:tab pos="2072065" algn="l"/>
                <a:tab pos="2486162" algn="l"/>
                <a:tab pos="2900257" algn="l"/>
                <a:tab pos="3314353" algn="l"/>
                <a:tab pos="3730035" algn="l"/>
                <a:tab pos="4144131" algn="l"/>
                <a:tab pos="4558227" algn="l"/>
                <a:tab pos="4972323" algn="l"/>
                <a:tab pos="5388004" algn="l"/>
                <a:tab pos="5802101" algn="l"/>
                <a:tab pos="6216196" algn="l"/>
                <a:tab pos="6630292" algn="l"/>
                <a:tab pos="7045974" algn="l"/>
                <a:tab pos="7460069" algn="l"/>
                <a:tab pos="7874166" algn="l"/>
                <a:tab pos="8288261" algn="l"/>
              </a:tabLst>
            </a:pPr>
            <a:r>
              <a:rPr lang="en-GB" altLang="en-US" sz="4000" dirty="0">
                <a:solidFill>
                  <a:srgbClr val="0070C0"/>
                </a:solidFill>
                <a:cs typeface="Arial" panose="020B0604020202020204" pitchFamily="34" charset="0"/>
              </a:rPr>
              <a:t>The ways of declaring various objects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36437" y="1143000"/>
            <a:ext cx="4797620" cy="54864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3198" dirty="0">
                <a:solidFill>
                  <a:schemeClr val="accent2"/>
                </a:solidFill>
              </a:rPr>
              <a:t>Singleton objects: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798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798" dirty="0">
                <a:latin typeface="Lucida Console" panose="020B0609040504020204" pitchFamily="49" charset="0"/>
              </a:rPr>
              <a:t> </a:t>
            </a:r>
            <a:r>
              <a:rPr lang="en-US" sz="2798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L=</a:t>
            </a:r>
            <a:r>
              <a:rPr lang="en-US" sz="2798" b="1" dirty="0">
                <a:latin typeface="Lucida Console" panose="020B0609040504020204" pitchFamily="49" charset="0"/>
              </a:rPr>
              <a:t>[1]</a:t>
            </a:r>
            <a:r>
              <a:rPr lang="en-US" sz="2798" dirty="0">
                <a:latin typeface="Lucida Console" panose="020B0609040504020204" pitchFamily="49" charset="0"/>
              </a:rPr>
              <a:t/>
            </a:r>
            <a:br>
              <a:rPr lang="en-US" sz="2798" dirty="0">
                <a:latin typeface="Lucida Console" panose="020B0609040504020204" pitchFamily="49" charset="0"/>
              </a:rPr>
            </a:br>
            <a:r>
              <a:rPr lang="en-US" sz="2798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798" dirty="0">
                <a:latin typeface="Lucida Console" panose="020B0609040504020204" pitchFamily="49" charset="0"/>
              </a:rPr>
              <a:t> </a:t>
            </a:r>
            <a:r>
              <a:rPr lang="en-US" sz="2798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T=</a:t>
            </a:r>
            <a:r>
              <a:rPr lang="en-US" sz="2798" b="1" dirty="0">
                <a:latin typeface="Lucida Console" panose="020B0609040504020204" pitchFamily="49" charset="0"/>
              </a:rPr>
              <a:t>(1</a:t>
            </a:r>
            <a:r>
              <a:rPr lang="en-US" sz="2798" b="1" dirty="0">
                <a:solidFill>
                  <a:srgbClr val="FF0000"/>
                </a:solidFill>
                <a:latin typeface="Lucida Console" panose="020B0609040504020204" pitchFamily="49" charset="0"/>
              </a:rPr>
              <a:t>,</a:t>
            </a:r>
            <a:r>
              <a:rPr lang="en-US" sz="2798" b="1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TW" sz="2798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798" dirty="0">
                <a:latin typeface="Lucida Console" panose="020B0609040504020204" pitchFamily="49" charset="0"/>
              </a:rPr>
              <a:t> </a:t>
            </a:r>
            <a:r>
              <a:rPr lang="en-US" altLang="zh-TW" sz="2798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S=</a:t>
            </a:r>
            <a:r>
              <a:rPr lang="en-US" altLang="zh-TW" sz="2798" b="1" dirty="0" smtClean="0">
                <a:latin typeface="Lucida Console" panose="020B0609040504020204" pitchFamily="49" charset="0"/>
              </a:rPr>
              <a:t>"</a:t>
            </a:r>
            <a:r>
              <a:rPr lang="en-US" altLang="zh-TW" sz="2798" b="1" dirty="0">
                <a:latin typeface="Lucida Console" panose="020B0609040504020204" pitchFamily="49" charset="0"/>
              </a:rPr>
              <a:t>1"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798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798" dirty="0">
                <a:latin typeface="Lucida Console" panose="020B0609040504020204" pitchFamily="49" charset="0"/>
              </a:rPr>
              <a:t> </a:t>
            </a:r>
            <a:r>
              <a:rPr lang="en-US" sz="2798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D=</a:t>
            </a:r>
            <a:r>
              <a:rPr lang="en-US" sz="2798" b="1" dirty="0">
                <a:latin typeface="Lucida Console" panose="020B0609040504020204" pitchFamily="49" charset="0"/>
              </a:rPr>
              <a:t>{1:1}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798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798" dirty="0">
                <a:latin typeface="Lucida Console" panose="020B0609040504020204" pitchFamily="49" charset="0"/>
              </a:rPr>
              <a:t> </a:t>
            </a:r>
            <a:r>
              <a:rPr lang="en-US" sz="2798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s</a:t>
            </a:r>
            <a:r>
              <a:rPr lang="en-US" sz="2798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=</a:t>
            </a:r>
            <a:r>
              <a:rPr lang="en-US" sz="2798" b="1" dirty="0" smtClean="0">
                <a:latin typeface="Lucida Console" panose="020B0609040504020204" pitchFamily="49" charset="0"/>
              </a:rPr>
              <a:t>{</a:t>
            </a:r>
            <a:r>
              <a:rPr lang="en-US" sz="2798" b="1" dirty="0">
                <a:latin typeface="Lucida Console" panose="020B0609040504020204" pitchFamily="49" charset="0"/>
              </a:rPr>
              <a:t>1}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798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798" dirty="0" smtClean="0">
                <a:latin typeface="Lucida Console" panose="020B0609040504020204" pitchFamily="49" charset="0"/>
              </a:rPr>
              <a:t> </a:t>
            </a:r>
            <a:r>
              <a:rPr lang="en-US" sz="2798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print (L,T,</a:t>
            </a:r>
            <a:r>
              <a:rPr lang="en-US" sz="2798" kern="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798" kern="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... </a:t>
            </a:r>
            <a:r>
              <a:rPr lang="en-US" sz="2798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(</a:t>
            </a:r>
            <a:r>
              <a:rPr lang="en-US" sz="2798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S,D,s)</a:t>
            </a:r>
            <a:endParaRPr lang="en-US" sz="2798" kern="0" dirty="0">
              <a:solidFill>
                <a:prstClr val="black">
                  <a:lumMod val="65000"/>
                  <a:lumOff val="3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798" b="1" dirty="0" smtClean="0">
                <a:latin typeface="Lucida Console" panose="020B0609040504020204" pitchFamily="49" charset="0"/>
              </a:rPr>
              <a:t>[</a:t>
            </a:r>
            <a:r>
              <a:rPr lang="en-US" sz="2798" b="1" dirty="0">
                <a:latin typeface="Lucida Console" panose="020B0609040504020204" pitchFamily="49" charset="0"/>
              </a:rPr>
              <a:t>1</a:t>
            </a:r>
            <a:r>
              <a:rPr lang="en-US" sz="2798" b="1" dirty="0" smtClean="0">
                <a:latin typeface="Lucida Console" panose="020B0609040504020204" pitchFamily="49" charset="0"/>
              </a:rPr>
              <a:t>]</a:t>
            </a:r>
            <a:r>
              <a:rPr lang="en-US" sz="2798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798" b="1" dirty="0" smtClean="0">
                <a:latin typeface="Lucida Console" panose="020B0609040504020204" pitchFamily="49" charset="0"/>
              </a:rPr>
              <a:t>(</a:t>
            </a:r>
            <a:r>
              <a:rPr lang="en-US" sz="2798" b="1" dirty="0">
                <a:latin typeface="Lucida Console" panose="020B0609040504020204" pitchFamily="49" charset="0"/>
              </a:rPr>
              <a:t>1</a:t>
            </a:r>
            <a:r>
              <a:rPr lang="en-US" sz="2798" b="1" dirty="0" smtClean="0">
                <a:latin typeface="Lucida Console" panose="020B0609040504020204" pitchFamily="49" charset="0"/>
              </a:rPr>
              <a:t>,)</a:t>
            </a:r>
            <a:r>
              <a:rPr lang="en-US" sz="2798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798" b="1" dirty="0" smtClean="0">
                <a:latin typeface="Lucida Console" panose="020B0609040504020204" pitchFamily="49" charset="0"/>
              </a:rPr>
              <a:t>1</a:t>
            </a:r>
            <a:r>
              <a:rPr lang="en-US" altLang="zh-TW" sz="2798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798" b="1" dirty="0" smtClean="0">
                <a:latin typeface="Lucida Console" panose="020B0609040504020204" pitchFamily="49" charset="0"/>
              </a:rPr>
              <a:t>{1</a:t>
            </a:r>
            <a:r>
              <a:rPr lang="en-US" sz="2798" b="1" dirty="0">
                <a:latin typeface="Lucida Console" panose="020B0609040504020204" pitchFamily="49" charset="0"/>
              </a:rPr>
              <a:t>: 1</a:t>
            </a:r>
            <a:r>
              <a:rPr lang="en-US" sz="2798" b="1" dirty="0" smtClean="0">
                <a:latin typeface="Lucida Console" panose="020B0609040504020204" pitchFamily="49" charset="0"/>
              </a:rPr>
              <a:t>} {</a:t>
            </a:r>
            <a:r>
              <a:rPr lang="en-US" sz="2798" b="1" dirty="0">
                <a:latin typeface="Lucida Console" panose="020B0609040504020204" pitchFamily="49" charset="0"/>
              </a:rPr>
              <a:t>1</a:t>
            </a:r>
            <a:r>
              <a:rPr lang="en-US" sz="2798" b="1" dirty="0" smtClean="0">
                <a:latin typeface="Lucida Console" panose="020B0609040504020204" pitchFamily="49" charset="0"/>
              </a:rPr>
              <a:t>}</a:t>
            </a:r>
            <a:endParaRPr lang="en-US" sz="2798" b="1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798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buNone/>
            </a:pPr>
            <a:endParaRPr lang="en-US" sz="2798" dirty="0">
              <a:latin typeface="Lucida Console" panose="020B060904050402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5733" y="1143000"/>
            <a:ext cx="3883787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4" tIns="45692" rIns="91384" bIns="45692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3198" kern="0" dirty="0">
                <a:solidFill>
                  <a:srgbClr val="ED7D31"/>
                </a:solidFill>
              </a:rPr>
              <a:t>Empty objects: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798" kern="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798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L=</a:t>
            </a:r>
            <a:r>
              <a:rPr lang="en-US" sz="2798" b="1" kern="0" dirty="0">
                <a:latin typeface="Lucida Console" panose="020B0609040504020204" pitchFamily="49" charset="0"/>
              </a:rPr>
              <a:t>[]</a:t>
            </a:r>
            <a:r>
              <a:rPr lang="en-US" sz="2798" kern="0" dirty="0">
                <a:latin typeface="Lucida Console" panose="020B0609040504020204" pitchFamily="49" charset="0"/>
              </a:rPr>
              <a:t/>
            </a:r>
            <a:br>
              <a:rPr lang="en-US" sz="2798" kern="0" dirty="0">
                <a:latin typeface="Lucida Console" panose="020B0609040504020204" pitchFamily="49" charset="0"/>
              </a:rPr>
            </a:br>
            <a:r>
              <a:rPr lang="en-US" sz="2798" kern="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798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T=</a:t>
            </a:r>
            <a:r>
              <a:rPr lang="en-US" sz="2798" b="1" kern="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TW" sz="2798" kern="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798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S=</a:t>
            </a:r>
            <a:r>
              <a:rPr lang="en-US" altLang="zh-TW" sz="2798" b="1" kern="0" dirty="0" smtClean="0">
                <a:latin typeface="Lucida Console" panose="020B0609040504020204" pitchFamily="49" charset="0"/>
              </a:rPr>
              <a:t>""</a:t>
            </a:r>
            <a:endParaRPr lang="en-US" altLang="zh-TW" sz="2798" b="1" kern="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798" kern="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798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D=</a:t>
            </a:r>
            <a:r>
              <a:rPr lang="en-US" sz="2798" b="1" kern="0" dirty="0">
                <a:latin typeface="Lucida Console" panose="020B0609040504020204" pitchFamily="49" charset="0"/>
              </a:rPr>
              <a:t>{}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798" kern="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798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s=</a:t>
            </a:r>
            <a:r>
              <a:rPr lang="en-US" sz="2798" b="1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set</a:t>
            </a:r>
            <a:r>
              <a:rPr lang="en-US" sz="2798" b="1" kern="0" dirty="0">
                <a:solidFill>
                  <a:srgbClr val="FF0000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798" kern="0" dirty="0" smtClean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798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print </a:t>
            </a:r>
            <a:r>
              <a:rPr lang="en-US" sz="2798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(</a:t>
            </a:r>
            <a:r>
              <a:rPr lang="en-US" sz="2798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L,T,</a:t>
            </a:r>
            <a:r>
              <a:rPr lang="en-US" sz="2798" kern="0" dirty="0" smtClean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\</a:t>
            </a:r>
            <a:endParaRPr lang="en-US" sz="2798" kern="0" dirty="0">
              <a:solidFill>
                <a:prstClr val="white">
                  <a:lumMod val="7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798" kern="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... </a:t>
            </a:r>
            <a:r>
              <a:rPr lang="en-US" sz="2798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(S,D,s)</a:t>
            </a:r>
            <a:endParaRPr lang="en-US" sz="2798" kern="0" dirty="0">
              <a:solidFill>
                <a:prstClr val="black">
                  <a:lumMod val="65000"/>
                  <a:lumOff val="3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798" b="1" kern="0" dirty="0" smtClean="0">
                <a:latin typeface="Lucida Console" panose="020B0609040504020204" pitchFamily="49" charset="0"/>
              </a:rPr>
              <a:t>[]</a:t>
            </a:r>
            <a:r>
              <a:rPr lang="en-US" sz="2798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2798" b="1" kern="0" dirty="0" smtClean="0">
                <a:latin typeface="Lucida Console" panose="020B0609040504020204" pitchFamily="49" charset="0"/>
              </a:rPr>
              <a:t>()</a:t>
            </a:r>
            <a:r>
              <a:rPr lang="en-US" sz="2798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  </a:t>
            </a:r>
            <a:r>
              <a:rPr lang="en-US" sz="2798" b="1" kern="0" dirty="0" smtClean="0">
                <a:latin typeface="Lucida Console" panose="020B0609040504020204" pitchFamily="49" charset="0"/>
              </a:rPr>
              <a:t>{}</a:t>
            </a:r>
            <a:r>
              <a:rPr lang="en-US" sz="2798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2798" b="1" kern="0" dirty="0" smtClean="0">
                <a:latin typeface="Lucida Console" panose="020B0609040504020204" pitchFamily="49" charset="0"/>
              </a:rPr>
              <a:t>set()</a:t>
            </a:r>
            <a:endParaRPr lang="en-US" sz="2798" b="1" kern="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798" kern="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78729" y="2666053"/>
            <a:ext cx="4018132" cy="926797"/>
            <a:chOff x="2338279" y="2551770"/>
            <a:chExt cx="3946957" cy="927372"/>
          </a:xfrm>
        </p:grpSpPr>
        <p:sp>
          <p:nvSpPr>
            <p:cNvPr id="7" name="Left-Right Arrow 6"/>
            <p:cNvSpPr/>
            <p:nvPr/>
          </p:nvSpPr>
          <p:spPr bwMode="auto">
            <a:xfrm rot="20431380">
              <a:off x="2338279" y="2852105"/>
              <a:ext cx="3946957" cy="305031"/>
            </a:xfrm>
            <a:prstGeom prst="leftRightArrow">
              <a:avLst/>
            </a:prstGeom>
            <a:solidFill>
              <a:srgbClr val="FFCCCC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84" tIns="45692" rIns="91384" bIns="456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1999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 rot="20460000">
              <a:off x="3283450" y="2672398"/>
              <a:ext cx="1994049" cy="685800"/>
            </a:xfrm>
            <a:prstGeom prst="roundRect">
              <a:avLst/>
            </a:prstGeom>
            <a:solidFill>
              <a:srgbClr val="FFCCCC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84" tIns="45692" rIns="91384" bIns="45692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398" dirty="0">
                  <a:solidFill>
                    <a:prstClr val="black"/>
                  </a:solidFill>
                  <a:latin typeface="Times New Roman" charset="0"/>
                </a:rPr>
                <a:t>The two special cases</a:t>
              </a:r>
            </a:p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TW" altLang="en-US" sz="200" dirty="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9" name="Isosceles Triangle 8"/>
            <p:cNvSpPr/>
            <p:nvPr/>
          </p:nvSpPr>
          <p:spPr bwMode="auto">
            <a:xfrm rot="4344255">
              <a:off x="5224079" y="2400661"/>
              <a:ext cx="196304" cy="498522"/>
            </a:xfrm>
            <a:prstGeom prst="triangle">
              <a:avLst/>
            </a:prstGeom>
            <a:solidFill>
              <a:srgbClr val="FFCC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84" tIns="45692" rIns="91384" bIns="456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1999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0" name="Isosceles Triangle 9"/>
            <p:cNvSpPr/>
            <p:nvPr/>
          </p:nvSpPr>
          <p:spPr bwMode="auto">
            <a:xfrm rot="15144255">
              <a:off x="3138940" y="3131729"/>
              <a:ext cx="196304" cy="498522"/>
            </a:xfrm>
            <a:prstGeom prst="triangle">
              <a:avLst/>
            </a:prstGeom>
            <a:solidFill>
              <a:srgbClr val="FFCC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84" tIns="45692" rIns="91384" bIns="45692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1999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2064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1"/>
          <p:cNvSpPr>
            <a:spLocks noGrp="1" noChangeArrowheads="1"/>
          </p:cNvSpPr>
          <p:nvPr>
            <p:ph type="title"/>
          </p:nvPr>
        </p:nvSpPr>
        <p:spPr>
          <a:xfrm>
            <a:off x="1" y="2130"/>
            <a:ext cx="9729787" cy="1217070"/>
          </a:xfrm>
        </p:spPr>
        <p:txBody>
          <a:bodyPr>
            <a:normAutofit/>
          </a:bodyPr>
          <a:lstStyle/>
          <a:p>
            <a:pPr>
              <a:lnSpc>
                <a:spcPct val="47000"/>
              </a:lnSpc>
              <a:tabLst>
                <a:tab pos="0" algn="l"/>
                <a:tab pos="414096" algn="l"/>
                <a:tab pos="828192" algn="l"/>
                <a:tab pos="1242287" algn="l"/>
                <a:tab pos="1656383" algn="l"/>
                <a:tab pos="2072065" algn="l"/>
                <a:tab pos="2486162" algn="l"/>
                <a:tab pos="2900257" algn="l"/>
                <a:tab pos="3314353" algn="l"/>
                <a:tab pos="3730035" algn="l"/>
                <a:tab pos="4144131" algn="l"/>
                <a:tab pos="4558227" algn="l"/>
                <a:tab pos="4972323" algn="l"/>
                <a:tab pos="5388004" algn="l"/>
                <a:tab pos="5802101" algn="l"/>
                <a:tab pos="6216196" algn="l"/>
                <a:tab pos="6630292" algn="l"/>
                <a:tab pos="7045974" algn="l"/>
                <a:tab pos="7460069" algn="l"/>
                <a:tab pos="7874166" algn="l"/>
                <a:tab pos="8288261" algn="l"/>
              </a:tabLst>
            </a:pPr>
            <a:r>
              <a:rPr lang="en-GB" altLang="en-US" sz="4000" dirty="0">
                <a:solidFill>
                  <a:srgbClr val="0070C0"/>
                </a:solidFill>
                <a:cs typeface="Arial" panose="020B0604020202020204" pitchFamily="34" charset="0"/>
              </a:rPr>
              <a:t>The ways of declaring various objects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36437" y="1143000"/>
            <a:ext cx="4797620" cy="54864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3198" dirty="0">
                <a:solidFill>
                  <a:schemeClr val="accent2"/>
                </a:solidFill>
              </a:rPr>
              <a:t>Singleton objects: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798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798" dirty="0">
                <a:latin typeface="Lucida Console" panose="020B0609040504020204" pitchFamily="49" charset="0"/>
              </a:rPr>
              <a:t> </a:t>
            </a:r>
            <a:r>
              <a:rPr lang="en-US" sz="2798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L=</a:t>
            </a:r>
            <a:r>
              <a:rPr lang="en-US" sz="2798" b="1" dirty="0">
                <a:latin typeface="Lucida Console" panose="020B0609040504020204" pitchFamily="49" charset="0"/>
              </a:rPr>
              <a:t>[1]</a:t>
            </a:r>
            <a:r>
              <a:rPr lang="en-US" sz="2798" dirty="0">
                <a:latin typeface="Lucida Console" panose="020B0609040504020204" pitchFamily="49" charset="0"/>
              </a:rPr>
              <a:t/>
            </a:r>
            <a:br>
              <a:rPr lang="en-US" sz="2798" dirty="0">
                <a:latin typeface="Lucida Console" panose="020B0609040504020204" pitchFamily="49" charset="0"/>
              </a:rPr>
            </a:br>
            <a:r>
              <a:rPr lang="en-US" sz="2798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798" dirty="0">
                <a:latin typeface="Lucida Console" panose="020B0609040504020204" pitchFamily="49" charset="0"/>
              </a:rPr>
              <a:t> </a:t>
            </a:r>
            <a:r>
              <a:rPr lang="en-US" sz="2798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T=</a:t>
            </a:r>
            <a:r>
              <a:rPr lang="en-US" sz="2798" b="1" dirty="0">
                <a:latin typeface="Lucida Console" panose="020B0609040504020204" pitchFamily="49" charset="0"/>
              </a:rPr>
              <a:t>(1,)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TW" sz="2798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798" dirty="0">
                <a:latin typeface="Lucida Console" panose="020B0609040504020204" pitchFamily="49" charset="0"/>
              </a:rPr>
              <a:t> </a:t>
            </a:r>
            <a:r>
              <a:rPr lang="en-US" altLang="zh-TW" sz="2798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S=</a:t>
            </a:r>
            <a:r>
              <a:rPr lang="en-US" altLang="zh-TW" sz="2798" b="1" dirty="0" smtClean="0">
                <a:latin typeface="Lucida Console" panose="020B0609040504020204" pitchFamily="49" charset="0"/>
              </a:rPr>
              <a:t>"</a:t>
            </a:r>
            <a:r>
              <a:rPr lang="en-US" altLang="zh-TW" sz="2798" b="1" dirty="0">
                <a:latin typeface="Lucida Console" panose="020B0609040504020204" pitchFamily="49" charset="0"/>
              </a:rPr>
              <a:t>1"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798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798" dirty="0">
                <a:latin typeface="Lucida Console" panose="020B0609040504020204" pitchFamily="49" charset="0"/>
              </a:rPr>
              <a:t> </a:t>
            </a:r>
            <a:r>
              <a:rPr lang="en-US" sz="2798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D=</a:t>
            </a:r>
            <a:r>
              <a:rPr lang="en-US" sz="2798" b="1" dirty="0">
                <a:latin typeface="Lucida Console" panose="020B0609040504020204" pitchFamily="49" charset="0"/>
              </a:rPr>
              <a:t>{1:1}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798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798" dirty="0">
                <a:latin typeface="Lucida Console" panose="020B0609040504020204" pitchFamily="49" charset="0"/>
              </a:rPr>
              <a:t> </a:t>
            </a:r>
            <a:r>
              <a:rPr lang="en-US" sz="2798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s=</a:t>
            </a:r>
            <a:r>
              <a:rPr lang="en-US" sz="2798" b="1" dirty="0" smtClean="0">
                <a:latin typeface="Lucida Console" panose="020B0609040504020204" pitchFamily="49" charset="0"/>
              </a:rPr>
              <a:t>{</a:t>
            </a:r>
            <a:r>
              <a:rPr lang="en-US" sz="2798" b="1" dirty="0">
                <a:latin typeface="Lucida Console" panose="020B0609040504020204" pitchFamily="49" charset="0"/>
              </a:rPr>
              <a:t>1}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798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798" dirty="0" smtClean="0">
                <a:latin typeface="Lucida Console" panose="020B0609040504020204" pitchFamily="49" charset="0"/>
              </a:rPr>
              <a:t> </a:t>
            </a:r>
            <a:r>
              <a:rPr lang="en-US" sz="2798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print (L,T,</a:t>
            </a:r>
            <a:r>
              <a:rPr lang="en-US" sz="2798" kern="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798" kern="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... </a:t>
            </a:r>
            <a:r>
              <a:rPr lang="en-US" sz="2798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(S,D,s)</a:t>
            </a:r>
            <a:endParaRPr lang="en-US" sz="2798" kern="0" dirty="0">
              <a:solidFill>
                <a:prstClr val="black">
                  <a:lumMod val="65000"/>
                  <a:lumOff val="3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798" b="1" dirty="0" smtClean="0">
                <a:latin typeface="Lucida Console" panose="020B0609040504020204" pitchFamily="49" charset="0"/>
              </a:rPr>
              <a:t>[</a:t>
            </a:r>
            <a:r>
              <a:rPr lang="en-US" sz="2798" b="1" dirty="0">
                <a:latin typeface="Lucida Console" panose="020B0609040504020204" pitchFamily="49" charset="0"/>
              </a:rPr>
              <a:t>1</a:t>
            </a:r>
            <a:r>
              <a:rPr lang="en-US" sz="2798" b="1" dirty="0" smtClean="0">
                <a:latin typeface="Lucida Console" panose="020B0609040504020204" pitchFamily="49" charset="0"/>
              </a:rPr>
              <a:t>]</a:t>
            </a:r>
            <a:r>
              <a:rPr lang="en-US" sz="2798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798" b="1" dirty="0" smtClean="0">
                <a:latin typeface="Lucida Console" panose="020B0609040504020204" pitchFamily="49" charset="0"/>
              </a:rPr>
              <a:t>(</a:t>
            </a:r>
            <a:r>
              <a:rPr lang="en-US" sz="2798" b="1" dirty="0">
                <a:latin typeface="Lucida Console" panose="020B0609040504020204" pitchFamily="49" charset="0"/>
              </a:rPr>
              <a:t>1</a:t>
            </a:r>
            <a:r>
              <a:rPr lang="en-US" sz="2798" b="1" dirty="0" smtClean="0">
                <a:latin typeface="Lucida Console" panose="020B0609040504020204" pitchFamily="49" charset="0"/>
              </a:rPr>
              <a:t>,)</a:t>
            </a:r>
            <a:r>
              <a:rPr lang="en-US" sz="2798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798" b="1" dirty="0" smtClean="0">
                <a:latin typeface="Lucida Console" panose="020B0609040504020204" pitchFamily="49" charset="0"/>
              </a:rPr>
              <a:t>1</a:t>
            </a:r>
            <a:r>
              <a:rPr lang="en-US" altLang="zh-TW" sz="2798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798" b="1" dirty="0" smtClean="0">
                <a:latin typeface="Lucida Console" panose="020B0609040504020204" pitchFamily="49" charset="0"/>
              </a:rPr>
              <a:t>{1</a:t>
            </a:r>
            <a:r>
              <a:rPr lang="en-US" sz="2798" b="1" dirty="0">
                <a:latin typeface="Lucida Console" panose="020B0609040504020204" pitchFamily="49" charset="0"/>
              </a:rPr>
              <a:t>: 1</a:t>
            </a:r>
            <a:r>
              <a:rPr lang="en-US" sz="2798" b="1" dirty="0" smtClean="0">
                <a:latin typeface="Lucida Console" panose="020B0609040504020204" pitchFamily="49" charset="0"/>
              </a:rPr>
              <a:t>} {</a:t>
            </a:r>
            <a:r>
              <a:rPr lang="en-US" sz="2798" b="1" dirty="0">
                <a:latin typeface="Lucida Console" panose="020B0609040504020204" pitchFamily="49" charset="0"/>
              </a:rPr>
              <a:t>1</a:t>
            </a:r>
            <a:r>
              <a:rPr lang="en-US" sz="2798" b="1" dirty="0" smtClean="0">
                <a:latin typeface="Lucida Console" panose="020B0609040504020204" pitchFamily="49" charset="0"/>
              </a:rPr>
              <a:t>}</a:t>
            </a:r>
            <a:endParaRPr lang="en-US" sz="2798" b="1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798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buNone/>
            </a:pPr>
            <a:endParaRPr lang="en-US" sz="2798" dirty="0">
              <a:latin typeface="Lucida Console" panose="020B060904050402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5733" y="1143000"/>
            <a:ext cx="3883787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4" tIns="45692" rIns="91384" bIns="45692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3198" kern="0" dirty="0">
                <a:solidFill>
                  <a:srgbClr val="ED7D31"/>
                </a:solidFill>
              </a:rPr>
              <a:t>Empty objects: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798" kern="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798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L=</a:t>
            </a:r>
            <a:r>
              <a:rPr lang="en-US" sz="2798" b="1" kern="0" dirty="0">
                <a:latin typeface="Lucida Console" panose="020B0609040504020204" pitchFamily="49" charset="0"/>
              </a:rPr>
              <a:t>[]</a:t>
            </a:r>
            <a:r>
              <a:rPr lang="en-US" sz="2798" kern="0" dirty="0">
                <a:latin typeface="Lucida Console" panose="020B0609040504020204" pitchFamily="49" charset="0"/>
              </a:rPr>
              <a:t/>
            </a:r>
            <a:br>
              <a:rPr lang="en-US" sz="2798" kern="0" dirty="0">
                <a:latin typeface="Lucida Console" panose="020B0609040504020204" pitchFamily="49" charset="0"/>
              </a:rPr>
            </a:br>
            <a:r>
              <a:rPr lang="en-US" sz="2798" kern="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798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T=</a:t>
            </a:r>
            <a:r>
              <a:rPr lang="en-US" sz="2798" b="1" kern="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TW" sz="2798" kern="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798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S=</a:t>
            </a:r>
            <a:r>
              <a:rPr lang="en-US" altLang="zh-TW" sz="2798" b="1" kern="0" dirty="0" smtClean="0">
                <a:latin typeface="Lucida Console" panose="020B0609040504020204" pitchFamily="49" charset="0"/>
              </a:rPr>
              <a:t>""</a:t>
            </a:r>
            <a:endParaRPr lang="en-US" altLang="zh-TW" sz="2798" b="1" kern="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798" kern="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798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D=</a:t>
            </a:r>
            <a:r>
              <a:rPr lang="en-US" sz="2798" b="1" kern="0" dirty="0">
                <a:latin typeface="Lucida Console" panose="020B0609040504020204" pitchFamily="49" charset="0"/>
              </a:rPr>
              <a:t>{}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798" kern="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798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s=</a:t>
            </a:r>
            <a:r>
              <a:rPr lang="en-US" sz="2798" b="1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set</a:t>
            </a:r>
            <a:r>
              <a:rPr lang="en-US" sz="2798" b="1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798" kern="0" dirty="0" smtClean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798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print </a:t>
            </a:r>
            <a:r>
              <a:rPr lang="en-US" sz="2798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(</a:t>
            </a:r>
            <a:r>
              <a:rPr lang="en-US" sz="2798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L,T,</a:t>
            </a:r>
            <a:r>
              <a:rPr lang="en-US" sz="2798" kern="0" dirty="0" smtClean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\</a:t>
            </a:r>
            <a:endParaRPr lang="en-US" sz="2798" kern="0" dirty="0">
              <a:solidFill>
                <a:prstClr val="white">
                  <a:lumMod val="7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798" kern="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... </a:t>
            </a:r>
            <a:r>
              <a:rPr lang="en-US" sz="2798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(S,D,s)</a:t>
            </a:r>
            <a:endParaRPr lang="en-US" sz="2798" kern="0" dirty="0">
              <a:solidFill>
                <a:prstClr val="black">
                  <a:lumMod val="65000"/>
                  <a:lumOff val="35000"/>
                </a:prst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798" b="1" kern="0" dirty="0" smtClean="0">
                <a:latin typeface="Lucida Console" panose="020B0609040504020204" pitchFamily="49" charset="0"/>
              </a:rPr>
              <a:t>[]</a:t>
            </a:r>
            <a:r>
              <a:rPr lang="en-US" sz="2798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2798" b="1" kern="0" dirty="0" smtClean="0">
                <a:latin typeface="Lucida Console" panose="020B0609040504020204" pitchFamily="49" charset="0"/>
              </a:rPr>
              <a:t>()</a:t>
            </a:r>
            <a:r>
              <a:rPr lang="en-US" sz="2798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  </a:t>
            </a:r>
            <a:r>
              <a:rPr lang="en-US" sz="2798" b="1" kern="0" dirty="0" smtClean="0">
                <a:latin typeface="Lucida Console" panose="020B0609040504020204" pitchFamily="49" charset="0"/>
              </a:rPr>
              <a:t>{}</a:t>
            </a:r>
            <a:r>
              <a:rPr lang="en-US" sz="2798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Lucida Console" panose="020B0609040504020204" pitchFamily="49" charset="0"/>
              </a:rPr>
              <a:t> </a:t>
            </a:r>
            <a:r>
              <a:rPr lang="en-US" sz="2798" b="1" kern="0" dirty="0" smtClean="0">
                <a:latin typeface="Lucida Console" panose="020B0609040504020204" pitchFamily="49" charset="0"/>
              </a:rPr>
              <a:t>set()</a:t>
            </a:r>
            <a:endParaRPr lang="en-US" sz="2798" b="1" kern="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798" kern="0" dirty="0">
                <a:solidFill>
                  <a:prstClr val="white">
                    <a:lumMod val="75000"/>
                  </a:prst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2235501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Python Arithmetic Operators: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384710"/>
              </p:ext>
            </p:extLst>
          </p:nvPr>
        </p:nvGraphicFramePr>
        <p:xfrm>
          <a:off x="239049" y="1179545"/>
          <a:ext cx="9248504" cy="4918337"/>
        </p:xfrm>
        <a:graphic>
          <a:graphicData uri="http://schemas.openxmlformats.org/drawingml/2006/table">
            <a:tbl>
              <a:tblPr/>
              <a:tblGrid>
                <a:gridCol w="14254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794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77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==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True if the value of two operands are equal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(10 </a:t>
                      </a:r>
                      <a:r>
                        <a:rPr kumimoji="0" lang="en-US" altLang="en-US" sz="24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== </a:t>
                      </a: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20)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False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!=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True if the value of two operands are </a:t>
                      </a:r>
                      <a:b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equal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(10 != 20)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True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7F3F4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.</a:t>
                      </a:r>
                      <a:r>
                        <a:rPr kumimoji="0" lang="en-US" altLang="en-US" sz="24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&lt;&gt;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7F3F4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.</a:t>
                      </a:r>
                      <a:b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7F3F4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Lucida Sans Unicode" panose="020B0602030504020204" pitchFamily="34" charset="0"/>
                        </a:rPr>
                        <a:t>(</a:t>
                      </a:r>
                      <a:r>
                        <a:rPr kumimoji="0" lang="en-US" altLang="en-US" sz="24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Lucida Sans Unicode" panose="020B0602030504020204" pitchFamily="34" charset="0"/>
                        </a:rPr>
                        <a:t>Python</a:t>
                      </a: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Lucida Sans Unicode" panose="020B0602030504020204" pitchFamily="34" charset="0"/>
                        </a:rPr>
                        <a:t>2)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True if the value of two operands are </a:t>
                      </a:r>
                      <a:br>
                        <a:rPr kumimoji="0" lang="en-US" altLang="en-US" sz="24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equal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sngStrike" cap="none" spc="-10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(10 </a:t>
                      </a:r>
                      <a:r>
                        <a:rPr kumimoji="0" lang="en-US" altLang="en-US" sz="2400" b="0" i="0" u="none" strike="sngStrike" cap="none" spc="-100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&lt;&gt; </a:t>
                      </a:r>
                      <a:r>
                        <a:rPr kumimoji="0" lang="en-US" altLang="en-US" sz="2400" b="0" i="0" u="none" strike="sngStrike" cap="none" spc="-10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20) </a:t>
                      </a:r>
                      <a:r>
                        <a:rPr kumimoji="0" lang="en-US" altLang="en-US" sz="24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⇒</a:t>
                      </a:r>
                      <a:r>
                        <a:rPr kumimoji="0" lang="en-US" altLang="en-US" sz="2400" b="0" i="0" u="none" strike="sng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True if the left operand’s value is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greater than the right operand’s value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(10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20)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 False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True if the left operand’s value is less than the right operand’s value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(10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20) ⇒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True if the left operand’s value is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sym typeface="Symbol" panose="05050102010706020507" pitchFamily="18" charset="2"/>
                        </a:rPr>
                        <a:t>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right operand’s value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(10 </a:t>
                      </a:r>
                      <a:r>
                        <a:rPr kumimoji="0" lang="en-US" altLang="en-US" sz="24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&gt;= </a:t>
                      </a: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20)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False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Yields True if the left operand’s value is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  <a:sym typeface="Symbol" panose="05050102010706020507" pitchFamily="18" charset="2"/>
                        </a:rPr>
                        <a:t>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right operand’s value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(10 </a:t>
                      </a:r>
                      <a:r>
                        <a:rPr kumimoji="0" lang="en-US" altLang="en-US" sz="24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&lt;= </a:t>
                      </a: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20)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2400" b="0" i="0" u="none" strike="noStrike" kern="1200" cap="none" spc="-3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⇒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  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True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1131094" y="2416784"/>
            <a:ext cx="6853003" cy="1259925"/>
          </a:xfrm>
          <a:prstGeom prst="wedgeRoundRectCallout">
            <a:avLst>
              <a:gd name="adj1" fmla="val 55623"/>
              <a:gd name="adj2" fmla="val -24220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31094" y="2221912"/>
            <a:ext cx="6853003" cy="4026488"/>
          </a:xfrm>
          <a:prstGeom prst="roundRect">
            <a:avLst>
              <a:gd name="adj" fmla="val 5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59694" y="3420526"/>
            <a:ext cx="6464574" cy="2446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200" dirty="0">
                <a:solidFill>
                  <a:schemeClr val="tx1"/>
                </a:solidFill>
                <a:latin typeface="Lucida Console" panose="020B0609040504020204" pitchFamily="49" charset="0"/>
              </a:rPr>
              <a:t>print(True,False,True+0,False+0)</a:t>
            </a:r>
          </a:p>
          <a:p>
            <a:r>
              <a:rPr lang="en-US" sz="2200" dirty="0">
                <a:solidFill>
                  <a:schemeClr val="tx1"/>
                </a:solidFill>
                <a:latin typeface="Lucida Console" panose="020B0609040504020204" pitchFamily="49" charset="0"/>
              </a:rPr>
              <a:t>True False 1 0</a:t>
            </a:r>
          </a:p>
          <a:p>
            <a:r>
              <a:rPr lang="en-US" sz="2200" dirty="0">
                <a:solidFill>
                  <a:schemeClr val="tx1"/>
                </a:solidFill>
                <a:latin typeface="Lucida Console" panose="020B0609040504020204" pitchFamily="49" charset="0"/>
              </a:rPr>
              <a:t>&gt;&gt;&gt; print(true)</a:t>
            </a:r>
          </a:p>
          <a:p>
            <a:r>
              <a:rPr lang="en-US" sz="2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2200" dirty="0">
                <a:solidFill>
                  <a:schemeClr val="tx1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r>
              <a:rPr lang="en-US" sz="2200" dirty="0">
                <a:solidFill>
                  <a:schemeClr val="tx1"/>
                </a:solidFill>
                <a:latin typeface="Lucida Console" panose="020B0609040504020204" pitchFamily="49" charset="0"/>
              </a:rPr>
              <a:t>  File "&lt;</a:t>
            </a:r>
            <a:r>
              <a:rPr lang="en-US" sz="2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stdin</a:t>
            </a:r>
            <a:r>
              <a:rPr lang="en-US" sz="2200" dirty="0">
                <a:solidFill>
                  <a:schemeClr val="tx1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r>
              <a:rPr lang="en-US" sz="2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NameError</a:t>
            </a:r>
            <a:r>
              <a:rPr lang="en-US" sz="2200" dirty="0">
                <a:solidFill>
                  <a:schemeClr val="tx1"/>
                </a:solidFill>
                <a:latin typeface="Lucida Console" panose="020B0609040504020204" pitchFamily="49" charset="0"/>
              </a:rPr>
              <a:t>: name 'true' is not defined</a:t>
            </a:r>
          </a:p>
          <a:p>
            <a:r>
              <a:rPr lang="en-US" sz="2200" dirty="0">
                <a:solidFill>
                  <a:schemeClr val="tx1"/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59694" y="3420526"/>
            <a:ext cx="6464574" cy="2446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&gt;&gt;&gt; print(</a:t>
            </a:r>
            <a:r>
              <a:rPr lang="en-US" sz="2200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True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200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False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2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True+0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200" b="1" dirty="0">
                <a:solidFill>
                  <a:srgbClr val="FFAFAF"/>
                </a:solidFill>
                <a:latin typeface="Lucida Console" panose="020B0609040504020204" pitchFamily="49" charset="0"/>
              </a:rPr>
              <a:t>False+0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2200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True False </a:t>
            </a:r>
            <a:r>
              <a:rPr lang="en-US" sz="22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1</a:t>
            </a:r>
            <a:r>
              <a:rPr lang="en-US" sz="2200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200" b="1" dirty="0">
                <a:solidFill>
                  <a:srgbClr val="FFAFAF"/>
                </a:solidFill>
                <a:latin typeface="Lucida Console" panose="020B0609040504020204" pitchFamily="49" charset="0"/>
              </a:rPr>
              <a:t>0</a:t>
            </a:r>
          </a:p>
          <a:p>
            <a:r>
              <a:rPr lang="en-US" sz="2200" dirty="0">
                <a:latin typeface="Lucida Console" panose="020B0609040504020204" pitchFamily="49" charset="0"/>
              </a:rPr>
              <a:t>&gt;&gt;&gt; </a:t>
            </a:r>
            <a:r>
              <a:rPr lang="en-US" sz="2200" dirty="0">
                <a:solidFill>
                  <a:schemeClr val="tx1"/>
                </a:solidFill>
                <a:latin typeface="Lucida Console" panose="020B0609040504020204" pitchFamily="49" charset="0"/>
              </a:rPr>
              <a:t>print(true)</a:t>
            </a:r>
          </a:p>
          <a:p>
            <a:r>
              <a:rPr lang="en-US" sz="2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Traceback</a:t>
            </a:r>
            <a:r>
              <a:rPr lang="en-US" sz="2200" dirty="0">
                <a:solidFill>
                  <a:schemeClr val="tx1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r>
              <a:rPr lang="en-US" sz="2200" dirty="0">
                <a:solidFill>
                  <a:schemeClr val="tx1"/>
                </a:solidFill>
                <a:latin typeface="Lucida Console" panose="020B0609040504020204" pitchFamily="49" charset="0"/>
              </a:rPr>
              <a:t>  File "&lt;</a:t>
            </a:r>
            <a:r>
              <a:rPr lang="en-US" sz="2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stdin</a:t>
            </a:r>
            <a:r>
              <a:rPr lang="en-US" sz="2200" dirty="0">
                <a:solidFill>
                  <a:schemeClr val="tx1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r>
              <a:rPr lang="en-US" sz="2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NameError</a:t>
            </a:r>
            <a:r>
              <a:rPr lang="en-US" sz="2200" dirty="0">
                <a:solidFill>
                  <a:schemeClr val="tx1"/>
                </a:solidFill>
                <a:latin typeface="Lucida Console" panose="020B0609040504020204" pitchFamily="49" charset="0"/>
              </a:rPr>
              <a:t>: name 'true' is not defined</a:t>
            </a:r>
          </a:p>
          <a:p>
            <a:r>
              <a:rPr lang="en-US" sz="2200" dirty="0">
                <a:solidFill>
                  <a:schemeClr val="tx1"/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59694" y="3420526"/>
            <a:ext cx="6464574" cy="2446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&gt;&gt;&gt; print(</a:t>
            </a:r>
            <a:r>
              <a:rPr lang="en-US" sz="2200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True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200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False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2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True+0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sz="2200" b="1" dirty="0">
                <a:solidFill>
                  <a:srgbClr val="FFAFAF"/>
                </a:solidFill>
                <a:latin typeface="Lucida Console" panose="020B0609040504020204" pitchFamily="49" charset="0"/>
              </a:rPr>
              <a:t>False+0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2200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True False </a:t>
            </a:r>
            <a:r>
              <a:rPr lang="en-US" sz="22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1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200" b="1" dirty="0">
                <a:solidFill>
                  <a:srgbClr val="FFAFAF"/>
                </a:solidFill>
                <a:latin typeface="Lucida Console" panose="020B0609040504020204" pitchFamily="49" charset="0"/>
              </a:rPr>
              <a:t>0</a:t>
            </a:r>
          </a:p>
          <a:p>
            <a:r>
              <a:rPr lang="en-US" sz="2200" dirty="0">
                <a:latin typeface="Lucida Console" panose="020B0609040504020204" pitchFamily="49" charset="0"/>
              </a:rPr>
              <a:t>&gt;&gt;&gt; print(</a:t>
            </a:r>
            <a:r>
              <a:rPr lang="en-US" sz="2200" dirty="0">
                <a:solidFill>
                  <a:srgbClr val="92D050"/>
                </a:solidFill>
                <a:latin typeface="Lucida Console" panose="020B0609040504020204" pitchFamily="49" charset="0"/>
              </a:rPr>
              <a:t>true</a:t>
            </a:r>
            <a:r>
              <a:rPr lang="en-US" sz="2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2200" dirty="0" err="1">
                <a:latin typeface="Lucida Console" panose="020B0609040504020204" pitchFamily="49" charset="0"/>
              </a:rPr>
              <a:t>Traceback</a:t>
            </a:r>
            <a:r>
              <a:rPr lang="en-US" sz="2200" dirty="0">
                <a:latin typeface="Lucida Console" panose="020B0609040504020204" pitchFamily="49" charset="0"/>
              </a:rPr>
              <a:t> (most recent call last):</a:t>
            </a:r>
          </a:p>
          <a:p>
            <a:r>
              <a:rPr lang="en-US" sz="2200" dirty="0">
                <a:latin typeface="Lucida Console" panose="020B0609040504020204" pitchFamily="49" charset="0"/>
              </a:rPr>
              <a:t>  File "&lt;</a:t>
            </a:r>
            <a:r>
              <a:rPr lang="en-US" sz="2200" dirty="0" err="1">
                <a:latin typeface="Lucida Console" panose="020B0609040504020204" pitchFamily="49" charset="0"/>
              </a:rPr>
              <a:t>stdin</a:t>
            </a:r>
            <a:r>
              <a:rPr lang="en-US" sz="2200" dirty="0">
                <a:latin typeface="Lucida Console" panose="020B0609040504020204" pitchFamily="49" charset="0"/>
              </a:rPr>
              <a:t>&gt;", line 1, in &lt;module&gt;</a:t>
            </a:r>
          </a:p>
          <a:p>
            <a:r>
              <a:rPr lang="en-US" sz="2200" dirty="0" err="1">
                <a:latin typeface="Lucida Console" panose="020B0609040504020204" pitchFamily="49" charset="0"/>
              </a:rPr>
              <a:t>NameError</a:t>
            </a:r>
            <a:r>
              <a:rPr lang="en-US" sz="2200" dirty="0">
                <a:latin typeface="Lucida Console" panose="020B0609040504020204" pitchFamily="49" charset="0"/>
              </a:rPr>
              <a:t>: name '</a:t>
            </a:r>
            <a:r>
              <a:rPr lang="en-US" sz="2200" dirty="0">
                <a:solidFill>
                  <a:srgbClr val="92D050"/>
                </a:solidFill>
                <a:latin typeface="Lucida Console" panose="020B0609040504020204" pitchFamily="49" charset="0"/>
              </a:rPr>
              <a:t>true</a:t>
            </a:r>
            <a:r>
              <a:rPr lang="en-US" sz="2200" dirty="0">
                <a:latin typeface="Lucida Console" panose="020B0609040504020204" pitchFamily="49" charset="0"/>
              </a:rPr>
              <a:t>' is not defined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131094" y="2221914"/>
            <a:ext cx="6853003" cy="1259925"/>
          </a:xfrm>
          <a:prstGeom prst="wedgeRoundRectCallout">
            <a:avLst>
              <a:gd name="adj1" fmla="val 56804"/>
              <a:gd name="adj2" fmla="val -52429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“False” and “True” are aliases for the integers “0” and “1”, respectively.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045494" y="3481837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5494" y="4149573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5494" y="5463271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93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Python Arithmetic Operators: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692494"/>
              </p:ext>
            </p:extLst>
          </p:nvPr>
        </p:nvGraphicFramePr>
        <p:xfrm>
          <a:off x="239049" y="1179545"/>
          <a:ext cx="9248504" cy="5558417"/>
        </p:xfrm>
        <a:graphic>
          <a:graphicData uri="http://schemas.openxmlformats.org/drawingml/2006/table">
            <a:tbl>
              <a:tblPr/>
              <a:tblGrid>
                <a:gridCol w="14254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794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77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Assigns the value(s) from right side operand(s) to left side operand(s)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 = a + b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Adds the right operand to the left operand and assigns the result to left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c+=a  ⇒</a:t>
                      </a:r>
                      <a:b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c=</a:t>
                      </a:r>
                      <a:r>
                        <a:rPr kumimoji="0" lang="en-US" alt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c+a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Subtracts the right operand from the left operand and assigns the result to left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c-=a  ⇒</a:t>
                      </a:r>
                      <a:b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c=c-a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Multiplies the right operand with the left operand and assigns the result to left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c*=a  ⇒</a:t>
                      </a:r>
                      <a:b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c=c*a 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/=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Divides the left operand with the right operand and assigns the result to left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c/=a  ⇒</a:t>
                      </a:r>
                      <a:b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c=c/a 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%=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Performs a modulus using the two operands and assigns the result to the left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c%=a  ⇒</a:t>
                      </a:r>
                      <a:b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c=</a:t>
                      </a:r>
                      <a:r>
                        <a:rPr kumimoji="0" lang="en-US" altLang="en-US" sz="2400" b="0" i="0" u="none" strike="noStrike" cap="none" spc="-10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c%a</a:t>
                      </a: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**=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Raises the left operand with the right operand and assigns the result to left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c**=a  ⇒</a:t>
                      </a:r>
                      <a:b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c=c**a 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//=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Divides the left operand with the right operand and assigns the result to left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c//=a  ⇒</a:t>
                      </a:r>
                      <a:b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c=c//a 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05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Python Arithmetic Operators: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794845"/>
              </p:ext>
            </p:extLst>
          </p:nvPr>
        </p:nvGraphicFramePr>
        <p:xfrm>
          <a:off x="239049" y="1179545"/>
          <a:ext cx="9248504" cy="5558417"/>
        </p:xfrm>
        <a:graphic>
          <a:graphicData uri="http://schemas.openxmlformats.org/drawingml/2006/table">
            <a:tbl>
              <a:tblPr/>
              <a:tblGrid>
                <a:gridCol w="14254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794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77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Assigns the value(s) from right side operand(s) to left side operand(s)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 = a + b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Adds the right operand to the left operand and assigns the result to left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c+=a  ⇒</a:t>
                      </a:r>
                      <a:b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c=</a:t>
                      </a:r>
                      <a:r>
                        <a:rPr kumimoji="0" lang="en-US" alt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c+a</a:t>
                      </a: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Subtracts the right operand from the left operand and assigns the result to left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c-=a  ⇒</a:t>
                      </a:r>
                      <a:b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c=c-a</a:t>
                      </a: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Multiplies the right operand with the left operand and assigns the result to left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c*=a  ⇒</a:t>
                      </a:r>
                      <a:b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c=c*a 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/=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Divides the left operand with the right operand and assigns the result to left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c/=a  ⇒</a:t>
                      </a:r>
                      <a:b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c=c/a 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%=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Performs a modulus using the two operands and assigns the result to the left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c%=a  ⇒</a:t>
                      </a:r>
                      <a:b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c=</a:t>
                      </a:r>
                      <a:r>
                        <a:rPr kumimoji="0" lang="en-US" altLang="en-US" sz="2400" b="0" i="0" u="none" strike="noStrike" cap="none" spc="-100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c%a</a:t>
                      </a: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**=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Raises the left operand with the right operand and assigns the result to left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c**=a  ⇒</a:t>
                      </a:r>
                      <a:b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c=c**a 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//=</a:t>
                      </a: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Divides the left operand with the right operand and assigns the result to left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c//=a  ⇒</a:t>
                      </a:r>
                      <a:b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c=c//a </a:t>
                      </a: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1329118" y="1429795"/>
            <a:ext cx="5430267" cy="2211861"/>
          </a:xfrm>
          <a:prstGeom prst="wedgeRoundRectCallout">
            <a:avLst>
              <a:gd name="adj1" fmla="val -55164"/>
              <a:gd name="adj2" fmla="val 82238"/>
              <a:gd name="adj3" fmla="val 16667"/>
            </a:avLst>
          </a:prstGeom>
          <a:solidFill>
            <a:srgbClr val="76A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1329118" y="1429795"/>
            <a:ext cx="6529863" cy="2211861"/>
          </a:xfrm>
          <a:prstGeom prst="wedgeRoundRectCallout">
            <a:avLst>
              <a:gd name="adj1" fmla="val -54877"/>
              <a:gd name="adj2" fmla="val 136591"/>
              <a:gd name="adj3" fmla="val 16667"/>
            </a:avLst>
          </a:prstGeom>
          <a:solidFill>
            <a:srgbClr val="76A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1329118" y="1429795"/>
            <a:ext cx="7611783" cy="2211861"/>
          </a:xfrm>
          <a:prstGeom prst="wedgeRoundRectCallout">
            <a:avLst>
              <a:gd name="adj1" fmla="val -54412"/>
              <a:gd name="adj2" fmla="val 168146"/>
              <a:gd name="adj3" fmla="val 16667"/>
            </a:avLst>
          </a:prstGeom>
          <a:solidFill>
            <a:srgbClr val="76A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There is no difference to C++ (except for the fact that there are new operators (** and //) and one operator with a modified meaning (/), so these new/modified operators will, of course, have corresponding new assignment operators</a:t>
            </a:r>
          </a:p>
        </p:txBody>
      </p:sp>
    </p:spTree>
    <p:extLst>
      <p:ext uri="{BB962C8B-B14F-4D97-AF65-F5344CB8AC3E}">
        <p14:creationId xmlns:p14="http://schemas.microsoft.com/office/powerpoint/2010/main" val="164782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Python Arithmetic Operators: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166043"/>
              </p:ext>
            </p:extLst>
          </p:nvPr>
        </p:nvGraphicFramePr>
        <p:xfrm>
          <a:off x="239049" y="1179545"/>
          <a:ext cx="9248504" cy="4278257"/>
        </p:xfrm>
        <a:graphic>
          <a:graphicData uri="http://schemas.openxmlformats.org/drawingml/2006/table">
            <a:tbl>
              <a:tblPr/>
              <a:tblGrid>
                <a:gridCol w="14254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080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77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&amp;</a:t>
                      </a:r>
                      <a:b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binary AND </a:t>
                      </a:r>
                      <a:endParaRPr kumimoji="0" lang="en-US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Places a bit in the result if it exists in both operands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(60 &amp; 13)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12 which is 0000 1100</a:t>
                      </a:r>
                      <a:endParaRPr kumimoji="0" lang="en-US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|</a:t>
                      </a:r>
                      <a:b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binary OR </a:t>
                      </a:r>
                      <a:endParaRPr kumimoji="0" lang="en-US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Places a bit in the result if it exists in either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(60 | 13)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61 which is 0011 1101</a:t>
                      </a:r>
                      <a:endParaRPr kumimoji="0" lang="en-US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^</a:t>
                      </a:r>
                      <a:b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binary XOR </a:t>
                      </a:r>
                      <a:endParaRPr kumimoji="0" lang="en-US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Places a bit in the result if it is set in one operand but not both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(60 ^ 13)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49 which is 0011 0001</a:t>
                      </a:r>
                      <a:endParaRPr kumimoji="0" lang="en-US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~</a:t>
                      </a:r>
                      <a:b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binary FLIP </a:t>
                      </a:r>
                      <a:endParaRPr kumimoji="0" lang="en-US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Places a bit in the result if it is not set in the operand (on the right-hand)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(~60 )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-61 </a:t>
                      </a:r>
                      <a:b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which is …</a:t>
                      </a:r>
                      <a:r>
                        <a:rPr kumimoji="0" lang="en-US" altLang="en-US" sz="16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1100 0011</a:t>
                      </a:r>
                      <a:endParaRPr kumimoji="0" lang="en-US" altLang="en-US" sz="1600" b="0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&lt;&lt;</a:t>
                      </a:r>
                      <a:b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left shift </a:t>
                      </a:r>
                      <a:endParaRPr kumimoji="0" lang="en-US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left operand’s value moves left by the number of bits indicated by the right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60 &lt;&lt; 2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240 which is 1111 0000</a:t>
                      </a:r>
                      <a:endParaRPr kumimoji="0" lang="en-US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&gt;&gt; </a:t>
                      </a:r>
                      <a:b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right shift </a:t>
                      </a:r>
                      <a:endParaRPr kumimoji="0" lang="en-US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left operand’s value moves right by the number of bits indicated by the right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60 &gt;&gt; 2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15 which is 0000 1111</a:t>
                      </a:r>
                      <a:endParaRPr kumimoji="0" lang="en-US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2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Python Arithmetic Operators: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385197"/>
              </p:ext>
            </p:extLst>
          </p:nvPr>
        </p:nvGraphicFramePr>
        <p:xfrm>
          <a:off x="239049" y="1179545"/>
          <a:ext cx="9248504" cy="4278257"/>
        </p:xfrm>
        <a:graphic>
          <a:graphicData uri="http://schemas.openxmlformats.org/drawingml/2006/table">
            <a:tbl>
              <a:tblPr/>
              <a:tblGrid>
                <a:gridCol w="14254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080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77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&amp;</a:t>
                      </a:r>
                      <a:b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binary AND </a:t>
                      </a:r>
                      <a:endParaRPr kumimoji="0" lang="en-US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Places a bit in the result if it exists in both operands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(60 &amp; 13)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12 which is 0000 1100</a:t>
                      </a:r>
                      <a:endParaRPr kumimoji="0" lang="en-US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|</a:t>
                      </a:r>
                      <a:b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binary OR </a:t>
                      </a:r>
                      <a:endParaRPr kumimoji="0" lang="en-US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Places a bit in the result if it exists in either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(60 | 13)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61 which is 0011 1101</a:t>
                      </a:r>
                      <a:endParaRPr kumimoji="0" lang="en-US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^</a:t>
                      </a:r>
                      <a:b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binary XOR </a:t>
                      </a:r>
                      <a:endParaRPr kumimoji="0" lang="en-US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Places a bit in the result if it is set in one operand but not both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(60 ^ 13)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49 which is 0011 0001</a:t>
                      </a:r>
                      <a:endParaRPr kumimoji="0" lang="en-US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~</a:t>
                      </a:r>
                      <a:b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binary FLIP </a:t>
                      </a:r>
                      <a:endParaRPr kumimoji="0" lang="en-US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spc="-20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Places a bit in the result if it is not set in the operand (on the right-hand)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(~60 )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-61 </a:t>
                      </a:r>
                      <a:b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which is …</a:t>
                      </a:r>
                      <a:r>
                        <a:rPr kumimoji="0" lang="en-US" altLang="en-US" sz="16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1100 0011</a:t>
                      </a:r>
                      <a:endParaRPr kumimoji="0" lang="en-US" altLang="en-US" sz="1600" b="0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&lt;&lt;</a:t>
                      </a:r>
                      <a:b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left shift </a:t>
                      </a:r>
                      <a:endParaRPr kumimoji="0" lang="en-US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left operand’s value moves left by the number of bits indicated by the right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60 &lt;&lt; 2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240 which is 1111 0000</a:t>
                      </a:r>
                      <a:endParaRPr kumimoji="0" lang="en-US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&gt;&gt; </a:t>
                      </a:r>
                      <a:b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right shift </a:t>
                      </a:r>
                      <a:endParaRPr kumimoji="0" lang="en-US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144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left operand’s value moves right by the number of bits indicated by the right operand</a:t>
                      </a:r>
                    </a:p>
                  </a:txBody>
                  <a:tcPr marL="9525" marR="95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60 &gt;&gt; 2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15 which is 0000 1111</a:t>
                      </a:r>
                      <a:endParaRPr kumimoji="0" lang="en-US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3334461" y="2786609"/>
            <a:ext cx="3064476" cy="1322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These are all identical to C++</a:t>
            </a:r>
          </a:p>
        </p:txBody>
      </p:sp>
    </p:spTree>
    <p:extLst>
      <p:ext uri="{BB962C8B-B14F-4D97-AF65-F5344CB8AC3E}">
        <p14:creationId xmlns:p14="http://schemas.microsoft.com/office/powerpoint/2010/main" val="417403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How Variables Are Stored</a:t>
            </a:r>
            <a:endParaRPr lang="en-US" altLang="en-US" sz="4400" dirty="0" smtClean="0">
              <a:solidFill>
                <a:srgbClr val="0070C0"/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96066" y="1166699"/>
            <a:ext cx="9324003" cy="5410335"/>
          </a:xfrm>
        </p:spPr>
        <p:txBody>
          <a:bodyPr>
            <a:noAutofit/>
          </a:bodyPr>
          <a:lstStyle/>
          <a:p>
            <a:r>
              <a:rPr lang="en-US" altLang="en-US" sz="3600" dirty="0">
                <a:solidFill>
                  <a:schemeClr val="bg1">
                    <a:lumMod val="75000"/>
                  </a:schemeClr>
                </a:solidFill>
              </a:rPr>
              <a:t>Variables are nothing more than reserved memory locations to store values. </a:t>
            </a:r>
          </a:p>
          <a:p>
            <a:pPr>
              <a:spcBef>
                <a:spcPts val="1651"/>
              </a:spcBef>
            </a:pPr>
            <a:r>
              <a:rPr lang="en-US" altLang="en-US" sz="3600" dirty="0">
                <a:solidFill>
                  <a:srgbClr val="00B050"/>
                </a:solidFill>
              </a:rPr>
              <a:t>In languages that use declarations (</a:t>
            </a:r>
            <a:r>
              <a:rPr lang="en-US" altLang="en-US" sz="3600" dirty="0" err="1">
                <a:solidFill>
                  <a:srgbClr val="00B050"/>
                </a:solidFill>
              </a:rPr>
              <a:t>eg</a:t>
            </a:r>
            <a:r>
              <a:rPr lang="en-US" altLang="en-US" sz="3600" dirty="0">
                <a:solidFill>
                  <a:srgbClr val="00B050"/>
                </a:solidFill>
              </a:rPr>
              <a:t>, C++):</a:t>
            </a:r>
            <a:endParaRPr lang="en-US" altLang="en-US" sz="3302" dirty="0">
              <a:solidFill>
                <a:srgbClr val="00B05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en-US" sz="3200" b="1" u="sng" dirty="0">
                <a:solidFill>
                  <a:srgbClr val="FF0000"/>
                </a:solidFill>
              </a:rPr>
              <a:t>Declaring</a:t>
            </a:r>
            <a:r>
              <a:rPr lang="en-US" altLang="en-US" sz="3027" dirty="0">
                <a:solidFill>
                  <a:srgbClr val="FF0000"/>
                </a:solidFill>
              </a:rPr>
              <a:t> a variable reserves a space in memory.</a:t>
            </a:r>
          </a:p>
          <a:p>
            <a:pPr lvl="1"/>
            <a:r>
              <a:rPr lang="en-US" altLang="en-US" sz="3027" dirty="0">
                <a:solidFill>
                  <a:schemeClr val="bg1"/>
                </a:solidFill>
              </a:rPr>
              <a:t>The declared data type of the variable determines how much memory will be allocated. </a:t>
            </a:r>
          </a:p>
          <a:p>
            <a:pPr>
              <a:spcBef>
                <a:spcPts val="1651"/>
              </a:spcBef>
            </a:pPr>
            <a:r>
              <a:rPr lang="en-US" altLang="en-US" sz="3600" dirty="0">
                <a:solidFill>
                  <a:srgbClr val="00B050"/>
                </a:solidFill>
              </a:rPr>
              <a:t>In languages without declarations (</a:t>
            </a:r>
            <a:r>
              <a:rPr lang="en-US" altLang="en-US" sz="3600" dirty="0" err="1">
                <a:solidFill>
                  <a:srgbClr val="00B050"/>
                </a:solidFill>
              </a:rPr>
              <a:t>eg</a:t>
            </a:r>
            <a:r>
              <a:rPr lang="en-US" altLang="en-US" sz="3600" dirty="0">
                <a:solidFill>
                  <a:srgbClr val="00B050"/>
                </a:solidFill>
              </a:rPr>
              <a:t>, Python):</a:t>
            </a:r>
          </a:p>
          <a:p>
            <a:pPr lvl="1">
              <a:spcBef>
                <a:spcPts val="0"/>
              </a:spcBef>
            </a:pPr>
            <a:r>
              <a:rPr lang="en-US" altLang="en-US" sz="3200" b="1" u="sng" dirty="0" smtClean="0">
                <a:solidFill>
                  <a:srgbClr val="FF0000"/>
                </a:solidFill>
              </a:rPr>
              <a:t>Assigning</a:t>
            </a:r>
            <a:r>
              <a:rPr lang="en-US" altLang="en-US" sz="3027" dirty="0" smtClean="0">
                <a:solidFill>
                  <a:srgbClr val="FF0000"/>
                </a:solidFill>
              </a:rPr>
              <a:t> </a:t>
            </a:r>
            <a:r>
              <a:rPr lang="en-US" altLang="en-US" sz="3027" dirty="0">
                <a:solidFill>
                  <a:srgbClr val="FF0000"/>
                </a:solidFill>
              </a:rPr>
              <a:t>to a variable reserves </a:t>
            </a:r>
            <a:r>
              <a:rPr lang="en-US" altLang="en-US" sz="3027" dirty="0" smtClean="0">
                <a:solidFill>
                  <a:srgbClr val="FF0000"/>
                </a:solidFill>
              </a:rPr>
              <a:t>its </a:t>
            </a:r>
            <a:r>
              <a:rPr lang="en-US" altLang="en-US" sz="3027" dirty="0">
                <a:solidFill>
                  <a:srgbClr val="FF0000"/>
                </a:solidFill>
              </a:rPr>
              <a:t>space in memory.</a:t>
            </a:r>
          </a:p>
          <a:p>
            <a:pPr lvl="1"/>
            <a:r>
              <a:rPr lang="en-US" altLang="en-US" sz="3027" dirty="0" smtClean="0">
                <a:solidFill>
                  <a:schemeClr val="bg1"/>
                </a:solidFill>
              </a:rPr>
              <a:t>What is being assigned </a:t>
            </a:r>
            <a:r>
              <a:rPr lang="en-US" altLang="en-US" sz="3027" dirty="0">
                <a:solidFill>
                  <a:schemeClr val="bg1"/>
                </a:solidFill>
              </a:rPr>
              <a:t>determines </a:t>
            </a:r>
            <a:r>
              <a:rPr lang="en-US" altLang="en-US" sz="3027" dirty="0" smtClean="0">
                <a:solidFill>
                  <a:schemeClr val="bg1"/>
                </a:solidFill>
              </a:rPr>
              <a:t>its type and size.</a:t>
            </a:r>
            <a:endParaRPr lang="en-US" altLang="en-US" sz="3027" dirty="0">
              <a:solidFill>
                <a:schemeClr val="bg1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1205182" y="1128666"/>
            <a:ext cx="7305769" cy="2743200"/>
          </a:xfrm>
          <a:prstGeom prst="wedgeRoundRectCallout">
            <a:avLst>
              <a:gd name="adj1" fmla="val 25902"/>
              <a:gd name="adj2" fmla="val 9033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lnSpc>
                <a:spcPct val="95000"/>
              </a:lnSpc>
            </a:pPr>
            <a:r>
              <a:rPr lang="en-US" sz="3200" dirty="0">
                <a:solidFill>
                  <a:srgbClr val="0033CC"/>
                </a:solidFill>
              </a:rPr>
              <a:t>At least we choose to </a:t>
            </a:r>
            <a:r>
              <a:rPr lang="en-US" sz="3200" i="1" dirty="0" smtClean="0">
                <a:solidFill>
                  <a:srgbClr val="0033CC"/>
                </a:solidFill>
              </a:rPr>
              <a:t>think </a:t>
            </a:r>
            <a:r>
              <a:rPr lang="en-US" sz="3200" dirty="0" smtClean="0">
                <a:solidFill>
                  <a:srgbClr val="0033CC"/>
                </a:solidFill>
              </a:rPr>
              <a:t>of </a:t>
            </a:r>
            <a:r>
              <a:rPr lang="en-US" sz="3200" dirty="0">
                <a:solidFill>
                  <a:srgbClr val="0033CC"/>
                </a:solidFill>
              </a:rPr>
              <a:t>it this way. </a:t>
            </a:r>
            <a:br>
              <a:rPr lang="en-US" sz="3200" dirty="0">
                <a:solidFill>
                  <a:srgbClr val="0033CC"/>
                </a:solidFill>
              </a:rPr>
            </a:br>
            <a:r>
              <a:rPr lang="en-US" sz="3200" dirty="0">
                <a:solidFill>
                  <a:srgbClr val="0033CC"/>
                </a:solidFill>
              </a:rPr>
              <a:t>If we </a:t>
            </a:r>
            <a:r>
              <a:rPr lang="en-US" sz="3200" dirty="0" smtClean="0">
                <a:solidFill>
                  <a:srgbClr val="0033CC"/>
                </a:solidFill>
              </a:rPr>
              <a:t>looked </a:t>
            </a:r>
            <a:r>
              <a:rPr lang="en-US" sz="3200" dirty="0">
                <a:solidFill>
                  <a:srgbClr val="0033CC"/>
                </a:solidFill>
              </a:rPr>
              <a:t>at the technical </a:t>
            </a:r>
            <a:r>
              <a:rPr lang="en-US" sz="3200" dirty="0" smtClean="0">
                <a:solidFill>
                  <a:srgbClr val="0033CC"/>
                </a:solidFill>
              </a:rPr>
              <a:t>details,</a:t>
            </a:r>
          </a:p>
          <a:p>
            <a:pPr algn="ctr">
              <a:lnSpc>
                <a:spcPct val="95000"/>
              </a:lnSpc>
            </a:pPr>
            <a:r>
              <a:rPr lang="en-US" sz="3200" dirty="0" smtClean="0">
                <a:solidFill>
                  <a:srgbClr val="0033CC"/>
                </a:solidFill>
              </a:rPr>
              <a:t> </a:t>
            </a:r>
            <a:r>
              <a:rPr lang="en-US" sz="3200" dirty="0">
                <a:solidFill>
                  <a:srgbClr val="0033CC"/>
                </a:solidFill>
              </a:rPr>
              <a:t>we </a:t>
            </a:r>
            <a:r>
              <a:rPr lang="en-US" sz="3200" i="1" dirty="0">
                <a:solidFill>
                  <a:srgbClr val="0033CC"/>
                </a:solidFill>
              </a:rPr>
              <a:t>might</a:t>
            </a:r>
            <a:r>
              <a:rPr lang="en-US" sz="3200" dirty="0">
                <a:solidFill>
                  <a:srgbClr val="0033CC"/>
                </a:solidFill>
              </a:rPr>
              <a:t> find that </a:t>
            </a:r>
            <a:r>
              <a:rPr lang="en-US" sz="3200" dirty="0" smtClean="0">
                <a:solidFill>
                  <a:srgbClr val="0033CC"/>
                </a:solidFill>
              </a:rPr>
              <a:t>the </a:t>
            </a:r>
            <a:r>
              <a:rPr lang="en-US" sz="3200" dirty="0">
                <a:solidFill>
                  <a:srgbClr val="0033CC"/>
                </a:solidFill>
              </a:rPr>
              <a:t>interpreter </a:t>
            </a:r>
            <a:endParaRPr lang="en-US" sz="3200" dirty="0" smtClean="0">
              <a:solidFill>
                <a:srgbClr val="0033CC"/>
              </a:solidFill>
            </a:endParaRPr>
          </a:p>
          <a:p>
            <a:pPr algn="ctr">
              <a:lnSpc>
                <a:spcPct val="95000"/>
              </a:lnSpc>
            </a:pPr>
            <a:r>
              <a:rPr lang="en-US" sz="3200" dirty="0" smtClean="0">
                <a:solidFill>
                  <a:srgbClr val="0033CC"/>
                </a:solidFill>
              </a:rPr>
              <a:t>saves time by </a:t>
            </a:r>
            <a:r>
              <a:rPr lang="en-US" sz="3200" i="1" dirty="0">
                <a:solidFill>
                  <a:srgbClr val="0033CC"/>
                </a:solidFill>
              </a:rPr>
              <a:t>reusing</a:t>
            </a:r>
            <a:r>
              <a:rPr lang="en-US" sz="3200" dirty="0">
                <a:solidFill>
                  <a:srgbClr val="0033CC"/>
                </a:solidFill>
              </a:rPr>
              <a:t> </a:t>
            </a:r>
            <a:r>
              <a:rPr lang="en-US" sz="3200" dirty="0" smtClean="0">
                <a:solidFill>
                  <a:srgbClr val="0033CC"/>
                </a:solidFill>
              </a:rPr>
              <a:t>the </a:t>
            </a:r>
            <a:r>
              <a:rPr lang="en-US" sz="3200" dirty="0">
                <a:solidFill>
                  <a:srgbClr val="0033CC"/>
                </a:solidFill>
              </a:rPr>
              <a:t>memory </a:t>
            </a:r>
            <a:endParaRPr lang="en-US" sz="3200" dirty="0" smtClean="0">
              <a:solidFill>
                <a:srgbClr val="0033CC"/>
              </a:solidFill>
            </a:endParaRPr>
          </a:p>
          <a:p>
            <a:pPr algn="ctr">
              <a:lnSpc>
                <a:spcPct val="95000"/>
              </a:lnSpc>
            </a:pPr>
            <a:r>
              <a:rPr lang="en-US" sz="3200" dirty="0" smtClean="0">
                <a:solidFill>
                  <a:srgbClr val="0033CC"/>
                </a:solidFill>
              </a:rPr>
              <a:t>space that </a:t>
            </a:r>
            <a:r>
              <a:rPr lang="en-US" sz="3200" dirty="0">
                <a:solidFill>
                  <a:srgbClr val="0033CC"/>
                </a:solidFill>
              </a:rPr>
              <a:t>the variable previously </a:t>
            </a:r>
            <a:r>
              <a:rPr lang="en-US" sz="3200" dirty="0" smtClean="0">
                <a:solidFill>
                  <a:srgbClr val="0033CC"/>
                </a:solidFill>
              </a:rPr>
              <a:t>had.</a:t>
            </a:r>
            <a:endParaRPr lang="en-US" sz="32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6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Python Arithmetic Operators: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79176"/>
              </p:ext>
            </p:extLst>
          </p:nvPr>
        </p:nvGraphicFramePr>
        <p:xfrm>
          <a:off x="239049" y="1179545"/>
          <a:ext cx="9248504" cy="3148589"/>
        </p:xfrm>
        <a:graphic>
          <a:graphicData uri="http://schemas.openxmlformats.org/drawingml/2006/table">
            <a:tbl>
              <a:tblPr/>
              <a:tblGrid>
                <a:gridCol w="14254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080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77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and</a:t>
                      </a:r>
                    </a:p>
                  </a:txBody>
                  <a:tcPr marL="8287"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If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both the operands </a:t>
                      </a:r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are nonzero then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then condition becomes </a:t>
                      </a:r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True.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-182563" algn="ctr" fontAlgn="t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(True 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and 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0)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→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 False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287"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or</a:t>
                      </a:r>
                    </a:p>
                  </a:txBody>
                  <a:tcPr marL="8287"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If either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of the two operands are non zero then then condition becomes </a:t>
                      </a:r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True.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-182563" algn="ctr" fontAlgn="t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(True 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or 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0)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→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 True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287"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not</a:t>
                      </a:r>
                    </a:p>
                  </a:txBody>
                  <a:tcPr marL="8287"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If the operand is nonzero, then the condition becomes False. Otherwise, it becomes True.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t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not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7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→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 False</a:t>
                      </a:r>
                    </a:p>
                    <a:p>
                      <a:pPr marL="0" indent="0" algn="ctr" fontAlgn="t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not 0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→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 True</a:t>
                      </a:r>
                    </a:p>
                    <a:p>
                      <a:pPr marL="0" indent="0" algn="ctr" fontAlgn="t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not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"hello"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→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 False</a:t>
                      </a:r>
                    </a:p>
                    <a:p>
                      <a:pPr marL="0" indent="0" algn="ctr" fontAlgn="t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not False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→</a:t>
                      </a:r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 True</a:t>
                      </a:r>
                    </a:p>
                  </a:txBody>
                  <a:tcPr marL="8287"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77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Python Arithmetic Operators: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439090"/>
              </p:ext>
            </p:extLst>
          </p:nvPr>
        </p:nvGraphicFramePr>
        <p:xfrm>
          <a:off x="239049" y="1179545"/>
          <a:ext cx="9248504" cy="3148589"/>
        </p:xfrm>
        <a:graphic>
          <a:graphicData uri="http://schemas.openxmlformats.org/drawingml/2006/table">
            <a:tbl>
              <a:tblPr/>
              <a:tblGrid>
                <a:gridCol w="14254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080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77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and</a:t>
                      </a:r>
                    </a:p>
                  </a:txBody>
                  <a:tcPr marL="8287"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If </a:t>
                      </a:r>
                      <a:r>
                        <a:rPr lang="en-US" sz="24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both the operands </a:t>
                      </a:r>
                      <a:r>
                        <a:rPr lang="en-US" sz="24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are nonzero then </a:t>
                      </a:r>
                      <a:r>
                        <a:rPr lang="en-US" sz="24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then condition becomes </a:t>
                      </a:r>
                      <a:r>
                        <a:rPr lang="en-US" sz="24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True.</a:t>
                      </a:r>
                      <a:endParaRPr lang="en-US" sz="24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-182563" algn="ctr" fontAlgn="t"/>
                      <a:r>
                        <a:rPr lang="en-US" sz="20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(True </a:t>
                      </a:r>
                      <a:r>
                        <a:rPr lang="en-US" sz="2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and </a:t>
                      </a:r>
                      <a:r>
                        <a:rPr lang="en-US" sz="20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0)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→</a:t>
                      </a:r>
                      <a:r>
                        <a:rPr lang="en-US" sz="20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 False</a:t>
                      </a:r>
                      <a:endParaRPr lang="en-US" sz="2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8287"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or</a:t>
                      </a:r>
                    </a:p>
                  </a:txBody>
                  <a:tcPr marL="8287"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If either </a:t>
                      </a:r>
                      <a:r>
                        <a:rPr lang="en-US" sz="24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of the two operands are non zero then then condition becomes </a:t>
                      </a:r>
                      <a:r>
                        <a:rPr lang="en-US" sz="24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True.</a:t>
                      </a:r>
                      <a:endParaRPr lang="en-US" sz="24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-182563" algn="ctr" fontAlgn="t"/>
                      <a:r>
                        <a:rPr lang="en-US" sz="20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(True </a:t>
                      </a:r>
                      <a:r>
                        <a:rPr lang="en-US" sz="2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or </a:t>
                      </a:r>
                      <a:r>
                        <a:rPr lang="en-US" sz="20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0)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→</a:t>
                      </a:r>
                      <a:r>
                        <a:rPr lang="en-US" sz="20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 True</a:t>
                      </a:r>
                      <a:endParaRPr lang="en-US" sz="2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8287"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not</a:t>
                      </a:r>
                    </a:p>
                  </a:txBody>
                  <a:tcPr marL="8287"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If the operand is nonzero, then the condition becomes False. Otherwise, it becomes True.</a:t>
                      </a:r>
                      <a:endParaRPr lang="en-US" sz="24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t"/>
                      <a:r>
                        <a:rPr lang="en-US" sz="20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not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 7</a:t>
                      </a:r>
                      <a:r>
                        <a:rPr lang="en-US" sz="20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→</a:t>
                      </a:r>
                      <a:r>
                        <a:rPr lang="en-US" sz="20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 False</a:t>
                      </a:r>
                    </a:p>
                    <a:p>
                      <a:pPr marL="0" indent="0" algn="ctr" fontAlgn="t"/>
                      <a:r>
                        <a:rPr lang="en-US" sz="20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not 0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→</a:t>
                      </a:r>
                      <a:r>
                        <a:rPr lang="en-US" sz="20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 True</a:t>
                      </a:r>
                    </a:p>
                    <a:p>
                      <a:pPr marL="0" indent="0" algn="ctr" fontAlgn="t"/>
                      <a:r>
                        <a:rPr lang="en-US" sz="20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not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 "hello"</a:t>
                      </a:r>
                      <a:r>
                        <a:rPr lang="en-US" sz="20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→</a:t>
                      </a:r>
                      <a:r>
                        <a:rPr lang="en-US" sz="20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 False</a:t>
                      </a:r>
                    </a:p>
                    <a:p>
                      <a:pPr marL="0" indent="0" algn="ctr" fontAlgn="t"/>
                      <a:r>
                        <a:rPr lang="en-US" sz="20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not False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Lucida Sans Unicode" panose="020B0602030504020204" pitchFamily="34" charset="0"/>
                          <a:cs typeface="Times New Roman"/>
                        </a:rPr>
                        <a:t>→</a:t>
                      </a:r>
                      <a:r>
                        <a:rPr lang="en-US" sz="20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 True</a:t>
                      </a:r>
                    </a:p>
                  </a:txBody>
                  <a:tcPr marL="8287" marR="8287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3096096" y="1992461"/>
            <a:ext cx="3546393" cy="2113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These </a:t>
            </a:r>
            <a:r>
              <a:rPr lang="en-US" sz="2800" i="1" dirty="0">
                <a:solidFill>
                  <a:schemeClr val="tx1"/>
                </a:solidFill>
              </a:rPr>
              <a:t>operations</a:t>
            </a:r>
            <a:r>
              <a:rPr lang="en-US" sz="2800" dirty="0">
                <a:solidFill>
                  <a:schemeClr val="tx1"/>
                </a:solidFill>
              </a:rPr>
              <a:t> are identical to C++, but Python </a:t>
            </a:r>
            <a:r>
              <a:rPr lang="en-US" sz="2800" i="1" dirty="0">
                <a:solidFill>
                  <a:schemeClr val="tx1"/>
                </a:solidFill>
              </a:rPr>
              <a:t>uses </a:t>
            </a:r>
            <a:r>
              <a:rPr lang="en-US" sz="2800" b="1" i="1" dirty="0">
                <a:solidFill>
                  <a:schemeClr val="tx1"/>
                </a:solidFill>
              </a:rPr>
              <a:t>words</a:t>
            </a:r>
            <a:r>
              <a:rPr lang="en-US" sz="2800" dirty="0">
                <a:solidFill>
                  <a:schemeClr val="tx1"/>
                </a:solidFill>
              </a:rPr>
              <a:t>, rather than the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&amp;&amp;, ||, ! symbols.</a:t>
            </a:r>
          </a:p>
        </p:txBody>
      </p:sp>
    </p:spTree>
    <p:extLst>
      <p:ext uri="{BB962C8B-B14F-4D97-AF65-F5344CB8AC3E}">
        <p14:creationId xmlns:p14="http://schemas.microsoft.com/office/powerpoint/2010/main" val="1768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Python Operators Precedence</a:t>
            </a:r>
          </a:p>
        </p:txBody>
      </p:sp>
      <p:graphicFrame>
        <p:nvGraphicFramePr>
          <p:cNvPr id="3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676377"/>
              </p:ext>
            </p:extLst>
          </p:nvPr>
        </p:nvGraphicFramePr>
        <p:xfrm>
          <a:off x="237744" y="1179576"/>
          <a:ext cx="9259939" cy="5393817"/>
        </p:xfrm>
        <a:graphic>
          <a:graphicData uri="http://schemas.openxmlformats.org/drawingml/2006/table">
            <a:tbl>
              <a:tblPr/>
              <a:tblGrid>
                <a:gridCol w="32740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59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89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**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Exponentiation (raise to the power)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~ + -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Complement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 unary plus and minus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/>
                      </a:r>
                      <a:b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method names for the last two are +@ and -@)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 / % //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Multiply, divide, modulo and floor division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 -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Addition and subtraction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&gt;&gt; &lt;&lt;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Right and left bitwise shift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&amp;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'AND'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^ |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exclusive `OR' and regular `OR'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&lt;= &lt; &gt; &gt;=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Comparison operators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==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!=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Equality operators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= %= /= //= -= += *= **=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Assignment operators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is, is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Identity operators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in, not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 operators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not, or,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and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Logical operators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86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Python Operators Precedence</a:t>
            </a:r>
          </a:p>
        </p:txBody>
      </p:sp>
      <p:graphicFrame>
        <p:nvGraphicFramePr>
          <p:cNvPr id="3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626951"/>
              </p:ext>
            </p:extLst>
          </p:nvPr>
        </p:nvGraphicFramePr>
        <p:xfrm>
          <a:off x="237744" y="1179576"/>
          <a:ext cx="9259939" cy="5393817"/>
        </p:xfrm>
        <a:graphic>
          <a:graphicData uri="http://schemas.openxmlformats.org/drawingml/2006/table">
            <a:tbl>
              <a:tblPr/>
              <a:tblGrid>
                <a:gridCol w="32740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59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89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**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Exponentiation (raise to the power)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~ + -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Complement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 unary plus and minus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/>
                      </a:r>
                      <a:b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method names for the last two are +@ and -@)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 / % //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Multiply, divide, modulo and floor division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 -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Addition and subtraction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&gt;&gt; &lt;&lt;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Right and left bitwise shift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&amp;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'AND'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^ |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Bitwise exclusive `OR' and regular `OR'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&lt;= &lt; &gt; &gt;=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Comparison operators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==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!=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Equality operators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= %= /= //= -= += *= **=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Assignment operators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Identity operators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,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 operators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not, or,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and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Logical operators</a:t>
                      </a: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4" name="Rounded Rectangular Callout 3"/>
          <p:cNvSpPr/>
          <p:nvPr/>
        </p:nvSpPr>
        <p:spPr>
          <a:xfrm>
            <a:off x="1997155" y="2133599"/>
            <a:ext cx="5458540" cy="2452939"/>
          </a:xfrm>
          <a:prstGeom prst="wedgeRoundRectCallout">
            <a:avLst>
              <a:gd name="adj1" fmla="val -46609"/>
              <a:gd name="adj2" fmla="val 866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We’ll talk about these later. But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not </a:t>
            </a:r>
            <a:r>
              <a:rPr lang="en-US" sz="2800" dirty="0">
                <a:solidFill>
                  <a:schemeClr val="tx1"/>
                </a:solidFill>
              </a:rPr>
              <a:t>yet, because they’re not </a:t>
            </a:r>
            <a:r>
              <a:rPr lang="en-US" sz="2800" dirty="0" smtClean="0">
                <a:solidFill>
                  <a:schemeClr val="tx1"/>
                </a:solidFill>
              </a:rPr>
              <a:t>applicable </a:t>
            </a:r>
            <a:r>
              <a:rPr lang="en-US" sz="2800" dirty="0">
                <a:solidFill>
                  <a:schemeClr val="tx1"/>
                </a:solidFill>
              </a:rPr>
              <a:t>to the “number” data-type (which is the </a:t>
            </a:r>
            <a:r>
              <a:rPr lang="en-US" sz="2800" dirty="0" smtClean="0">
                <a:solidFill>
                  <a:schemeClr val="tx1"/>
                </a:solidFill>
              </a:rPr>
              <a:t>only type we’ve </a:t>
            </a:r>
            <a:r>
              <a:rPr lang="en-US" sz="2800" dirty="0">
                <a:solidFill>
                  <a:schemeClr val="tx1"/>
                </a:solidFill>
              </a:rPr>
              <a:t>been talking </a:t>
            </a:r>
            <a:r>
              <a:rPr lang="en-US" sz="2800" dirty="0" smtClean="0">
                <a:solidFill>
                  <a:schemeClr val="tx1"/>
                </a:solidFill>
              </a:rPr>
              <a:t>about </a:t>
            </a:r>
            <a:r>
              <a:rPr lang="en-US" sz="2800" dirty="0">
                <a:solidFill>
                  <a:schemeClr val="tx1"/>
                </a:solidFill>
              </a:rPr>
              <a:t>since slide </a:t>
            </a:r>
            <a:r>
              <a:rPr lang="en-US" sz="2800" dirty="0" smtClean="0">
                <a:solidFill>
                  <a:schemeClr val="tx1"/>
                </a:solidFill>
              </a:rPr>
              <a:t>#10)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9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91474" y="1066800"/>
            <a:ext cx="9214642" cy="501582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3200" dirty="0"/>
              <a:t>Python has six standard data types: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FF0000"/>
                </a:solidFill>
                <a:latin typeface="Elephant" panose="02020904090505020303" pitchFamily="18" charset="0"/>
              </a:rPr>
              <a:t>Number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A6A6A6"/>
                </a:solidFill>
                <a:latin typeface="Elephant" panose="02020904090505020303" pitchFamily="18" charset="0"/>
              </a:rPr>
              <a:t>String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A6A6A6"/>
                </a:solidFill>
                <a:latin typeface="Elephant" panose="02020904090505020303" pitchFamily="18" charset="0"/>
              </a:rPr>
              <a:t>List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A6A6A6"/>
                </a:solidFill>
                <a:latin typeface="Elephant" panose="02020904090505020303" pitchFamily="18" charset="0"/>
              </a:rPr>
              <a:t>Tuple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A6A6A6"/>
                </a:solidFill>
                <a:latin typeface="Elephant" panose="02020904090505020303" pitchFamily="18" charset="0"/>
              </a:rPr>
              <a:t>Set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 smtClean="0">
                <a:solidFill>
                  <a:srgbClr val="A6A6A6"/>
                </a:solidFill>
                <a:latin typeface="Elephant" panose="02020904090505020303" pitchFamily="18" charset="0"/>
              </a:rPr>
              <a:t>Dictionary</a:t>
            </a:r>
            <a:endParaRPr lang="en-US" altLang="en-US" sz="2800" dirty="0">
              <a:solidFill>
                <a:srgbClr val="A6A6A6"/>
              </a:solidFill>
              <a:latin typeface="Elephant" panose="02020904090505020303" pitchFamily="18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-1" y="53698"/>
            <a:ext cx="9729789" cy="1089301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rgbClr val="0070C0"/>
                </a:solidFill>
              </a:rPr>
              <a:t>Data Types:</a:t>
            </a:r>
          </a:p>
        </p:txBody>
      </p:sp>
    </p:spTree>
    <p:extLst>
      <p:ext uri="{BB962C8B-B14F-4D97-AF65-F5344CB8AC3E}">
        <p14:creationId xmlns:p14="http://schemas.microsoft.com/office/powerpoint/2010/main" val="352753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2. Strings: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59076" y="1066800"/>
            <a:ext cx="9230218" cy="5791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altLang="en-US" sz="3600" dirty="0"/>
              <a:t>Python Strings are </a:t>
            </a:r>
            <a:r>
              <a:rPr lang="en-US" altLang="en-US" sz="3600" b="1" dirty="0">
                <a:solidFill>
                  <a:srgbClr val="FF0000"/>
                </a:solidFill>
              </a:rPr>
              <a:t>immutable</a:t>
            </a:r>
            <a:r>
              <a:rPr lang="en-US" altLang="en-US" sz="3600" dirty="0"/>
              <a:t>.</a:t>
            </a:r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en-US" altLang="en-US" sz="3200" spc="10" dirty="0"/>
              <a:t>In </a:t>
            </a:r>
            <a:r>
              <a:rPr lang="en-US" altLang="en-US" sz="3200" spc="10" dirty="0" smtClean="0"/>
              <a:t>C++, </a:t>
            </a:r>
            <a:r>
              <a:rPr lang="en-US" altLang="en-US" sz="3200" spc="10" dirty="0"/>
              <a:t>this is legal: </a:t>
            </a:r>
            <a:r>
              <a:rPr lang="en-US" altLang="en-US" sz="3200" spc="10" dirty="0" smtClean="0">
                <a:latin typeface="Lucida Fax" panose="02060602050505020204" pitchFamily="18" charset="0"/>
              </a:rPr>
              <a:t>string S=</a:t>
            </a:r>
            <a:r>
              <a:rPr lang="en-US" altLang="en-US" sz="3200" b="1" spc="10" dirty="0" smtClean="0">
                <a:latin typeface="Lucida Fax" panose="02060602050505020204" pitchFamily="18" charset="0"/>
              </a:rPr>
              <a:t>"</a:t>
            </a:r>
            <a:r>
              <a:rPr lang="en-US" altLang="en-US" sz="3200" spc="10" dirty="0">
                <a:latin typeface="Lucida Fax" panose="02060602050505020204" pitchFamily="18" charset="0"/>
              </a:rPr>
              <a:t>Hello</a:t>
            </a:r>
            <a:r>
              <a:rPr lang="en-US" altLang="en-US" sz="3200" b="1" spc="10" dirty="0">
                <a:latin typeface="Lucida Fax" panose="02060602050505020204" pitchFamily="18" charset="0"/>
              </a:rPr>
              <a:t>"</a:t>
            </a:r>
            <a:r>
              <a:rPr lang="en-US" altLang="en-US" sz="3200" spc="10" dirty="0">
                <a:latin typeface="Lucida Fax" panose="02060602050505020204" pitchFamily="18" charset="0"/>
              </a:rPr>
              <a:t>; </a:t>
            </a:r>
            <a:r>
              <a:rPr lang="en-US" altLang="en-US" sz="3200" spc="10" dirty="0" smtClean="0">
                <a:latin typeface="Lucida Fax" panose="02060602050505020204" pitchFamily="18" charset="0"/>
              </a:rPr>
              <a:t>S[0]=</a:t>
            </a:r>
            <a:r>
              <a:rPr lang="en-US" altLang="en-US" sz="3200" b="1" spc="10" dirty="0"/>
              <a:t>'</a:t>
            </a:r>
            <a:r>
              <a:rPr lang="en-US" altLang="en-US" sz="3000" b="1" spc="10" dirty="0">
                <a:latin typeface="DFKai-SB" panose="03000509000000000000" pitchFamily="65" charset="-120"/>
                <a:ea typeface="DFKai-SB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en-US" altLang="en-US" sz="3200" b="1" spc="10" dirty="0"/>
              <a:t>'</a:t>
            </a:r>
            <a:r>
              <a:rPr lang="en-US" altLang="en-US" sz="3200" spc="10" dirty="0">
                <a:latin typeface="Lucida Fax" panose="02060602050505020204" pitchFamily="18" charset="0"/>
              </a:rPr>
              <a:t>;</a:t>
            </a:r>
            <a:r>
              <a:rPr lang="en-US" altLang="en-US" sz="3200" spc="30" dirty="0"/>
              <a:t/>
            </a:r>
            <a:br>
              <a:rPr lang="en-US" altLang="en-US" sz="3200" spc="30" dirty="0"/>
            </a:br>
            <a:r>
              <a:rPr lang="en-US" altLang="en-US" sz="3200" spc="30" dirty="0" smtClean="0"/>
              <a:t>In Python, it is </a:t>
            </a:r>
            <a:r>
              <a:rPr lang="en-US" altLang="en-US" sz="3200" spc="30" dirty="0" smtClean="0">
                <a:solidFill>
                  <a:srgbClr val="FF0000"/>
                </a:solidFill>
              </a:rPr>
              <a:t>illegal</a:t>
            </a:r>
            <a:r>
              <a:rPr lang="en-US" altLang="en-US" sz="3200" spc="30" dirty="0" smtClean="0"/>
              <a:t>.</a:t>
            </a:r>
            <a:endParaRPr lang="en-US" altLang="en-US" sz="3200" spc="30" dirty="0"/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altLang="en-US" sz="3600" dirty="0" smtClean="0"/>
              <a:t>The characters </a:t>
            </a:r>
            <a:r>
              <a:rPr lang="en-US" altLang="en-US" sz="3600" dirty="0"/>
              <a:t>in Python3 strings </a:t>
            </a:r>
            <a:r>
              <a:rPr lang="en-US" altLang="en-US" sz="3600" dirty="0" smtClean="0"/>
              <a:t>are </a:t>
            </a:r>
            <a:r>
              <a:rPr lang="en-US" altLang="en-US" sz="3600" b="1" dirty="0" err="1">
                <a:solidFill>
                  <a:srgbClr val="FF0000"/>
                </a:solidFill>
              </a:rPr>
              <a:t>unicode</a:t>
            </a:r>
            <a:r>
              <a:rPr lang="en-US" altLang="en-US" sz="3600" dirty="0"/>
              <a:t>.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altLang="en-US" sz="3600" dirty="0" smtClean="0"/>
              <a:t>There </a:t>
            </a:r>
            <a:r>
              <a:rPr lang="en-US" altLang="en-US" sz="3600" dirty="0"/>
              <a:t>is </a:t>
            </a:r>
            <a:r>
              <a:rPr lang="en-US" altLang="en-US" sz="3600" dirty="0">
                <a:solidFill>
                  <a:srgbClr val="FF0000"/>
                </a:solidFill>
              </a:rPr>
              <a:t>no separate </a:t>
            </a:r>
            <a:r>
              <a:rPr lang="en-US" altLang="en-US" sz="3600" dirty="0" smtClean="0">
                <a:solidFill>
                  <a:srgbClr val="FF0000"/>
                </a:solidFill>
              </a:rPr>
              <a:t>data type for character</a:t>
            </a:r>
            <a:r>
              <a:rPr lang="en-US" altLang="en-US" sz="3600" dirty="0" smtClean="0"/>
              <a:t>. </a:t>
            </a:r>
            <a:endParaRPr lang="en-US" altLang="en-US" sz="3600" dirty="0"/>
          </a:p>
          <a:p>
            <a:pPr marL="514350" lvl="1" indent="-285750">
              <a:lnSpc>
                <a:spcPct val="80000"/>
              </a:lnSpc>
              <a:spcBef>
                <a:spcPts val="0"/>
              </a:spcBef>
            </a:pPr>
            <a:r>
              <a:rPr lang="en-US" altLang="en-US" sz="3233" dirty="0"/>
              <a:t>To get a character, just make a string of length 1.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altLang="en-US" sz="3600" dirty="0" smtClean="0"/>
              <a:t>Strings </a:t>
            </a:r>
            <a:r>
              <a:rPr lang="en-US" altLang="en-US" sz="3600" dirty="0"/>
              <a:t>are </a:t>
            </a:r>
            <a:r>
              <a:rPr lang="en-US" altLang="en-US" sz="3600" dirty="0" smtClean="0"/>
              <a:t>defined by putting </a:t>
            </a:r>
            <a:r>
              <a:rPr lang="en-US" altLang="en-US" sz="3600" dirty="0" smtClean="0">
                <a:solidFill>
                  <a:srgbClr val="FF0000"/>
                </a:solidFill>
              </a:rPr>
              <a:t>quotes </a:t>
            </a:r>
            <a:r>
              <a:rPr lang="en-US" altLang="en-US" sz="3600" dirty="0" smtClean="0"/>
              <a:t>around a string of characters.</a:t>
            </a:r>
            <a:endParaRPr lang="en-US" altLang="en-US" sz="3600" dirty="0"/>
          </a:p>
          <a:p>
            <a:pPr marL="514350" lvl="1" indent="-285750">
              <a:spcBef>
                <a:spcPts val="0"/>
              </a:spcBef>
            </a:pPr>
            <a:r>
              <a:rPr lang="en-US" altLang="en-US" sz="3200" dirty="0" smtClean="0"/>
              <a:t>You can use </a:t>
            </a:r>
            <a:r>
              <a:rPr lang="en-US" altLang="en-US" sz="3200" dirty="0"/>
              <a:t>single quotes (</a:t>
            </a:r>
            <a:r>
              <a:rPr lang="en-US" altLang="en-US" sz="2800" dirty="0">
                <a:solidFill>
                  <a:srgbClr val="FF0000"/>
                </a:solidFill>
              </a:rPr>
              <a:t>'</a:t>
            </a:r>
            <a:r>
              <a:rPr lang="en-US" altLang="en-US" sz="2800" dirty="0">
                <a:solidFill>
                  <a:srgbClr val="FFAFAF"/>
                </a:solidFill>
              </a:rPr>
              <a:t>…</a:t>
            </a:r>
            <a:r>
              <a:rPr lang="en-US" altLang="en-US" sz="2800" dirty="0">
                <a:solidFill>
                  <a:srgbClr val="FF0000"/>
                </a:solidFill>
              </a:rPr>
              <a:t>'</a:t>
            </a:r>
            <a:r>
              <a:rPr lang="en-US" altLang="en-US" sz="2800" dirty="0"/>
              <a:t>),</a:t>
            </a:r>
            <a:r>
              <a:rPr lang="en-US" altLang="en-US" sz="2800" dirty="0">
                <a:solidFill>
                  <a:sysClr val="windowText" lastClr="000000"/>
                </a:solidFill>
              </a:rPr>
              <a:t> </a:t>
            </a:r>
            <a:r>
              <a:rPr lang="en-US" altLang="en-US" sz="3200" dirty="0">
                <a:solidFill>
                  <a:prstClr val="black"/>
                </a:solidFill>
              </a:rPr>
              <a:t>double quotes (</a:t>
            </a:r>
            <a:r>
              <a:rPr lang="en-US" altLang="en-US" sz="2800" dirty="0">
                <a:solidFill>
                  <a:srgbClr val="FF0000"/>
                </a:solidFill>
              </a:rPr>
              <a:t>"</a:t>
            </a:r>
            <a:r>
              <a:rPr lang="en-US" altLang="en-US" sz="2800" dirty="0">
                <a:solidFill>
                  <a:srgbClr val="FFAFAF"/>
                </a:solidFill>
              </a:rPr>
              <a:t>…</a:t>
            </a:r>
            <a:r>
              <a:rPr lang="en-US" altLang="en-US" sz="2800" dirty="0">
                <a:solidFill>
                  <a:srgbClr val="FF0000"/>
                </a:solidFill>
              </a:rPr>
              <a:t>"</a:t>
            </a:r>
            <a:r>
              <a:rPr lang="en-US" altLang="en-US" sz="3200" dirty="0"/>
              <a:t>), </a:t>
            </a:r>
            <a:r>
              <a:rPr lang="en-US" altLang="en-US" sz="3200" dirty="0" smtClean="0"/>
              <a:t>or </a:t>
            </a:r>
            <a:r>
              <a:rPr lang="en-US" altLang="en-US" sz="3200" dirty="0"/>
              <a:t>triple quotes (</a:t>
            </a:r>
            <a:r>
              <a:rPr lang="en-US" altLang="en-US" sz="2800" dirty="0">
                <a:solidFill>
                  <a:srgbClr val="FF0000"/>
                </a:solidFill>
              </a:rPr>
              <a:t>'''</a:t>
            </a:r>
            <a:r>
              <a:rPr lang="en-US" altLang="en-US" sz="2800" dirty="0">
                <a:solidFill>
                  <a:srgbClr val="FFAFAF"/>
                </a:solidFill>
              </a:rPr>
              <a:t>…</a:t>
            </a:r>
            <a:r>
              <a:rPr lang="en-US" altLang="en-US" sz="2800" dirty="0">
                <a:solidFill>
                  <a:srgbClr val="FF0000"/>
                </a:solidFill>
              </a:rPr>
              <a:t>'''</a:t>
            </a:r>
            <a:r>
              <a:rPr lang="en-US" altLang="en-US" sz="2800" dirty="0">
                <a:solidFill>
                  <a:sysClr val="windowText" lastClr="000000"/>
                </a:solidFill>
              </a:rPr>
              <a:t> or </a:t>
            </a:r>
            <a:r>
              <a:rPr lang="en-US" altLang="en-US" sz="2800" dirty="0">
                <a:solidFill>
                  <a:srgbClr val="FF0000"/>
                </a:solidFill>
              </a:rPr>
              <a:t>"""</a:t>
            </a:r>
            <a:r>
              <a:rPr lang="en-US" altLang="en-US" sz="2800" dirty="0">
                <a:solidFill>
                  <a:srgbClr val="FFAFAF"/>
                </a:solidFill>
              </a:rPr>
              <a:t>…</a:t>
            </a:r>
            <a:r>
              <a:rPr lang="en-US" altLang="en-US" sz="2800" dirty="0">
                <a:solidFill>
                  <a:srgbClr val="FF0000"/>
                </a:solidFill>
              </a:rPr>
              <a:t>"""</a:t>
            </a:r>
            <a:r>
              <a:rPr lang="en-US" altLang="en-US" sz="2800" dirty="0"/>
              <a:t>)</a:t>
            </a:r>
          </a:p>
          <a:p>
            <a:pPr marL="685800" lvl="1" indent="-171450">
              <a:spcBef>
                <a:spcPts val="0"/>
              </a:spcBef>
            </a:pPr>
            <a:r>
              <a:rPr lang="en-US" altLang="en-US" sz="2800" spc="-20" dirty="0">
                <a:solidFill>
                  <a:srgbClr val="0070C0"/>
                </a:solidFill>
              </a:rPr>
              <a:t>T</a:t>
            </a:r>
            <a:r>
              <a:rPr lang="en-US" altLang="en-US" sz="2800" spc="-20" dirty="0" smtClean="0">
                <a:solidFill>
                  <a:srgbClr val="0070C0"/>
                </a:solidFill>
              </a:rPr>
              <a:t>he </a:t>
            </a:r>
            <a:r>
              <a:rPr lang="en-US" altLang="en-US" sz="2800" spc="-20" dirty="0">
                <a:solidFill>
                  <a:srgbClr val="0070C0"/>
                </a:solidFill>
              </a:rPr>
              <a:t>single &amp;</a:t>
            </a:r>
            <a:r>
              <a:rPr lang="en-US" altLang="en-US" sz="2800" spc="-20" dirty="0" smtClean="0">
                <a:solidFill>
                  <a:srgbClr val="0070C0"/>
                </a:solidFill>
              </a:rPr>
              <a:t> </a:t>
            </a:r>
            <a:r>
              <a:rPr lang="en-US" altLang="en-US" sz="2800" spc="-20" dirty="0">
                <a:solidFill>
                  <a:srgbClr val="0070C0"/>
                </a:solidFill>
              </a:rPr>
              <a:t>double quote are each 1 keyboard character.</a:t>
            </a:r>
          </a:p>
          <a:p>
            <a:pPr marL="685800" lvl="1" indent="-171450">
              <a:spcBef>
                <a:spcPts val="200"/>
              </a:spcBef>
            </a:pPr>
            <a:r>
              <a:rPr lang="en-US" altLang="en-US" sz="2800" spc="-20" dirty="0">
                <a:solidFill>
                  <a:srgbClr val="0070C0"/>
                </a:solidFill>
              </a:rPr>
              <a:t>The triple quote is 3 keyboard characters (either 3 </a:t>
            </a:r>
            <a:r>
              <a:rPr lang="en-US" altLang="en-US" sz="2800" spc="-20" dirty="0"/>
              <a:t>"</a:t>
            </a:r>
            <a:r>
              <a:rPr lang="en-US" altLang="en-US" sz="2800" spc="-20" dirty="0">
                <a:solidFill>
                  <a:srgbClr val="0070C0"/>
                </a:solidFill>
              </a:rPr>
              <a:t> or 3 </a:t>
            </a:r>
            <a:r>
              <a:rPr lang="en-US" altLang="en-US" sz="2800" spc="-20" dirty="0"/>
              <a:t>'</a:t>
            </a:r>
            <a:r>
              <a:rPr lang="en-US" altLang="en-US" sz="1000" spc="-20" dirty="0">
                <a:solidFill>
                  <a:srgbClr val="0070C0"/>
                </a:solidFill>
              </a:rPr>
              <a:t> </a:t>
            </a:r>
            <a:r>
              <a:rPr lang="en-US" altLang="en-US" sz="2800" spc="-20" dirty="0">
                <a:solidFill>
                  <a:srgbClr val="0070C0"/>
                </a:solidFill>
              </a:rPr>
              <a:t>).  </a:t>
            </a:r>
          </a:p>
        </p:txBody>
      </p:sp>
    </p:spTree>
    <p:extLst>
      <p:ext uri="{BB962C8B-B14F-4D97-AF65-F5344CB8AC3E}">
        <p14:creationId xmlns:p14="http://schemas.microsoft.com/office/powerpoint/2010/main" val="167421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59077" y="990600"/>
            <a:ext cx="9224383" cy="5700508"/>
          </a:xfrm>
        </p:spPr>
        <p:txBody>
          <a:bodyPr>
            <a:normAutofit/>
          </a:bodyPr>
          <a:lstStyle/>
          <a:p>
            <a:r>
              <a:rPr lang="en-US" altLang="en-US" sz="3600" dirty="0" smtClean="0"/>
              <a:t>In providing many types of quotes, Python </a:t>
            </a:r>
            <a:br>
              <a:rPr lang="en-US" altLang="en-US" sz="3600" dirty="0" smtClean="0"/>
            </a:br>
            <a:r>
              <a:rPr lang="en-US" altLang="en-US" sz="3600" dirty="0" smtClean="0"/>
              <a:t>lets you include quotes inside of your string, </a:t>
            </a:r>
            <a:br>
              <a:rPr lang="en-US" altLang="en-US" sz="3600" dirty="0" smtClean="0"/>
            </a:br>
            <a:r>
              <a:rPr lang="en-US" altLang="en-US" sz="3600" dirty="0" smtClean="0"/>
              <a:t>by defining that string with a different quote</a:t>
            </a:r>
            <a:r>
              <a:rPr lang="en-US" altLang="en-US" sz="3600" dirty="0"/>
              <a:t>:</a:t>
            </a:r>
          </a:p>
          <a:p>
            <a:pPr marL="0" indent="233363">
              <a:spcBef>
                <a:spcPts val="1200"/>
              </a:spcBef>
              <a:buNone/>
            </a:pP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x=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There</a:t>
            </a:r>
            <a:r>
              <a:rPr lang="en-US" altLang="zh-TW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s no problem </a:t>
            </a:r>
            <a:r>
              <a:rPr lang="en-US" altLang="zh-TW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here.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"</a:t>
            </a:r>
            <a:endParaRPr lang="en-US" altLang="zh-TW" sz="24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233363"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y=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And I said, </a:t>
            </a:r>
            <a:r>
              <a:rPr lang="en-US" altLang="zh-TW" sz="2400" b="1" dirty="0">
                <a:solidFill>
                  <a:srgbClr val="32BF72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I agree.</a:t>
            </a:r>
            <a:r>
              <a:rPr lang="en-US" altLang="zh-TW" sz="2400" b="1" dirty="0">
                <a:solidFill>
                  <a:srgbClr val="32BF72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</a:p>
          <a:p>
            <a:pPr marL="0" indent="233363"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z=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'''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She said, </a:t>
            </a:r>
            <a:r>
              <a:rPr lang="en-US" altLang="zh-TW" sz="2400" b="1" dirty="0">
                <a:solidFill>
                  <a:srgbClr val="32BF72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He said, </a:t>
            </a:r>
            <a:r>
              <a:rPr lang="en-US" altLang="zh-TW" sz="2400" b="1" dirty="0">
                <a:solidFill>
                  <a:srgbClr val="32BF72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OK</a:t>
            </a:r>
            <a:r>
              <a:rPr lang="en-US" altLang="zh-TW" sz="2400" b="1" dirty="0">
                <a:solidFill>
                  <a:srgbClr val="32BF72"/>
                </a:solidFill>
                <a:latin typeface="Lucida Console" panose="020B0609040504020204" pitchFamily="49" charset="0"/>
              </a:rPr>
              <a:t>'"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'''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/>
            </a:r>
            <a:b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endParaRPr lang="en-US" altLang="en-US" sz="2400" dirty="0"/>
          </a:p>
          <a:p>
            <a:r>
              <a:rPr lang="en-US" altLang="en-US" sz="3200" dirty="0"/>
              <a:t>Triple quotes can make multi-line strings without </a:t>
            </a:r>
            <a:r>
              <a:rPr lang="en-US" altLang="en-US" sz="3200" dirty="0" smtClean="0"/>
              <a:t>\</a:t>
            </a:r>
            <a:r>
              <a:rPr lang="en-US" altLang="en-US" sz="3200" dirty="0"/>
              <a:t>n.</a:t>
            </a:r>
          </a:p>
          <a:p>
            <a:pPr marL="0" indent="0">
              <a:buNone/>
            </a:pPr>
            <a:endParaRPr lang="en-US" altLang="en-US" sz="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233363">
              <a:spcBef>
                <a:spcPts val="0"/>
              </a:spcBef>
              <a:buNone/>
            </a:pPr>
            <a:r>
              <a:rPr lang="en-US" sz="2018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018" dirty="0" smtClean="0">
                <a:latin typeface="Lucida Console" panose="020B0609040504020204" pitchFamily="49" charset="0"/>
              </a:rPr>
              <a:t> </a:t>
            </a:r>
            <a:r>
              <a:rPr lang="en-US" sz="2018" dirty="0">
                <a:latin typeface="Lucida Console" panose="020B0609040504020204" pitchFamily="49" charset="0"/>
              </a:rPr>
              <a:t>x="""</a:t>
            </a:r>
            <a:r>
              <a:rPr lang="en-US" sz="2018" dirty="0">
                <a:solidFill>
                  <a:srgbClr val="0070C0"/>
                </a:solidFill>
                <a:latin typeface="Lucida Console" panose="020B0609040504020204" pitchFamily="49" charset="0"/>
              </a:rPr>
              <a:t>Quotes("/') work. Line endings are remembered -&gt;</a:t>
            </a:r>
          </a:p>
          <a:p>
            <a:pPr marL="0" indent="233363">
              <a:spcBef>
                <a:spcPts val="0"/>
              </a:spcBef>
              <a:buNone/>
            </a:pPr>
            <a:r>
              <a:rPr lang="en-US" sz="2018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018" dirty="0">
                <a:solidFill>
                  <a:srgbClr val="0070C0"/>
                </a:solidFill>
                <a:latin typeface="Lucida Console" panose="020B0609040504020204" pitchFamily="49" charset="0"/>
              </a:rPr>
              <a:t> Escape codes like newline</a:t>
            </a:r>
            <a:r>
              <a:rPr lang="en-US" sz="2018" spc="-70" dirty="0">
                <a:solidFill>
                  <a:srgbClr val="0070C0"/>
                </a:solidFill>
                <a:latin typeface="Lucida Console" panose="020B0609040504020204" pitchFamily="49" charset="0"/>
              </a:rPr>
              <a:t> (\n) &amp; tab (\t) </a:t>
            </a:r>
            <a:r>
              <a:rPr lang="en-US" sz="2018" dirty="0">
                <a:solidFill>
                  <a:srgbClr val="0070C0"/>
                </a:solidFill>
                <a:latin typeface="Lucida Console" panose="020B0609040504020204" pitchFamily="49" charset="0"/>
              </a:rPr>
              <a:t>also work</a:t>
            </a:r>
            <a:r>
              <a:rPr lang="en-US" sz="2018" dirty="0">
                <a:latin typeface="Lucida Console" panose="020B0609040504020204" pitchFamily="49" charset="0"/>
              </a:rPr>
              <a:t>"""</a:t>
            </a:r>
          </a:p>
          <a:p>
            <a:pPr marL="0" indent="233363">
              <a:spcBef>
                <a:spcPts val="0"/>
              </a:spcBef>
              <a:buNone/>
            </a:pPr>
            <a:r>
              <a:rPr lang="en-US" sz="2018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endParaRPr lang="en-US" sz="2018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379493" y="4100308"/>
            <a:ext cx="2209801" cy="685800"/>
            <a:chOff x="7091294" y="1486420"/>
            <a:chExt cx="2409185" cy="1293053"/>
          </a:xfrm>
        </p:grpSpPr>
        <p:sp>
          <p:nvSpPr>
            <p:cNvPr id="3" name="Rounded Rectangle 2"/>
            <p:cNvSpPr/>
            <p:nvPr/>
          </p:nvSpPr>
          <p:spPr>
            <a:xfrm>
              <a:off x="7091294" y="1486420"/>
              <a:ext cx="1993808" cy="790199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1">
                <a:solidFill>
                  <a:prstClr val="white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8575511" y="2248526"/>
              <a:ext cx="924968" cy="53094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729788" cy="1161142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rgbClr val="0070C0"/>
                </a:solidFill>
              </a:rPr>
              <a:t>2. Strings:</a:t>
            </a:r>
            <a:endParaRPr lang="en-US" altLang="en-US" sz="4400" dirty="0">
              <a:solidFill>
                <a:srgbClr val="0070C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1731" y="5143917"/>
            <a:ext cx="651140" cy="4031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2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02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5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59077" y="990600"/>
            <a:ext cx="9224383" cy="5700508"/>
          </a:xfrm>
        </p:spPr>
        <p:txBody>
          <a:bodyPr>
            <a:normAutofit/>
          </a:bodyPr>
          <a:lstStyle/>
          <a:p>
            <a:r>
              <a:rPr lang="en-US" altLang="en-US" sz="3600" dirty="0" smtClean="0"/>
              <a:t>In providing many types of quotes, Python </a:t>
            </a:r>
            <a:br>
              <a:rPr lang="en-US" altLang="en-US" sz="3600" dirty="0" smtClean="0"/>
            </a:br>
            <a:r>
              <a:rPr lang="en-US" altLang="en-US" sz="3600" dirty="0" smtClean="0"/>
              <a:t>lets you include quotes inside of your string, </a:t>
            </a:r>
            <a:br>
              <a:rPr lang="en-US" altLang="en-US" sz="3600" dirty="0" smtClean="0"/>
            </a:br>
            <a:r>
              <a:rPr lang="en-US" altLang="en-US" sz="3600" dirty="0" smtClean="0"/>
              <a:t>by defining that string with a different quote</a:t>
            </a:r>
            <a:r>
              <a:rPr lang="en-US" altLang="en-US" sz="3600" dirty="0"/>
              <a:t>:</a:t>
            </a:r>
          </a:p>
          <a:p>
            <a:pPr marL="0" indent="233363"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x=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There</a:t>
            </a:r>
            <a:r>
              <a:rPr lang="en-US" altLang="zh-TW" sz="24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s no problem </a:t>
            </a:r>
            <a:r>
              <a:rPr lang="en-US" altLang="zh-TW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here.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"</a:t>
            </a:r>
            <a:endParaRPr lang="en-US" altLang="zh-TW" sz="24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233363"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y=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And I said, </a:t>
            </a:r>
            <a:r>
              <a:rPr lang="en-US" altLang="zh-TW" sz="2400" b="1" dirty="0">
                <a:solidFill>
                  <a:srgbClr val="32BF72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I agree.</a:t>
            </a:r>
            <a:r>
              <a:rPr lang="en-US" altLang="zh-TW" sz="2400" b="1" dirty="0">
                <a:solidFill>
                  <a:srgbClr val="32BF72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'</a:t>
            </a:r>
          </a:p>
          <a:p>
            <a:pPr marL="0" indent="233363"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z=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'''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She said, </a:t>
            </a:r>
            <a:r>
              <a:rPr lang="en-US" altLang="zh-TW" sz="2400" b="1" dirty="0">
                <a:solidFill>
                  <a:srgbClr val="32BF72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He said, </a:t>
            </a:r>
            <a:r>
              <a:rPr lang="en-US" altLang="zh-TW" sz="2400" b="1" dirty="0">
                <a:solidFill>
                  <a:srgbClr val="32BF72"/>
                </a:solidFill>
                <a:latin typeface="Lucida Console" panose="020B0609040504020204" pitchFamily="49" charset="0"/>
              </a:rPr>
              <a:t>'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OK</a:t>
            </a:r>
            <a:r>
              <a:rPr lang="en-US" altLang="zh-TW" sz="2400" b="1" dirty="0">
                <a:solidFill>
                  <a:srgbClr val="32BF72"/>
                </a:solidFill>
                <a:latin typeface="Lucida Console" panose="020B0609040504020204" pitchFamily="49" charset="0"/>
              </a:rPr>
              <a:t>'"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'''</a:t>
            </a:r>
            <a: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/>
            </a:r>
            <a:br>
              <a:rPr lang="en-US" altLang="zh-TW" sz="2400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endParaRPr lang="en-US" altLang="en-US" sz="2400" dirty="0"/>
          </a:p>
          <a:p>
            <a:r>
              <a:rPr lang="en-US" altLang="en-US" sz="3200" dirty="0"/>
              <a:t>Triple quotes can make multi-line strings without </a:t>
            </a:r>
            <a:r>
              <a:rPr lang="en-US" altLang="en-US" sz="3200" dirty="0" smtClean="0"/>
              <a:t>\</a:t>
            </a:r>
            <a:r>
              <a:rPr lang="en-US" altLang="en-US" sz="3200" dirty="0"/>
              <a:t>n.</a:t>
            </a:r>
          </a:p>
          <a:p>
            <a:pPr marL="0" indent="0">
              <a:buNone/>
            </a:pPr>
            <a:endParaRPr lang="en-US" altLang="en-US" sz="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233363">
              <a:spcBef>
                <a:spcPts val="0"/>
              </a:spcBef>
              <a:buNone/>
            </a:pPr>
            <a:r>
              <a:rPr lang="en-US" sz="2018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018" dirty="0" smtClean="0">
                <a:latin typeface="Lucida Console" panose="020B0609040504020204" pitchFamily="49" charset="0"/>
              </a:rPr>
              <a:t> </a:t>
            </a:r>
            <a:r>
              <a:rPr lang="en-US" sz="2018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x="""Quotes("/') work. Line endings are remembered -&gt;</a:t>
            </a:r>
          </a:p>
          <a:p>
            <a:pPr marL="0" indent="233363">
              <a:spcBef>
                <a:spcPts val="0"/>
              </a:spcBef>
              <a:buNone/>
            </a:pPr>
            <a:r>
              <a:rPr lang="en-US" sz="2018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sz="2018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Escape codes like newline</a:t>
            </a:r>
            <a:r>
              <a:rPr lang="en-US" sz="2018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(\n) &amp; tab (\t) </a:t>
            </a:r>
            <a:r>
              <a:rPr lang="en-US" sz="2018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also work"""</a:t>
            </a:r>
          </a:p>
          <a:p>
            <a:pPr marL="0" indent="233363">
              <a:spcBef>
                <a:spcPts val="0"/>
              </a:spcBef>
              <a:buNone/>
            </a:pPr>
            <a:r>
              <a:rPr lang="en-US" sz="2018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018" dirty="0">
                <a:latin typeface="Lucida Console" panose="020B0609040504020204" pitchFamily="49" charset="0"/>
              </a:rPr>
              <a:t>print(x)</a:t>
            </a:r>
          </a:p>
          <a:p>
            <a:pPr marL="0" indent="233363">
              <a:spcBef>
                <a:spcPts val="0"/>
              </a:spcBef>
              <a:buNone/>
            </a:pPr>
            <a:r>
              <a:rPr lang="en-US" sz="2018" dirty="0">
                <a:solidFill>
                  <a:srgbClr val="0070C0"/>
                </a:solidFill>
                <a:latin typeface="Lucida Console" panose="020B0609040504020204" pitchFamily="49" charset="0"/>
              </a:rPr>
              <a:t>Quotes("/') work. Line endings are remembered -&gt;</a:t>
            </a:r>
          </a:p>
          <a:p>
            <a:pPr marL="0" indent="233363">
              <a:spcBef>
                <a:spcPts val="0"/>
              </a:spcBef>
              <a:buNone/>
            </a:pPr>
            <a:r>
              <a:rPr lang="en-US" sz="2018" dirty="0">
                <a:solidFill>
                  <a:srgbClr val="0070C0"/>
                </a:solidFill>
                <a:latin typeface="Lucida Console" panose="020B0609040504020204" pitchFamily="49" charset="0"/>
              </a:rPr>
              <a:t>Escape codes like newline (</a:t>
            </a:r>
          </a:p>
          <a:p>
            <a:pPr marL="0" indent="233363">
              <a:spcBef>
                <a:spcPts val="0"/>
              </a:spcBef>
              <a:buNone/>
            </a:pPr>
            <a:r>
              <a:rPr lang="en-US" sz="2018" dirty="0">
                <a:solidFill>
                  <a:srgbClr val="0070C0"/>
                </a:solidFill>
                <a:latin typeface="Lucida Console" panose="020B0609040504020204" pitchFamily="49" charset="0"/>
              </a:rPr>
              <a:t>) &amp; tab (       ) also work</a:t>
            </a:r>
          </a:p>
          <a:p>
            <a:pPr marL="0" indent="233363">
              <a:spcBef>
                <a:spcPts val="0"/>
              </a:spcBef>
              <a:buNone/>
            </a:pPr>
            <a:r>
              <a:rPr lang="en-US" sz="2018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379493" y="4100308"/>
            <a:ext cx="1828801" cy="4191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1">
              <a:solidFill>
                <a:prstClr val="white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740876" y="4504508"/>
            <a:ext cx="848418" cy="281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2"/>
          </p:cNvCxnSpPr>
          <p:nvPr/>
        </p:nvCxnSpPr>
        <p:spPr>
          <a:xfrm flipH="1">
            <a:off x="8120092" y="4519408"/>
            <a:ext cx="173801" cy="11012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207293" y="4904905"/>
            <a:ext cx="6324600" cy="1260849"/>
            <a:chOff x="6618299" y="1888761"/>
            <a:chExt cx="6895249" cy="1461427"/>
          </a:xfrm>
        </p:grpSpPr>
        <p:sp>
          <p:nvSpPr>
            <p:cNvPr id="13" name="Rounded Rectangle 12"/>
            <p:cNvSpPr/>
            <p:nvPr/>
          </p:nvSpPr>
          <p:spPr>
            <a:xfrm>
              <a:off x="6618299" y="1888761"/>
              <a:ext cx="6895249" cy="359764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1">
                <a:solidFill>
                  <a:prstClr val="white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8137987" y="2068644"/>
              <a:ext cx="4865526" cy="12815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10608574" y="2106000"/>
              <a:ext cx="693498" cy="9150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729788" cy="1161142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rgbClr val="0070C0"/>
                </a:solidFill>
              </a:rPr>
              <a:t>2. Strings:</a:t>
            </a:r>
            <a:endParaRPr lang="en-US" altLang="en-US" sz="44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1731" y="5143917"/>
            <a:ext cx="651140" cy="4031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2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02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77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54639" y="162050"/>
            <a:ext cx="9175150" cy="828550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String Operators: </a:t>
            </a:r>
            <a:endParaRPr lang="en-US" altLang="en-US" sz="44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2488255"/>
              </p:ext>
            </p:extLst>
          </p:nvPr>
        </p:nvGraphicFramePr>
        <p:xfrm>
          <a:off x="513809" y="2117211"/>
          <a:ext cx="8694295" cy="4327360"/>
        </p:xfrm>
        <a:graphic>
          <a:graphicData uri="http://schemas.openxmlformats.org/drawingml/2006/table">
            <a:tbl>
              <a:tblPr/>
              <a:tblGrid>
                <a:gridCol w="18893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682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367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  <a:b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lang="en-US" alt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Let a='Hello' and b='Python':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Concatenation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a new string of the left-side string followed by the right-side one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 +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HelloPython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3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Repetition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new strings, concatenating multiple copies of the same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a*2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HelloHello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the character at the given index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 :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 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characters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given range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a[1:4]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ell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if a character exists in the given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 in a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25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Nonmembership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 - Returns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True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if a character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 not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the given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 not in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%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Formatted String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Uses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printf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-style string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formatting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print ("%d",2)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 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2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998210"/>
              </p:ext>
            </p:extLst>
          </p:nvPr>
        </p:nvGraphicFramePr>
        <p:xfrm>
          <a:off x="510591" y="1073561"/>
          <a:ext cx="8694295" cy="4852505"/>
        </p:xfrm>
        <a:graphic>
          <a:graphicData uri="http://schemas.openxmlformats.org/drawingml/2006/table">
            <a:tbl>
              <a:tblPr/>
              <a:tblGrid>
                <a:gridCol w="18893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682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367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  <a:b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Assume a='Python':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Concatenation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a new string of the left-side string followed by the right-side one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"Hi"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HiPython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3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Repetition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new strings, concatenating multiple copies of the same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a*2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PythonPython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the character at the given index</a:t>
                      </a:r>
                      <a:b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(Numbering starts at 0)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 :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 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characters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given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</a:t>
                      </a:r>
                      <a:b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(inclusive of 1</a:t>
                      </a:r>
                      <a:r>
                        <a:rPr kumimoji="0" lang="en-US" alt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st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number but not last)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a[1:4]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yth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 :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: 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 Step 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characters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given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</a:t>
                      </a:r>
                      <a:b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with a step size given by the 3</a:t>
                      </a:r>
                      <a:r>
                        <a:rPr kumimoji="0" lang="en-US" alt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rd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number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b[4:0:-1]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ohty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25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if a character exists in the given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"P"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a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Nonmembership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 - Returns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True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if a character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 not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the given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"M"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in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r/R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Raw String 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Suppress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actual meaning of Escape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characters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print r'\n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\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60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54639" y="162050"/>
            <a:ext cx="9175150" cy="828550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String Operators: </a:t>
            </a:r>
            <a:endParaRPr lang="en-US" altLang="en-US" sz="44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4831646"/>
              </p:ext>
            </p:extLst>
          </p:nvPr>
        </p:nvGraphicFramePr>
        <p:xfrm>
          <a:off x="513809" y="2117211"/>
          <a:ext cx="8694295" cy="4327360"/>
        </p:xfrm>
        <a:graphic>
          <a:graphicData uri="http://schemas.openxmlformats.org/drawingml/2006/table">
            <a:tbl>
              <a:tblPr/>
              <a:tblGrid>
                <a:gridCol w="18893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682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367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  <a:b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lang="en-US" alt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Let a='Hello' and b='Python':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Concatenation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a new string of the left-side string followed by the right-side one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 +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HelloPython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3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Repetition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new strings, concatenating multiple copies of the same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a*2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HelloHello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the character at the given index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 :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 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characters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given range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a[1:4]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ell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if a character exists in the given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 in a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25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Nonmembership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 - Returns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True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if a character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 not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the given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 not in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%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Formatted String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Uses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printf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-style string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formatting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print ("%d",2)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 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2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015402"/>
              </p:ext>
            </p:extLst>
          </p:nvPr>
        </p:nvGraphicFramePr>
        <p:xfrm>
          <a:off x="510591" y="1073561"/>
          <a:ext cx="8694295" cy="4852505"/>
        </p:xfrm>
        <a:graphic>
          <a:graphicData uri="http://schemas.openxmlformats.org/drawingml/2006/table">
            <a:tbl>
              <a:tblPr/>
              <a:tblGrid>
                <a:gridCol w="18893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682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367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  <a:b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Assume a='Python':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Concatenation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33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a new string of the left-side string followed by the right-side one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"Hi"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HiPython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3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Repetition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33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new strings, concatenating multiple copies of the same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a*2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PythonPython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33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the character at the given index</a:t>
                      </a:r>
                      <a:b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(Numbering starts at 0)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 :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 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33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characters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given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</a:t>
                      </a:r>
                      <a:b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(inclusive of 1</a:t>
                      </a:r>
                      <a:r>
                        <a:rPr kumimoji="0" lang="en-US" alt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st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number but not last)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a[1:4]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yth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 :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: 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 Step 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characters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given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</a:t>
                      </a:r>
                      <a:b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with a step size given by the 3</a:t>
                      </a:r>
                      <a:r>
                        <a:rPr kumimoji="0" lang="en-US" alt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rd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number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b[4:0:-1]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ohty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25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if a character exists in the given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"P"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a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Nonmembership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 - Returns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True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if a character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 not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the given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"M"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in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r/R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Raw String 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Suppress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actual meaning of Escape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characters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print r'\n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\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28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How Variables Are Stored</a:t>
            </a:r>
            <a:endParaRPr lang="en-US" altLang="en-US" sz="4400" dirty="0" smtClean="0">
              <a:solidFill>
                <a:srgbClr val="0070C0"/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96066" y="1166699"/>
            <a:ext cx="9324003" cy="5410335"/>
          </a:xfrm>
        </p:spPr>
        <p:txBody>
          <a:bodyPr>
            <a:noAutofit/>
          </a:bodyPr>
          <a:lstStyle/>
          <a:p>
            <a:r>
              <a:rPr lang="en-US" altLang="en-US" sz="3600" dirty="0">
                <a:solidFill>
                  <a:schemeClr val="bg1">
                    <a:lumMod val="75000"/>
                  </a:schemeClr>
                </a:solidFill>
              </a:rPr>
              <a:t>Variables are nothing more than reserved memory locations to store values. </a:t>
            </a:r>
          </a:p>
          <a:p>
            <a:pPr>
              <a:spcBef>
                <a:spcPts val="1651"/>
              </a:spcBef>
            </a:pPr>
            <a:r>
              <a:rPr lang="en-US" altLang="en-US" sz="3600" dirty="0">
                <a:solidFill>
                  <a:srgbClr val="00B050"/>
                </a:solidFill>
              </a:rPr>
              <a:t>In languages that use declarations (</a:t>
            </a:r>
            <a:r>
              <a:rPr lang="en-US" altLang="en-US" sz="3600" dirty="0" err="1">
                <a:solidFill>
                  <a:srgbClr val="00B050"/>
                </a:solidFill>
              </a:rPr>
              <a:t>eg</a:t>
            </a:r>
            <a:r>
              <a:rPr lang="en-US" altLang="en-US" sz="3600" dirty="0">
                <a:solidFill>
                  <a:srgbClr val="00B050"/>
                </a:solidFill>
              </a:rPr>
              <a:t>, C++):</a:t>
            </a:r>
            <a:endParaRPr lang="en-US" altLang="en-US" sz="3302" dirty="0">
              <a:solidFill>
                <a:srgbClr val="00B05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en-US" sz="3200" b="1" u="sng" dirty="0">
                <a:solidFill>
                  <a:schemeClr val="bg1">
                    <a:lumMod val="50000"/>
                  </a:schemeClr>
                </a:solidFill>
              </a:rPr>
              <a:t>Declaring</a:t>
            </a:r>
            <a:r>
              <a:rPr lang="en-US" altLang="en-US" sz="3027" dirty="0">
                <a:solidFill>
                  <a:schemeClr val="bg1">
                    <a:lumMod val="50000"/>
                  </a:schemeClr>
                </a:solidFill>
              </a:rPr>
              <a:t> a variable reserves a space in memory.</a:t>
            </a:r>
          </a:p>
          <a:p>
            <a:pPr lvl="1"/>
            <a:r>
              <a:rPr lang="en-US" altLang="en-US" sz="3027" dirty="0">
                <a:solidFill>
                  <a:srgbClr val="FF0000"/>
                </a:solidFill>
              </a:rPr>
              <a:t>The declared data type of the variable determines how much memory will be allocated. </a:t>
            </a:r>
          </a:p>
          <a:p>
            <a:pPr>
              <a:spcBef>
                <a:spcPts val="1651"/>
              </a:spcBef>
            </a:pPr>
            <a:r>
              <a:rPr lang="en-US" altLang="en-US" sz="3600" dirty="0">
                <a:solidFill>
                  <a:srgbClr val="00B050"/>
                </a:solidFill>
              </a:rPr>
              <a:t>In languages without declarations (</a:t>
            </a:r>
            <a:r>
              <a:rPr lang="en-US" altLang="en-US" sz="3600" dirty="0" err="1">
                <a:solidFill>
                  <a:srgbClr val="00B050"/>
                </a:solidFill>
              </a:rPr>
              <a:t>eg</a:t>
            </a:r>
            <a:r>
              <a:rPr lang="en-US" altLang="en-US" sz="3600" dirty="0">
                <a:solidFill>
                  <a:srgbClr val="00B050"/>
                </a:solidFill>
              </a:rPr>
              <a:t>, Python):</a:t>
            </a:r>
          </a:p>
          <a:p>
            <a:pPr lvl="1">
              <a:spcBef>
                <a:spcPts val="0"/>
              </a:spcBef>
            </a:pPr>
            <a:r>
              <a:rPr lang="en-US" altLang="en-US" sz="3200" b="1" u="sng" dirty="0" smtClean="0">
                <a:solidFill>
                  <a:schemeClr val="bg1">
                    <a:lumMod val="50000"/>
                  </a:schemeClr>
                </a:solidFill>
              </a:rPr>
              <a:t>Assigning</a:t>
            </a:r>
            <a:r>
              <a:rPr lang="en-US" altLang="en-US" sz="3027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n-US" sz="3027" dirty="0">
                <a:solidFill>
                  <a:schemeClr val="bg1">
                    <a:lumMod val="50000"/>
                  </a:schemeClr>
                </a:solidFill>
              </a:rPr>
              <a:t>to a variable reserves </a:t>
            </a:r>
            <a:r>
              <a:rPr lang="en-US" altLang="en-US" sz="3027" dirty="0" smtClean="0">
                <a:solidFill>
                  <a:schemeClr val="bg1">
                    <a:lumMod val="50000"/>
                  </a:schemeClr>
                </a:solidFill>
              </a:rPr>
              <a:t>its </a:t>
            </a:r>
            <a:r>
              <a:rPr lang="en-US" altLang="en-US" sz="3027" dirty="0">
                <a:solidFill>
                  <a:schemeClr val="bg1">
                    <a:lumMod val="50000"/>
                  </a:schemeClr>
                </a:solidFill>
              </a:rPr>
              <a:t>space in memory.</a:t>
            </a:r>
          </a:p>
          <a:p>
            <a:pPr lvl="1"/>
            <a:r>
              <a:rPr lang="en-US" altLang="en-US" sz="3027" dirty="0" smtClean="0">
                <a:solidFill>
                  <a:srgbClr val="FF0000"/>
                </a:solidFill>
              </a:rPr>
              <a:t>W</a:t>
            </a:r>
            <a:r>
              <a:rPr lang="en-US" altLang="en-US" sz="3027" spc="-100" dirty="0" smtClean="0">
                <a:solidFill>
                  <a:srgbClr val="FF0000"/>
                </a:solidFill>
              </a:rPr>
              <a:t>h</a:t>
            </a:r>
            <a:r>
              <a:rPr lang="en-US" altLang="en-US" sz="3027" dirty="0" smtClean="0">
                <a:solidFill>
                  <a:srgbClr val="FF0000"/>
                </a:solidFill>
              </a:rPr>
              <a:t>a</a:t>
            </a:r>
            <a:r>
              <a:rPr lang="en-US" altLang="en-US" sz="3027" spc="-100" dirty="0" smtClean="0">
                <a:solidFill>
                  <a:srgbClr val="FF0000"/>
                </a:solidFill>
              </a:rPr>
              <a:t>t’</a:t>
            </a:r>
            <a:r>
              <a:rPr lang="en-US" altLang="en-US" sz="3027" dirty="0" smtClean="0">
                <a:solidFill>
                  <a:srgbClr val="FF0000"/>
                </a:solidFill>
              </a:rPr>
              <a:t>s</a:t>
            </a:r>
            <a:r>
              <a:rPr lang="en-US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en-US" sz="3027" spc="-70" dirty="0" smtClean="0">
                <a:solidFill>
                  <a:srgbClr val="FF0000"/>
                </a:solidFill>
              </a:rPr>
              <a:t>bein</a:t>
            </a:r>
            <a:r>
              <a:rPr lang="en-US" altLang="en-US" sz="3027" dirty="0" smtClean="0">
                <a:solidFill>
                  <a:srgbClr val="FF0000"/>
                </a:solidFill>
              </a:rPr>
              <a:t>g</a:t>
            </a:r>
            <a:r>
              <a:rPr lang="en-US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en-US" sz="3027" dirty="0" smtClean="0">
                <a:solidFill>
                  <a:srgbClr val="FF0000"/>
                </a:solidFill>
              </a:rPr>
              <a:t>assi</a:t>
            </a:r>
            <a:r>
              <a:rPr lang="en-US" altLang="en-US" sz="3027" spc="-40" dirty="0" smtClean="0">
                <a:solidFill>
                  <a:srgbClr val="FF0000"/>
                </a:solidFill>
              </a:rPr>
              <a:t>gned</a:t>
            </a:r>
            <a:r>
              <a:rPr lang="en-US" altLang="en-US" sz="2800" spc="-40" dirty="0" smtClean="0">
                <a:solidFill>
                  <a:srgbClr val="FF0000"/>
                </a:solidFill>
              </a:rPr>
              <a:t> </a:t>
            </a:r>
            <a:r>
              <a:rPr lang="en-US" altLang="en-US" sz="3027" spc="-40" dirty="0">
                <a:solidFill>
                  <a:srgbClr val="FF0000"/>
                </a:solidFill>
              </a:rPr>
              <a:t>d</a:t>
            </a:r>
            <a:r>
              <a:rPr lang="en-US" altLang="en-US" sz="3027" dirty="0">
                <a:solidFill>
                  <a:srgbClr val="FF0000"/>
                </a:solidFill>
              </a:rPr>
              <a:t>et</a:t>
            </a:r>
            <a:r>
              <a:rPr lang="en-US" altLang="en-US" sz="3027" spc="-40" dirty="0">
                <a:solidFill>
                  <a:srgbClr val="FF0000"/>
                </a:solidFill>
              </a:rPr>
              <a:t>e</a:t>
            </a:r>
            <a:r>
              <a:rPr lang="en-US" altLang="en-US" sz="3027" dirty="0">
                <a:solidFill>
                  <a:srgbClr val="FF0000"/>
                </a:solidFill>
              </a:rPr>
              <a:t>r</a:t>
            </a:r>
            <a:r>
              <a:rPr lang="en-US" altLang="en-US" sz="3027" spc="-40" dirty="0">
                <a:solidFill>
                  <a:srgbClr val="FF0000"/>
                </a:solidFill>
              </a:rPr>
              <a:t>min</a:t>
            </a:r>
            <a:r>
              <a:rPr lang="en-US" altLang="en-US" sz="3027" dirty="0">
                <a:solidFill>
                  <a:srgbClr val="FF0000"/>
                </a:solidFill>
              </a:rPr>
              <a:t>es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3027" dirty="0" smtClean="0">
                <a:solidFill>
                  <a:srgbClr val="FF0000"/>
                </a:solidFill>
              </a:rPr>
              <a:t>its</a:t>
            </a:r>
            <a:r>
              <a:rPr lang="en-US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en-US" sz="3027" dirty="0" smtClean="0">
                <a:solidFill>
                  <a:srgbClr val="FF0000"/>
                </a:solidFill>
              </a:rPr>
              <a:t>t</a:t>
            </a:r>
            <a:r>
              <a:rPr lang="en-US" altLang="en-US" sz="3027" spc="-40" dirty="0" smtClean="0">
                <a:solidFill>
                  <a:srgbClr val="FF0000"/>
                </a:solidFill>
              </a:rPr>
              <a:t>ype</a:t>
            </a:r>
            <a:r>
              <a:rPr lang="en-US" altLang="en-US" sz="2800" spc="-40" dirty="0" smtClean="0">
                <a:solidFill>
                  <a:srgbClr val="FF0000"/>
                </a:solidFill>
              </a:rPr>
              <a:t> </a:t>
            </a:r>
            <a:r>
              <a:rPr lang="en-US" altLang="en-US" sz="3027" spc="-40" dirty="0" smtClean="0">
                <a:solidFill>
                  <a:srgbClr val="FF0000"/>
                </a:solidFill>
              </a:rPr>
              <a:t>an</a:t>
            </a:r>
            <a:r>
              <a:rPr lang="en-US" altLang="en-US" sz="3027" dirty="0" smtClean="0">
                <a:solidFill>
                  <a:srgbClr val="FF0000"/>
                </a:solidFill>
              </a:rPr>
              <a:t>d</a:t>
            </a:r>
            <a:r>
              <a:rPr lang="en-US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en-US" sz="3027" dirty="0" smtClean="0">
                <a:solidFill>
                  <a:srgbClr val="FF0000"/>
                </a:solidFill>
              </a:rPr>
              <a:t>t</a:t>
            </a:r>
            <a:r>
              <a:rPr lang="en-US" altLang="en-US" sz="3027" spc="-100" dirty="0" smtClean="0">
                <a:solidFill>
                  <a:srgbClr val="FF0000"/>
                </a:solidFill>
              </a:rPr>
              <a:t>h</a:t>
            </a:r>
            <a:r>
              <a:rPr lang="en-US" altLang="en-US" sz="3027" dirty="0" smtClean="0">
                <a:solidFill>
                  <a:srgbClr val="FF0000"/>
                </a:solidFill>
              </a:rPr>
              <a:t>u</a:t>
            </a:r>
            <a:r>
              <a:rPr lang="en-US" altLang="en-US" sz="3027" spc="-200" dirty="0" smtClean="0">
                <a:solidFill>
                  <a:srgbClr val="FF0000"/>
                </a:solidFill>
              </a:rPr>
              <a:t>s</a:t>
            </a:r>
            <a:r>
              <a:rPr lang="en-US" altLang="en-US" sz="3027" dirty="0" smtClean="0">
                <a:solidFill>
                  <a:srgbClr val="FF0000"/>
                </a:solidFill>
              </a:rPr>
              <a:t>,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sz="3027" dirty="0" smtClean="0">
                <a:solidFill>
                  <a:srgbClr val="FF0000"/>
                </a:solidFill>
              </a:rPr>
              <a:t>siz</a:t>
            </a:r>
            <a:r>
              <a:rPr lang="en-US" altLang="en-US" sz="3027" spc="-200" dirty="0" smtClean="0">
                <a:solidFill>
                  <a:srgbClr val="FF0000"/>
                </a:solidFill>
              </a:rPr>
              <a:t>e.</a:t>
            </a:r>
            <a:endParaRPr lang="en-US" altLang="en-US" sz="3027" spc="-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17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Example (+, *, </a:t>
            </a:r>
            <a:r>
              <a:rPr lang="en-US" altLang="en-US" sz="44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[]</a:t>
            </a:r>
            <a:r>
              <a:rPr lang="en-US" altLang="en-US" sz="4400" dirty="0">
                <a:solidFill>
                  <a:srgbClr val="0070C0"/>
                </a:solidFill>
              </a:rPr>
              <a:t>, </a:t>
            </a:r>
            <a:r>
              <a:rPr lang="en-US" altLang="en-US" sz="44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[</a:t>
            </a:r>
            <a:r>
              <a:rPr lang="en-US" altLang="en-US" sz="4400" dirty="0">
                <a:solidFill>
                  <a:srgbClr val="0070C0"/>
                </a:solidFill>
              </a:rPr>
              <a:t>:</a:t>
            </a:r>
            <a:r>
              <a:rPr lang="en-US" altLang="en-US" sz="44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]</a:t>
            </a:r>
            <a:r>
              <a:rPr lang="en-US" altLang="en-US" sz="4400" dirty="0">
                <a:solidFill>
                  <a:srgbClr val="0070C0"/>
                </a:solidFill>
              </a:rPr>
              <a:t>) :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6634" y="747252"/>
            <a:ext cx="9405472" cy="611074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cat test.py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'Hello World!'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(</a:t>
            </a:r>
            <a:r>
              <a:rPr lang="en-US" alt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# 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Prints complete string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(</a:t>
            </a:r>
            <a:r>
              <a:rPr lang="en-US" alt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[0]) 	</a:t>
            </a:r>
            <a:r>
              <a:rPr lang="en-US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Prints 1st character of the string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(</a:t>
            </a:r>
            <a:r>
              <a:rPr lang="en-US" alt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[1:4]) </a:t>
            </a:r>
            <a:r>
              <a:rPr lang="en-US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# 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Prints </a:t>
            </a:r>
            <a:r>
              <a:rPr lang="en-US" altLang="en-US" sz="2800" spc="-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characters from the 2nd </a:t>
            </a:r>
            <a:r>
              <a:rPr lang="en-US" altLang="en-US" sz="2800" spc="-4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800" spc="-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4th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(</a:t>
            </a:r>
            <a:r>
              <a:rPr lang="en-US" alt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[1:-1]) </a:t>
            </a:r>
            <a:r>
              <a:rPr lang="en-US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 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Prints </a:t>
            </a:r>
            <a:r>
              <a:rPr lang="en-US" altLang="en-US" sz="2800" spc="-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characters from the 2nd </a:t>
            </a:r>
            <a:r>
              <a:rPr lang="en-US" altLang="en-US" sz="2800" spc="-4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 to </a:t>
            </a:r>
            <a:r>
              <a:rPr lang="en-US" altLang="en-US" sz="2800" spc="-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spc="-4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en-US" sz="2800" spc="-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-to-last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(</a:t>
            </a:r>
            <a:r>
              <a:rPr lang="en-US" alt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2) </a:t>
            </a:r>
            <a:r>
              <a:rPr lang="en-US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# 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Prints string two times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(</a:t>
            </a:r>
            <a:r>
              <a:rPr lang="en-US" alt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"TEST") # Prints concatenated string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python3 test.py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World!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ello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</a:t>
            </a:r>
            <a:r>
              <a:rPr lang="en-US" alt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World!Hello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World!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</a:t>
            </a:r>
            <a:r>
              <a:rPr lang="en-US" alt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World!TEST</a:t>
            </a:r>
            <a:endParaRPr lang="en-US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69358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54639" y="162050"/>
            <a:ext cx="9175150" cy="828550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String Operators: </a:t>
            </a:r>
            <a:endParaRPr lang="en-US" altLang="en-US" sz="44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513809" y="2117211"/>
          <a:ext cx="8694295" cy="4327360"/>
        </p:xfrm>
        <a:graphic>
          <a:graphicData uri="http://schemas.openxmlformats.org/drawingml/2006/table">
            <a:tbl>
              <a:tblPr/>
              <a:tblGrid>
                <a:gridCol w="18893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682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367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  <a:b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lang="en-US" alt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Let a='Hello' and b='Python':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Concatenation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a new string of the left-side string followed by the right-side one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 +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HelloPython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3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Repetition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new strings, concatenating multiple copies of the same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a*2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HelloHello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the character at the given index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 :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 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characters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given range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a[1:4]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ell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if a character exists in the given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 in a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25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Nonmembership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 - Returns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True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if a character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 not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the given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 not in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%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Formatted String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Uses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printf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-style string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formatting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print ("%d",2)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 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2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373444"/>
              </p:ext>
            </p:extLst>
          </p:nvPr>
        </p:nvGraphicFramePr>
        <p:xfrm>
          <a:off x="510591" y="1073561"/>
          <a:ext cx="8694295" cy="4852505"/>
        </p:xfrm>
        <a:graphic>
          <a:graphicData uri="http://schemas.openxmlformats.org/drawingml/2006/table">
            <a:tbl>
              <a:tblPr/>
              <a:tblGrid>
                <a:gridCol w="18893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682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367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  <a:b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Assume a='Python':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Concatenation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a new string of the left-side string followed by the right-side one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"Hi"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HiPython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3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Repetition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new strings, concatenating multiple copies of the same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a*2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PythonPython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the character at the given index</a:t>
                      </a:r>
                      <a:b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(Numbering starts at 0)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 :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 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33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characters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given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</a:t>
                      </a:r>
                      <a:b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(inclusive of 1</a:t>
                      </a:r>
                      <a:r>
                        <a:rPr kumimoji="0" lang="en-US" alt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st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number but not last)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a[1:4]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yth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 :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: 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 Step 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33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characters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given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</a:t>
                      </a:r>
                      <a:b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with a step size given by the 3</a:t>
                      </a:r>
                      <a:r>
                        <a:rPr kumimoji="0" lang="en-US" alt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rd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number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b[4:0:-1]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ohty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25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if a character exists in the given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"P"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a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Nonmembership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 - Returns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True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if a character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 not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the given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"M"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in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r/R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Raw String 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Suppress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actual meaning of Escape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characters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print r'\n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\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91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Example (</a:t>
            </a:r>
            <a:r>
              <a:rPr lang="en-US" altLang="en-US" sz="44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[</a:t>
            </a:r>
            <a:r>
              <a:rPr lang="en-US" altLang="en-US" sz="4400" dirty="0">
                <a:solidFill>
                  <a:srgbClr val="0070C0"/>
                </a:solidFill>
              </a:rPr>
              <a:t>:</a:t>
            </a:r>
            <a:r>
              <a:rPr lang="en-US" altLang="en-US" sz="44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]</a:t>
            </a:r>
            <a:r>
              <a:rPr lang="en-US" altLang="en-US" sz="4400" dirty="0">
                <a:solidFill>
                  <a:srgbClr val="0070C0"/>
                </a:solidFill>
              </a:rPr>
              <a:t>, </a:t>
            </a:r>
            <a:r>
              <a:rPr lang="en-US" altLang="en-US" sz="44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[</a:t>
            </a:r>
            <a:r>
              <a:rPr lang="en-US" altLang="en-US" sz="4400" dirty="0">
                <a:solidFill>
                  <a:srgbClr val="0070C0"/>
                </a:solidFill>
              </a:rPr>
              <a:t>::</a:t>
            </a:r>
            <a:r>
              <a:rPr lang="en-US" altLang="en-US" sz="44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]</a:t>
            </a:r>
            <a:r>
              <a:rPr lang="en-US" altLang="en-US" sz="4400" dirty="0">
                <a:solidFill>
                  <a:srgbClr val="0070C0"/>
                </a:solidFill>
              </a:rPr>
              <a:t>) :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6973" y="904568"/>
            <a:ext cx="9885561" cy="595343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cat test.py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'Hello World!'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(</a:t>
            </a:r>
            <a:r>
              <a:rPr lang="en-US" alt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[0:]) </a:t>
            </a:r>
            <a:r>
              <a:rPr lang="en-US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 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to </a:t>
            </a:r>
            <a:r>
              <a:rPr lang="en-US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default 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ending </a:t>
            </a:r>
            <a:r>
              <a:rPr lang="en-US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means: 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everything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(</a:t>
            </a:r>
            <a:r>
              <a:rPr lang="en-US" alt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[:-1]) </a:t>
            </a:r>
            <a:r>
              <a:rPr lang="en-US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 </a:t>
            </a:r>
            <a:r>
              <a:rPr lang="en-US" altLang="en-US" sz="2800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beginning to </a:t>
            </a:r>
            <a:r>
              <a:rPr lang="en-US" altLang="en-US" sz="2800" spc="-3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last means: </a:t>
            </a:r>
            <a:r>
              <a:rPr lang="en-US" altLang="en-US" sz="2800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everything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(</a:t>
            </a:r>
            <a:r>
              <a:rPr lang="en-US" alt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[8:2:-1]) # From the 8</a:t>
            </a:r>
            <a:r>
              <a:rPr lang="en-US" altLang="en-US" sz="28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down to the </a:t>
            </a:r>
            <a:r>
              <a:rPr lang="en-US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3rd</a:t>
            </a:r>
            <a:endParaRPr lang="en-US" alt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(</a:t>
            </a:r>
            <a:r>
              <a:rPr lang="en-US" alt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[::-1</a:t>
            </a:r>
            <a:r>
              <a:rPr lang="en-US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	# </a:t>
            </a:r>
            <a:r>
              <a:rPr lang="en-US" altLang="en-US" sz="28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default (last) down to default (</a:t>
            </a:r>
            <a:r>
              <a:rPr lang="en-US" altLang="en-US" sz="2800" spc="-1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spc="-10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en-US" sz="2800" spc="-1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800" spc="-1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(</a:t>
            </a:r>
            <a:r>
              <a:rPr lang="en-US" alt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[::2]) </a:t>
            </a:r>
            <a:r>
              <a:rPr lang="en-US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 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default to default, stepping by 2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(</a:t>
            </a:r>
            <a:r>
              <a:rPr lang="en-US" alt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[::]) </a:t>
            </a:r>
            <a:r>
              <a:rPr lang="en-US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 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default to default, stepping by default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python3 test.py</a:t>
            </a: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World!</a:t>
            </a: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endParaRPr lang="en-US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alt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dlroW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olleH</a:t>
            </a:r>
            <a:endParaRPr lang="en-US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HloWrd</a:t>
            </a:r>
            <a:endParaRPr lang="en-US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World!</a:t>
            </a:r>
          </a:p>
          <a:p>
            <a:pPr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93936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54639" y="162050"/>
            <a:ext cx="9175150" cy="828550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String Operators: </a:t>
            </a:r>
            <a:endParaRPr lang="en-US" altLang="en-US" sz="44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513809" y="2117211"/>
          <a:ext cx="8694295" cy="4327360"/>
        </p:xfrm>
        <a:graphic>
          <a:graphicData uri="http://schemas.openxmlformats.org/drawingml/2006/table">
            <a:tbl>
              <a:tblPr/>
              <a:tblGrid>
                <a:gridCol w="18893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682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367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  <a:b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lang="en-US" alt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Let a='Hello' and b='Python':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Concatenation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a new string of the left-side string followed by the right-side one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 +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HelloPython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3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Repetition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new strings, concatenating multiple copies of the same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a*2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HelloHello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the character at the given index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 :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 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characters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given range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a[1:4]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ell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if a character exists in the given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 in a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25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Nonmembership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 - Returns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True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if a character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 not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the given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 not in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%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Formatted String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Uses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printf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-style string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formatting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print ("%d",2)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 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2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650954"/>
              </p:ext>
            </p:extLst>
          </p:nvPr>
        </p:nvGraphicFramePr>
        <p:xfrm>
          <a:off x="510591" y="1073561"/>
          <a:ext cx="8694295" cy="4852505"/>
        </p:xfrm>
        <a:graphic>
          <a:graphicData uri="http://schemas.openxmlformats.org/drawingml/2006/table">
            <a:tbl>
              <a:tblPr/>
              <a:tblGrid>
                <a:gridCol w="18893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682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367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  <a:b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Assume a='Python':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Concatenation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a new string of the left-side string followed by the right-side one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"Hi"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HiPython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3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Repetition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new strings, concatenating multiple copies of the same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a*2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PythonPython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the character at the given index</a:t>
                      </a:r>
                      <a:b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(Numbering starts at 0)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 :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 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characters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given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</a:t>
                      </a:r>
                      <a:b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(inclusive of 1</a:t>
                      </a:r>
                      <a:r>
                        <a:rPr kumimoji="0" lang="en-US" alt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st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number but not last)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a[1:4]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yth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 :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: 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 Step 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characters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given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</a:t>
                      </a:r>
                      <a:b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with a step size given by the 3</a:t>
                      </a:r>
                      <a:r>
                        <a:rPr kumimoji="0" lang="en-US" alt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rd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number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b[4:0:-1]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ohty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25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33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if a character exists in the given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"P"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a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3333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Nonmembership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33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 - Returns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True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if a character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 not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the given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"M"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in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3333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r/R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Raw String 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Suppress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actual meaning of Escape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characters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print r'\n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\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1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25716" y="1324630"/>
            <a:ext cx="8407761" cy="5056547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You can search for substrings (including single characters) in strings:</a:t>
            </a: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en-US" sz="1200" b="1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print("I"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 in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"team")</a:t>
            </a: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	True</a:t>
            </a: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print("me" </a:t>
            </a:r>
            <a:r>
              <a:rPr lang="en-US" altLang="en-US" sz="2400" dirty="0">
                <a:solidFill>
                  <a:srgbClr val="32BF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"team")</a:t>
            </a: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	False</a:t>
            </a: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print("table" </a:t>
            </a:r>
            <a:r>
              <a:rPr lang="en-US" altLang="en-US" sz="2400" dirty="0">
                <a:solidFill>
                  <a:srgbClr val="32BF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"immutable")</a:t>
            </a: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	True</a:t>
            </a: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	&gt;&gt;&gt; 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print("mule" </a:t>
            </a:r>
            <a:r>
              <a:rPr lang="en-US" altLang="en-US" sz="2400" dirty="0">
                <a:solidFill>
                  <a:srgbClr val="32BF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"immutable")</a:t>
            </a: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	False</a:t>
            </a: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4639" y="162050"/>
            <a:ext cx="9175150" cy="828550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String </a:t>
            </a:r>
            <a:r>
              <a:rPr lang="en-US" altLang="en-US" sz="4400" dirty="0" smtClean="0">
                <a:solidFill>
                  <a:srgbClr val="0070C0"/>
                </a:solidFill>
              </a:rPr>
              <a:t>Operators: </a:t>
            </a:r>
            <a:r>
              <a:rPr lang="en-US" altLang="en-US" sz="4400" dirty="0" smtClean="0">
                <a:solidFill>
                  <a:srgbClr val="FF0000"/>
                </a:solidFill>
                <a:latin typeface="Century Schoolbook" panose="02040604050505020304" pitchFamily="18" charset="0"/>
              </a:rPr>
              <a:t>in</a:t>
            </a:r>
            <a:r>
              <a:rPr lang="en-US" altLang="en-US" sz="4400" dirty="0" smtClean="0">
                <a:solidFill>
                  <a:srgbClr val="0070C0"/>
                </a:solidFill>
              </a:rPr>
              <a:t>  &amp;  </a:t>
            </a:r>
            <a:r>
              <a:rPr lang="en-US" altLang="en-US" sz="4400" dirty="0" smtClean="0">
                <a:solidFill>
                  <a:srgbClr val="FF0000"/>
                </a:solidFill>
                <a:latin typeface="Century Schoolbook" panose="02040604050505020304" pitchFamily="18" charset="0"/>
              </a:rPr>
              <a:t>not in</a:t>
            </a:r>
            <a:r>
              <a:rPr lang="en-US" altLang="en-US" sz="4400" dirty="0" smtClean="0">
                <a:solidFill>
                  <a:srgbClr val="0070C0"/>
                </a:solidFill>
              </a:rPr>
              <a:t>: </a:t>
            </a:r>
            <a:endParaRPr lang="en-US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24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54639" y="162050"/>
            <a:ext cx="9175150" cy="828550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String Operators: </a:t>
            </a:r>
            <a:endParaRPr lang="en-US" altLang="en-US" sz="44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513809" y="2117211"/>
          <a:ext cx="8694295" cy="4327360"/>
        </p:xfrm>
        <a:graphic>
          <a:graphicData uri="http://schemas.openxmlformats.org/drawingml/2006/table">
            <a:tbl>
              <a:tblPr/>
              <a:tblGrid>
                <a:gridCol w="18893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682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367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  <a:b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lang="en-US" alt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Let a='Hello' and b='Python':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Concatenation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a new string of the left-side string followed by the right-side one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 +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HelloPython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3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Repetition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new strings, concatenating multiple copies of the same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a*2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HelloHello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the character at the given index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 :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 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characters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given range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a[1:4]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ell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if a character exists in the given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 in a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25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Nonmembership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 - Returns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True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if a character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 not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the given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 not in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%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Formatted String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Uses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printf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-style string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formatting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print ("%d",2)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 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2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169824"/>
              </p:ext>
            </p:extLst>
          </p:nvPr>
        </p:nvGraphicFramePr>
        <p:xfrm>
          <a:off x="510591" y="1073561"/>
          <a:ext cx="8694295" cy="4852505"/>
        </p:xfrm>
        <a:graphic>
          <a:graphicData uri="http://schemas.openxmlformats.org/drawingml/2006/table">
            <a:tbl>
              <a:tblPr/>
              <a:tblGrid>
                <a:gridCol w="18893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682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367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  <a:b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Assume a='Python':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Concatenation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a new string of the left-side string followed by the right-side one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"Hi"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HiPython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3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Repetition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new strings, concatenating multiple copies of the same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a*2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PythonPython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the character at the given index</a:t>
                      </a:r>
                      <a:b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(Numbering starts at 0)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 :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 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characters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given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</a:t>
                      </a:r>
                      <a:b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(inclusive of 1</a:t>
                      </a:r>
                      <a:r>
                        <a:rPr kumimoji="0" lang="en-US" alt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st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number but not last)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a[1:4]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yth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 :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: 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 Step 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characters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given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</a:t>
                      </a:r>
                      <a:b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with a step size given by the 3</a:t>
                      </a:r>
                      <a:r>
                        <a:rPr kumimoji="0" lang="en-US" alt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rd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number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b[4:0:-1]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ohty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25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if a character exists in the given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"P"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a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Nonmembership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 - Returns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True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if a character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 not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the given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"M"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in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r/R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Raw String 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33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Suppress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actual meaning of Escape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characters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33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print r'\n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\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3333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2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25716" y="1066800"/>
            <a:ext cx="8407761" cy="5314377"/>
          </a:xfrm>
        </p:spPr>
        <p:txBody>
          <a:bodyPr>
            <a:noAutofit/>
          </a:bodyPr>
          <a:lstStyle/>
          <a:p>
            <a:r>
              <a:rPr lang="en-US" altLang="en-US" sz="3600" dirty="0" smtClean="0"/>
              <a:t>Raw </a:t>
            </a:r>
            <a:r>
              <a:rPr lang="en-US" altLang="en-US" sz="3600" dirty="0"/>
              <a:t>strings don't treat the backslash as a special character. Every character </a:t>
            </a:r>
            <a:r>
              <a:rPr lang="en-US" altLang="en-US" sz="3600" dirty="0" smtClean="0"/>
              <a:t>in the string </a:t>
            </a:r>
            <a:r>
              <a:rPr lang="en-US" altLang="en-US" sz="3600" dirty="0"/>
              <a:t>stays the way you wrote it</a:t>
            </a:r>
            <a:r>
              <a:rPr lang="en-US" altLang="en-US" sz="3600" dirty="0" smtClean="0"/>
              <a:t>:</a:t>
            </a: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en-US" sz="1200" b="1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print ('C:\\Users\\Me\n') </a:t>
            </a: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	C:\Users\Me </a:t>
            </a: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en-US" sz="2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460375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print (</a:t>
            </a:r>
            <a:r>
              <a:rPr lang="en-US" altLang="en-US" sz="2400" b="1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'C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:\\Users\\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Me\n'</a:t>
            </a:r>
            <a:r>
              <a:rPr lang="en-US" alt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) </a:t>
            </a:r>
            <a:endParaRPr lang="en-US" altLang="en-US" sz="2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460375" indent="-2921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	C:</a:t>
            </a: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Users</a:t>
            </a: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Me</a:t>
            </a: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marL="460375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4639" y="162050"/>
            <a:ext cx="9175150" cy="828550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rgbClr val="0070C0"/>
                </a:solidFill>
              </a:rPr>
              <a:t>Raw Strings </a:t>
            </a:r>
            <a:endParaRPr lang="en-US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88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54639" y="162050"/>
            <a:ext cx="9175150" cy="828550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String Operators: </a:t>
            </a:r>
            <a:endParaRPr lang="en-US" altLang="en-US" sz="44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7336152"/>
              </p:ext>
            </p:extLst>
          </p:nvPr>
        </p:nvGraphicFramePr>
        <p:xfrm>
          <a:off x="513809" y="2117211"/>
          <a:ext cx="8694295" cy="4327360"/>
        </p:xfrm>
        <a:graphic>
          <a:graphicData uri="http://schemas.openxmlformats.org/drawingml/2006/table">
            <a:tbl>
              <a:tblPr/>
              <a:tblGrid>
                <a:gridCol w="18893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682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367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  <a:b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lang="en-US" alt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Let a='Hello' and b='Python':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Concatenation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a new string of the left-side string followed by the right-side one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 +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HelloPython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3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Repetition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new strings, concatenating multiple copies of the same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a*2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HelloHello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the character at the given index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 :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 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characters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given range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a[1:4]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ell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if a character exists in the given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 in a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25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Nonmembership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 - Returns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True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if a character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 not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the given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 not in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%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Formatted String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33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Uses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printf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-style string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formatting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print ("%d",2)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 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33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2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20442"/>
              </p:ext>
            </p:extLst>
          </p:nvPr>
        </p:nvGraphicFramePr>
        <p:xfrm>
          <a:off x="510591" y="1073561"/>
          <a:ext cx="8694295" cy="4852505"/>
        </p:xfrm>
        <a:graphic>
          <a:graphicData uri="http://schemas.openxmlformats.org/drawingml/2006/table">
            <a:tbl>
              <a:tblPr/>
              <a:tblGrid>
                <a:gridCol w="18893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682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367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  <a:b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Assume a='Python':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Concatenation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a new string of the left-side string followed by the right-side one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"Hi"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+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HiPython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3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Repetition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Creates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new strings, concatenating multiple copies of the same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a*2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PythonPython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the character at the given index</a:t>
                      </a:r>
                      <a:b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(Numbering starts at 0)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 :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 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characters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given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</a:t>
                      </a:r>
                      <a:b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(inclusive of 1</a:t>
                      </a:r>
                      <a:r>
                        <a:rPr kumimoji="0" lang="en-US" alt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st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number but not last)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a[1:4]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yth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[ :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: 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 Step Slice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Gives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characters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the given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range</a:t>
                      </a:r>
                      <a:b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with a step size given by the 3</a:t>
                      </a:r>
                      <a:r>
                        <a:rPr kumimoji="0" lang="en-US" altLang="en-US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rd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number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b[4:0:-1]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ohty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25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Returns True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if a character exists in the given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"P"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a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Nonmembership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Membership - Returns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True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if a character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is not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in the given string</a:t>
                      </a: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"M"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not in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True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r/R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Raw String 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Suppress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actual meaning of Escape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characters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print r'\n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'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/>
                          <a:ea typeface="Lucida Sans Unicode" panose="020B0602030504020204" pitchFamily="34" charset="0"/>
                          <a:cs typeface="Times New Roman"/>
                        </a:rPr>
                        <a:t>→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\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Verdana" panose="020B060403050404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rPr>
                        <a:t>n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Verdana" panose="020B0604030504040204" pitchFamily="34" charset="0"/>
                        <a:ea typeface="Lucida Sans Unicode" panose="020B0602030504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8287" marR="8287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15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389" y="220358"/>
            <a:ext cx="7093883" cy="770241"/>
          </a:xfrm>
        </p:spPr>
        <p:txBody>
          <a:bodyPr>
            <a:no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Formatted Strings: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380" y="1063638"/>
            <a:ext cx="9295072" cy="5885802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Python lets you do C-style formatted prints.</a:t>
            </a:r>
          </a:p>
          <a:p>
            <a:pPr lvl="1">
              <a:spcBef>
                <a:spcPts val="0"/>
              </a:spcBef>
            </a:pPr>
            <a:r>
              <a:rPr lang="en-US" altLang="en-US" sz="3200" dirty="0"/>
              <a:t>The syntax is:</a:t>
            </a:r>
            <a:br>
              <a:rPr lang="en-US" altLang="en-US" sz="3200" dirty="0"/>
            </a:b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"format string"</a:t>
            </a:r>
            <a:r>
              <a:rPr lang="en-US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%</a:t>
            </a:r>
            <a:r>
              <a:rPr lang="en-US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argument list</a:t>
            </a:r>
            <a:r>
              <a:rPr lang="en-US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9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389" y="220358"/>
            <a:ext cx="7093883" cy="770241"/>
          </a:xfrm>
        </p:spPr>
        <p:txBody>
          <a:bodyPr>
            <a:no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Formatted Strings: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380" y="1063638"/>
            <a:ext cx="9295072" cy="5885802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Python lets you do C-style formatted prints.</a:t>
            </a:r>
          </a:p>
          <a:p>
            <a:pPr lvl="1">
              <a:spcBef>
                <a:spcPts val="0"/>
              </a:spcBef>
            </a:pPr>
            <a:r>
              <a:rPr lang="en-US" altLang="en-US" sz="3200" dirty="0"/>
              <a:t>The syntax is:</a:t>
            </a:r>
            <a:br>
              <a:rPr lang="en-US" altLang="en-US" sz="3200" dirty="0"/>
            </a:b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"format string"</a:t>
            </a:r>
            <a:r>
              <a:rPr lang="en-US" altLang="en-US" sz="3200" b="1" dirty="0">
                <a:solidFill>
                  <a:srgbClr val="FF0000"/>
                </a:solidFill>
                <a:cs typeface="Courier New" panose="02070309020205020404" pitchFamily="49" charset="0"/>
              </a:rPr>
              <a:t>%</a:t>
            </a:r>
            <a:r>
              <a:rPr lang="en-US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argument list</a:t>
            </a:r>
            <a:r>
              <a:rPr lang="en-US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en-US" sz="3600" dirty="0"/>
              <a:t>The “</a:t>
            </a:r>
            <a:r>
              <a:rPr lang="en-US" altLang="en-US" sz="3600" b="1" dirty="0">
                <a:solidFill>
                  <a:srgbClr val="FF0000"/>
                </a:solidFill>
              </a:rPr>
              <a:t>%</a:t>
            </a:r>
            <a:r>
              <a:rPr lang="en-US" altLang="en-US" sz="3600" dirty="0"/>
              <a:t>” is the key part of this syntax.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950720" y="2286000"/>
            <a:ext cx="2914174" cy="5012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59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How Variables Are Stored</a:t>
            </a:r>
            <a:endParaRPr lang="en-US" altLang="en-US" sz="4400" dirty="0" smtClean="0">
              <a:solidFill>
                <a:srgbClr val="0070C0"/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96066" y="1166699"/>
            <a:ext cx="9324003" cy="5410335"/>
          </a:xfrm>
        </p:spPr>
        <p:txBody>
          <a:bodyPr>
            <a:noAutofit/>
          </a:bodyPr>
          <a:lstStyle/>
          <a:p>
            <a:r>
              <a:rPr lang="en-US" altLang="en-US" sz="3600" dirty="0">
                <a:solidFill>
                  <a:schemeClr val="bg1">
                    <a:lumMod val="75000"/>
                  </a:schemeClr>
                </a:solidFill>
              </a:rPr>
              <a:t>Variables are nothing more than reserved memory locations to store values. </a:t>
            </a:r>
          </a:p>
          <a:p>
            <a:pPr>
              <a:spcBef>
                <a:spcPts val="1651"/>
              </a:spcBef>
            </a:pPr>
            <a:r>
              <a:rPr lang="en-US" altLang="en-US" sz="3600" dirty="0">
                <a:solidFill>
                  <a:schemeClr val="bg1">
                    <a:lumMod val="75000"/>
                  </a:schemeClr>
                </a:solidFill>
              </a:rPr>
              <a:t>In languages that use declarations (</a:t>
            </a:r>
            <a:r>
              <a:rPr lang="en-US" altLang="en-US" sz="3600" dirty="0" err="1">
                <a:solidFill>
                  <a:schemeClr val="bg1">
                    <a:lumMod val="75000"/>
                  </a:schemeClr>
                </a:solidFill>
              </a:rPr>
              <a:t>eg</a:t>
            </a:r>
            <a:r>
              <a:rPr lang="en-US" altLang="en-US" sz="3600" dirty="0">
                <a:solidFill>
                  <a:schemeClr val="bg1">
                    <a:lumMod val="75000"/>
                  </a:schemeClr>
                </a:solidFill>
              </a:rPr>
              <a:t>, C++):</a:t>
            </a:r>
            <a:endParaRPr lang="en-US" altLang="en-US" sz="3302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en-US" sz="3200" b="1" u="sng" dirty="0">
                <a:solidFill>
                  <a:schemeClr val="bg1">
                    <a:lumMod val="75000"/>
                  </a:schemeClr>
                </a:solidFill>
              </a:rPr>
              <a:t>Declaring</a:t>
            </a:r>
            <a:r>
              <a:rPr lang="en-US" altLang="en-US" sz="3027" dirty="0">
                <a:solidFill>
                  <a:schemeClr val="bg1">
                    <a:lumMod val="75000"/>
                  </a:schemeClr>
                </a:solidFill>
              </a:rPr>
              <a:t> a variable reserves a space in memory.</a:t>
            </a:r>
          </a:p>
          <a:p>
            <a:pPr lvl="1"/>
            <a:r>
              <a:rPr lang="en-US" altLang="en-US" sz="3027" dirty="0">
                <a:solidFill>
                  <a:schemeClr val="bg1">
                    <a:lumMod val="75000"/>
                  </a:schemeClr>
                </a:solidFill>
              </a:rPr>
              <a:t>The declared data type of the variable determines how much memory will be allocated. </a:t>
            </a:r>
          </a:p>
          <a:p>
            <a:pPr>
              <a:spcBef>
                <a:spcPts val="1651"/>
              </a:spcBef>
            </a:pPr>
            <a:r>
              <a:rPr lang="en-US" altLang="en-US" sz="3600" dirty="0">
                <a:solidFill>
                  <a:srgbClr val="00B050"/>
                </a:solidFill>
              </a:rPr>
              <a:t>In languages without declarations (</a:t>
            </a:r>
            <a:r>
              <a:rPr lang="en-US" altLang="en-US" sz="3600" dirty="0" err="1">
                <a:solidFill>
                  <a:srgbClr val="00B050"/>
                </a:solidFill>
              </a:rPr>
              <a:t>eg</a:t>
            </a:r>
            <a:r>
              <a:rPr lang="en-US" altLang="en-US" sz="3600" dirty="0">
                <a:solidFill>
                  <a:srgbClr val="00B050"/>
                </a:solidFill>
              </a:rPr>
              <a:t>, Python):</a:t>
            </a:r>
          </a:p>
          <a:p>
            <a:pPr lvl="1">
              <a:spcBef>
                <a:spcPts val="0"/>
              </a:spcBef>
            </a:pPr>
            <a:r>
              <a:rPr lang="en-US" altLang="en-US" sz="3200" b="1" u="sng" dirty="0" smtClean="0">
                <a:solidFill>
                  <a:schemeClr val="bg1">
                    <a:lumMod val="50000"/>
                  </a:schemeClr>
                </a:solidFill>
              </a:rPr>
              <a:t>Assigning</a:t>
            </a:r>
            <a:r>
              <a:rPr lang="en-US" altLang="en-US" sz="3027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n-US" sz="3027" dirty="0">
                <a:solidFill>
                  <a:schemeClr val="bg1">
                    <a:lumMod val="50000"/>
                  </a:schemeClr>
                </a:solidFill>
              </a:rPr>
              <a:t>to a variable reserves </a:t>
            </a:r>
            <a:r>
              <a:rPr lang="en-US" altLang="en-US" sz="3027" dirty="0" smtClean="0">
                <a:solidFill>
                  <a:schemeClr val="bg1">
                    <a:lumMod val="50000"/>
                  </a:schemeClr>
                </a:solidFill>
              </a:rPr>
              <a:t>its </a:t>
            </a:r>
            <a:r>
              <a:rPr lang="en-US" altLang="en-US" sz="3027" dirty="0">
                <a:solidFill>
                  <a:schemeClr val="bg1">
                    <a:lumMod val="50000"/>
                  </a:schemeClr>
                </a:solidFill>
              </a:rPr>
              <a:t>space in memory.</a:t>
            </a:r>
          </a:p>
          <a:p>
            <a:pPr lvl="1"/>
            <a:r>
              <a:rPr lang="en-US" altLang="en-US" sz="3027" dirty="0">
                <a:solidFill>
                  <a:srgbClr val="FF0000"/>
                </a:solidFill>
              </a:rPr>
              <a:t>W</a:t>
            </a:r>
            <a:r>
              <a:rPr lang="en-US" altLang="en-US" sz="3027" spc="-100" dirty="0">
                <a:solidFill>
                  <a:srgbClr val="FF0000"/>
                </a:solidFill>
              </a:rPr>
              <a:t>h</a:t>
            </a:r>
            <a:r>
              <a:rPr lang="en-US" altLang="en-US" sz="3027" dirty="0">
                <a:solidFill>
                  <a:srgbClr val="FF0000"/>
                </a:solidFill>
              </a:rPr>
              <a:t>a</a:t>
            </a:r>
            <a:r>
              <a:rPr lang="en-US" altLang="en-US" sz="3027" spc="-100" dirty="0">
                <a:solidFill>
                  <a:srgbClr val="FF0000"/>
                </a:solidFill>
              </a:rPr>
              <a:t>t’</a:t>
            </a:r>
            <a:r>
              <a:rPr lang="en-US" altLang="en-US" sz="3027" dirty="0">
                <a:solidFill>
                  <a:srgbClr val="FF0000"/>
                </a:solidFill>
              </a:rPr>
              <a:t>s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3027" spc="-70" dirty="0">
                <a:solidFill>
                  <a:srgbClr val="FF0000"/>
                </a:solidFill>
              </a:rPr>
              <a:t>bein</a:t>
            </a:r>
            <a:r>
              <a:rPr lang="en-US" altLang="en-US" sz="3027" dirty="0">
                <a:solidFill>
                  <a:srgbClr val="FF0000"/>
                </a:solidFill>
              </a:rPr>
              <a:t>g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3027" dirty="0">
                <a:solidFill>
                  <a:srgbClr val="FF0000"/>
                </a:solidFill>
              </a:rPr>
              <a:t>assi</a:t>
            </a:r>
            <a:r>
              <a:rPr lang="en-US" altLang="en-US" sz="3027" spc="-40" dirty="0">
                <a:solidFill>
                  <a:srgbClr val="FF0000"/>
                </a:solidFill>
              </a:rPr>
              <a:t>gned</a:t>
            </a:r>
            <a:r>
              <a:rPr lang="en-US" altLang="en-US" sz="2800" spc="-40" dirty="0">
                <a:solidFill>
                  <a:srgbClr val="FF0000"/>
                </a:solidFill>
              </a:rPr>
              <a:t> </a:t>
            </a:r>
            <a:r>
              <a:rPr lang="en-US" altLang="en-US" sz="3027" spc="-40" dirty="0">
                <a:solidFill>
                  <a:srgbClr val="FF0000"/>
                </a:solidFill>
              </a:rPr>
              <a:t>d</a:t>
            </a:r>
            <a:r>
              <a:rPr lang="en-US" altLang="en-US" sz="3027" dirty="0">
                <a:solidFill>
                  <a:srgbClr val="FF0000"/>
                </a:solidFill>
              </a:rPr>
              <a:t>et</a:t>
            </a:r>
            <a:r>
              <a:rPr lang="en-US" altLang="en-US" sz="3027" spc="-40" dirty="0">
                <a:solidFill>
                  <a:srgbClr val="FF0000"/>
                </a:solidFill>
              </a:rPr>
              <a:t>e</a:t>
            </a:r>
            <a:r>
              <a:rPr lang="en-US" altLang="en-US" sz="3027" dirty="0">
                <a:solidFill>
                  <a:srgbClr val="FF0000"/>
                </a:solidFill>
              </a:rPr>
              <a:t>r</a:t>
            </a:r>
            <a:r>
              <a:rPr lang="en-US" altLang="en-US" sz="3027" spc="-40" dirty="0">
                <a:solidFill>
                  <a:srgbClr val="FF0000"/>
                </a:solidFill>
              </a:rPr>
              <a:t>min</a:t>
            </a:r>
            <a:r>
              <a:rPr lang="en-US" altLang="en-US" sz="3027" dirty="0">
                <a:solidFill>
                  <a:srgbClr val="FF0000"/>
                </a:solidFill>
              </a:rPr>
              <a:t>es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3027" dirty="0">
                <a:solidFill>
                  <a:srgbClr val="FF0000"/>
                </a:solidFill>
              </a:rPr>
              <a:t>its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3027" dirty="0">
                <a:solidFill>
                  <a:srgbClr val="FF0000"/>
                </a:solidFill>
              </a:rPr>
              <a:t>t</a:t>
            </a:r>
            <a:r>
              <a:rPr lang="en-US" altLang="en-US" sz="3027" spc="-40" dirty="0">
                <a:solidFill>
                  <a:srgbClr val="FF0000"/>
                </a:solidFill>
              </a:rPr>
              <a:t>ype</a:t>
            </a:r>
            <a:r>
              <a:rPr lang="en-US" altLang="en-US" sz="2800" spc="-40" dirty="0">
                <a:solidFill>
                  <a:srgbClr val="FF0000"/>
                </a:solidFill>
              </a:rPr>
              <a:t> </a:t>
            </a:r>
            <a:r>
              <a:rPr lang="en-US" altLang="en-US" sz="3027" spc="-40" dirty="0">
                <a:solidFill>
                  <a:srgbClr val="FF0000"/>
                </a:solidFill>
              </a:rPr>
              <a:t>an</a:t>
            </a:r>
            <a:r>
              <a:rPr lang="en-US" altLang="en-US" sz="3027" dirty="0">
                <a:solidFill>
                  <a:srgbClr val="FF0000"/>
                </a:solidFill>
              </a:rPr>
              <a:t>d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3027" dirty="0">
                <a:solidFill>
                  <a:srgbClr val="FF0000"/>
                </a:solidFill>
              </a:rPr>
              <a:t>t</a:t>
            </a:r>
            <a:r>
              <a:rPr lang="en-US" altLang="en-US" sz="3027" spc="-100" dirty="0">
                <a:solidFill>
                  <a:srgbClr val="FF0000"/>
                </a:solidFill>
              </a:rPr>
              <a:t>h</a:t>
            </a:r>
            <a:r>
              <a:rPr lang="en-US" altLang="en-US" sz="3027" dirty="0">
                <a:solidFill>
                  <a:srgbClr val="FF0000"/>
                </a:solidFill>
              </a:rPr>
              <a:t>u</a:t>
            </a:r>
            <a:r>
              <a:rPr lang="en-US" altLang="en-US" sz="3027" spc="-200" dirty="0">
                <a:solidFill>
                  <a:srgbClr val="FF0000"/>
                </a:solidFill>
              </a:rPr>
              <a:t>s</a:t>
            </a:r>
            <a:r>
              <a:rPr lang="en-US" altLang="en-US" sz="3027" dirty="0">
                <a:solidFill>
                  <a:srgbClr val="FF0000"/>
                </a:solidFill>
              </a:rPr>
              <a:t>,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3027" dirty="0">
                <a:solidFill>
                  <a:srgbClr val="FF0000"/>
                </a:solidFill>
              </a:rPr>
              <a:t>siz</a:t>
            </a:r>
            <a:r>
              <a:rPr lang="en-US" altLang="en-US" sz="3027" spc="-200" dirty="0">
                <a:solidFill>
                  <a:srgbClr val="FF0000"/>
                </a:solidFill>
              </a:rPr>
              <a:t>e</a:t>
            </a:r>
            <a:r>
              <a:rPr lang="en-US" altLang="en-US" sz="3027" spc="-200" dirty="0" smtClean="0">
                <a:solidFill>
                  <a:srgbClr val="FF0000"/>
                </a:solidFill>
              </a:rPr>
              <a:t>.</a:t>
            </a:r>
            <a:endParaRPr lang="en-US" altLang="en-US" sz="3027" dirty="0">
              <a:solidFill>
                <a:srgbClr val="FF0000"/>
              </a:solidFill>
            </a:endParaRPr>
          </a:p>
          <a:p>
            <a:pPr lvl="2"/>
            <a:r>
              <a:rPr lang="en-US" altLang="en-US" sz="3000" dirty="0">
                <a:solidFill>
                  <a:srgbClr val="7030A0"/>
                </a:solidFill>
              </a:rPr>
              <a:t>This means the interpreter analyzes the right-hand side (RHS) of the equals sign to determine the type.</a:t>
            </a:r>
          </a:p>
        </p:txBody>
      </p:sp>
    </p:spTree>
    <p:extLst>
      <p:ext uri="{BB962C8B-B14F-4D97-AF65-F5344CB8AC3E}">
        <p14:creationId xmlns:p14="http://schemas.microsoft.com/office/powerpoint/2010/main" val="418994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389" y="220358"/>
            <a:ext cx="7093883" cy="770241"/>
          </a:xfrm>
        </p:spPr>
        <p:txBody>
          <a:bodyPr>
            <a:no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Formatted Strings: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380" y="1063638"/>
            <a:ext cx="9295072" cy="5885802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Python lets you do C-style formatted prints.</a:t>
            </a:r>
          </a:p>
          <a:p>
            <a:pPr lvl="1">
              <a:spcBef>
                <a:spcPts val="0"/>
              </a:spcBef>
            </a:pPr>
            <a:r>
              <a:rPr lang="en-US" altLang="en-US" sz="3200" dirty="0"/>
              <a:t>The syntax is:</a:t>
            </a:r>
            <a:br>
              <a:rPr lang="en-US" altLang="en-US" sz="3200" dirty="0"/>
            </a:b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"format string"</a:t>
            </a:r>
            <a:r>
              <a:rPr lang="en-US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%</a:t>
            </a:r>
            <a:r>
              <a:rPr lang="en-US" alt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 list</a:t>
            </a:r>
            <a:r>
              <a:rPr lang="en-US" alt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200" b="1" dirty="0">
              <a:solidFill>
                <a:srgbClr val="FF0000"/>
              </a:solidFill>
            </a:endParaRPr>
          </a:p>
          <a:p>
            <a:r>
              <a:rPr lang="en-US" altLang="en-US" sz="3600" dirty="0">
                <a:solidFill>
                  <a:schemeClr val="bg1">
                    <a:lumMod val="50000"/>
                  </a:schemeClr>
                </a:solidFill>
              </a:rPr>
              <a:t>The “</a:t>
            </a:r>
            <a:r>
              <a:rPr lang="en-US" altLang="en-US" sz="3600" b="1" dirty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en-US" sz="3600" dirty="0">
                <a:solidFill>
                  <a:schemeClr val="bg1">
                    <a:lumMod val="50000"/>
                  </a:schemeClr>
                </a:solidFill>
              </a:rPr>
              <a:t>” is the key part of this syntax. </a:t>
            </a:r>
          </a:p>
          <a:p>
            <a:r>
              <a:rPr lang="en-US" altLang="en-US" sz="3600" dirty="0" smtClean="0"/>
              <a:t>Note </a:t>
            </a:r>
            <a:r>
              <a:rPr lang="en-US" altLang="en-US" sz="3600" dirty="0"/>
              <a:t>the </a:t>
            </a:r>
            <a:r>
              <a:rPr lang="en-US" altLang="en-US" sz="3600" dirty="0">
                <a:solidFill>
                  <a:srgbClr val="00B050"/>
                </a:solidFill>
              </a:rPr>
              <a:t>argument list </a:t>
            </a:r>
            <a:r>
              <a:rPr lang="en-US" altLang="en-US" sz="3600" dirty="0"/>
              <a:t>is inside of </a:t>
            </a:r>
            <a:r>
              <a:rPr lang="en-US" altLang="en-US" sz="3600" b="1" dirty="0">
                <a:solidFill>
                  <a:srgbClr val="FF0000"/>
                </a:solidFill>
              </a:rPr>
              <a:t>parentheses</a:t>
            </a:r>
            <a:r>
              <a:rPr lang="en-US" altLang="en-US" sz="3600" dirty="0"/>
              <a:t>. </a:t>
            </a:r>
          </a:p>
          <a:p>
            <a:pPr lvl="1"/>
            <a:r>
              <a:rPr lang="en-US" altLang="en-US" sz="3200" dirty="0"/>
              <a:t>(As you’ll see in a </a:t>
            </a:r>
            <a:r>
              <a:rPr lang="en-US" altLang="en-US" sz="3200" dirty="0" smtClean="0"/>
              <a:t>moment, </a:t>
            </a:r>
            <a:r>
              <a:rPr lang="en-US" altLang="en-US" sz="3200" dirty="0"/>
              <a:t>that means it is a </a:t>
            </a:r>
            <a:r>
              <a:rPr lang="en-US" altLang="en-US" sz="3200" i="1" dirty="0"/>
              <a:t>tuple</a:t>
            </a:r>
            <a:r>
              <a:rPr lang="en-US" altLang="en-US" sz="3200" dirty="0" smtClean="0"/>
              <a:t>)</a:t>
            </a:r>
            <a:endParaRPr lang="en-US" altLang="en-US" sz="36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5474494" y="2362200"/>
            <a:ext cx="2362200" cy="9144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141494" y="2362201"/>
            <a:ext cx="533400" cy="9143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721894" y="2362202"/>
            <a:ext cx="3352800" cy="990598"/>
          </a:xfrm>
          <a:prstGeom prst="straightConnector1">
            <a:avLst/>
          </a:prstGeom>
          <a:ln w="38100">
            <a:solidFill>
              <a:srgbClr val="32BF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3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389" y="220358"/>
            <a:ext cx="7093883" cy="770241"/>
          </a:xfrm>
        </p:spPr>
        <p:txBody>
          <a:bodyPr>
            <a:no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Formatted Strings: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380" y="1063638"/>
            <a:ext cx="9295072" cy="5885802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Python lets you do C-style formatted prints.</a:t>
            </a:r>
          </a:p>
          <a:p>
            <a:pPr lvl="1">
              <a:spcBef>
                <a:spcPts val="0"/>
              </a:spcBef>
            </a:pPr>
            <a:r>
              <a:rPr lang="en-US" altLang="en-US" sz="3200" dirty="0"/>
              <a:t>The syntax is:</a:t>
            </a:r>
            <a:br>
              <a:rPr lang="en-US" altLang="en-US" sz="3200" dirty="0"/>
            </a:b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"format string"</a:t>
            </a:r>
            <a:r>
              <a:rPr lang="en-US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%</a:t>
            </a:r>
            <a:r>
              <a:rPr lang="en-US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argument list</a:t>
            </a:r>
            <a:r>
              <a:rPr lang="en-US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en-US" sz="3600" dirty="0">
                <a:solidFill>
                  <a:schemeClr val="bg1">
                    <a:lumMod val="50000"/>
                  </a:schemeClr>
                </a:solidFill>
              </a:rPr>
              <a:t>The “</a:t>
            </a:r>
            <a:r>
              <a:rPr lang="en-US" altLang="en-US" sz="3600" b="1" dirty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en-US" sz="3600" dirty="0">
                <a:solidFill>
                  <a:schemeClr val="bg1">
                    <a:lumMod val="50000"/>
                  </a:schemeClr>
                </a:solidFill>
              </a:rPr>
              <a:t>” is the key part of this syntax. </a:t>
            </a:r>
          </a:p>
          <a:p>
            <a:r>
              <a:rPr lang="en-US" altLang="en-US" sz="3600" dirty="0" smtClean="0">
                <a:solidFill>
                  <a:schemeClr val="bg1">
                    <a:lumMod val="50000"/>
                  </a:schemeClr>
                </a:solidFill>
              </a:rPr>
              <a:t>Note </a:t>
            </a:r>
            <a:r>
              <a:rPr lang="en-US" altLang="en-US" sz="3600" dirty="0">
                <a:solidFill>
                  <a:schemeClr val="bg1">
                    <a:lumMod val="50000"/>
                  </a:schemeClr>
                </a:solidFill>
              </a:rPr>
              <a:t>the argument list is inside of </a:t>
            </a:r>
            <a:r>
              <a:rPr lang="en-US" altLang="en-US" sz="3600" b="1" dirty="0">
                <a:solidFill>
                  <a:schemeClr val="bg1">
                    <a:lumMod val="50000"/>
                  </a:schemeClr>
                </a:solidFill>
              </a:rPr>
              <a:t>parentheses</a:t>
            </a:r>
            <a:r>
              <a:rPr lang="en-US" altLang="en-US" sz="36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lvl="1"/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</a:rPr>
              <a:t>(As you’ll see in a </a:t>
            </a:r>
            <a:r>
              <a:rPr lang="en-US" altLang="en-US" sz="3200" dirty="0" smtClean="0">
                <a:solidFill>
                  <a:schemeClr val="bg1">
                    <a:lumMod val="50000"/>
                  </a:schemeClr>
                </a:solidFill>
              </a:rPr>
              <a:t>moment, </a:t>
            </a: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</a:rPr>
              <a:t>that means it is a </a:t>
            </a:r>
            <a:r>
              <a:rPr lang="en-US" altLang="en-US" sz="3200" i="1" dirty="0">
                <a:solidFill>
                  <a:schemeClr val="bg1">
                    <a:lumMod val="50000"/>
                  </a:schemeClr>
                </a:solidFill>
              </a:rPr>
              <a:t>tuple</a:t>
            </a: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altLang="en-US" sz="3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en-US" sz="3600" dirty="0">
                <a:solidFill>
                  <a:srgbClr val="0070C0"/>
                </a:solidFill>
              </a:rPr>
              <a:t>Here are examples:  </a:t>
            </a:r>
          </a:p>
          <a:p>
            <a:pPr marL="209550" indent="15875"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print ("***</a:t>
            </a:r>
            <a:r>
              <a:rPr lang="en-US" altLang="en-US" sz="24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%s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there </a:t>
            </a: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%d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***"%(</a:t>
            </a:r>
            <a:r>
              <a:rPr lang="en-US" altLang="en-US" sz="24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"Hi"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))</a:t>
            </a:r>
          </a:p>
          <a:p>
            <a:pPr marL="209550" indent="15875">
              <a:spcBef>
                <a:spcPts val="0"/>
              </a:spcBef>
              <a:buNone/>
            </a:pP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***</a:t>
            </a:r>
            <a:r>
              <a:rPr lang="en-US" altLang="en-US" sz="24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Hi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there </a:t>
            </a: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***</a:t>
            </a:r>
          </a:p>
          <a:p>
            <a:pPr marL="209550" indent="15875"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print ("</a:t>
            </a:r>
            <a:r>
              <a:rPr lang="en-US" altLang="en-US" sz="24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%d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hours at $</a:t>
            </a: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%.2f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an hour</a:t>
            </a:r>
            <a:r>
              <a:rPr lang="en-US" alt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= $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%.2f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."%</a:t>
            </a:r>
            <a:b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8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10.5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8*10.5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))</a:t>
            </a:r>
          </a:p>
          <a:p>
            <a:pPr marL="209550" indent="15875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8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hours at $</a:t>
            </a: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10.50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an hour = $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84.00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</a:p>
          <a:p>
            <a:pPr marL="209550" indent="15875"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515918" y="5387898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10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String Formatting Symbols:</a:t>
            </a:r>
          </a:p>
        </p:txBody>
      </p:sp>
      <p:graphicFrame>
        <p:nvGraphicFramePr>
          <p:cNvPr id="3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945924"/>
              </p:ext>
            </p:extLst>
          </p:nvPr>
        </p:nvGraphicFramePr>
        <p:xfrm>
          <a:off x="1322345" y="1135626"/>
          <a:ext cx="7093883" cy="519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5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723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Format Symbol</a:t>
                      </a:r>
                    </a:p>
                  </a:txBody>
                  <a:tcPr marL="8287" marR="8287" marT="9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Conversion</a:t>
                      </a:r>
                    </a:p>
                  </a:txBody>
                  <a:tcPr marL="8287" marR="8287" marT="9524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%c</a:t>
                      </a:r>
                    </a:p>
                  </a:txBody>
                  <a:tcPr marL="8287" marR="8287" marT="9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character</a:t>
                      </a:r>
                    </a:p>
                  </a:txBody>
                  <a:tcPr marL="8287" marR="8287" marT="9524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%s</a:t>
                      </a:r>
                    </a:p>
                  </a:txBody>
                  <a:tcPr marL="8287" marR="8287" marT="9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string conversion via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str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() prior to formatting</a:t>
                      </a:r>
                    </a:p>
                  </a:txBody>
                  <a:tcPr marL="8287" marR="8287" marT="9524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%i</a:t>
                      </a:r>
                    </a:p>
                  </a:txBody>
                  <a:tcPr marL="8287" marR="8287" marT="9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signed decimal integer</a:t>
                      </a:r>
                    </a:p>
                  </a:txBody>
                  <a:tcPr marL="8287" marR="8287" marT="9524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%d</a:t>
                      </a:r>
                    </a:p>
                  </a:txBody>
                  <a:tcPr marL="8287" marR="8287" marT="9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signed decimal integer</a:t>
                      </a:r>
                    </a:p>
                  </a:txBody>
                  <a:tcPr marL="8287" marR="8287" marT="9524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%u</a:t>
                      </a:r>
                    </a:p>
                  </a:txBody>
                  <a:tcPr marL="8287" marR="8287" marT="9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unsigned decimal integer</a:t>
                      </a:r>
                    </a:p>
                  </a:txBody>
                  <a:tcPr marL="8287" marR="8287" marT="9524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%o</a:t>
                      </a:r>
                    </a:p>
                  </a:txBody>
                  <a:tcPr marL="8287" marR="8287" marT="9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octal integer</a:t>
                      </a:r>
                    </a:p>
                  </a:txBody>
                  <a:tcPr marL="8287" marR="8287" marT="9524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%x</a:t>
                      </a:r>
                    </a:p>
                  </a:txBody>
                  <a:tcPr marL="8287" marR="8287" marT="9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hexadecimal integer (lowercase letters)</a:t>
                      </a:r>
                    </a:p>
                  </a:txBody>
                  <a:tcPr marL="8287" marR="8287" marT="9524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%X</a:t>
                      </a:r>
                    </a:p>
                  </a:txBody>
                  <a:tcPr marL="8287" marR="8287" marT="9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hexadecimal integer 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UPPERcase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letters)</a:t>
                      </a:r>
                    </a:p>
                  </a:txBody>
                  <a:tcPr marL="8287" marR="8287" marT="9524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%e</a:t>
                      </a:r>
                    </a:p>
                  </a:txBody>
                  <a:tcPr marL="8287" marR="8287" marT="9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exponential notation (with lowercase 'e')</a:t>
                      </a:r>
                    </a:p>
                  </a:txBody>
                  <a:tcPr marL="8287" marR="8287" marT="9524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%E</a:t>
                      </a:r>
                    </a:p>
                  </a:txBody>
                  <a:tcPr marL="8287" marR="8287" marT="9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exponential notation (with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UPPERcase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'E')</a:t>
                      </a:r>
                    </a:p>
                  </a:txBody>
                  <a:tcPr marL="8287" marR="8287" marT="9524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%f</a:t>
                      </a:r>
                    </a:p>
                  </a:txBody>
                  <a:tcPr marL="8287" marR="8287" marT="9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floating point real number</a:t>
                      </a:r>
                    </a:p>
                  </a:txBody>
                  <a:tcPr marL="8287" marR="8287" marT="9524" marB="0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%g</a:t>
                      </a:r>
                    </a:p>
                  </a:txBody>
                  <a:tcPr marL="8287" marR="8287" marT="9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the shorter of %f and %e</a:t>
                      </a:r>
                    </a:p>
                  </a:txBody>
                  <a:tcPr marL="8287" marR="8287" marT="9524" marB="0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%G</a:t>
                      </a:r>
                    </a:p>
                  </a:txBody>
                  <a:tcPr marL="8287" marR="8287" marT="95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the shorter of %f and %E</a:t>
                      </a:r>
                    </a:p>
                  </a:txBody>
                  <a:tcPr marL="8287" marR="8287" marT="9524" marB="0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14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91474" y="1161143"/>
            <a:ext cx="9214642" cy="501582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3132" dirty="0"/>
              <a:t>Python has six standard data types: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 smtClean="0">
                <a:solidFill>
                  <a:srgbClr val="A6A6A6"/>
                </a:solidFill>
                <a:latin typeface="Elephant" panose="02020904090505020303" pitchFamily="18" charset="0"/>
              </a:rPr>
              <a:t>Number</a:t>
            </a:r>
            <a:endParaRPr lang="en-US" altLang="en-US" sz="2800" dirty="0">
              <a:solidFill>
                <a:srgbClr val="A6A6A6"/>
              </a:solidFill>
              <a:latin typeface="Elephant" panose="02020904090505020303" pitchFamily="18" charset="0"/>
            </a:endParaRP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 smtClean="0">
                <a:solidFill>
                  <a:srgbClr val="FF0000"/>
                </a:solidFill>
                <a:latin typeface="Elephant" panose="02020904090505020303" pitchFamily="18" charset="0"/>
              </a:rPr>
              <a:t>String</a:t>
            </a:r>
            <a:endParaRPr lang="en-US" altLang="en-US" sz="2800" dirty="0">
              <a:solidFill>
                <a:srgbClr val="FF0000"/>
              </a:solidFill>
              <a:latin typeface="Elephant" panose="02020904090505020303" pitchFamily="18" charset="0"/>
            </a:endParaRP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 smtClean="0">
                <a:solidFill>
                  <a:srgbClr val="A6A6A6"/>
                </a:solidFill>
                <a:latin typeface="Elephant" panose="02020904090505020303" pitchFamily="18" charset="0"/>
              </a:rPr>
              <a:t>List</a:t>
            </a:r>
            <a:endParaRPr lang="en-US" altLang="en-US" sz="2800" dirty="0">
              <a:solidFill>
                <a:srgbClr val="A6A6A6"/>
              </a:solidFill>
              <a:latin typeface="Elephant" panose="02020904090505020303" pitchFamily="18" charset="0"/>
            </a:endParaRP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 smtClean="0">
                <a:solidFill>
                  <a:srgbClr val="A6A6A6"/>
                </a:solidFill>
                <a:latin typeface="Elephant" panose="02020904090505020303" pitchFamily="18" charset="0"/>
              </a:rPr>
              <a:t>Tuple</a:t>
            </a:r>
            <a:endParaRPr lang="en-US" altLang="en-US" sz="2800" dirty="0">
              <a:solidFill>
                <a:srgbClr val="A6A6A6"/>
              </a:solidFill>
              <a:latin typeface="Elephant" panose="02020904090505020303" pitchFamily="18" charset="0"/>
            </a:endParaRP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A6A6A6"/>
                </a:solidFill>
                <a:latin typeface="Elephant" panose="02020904090505020303" pitchFamily="18" charset="0"/>
              </a:rPr>
              <a:t>Set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 smtClean="0">
                <a:solidFill>
                  <a:srgbClr val="A6A6A6"/>
                </a:solidFill>
                <a:latin typeface="Elephant" panose="02020904090505020303" pitchFamily="18" charset="0"/>
              </a:rPr>
              <a:t>Dictionary</a:t>
            </a:r>
            <a:endParaRPr lang="en-US" altLang="en-US" sz="2800" dirty="0">
              <a:solidFill>
                <a:srgbClr val="A6A6A6"/>
              </a:solidFill>
              <a:latin typeface="Elephant" panose="02020904090505020303" pitchFamily="18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729789" cy="1142999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rgbClr val="0070C0"/>
                </a:solidFill>
              </a:rPr>
              <a:t>Data Types:</a:t>
            </a:r>
          </a:p>
        </p:txBody>
      </p:sp>
    </p:spTree>
    <p:extLst>
      <p:ext uri="{BB962C8B-B14F-4D97-AF65-F5344CB8AC3E}">
        <p14:creationId xmlns:p14="http://schemas.microsoft.com/office/powerpoint/2010/main" val="14263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341532" y="4434466"/>
            <a:ext cx="2075081" cy="2209800"/>
            <a:chOff x="2502694" y="4572000"/>
            <a:chExt cx="2075081" cy="2209800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2688336" y="6620256"/>
              <a:ext cx="188366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931855" y="4818282"/>
              <a:ext cx="164592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931855" y="5202936"/>
              <a:ext cx="164592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2931855" y="5586984"/>
              <a:ext cx="164592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2931855" y="5971032"/>
              <a:ext cx="164592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2807494" y="4572000"/>
              <a:ext cx="685800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83694" y="5029200"/>
              <a:ext cx="1143000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578894" y="5410200"/>
              <a:ext cx="1086657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807494" y="5791200"/>
              <a:ext cx="1086657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502694" y="6324600"/>
              <a:ext cx="324657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rgbClr val="0070C0"/>
                </a:solidFill>
              </a:rPr>
              <a:t>Python Lists: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92894" y="1066800"/>
            <a:ext cx="9059037" cy="56536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en-US" altLang="en-US" sz="3600" dirty="0"/>
              <a:t>A </a:t>
            </a:r>
            <a:r>
              <a:rPr lang="en-US" altLang="en-US" sz="3600" dirty="0">
                <a:solidFill>
                  <a:srgbClr val="FF0000"/>
                </a:solidFill>
              </a:rPr>
              <a:t>list</a:t>
            </a:r>
            <a:r>
              <a:rPr lang="en-US" altLang="en-US" sz="3600" dirty="0"/>
              <a:t> contains items separated by commas and enclosed within square </a:t>
            </a:r>
            <a:r>
              <a:rPr lang="en-US" altLang="en-US" sz="3600" dirty="0" smtClean="0"/>
              <a:t>brackets, </a:t>
            </a:r>
            <a:r>
              <a:rPr lang="en-US" altLang="en-US" sz="3600" b="1" dirty="0" smtClean="0">
                <a:solidFill>
                  <a:srgbClr val="FF0000"/>
                </a:solidFill>
              </a:rPr>
              <a:t>[ ]</a:t>
            </a:r>
            <a:r>
              <a:rPr lang="en-US" altLang="en-US" sz="3600" dirty="0" smtClean="0"/>
              <a:t>.</a:t>
            </a:r>
            <a:endParaRPr lang="en-US" altLang="en-US" sz="3600" dirty="0"/>
          </a:p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en-US" altLang="en-US" sz="3600" dirty="0"/>
              <a:t>Lists are similar to arrays in C. </a:t>
            </a:r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r>
              <a:rPr lang="en-US" altLang="en-US" sz="3600" dirty="0" smtClean="0"/>
              <a:t>But </a:t>
            </a:r>
            <a:r>
              <a:rPr lang="en-US" altLang="en-US" sz="3600" dirty="0"/>
              <a:t>items in a list can be different data types.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en-US" sz="3600" dirty="0"/>
              <a:t>The </a:t>
            </a:r>
            <a:r>
              <a:rPr lang="en-US" altLang="en-US" sz="3600" dirty="0" smtClean="0"/>
              <a:t>stored values are </a:t>
            </a:r>
            <a:r>
              <a:rPr lang="en-US" altLang="en-US" sz="3600" dirty="0" smtClean="0"/>
              <a:t>accessed by </a:t>
            </a:r>
            <a:r>
              <a:rPr lang="en-US" altLang="en-US" sz="3600" dirty="0"/>
              <a:t>the slice </a:t>
            </a:r>
            <a:r>
              <a:rPr lang="en-US" altLang="en-US" sz="3600" dirty="0" smtClean="0"/>
              <a:t>operators </a:t>
            </a:r>
            <a:r>
              <a:rPr lang="en-US" altLang="en-US" sz="3600" dirty="0"/>
              <a:t>( [ ] and [ : ] </a:t>
            </a:r>
            <a:r>
              <a:rPr lang="en-US" altLang="en-US" sz="3600" spc="-500" dirty="0"/>
              <a:t>)</a:t>
            </a:r>
            <a:r>
              <a:rPr lang="en-US" altLang="en-US" sz="3600" dirty="0"/>
              <a:t> </a:t>
            </a:r>
            <a:r>
              <a:rPr lang="en-US" altLang="en-US" sz="3600" dirty="0" smtClean="0"/>
              <a:t>.  Indices count from 0:</a:t>
            </a:r>
          </a:p>
          <a:p>
            <a:pPr marL="364871" lvl="1" indent="0">
              <a:spcBef>
                <a:spcPts val="1200"/>
              </a:spcBef>
              <a:buNone/>
            </a:pPr>
            <a:r>
              <a:rPr lang="en-US" altLang="en-US" sz="2800" dirty="0" smtClean="0"/>
              <a:t>First (1</a:t>
            </a:r>
            <a:r>
              <a:rPr lang="en-US" altLang="en-US" sz="2800" baseline="30000" dirty="0" smtClean="0"/>
              <a:t>st</a:t>
            </a:r>
            <a:r>
              <a:rPr lang="en-US" altLang="en-US" sz="2800" dirty="0" smtClean="0"/>
              <a:t>) element 	 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smtClean="0">
                <a:solidFill>
                  <a:schemeClr val="bg1"/>
                </a:solidFill>
              </a:rPr>
              <a:t>   </a:t>
            </a:r>
            <a:r>
              <a:rPr lang="en-US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en-US" sz="2800" dirty="0" smtClean="0"/>
              <a:t>L[0] 		</a:t>
            </a:r>
          </a:p>
          <a:p>
            <a:pPr marL="364871" lvl="1" indent="0">
              <a:spcBef>
                <a:spcPts val="0"/>
              </a:spcBef>
              <a:buNone/>
            </a:pPr>
            <a:r>
              <a:rPr lang="en-US" altLang="en-US" sz="2800" dirty="0" smtClean="0"/>
              <a:t>Second (2</a:t>
            </a:r>
            <a:r>
              <a:rPr lang="en-US" altLang="en-US" sz="2800" baseline="30000" dirty="0" smtClean="0"/>
              <a:t>nd</a:t>
            </a:r>
            <a:r>
              <a:rPr lang="en-US" altLang="en-US" sz="2800" dirty="0" smtClean="0"/>
              <a:t>) element</a:t>
            </a:r>
            <a:r>
              <a:rPr lang="en-US" altLang="en-US" sz="1050" dirty="0" smtClean="0"/>
              <a:t> 	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   </a:t>
            </a:r>
            <a:r>
              <a:rPr lang="en-US" altLang="en-US" sz="1500" dirty="0" smtClean="0"/>
              <a:t> </a:t>
            </a:r>
            <a:r>
              <a:rPr lang="en-US" altLang="en-US" sz="2800" dirty="0" smtClean="0"/>
              <a:t>L[1] 		</a:t>
            </a:r>
          </a:p>
          <a:p>
            <a:pPr marL="364871" lvl="1" indent="0">
              <a:spcBef>
                <a:spcPts val="0"/>
              </a:spcBef>
              <a:buNone/>
            </a:pPr>
            <a:r>
              <a:rPr lang="en-US" altLang="en-US" sz="2800" dirty="0"/>
              <a:t>Third (3</a:t>
            </a:r>
            <a:r>
              <a:rPr lang="en-US" altLang="en-US" sz="2800" baseline="30000" dirty="0"/>
              <a:t>rd</a:t>
            </a:r>
            <a:r>
              <a:rPr lang="en-US" altLang="en-US" sz="2800" dirty="0"/>
              <a:t>) element 	</a:t>
            </a:r>
            <a:r>
              <a:rPr lang="en-US" altLang="en-US" sz="2800" dirty="0" smtClean="0"/>
              <a:t> 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smtClean="0">
                <a:solidFill>
                  <a:schemeClr val="bg1"/>
                </a:solidFill>
              </a:rPr>
              <a:t>   </a:t>
            </a:r>
            <a:r>
              <a:rPr lang="en-US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en-US" sz="2800" dirty="0"/>
              <a:t>L[2] 		</a:t>
            </a:r>
          </a:p>
          <a:p>
            <a:pPr marL="364871" lvl="1" indent="0">
              <a:spcBef>
                <a:spcPts val="0"/>
              </a:spcBef>
              <a:buNone/>
            </a:pPr>
            <a:r>
              <a:rPr lang="en-US" altLang="en-US" sz="2800" dirty="0" smtClean="0"/>
              <a:t>Fourth (4</a:t>
            </a:r>
            <a:r>
              <a:rPr lang="en-US" altLang="en-US" sz="2800" baseline="30000" dirty="0" smtClean="0"/>
              <a:t>th</a:t>
            </a:r>
            <a:r>
              <a:rPr lang="en-US" altLang="en-US" sz="2800" dirty="0" smtClean="0"/>
              <a:t>) element 	 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smtClean="0">
                <a:solidFill>
                  <a:schemeClr val="bg1"/>
                </a:solidFill>
              </a:rPr>
              <a:t>   </a:t>
            </a:r>
            <a:r>
              <a:rPr lang="en-US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en-US" sz="2800" dirty="0" smtClean="0"/>
              <a:t>L[3] 	</a:t>
            </a:r>
          </a:p>
          <a:p>
            <a:pPr marL="364871" lvl="1" indent="0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en-US" sz="2800" spc="500" dirty="0" smtClean="0"/>
              <a:t>  </a:t>
            </a:r>
            <a:r>
              <a:rPr lang="en-US" altLang="en-US" sz="2800" spc="1000" dirty="0" smtClean="0"/>
              <a:t> </a:t>
            </a:r>
            <a:r>
              <a:rPr lang="en-US" altLang="en-US" sz="2800" spc="2500" dirty="0" smtClean="0"/>
              <a:t>...							</a:t>
            </a:r>
          </a:p>
          <a:p>
            <a:pPr marL="364871" lvl="1" indent="0">
              <a:lnSpc>
                <a:spcPct val="70000"/>
              </a:lnSpc>
              <a:spcBef>
                <a:spcPts val="600"/>
              </a:spcBef>
              <a:spcAft>
                <a:spcPts val="1800"/>
              </a:spcAft>
              <a:buNone/>
            </a:pPr>
            <a:r>
              <a:rPr lang="en-US" altLang="en-US" sz="2800" dirty="0" smtClean="0"/>
              <a:t>Last </a:t>
            </a:r>
            <a:r>
              <a:rPr lang="en-US" altLang="en-US" sz="2800" dirty="0"/>
              <a:t>element </a:t>
            </a:r>
            <a:r>
              <a:rPr lang="en-US" altLang="en-US" sz="2800" dirty="0" smtClean="0"/>
              <a:t>	      </a:t>
            </a:r>
            <a:r>
              <a:rPr lang="en-US" altLang="en-US" sz="1000" dirty="0" smtClean="0"/>
              <a:t>   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smtClean="0">
                <a:solidFill>
                  <a:schemeClr val="bg1"/>
                </a:solidFill>
              </a:rPr>
              <a:t>	    </a:t>
            </a:r>
            <a:r>
              <a:rPr lang="en-US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en-US" sz="2800" dirty="0" smtClean="0"/>
              <a:t>L[-1] 	</a:t>
            </a:r>
            <a:r>
              <a:rPr lang="en-US" altLang="en-US" sz="2800" dirty="0"/>
              <a:t>	</a:t>
            </a:r>
            <a:r>
              <a:rPr lang="en-US" altLang="en-US" sz="2800" dirty="0" smtClean="0"/>
              <a:t>	</a:t>
            </a:r>
            <a:endParaRPr lang="en-US" altLang="en-US" sz="3281" dirty="0" smtClean="0"/>
          </a:p>
        </p:txBody>
      </p:sp>
    </p:spTree>
    <p:extLst>
      <p:ext uri="{BB962C8B-B14F-4D97-AF65-F5344CB8AC3E}">
        <p14:creationId xmlns:p14="http://schemas.microsoft.com/office/powerpoint/2010/main" val="386630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341532" y="4434466"/>
            <a:ext cx="2075081" cy="2209800"/>
            <a:chOff x="2502694" y="4572000"/>
            <a:chExt cx="2075081" cy="2209800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2688336" y="6620256"/>
              <a:ext cx="188366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931855" y="4818282"/>
              <a:ext cx="164592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931855" y="5202936"/>
              <a:ext cx="164592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931855" y="5586984"/>
              <a:ext cx="164592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931855" y="5971032"/>
              <a:ext cx="164592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807494" y="4572000"/>
              <a:ext cx="685800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83694" y="5029200"/>
              <a:ext cx="1143000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78894" y="5410200"/>
              <a:ext cx="1086657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07494" y="5791200"/>
              <a:ext cx="1086657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02694" y="6324600"/>
              <a:ext cx="324657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rgbClr val="0070C0"/>
                </a:solidFill>
              </a:rPr>
              <a:t>Python Lists: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92894" y="1066800"/>
            <a:ext cx="9059037" cy="56536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en-US" altLang="en-US" sz="3600" dirty="0"/>
              <a:t>A list contains items separated by commas and enclosed within square </a:t>
            </a:r>
            <a:r>
              <a:rPr lang="en-US" altLang="en-US" sz="3600" dirty="0" smtClean="0"/>
              <a:t>brackets, </a:t>
            </a:r>
            <a:r>
              <a:rPr lang="en-US" altLang="en-US" sz="3600" b="1" dirty="0" smtClean="0"/>
              <a:t>[ ]</a:t>
            </a:r>
            <a:r>
              <a:rPr lang="en-US" altLang="en-US" sz="3600" dirty="0" smtClean="0"/>
              <a:t>.</a:t>
            </a:r>
            <a:endParaRPr lang="en-US" altLang="en-US" sz="3600" dirty="0"/>
          </a:p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en-US" altLang="en-US" sz="3600" dirty="0"/>
              <a:t>Lists are similar to arrays in </a:t>
            </a:r>
            <a:r>
              <a:rPr lang="en-US" altLang="en-US" sz="3600" dirty="0" smtClean="0"/>
              <a:t>C.</a:t>
            </a:r>
            <a:br>
              <a:rPr lang="en-US" altLang="en-US" sz="3600" dirty="0" smtClean="0"/>
            </a:br>
            <a:r>
              <a:rPr lang="en-US" altLang="en-US" sz="3600" dirty="0" smtClean="0"/>
              <a:t>But items </a:t>
            </a:r>
            <a:r>
              <a:rPr lang="en-US" altLang="en-US" sz="3600" dirty="0"/>
              <a:t>in a list can be different data types.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en-US" sz="3600" dirty="0"/>
              <a:t>The </a:t>
            </a:r>
            <a:r>
              <a:rPr lang="en-US" altLang="en-US" sz="3600" dirty="0" smtClean="0"/>
              <a:t>stored values are </a:t>
            </a:r>
            <a:r>
              <a:rPr lang="en-US" altLang="en-US" sz="3600" dirty="0" smtClean="0"/>
              <a:t>accessed by </a:t>
            </a:r>
            <a:r>
              <a:rPr lang="en-US" altLang="en-US" sz="3600" dirty="0"/>
              <a:t>the slice </a:t>
            </a:r>
            <a:r>
              <a:rPr lang="en-US" altLang="en-US" sz="3600" dirty="0" smtClean="0"/>
              <a:t>operators </a:t>
            </a:r>
            <a:r>
              <a:rPr lang="en-US" altLang="en-US" sz="3600" dirty="0"/>
              <a:t>( [ ] and [ : ] </a:t>
            </a:r>
            <a:r>
              <a:rPr lang="en-US" altLang="en-US" sz="3600" spc="-500" dirty="0"/>
              <a:t>)</a:t>
            </a:r>
            <a:r>
              <a:rPr lang="en-US" altLang="en-US" sz="3600" dirty="0"/>
              <a:t> </a:t>
            </a:r>
            <a:r>
              <a:rPr lang="en-US" altLang="en-US" sz="3600" dirty="0" smtClean="0"/>
              <a:t>.  Indices count from 0:</a:t>
            </a:r>
          </a:p>
          <a:p>
            <a:pPr marL="364871" lvl="1" indent="0">
              <a:spcBef>
                <a:spcPts val="1200"/>
              </a:spcBef>
              <a:buNone/>
            </a:pPr>
            <a:r>
              <a:rPr lang="en-US" altLang="en-US" sz="2800" dirty="0" smtClean="0"/>
              <a:t>First (1</a:t>
            </a:r>
            <a:r>
              <a:rPr lang="en-US" altLang="en-US" sz="2800" baseline="30000" dirty="0" smtClean="0"/>
              <a:t>st</a:t>
            </a:r>
            <a:r>
              <a:rPr lang="en-US" altLang="en-US" sz="2800" dirty="0" smtClean="0"/>
              <a:t>) element 	 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smtClean="0">
                <a:solidFill>
                  <a:schemeClr val="bg1"/>
                </a:solidFill>
              </a:rPr>
              <a:t>   </a:t>
            </a:r>
            <a:r>
              <a:rPr lang="en-US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en-US" sz="2800" dirty="0" smtClean="0"/>
              <a:t>L[0] 		</a:t>
            </a:r>
          </a:p>
          <a:p>
            <a:pPr marL="364871" lvl="1" indent="0">
              <a:spcBef>
                <a:spcPts val="0"/>
              </a:spcBef>
              <a:buNone/>
            </a:pPr>
            <a:r>
              <a:rPr lang="en-US" altLang="en-US" sz="2800" dirty="0" smtClean="0"/>
              <a:t>Second (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2</a:t>
            </a:r>
            <a:r>
              <a:rPr lang="en-US" altLang="en-US" sz="2800" baseline="30000" dirty="0" smtClean="0"/>
              <a:t>nd</a:t>
            </a:r>
            <a:r>
              <a:rPr lang="en-US" altLang="en-US" sz="2800" dirty="0" smtClean="0"/>
              <a:t>) element</a:t>
            </a:r>
            <a:r>
              <a:rPr lang="en-US" altLang="en-US" sz="1050" dirty="0" smtClean="0"/>
              <a:t> 	</a:t>
            </a:r>
            <a:r>
              <a:rPr lang="en-US" altLang="en-US" sz="2800" dirty="0" smtClean="0"/>
              <a:t> 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smtClean="0">
                <a:solidFill>
                  <a:schemeClr val="bg1"/>
                </a:solidFill>
              </a:rPr>
              <a:t>   </a:t>
            </a:r>
            <a:r>
              <a:rPr lang="en-US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en-US" sz="2800" dirty="0" smtClean="0"/>
              <a:t>L[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1</a:t>
            </a:r>
            <a:r>
              <a:rPr lang="en-US" altLang="en-US" sz="2800" dirty="0" smtClean="0"/>
              <a:t>] 		</a:t>
            </a:r>
          </a:p>
          <a:p>
            <a:pPr marL="364871" lvl="1" indent="0">
              <a:spcBef>
                <a:spcPts val="0"/>
              </a:spcBef>
              <a:buNone/>
            </a:pPr>
            <a:r>
              <a:rPr lang="en-US" altLang="en-US" sz="2800" dirty="0"/>
              <a:t>Third (3</a:t>
            </a:r>
            <a:r>
              <a:rPr lang="en-US" altLang="en-US" sz="2800" baseline="30000" dirty="0"/>
              <a:t>rd</a:t>
            </a:r>
            <a:r>
              <a:rPr lang="en-US" altLang="en-US" sz="2800" dirty="0"/>
              <a:t>) element 	</a:t>
            </a:r>
            <a:r>
              <a:rPr lang="en-US" altLang="en-US" sz="2800" dirty="0" smtClean="0"/>
              <a:t> 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smtClean="0">
                <a:solidFill>
                  <a:schemeClr val="bg1"/>
                </a:solidFill>
              </a:rPr>
              <a:t>   </a:t>
            </a:r>
            <a:r>
              <a:rPr lang="en-US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en-US" sz="2800" dirty="0"/>
              <a:t>L[2] 		</a:t>
            </a:r>
          </a:p>
          <a:p>
            <a:pPr marL="364871" lvl="1" indent="0">
              <a:spcBef>
                <a:spcPts val="0"/>
              </a:spcBef>
              <a:buNone/>
            </a:pPr>
            <a:r>
              <a:rPr lang="en-US" altLang="en-US" sz="2800" dirty="0" smtClean="0"/>
              <a:t>Fourth (4</a:t>
            </a:r>
            <a:r>
              <a:rPr lang="en-US" altLang="en-US" sz="2800" baseline="30000" dirty="0" smtClean="0"/>
              <a:t>th</a:t>
            </a:r>
            <a:r>
              <a:rPr lang="en-US" altLang="en-US" sz="2800" dirty="0" smtClean="0"/>
              <a:t>) element 	 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smtClean="0">
                <a:solidFill>
                  <a:schemeClr val="bg1"/>
                </a:solidFill>
              </a:rPr>
              <a:t>   </a:t>
            </a:r>
            <a:r>
              <a:rPr lang="en-US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en-US" sz="2800" dirty="0" smtClean="0"/>
              <a:t>L[3] 	</a:t>
            </a:r>
          </a:p>
          <a:p>
            <a:pPr marL="364871" lvl="1" indent="0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en-US" sz="2800" spc="500" dirty="0" smtClean="0"/>
              <a:t>  </a:t>
            </a:r>
            <a:r>
              <a:rPr lang="en-US" altLang="en-US" sz="2800" spc="1000" dirty="0" smtClean="0"/>
              <a:t> </a:t>
            </a:r>
            <a:r>
              <a:rPr lang="en-US" altLang="en-US" sz="2800" spc="2500" dirty="0" smtClean="0"/>
              <a:t>...							</a:t>
            </a:r>
          </a:p>
          <a:p>
            <a:pPr marL="364871" lvl="1" indent="0">
              <a:lnSpc>
                <a:spcPct val="70000"/>
              </a:lnSpc>
              <a:spcBef>
                <a:spcPts val="600"/>
              </a:spcBef>
              <a:spcAft>
                <a:spcPts val="1800"/>
              </a:spcAft>
              <a:buNone/>
            </a:pPr>
            <a:r>
              <a:rPr lang="en-US" altLang="en-US" sz="2800" dirty="0" smtClean="0"/>
              <a:t>Last </a:t>
            </a:r>
            <a:r>
              <a:rPr lang="en-US" altLang="en-US" sz="2800" dirty="0"/>
              <a:t>element </a:t>
            </a:r>
            <a:r>
              <a:rPr lang="en-US" altLang="en-US" sz="2800" dirty="0" smtClean="0"/>
              <a:t>	      </a:t>
            </a:r>
            <a:r>
              <a:rPr lang="en-US" altLang="en-US" sz="1000" dirty="0" smtClean="0"/>
              <a:t>   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smtClean="0">
                <a:solidFill>
                  <a:schemeClr val="bg1"/>
                </a:solidFill>
              </a:rPr>
              <a:t>	    </a:t>
            </a:r>
            <a:r>
              <a:rPr lang="en-US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en-US" sz="2800" dirty="0" smtClean="0"/>
              <a:t>L[-1] 	</a:t>
            </a:r>
            <a:r>
              <a:rPr lang="en-US" altLang="en-US" sz="2800" dirty="0"/>
              <a:t>	</a:t>
            </a:r>
            <a:r>
              <a:rPr lang="en-US" altLang="en-US" sz="2800" dirty="0" smtClean="0"/>
              <a:t>	</a:t>
            </a:r>
            <a:endParaRPr lang="en-US" altLang="en-US" sz="3281" dirty="0" smtClean="0"/>
          </a:p>
        </p:txBody>
      </p:sp>
      <p:sp>
        <p:nvSpPr>
          <p:cNvPr id="13" name="Rounded Rectangular Callout 12"/>
          <p:cNvSpPr/>
          <p:nvPr/>
        </p:nvSpPr>
        <p:spPr>
          <a:xfrm>
            <a:off x="5618132" y="4510666"/>
            <a:ext cx="3733800" cy="1905000"/>
          </a:xfrm>
          <a:prstGeom prst="wedgeRoundRectCallout">
            <a:avLst>
              <a:gd name="adj1" fmla="val -65613"/>
              <a:gd name="adj2" fmla="val -2059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lnSpc>
                <a:spcPct val="80000"/>
              </a:lnSpc>
            </a:pPr>
            <a:r>
              <a:rPr lang="en-US" sz="3600" dirty="0" smtClean="0">
                <a:solidFill>
                  <a:schemeClr val="tx1"/>
                </a:solidFill>
              </a:rPr>
              <a:t>It’s </a:t>
            </a:r>
            <a:r>
              <a:rPr lang="en-US" sz="3600" dirty="0" smtClean="0">
                <a:solidFill>
                  <a:srgbClr val="ED7D31"/>
                </a:solidFill>
              </a:rPr>
              <a:t>confusing</a:t>
            </a:r>
            <a:r>
              <a:rPr lang="en-US" sz="3600" dirty="0" smtClean="0">
                <a:solidFill>
                  <a:schemeClr val="accent4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that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you write a “</a:t>
            </a:r>
            <a:r>
              <a:rPr lang="en-US" sz="3600" b="1" dirty="0" smtClean="0">
                <a:solidFill>
                  <a:srgbClr val="FF0000"/>
                </a:solidFill>
              </a:rPr>
              <a:t>1</a:t>
            </a:r>
            <a:r>
              <a:rPr lang="en-US" sz="3600" dirty="0" smtClean="0">
                <a:solidFill>
                  <a:schemeClr val="tx1"/>
                </a:solidFill>
              </a:rPr>
              <a:t>” 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in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order to get 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the </a:t>
            </a:r>
            <a:r>
              <a:rPr lang="en-US" sz="3600" b="1" dirty="0" smtClean="0">
                <a:solidFill>
                  <a:srgbClr val="FF0000"/>
                </a:solidFill>
              </a:rPr>
              <a:t>2</a:t>
            </a:r>
            <a:r>
              <a:rPr lang="en-US" sz="3600" b="1" baseline="30000" dirty="0" smtClean="0">
                <a:solidFill>
                  <a:srgbClr val="FF0000"/>
                </a:solidFill>
              </a:rPr>
              <a:t>nd</a:t>
            </a:r>
            <a:r>
              <a:rPr lang="en-US" sz="3600" dirty="0" smtClean="0">
                <a:solidFill>
                  <a:schemeClr val="tx1"/>
                </a:solidFill>
              </a:rPr>
              <a:t> element.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5618132" y="2224666"/>
            <a:ext cx="3733800" cy="1905000"/>
          </a:xfrm>
          <a:prstGeom prst="wedgeRoundRectCallout">
            <a:avLst>
              <a:gd name="adj1" fmla="val -19176"/>
              <a:gd name="adj2" fmla="val 791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3600" dirty="0" smtClean="0">
                <a:solidFill>
                  <a:schemeClr val="tx1"/>
                </a:solidFill>
              </a:rPr>
              <a:t>To fix this, I have invented my own words, which I will use in class.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1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341532" y="4434466"/>
            <a:ext cx="2075081" cy="2209800"/>
            <a:chOff x="2502694" y="4572000"/>
            <a:chExt cx="2075081" cy="2209800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2688336" y="6620256"/>
              <a:ext cx="188366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2931855" y="4818282"/>
              <a:ext cx="164592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931855" y="5202936"/>
              <a:ext cx="164592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931855" y="5586984"/>
              <a:ext cx="164592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2931855" y="5971032"/>
              <a:ext cx="164592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2807494" y="4572000"/>
              <a:ext cx="685800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883694" y="5029200"/>
              <a:ext cx="1143000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578894" y="5410200"/>
              <a:ext cx="1086657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807494" y="5791200"/>
              <a:ext cx="1086657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502694" y="6324600"/>
              <a:ext cx="324657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flipH="1">
            <a:off x="5160932" y="4434466"/>
            <a:ext cx="2075079" cy="2209800"/>
            <a:chOff x="2502696" y="4572000"/>
            <a:chExt cx="2075079" cy="220980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931855" y="5586984"/>
              <a:ext cx="164592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694111" y="6620256"/>
              <a:ext cx="188366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931855" y="4818282"/>
              <a:ext cx="164592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931855" y="5202936"/>
              <a:ext cx="164592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931855" y="5971032"/>
              <a:ext cx="164592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807494" y="4572000"/>
              <a:ext cx="779681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83695" y="5029200"/>
              <a:ext cx="627281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78895" y="5410200"/>
              <a:ext cx="932081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807495" y="5791200"/>
              <a:ext cx="932081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02696" y="6324600"/>
              <a:ext cx="779680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rgbClr val="0070C0"/>
                </a:solidFill>
              </a:rPr>
              <a:t>Python Lists: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92894" y="1066800"/>
            <a:ext cx="9059037" cy="56536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en-US" altLang="en-US" sz="3600" dirty="0"/>
              <a:t>A list contains items separated by commas and enclosed within square </a:t>
            </a:r>
            <a:r>
              <a:rPr lang="en-US" altLang="en-US" sz="3600" dirty="0" smtClean="0"/>
              <a:t>brackets, </a:t>
            </a:r>
            <a:r>
              <a:rPr lang="en-US" altLang="en-US" sz="3600" b="1" dirty="0" smtClean="0"/>
              <a:t>[ ]</a:t>
            </a:r>
            <a:r>
              <a:rPr lang="en-US" altLang="en-US" sz="3600" dirty="0" smtClean="0"/>
              <a:t>.</a:t>
            </a:r>
            <a:endParaRPr lang="en-US" altLang="en-US" sz="3600" dirty="0"/>
          </a:p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en-US" altLang="en-US" sz="3600" dirty="0"/>
              <a:t>Lists are similar to arrays in </a:t>
            </a:r>
            <a:r>
              <a:rPr lang="en-US" altLang="en-US" sz="3600" dirty="0" smtClean="0"/>
              <a:t>C.</a:t>
            </a:r>
            <a:br>
              <a:rPr lang="en-US" altLang="en-US" sz="3600" dirty="0" smtClean="0"/>
            </a:br>
            <a:r>
              <a:rPr lang="en-US" altLang="en-US" sz="3600" dirty="0" smtClean="0"/>
              <a:t>But </a:t>
            </a:r>
            <a:r>
              <a:rPr lang="en-US" altLang="en-US" sz="3600" dirty="0"/>
              <a:t>items in a list can be different data types.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en-US" sz="3600" dirty="0"/>
              <a:t>The </a:t>
            </a:r>
            <a:r>
              <a:rPr lang="en-US" altLang="en-US" sz="3600" dirty="0" smtClean="0"/>
              <a:t>stored values are </a:t>
            </a:r>
            <a:r>
              <a:rPr lang="en-US" altLang="en-US" sz="3600" dirty="0" smtClean="0"/>
              <a:t>accessed by </a:t>
            </a:r>
            <a:r>
              <a:rPr lang="en-US" altLang="en-US" sz="3600" dirty="0"/>
              <a:t>the slice </a:t>
            </a:r>
            <a:r>
              <a:rPr lang="en-US" altLang="en-US" sz="3600" dirty="0" smtClean="0"/>
              <a:t>operators </a:t>
            </a:r>
            <a:r>
              <a:rPr lang="en-US" altLang="en-US" sz="3600" dirty="0"/>
              <a:t>( [ ] and [ : ] </a:t>
            </a:r>
            <a:r>
              <a:rPr lang="en-US" altLang="en-US" sz="3600" spc="-500" dirty="0"/>
              <a:t>)</a:t>
            </a:r>
            <a:r>
              <a:rPr lang="en-US" altLang="en-US" sz="3600" dirty="0"/>
              <a:t> </a:t>
            </a:r>
            <a:r>
              <a:rPr lang="en-US" altLang="en-US" sz="3600" dirty="0" smtClean="0"/>
              <a:t>.  Indices count from 0:</a:t>
            </a:r>
          </a:p>
          <a:p>
            <a:pPr marL="364871" lvl="1" indent="0">
              <a:spcBef>
                <a:spcPts val="1200"/>
              </a:spcBef>
              <a:buNone/>
            </a:pPr>
            <a:r>
              <a:rPr lang="en-US" altLang="en-US" sz="2800" dirty="0" smtClean="0"/>
              <a:t>First (1</a:t>
            </a:r>
            <a:r>
              <a:rPr lang="en-US" altLang="en-US" sz="2800" baseline="30000" dirty="0" smtClean="0"/>
              <a:t>st</a:t>
            </a:r>
            <a:r>
              <a:rPr lang="en-US" altLang="en-US" sz="2800" dirty="0" smtClean="0"/>
              <a:t>) element 	 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smtClean="0">
                <a:solidFill>
                  <a:schemeClr val="bg1"/>
                </a:solidFill>
              </a:rPr>
              <a:t>   </a:t>
            </a:r>
            <a:r>
              <a:rPr lang="en-US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en-US" sz="2800" dirty="0" smtClean="0"/>
              <a:t>L[0] 		</a:t>
            </a:r>
            <a:r>
              <a:rPr lang="en-US" altLang="en-US" sz="2800" dirty="0" smtClean="0">
                <a:solidFill>
                  <a:srgbClr val="ED7D31"/>
                </a:solidFill>
              </a:rPr>
              <a:t>Zeroth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olidFill>
                  <a:srgbClr val="ED7D31"/>
                </a:solidFill>
              </a:rPr>
              <a:t>(0</a:t>
            </a:r>
            <a:r>
              <a:rPr lang="en-US" altLang="en-US" sz="2800" baseline="30000" dirty="0" smtClean="0">
                <a:solidFill>
                  <a:srgbClr val="ED7D31"/>
                </a:solidFill>
              </a:rPr>
              <a:t>th</a:t>
            </a:r>
            <a:r>
              <a:rPr lang="en-US" altLang="en-US" sz="2800" dirty="0" smtClean="0">
                <a:solidFill>
                  <a:srgbClr val="ED7D31"/>
                </a:solidFill>
              </a:rPr>
              <a:t>) </a:t>
            </a:r>
            <a:r>
              <a:rPr lang="en-US" altLang="en-US" sz="2800" dirty="0" smtClean="0"/>
              <a:t>element </a:t>
            </a:r>
          </a:p>
          <a:p>
            <a:pPr marL="364871" lvl="1" indent="0">
              <a:spcBef>
                <a:spcPts val="0"/>
              </a:spcBef>
              <a:buNone/>
            </a:pPr>
            <a:r>
              <a:rPr lang="en-US" altLang="en-US" sz="2800" dirty="0" smtClean="0"/>
              <a:t>Second (2</a:t>
            </a:r>
            <a:r>
              <a:rPr lang="en-US" altLang="en-US" sz="2800" baseline="30000" dirty="0" smtClean="0"/>
              <a:t>nd</a:t>
            </a:r>
            <a:r>
              <a:rPr lang="en-US" altLang="en-US" sz="2800" dirty="0" smtClean="0"/>
              <a:t>) element</a:t>
            </a:r>
            <a:r>
              <a:rPr lang="en-US" altLang="en-US" sz="1050" dirty="0" smtClean="0"/>
              <a:t> 	</a:t>
            </a:r>
            <a:r>
              <a:rPr lang="en-US" altLang="en-US" sz="2800" dirty="0" smtClean="0"/>
              <a:t> 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smtClean="0">
                <a:solidFill>
                  <a:schemeClr val="bg1"/>
                </a:solidFill>
              </a:rPr>
              <a:t>   </a:t>
            </a:r>
            <a:r>
              <a:rPr lang="en-US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en-US" sz="2800" dirty="0" smtClean="0"/>
              <a:t>L[1] 		</a:t>
            </a:r>
            <a:r>
              <a:rPr lang="en-US" altLang="en-US" sz="2000" dirty="0" smtClean="0"/>
              <a:t> </a:t>
            </a:r>
            <a:r>
              <a:rPr lang="en-US" altLang="en-US" sz="2800" dirty="0" err="1" smtClean="0">
                <a:solidFill>
                  <a:srgbClr val="ED7D31"/>
                </a:solidFill>
              </a:rPr>
              <a:t>Oneth</a:t>
            </a:r>
            <a:r>
              <a:rPr lang="en-US" altLang="en-US" sz="2800" dirty="0" smtClean="0">
                <a:solidFill>
                  <a:srgbClr val="ED7D31"/>
                </a:solidFill>
              </a:rPr>
              <a:t> (1</a:t>
            </a:r>
            <a:r>
              <a:rPr lang="en-US" altLang="en-US" sz="2800" baseline="30000" dirty="0" smtClean="0">
                <a:solidFill>
                  <a:srgbClr val="ED7D31"/>
                </a:solidFill>
              </a:rPr>
              <a:t>th</a:t>
            </a:r>
            <a:r>
              <a:rPr lang="en-US" altLang="en-US" sz="2800" dirty="0" smtClean="0">
                <a:solidFill>
                  <a:srgbClr val="ED7D31"/>
                </a:solidFill>
              </a:rPr>
              <a:t>) </a:t>
            </a:r>
            <a:r>
              <a:rPr lang="en-US" altLang="en-US" sz="2800" dirty="0"/>
              <a:t>element </a:t>
            </a:r>
            <a:endParaRPr lang="en-US" altLang="en-US" sz="2800" dirty="0" smtClean="0"/>
          </a:p>
          <a:p>
            <a:pPr marL="364871" lvl="1" indent="0">
              <a:spcBef>
                <a:spcPts val="0"/>
              </a:spcBef>
              <a:buNone/>
            </a:pPr>
            <a:r>
              <a:rPr lang="en-US" altLang="en-US" sz="2800" dirty="0"/>
              <a:t>Third (3</a:t>
            </a:r>
            <a:r>
              <a:rPr lang="en-US" altLang="en-US" sz="2800" baseline="30000" dirty="0"/>
              <a:t>rd</a:t>
            </a:r>
            <a:r>
              <a:rPr lang="en-US" altLang="en-US" sz="2800" dirty="0"/>
              <a:t>) element 	</a:t>
            </a:r>
            <a:r>
              <a:rPr lang="en-US" altLang="en-US" sz="2800" dirty="0" smtClean="0"/>
              <a:t> 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smtClean="0">
                <a:solidFill>
                  <a:schemeClr val="bg1"/>
                </a:solidFill>
              </a:rPr>
              <a:t>   </a:t>
            </a:r>
            <a:r>
              <a:rPr lang="en-US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en-US" sz="2800" dirty="0"/>
              <a:t>L[2] 		</a:t>
            </a:r>
            <a:r>
              <a:rPr lang="en-US" altLang="en-US" sz="2000" dirty="0" smtClean="0"/>
              <a:t> </a:t>
            </a:r>
            <a:r>
              <a:rPr lang="en-US" altLang="en-US" sz="2800" dirty="0" err="1" smtClean="0">
                <a:solidFill>
                  <a:srgbClr val="ED7D31"/>
                </a:solidFill>
              </a:rPr>
              <a:t>Twoth</a:t>
            </a:r>
            <a:r>
              <a:rPr lang="en-US" altLang="en-US" sz="2800" dirty="0" smtClean="0">
                <a:solidFill>
                  <a:srgbClr val="ED7D31"/>
                </a:solidFill>
              </a:rPr>
              <a:t> </a:t>
            </a:r>
            <a:r>
              <a:rPr lang="en-US" altLang="en-US" sz="2800" dirty="0">
                <a:solidFill>
                  <a:srgbClr val="ED7D31"/>
                </a:solidFill>
              </a:rPr>
              <a:t>(2</a:t>
            </a:r>
            <a:r>
              <a:rPr lang="en-US" altLang="en-US" sz="2800" baseline="30000" dirty="0">
                <a:solidFill>
                  <a:srgbClr val="ED7D31"/>
                </a:solidFill>
              </a:rPr>
              <a:t>th</a:t>
            </a:r>
            <a:r>
              <a:rPr lang="en-US" altLang="en-US" sz="2800" dirty="0">
                <a:solidFill>
                  <a:srgbClr val="ED7D31"/>
                </a:solidFill>
              </a:rPr>
              <a:t>) </a:t>
            </a:r>
            <a:r>
              <a:rPr lang="en-US" altLang="en-US" sz="2800" dirty="0"/>
              <a:t>element </a:t>
            </a:r>
          </a:p>
          <a:p>
            <a:pPr marL="364871" lvl="1" indent="0">
              <a:spcBef>
                <a:spcPts val="0"/>
              </a:spcBef>
              <a:buNone/>
            </a:pPr>
            <a:r>
              <a:rPr lang="en-US" altLang="en-US" sz="2800" dirty="0" smtClean="0"/>
              <a:t>Fourth (4</a:t>
            </a:r>
            <a:r>
              <a:rPr lang="en-US" altLang="en-US" sz="2800" baseline="30000" dirty="0" smtClean="0"/>
              <a:t>th</a:t>
            </a:r>
            <a:r>
              <a:rPr lang="en-US" altLang="en-US" sz="2800" dirty="0" smtClean="0"/>
              <a:t>) element 	 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smtClean="0">
                <a:solidFill>
                  <a:schemeClr val="bg1"/>
                </a:solidFill>
              </a:rPr>
              <a:t>   </a:t>
            </a:r>
            <a:r>
              <a:rPr lang="en-US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en-US" sz="2800" dirty="0" smtClean="0"/>
              <a:t>L[3] 	      </a:t>
            </a:r>
            <a:r>
              <a:rPr lang="en-US" altLang="en-US" sz="2000" dirty="0" smtClean="0"/>
              <a:t> </a:t>
            </a:r>
            <a:r>
              <a:rPr lang="en-US" altLang="en-US" sz="200" dirty="0" smtClean="0"/>
              <a:t> </a:t>
            </a:r>
            <a:r>
              <a:rPr lang="en-US" altLang="en-US" sz="2800" dirty="0" err="1" smtClean="0">
                <a:solidFill>
                  <a:srgbClr val="ED7D31"/>
                </a:solidFill>
              </a:rPr>
              <a:t>Threeth</a:t>
            </a:r>
            <a:r>
              <a:rPr lang="en-US" altLang="en-US" sz="2800" dirty="0" smtClean="0">
                <a:solidFill>
                  <a:srgbClr val="ED7D31"/>
                </a:solidFill>
              </a:rPr>
              <a:t> (3</a:t>
            </a:r>
            <a:r>
              <a:rPr lang="en-US" altLang="en-US" sz="2800" baseline="30000" dirty="0" smtClean="0">
                <a:solidFill>
                  <a:srgbClr val="ED7D31"/>
                </a:solidFill>
              </a:rPr>
              <a:t>th</a:t>
            </a:r>
            <a:r>
              <a:rPr lang="en-US" altLang="en-US" sz="2800" dirty="0" smtClean="0">
                <a:solidFill>
                  <a:srgbClr val="ED7D31"/>
                </a:solidFill>
              </a:rPr>
              <a:t>) </a:t>
            </a:r>
            <a:r>
              <a:rPr lang="en-US" altLang="en-US" sz="2800" dirty="0"/>
              <a:t>element </a:t>
            </a:r>
            <a:endParaRPr lang="en-US" altLang="en-US" sz="2800" dirty="0" smtClean="0"/>
          </a:p>
          <a:p>
            <a:pPr marL="364871" lvl="1" indent="0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en-US" sz="2800" spc="500" dirty="0" smtClean="0"/>
              <a:t>  </a:t>
            </a:r>
            <a:r>
              <a:rPr lang="en-US" altLang="en-US" sz="2800" spc="1000" dirty="0" smtClean="0"/>
              <a:t> </a:t>
            </a:r>
            <a:r>
              <a:rPr lang="en-US" altLang="en-US" sz="2800" spc="2500" dirty="0" smtClean="0"/>
              <a:t>...							</a:t>
            </a:r>
            <a:r>
              <a:rPr lang="en-US" altLang="en-US" sz="2800" spc="1000" dirty="0" smtClean="0"/>
              <a:t>  </a:t>
            </a:r>
            <a:r>
              <a:rPr lang="en-US" altLang="en-US" sz="2800" dirty="0" smtClean="0"/>
              <a:t> </a:t>
            </a:r>
            <a:r>
              <a:rPr lang="en-US" altLang="en-US" sz="2800" spc="2500" dirty="0" smtClean="0"/>
              <a:t>...</a:t>
            </a:r>
          </a:p>
          <a:p>
            <a:pPr marL="364871" lvl="1" indent="0">
              <a:lnSpc>
                <a:spcPct val="70000"/>
              </a:lnSpc>
              <a:spcBef>
                <a:spcPts val="600"/>
              </a:spcBef>
              <a:spcAft>
                <a:spcPts val="1800"/>
              </a:spcAft>
              <a:buNone/>
            </a:pPr>
            <a:r>
              <a:rPr lang="en-US" altLang="en-US" sz="2800" dirty="0"/>
              <a:t>Last element 	      </a:t>
            </a:r>
            <a:r>
              <a:rPr lang="en-US" altLang="en-US" sz="1000" dirty="0"/>
              <a:t>   </a:t>
            </a:r>
            <a:r>
              <a:rPr lang="en-US" altLang="en-US" sz="2800" dirty="0">
                <a:solidFill>
                  <a:schemeClr val="bg1"/>
                </a:solidFill>
              </a:rPr>
              <a:t> 	    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500" dirty="0">
                <a:solidFill>
                  <a:schemeClr val="bg1"/>
                </a:solidFill>
              </a:rPr>
              <a:t> </a:t>
            </a:r>
            <a:r>
              <a:rPr lang="en-US" altLang="en-US" sz="2800" dirty="0"/>
              <a:t>L[-1</a:t>
            </a:r>
            <a:r>
              <a:rPr lang="en-US" altLang="en-US" sz="2800" dirty="0" smtClean="0"/>
              <a:t>] 	</a:t>
            </a:r>
            <a:r>
              <a:rPr lang="en-US" altLang="en-US" sz="2800" dirty="0"/>
              <a:t>	 </a:t>
            </a:r>
            <a:r>
              <a:rPr lang="en-US" altLang="en-US" sz="2800" dirty="0" smtClean="0"/>
              <a:t>  </a:t>
            </a:r>
            <a:r>
              <a:rPr lang="en-US" altLang="en-US" sz="1400" dirty="0" smtClean="0"/>
              <a:t> </a:t>
            </a:r>
            <a:r>
              <a:rPr lang="en-US" altLang="en-US" sz="2800" dirty="0" smtClean="0">
                <a:solidFill>
                  <a:srgbClr val="ED7D31"/>
                </a:solidFill>
              </a:rPr>
              <a:t>Back-first </a:t>
            </a:r>
            <a:r>
              <a:rPr lang="en-US" altLang="en-US" sz="2800" dirty="0"/>
              <a:t>element </a:t>
            </a:r>
            <a:endParaRPr lang="en-US" altLang="en-US" sz="3281" dirty="0" smtClean="0"/>
          </a:p>
        </p:txBody>
      </p:sp>
      <p:sp>
        <p:nvSpPr>
          <p:cNvPr id="42" name="Rounded Rectangular Callout 41"/>
          <p:cNvSpPr/>
          <p:nvPr/>
        </p:nvSpPr>
        <p:spPr>
          <a:xfrm>
            <a:off x="5618132" y="2224666"/>
            <a:ext cx="3733800" cy="1905000"/>
          </a:xfrm>
          <a:prstGeom prst="wedgeRoundRectCallout">
            <a:avLst>
              <a:gd name="adj1" fmla="val -19176"/>
              <a:gd name="adj2" fmla="val 791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3600" dirty="0" smtClean="0">
                <a:solidFill>
                  <a:schemeClr val="tx1"/>
                </a:solidFill>
              </a:rPr>
              <a:t>To fix this, I have invented my own words, which I will use in class.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1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584351" y="4830912"/>
            <a:ext cx="2144543" cy="395312"/>
            <a:chOff x="3584351" y="4830912"/>
            <a:chExt cx="2144543" cy="395312"/>
          </a:xfrm>
        </p:grpSpPr>
        <p:sp>
          <p:nvSpPr>
            <p:cNvPr id="20" name="Left Brace 19"/>
            <p:cNvSpPr/>
            <p:nvPr/>
          </p:nvSpPr>
          <p:spPr>
            <a:xfrm rot="5400000" flipV="1">
              <a:off x="4558111" y="4055441"/>
              <a:ext cx="197023" cy="2144543"/>
            </a:xfrm>
            <a:prstGeom prst="leftBrace">
              <a:avLst>
                <a:gd name="adj1" fmla="val 53445"/>
                <a:gd name="adj2" fmla="val 49764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06325" y="4830912"/>
              <a:ext cx="282369" cy="198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Accessing Values in Lists: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85134" y="1042220"/>
            <a:ext cx="9151759" cy="1700980"/>
          </a:xfrm>
        </p:spPr>
        <p:txBody>
          <a:bodyPr>
            <a:noAutofit/>
          </a:bodyPr>
          <a:lstStyle/>
          <a:p>
            <a:r>
              <a:rPr lang="en-US" sz="3600" dirty="0" smtClean="0"/>
              <a:t>Use </a:t>
            </a:r>
            <a:r>
              <a:rPr lang="en-US" sz="3600" dirty="0"/>
              <a:t>the square brackets for slicing along with the index or indices to obtain </a:t>
            </a:r>
            <a:r>
              <a:rPr lang="en-US" sz="3600" dirty="0" smtClean="0"/>
              <a:t>the </a:t>
            </a:r>
            <a:r>
              <a:rPr lang="en-US" sz="3600" dirty="0" smtClean="0"/>
              <a:t>value (</a:t>
            </a:r>
            <a:r>
              <a:rPr lang="en-US" sz="3600" dirty="0" smtClean="0"/>
              <a:t>or values) at </a:t>
            </a:r>
            <a:r>
              <a:rPr lang="en-US" sz="3600" dirty="0"/>
              <a:t>that </a:t>
            </a:r>
            <a:r>
              <a:rPr lang="en-US" sz="3600" dirty="0" smtClean="0"/>
              <a:t>index (or index range</a:t>
            </a:r>
            <a:r>
              <a:rPr lang="en-US" sz="3600" dirty="0" smtClean="0"/>
              <a:t>):</a:t>
            </a:r>
            <a:endParaRPr lang="en-US" sz="2935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2894" y="2590800"/>
            <a:ext cx="9151759" cy="4188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None/>
            </a:pPr>
            <a:endParaRPr lang="en-US" sz="1600" spc="-30" dirty="0" smtClean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2800" spc="-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sz="2800" spc="-60" dirty="0" smtClean="0">
                <a:latin typeface="Lucida Console" panose="020B0609040504020204" pitchFamily="49" charset="0"/>
                <a:cs typeface="Courier New" pitchFamily="49" charset="0"/>
              </a:rPr>
              <a:t> list1 = [1, 2, 3, 4, 5, 6, 7 ]; </a:t>
            </a:r>
          </a:p>
          <a:p>
            <a:pPr lvl="1">
              <a:buFontTx/>
              <a:buNone/>
            </a:pPr>
            <a:r>
              <a:rPr lang="en-US" sz="2800" spc="-6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sz="2800" spc="-60" dirty="0" smtClean="0">
                <a:latin typeface="Lucida Console" panose="020B0609040504020204" pitchFamily="49" charset="0"/>
                <a:cs typeface="Courier New" pitchFamily="49" charset="0"/>
              </a:rPr>
              <a:t> list2 = [</a:t>
            </a:r>
            <a:r>
              <a:rPr lang="en-US" sz="2800" spc="-200" dirty="0" smtClean="0">
                <a:latin typeface="Lucida Console" panose="020B0609040504020204" pitchFamily="49" charset="0"/>
                <a:cs typeface="Courier New" pitchFamily="49" charset="0"/>
              </a:rPr>
              <a:t>'</a:t>
            </a:r>
            <a:r>
              <a:rPr lang="en-US" sz="2800" spc="-60" dirty="0" err="1" smtClean="0">
                <a:latin typeface="Lucida Console" panose="020B0609040504020204" pitchFamily="49" charset="0"/>
                <a:cs typeface="Courier New" pitchFamily="49" charset="0"/>
              </a:rPr>
              <a:t>phys</a:t>
            </a:r>
            <a:r>
              <a:rPr lang="en-US" sz="2800" spc="-400" dirty="0" smtClean="0">
                <a:latin typeface="Lucida Console" panose="020B0609040504020204" pitchFamily="49" charset="0"/>
                <a:cs typeface="Courier New" pitchFamily="49" charset="0"/>
              </a:rPr>
              <a:t>'</a:t>
            </a:r>
            <a:r>
              <a:rPr lang="en-US" sz="2800" spc="-60" dirty="0" smtClean="0"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sz="2800" spc="-200" dirty="0" smtClean="0">
                <a:latin typeface="Lucida Console" panose="020B0609040504020204" pitchFamily="49" charset="0"/>
                <a:cs typeface="Courier New" pitchFamily="49" charset="0"/>
              </a:rPr>
              <a:t>'</a:t>
            </a:r>
            <a:r>
              <a:rPr lang="en-US" sz="2800" spc="-60" dirty="0" err="1" smtClean="0">
                <a:latin typeface="Lucida Console" panose="020B0609040504020204" pitchFamily="49" charset="0"/>
                <a:cs typeface="Courier New" pitchFamily="49" charset="0"/>
              </a:rPr>
              <a:t>chem</a:t>
            </a:r>
            <a:r>
              <a:rPr lang="en-US" sz="2800" spc="-400" dirty="0" smtClean="0">
                <a:latin typeface="Lucida Console" panose="020B0609040504020204" pitchFamily="49" charset="0"/>
                <a:cs typeface="Courier New" pitchFamily="49" charset="0"/>
              </a:rPr>
              <a:t>'</a:t>
            </a:r>
            <a:r>
              <a:rPr lang="en-US" sz="2800" spc="-60" dirty="0" smtClean="0">
                <a:latin typeface="Lucida Console" panose="020B0609040504020204" pitchFamily="49" charset="0"/>
                <a:cs typeface="Courier New" pitchFamily="49" charset="0"/>
              </a:rPr>
              <a:t>, 201</a:t>
            </a:r>
            <a:r>
              <a:rPr lang="en-US" sz="2800" spc="-400" dirty="0" smtClean="0">
                <a:latin typeface="Lucida Console" panose="020B0609040504020204" pitchFamily="49" charset="0"/>
                <a:cs typeface="Courier New" pitchFamily="49" charset="0"/>
              </a:rPr>
              <a:t>7</a:t>
            </a:r>
            <a:r>
              <a:rPr lang="en-US" sz="2800" spc="-60" dirty="0" smtClean="0">
                <a:latin typeface="Lucida Console" panose="020B0609040504020204" pitchFamily="49" charset="0"/>
                <a:cs typeface="Courier New" pitchFamily="49" charset="0"/>
              </a:rPr>
              <a:t>, 2019]; </a:t>
            </a:r>
          </a:p>
          <a:p>
            <a:pPr lvl="1">
              <a:buFontTx/>
              <a:buNone/>
            </a:pPr>
            <a:r>
              <a:rPr lang="en-US" sz="2800" spc="-6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sz="2800" spc="-60" dirty="0" smtClean="0">
                <a:latin typeface="Lucida Console" panose="020B0609040504020204" pitchFamily="49" charset="0"/>
                <a:cs typeface="Courier New" pitchFamily="49" charset="0"/>
              </a:rPr>
              <a:t> print ("list2[0]: ", list2[0])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800" dirty="0" smtClean="0">
                <a:latin typeface="Lucida Console" panose="020B0609040504020204" pitchFamily="49" charset="0"/>
                <a:cs typeface="Courier New" pitchFamily="49" charset="0"/>
              </a:rPr>
              <a:t>list2[0]: </a:t>
            </a:r>
            <a:r>
              <a:rPr lang="en-US" sz="2800" dirty="0" err="1" smtClean="0">
                <a:latin typeface="Lucida Console" panose="020B0609040504020204" pitchFamily="49" charset="0"/>
                <a:cs typeface="Courier New" pitchFamily="49" charset="0"/>
              </a:rPr>
              <a:t>phys</a:t>
            </a:r>
            <a:r>
              <a:rPr lang="en-US" sz="280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</a:p>
          <a:p>
            <a:pPr lvl="1">
              <a:buFontTx/>
              <a:buNone/>
            </a:pPr>
            <a:r>
              <a:rPr lang="en-US" sz="2800" spc="-6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sz="2800" spc="-60" dirty="0" smtClean="0">
                <a:latin typeface="Lucida Console" panose="020B0609040504020204" pitchFamily="49" charset="0"/>
                <a:cs typeface="Courier New" pitchFamily="49" charset="0"/>
              </a:rPr>
              <a:t> print ("list1[1:5]: ", list1[1:5]) </a:t>
            </a:r>
          </a:p>
          <a:p>
            <a:pPr lvl="1">
              <a:buFontTx/>
              <a:buNone/>
            </a:pPr>
            <a:r>
              <a:rPr lang="en-US" sz="2800" dirty="0" smtClean="0">
                <a:latin typeface="Lucida Console" panose="020B0609040504020204" pitchFamily="49" charset="0"/>
                <a:cs typeface="Courier New" pitchFamily="49" charset="0"/>
              </a:rPr>
              <a:t>list1[1:5]: [2, 3, 4, 5] </a:t>
            </a:r>
          </a:p>
          <a:p>
            <a:pPr lvl="1">
              <a:buFontTx/>
              <a:buNone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2895" y="2590800"/>
            <a:ext cx="1371599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9672" indent="-209672" algn="l" defTabSz="838688" rtl="0" eaLnBrk="1" latinLnBrk="0" hangingPunct="1">
              <a:lnSpc>
                <a:spcPct val="90000"/>
              </a:lnSpc>
              <a:spcBef>
                <a:spcPts val="917"/>
              </a:spcBef>
              <a:buFont typeface="Arial" panose="020B0604020202020204" pitchFamily="34" charset="0"/>
              <a:buChar char="•"/>
              <a:defRPr sz="3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9016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33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8360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770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047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25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6391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5735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5079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4423" indent="-209672" algn="l" defTabSz="838688" rtl="0" eaLnBrk="1" latinLnBrk="0" hangingPunct="1">
              <a:lnSpc>
                <a:spcPct val="90000"/>
              </a:lnSpc>
              <a:spcBef>
                <a:spcPts val="459"/>
              </a:spcBef>
              <a:buFont typeface="Arial" panose="020B0604020202020204" pitchFamily="34" charset="0"/>
              <a:buChar char="•"/>
              <a:defRPr sz="16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None/>
            </a:pPr>
            <a:endParaRPr lang="en-US" sz="1600" spc="-30" dirty="0" smtClean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sz="2800" spc="-60" dirty="0" smtClean="0"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800" spc="-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sz="2800" spc="-60" dirty="0" smtClean="0"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800" spc="-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sz="2800" spc="-60" dirty="0" smtClean="0"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sz="2800" dirty="0" smtClean="0"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800" spc="-6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322094" y="2224666"/>
            <a:ext cx="3810000" cy="1432934"/>
          </a:xfrm>
          <a:prstGeom prst="wedgeRoundRectCallout">
            <a:avLst>
              <a:gd name="adj1" fmla="val 18652"/>
              <a:gd name="adj2" fmla="val 120211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3600" dirty="0" smtClean="0">
                <a:solidFill>
                  <a:schemeClr val="tx1"/>
                </a:solidFill>
              </a:rPr>
              <a:t>Ranges are left-inclusive, but 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rgbClr val="FF0000"/>
                </a:solidFill>
              </a:rPr>
              <a:t>not right inclusive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750094" y="2057400"/>
            <a:ext cx="3505200" cy="2347334"/>
          </a:xfrm>
          <a:prstGeom prst="wedgeRoundRectCallout">
            <a:avLst>
              <a:gd name="adj1" fmla="val 85620"/>
              <a:gd name="adj2" fmla="val -64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3600" dirty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FF0000"/>
                </a:solidFill>
              </a:rPr>
              <a:t>his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spc="-50" dirty="0" smtClean="0">
                <a:solidFill>
                  <a:srgbClr val="FF0000"/>
                </a:solidFill>
              </a:rPr>
              <a:t>feature</a:t>
            </a:r>
            <a:r>
              <a:rPr lang="en-US" sz="3200" spc="-50" dirty="0" smtClean="0">
                <a:solidFill>
                  <a:schemeClr val="tx1"/>
                </a:solidFill>
              </a:rPr>
              <a:t> </a:t>
            </a:r>
            <a:r>
              <a:rPr lang="en-US" sz="3600" spc="-50" dirty="0" smtClean="0">
                <a:solidFill>
                  <a:schemeClr val="tx1"/>
                </a:solidFill>
              </a:rPr>
              <a:t>lets us say: </a:t>
            </a:r>
            <a:br>
              <a:rPr lang="en-US" sz="3600" spc="-5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since </a:t>
            </a:r>
            <a:r>
              <a:rPr lang="en-US" sz="3600" b="1" dirty="0" smtClean="0">
                <a:solidFill>
                  <a:schemeClr val="tx1"/>
                </a:solidFill>
              </a:rPr>
              <a:t>5-1=4</a:t>
            </a:r>
            <a:r>
              <a:rPr lang="en-US" sz="3600" dirty="0" smtClean="0">
                <a:solidFill>
                  <a:schemeClr val="tx1"/>
                </a:solidFill>
              </a:rPr>
              <a:t>, the answer will have </a:t>
            </a:r>
            <a:r>
              <a:rPr lang="en-US" sz="3600" b="1" dirty="0" smtClean="0">
                <a:solidFill>
                  <a:schemeClr val="tx1"/>
                </a:solidFill>
              </a:rPr>
              <a:t>4</a:t>
            </a:r>
            <a:r>
              <a:rPr lang="en-US" sz="3600" dirty="0" smtClean="0">
                <a:solidFill>
                  <a:schemeClr val="tx1"/>
                </a:solidFill>
              </a:rPr>
              <a:t> elements.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731294" y="3276600"/>
            <a:ext cx="5181600" cy="1447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664494" y="3276600"/>
            <a:ext cx="1295400" cy="685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ular Callout 25"/>
          <p:cNvSpPr/>
          <p:nvPr/>
        </p:nvSpPr>
        <p:spPr>
          <a:xfrm>
            <a:off x="4560094" y="5181600"/>
            <a:ext cx="2590800" cy="1676400"/>
          </a:xfrm>
          <a:prstGeom prst="wedgeRoundRectCallout">
            <a:avLst>
              <a:gd name="adj1" fmla="val 68945"/>
              <a:gd name="adj2" fmla="val -70241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75000"/>
              </a:lnSpc>
            </a:pPr>
            <a:r>
              <a:rPr lang="en-US" sz="3600" dirty="0">
                <a:solidFill>
                  <a:schemeClr val="tx1"/>
                </a:solidFill>
              </a:rPr>
              <a:t>O</a:t>
            </a:r>
            <a:r>
              <a:rPr lang="en-US" sz="3600" dirty="0" smtClean="0">
                <a:solidFill>
                  <a:schemeClr val="tx1"/>
                </a:solidFill>
              </a:rPr>
              <a:t>n the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left-side,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spc="-20" dirty="0" smtClean="0">
                <a:solidFill>
                  <a:schemeClr val="tx1"/>
                </a:solidFill>
              </a:rPr>
              <a:t>I say “</a:t>
            </a:r>
            <a:r>
              <a:rPr lang="en-US" sz="3600" spc="-20" dirty="0" err="1" smtClean="0">
                <a:solidFill>
                  <a:schemeClr val="tx1"/>
                </a:solidFill>
              </a:rPr>
              <a:t>oneth</a:t>
            </a:r>
            <a:r>
              <a:rPr lang="en-US" sz="3600" spc="-20" dirty="0" smtClean="0">
                <a:solidFill>
                  <a:schemeClr val="tx1"/>
                </a:solidFill>
              </a:rPr>
              <a:t>”</a:t>
            </a:r>
          </a:p>
          <a:p>
            <a:pPr algn="ctr">
              <a:lnSpc>
                <a:spcPct val="75000"/>
              </a:lnSpc>
            </a:pPr>
            <a:r>
              <a:rPr lang="en-US" sz="3600" spc="-100" dirty="0" smtClean="0">
                <a:solidFill>
                  <a:schemeClr val="tx1"/>
                </a:solidFill>
              </a:rPr>
              <a:t>(not second)</a:t>
            </a:r>
            <a:endParaRPr lang="en-US" sz="3600" spc="-100" dirty="0">
              <a:solidFill>
                <a:schemeClr val="tx1"/>
              </a:solidFill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7074694" y="5181600"/>
            <a:ext cx="2426494" cy="1664898"/>
          </a:xfrm>
          <a:prstGeom prst="wedgeRoundRectCallout">
            <a:avLst>
              <a:gd name="adj1" fmla="val 340"/>
              <a:gd name="adj2" fmla="val -6693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lnSpc>
                <a:spcPct val="75000"/>
              </a:lnSpc>
            </a:pPr>
            <a:r>
              <a:rPr lang="en-US" sz="3600" dirty="0" smtClean="0">
                <a:solidFill>
                  <a:schemeClr val="tx1"/>
                </a:solidFill>
              </a:rPr>
              <a:t>But on the 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right-side,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I say “fifth” </a:t>
            </a:r>
          </a:p>
          <a:p>
            <a:pPr algn="ctr">
              <a:lnSpc>
                <a:spcPct val="75000"/>
              </a:lnSpc>
            </a:pPr>
            <a:r>
              <a:rPr lang="en-US" sz="3600" dirty="0" smtClean="0">
                <a:solidFill>
                  <a:schemeClr val="tx1"/>
                </a:solidFill>
              </a:rPr>
              <a:t>(</a:t>
            </a:r>
            <a:r>
              <a:rPr lang="en-US" sz="3600" dirty="0" smtClean="0">
                <a:solidFill>
                  <a:srgbClr val="FF0000"/>
                </a:solidFill>
              </a:rPr>
              <a:t>not </a:t>
            </a:r>
            <a:r>
              <a:rPr lang="en-US" sz="3600" dirty="0" err="1" smtClean="0">
                <a:solidFill>
                  <a:srgbClr val="FF0000"/>
                </a:solidFill>
              </a:rPr>
              <a:t>fiveth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150894" y="3505200"/>
            <a:ext cx="1143000" cy="2895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740694" y="4191000"/>
            <a:ext cx="2895600" cy="838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8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400"/>
            <a:ext cx="9729787" cy="1268567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List Operators:</a:t>
            </a:r>
            <a:br>
              <a:rPr lang="en-US" altLang="en-US" sz="4400" dirty="0">
                <a:solidFill>
                  <a:srgbClr val="0070C0"/>
                </a:solidFill>
              </a:rPr>
            </a:br>
            <a:r>
              <a:rPr lang="en-US" altLang="en-US" sz="3100" b="1" dirty="0">
                <a:solidFill>
                  <a:schemeClr val="tx1"/>
                </a:solidFill>
                <a:latin typeface="Lucida Console" panose="020B0609040504020204" pitchFamily="49" charset="0"/>
              </a:rPr>
              <a:t>(Let a = [1,"Hello!",6,4,5,7])</a:t>
            </a:r>
            <a:endParaRPr lang="en-US" altLang="en-US" sz="31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38" y="1297461"/>
            <a:ext cx="9242854" cy="4874741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altLang="en-US" sz="1800" dirty="0"/>
          </a:p>
          <a:p>
            <a:pPr>
              <a:buFontTx/>
              <a:buNone/>
            </a:pPr>
            <a:endParaRPr lang="en-US" alt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006534"/>
              </p:ext>
            </p:extLst>
          </p:nvPr>
        </p:nvGraphicFramePr>
        <p:xfrm>
          <a:off x="383459" y="1649008"/>
          <a:ext cx="8884619" cy="498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6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449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729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97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Operator</a:t>
                      </a:r>
                    </a:p>
                  </a:txBody>
                  <a:tcPr marL="8287" marR="828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Description</a:t>
                      </a:r>
                    </a:p>
                  </a:txBody>
                  <a:tcPr marL="8287" marR="8287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Example</a:t>
                      </a:r>
                    </a:p>
                  </a:txBody>
                  <a:tcPr marL="8287" marR="8287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8131"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[] / [ : 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8287" marR="8287" marT="9525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Slices (with indices starting from 0)</a:t>
                      </a:r>
                    </a:p>
                  </a:txBody>
                  <a:tcPr marL="8287" marR="8287" marT="9525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a[4] → 5</a:t>
                      </a:r>
                    </a:p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a[3:] → [4,5,7]</a:t>
                      </a:r>
                    </a:p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a[:1] → [1]</a:t>
                      </a:r>
                    </a:p>
                  </a:txBody>
                  <a:tcPr marL="8287" marR="8287" marT="9525" marB="0"/>
                </a:tc>
              </a:tr>
              <a:tr h="898131"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+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8287" marR="8287" marT="9525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Concatenation</a:t>
                      </a:r>
                    </a:p>
                    <a:p>
                      <a:pPr algn="l" fontAlgn="t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8287" marR="8287" marT="9525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a+["x"] → [1,'Hello!',6,4,5,7,'x']</a:t>
                      </a:r>
                    </a:p>
                  </a:txBody>
                  <a:tcPr marL="8287" marR="8287" marT="9525" marB="0" anchor="ctr"/>
                </a:tc>
              </a:tr>
              <a:tr h="898131"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8287" marR="8287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  <a:p>
                      <a:pPr algn="l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Repetition</a:t>
                      </a:r>
                    </a:p>
                  </a:txBody>
                  <a:tcPr marL="8287" marR="8287" marT="9525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a*2 → [1,'Hello!',6,4,5,7,1,</a:t>
                      </a:r>
                    </a:p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'Hello!',6,4,5,7]</a:t>
                      </a:r>
                    </a:p>
                  </a:txBody>
                  <a:tcPr marL="8287" marR="8287" marT="9525" marB="0"/>
                </a:tc>
              </a:tr>
              <a:tr h="898131"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8287" marR="8287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  <a:p>
                      <a:pPr algn="l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True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if it finds a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value in the list.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8287" marR="8287" marT="9525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print("ell" in a)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→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False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287" marR="8287" marT="9525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8131">
                <a:tc>
                  <a:txBody>
                    <a:bodyPr/>
                    <a:lstStyle/>
                    <a:p>
                      <a:pPr algn="ctr" fontAlgn="t"/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not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in</a:t>
                      </a:r>
                    </a:p>
                  </a:txBody>
                  <a:tcPr marL="8287" marR="8287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  <a:p>
                      <a:pPr algn="l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 True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if it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doesn’t find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a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value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in the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list.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8287" marR="8287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print("Hello!" not in a)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→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False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8287" marR="8287" marT="9525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94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01941" y="903239"/>
            <a:ext cx="9515953" cy="5670978"/>
          </a:xfrm>
        </p:spPr>
        <p:txBody>
          <a:bodyPr>
            <a:noAutofit/>
          </a:bodyPr>
          <a:lstStyle/>
          <a:p>
            <a:pPr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itchFamily="49" charset="0"/>
                <a:ea typeface="MS Gothic" pitchFamily="49" charset="-128"/>
                <a:cs typeface="Times New Roman" panose="02020603050405020304" pitchFamily="18" charset="0"/>
              </a:rPr>
              <a:t>%</a:t>
            </a:r>
            <a:r>
              <a:rPr lang="en-US" altLang="en-US" sz="2568" dirty="0">
                <a:solidFill>
                  <a:schemeClr val="accent4">
                    <a:lumMod val="60000"/>
                    <a:lumOff val="40000"/>
                  </a:schemeClr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cat test.py</a:t>
            </a:r>
          </a:p>
          <a:p>
            <a:pPr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list = [ 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 err="1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abcd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, 786, 2.23, 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, 70.2 ]</a:t>
            </a:r>
          </a:p>
          <a:p>
            <a:pPr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en-US" sz="2568" dirty="0" err="1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tlist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= [123, 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print 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list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      # Prints complete list</a:t>
            </a:r>
          </a:p>
          <a:p>
            <a:pPr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print 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list[-2]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  # Prints the </a:t>
            </a:r>
            <a:r>
              <a:rPr lang="en-US" altLang="en-US" sz="2568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seco</a:t>
            </a:r>
            <a:r>
              <a:rPr lang="en-US" altLang="en-US" sz="2568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nd-from-back 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element </a:t>
            </a:r>
          </a:p>
          <a:p>
            <a:pPr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print 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list[1:4]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 # Prints</a:t>
            </a:r>
            <a:r>
              <a:rPr lang="en-US" altLang="en-US" sz="24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elements</a:t>
            </a:r>
            <a:r>
              <a:rPr lang="en-US" altLang="en-US" sz="24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from</a:t>
            </a:r>
            <a:r>
              <a:rPr lang="en-US" altLang="en-US" sz="2400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2</a:t>
            </a:r>
            <a:r>
              <a:rPr lang="en-US" altLang="en-US" sz="2568" baseline="30000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nd</a:t>
            </a:r>
            <a:r>
              <a:rPr lang="en-US" altLang="en-US" sz="2568" spc="-400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spc="-400" dirty="0" err="1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i</a:t>
            </a:r>
            <a:r>
              <a:rPr lang="en-US" altLang="en-US" sz="2568" spc="-200" dirty="0" err="1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e</a:t>
            </a:r>
            <a:r>
              <a:rPr lang="en-US" altLang="en-US" sz="2568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spc="-300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1</a:t>
            </a:r>
            <a:r>
              <a:rPr lang="en-US" altLang="en-US" sz="2568" baseline="30000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th</a:t>
            </a:r>
            <a:r>
              <a:rPr lang="en-US" altLang="en-US" sz="2568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  <a:r>
              <a:rPr lang="en-US" altLang="en-US" sz="1800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to</a:t>
            </a:r>
            <a:r>
              <a:rPr lang="en-US" altLang="en-US" sz="24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4</a:t>
            </a:r>
            <a:r>
              <a:rPr lang="en-US" altLang="en-US" sz="2568" baseline="300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th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print 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list[2:]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  # Prints elements</a:t>
            </a:r>
            <a:r>
              <a:rPr lang="en-US" altLang="en-US" sz="24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spc="-1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starting</a:t>
            </a:r>
            <a:r>
              <a:rPr lang="en-US" altLang="en-US" sz="24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spc="-1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a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3</a:t>
            </a:r>
            <a:r>
              <a:rPr lang="en-US" altLang="en-US" sz="2568" baseline="30000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rd</a:t>
            </a:r>
            <a:r>
              <a:rPr lang="en-US" altLang="en-US" sz="2568" spc="-400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spc="-400" dirty="0" err="1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i</a:t>
            </a:r>
            <a:r>
              <a:rPr lang="en-US" altLang="en-US" sz="2568" spc="-200" dirty="0" err="1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e</a:t>
            </a:r>
            <a:r>
              <a:rPr lang="en-US" altLang="en-US" sz="2568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spc="-200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2</a:t>
            </a:r>
            <a:r>
              <a:rPr lang="en-US" altLang="en-US" sz="2568" spc="-200" baseline="30000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th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  <a:r>
              <a:rPr lang="en-US" altLang="en-US" sz="18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endParaRPr lang="en-US" altLang="en-US" sz="2568" dirty="0">
              <a:solidFill>
                <a:srgbClr val="0070C0"/>
              </a:solidFill>
              <a:latin typeface="MS Gothic" pitchFamily="49" charset="-128"/>
              <a:ea typeface="MS Gothic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print 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 err="1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tlist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* 2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   # Prints the list two times</a:t>
            </a:r>
          </a:p>
          <a:p>
            <a:pPr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print 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list + </a:t>
            </a:r>
            <a:r>
              <a:rPr lang="en-US" altLang="en-US" sz="2568" dirty="0" err="1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tlist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# Prints concatenated lists</a:t>
            </a:r>
          </a:p>
          <a:p>
            <a:pPr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itchFamily="49" charset="0"/>
                <a:ea typeface="MS Gothic" pitchFamily="49" charset="-128"/>
                <a:cs typeface="Times New Roman" panose="02020603050405020304" pitchFamily="18" charset="0"/>
              </a:rPr>
              <a:t>%</a:t>
            </a:r>
            <a:r>
              <a:rPr lang="en-US" altLang="en-US" sz="2568" dirty="0">
                <a:solidFill>
                  <a:schemeClr val="accent4">
                    <a:lumMod val="60000"/>
                    <a:lumOff val="40000"/>
                  </a:schemeClr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python3 test.py</a:t>
            </a:r>
          </a:p>
          <a:p>
            <a:pPr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[</a:t>
            </a:r>
            <a:r>
              <a:rPr lang="en-US" altLang="en-US" sz="2568" dirty="0" smtClean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 err="1" smtClean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abcd</a:t>
            </a:r>
            <a:r>
              <a:rPr lang="en-US" altLang="en-US" sz="2568" dirty="0" smtClean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 smtClean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, 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786, 2.23, 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, 70.2]</a:t>
            </a:r>
          </a:p>
          <a:p>
            <a:pPr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</a:p>
          <a:p>
            <a:pPr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[786, 2.23, 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[2.23, 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, 70.2]</a:t>
            </a:r>
          </a:p>
          <a:p>
            <a:pPr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[123, 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, 123, 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[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 err="1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abcd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, 786, 2.23, 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, 70.2, 123, 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FF000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itchFamily="49" charset="0"/>
                <a:ea typeface="MS Gothic" pitchFamily="49" charset="-128"/>
                <a:cs typeface="Times New Roman" panose="02020603050405020304" pitchFamily="18" charset="0"/>
              </a:rPr>
              <a:t>%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729788" cy="1161142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rgbClr val="0070C0"/>
                </a:solidFill>
              </a:rPr>
              <a:t>Python Lists:</a:t>
            </a:r>
          </a:p>
        </p:txBody>
      </p:sp>
    </p:spTree>
    <p:extLst>
      <p:ext uri="{BB962C8B-B14F-4D97-AF65-F5344CB8AC3E}">
        <p14:creationId xmlns:p14="http://schemas.microsoft.com/office/powerpoint/2010/main" val="203472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rgbClr val="00B0F0"/>
                </a:solidFill>
              </a:rPr>
              <a:t>Assigning </a:t>
            </a:r>
            <a:r>
              <a:rPr lang="en-US" altLang="en-US" sz="4400" dirty="0" smtClean="0">
                <a:solidFill>
                  <a:srgbClr val="0070C0"/>
                </a:solidFill>
              </a:rPr>
              <a:t>Values to Variables: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92608" y="1161143"/>
            <a:ext cx="9345168" cy="5015820"/>
          </a:xfrm>
        </p:spPr>
        <p:txBody>
          <a:bodyPr>
            <a:noAutofit/>
          </a:bodyPr>
          <a:lstStyle/>
          <a:p>
            <a:pPr>
              <a:buClr>
                <a:schemeClr val="bg1"/>
              </a:buClr>
            </a:pPr>
            <a:r>
              <a:rPr lang="en-US" altLang="en-US" sz="3200" dirty="0"/>
              <a:t>Python variables do not have to be explicitly declared to reserve memory space. 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The </a:t>
            </a:r>
            <a:r>
              <a:rPr lang="en-US" altLang="en-US" sz="3200" dirty="0"/>
              <a:t>declaration happens automatically when you assign a value to a variable. 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The </a:t>
            </a:r>
            <a:r>
              <a:rPr lang="en-US" altLang="en-US" sz="3200" dirty="0"/>
              <a:t>equal sign (</a:t>
            </a:r>
            <a:r>
              <a:rPr lang="en-US" altLang="en-US" sz="3200" dirty="0">
                <a:solidFill>
                  <a:srgbClr val="00B0F0"/>
                </a:solidFill>
              </a:rPr>
              <a:t>=</a:t>
            </a:r>
            <a:r>
              <a:rPr lang="en-US" altLang="en-US" sz="3200" dirty="0"/>
              <a:t>) is used to assign values to </a:t>
            </a:r>
            <a:r>
              <a:rPr lang="en-US" altLang="en-US" sz="3200" dirty="0" smtClean="0"/>
              <a:t>variables:</a:t>
            </a:r>
            <a:endParaRPr lang="en-US" altLang="en-US" sz="3200" dirty="0"/>
          </a:p>
          <a:p>
            <a:pPr lvl="1">
              <a:buFontTx/>
              <a:buNone/>
            </a:pPr>
            <a:endParaRPr lang="en-US" alt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counter </a:t>
            </a:r>
            <a:r>
              <a:rPr lang="en-US" altLang="en-US" sz="28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100 </a:t>
            </a:r>
            <a:r>
              <a:rPr lang="en-US" altLang="en-US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# </a:t>
            </a:r>
            <a:r>
              <a:rPr lang="en-US" altLang="en-US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An integer assignment </a:t>
            </a:r>
          </a:p>
          <a:p>
            <a:pPr lvl="1">
              <a:buFontTx/>
              <a:buNone/>
            </a:pPr>
            <a:r>
              <a:rPr lang="en-US" altLang="en-US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miles </a:t>
            </a:r>
            <a:r>
              <a:rPr lang="en-US" altLang="en-US" sz="28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1000.0 # A floating point </a:t>
            </a:r>
          </a:p>
          <a:p>
            <a:pPr lvl="1">
              <a:buFontTx/>
              <a:buNone/>
            </a:pPr>
            <a:r>
              <a:rPr lang="en-US" altLang="en-US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sz="2800" b="1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 "John" </a:t>
            </a:r>
            <a:r>
              <a:rPr lang="en-US" altLang="en-US" sz="2800" b="1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# </a:t>
            </a:r>
            <a:r>
              <a:rPr lang="en-US" altLang="en-US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A string </a:t>
            </a:r>
          </a:p>
          <a:p>
            <a:pPr lvl="1">
              <a:buFontTx/>
              <a:buNone/>
            </a:pPr>
            <a:r>
              <a:rPr lang="en-US" altLang="en-US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print (counter) </a:t>
            </a:r>
          </a:p>
          <a:p>
            <a:pPr lvl="1">
              <a:buFontTx/>
              <a:buNone/>
            </a:pPr>
            <a:r>
              <a:rPr lang="en-US" altLang="en-US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print (miles) </a:t>
            </a:r>
          </a:p>
          <a:p>
            <a:pPr lvl="1">
              <a:buFontTx/>
              <a:buNone/>
            </a:pPr>
            <a:r>
              <a:rPr lang="en-US" altLang="en-US" sz="28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print (name) </a:t>
            </a:r>
          </a:p>
        </p:txBody>
      </p:sp>
    </p:spTree>
    <p:extLst>
      <p:ext uri="{BB962C8B-B14F-4D97-AF65-F5344CB8AC3E}">
        <p14:creationId xmlns:p14="http://schemas.microsoft.com/office/powerpoint/2010/main" val="277368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62885" y="914400"/>
            <a:ext cx="9313598" cy="59436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600" dirty="0" smtClean="0"/>
              <a:t>You </a:t>
            </a:r>
            <a:r>
              <a:rPr lang="en-US" sz="3600" dirty="0"/>
              <a:t>update elements of lists by giving the slice on the left-hand side of the </a:t>
            </a:r>
            <a:r>
              <a:rPr lang="en-US" sz="3600" dirty="0" smtClean="0"/>
              <a:t>“=” sign:</a:t>
            </a:r>
            <a:endParaRPr lang="en-US" sz="3600" dirty="0"/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 cat test.py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list1</a:t>
            </a:r>
            <a:r>
              <a:rPr lang="en-US" sz="2800" spc="-3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800" spc="-30" dirty="0">
                <a:latin typeface="Lucida Console" panose="020B0609040504020204" pitchFamily="49" charset="0"/>
                <a:cs typeface="Courier New" pitchFamily="49" charset="0"/>
              </a:rPr>
              <a:t>= [</a:t>
            </a:r>
            <a:r>
              <a:rPr lang="en-US" sz="2800" spc="-30" dirty="0" smtClean="0">
                <a:latin typeface="Lucida Console" panose="020B0609040504020204" pitchFamily="49" charset="0"/>
                <a:cs typeface="Courier New" pitchFamily="49" charset="0"/>
              </a:rPr>
              <a:t>'</a:t>
            </a:r>
            <a:r>
              <a:rPr lang="en-US" sz="2800" spc="-30" dirty="0" err="1" smtClean="0">
                <a:latin typeface="Lucida Console" panose="020B0609040504020204" pitchFamily="49" charset="0"/>
                <a:cs typeface="Courier New" pitchFamily="49" charset="0"/>
              </a:rPr>
              <a:t>phys</a:t>
            </a:r>
            <a:r>
              <a:rPr lang="en-US" sz="2800" spc="-30" dirty="0" smtClean="0">
                <a:latin typeface="Lucida Console" panose="020B0609040504020204" pitchFamily="49" charset="0"/>
                <a:cs typeface="Courier New" pitchFamily="49" charset="0"/>
              </a:rPr>
              <a:t>', '</a:t>
            </a:r>
            <a:r>
              <a:rPr lang="en-US" sz="2800" spc="-30" dirty="0" err="1" smtClean="0">
                <a:latin typeface="Lucida Console" panose="020B0609040504020204" pitchFamily="49" charset="0"/>
                <a:cs typeface="Courier New" pitchFamily="49" charset="0"/>
              </a:rPr>
              <a:t>chem</a:t>
            </a:r>
            <a:r>
              <a:rPr lang="en-US" sz="2800" spc="-30" dirty="0" smtClean="0">
                <a:latin typeface="Lucida Console" panose="020B0609040504020204" pitchFamily="49" charset="0"/>
                <a:cs typeface="Courier New" pitchFamily="49" charset="0"/>
              </a:rPr>
              <a:t>', </a:t>
            </a:r>
            <a:r>
              <a:rPr lang="en-US" sz="2800" spc="-3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2017</a:t>
            </a:r>
            <a:r>
              <a:rPr lang="en-US" sz="2800" spc="-30" dirty="0" smtClean="0">
                <a:latin typeface="Lucida Console" panose="020B0609040504020204" pitchFamily="49" charset="0"/>
                <a:cs typeface="Courier New" pitchFamily="49" charset="0"/>
              </a:rPr>
              <a:t>, 2019]</a:t>
            </a:r>
            <a:endParaRPr lang="en-US" sz="2800" spc="-30" dirty="0"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 smtClean="0">
                <a:latin typeface="Lucida Console" panose="020B0609040504020204" pitchFamily="49" charset="0"/>
                <a:cs typeface="Courier New" pitchFamily="49" charset="0"/>
              </a:rPr>
              <a:t>print(</a:t>
            </a:r>
            <a:r>
              <a:rPr lang="en-US" sz="2800" spc="-30" dirty="0" smtClean="0">
                <a:solidFill>
                  <a:schemeClr val="accent6"/>
                </a:solidFill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lang="en-US" sz="2800" spc="-30" dirty="0">
                <a:solidFill>
                  <a:schemeClr val="accent6"/>
                </a:solidFill>
                <a:latin typeface="Lucida Console" panose="020B0609040504020204" pitchFamily="49" charset="0"/>
                <a:cs typeface="Courier New" pitchFamily="49" charset="0"/>
              </a:rPr>
              <a:t>Value available at index </a:t>
            </a:r>
            <a:r>
              <a:rPr lang="en-US" sz="2800" spc="-30" dirty="0" smtClean="0">
                <a:solidFill>
                  <a:schemeClr val="accent6"/>
                </a:solidFill>
                <a:latin typeface="Lucida Console" panose="020B0609040504020204" pitchFamily="49" charset="0"/>
                <a:cs typeface="Courier New" pitchFamily="49" charset="0"/>
              </a:rPr>
              <a:t>2: </a:t>
            </a:r>
            <a:r>
              <a:rPr lang="en-US" sz="2800" spc="-30" dirty="0">
                <a:solidFill>
                  <a:schemeClr val="accent6"/>
                </a:solidFill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lang="en-US" altLang="zh-TW" sz="2800" spc="-30" dirty="0">
                <a:latin typeface="Lucida Console" panose="020B0609040504020204" pitchFamily="49" charset="0"/>
                <a:cs typeface="Courier New" pitchFamily="49" charset="0"/>
              </a:rPr>
              <a:t>)</a:t>
            </a:r>
            <a:endParaRPr lang="en-US" sz="2800" spc="-30" dirty="0"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 smtClean="0">
                <a:latin typeface="Lucida Console" panose="020B0609040504020204" pitchFamily="49" charset="0"/>
                <a:cs typeface="Courier New" pitchFamily="49" charset="0"/>
              </a:rPr>
              <a:t>print(</a:t>
            </a:r>
            <a:r>
              <a:rPr lang="en-US" sz="2800" spc="-30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list1</a:t>
            </a:r>
            <a:r>
              <a:rPr lang="en-US" sz="2800" spc="-3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[2</a:t>
            </a:r>
            <a:r>
              <a:rPr lang="en-US" sz="2800" spc="-3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]</a:t>
            </a:r>
            <a:r>
              <a:rPr lang="en-US" sz="2800" spc="-30" dirty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list1</a:t>
            </a:r>
            <a:r>
              <a:rPr lang="en-US" sz="2800" spc="-3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[2]</a:t>
            </a:r>
            <a:r>
              <a:rPr lang="en-US" sz="2800" spc="-30" dirty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 = </a:t>
            </a:r>
            <a:r>
              <a:rPr lang="en-US" sz="2800" spc="-3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2020</a:t>
            </a:r>
            <a:r>
              <a:rPr lang="en-US" sz="2800" spc="-3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endParaRPr lang="en-US" sz="2800" spc="-30" dirty="0"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 smtClean="0">
                <a:latin typeface="Lucida Console" panose="020B0609040504020204" pitchFamily="49" charset="0"/>
                <a:cs typeface="Courier New" pitchFamily="49" charset="0"/>
              </a:rPr>
              <a:t>print(</a:t>
            </a:r>
            <a:r>
              <a:rPr lang="en-US" sz="2800" spc="-30" dirty="0" smtClean="0">
                <a:solidFill>
                  <a:schemeClr val="accent6"/>
                </a:solidFill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lang="en-US" sz="2800" spc="-30" dirty="0">
                <a:solidFill>
                  <a:schemeClr val="accent6"/>
                </a:solidFill>
                <a:latin typeface="Lucida Console" panose="020B0609040504020204" pitchFamily="49" charset="0"/>
                <a:cs typeface="Courier New" pitchFamily="49" charset="0"/>
              </a:rPr>
              <a:t>New value available at index </a:t>
            </a:r>
            <a:r>
              <a:rPr lang="en-US" sz="2800" spc="-30" dirty="0" smtClean="0">
                <a:solidFill>
                  <a:schemeClr val="accent6"/>
                </a:solidFill>
                <a:latin typeface="Lucida Console" panose="020B0609040504020204" pitchFamily="49" charset="0"/>
                <a:cs typeface="Courier New" pitchFamily="49" charset="0"/>
              </a:rPr>
              <a:t>2: </a:t>
            </a:r>
            <a:r>
              <a:rPr lang="en-US" sz="2800" spc="-30" dirty="0">
                <a:solidFill>
                  <a:schemeClr val="accent6"/>
                </a:solidFill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lang="en-US" altLang="zh-TW" sz="2800" spc="-30" dirty="0">
                <a:latin typeface="Lucida Console" panose="020B0609040504020204" pitchFamily="49" charset="0"/>
                <a:cs typeface="Courier New" pitchFamily="49" charset="0"/>
              </a:rPr>
              <a:t>)</a:t>
            </a:r>
            <a:endParaRPr lang="en-US" sz="2800" spc="-30" dirty="0"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 smtClean="0">
                <a:latin typeface="Lucida Console" panose="020B0609040504020204" pitchFamily="49" charset="0"/>
                <a:cs typeface="Courier New" pitchFamily="49" charset="0"/>
              </a:rPr>
              <a:t>print(</a:t>
            </a:r>
            <a:r>
              <a:rPr lang="en-US" sz="2800" spc="-30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list1</a:t>
            </a:r>
            <a:r>
              <a:rPr lang="en-US" sz="2800" spc="-30" dirty="0" smtClean="0">
                <a:latin typeface="Lucida Console" panose="020B0609040504020204" pitchFamily="49" charset="0"/>
                <a:cs typeface="Courier New" pitchFamily="49" charset="0"/>
              </a:rPr>
              <a:t>) 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spc="-3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 python3 test.py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 smtClean="0">
                <a:solidFill>
                  <a:schemeClr val="accent6"/>
                </a:solidFill>
                <a:latin typeface="Lucida Console" panose="020B0609040504020204" pitchFamily="49" charset="0"/>
                <a:cs typeface="Courier New" pitchFamily="49" charset="0"/>
              </a:rPr>
              <a:t>Value </a:t>
            </a:r>
            <a:r>
              <a:rPr lang="en-US" sz="2800" spc="-30" dirty="0">
                <a:solidFill>
                  <a:schemeClr val="accent6"/>
                </a:solidFill>
                <a:latin typeface="Lucida Console" panose="020B0609040504020204" pitchFamily="49" charset="0"/>
                <a:cs typeface="Courier New" pitchFamily="49" charset="0"/>
              </a:rPr>
              <a:t>available at index </a:t>
            </a:r>
            <a:r>
              <a:rPr lang="en-US" sz="2800" spc="-30" dirty="0" smtClean="0">
                <a:solidFill>
                  <a:schemeClr val="accent6"/>
                </a:solidFill>
                <a:latin typeface="Lucida Console" panose="020B0609040504020204" pitchFamily="49" charset="0"/>
                <a:cs typeface="Courier New" pitchFamily="49" charset="0"/>
              </a:rPr>
              <a:t>2: </a:t>
            </a:r>
            <a:endParaRPr lang="en-US" sz="2800" spc="-30" dirty="0">
              <a:solidFill>
                <a:schemeClr val="accent6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2017</a:t>
            </a:r>
            <a:endParaRPr lang="en-US" sz="2800" spc="-30" dirty="0">
              <a:solidFill>
                <a:schemeClr val="accent6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>
                <a:solidFill>
                  <a:schemeClr val="accent6"/>
                </a:solidFill>
                <a:latin typeface="Lucida Console" panose="020B0609040504020204" pitchFamily="49" charset="0"/>
                <a:cs typeface="Courier New" pitchFamily="49" charset="0"/>
              </a:rPr>
              <a:t>"New value available at index 2: </a:t>
            </a:r>
            <a:r>
              <a:rPr lang="en-US" sz="2800" spc="-30" dirty="0" smtClean="0">
                <a:solidFill>
                  <a:schemeClr val="accent6"/>
                </a:solidFill>
                <a:latin typeface="Lucida Console" panose="020B0609040504020204" pitchFamily="49" charset="0"/>
                <a:cs typeface="Courier New" pitchFamily="49" charset="0"/>
              </a:rPr>
              <a:t>"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en-US" sz="2800" spc="-30" dirty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'</a:t>
            </a:r>
            <a:r>
              <a:rPr lang="en-US" sz="2800" spc="-30" dirty="0" err="1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phys</a:t>
            </a:r>
            <a:r>
              <a:rPr lang="en-US" sz="2800" spc="-30" dirty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', '</a:t>
            </a:r>
            <a:r>
              <a:rPr lang="en-US" sz="2800" spc="-30" dirty="0" err="1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chem</a:t>
            </a:r>
            <a:r>
              <a:rPr lang="en-US" sz="2800" spc="-30" dirty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',</a:t>
            </a:r>
            <a:r>
              <a:rPr lang="en-US" sz="2800" spc="-3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800" spc="-3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2020</a:t>
            </a:r>
            <a:r>
              <a:rPr lang="en-US" sz="2800" spc="-30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, 2019</a:t>
            </a:r>
            <a:r>
              <a:rPr lang="en-US" sz="2800" spc="-30" dirty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]</a:t>
            </a:r>
            <a:r>
              <a:rPr lang="en-US" sz="2800" spc="-3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endParaRPr lang="en-US" sz="2800" spc="-30" dirty="0" smtClean="0">
              <a:solidFill>
                <a:srgbClr val="FF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</a:t>
            </a:r>
            <a:r>
              <a:rPr lang="en-US" sz="2800" spc="-3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endParaRPr lang="en-US" sz="2800" spc="-30" dirty="0"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729788" cy="1161142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Updating </a:t>
            </a:r>
            <a:r>
              <a:rPr lang="en-US" sz="4400" dirty="0">
                <a:solidFill>
                  <a:srgbClr val="0070C0"/>
                </a:solidFill>
              </a:rPr>
              <a:t>Lists: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1653" y="2233506"/>
            <a:ext cx="866987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>
            <a:spAutoFit/>
          </a:bodyPr>
          <a:lstStyle/>
          <a:p>
            <a:r>
              <a:rPr lang="en-US" sz="2800" spc="-3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2017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296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62884" y="914400"/>
            <a:ext cx="9466903" cy="575930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600" dirty="0"/>
              <a:t>You can remove a list element with the del </a:t>
            </a:r>
            <a:r>
              <a:rPr lang="en-US" sz="3600" dirty="0" smtClean="0"/>
              <a:t>statement: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 cat test.py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list1 = ['</a:t>
            </a:r>
            <a:r>
              <a:rPr lang="en-US" sz="2800" spc="-30" dirty="0" err="1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phys</a:t>
            </a:r>
            <a:r>
              <a:rPr lang="en-US" sz="2800" spc="-30" dirty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', '</a:t>
            </a:r>
            <a:r>
              <a:rPr lang="en-US" sz="2800" spc="-30" dirty="0" err="1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chem</a:t>
            </a:r>
            <a:r>
              <a:rPr lang="en-US" sz="2800" spc="-30" dirty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', 2017</a:t>
            </a:r>
            <a:r>
              <a:rPr lang="en-US" sz="2800" spc="-30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, </a:t>
            </a:r>
            <a:r>
              <a:rPr lang="en-US" sz="2800" spc="-30" dirty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2019]</a:t>
            </a:r>
            <a:endParaRPr lang="en-US" sz="2800" spc="-30" dirty="0"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 smtClean="0">
                <a:latin typeface="Lucida Console" panose="020B0609040504020204" pitchFamily="49" charset="0"/>
                <a:cs typeface="Courier New" pitchFamily="49" charset="0"/>
              </a:rPr>
              <a:t>print(</a:t>
            </a:r>
            <a:r>
              <a:rPr lang="en-US" sz="2800" spc="-30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list1</a:t>
            </a:r>
            <a:r>
              <a:rPr lang="en-US" sz="2800" spc="-30" dirty="0" smtClean="0">
                <a:latin typeface="Lucida Console" panose="020B0609040504020204" pitchFamily="49" charset="0"/>
                <a:cs typeface="Courier New" pitchFamily="49" charset="0"/>
              </a:rPr>
              <a:t>)</a:t>
            </a:r>
            <a:endParaRPr lang="en-US" sz="2800" spc="-30" dirty="0"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del list1</a:t>
            </a:r>
            <a:r>
              <a:rPr lang="en-US" sz="2800" spc="-3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[2</a:t>
            </a:r>
            <a:r>
              <a:rPr lang="en-US" sz="2800" spc="-3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]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50" dirty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print(</a:t>
            </a:r>
            <a:r>
              <a:rPr lang="en-US" sz="2800" spc="-50" dirty="0">
                <a:solidFill>
                  <a:schemeClr val="accent6"/>
                </a:solidFill>
                <a:latin typeface="Lucida Console" panose="020B0609040504020204" pitchFamily="49" charset="0"/>
                <a:cs typeface="Courier New" pitchFamily="49" charset="0"/>
              </a:rPr>
              <a:t>"After deleting value at index 2: </a:t>
            </a:r>
            <a:r>
              <a:rPr lang="en-US" sz="2800" spc="-50" dirty="0" smtClean="0">
                <a:solidFill>
                  <a:schemeClr val="accent6"/>
                </a:solidFill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lang="en-US" sz="2800" spc="-50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 smtClean="0">
                <a:latin typeface="Lucida Console" panose="020B0609040504020204" pitchFamily="49" charset="0"/>
                <a:cs typeface="Courier New" pitchFamily="49" charset="0"/>
              </a:rPr>
              <a:t>print(</a:t>
            </a:r>
            <a:r>
              <a:rPr lang="en-US" sz="2800" spc="-30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list1</a:t>
            </a:r>
            <a:r>
              <a:rPr lang="en-US" sz="2800" spc="-30" dirty="0" smtClean="0">
                <a:latin typeface="Lucida Console" panose="020B0609040504020204" pitchFamily="49" charset="0"/>
                <a:cs typeface="Courier New" pitchFamily="49" charset="0"/>
              </a:rPr>
              <a:t>) </a:t>
            </a:r>
          </a:p>
          <a:p>
            <a:pPr lvl="1">
              <a:spcBef>
                <a:spcPts val="0"/>
              </a:spcBef>
              <a:buNone/>
            </a:pPr>
            <a:r>
              <a:rPr lang="en-US" sz="2800" spc="-30" dirty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 python3 test.py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['</a:t>
            </a:r>
            <a:r>
              <a:rPr lang="en-US" sz="2800" spc="-3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phys</a:t>
            </a:r>
            <a:r>
              <a:rPr lang="en-US" sz="2800" spc="-3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', '</a:t>
            </a:r>
            <a:r>
              <a:rPr lang="en-US" sz="2800" spc="-3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chem</a:t>
            </a:r>
            <a:r>
              <a:rPr lang="en-US" sz="2800" spc="-3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', 2017, 2019] 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>
                <a:solidFill>
                  <a:schemeClr val="accent6"/>
                </a:solidFill>
                <a:latin typeface="Lucida Console" panose="020B0609040504020204" pitchFamily="49" charset="0"/>
                <a:cs typeface="Courier New" pitchFamily="49" charset="0"/>
              </a:rPr>
              <a:t>After deleting value at index 2: </a:t>
            </a:r>
            <a:endParaRPr lang="en-US" sz="2800" spc="-30" dirty="0" smtClean="0">
              <a:solidFill>
                <a:schemeClr val="accent6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['</a:t>
            </a:r>
            <a:r>
              <a:rPr lang="en-US" sz="2800" spc="-3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phys</a:t>
            </a:r>
            <a:r>
              <a:rPr lang="en-US" sz="2800" spc="-3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', '</a:t>
            </a:r>
            <a:r>
              <a:rPr lang="en-US" sz="2800" spc="-3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chem</a:t>
            </a:r>
            <a:r>
              <a:rPr lang="en-US" sz="2800" spc="-3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', </a:t>
            </a:r>
            <a:r>
              <a:rPr lang="en-US" sz="2800" spc="-3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2019] 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spc="-3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% </a:t>
            </a:r>
            <a:endParaRPr lang="en-US" sz="2800" spc="-30" dirty="0">
              <a:solidFill>
                <a:schemeClr val="accent4">
                  <a:lumMod val="60000"/>
                  <a:lumOff val="40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729788" cy="116114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Deleting List Elements: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1653" y="2233506"/>
            <a:ext cx="866987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>
            <a:spAutoFit/>
          </a:bodyPr>
          <a:lstStyle/>
          <a:p>
            <a:r>
              <a:rPr lang="en-US" sz="2800" spc="-30" dirty="0">
                <a:solidFill>
                  <a:srgbClr val="0070C0"/>
                </a:solidFill>
                <a:latin typeface="Lucida Console" panose="020B0609040504020204" pitchFamily="49" charset="0"/>
                <a:cs typeface="Courier New" pitchFamily="49" charset="0"/>
              </a:rPr>
              <a:t>2017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31653" y="2233506"/>
            <a:ext cx="866987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>
            <a:spAutoFit/>
          </a:bodyPr>
          <a:lstStyle/>
          <a:p>
            <a:r>
              <a:rPr lang="en-US" sz="2800" spc="-3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2017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417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300" dirty="0">
                <a:solidFill>
                  <a:srgbClr val="0070C0"/>
                </a:solidFill>
              </a:rPr>
              <a:t>Sidebar: About Garbage Collection</a:t>
            </a:r>
            <a:endParaRPr lang="zh-TW" altLang="en-US" sz="43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question arises regarding how “del” is handled by the Python programming environment.</a:t>
            </a:r>
          </a:p>
          <a:p>
            <a:r>
              <a:rPr lang="en-US" altLang="zh-TW" dirty="0" smtClean="0"/>
              <a:t>The answer </a:t>
            </a:r>
            <a:r>
              <a:rPr lang="en-US" altLang="zh-TW" dirty="0"/>
              <a:t>i</a:t>
            </a:r>
            <a:r>
              <a:rPr lang="en-US" altLang="zh-TW" dirty="0" smtClean="0"/>
              <a:t>s that it relates to how Python uses garbage collection.</a:t>
            </a:r>
          </a:p>
          <a:p>
            <a:pPr lvl="1"/>
            <a:r>
              <a:rPr lang="en-US" altLang="zh-TW" sz="3669" dirty="0"/>
              <a:t>But this concept needs to be clarified, as we’ll see in the following slides…</a:t>
            </a:r>
            <a:endParaRPr lang="zh-TW" altLang="en-US" sz="3669" dirty="0"/>
          </a:p>
        </p:txBody>
      </p:sp>
    </p:spTree>
    <p:extLst>
      <p:ext uri="{BB962C8B-B14F-4D97-AF65-F5344CB8AC3E}">
        <p14:creationId xmlns:p14="http://schemas.microsoft.com/office/powerpoint/2010/main" val="396813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83" y="975054"/>
            <a:ext cx="4339488" cy="4559877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% cat </a:t>
            </a:r>
            <a:r>
              <a:rPr lang="en-US" altLang="zh-TW" sz="2385" dirty="0" err="1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stuff.h</a:t>
            </a:r>
            <a:endParaRPr lang="en-US" altLang="zh-TW" sz="2385" dirty="0">
              <a:solidFill>
                <a:schemeClr val="bg1">
                  <a:lumMod val="65000"/>
                </a:schemeClr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#include &lt;</a:t>
            </a:r>
            <a:r>
              <a:rPr lang="en-US" altLang="zh-TW" sz="2385" dirty="0" err="1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stdio.h</a:t>
            </a:r>
            <a:r>
              <a:rPr lang="en-US" altLang="zh-TW" sz="2385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#include &lt;</a:t>
            </a:r>
            <a:r>
              <a:rPr lang="en-US" altLang="zh-TW" sz="2385" dirty="0" err="1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stdlib.h</a:t>
            </a:r>
            <a:r>
              <a:rPr lang="en-US" altLang="zh-TW" sz="2385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typedef</a:t>
            </a:r>
            <a:r>
              <a:rPr lang="en-US" altLang="zh-TW" sz="2385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zh-TW" sz="2385" dirty="0" err="1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struct</a:t>
            </a:r>
            <a:r>
              <a:rPr lang="en-US" altLang="zh-TW" sz="2385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zh-TW" sz="2385" dirty="0" err="1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x,y,z</a:t>
            </a:r>
            <a:r>
              <a:rPr lang="en-US" altLang="zh-TW" sz="2385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} </a:t>
            </a:r>
            <a:r>
              <a:rPr lang="en-US" altLang="zh-TW" sz="2385" dirty="0" err="1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 *A, *B, *C;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zh-TW" sz="2385" dirty="0">
              <a:solidFill>
                <a:schemeClr val="bg1">
                  <a:lumMod val="65000"/>
                </a:schemeClr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void print(</a:t>
            </a:r>
            <a:r>
              <a:rPr lang="en-US" altLang="zh-TW" sz="2385" dirty="0" err="1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 *P){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 err="1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printf</a:t>
            </a:r>
            <a:r>
              <a:rPr lang="en-US" altLang="zh-TW" sz="2385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("%</a:t>
            </a:r>
            <a:r>
              <a:rPr lang="en-US" altLang="zh-TW" sz="2385" dirty="0" err="1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d,%d,%d</a:t>
            </a:r>
            <a:r>
              <a:rPr lang="en-US" altLang="zh-TW" sz="2385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\n",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   P-&gt;</a:t>
            </a:r>
            <a:r>
              <a:rPr lang="en-US" altLang="zh-TW" sz="2385" dirty="0" err="1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x,P</a:t>
            </a:r>
            <a:r>
              <a:rPr lang="en-US" altLang="zh-TW" sz="2385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-&gt;</a:t>
            </a:r>
            <a:r>
              <a:rPr lang="en-US" altLang="zh-TW" sz="2385" dirty="0" err="1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y,P</a:t>
            </a:r>
            <a:r>
              <a:rPr lang="en-US" altLang="zh-TW" sz="2385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-&gt;z);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chemeClr val="bg1">
                    <a:lumMod val="65000"/>
                  </a:schemeClr>
                </a:solidFill>
                <a:latin typeface="Lucida Sans Typewriter" panose="020B0509030504030204" pitchFamily="49" charset="0"/>
              </a:rPr>
              <a:t>%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591" y="958409"/>
            <a:ext cx="4699997" cy="5615808"/>
          </a:xfrm>
          <a:prstGeom prst="rect">
            <a:avLst/>
          </a:prstGeom>
          <a:solidFill>
            <a:schemeClr val="tx1"/>
          </a:solidFill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% cat prog2.c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#include "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stuff.h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main()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A=(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*)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malloc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  </a:t>
            </a:r>
            <a:b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</a:b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  (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sizeof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A-&gt;x=1;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B=A; C=B;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A-&gt;y=2; C-&gt;z=3;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A=NULL; B=NULL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C=NULL;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% ./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prog.x</a:t>
            </a:r>
            <a:endParaRPr lang="en-US" altLang="zh-TW" sz="2385" dirty="0">
              <a:solidFill>
                <a:prstClr val="white">
                  <a:lumMod val="65000"/>
                </a:prstClr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(1,2,3)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Error:Segmentation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Fault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783" y="975054"/>
            <a:ext cx="4339488" cy="4559877"/>
          </a:xfrm>
          <a:prstGeom prst="rect">
            <a:avLst/>
          </a:prstGeom>
          <a:noFill/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% cat </a:t>
            </a: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stuff.h</a:t>
            </a:r>
            <a:endParaRPr lang="en-US" altLang="zh-TW" sz="2385" dirty="0">
              <a:solidFill>
                <a:srgbClr val="FFFF00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#include &lt;</a:t>
            </a: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stdio.h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#include &lt;</a:t>
            </a: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stdlib.h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typedef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struct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x,y,z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} </a:t>
            </a: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*A, *B, *C;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zh-TW" sz="2385" dirty="0">
              <a:solidFill>
                <a:srgbClr val="FFFF00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void print(</a:t>
            </a: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*P){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printf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("%</a:t>
            </a: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d,%d,%d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\n",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P-&gt;</a:t>
            </a: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x,P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-&gt;</a:t>
            </a: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y,P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-&gt;z);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%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953591" y="958409"/>
            <a:ext cx="4699997" cy="5615808"/>
          </a:xfrm>
          <a:prstGeom prst="rect">
            <a:avLst/>
          </a:prstGeom>
          <a:noFill/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% cat prog2.c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#include "</a:t>
            </a: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stuff.h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main()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A=(</a:t>
            </a: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*)</a:t>
            </a: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malloc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  </a:t>
            </a:r>
            <a:b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</a:b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  (</a:t>
            </a: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sizeof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A-&gt;x=1;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958410"/>
          </a:xfrm>
        </p:spPr>
        <p:txBody>
          <a:bodyPr>
            <a:normAutofit/>
          </a:bodyPr>
          <a:lstStyle/>
          <a:p>
            <a:r>
              <a:rPr lang="en-US" altLang="zh-TW" sz="4200" dirty="0">
                <a:solidFill>
                  <a:srgbClr val="0070C0"/>
                </a:solidFill>
              </a:rPr>
              <a:t>In C, you manage your own garbage</a:t>
            </a:r>
            <a:endParaRPr lang="zh-TW" altLang="en-US" sz="4200" dirty="0">
              <a:solidFill>
                <a:srgbClr val="0070C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692415" y="5680794"/>
            <a:ext cx="932931" cy="787068"/>
            <a:chOff x="377687" y="5883965"/>
            <a:chExt cx="1017106" cy="858083"/>
          </a:xfrm>
        </p:grpSpPr>
        <p:sp>
          <p:nvSpPr>
            <p:cNvPr id="10" name="Rectangle 9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 err="1">
                  <a:solidFill>
                    <a:prstClr val="white"/>
                  </a:solidFill>
                </a:rPr>
                <a:t>undef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*B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33393" y="5680794"/>
            <a:ext cx="932931" cy="787068"/>
            <a:chOff x="377687" y="5883965"/>
            <a:chExt cx="1017106" cy="858083"/>
          </a:xfrm>
        </p:grpSpPr>
        <p:sp>
          <p:nvSpPr>
            <p:cNvPr id="14" name="Rectangle 13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 err="1">
                  <a:solidFill>
                    <a:prstClr val="white"/>
                  </a:solidFill>
                </a:rPr>
                <a:t>undef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*C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0230" y="5680794"/>
            <a:ext cx="932931" cy="787068"/>
            <a:chOff x="377687" y="5883965"/>
            <a:chExt cx="1017106" cy="858083"/>
          </a:xfrm>
        </p:grpSpPr>
        <p:sp>
          <p:nvSpPr>
            <p:cNvPr id="17" name="Rectangle 16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 err="1">
                  <a:solidFill>
                    <a:prstClr val="white"/>
                  </a:solidFill>
                </a:rPr>
                <a:t>undef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*A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653126" y="1988582"/>
            <a:ext cx="2807905" cy="74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ctr"/>
          <a:lstStyle/>
          <a:p>
            <a:pPr algn="ctr"/>
            <a:r>
              <a:rPr lang="en-US" altLang="zh-TW" sz="1651" spc="50" dirty="0" smtClean="0">
                <a:solidFill>
                  <a:prstClr val="white"/>
                </a:solidFill>
              </a:rPr>
              <a:t>x</a:t>
            </a:r>
            <a:r>
              <a:rPr lang="en-US" altLang="zh-TW" sz="1651" spc="50" dirty="0">
                <a:solidFill>
                  <a:prstClr val="white"/>
                </a:solidFill>
              </a:rPr>
              <a:t>=</a:t>
            </a:r>
            <a:r>
              <a:rPr lang="en-US" altLang="zh-TW" sz="1651" dirty="0">
                <a:solidFill>
                  <a:prstClr val="white"/>
                </a:solidFill>
              </a:rPr>
              <a:t>?, y=?, z</a:t>
            </a:r>
            <a:r>
              <a:rPr lang="en-US" altLang="zh-TW" sz="1651" dirty="0" smtClean="0">
                <a:solidFill>
                  <a:prstClr val="white"/>
                </a:solidFill>
              </a:rPr>
              <a:t>=?</a:t>
            </a:r>
            <a:endParaRPr lang="zh-TW" altLang="en-US" sz="1651" dirty="0">
              <a:solidFill>
                <a:prstClr val="white"/>
              </a:solidFill>
            </a:endParaRPr>
          </a:p>
        </p:txBody>
      </p:sp>
      <p:cxnSp>
        <p:nvCxnSpPr>
          <p:cNvPr id="21" name="Straight Arrow Connector 20"/>
          <p:cNvCxnSpPr>
            <a:stCxn id="17" idx="0"/>
            <a:endCxn id="19" idx="2"/>
          </p:cNvCxnSpPr>
          <p:nvPr/>
        </p:nvCxnSpPr>
        <p:spPr>
          <a:xfrm flipV="1">
            <a:off x="726060" y="2736141"/>
            <a:ext cx="1331019" cy="2944652"/>
          </a:xfrm>
          <a:prstGeom prst="straightConnector1">
            <a:avLst/>
          </a:prstGeom>
          <a:ln w="508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45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1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953591" y="958409"/>
            <a:ext cx="4699997" cy="5615808"/>
          </a:xfrm>
          <a:prstGeom prst="rect">
            <a:avLst/>
          </a:prstGeom>
          <a:solidFill>
            <a:schemeClr val="tx1"/>
          </a:solidFill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% cat prog2.c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#include "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stuff.h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main()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A=(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*)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malloc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  </a:t>
            </a:r>
            <a:b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</a:b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  (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sizeof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A-&gt;x=1;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B=A; C=B;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A-&gt;y=2; C-&gt;z=3;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A=NULL; B=NULL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C=NULL;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% ./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prog.x</a:t>
            </a:r>
            <a:endParaRPr lang="en-US" altLang="zh-TW" sz="2385" dirty="0">
              <a:solidFill>
                <a:prstClr val="white">
                  <a:lumMod val="65000"/>
                </a:prstClr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(1,2,3)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Error:Segmentation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Fault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953591" y="958409"/>
            <a:ext cx="4699997" cy="5615808"/>
          </a:xfrm>
          <a:prstGeom prst="rect">
            <a:avLst/>
          </a:prstGeom>
          <a:noFill/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% cat prog2.c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#include "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stuff.h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main()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A=(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*)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malloc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</a:t>
            </a:r>
            <a:b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</a:b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sizeof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A-&gt;x=1;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B=A; C=B;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A-&gt;y=2; C-&gt;z=3;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958410"/>
          </a:xfrm>
        </p:spPr>
        <p:txBody>
          <a:bodyPr>
            <a:normAutofit/>
          </a:bodyPr>
          <a:lstStyle/>
          <a:p>
            <a:r>
              <a:rPr lang="en-US" altLang="zh-TW" sz="4200" dirty="0">
                <a:solidFill>
                  <a:srgbClr val="0070C0"/>
                </a:solidFill>
              </a:rPr>
              <a:t>In C, you manage your own garbage</a:t>
            </a:r>
            <a:endParaRPr lang="zh-TW" altLang="en-US" sz="4200" dirty="0">
              <a:solidFill>
                <a:srgbClr val="0070C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692415" y="5680794"/>
            <a:ext cx="932931" cy="787068"/>
            <a:chOff x="377687" y="5883965"/>
            <a:chExt cx="1017106" cy="858083"/>
          </a:xfrm>
        </p:grpSpPr>
        <p:sp>
          <p:nvSpPr>
            <p:cNvPr id="10" name="Rectangle 9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 err="1">
                  <a:solidFill>
                    <a:prstClr val="white"/>
                  </a:solidFill>
                </a:rPr>
                <a:t>undef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*B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33393" y="5680794"/>
            <a:ext cx="932931" cy="787068"/>
            <a:chOff x="377687" y="5883965"/>
            <a:chExt cx="1017106" cy="858083"/>
          </a:xfrm>
        </p:grpSpPr>
        <p:sp>
          <p:nvSpPr>
            <p:cNvPr id="14" name="Rectangle 13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 err="1">
                  <a:solidFill>
                    <a:prstClr val="white"/>
                  </a:solidFill>
                </a:rPr>
                <a:t>undef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*C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0230" y="5680794"/>
            <a:ext cx="932931" cy="787068"/>
            <a:chOff x="377687" y="5883965"/>
            <a:chExt cx="1017106" cy="858083"/>
          </a:xfrm>
        </p:grpSpPr>
        <p:sp>
          <p:nvSpPr>
            <p:cNvPr id="17" name="Rectangle 16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 err="1">
                  <a:solidFill>
                    <a:prstClr val="white"/>
                  </a:solidFill>
                </a:rPr>
                <a:t>undef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*A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653126" y="1988582"/>
            <a:ext cx="2807905" cy="74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51" dirty="0">
                <a:solidFill>
                  <a:prstClr val="white"/>
                </a:solidFill>
              </a:rPr>
              <a:t>x=</a:t>
            </a:r>
            <a:r>
              <a:rPr lang="en-US" altLang="zh-TW" sz="1834" b="1" spc="-30" dirty="0">
                <a:solidFill>
                  <a:srgbClr val="FFFF00"/>
                </a:solidFill>
              </a:rPr>
              <a:t>1</a:t>
            </a:r>
            <a:r>
              <a:rPr lang="en-US" altLang="zh-TW" sz="1651" dirty="0">
                <a:solidFill>
                  <a:prstClr val="white"/>
                </a:solidFill>
              </a:rPr>
              <a:t>, y=?, z=?</a:t>
            </a:r>
            <a:endParaRPr lang="zh-TW" altLang="en-US" sz="1651" dirty="0">
              <a:solidFill>
                <a:prstClr val="white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26060" y="2736141"/>
            <a:ext cx="1331019" cy="2944652"/>
          </a:xfrm>
          <a:prstGeom prst="straightConnector1">
            <a:avLst/>
          </a:prstGeom>
          <a:ln w="508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0"/>
          </p:cNvCxnSpPr>
          <p:nvPr/>
        </p:nvCxnSpPr>
        <p:spPr>
          <a:xfrm flipV="1">
            <a:off x="2148245" y="2736141"/>
            <a:ext cx="72933" cy="2944652"/>
          </a:xfrm>
          <a:prstGeom prst="straightConnector1">
            <a:avLst/>
          </a:prstGeom>
          <a:ln w="508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0"/>
          </p:cNvCxnSpPr>
          <p:nvPr/>
        </p:nvCxnSpPr>
        <p:spPr>
          <a:xfrm flipH="1" flipV="1">
            <a:off x="2430859" y="2736141"/>
            <a:ext cx="1358364" cy="2944652"/>
          </a:xfrm>
          <a:prstGeom prst="straightConnector1">
            <a:avLst/>
          </a:prstGeom>
          <a:ln w="508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8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953591" y="958409"/>
            <a:ext cx="4699997" cy="5615808"/>
          </a:xfrm>
          <a:prstGeom prst="rect">
            <a:avLst/>
          </a:prstGeom>
          <a:solidFill>
            <a:schemeClr val="tx1"/>
          </a:solidFill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% cat prog2.c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#include "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stuff.h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main()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A=(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*)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malloc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  </a:t>
            </a:r>
            <a:b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</a:b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  (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sizeof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A-&gt;x=1;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B=A; C=B;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A-&gt;y=2; C-&gt;z=3;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A=NULL; B=NULL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C=NULL;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% ./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prog.x</a:t>
            </a:r>
            <a:endParaRPr lang="en-US" altLang="zh-TW" sz="2385" dirty="0">
              <a:solidFill>
                <a:prstClr val="white">
                  <a:lumMod val="65000"/>
                </a:prstClr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(1,2,3)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Error:Segmentation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Fault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953591" y="958409"/>
            <a:ext cx="4699997" cy="5615808"/>
          </a:xfrm>
          <a:prstGeom prst="rect">
            <a:avLst/>
          </a:prstGeom>
          <a:noFill/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% cat prog2.c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#include "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stuff.h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main()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A=(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*)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malloc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</a:t>
            </a:r>
            <a:b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</a:b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sizeof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A-&gt;x=1;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schemeClr val="bg1"/>
                </a:solidFill>
                <a:latin typeface="Lucida Sans Typewriter" panose="020B0509030504030204" pitchFamily="49" charset="0"/>
              </a:rPr>
              <a:t>B=A; C=B;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A-&gt;y=2; C-&gt;z=3;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A=NULL; B=NULL;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C=NULL;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zh-TW" sz="2385" dirty="0">
              <a:solidFill>
                <a:srgbClr val="FFFF00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% ./</a:t>
            </a: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prog.x</a:t>
            </a:r>
            <a:endParaRPr lang="en-US" altLang="zh-TW" sz="2385" dirty="0">
              <a:solidFill>
                <a:srgbClr val="FFFF00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(1,2,3)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Error:Segmentation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Fault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958410"/>
          </a:xfrm>
        </p:spPr>
        <p:txBody>
          <a:bodyPr>
            <a:normAutofit/>
          </a:bodyPr>
          <a:lstStyle/>
          <a:p>
            <a:r>
              <a:rPr lang="en-US" altLang="zh-TW" sz="4200" dirty="0">
                <a:solidFill>
                  <a:srgbClr val="0070C0"/>
                </a:solidFill>
              </a:rPr>
              <a:t>In C, you manage your own garbage</a:t>
            </a:r>
            <a:endParaRPr lang="zh-TW" altLang="en-US" sz="4200" dirty="0">
              <a:solidFill>
                <a:srgbClr val="0070C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692415" y="5680794"/>
            <a:ext cx="932931" cy="787068"/>
            <a:chOff x="377687" y="5883965"/>
            <a:chExt cx="1017106" cy="858083"/>
          </a:xfrm>
        </p:grpSpPr>
        <p:sp>
          <p:nvSpPr>
            <p:cNvPr id="10" name="Rectangle 9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 err="1">
                  <a:solidFill>
                    <a:prstClr val="white"/>
                  </a:solidFill>
                </a:rPr>
                <a:t>undef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*B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33393" y="5680794"/>
            <a:ext cx="932931" cy="787068"/>
            <a:chOff x="377687" y="5883965"/>
            <a:chExt cx="1017106" cy="858083"/>
          </a:xfrm>
        </p:grpSpPr>
        <p:sp>
          <p:nvSpPr>
            <p:cNvPr id="14" name="Rectangle 13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 err="1">
                  <a:solidFill>
                    <a:prstClr val="white"/>
                  </a:solidFill>
                </a:rPr>
                <a:t>undef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*C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0230" y="5680794"/>
            <a:ext cx="932931" cy="787068"/>
            <a:chOff x="377687" y="5883965"/>
            <a:chExt cx="1017106" cy="858083"/>
          </a:xfrm>
        </p:grpSpPr>
        <p:sp>
          <p:nvSpPr>
            <p:cNvPr id="17" name="Rectangle 16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 err="1">
                  <a:solidFill>
                    <a:prstClr val="white"/>
                  </a:solidFill>
                </a:rPr>
                <a:t>undef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*A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653126" y="1988582"/>
            <a:ext cx="2807905" cy="74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51" dirty="0">
                <a:solidFill>
                  <a:prstClr val="white"/>
                </a:solidFill>
              </a:rPr>
              <a:t>x=</a:t>
            </a:r>
            <a:r>
              <a:rPr lang="en-US" altLang="zh-TW" sz="1834" b="1" dirty="0">
                <a:solidFill>
                  <a:srgbClr val="FFFF00"/>
                </a:solidFill>
              </a:rPr>
              <a:t>1</a:t>
            </a:r>
            <a:r>
              <a:rPr lang="en-US" altLang="zh-TW" sz="1651" dirty="0">
                <a:solidFill>
                  <a:prstClr val="white"/>
                </a:solidFill>
              </a:rPr>
              <a:t>,</a:t>
            </a:r>
            <a:r>
              <a:rPr lang="en-US" altLang="zh-TW" sz="1300" dirty="0">
                <a:solidFill>
                  <a:prstClr val="white"/>
                </a:solidFill>
              </a:rPr>
              <a:t> </a:t>
            </a:r>
            <a:r>
              <a:rPr lang="en-US" altLang="zh-TW" sz="1651" dirty="0">
                <a:solidFill>
                  <a:prstClr val="white"/>
                </a:solidFill>
              </a:rPr>
              <a:t>y=</a:t>
            </a:r>
            <a:r>
              <a:rPr lang="en-US" altLang="zh-TW" sz="1651" b="1" dirty="0">
                <a:solidFill>
                  <a:srgbClr val="FFFF00"/>
                </a:solidFill>
              </a:rPr>
              <a:t>2</a:t>
            </a:r>
            <a:r>
              <a:rPr lang="en-US" altLang="zh-TW" sz="1651" dirty="0">
                <a:solidFill>
                  <a:prstClr val="white"/>
                </a:solidFill>
              </a:rPr>
              <a:t>,</a:t>
            </a:r>
            <a:r>
              <a:rPr lang="en-US" altLang="zh-TW" sz="1300" dirty="0">
                <a:solidFill>
                  <a:prstClr val="white"/>
                </a:solidFill>
              </a:rPr>
              <a:t> </a:t>
            </a:r>
            <a:r>
              <a:rPr lang="en-US" altLang="zh-TW" sz="1651" dirty="0">
                <a:solidFill>
                  <a:prstClr val="white"/>
                </a:solidFill>
              </a:rPr>
              <a:t>z=</a:t>
            </a:r>
            <a:r>
              <a:rPr lang="en-US" altLang="zh-TW" sz="1651" b="1" dirty="0">
                <a:solidFill>
                  <a:srgbClr val="FFFF00"/>
                </a:solidFill>
              </a:rPr>
              <a:t>3</a:t>
            </a:r>
            <a:endParaRPr lang="zh-TW" altLang="en-US" sz="1651" b="1" dirty="0">
              <a:solidFill>
                <a:srgbClr val="FFFF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26060" y="2736141"/>
            <a:ext cx="1331019" cy="2944652"/>
          </a:xfrm>
          <a:prstGeom prst="straightConnector1">
            <a:avLst/>
          </a:prstGeom>
          <a:ln w="508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0"/>
          </p:cNvCxnSpPr>
          <p:nvPr/>
        </p:nvCxnSpPr>
        <p:spPr>
          <a:xfrm flipV="1">
            <a:off x="2148245" y="2736141"/>
            <a:ext cx="72933" cy="2944652"/>
          </a:xfrm>
          <a:prstGeom prst="straightConnector1">
            <a:avLst/>
          </a:prstGeom>
          <a:ln w="508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0"/>
          </p:cNvCxnSpPr>
          <p:nvPr/>
        </p:nvCxnSpPr>
        <p:spPr>
          <a:xfrm flipH="1" flipV="1">
            <a:off x="2430859" y="2736141"/>
            <a:ext cx="1358364" cy="2944652"/>
          </a:xfrm>
          <a:prstGeom prst="straightConnector1">
            <a:avLst/>
          </a:prstGeom>
          <a:ln w="508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ular Callout 2"/>
          <p:cNvSpPr/>
          <p:nvPr/>
        </p:nvSpPr>
        <p:spPr>
          <a:xfrm>
            <a:off x="4245050" y="1316999"/>
            <a:ext cx="3820243" cy="1182111"/>
          </a:xfrm>
          <a:prstGeom prst="wedgeRoundRectCallout">
            <a:avLst>
              <a:gd name="adj1" fmla="val -85442"/>
              <a:gd name="adj2" fmla="val 29417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568" dirty="0">
                <a:solidFill>
                  <a:prstClr val="white"/>
                </a:solidFill>
              </a:rPr>
              <a:t>At this point, </a:t>
            </a:r>
            <a:r>
              <a:rPr lang="en-US" altLang="zh-TW" sz="2568" dirty="0" smtClean="0">
                <a:solidFill>
                  <a:prstClr val="white"/>
                </a:solidFill>
              </a:rPr>
              <a:t>you have no</a:t>
            </a:r>
            <a:br>
              <a:rPr lang="en-US" altLang="zh-TW" sz="2568" dirty="0" smtClean="0">
                <a:solidFill>
                  <a:prstClr val="white"/>
                </a:solidFill>
              </a:rPr>
            </a:br>
            <a:r>
              <a:rPr lang="en-US" altLang="zh-TW" sz="2568" dirty="0" smtClean="0">
                <a:solidFill>
                  <a:prstClr val="white"/>
                </a:solidFill>
              </a:rPr>
              <a:t>way to </a:t>
            </a:r>
            <a:r>
              <a:rPr lang="en-US" altLang="zh-TW" sz="2568" dirty="0">
                <a:solidFill>
                  <a:prstClr val="white"/>
                </a:solidFill>
              </a:rPr>
              <a:t>free() this </a:t>
            </a:r>
            <a:r>
              <a:rPr lang="en-US" altLang="zh-TW" sz="2568" dirty="0" smtClean="0">
                <a:solidFill>
                  <a:prstClr val="white"/>
                </a:solidFill>
              </a:rPr>
              <a:t>memory.</a:t>
            </a:r>
            <a:br>
              <a:rPr lang="en-US" altLang="zh-TW" sz="2568" dirty="0" smtClean="0">
                <a:solidFill>
                  <a:prstClr val="white"/>
                </a:solidFill>
              </a:rPr>
            </a:br>
            <a:r>
              <a:rPr lang="en-US" altLang="zh-TW" sz="2568" dirty="0" smtClean="0">
                <a:solidFill>
                  <a:prstClr val="white"/>
                </a:solidFill>
              </a:rPr>
              <a:t>It’s </a:t>
            </a:r>
            <a:r>
              <a:rPr lang="en-US" altLang="zh-TW" sz="2568" dirty="0">
                <a:solidFill>
                  <a:prstClr val="black"/>
                </a:solidFill>
              </a:rPr>
              <a:t>stuck in memory </a:t>
            </a:r>
            <a:r>
              <a:rPr lang="en-US" altLang="zh-TW" sz="2568" dirty="0" smtClean="0">
                <a:solidFill>
                  <a:prstClr val="white"/>
                </a:solidFill>
              </a:rPr>
              <a:t>forever.</a:t>
            </a:r>
            <a:endParaRPr lang="zh-TW" altLang="en-US" sz="2568" dirty="0">
              <a:solidFill>
                <a:prstClr val="white"/>
              </a:solidFill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5850" y="283783"/>
            <a:ext cx="4260474" cy="1182111"/>
          </a:xfrm>
          <a:prstGeom prst="wedgeRoundRectCallout">
            <a:avLst>
              <a:gd name="adj1" fmla="val 60286"/>
              <a:gd name="adj2" fmla="val 109623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68" dirty="0">
                <a:solidFill>
                  <a:prstClr val="white"/>
                </a:solidFill>
              </a:rPr>
              <a:t>In languages with garbage collection (Java, </a:t>
            </a:r>
            <a:r>
              <a:rPr lang="en-US" altLang="zh-TW" sz="2568" dirty="0" err="1">
                <a:solidFill>
                  <a:prstClr val="white"/>
                </a:solidFill>
              </a:rPr>
              <a:t>Python,etc</a:t>
            </a:r>
            <a:r>
              <a:rPr lang="en-US" altLang="zh-TW" sz="2568" dirty="0">
                <a:solidFill>
                  <a:prstClr val="white"/>
                </a:solidFill>
              </a:rPr>
              <a:t>) this error cannot happen.</a:t>
            </a:r>
            <a:endParaRPr lang="zh-TW" altLang="en-US" sz="2568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70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3" grpId="0" animBg="1"/>
      <p:bldP spid="23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953591" y="958409"/>
            <a:ext cx="4699997" cy="5615808"/>
          </a:xfrm>
          <a:prstGeom prst="rect">
            <a:avLst/>
          </a:prstGeom>
          <a:solidFill>
            <a:schemeClr val="tx1"/>
          </a:solidFill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% cat prog2.c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#include "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stuff.h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main()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A=(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*)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malloc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  </a:t>
            </a:r>
            <a:b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</a:b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  (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sizeof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A-&gt;x=1;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B=A; C=B;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A-&gt;y=2; C-&gt;z=3;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A=NULL;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free(B);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%</a:t>
            </a: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 ./</a:t>
            </a:r>
            <a:r>
              <a:rPr lang="en-US" altLang="zh-TW" sz="2385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prog.x</a:t>
            </a:r>
            <a:endParaRPr lang="en-US" altLang="zh-TW" sz="2385" dirty="0">
              <a:solidFill>
                <a:prstClr val="black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(1,2,3)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garbage,garbage,garbage</a:t>
            </a: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958410"/>
          </a:xfrm>
        </p:spPr>
        <p:txBody>
          <a:bodyPr>
            <a:normAutofit/>
          </a:bodyPr>
          <a:lstStyle/>
          <a:p>
            <a:r>
              <a:rPr lang="en-US" altLang="zh-TW" sz="4200" dirty="0">
                <a:solidFill>
                  <a:srgbClr val="0070C0"/>
                </a:solidFill>
              </a:rPr>
              <a:t>In C, you manage your own garbage</a:t>
            </a:r>
            <a:endParaRPr lang="zh-TW" altLang="en-US" sz="4200" dirty="0">
              <a:solidFill>
                <a:srgbClr val="0070C0"/>
              </a:solidFill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291505" y="2549251"/>
            <a:ext cx="4260474" cy="1182111"/>
          </a:xfrm>
          <a:prstGeom prst="wedgeRoundRectCallout">
            <a:avLst>
              <a:gd name="adj1" fmla="val 72911"/>
              <a:gd name="adj2" fmla="val 111165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68" dirty="0">
                <a:solidFill>
                  <a:prstClr val="white"/>
                </a:solidFill>
              </a:rPr>
              <a:t>But what if we ran this program instead? </a:t>
            </a:r>
          </a:p>
          <a:p>
            <a:pPr algn="ctr"/>
            <a:r>
              <a:rPr lang="en-US" altLang="zh-TW" sz="2568" dirty="0">
                <a:solidFill>
                  <a:prstClr val="white"/>
                </a:solidFill>
              </a:rPr>
              <a:t>Now B get’s freed… </a:t>
            </a:r>
            <a:endParaRPr lang="zh-TW" altLang="en-US" sz="2568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30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692415" y="5680794"/>
            <a:ext cx="932931" cy="787068"/>
            <a:chOff x="377687" y="5883965"/>
            <a:chExt cx="1017106" cy="858083"/>
          </a:xfrm>
        </p:grpSpPr>
        <p:sp>
          <p:nvSpPr>
            <p:cNvPr id="6" name="Rectangle 5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 err="1">
                  <a:solidFill>
                    <a:prstClr val="white"/>
                  </a:solidFill>
                </a:rPr>
                <a:t>undef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*B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393" y="5680794"/>
            <a:ext cx="932931" cy="787068"/>
            <a:chOff x="377687" y="5883965"/>
            <a:chExt cx="1017106" cy="858083"/>
          </a:xfrm>
        </p:grpSpPr>
        <p:sp>
          <p:nvSpPr>
            <p:cNvPr id="9" name="Rectangle 8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 err="1">
                  <a:solidFill>
                    <a:prstClr val="white"/>
                  </a:solidFill>
                </a:rPr>
                <a:t>undef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*C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0230" y="5680794"/>
            <a:ext cx="932931" cy="787068"/>
            <a:chOff x="377687" y="5883965"/>
            <a:chExt cx="1017106" cy="858083"/>
          </a:xfrm>
        </p:grpSpPr>
        <p:sp>
          <p:nvSpPr>
            <p:cNvPr id="12" name="Rectangle 11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 err="1">
                  <a:solidFill>
                    <a:prstClr val="white"/>
                  </a:solidFill>
                </a:rPr>
                <a:t>undef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*A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653126" y="1988582"/>
            <a:ext cx="2807905" cy="74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51" dirty="0">
                <a:solidFill>
                  <a:prstClr val="white"/>
                </a:solidFill>
              </a:rPr>
              <a:t>x=</a:t>
            </a:r>
            <a:r>
              <a:rPr lang="en-US" altLang="zh-TW" sz="1834" b="1" dirty="0">
                <a:solidFill>
                  <a:srgbClr val="FFFF00"/>
                </a:solidFill>
              </a:rPr>
              <a:t>1</a:t>
            </a:r>
            <a:r>
              <a:rPr lang="en-US" altLang="zh-TW" sz="1651" dirty="0">
                <a:solidFill>
                  <a:prstClr val="white"/>
                </a:solidFill>
              </a:rPr>
              <a:t>, y=</a:t>
            </a:r>
            <a:r>
              <a:rPr lang="en-US" altLang="zh-TW" sz="1651" b="1" dirty="0">
                <a:solidFill>
                  <a:srgbClr val="FFFF00"/>
                </a:solidFill>
              </a:rPr>
              <a:t>2</a:t>
            </a:r>
            <a:r>
              <a:rPr lang="en-US" altLang="zh-TW" sz="1651" dirty="0">
                <a:solidFill>
                  <a:prstClr val="white"/>
                </a:solidFill>
              </a:rPr>
              <a:t>, z=</a:t>
            </a:r>
            <a:r>
              <a:rPr lang="en-US" altLang="zh-TW" sz="1651" b="1" dirty="0">
                <a:solidFill>
                  <a:srgbClr val="FFFF00"/>
                </a:solidFill>
              </a:rPr>
              <a:t>3</a:t>
            </a:r>
            <a:endParaRPr lang="zh-TW" altLang="en-US" sz="1651" b="1" dirty="0">
              <a:solidFill>
                <a:srgbClr val="FFFF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26060" y="2736141"/>
            <a:ext cx="1331019" cy="2944652"/>
          </a:xfrm>
          <a:prstGeom prst="straightConnector1">
            <a:avLst/>
          </a:prstGeom>
          <a:ln w="508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</p:cNvCxnSpPr>
          <p:nvPr/>
        </p:nvCxnSpPr>
        <p:spPr>
          <a:xfrm flipV="1">
            <a:off x="2148245" y="2736141"/>
            <a:ext cx="72933" cy="2944652"/>
          </a:xfrm>
          <a:prstGeom prst="straightConnector1">
            <a:avLst/>
          </a:prstGeom>
          <a:ln w="508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</p:cNvCxnSpPr>
          <p:nvPr/>
        </p:nvCxnSpPr>
        <p:spPr>
          <a:xfrm flipH="1" flipV="1">
            <a:off x="2430859" y="2736141"/>
            <a:ext cx="1358364" cy="2944652"/>
          </a:xfrm>
          <a:prstGeom prst="straightConnector1">
            <a:avLst/>
          </a:prstGeom>
          <a:ln w="508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 txBox="1">
            <a:spLocks/>
          </p:cNvSpPr>
          <p:nvPr/>
        </p:nvSpPr>
        <p:spPr>
          <a:xfrm>
            <a:off x="4953591" y="958409"/>
            <a:ext cx="4699997" cy="5615808"/>
          </a:xfrm>
          <a:prstGeom prst="rect">
            <a:avLst/>
          </a:prstGeom>
          <a:solidFill>
            <a:schemeClr val="tx1"/>
          </a:solidFill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% cat prog2.c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#include "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stuff.h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main()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A=(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*)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malloc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</a:t>
            </a:r>
            <a:b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</a:b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sizeof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A-&gt;x=1;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B=A; C=B;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A-&gt;y=2; C-&gt;z=3;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A=NULL;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srgbClr val="A6A6A6"/>
                </a:solidFill>
                <a:latin typeface="Lucida Sans Typewriter" panose="020B0509030504030204" pitchFamily="49" charset="0"/>
              </a:rPr>
              <a:t>free(B);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A6A6A6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%</a:t>
            </a: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 ./</a:t>
            </a:r>
            <a:r>
              <a:rPr lang="en-US" altLang="zh-TW" sz="2385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prog.x</a:t>
            </a:r>
            <a:endParaRPr lang="en-US" altLang="zh-TW" sz="2385" dirty="0">
              <a:solidFill>
                <a:prstClr val="black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(1,2,3)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garbage,garbage,garbage</a:t>
            </a: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958410"/>
          </a:xfrm>
        </p:spPr>
        <p:txBody>
          <a:bodyPr>
            <a:normAutofit/>
          </a:bodyPr>
          <a:lstStyle/>
          <a:p>
            <a:r>
              <a:rPr lang="en-US" altLang="zh-TW" sz="4200" dirty="0">
                <a:solidFill>
                  <a:srgbClr val="0070C0"/>
                </a:solidFill>
              </a:rPr>
              <a:t>In C, you manage your own garbage</a:t>
            </a:r>
            <a:endParaRPr lang="zh-TW" altLang="en-US" sz="4200" dirty="0">
              <a:solidFill>
                <a:srgbClr val="0070C0"/>
              </a:solidFill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291505" y="2549251"/>
            <a:ext cx="4260474" cy="1182111"/>
          </a:xfrm>
          <a:prstGeom prst="wedgeRoundRectCallout">
            <a:avLst>
              <a:gd name="adj1" fmla="val 71841"/>
              <a:gd name="adj2" fmla="val 37900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68" dirty="0">
                <a:solidFill>
                  <a:prstClr val="white"/>
                </a:solidFill>
              </a:rPr>
              <a:t>Up to this point, </a:t>
            </a:r>
            <a:br>
              <a:rPr lang="en-US" altLang="zh-TW" sz="2568" dirty="0">
                <a:solidFill>
                  <a:prstClr val="white"/>
                </a:solidFill>
              </a:rPr>
            </a:br>
            <a:r>
              <a:rPr lang="en-US" altLang="zh-TW" sz="2568" dirty="0">
                <a:solidFill>
                  <a:prstClr val="white"/>
                </a:solidFill>
              </a:rPr>
              <a:t>everything is the same…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953591" y="958409"/>
            <a:ext cx="4699997" cy="5615808"/>
          </a:xfrm>
          <a:prstGeom prst="rect">
            <a:avLst/>
          </a:prstGeom>
          <a:noFill/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% cat prog2.c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#include "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stuff.h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main()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A=(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*)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malloc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</a:t>
            </a:r>
            <a:b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</a:b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sizeof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A-&gt;x=1;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B=A; C=B;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A-&gt;y=2; C-&gt;z=3;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A=NULL;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78368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692415" y="5680794"/>
            <a:ext cx="932931" cy="787068"/>
            <a:chOff x="377687" y="5883965"/>
            <a:chExt cx="1017106" cy="858083"/>
          </a:xfrm>
        </p:grpSpPr>
        <p:sp>
          <p:nvSpPr>
            <p:cNvPr id="6" name="Rectangle 5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 err="1">
                  <a:solidFill>
                    <a:prstClr val="white"/>
                  </a:solidFill>
                </a:rPr>
                <a:t>undef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*B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393" y="5680794"/>
            <a:ext cx="932931" cy="787068"/>
            <a:chOff x="377687" y="5883965"/>
            <a:chExt cx="1017106" cy="858083"/>
          </a:xfrm>
        </p:grpSpPr>
        <p:sp>
          <p:nvSpPr>
            <p:cNvPr id="9" name="Rectangle 8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 err="1">
                  <a:solidFill>
                    <a:prstClr val="white"/>
                  </a:solidFill>
                </a:rPr>
                <a:t>undef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*C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0230" y="5680794"/>
            <a:ext cx="932931" cy="787068"/>
            <a:chOff x="377687" y="5883965"/>
            <a:chExt cx="1017106" cy="858083"/>
          </a:xfrm>
        </p:grpSpPr>
        <p:sp>
          <p:nvSpPr>
            <p:cNvPr id="12" name="Rectangle 11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 err="1">
                  <a:solidFill>
                    <a:prstClr val="white"/>
                  </a:solidFill>
                </a:rPr>
                <a:t>undef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*A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653126" y="1988582"/>
            <a:ext cx="2807905" cy="74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51" dirty="0">
                <a:solidFill>
                  <a:prstClr val="white"/>
                </a:solidFill>
              </a:rPr>
              <a:t>x=</a:t>
            </a:r>
            <a:r>
              <a:rPr lang="en-US" altLang="zh-TW" sz="1834" b="1" dirty="0">
                <a:solidFill>
                  <a:srgbClr val="FFFF00"/>
                </a:solidFill>
              </a:rPr>
              <a:t>1</a:t>
            </a:r>
            <a:r>
              <a:rPr lang="en-US" altLang="zh-TW" sz="1651" dirty="0">
                <a:solidFill>
                  <a:prstClr val="white"/>
                </a:solidFill>
              </a:rPr>
              <a:t>, y=</a:t>
            </a:r>
            <a:r>
              <a:rPr lang="en-US" altLang="zh-TW" sz="1651" b="1" dirty="0">
                <a:solidFill>
                  <a:srgbClr val="FFFF00"/>
                </a:solidFill>
              </a:rPr>
              <a:t>2</a:t>
            </a:r>
            <a:r>
              <a:rPr lang="en-US" altLang="zh-TW" sz="1651" dirty="0">
                <a:solidFill>
                  <a:prstClr val="white"/>
                </a:solidFill>
              </a:rPr>
              <a:t>, z=</a:t>
            </a:r>
            <a:r>
              <a:rPr lang="en-US" altLang="zh-TW" sz="1651" b="1" dirty="0">
                <a:solidFill>
                  <a:srgbClr val="FFFF00"/>
                </a:solidFill>
              </a:rPr>
              <a:t>3</a:t>
            </a:r>
            <a:endParaRPr lang="zh-TW" altLang="en-US" sz="1651" b="1" dirty="0">
              <a:solidFill>
                <a:srgbClr val="FFFF00"/>
              </a:solidFill>
            </a:endParaRPr>
          </a:p>
        </p:txBody>
      </p:sp>
      <p:cxnSp>
        <p:nvCxnSpPr>
          <p:cNvPr id="16" name="Straight Arrow Connector 15"/>
          <p:cNvCxnSpPr>
            <a:stCxn id="6" idx="0"/>
          </p:cNvCxnSpPr>
          <p:nvPr/>
        </p:nvCxnSpPr>
        <p:spPr>
          <a:xfrm flipV="1">
            <a:off x="2148245" y="2736141"/>
            <a:ext cx="72933" cy="2944652"/>
          </a:xfrm>
          <a:prstGeom prst="straightConnector1">
            <a:avLst/>
          </a:prstGeom>
          <a:ln w="508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</p:cNvCxnSpPr>
          <p:nvPr/>
        </p:nvCxnSpPr>
        <p:spPr>
          <a:xfrm flipH="1" flipV="1">
            <a:off x="2430859" y="2736141"/>
            <a:ext cx="1358364" cy="2944652"/>
          </a:xfrm>
          <a:prstGeom prst="straightConnector1">
            <a:avLst/>
          </a:prstGeom>
          <a:ln w="508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 txBox="1">
            <a:spLocks/>
          </p:cNvSpPr>
          <p:nvPr/>
        </p:nvSpPr>
        <p:spPr>
          <a:xfrm>
            <a:off x="4953591" y="958409"/>
            <a:ext cx="4699997" cy="5615808"/>
          </a:xfrm>
          <a:prstGeom prst="rect">
            <a:avLst/>
          </a:prstGeom>
          <a:solidFill>
            <a:schemeClr val="tx1"/>
          </a:solidFill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% cat prog2.c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#include "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stuff.h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main()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A=(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*)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malloc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</a:t>
            </a:r>
            <a:b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</a:b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sizeof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A-&gt;x=1;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B=A; C=B;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A-&gt;y=2; C-&gt;z=3;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A=NULL;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srgbClr val="A6A6A6"/>
                </a:solidFill>
                <a:latin typeface="Lucida Sans Typewriter" panose="020B0509030504030204" pitchFamily="49" charset="0"/>
              </a:rPr>
              <a:t>free(B);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A6A6A6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%</a:t>
            </a: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 ./</a:t>
            </a:r>
            <a:r>
              <a:rPr lang="en-US" altLang="zh-TW" sz="2385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prog.x</a:t>
            </a:r>
            <a:endParaRPr lang="en-US" altLang="zh-TW" sz="2385" dirty="0">
              <a:solidFill>
                <a:prstClr val="black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(1,2,3)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garbage,garbage,garbage</a:t>
            </a: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958410"/>
          </a:xfrm>
        </p:spPr>
        <p:txBody>
          <a:bodyPr>
            <a:normAutofit/>
          </a:bodyPr>
          <a:lstStyle/>
          <a:p>
            <a:r>
              <a:rPr lang="en-US" altLang="zh-TW" sz="4200" dirty="0">
                <a:solidFill>
                  <a:srgbClr val="0070C0"/>
                </a:solidFill>
              </a:rPr>
              <a:t>In C, you manage your own garbage</a:t>
            </a:r>
            <a:endParaRPr lang="zh-TW" altLang="en-US" sz="4200" dirty="0">
              <a:solidFill>
                <a:srgbClr val="0070C0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953591" y="958409"/>
            <a:ext cx="4699997" cy="5615808"/>
          </a:xfrm>
          <a:prstGeom prst="rect">
            <a:avLst/>
          </a:prstGeom>
          <a:noFill/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% cat prog2.c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#include "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stuff.h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main()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A=(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*)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malloc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</a:t>
            </a:r>
            <a:b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</a:b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sizeof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A-&gt;x=1;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B=A; C=B;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A-&gt;y=2; C-&gt;z=3;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A=NULL;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free(B);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zh-TW" sz="2385" dirty="0">
              <a:solidFill>
                <a:srgbClr val="FFFF00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% ./</a:t>
            </a:r>
            <a:r>
              <a:rPr lang="en-US" altLang="zh-TW" sz="2385" dirty="0" err="1">
                <a:solidFill>
                  <a:srgbClr val="FFFF00"/>
                </a:solidFill>
                <a:latin typeface="Lucida Sans Typewriter" panose="020B0509030504030204" pitchFamily="49" charset="0"/>
              </a:rPr>
              <a:t>prog.x</a:t>
            </a:r>
            <a:endParaRPr lang="en-US" altLang="zh-TW" sz="2385" dirty="0">
              <a:solidFill>
                <a:srgbClr val="FFFF00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(1,2,3)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zh-TW" sz="2385" dirty="0">
              <a:solidFill>
                <a:srgbClr val="FFFF00"/>
              </a:solidFill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77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8" presetClass="exit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692415" y="5680794"/>
            <a:ext cx="932931" cy="787068"/>
            <a:chOff x="377687" y="5883965"/>
            <a:chExt cx="1017106" cy="858083"/>
          </a:xfrm>
        </p:grpSpPr>
        <p:sp>
          <p:nvSpPr>
            <p:cNvPr id="6" name="Rectangle 5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 err="1">
                  <a:solidFill>
                    <a:prstClr val="white"/>
                  </a:solidFill>
                </a:rPr>
                <a:t>undef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*B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393" y="5680794"/>
            <a:ext cx="932931" cy="787068"/>
            <a:chOff x="377687" y="5883965"/>
            <a:chExt cx="1017106" cy="858083"/>
          </a:xfrm>
        </p:grpSpPr>
        <p:sp>
          <p:nvSpPr>
            <p:cNvPr id="9" name="Rectangle 8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 err="1">
                  <a:solidFill>
                    <a:prstClr val="white"/>
                  </a:solidFill>
                </a:rPr>
                <a:t>undef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*C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0230" y="5680794"/>
            <a:ext cx="932931" cy="787068"/>
            <a:chOff x="377687" y="5883965"/>
            <a:chExt cx="1017106" cy="858083"/>
          </a:xfrm>
        </p:grpSpPr>
        <p:sp>
          <p:nvSpPr>
            <p:cNvPr id="12" name="Rectangle 11"/>
            <p:cNvSpPr/>
            <p:nvPr/>
          </p:nvSpPr>
          <p:spPr>
            <a:xfrm>
              <a:off x="377687" y="5883965"/>
              <a:ext cx="993913" cy="467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 err="1">
                  <a:solidFill>
                    <a:prstClr val="white"/>
                  </a:solidFill>
                </a:rPr>
                <a:t>undef</a:t>
              </a:r>
              <a:endParaRPr lang="zh-TW" altLang="en-US" sz="1651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0880" y="6274909"/>
              <a:ext cx="993913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51" dirty="0">
                  <a:solidFill>
                    <a:prstClr val="black"/>
                  </a:solidFill>
                </a:rPr>
                <a:t>*A</a:t>
              </a:r>
              <a:endParaRPr lang="zh-TW" altLang="en-US" sz="1651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16" name="Straight Arrow Connector 15"/>
          <p:cNvCxnSpPr>
            <a:stCxn id="6" idx="0"/>
          </p:cNvCxnSpPr>
          <p:nvPr/>
        </p:nvCxnSpPr>
        <p:spPr>
          <a:xfrm flipV="1">
            <a:off x="2148245" y="2736141"/>
            <a:ext cx="72933" cy="2944652"/>
          </a:xfrm>
          <a:prstGeom prst="straightConnector1">
            <a:avLst/>
          </a:prstGeom>
          <a:ln w="508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</p:cNvCxnSpPr>
          <p:nvPr/>
        </p:nvCxnSpPr>
        <p:spPr>
          <a:xfrm flipH="1" flipV="1">
            <a:off x="2430859" y="2736141"/>
            <a:ext cx="1358364" cy="2944652"/>
          </a:xfrm>
          <a:prstGeom prst="straightConnector1">
            <a:avLst/>
          </a:prstGeom>
          <a:ln w="508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 txBox="1">
            <a:spLocks/>
          </p:cNvSpPr>
          <p:nvPr/>
        </p:nvSpPr>
        <p:spPr>
          <a:xfrm>
            <a:off x="4953591" y="958409"/>
            <a:ext cx="4699997" cy="5615808"/>
          </a:xfrm>
          <a:prstGeom prst="rect">
            <a:avLst/>
          </a:prstGeom>
          <a:solidFill>
            <a:schemeClr val="tx1"/>
          </a:solidFill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% cat prog2.c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#include "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stuff.h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main()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A=(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*)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malloc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</a:t>
            </a:r>
            <a:b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</a:b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sizeof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A-&gt;x=1;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B=A; C=B;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A-&gt;y=2; C-&gt;z=3;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A=NULL;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srgbClr val="A6A6A6"/>
                </a:solidFill>
                <a:latin typeface="Lucida Sans Typewriter" panose="020B0509030504030204" pitchFamily="49" charset="0"/>
              </a:rPr>
              <a:t>free(B);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A6A6A6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%</a:t>
            </a: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 ./</a:t>
            </a:r>
            <a:r>
              <a:rPr lang="en-US" altLang="zh-TW" sz="2385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prog.x</a:t>
            </a:r>
            <a:endParaRPr lang="en-US" altLang="zh-TW" sz="2385" dirty="0">
              <a:solidFill>
                <a:prstClr val="black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(1,2,3)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garbage,garbage,garbage</a:t>
            </a: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958410"/>
          </a:xfrm>
        </p:spPr>
        <p:txBody>
          <a:bodyPr>
            <a:normAutofit/>
          </a:bodyPr>
          <a:lstStyle/>
          <a:p>
            <a:r>
              <a:rPr lang="en-US" altLang="zh-TW" sz="4200" dirty="0">
                <a:solidFill>
                  <a:srgbClr val="0070C0"/>
                </a:solidFill>
              </a:rPr>
              <a:t>In C, you manage your own garbage</a:t>
            </a:r>
            <a:endParaRPr lang="zh-TW" altLang="en-US" sz="4200" dirty="0">
              <a:solidFill>
                <a:srgbClr val="0070C0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953591" y="958409"/>
            <a:ext cx="4699997" cy="5615808"/>
          </a:xfrm>
          <a:prstGeom prst="rect">
            <a:avLst/>
          </a:prstGeom>
          <a:noFill/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% cat prog2.c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#include "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stuff.h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main()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A=(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*)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malloc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</a:t>
            </a:r>
            <a:b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</a:b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sizeof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A-&gt;x=1;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B=A; C=B;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A-&gt;y=2; C-&gt;z=3;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A=NULL;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</a:t>
            </a:r>
            <a:endParaRPr lang="en-US" altLang="zh-TW" sz="2385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free(B);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zh-TW" sz="2385" dirty="0">
              <a:solidFill>
                <a:srgbClr val="FFFF00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% ./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prog.x</a:t>
            </a:r>
            <a:endParaRPr lang="en-US" altLang="zh-TW" sz="2385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(1,2,3)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smtClean="0">
                <a:solidFill>
                  <a:srgbClr val="FFFF00"/>
                </a:solidFill>
                <a:latin typeface="Lucida Fax" panose="02060602050505020204" pitchFamily="18" charset="0"/>
              </a:rPr>
              <a:t>This output is unpredictable</a:t>
            </a:r>
            <a:endParaRPr lang="en-US" altLang="zh-TW" sz="2385" dirty="0">
              <a:solidFill>
                <a:srgbClr val="FFFF00"/>
              </a:solidFill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2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729788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B0F0"/>
                </a:solidFill>
              </a:rPr>
              <a:t>Updating</a:t>
            </a:r>
            <a:r>
              <a:rPr lang="en-US" altLang="en-US" sz="4400" dirty="0">
                <a:solidFill>
                  <a:srgbClr val="0070C0"/>
                </a:solidFill>
              </a:rPr>
              <a:t> the Values of Variables:</a:t>
            </a:r>
            <a:endParaRPr lang="en-US" altLang="en-US" sz="4400" dirty="0" smtClean="0">
              <a:solidFill>
                <a:srgbClr val="0070C0"/>
              </a:solidFill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59076" y="1143000"/>
            <a:ext cx="9077818" cy="5225387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Assigning a </a:t>
            </a:r>
            <a:r>
              <a:rPr lang="en-US" altLang="en-US" sz="3200" dirty="0" smtClean="0"/>
              <a:t>new value </a:t>
            </a:r>
            <a:r>
              <a:rPr lang="en-US" altLang="en-US" sz="3200" dirty="0"/>
              <a:t>to </a:t>
            </a:r>
            <a:r>
              <a:rPr lang="en-US" altLang="en-US" sz="3200" dirty="0" smtClean="0"/>
              <a:t>an existing </a:t>
            </a:r>
            <a:r>
              <a:rPr lang="en-US" altLang="en-US" sz="3200" dirty="0"/>
              <a:t>variable does not update it, instead it creates a new variable.</a:t>
            </a:r>
          </a:p>
          <a:p>
            <a:pPr lvl="1"/>
            <a:r>
              <a:rPr lang="en-US" altLang="en-US" sz="2800" dirty="0"/>
              <a:t>If </a:t>
            </a:r>
            <a:r>
              <a:rPr lang="en-US" altLang="en-US" sz="2800" dirty="0" smtClean="0"/>
              <a:t>its </a:t>
            </a:r>
            <a:r>
              <a:rPr lang="en-US" altLang="en-US" sz="2800" dirty="0"/>
              <a:t>the same type (or even if not</a:t>
            </a:r>
            <a:r>
              <a:rPr lang="en-US" altLang="en-US" sz="2800" dirty="0" smtClean="0"/>
              <a:t>) </a:t>
            </a:r>
            <a:r>
              <a:rPr lang="en-US" altLang="en-US" sz="2800" dirty="0"/>
              <a:t>it </a:t>
            </a:r>
            <a:r>
              <a:rPr lang="en-US" altLang="en-US" sz="2800" i="1" dirty="0" smtClean="0"/>
              <a:t>could</a:t>
            </a:r>
            <a:r>
              <a:rPr lang="en-US" altLang="en-US" sz="2800" dirty="0" smtClean="0"/>
              <a:t> end </a:t>
            </a:r>
            <a:r>
              <a:rPr lang="en-US" altLang="en-US" sz="2800" dirty="0"/>
              <a:t>up in the same memory location. Nonetheless, it is a new variable.</a:t>
            </a:r>
          </a:p>
          <a:p>
            <a:r>
              <a:rPr lang="en-US" altLang="en-US" sz="3200" dirty="0">
                <a:solidFill>
                  <a:srgbClr val="FF0000"/>
                </a:solidFill>
              </a:rPr>
              <a:t>But there are multi-value variables. A</a:t>
            </a:r>
            <a:r>
              <a:rPr lang="en-US" altLang="en-US" sz="3200" dirty="0" smtClean="0">
                <a:solidFill>
                  <a:srgbClr val="FF0000"/>
                </a:solidFill>
              </a:rPr>
              <a:t>ssigning to one </a:t>
            </a:r>
            <a:r>
              <a:rPr lang="en-US" altLang="en-US" sz="3200" spc="-30" dirty="0">
                <a:solidFill>
                  <a:srgbClr val="FF0000"/>
                </a:solidFill>
              </a:rPr>
              <a:t>value is different than assigning </a:t>
            </a:r>
            <a:r>
              <a:rPr lang="en-US" altLang="en-US" sz="3200" spc="-30" dirty="0" smtClean="0">
                <a:solidFill>
                  <a:srgbClr val="FF0000"/>
                </a:solidFill>
              </a:rPr>
              <a:t>to the whole variable</a:t>
            </a:r>
            <a:r>
              <a:rPr lang="en-US" altLang="en-US" sz="3200" spc="-3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en-US" sz="3200" dirty="0">
                <a:solidFill>
                  <a:srgbClr val="FF0000"/>
                </a:solidFill>
              </a:rPr>
              <a:t>Python divides its types into two categories:</a:t>
            </a:r>
          </a:p>
          <a:p>
            <a:pPr marL="836633" lvl="1" indent="-471762">
              <a:buFont typeface="+mj-lt"/>
              <a:buAutoNum type="arabicPeriod"/>
            </a:pPr>
            <a:r>
              <a:rPr lang="en-US" altLang="en-US" sz="3200" dirty="0" smtClean="0">
                <a:solidFill>
                  <a:srgbClr val="FF0000"/>
                </a:solidFill>
              </a:rPr>
              <a:t>Numbers, strings, </a:t>
            </a:r>
            <a:r>
              <a:rPr lang="en-US" altLang="en-US" sz="3200" dirty="0">
                <a:solidFill>
                  <a:srgbClr val="FF0000"/>
                </a:solidFill>
              </a:rPr>
              <a:t>and tuples are </a:t>
            </a:r>
            <a:r>
              <a:rPr lang="en-US" altLang="en-US" sz="3200" b="1" dirty="0">
                <a:solidFill>
                  <a:srgbClr val="FF0000"/>
                </a:solidFill>
              </a:rPr>
              <a:t>immutable</a:t>
            </a:r>
            <a:r>
              <a:rPr lang="en-US" altLang="en-US" sz="3200" dirty="0" smtClean="0">
                <a:solidFill>
                  <a:srgbClr val="FF0000"/>
                </a:solidFill>
              </a:rPr>
              <a:t>.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7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953591" y="958409"/>
            <a:ext cx="4699997" cy="5615808"/>
          </a:xfrm>
          <a:prstGeom prst="rect">
            <a:avLst/>
          </a:prstGeom>
          <a:solidFill>
            <a:schemeClr val="tx1"/>
          </a:solidFill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% cat prog2.c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#include "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stuff.h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main()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A=(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*)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malloc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</a:t>
            </a:r>
            <a:b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</a:b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sizeof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A-&gt;x=1;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B=A; C=B;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A-&gt;y=2; C-&gt;z=3;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A=NULL;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srgbClr val="A6A6A6"/>
                </a:solidFill>
                <a:latin typeface="Lucida Sans Typewriter" panose="020B0509030504030204" pitchFamily="49" charset="0"/>
              </a:rPr>
              <a:t>free(B);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A6A6A6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%</a:t>
            </a: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 ./</a:t>
            </a:r>
            <a:r>
              <a:rPr lang="en-US" altLang="zh-TW" sz="2385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prog.x</a:t>
            </a:r>
            <a:endParaRPr lang="en-US" altLang="zh-TW" sz="2385" dirty="0">
              <a:solidFill>
                <a:prstClr val="black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(1,2,3)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garbage,garbage,garbage</a:t>
            </a: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958410"/>
          </a:xfrm>
        </p:spPr>
        <p:txBody>
          <a:bodyPr>
            <a:normAutofit/>
          </a:bodyPr>
          <a:lstStyle/>
          <a:p>
            <a:r>
              <a:rPr lang="en-US" altLang="zh-TW" sz="4200" dirty="0">
                <a:solidFill>
                  <a:srgbClr val="0070C0"/>
                </a:solidFill>
              </a:rPr>
              <a:t>In C, you manage your own garbage</a:t>
            </a:r>
            <a:endParaRPr lang="zh-TW" altLang="en-US" sz="4200" dirty="0">
              <a:solidFill>
                <a:srgbClr val="0070C0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953591" y="958409"/>
            <a:ext cx="4699997" cy="5615808"/>
          </a:xfrm>
          <a:prstGeom prst="rect">
            <a:avLst/>
          </a:prstGeom>
          <a:noFill/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% cat prog2.c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#include "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stuff.h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main()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A=(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*)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malloc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</a:t>
            </a:r>
            <a:b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</a:b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sizeof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A-&gt;x=1;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B=A; C=B;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A-&gt;y=2; C-&gt;z=3;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A=NULL;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</a:t>
            </a:r>
            <a:endParaRPr lang="en-US" altLang="zh-TW" sz="2385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free(B);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% ./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prog.x</a:t>
            </a:r>
            <a:endParaRPr lang="en-US" altLang="zh-TW" sz="2385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chemeClr val="bg1"/>
                </a:solidFill>
                <a:latin typeface="Lucida Sans Typewriter" panose="020B0509030504030204" pitchFamily="49" charset="0"/>
              </a:rPr>
              <a:t>(1,2,3)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chemeClr val="bg1"/>
                </a:solidFill>
                <a:latin typeface="Lucida Fax" panose="02060602050505020204" pitchFamily="18" charset="0"/>
              </a:rPr>
              <a:t>This output is unpredictable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2874213" y="2891123"/>
            <a:ext cx="2397659" cy="1270241"/>
          </a:xfrm>
          <a:prstGeom prst="wedgeRoundRectCallout">
            <a:avLst>
              <a:gd name="adj1" fmla="val 57290"/>
              <a:gd name="adj2" fmla="val 84173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68" dirty="0">
                <a:solidFill>
                  <a:prstClr val="white"/>
                </a:solidFill>
              </a:rPr>
              <a:t>In Python, we </a:t>
            </a:r>
            <a:r>
              <a:rPr lang="en-US" altLang="zh-TW" sz="2568" dirty="0">
                <a:solidFill>
                  <a:schemeClr val="bg1"/>
                </a:solidFill>
              </a:rPr>
              <a:t>use</a:t>
            </a:r>
            <a:r>
              <a:rPr lang="en-US" altLang="zh-TW" sz="2568" dirty="0">
                <a:solidFill>
                  <a:prstClr val="black"/>
                </a:solidFill>
              </a:rPr>
              <a:t> </a:t>
            </a:r>
            <a:r>
              <a:rPr lang="en-US" altLang="zh-TW" sz="2568" b="1" dirty="0">
                <a:solidFill>
                  <a:prstClr val="black"/>
                </a:solidFill>
              </a:rPr>
              <a:t>del</a:t>
            </a:r>
            <a:r>
              <a:rPr lang="en-US" altLang="zh-TW" sz="2568" dirty="0">
                <a:solidFill>
                  <a:prstClr val="black"/>
                </a:solidFill>
              </a:rPr>
              <a:t> </a:t>
            </a:r>
            <a:r>
              <a:rPr lang="en-US" altLang="zh-TW" sz="2568" dirty="0">
                <a:solidFill>
                  <a:prstClr val="white"/>
                </a:solidFill>
              </a:rPr>
              <a:t>instead of free. </a:t>
            </a:r>
            <a:endParaRPr lang="zh-TW" altLang="en-US" sz="2568" dirty="0">
              <a:solidFill>
                <a:prstClr val="white"/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78783" y="384065"/>
            <a:ext cx="2543524" cy="1914481"/>
          </a:xfrm>
          <a:prstGeom prst="wedgeRoundRectCallout">
            <a:avLst>
              <a:gd name="adj1" fmla="val 88412"/>
              <a:gd name="adj2" fmla="val 110624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68" dirty="0">
                <a:solidFill>
                  <a:prstClr val="white"/>
                </a:solidFill>
              </a:rPr>
              <a:t>Well, not quite:</a:t>
            </a:r>
          </a:p>
          <a:p>
            <a:pPr algn="ctr"/>
            <a:r>
              <a:rPr lang="en-US" altLang="zh-TW" sz="2568" dirty="0">
                <a:solidFill>
                  <a:prstClr val="white"/>
                </a:solidFill>
              </a:rPr>
              <a:t>Yes, we </a:t>
            </a:r>
            <a:r>
              <a:rPr lang="en-US" altLang="zh-TW" sz="2568" i="1" dirty="0">
                <a:solidFill>
                  <a:schemeClr val="tx1"/>
                </a:solidFill>
              </a:rPr>
              <a:t>can</a:t>
            </a:r>
            <a:r>
              <a:rPr lang="en-US" altLang="zh-TW" sz="2568" dirty="0">
                <a:solidFill>
                  <a:schemeClr val="tx1"/>
                </a:solidFill>
              </a:rPr>
              <a:t> </a:t>
            </a:r>
            <a:r>
              <a:rPr lang="en-US" altLang="zh-TW" sz="2568" dirty="0">
                <a:solidFill>
                  <a:schemeClr val="bg1"/>
                </a:solidFill>
              </a:rPr>
              <a:t>use del.  </a:t>
            </a:r>
            <a:r>
              <a:rPr lang="en-US" altLang="zh-TW" sz="2568" dirty="0">
                <a:solidFill>
                  <a:prstClr val="white"/>
                </a:solidFill>
              </a:rPr>
              <a:t>But No, we </a:t>
            </a:r>
            <a:br>
              <a:rPr lang="en-US" altLang="zh-TW" sz="2568" dirty="0">
                <a:solidFill>
                  <a:prstClr val="white"/>
                </a:solidFill>
              </a:rPr>
            </a:br>
            <a:r>
              <a:rPr lang="en-US" altLang="zh-TW" sz="2568" i="1" dirty="0">
                <a:solidFill>
                  <a:prstClr val="black"/>
                </a:solidFill>
              </a:rPr>
              <a:t>don’t</a:t>
            </a:r>
            <a:r>
              <a:rPr lang="en-US" altLang="zh-TW" sz="2568" dirty="0">
                <a:solidFill>
                  <a:prstClr val="black"/>
                </a:solidFill>
              </a:rPr>
              <a:t> </a:t>
            </a:r>
            <a:r>
              <a:rPr lang="en-US" altLang="zh-TW" sz="2568" i="1" dirty="0">
                <a:solidFill>
                  <a:prstClr val="black"/>
                </a:solidFill>
              </a:rPr>
              <a:t>have to</a:t>
            </a:r>
            <a:r>
              <a:rPr lang="en-US" altLang="zh-TW" sz="2568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2855982" y="283784"/>
            <a:ext cx="2665395" cy="2349035"/>
          </a:xfrm>
          <a:prstGeom prst="wedgeRoundRectCallout">
            <a:avLst>
              <a:gd name="adj1" fmla="val -74988"/>
              <a:gd name="adj2" fmla="val 18196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68" dirty="0" smtClean="0">
                <a:solidFill>
                  <a:prstClr val="white"/>
                </a:solidFill>
              </a:rPr>
              <a:t>See</a:t>
            </a:r>
            <a:r>
              <a:rPr lang="en-US" altLang="zh-TW" sz="2568" dirty="0">
                <a:solidFill>
                  <a:prstClr val="white"/>
                </a:solidFill>
              </a:rPr>
              <a:t>: </a:t>
            </a:r>
            <a:r>
              <a:rPr lang="en-US" altLang="zh-TW" sz="2568" dirty="0" smtClean="0">
                <a:solidFill>
                  <a:prstClr val="white"/>
                </a:solidFill>
              </a:rPr>
              <a:t>while not </a:t>
            </a:r>
            <a:r>
              <a:rPr lang="en-US" altLang="zh-TW" sz="2568" dirty="0">
                <a:solidFill>
                  <a:prstClr val="white"/>
                </a:solidFill>
              </a:rPr>
              <a:t>using free() in C can be a </a:t>
            </a:r>
            <a:r>
              <a:rPr lang="en-US" altLang="zh-TW" sz="2568" dirty="0" smtClean="0">
                <a:solidFill>
                  <a:prstClr val="white"/>
                </a:solidFill>
              </a:rPr>
              <a:t>bug, </a:t>
            </a:r>
            <a:r>
              <a:rPr lang="en-US" altLang="zh-TW" sz="2568" dirty="0">
                <a:solidFill>
                  <a:prstClr val="white"/>
                </a:solidFill>
              </a:rPr>
              <a:t>y</a:t>
            </a:r>
            <a:r>
              <a:rPr lang="en-US" altLang="zh-TW" sz="2568" dirty="0" smtClean="0">
                <a:solidFill>
                  <a:prstClr val="white"/>
                </a:solidFill>
              </a:rPr>
              <a:t>et in Python there is </a:t>
            </a:r>
            <a:r>
              <a:rPr lang="en-US" altLang="zh-TW" sz="2568" b="1" dirty="0">
                <a:solidFill>
                  <a:prstClr val="white"/>
                </a:solidFill>
              </a:rPr>
              <a:t>garbage collection</a:t>
            </a:r>
            <a:r>
              <a:rPr lang="en-US" altLang="zh-TW" sz="2568" dirty="0">
                <a:solidFill>
                  <a:prstClr val="white"/>
                </a:solidFill>
              </a:rPr>
              <a:t>.</a:t>
            </a:r>
            <a:endParaRPr lang="zh-TW" altLang="en-US" sz="2568" dirty="0">
              <a:solidFill>
                <a:prstClr val="white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6350986" y="2786285"/>
            <a:ext cx="2935534" cy="2037554"/>
          </a:xfrm>
          <a:prstGeom prst="wedgeRoundRectCallout">
            <a:avLst>
              <a:gd name="adj1" fmla="val -103888"/>
              <a:gd name="adj2" fmla="val -74075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68" dirty="0">
                <a:solidFill>
                  <a:prstClr val="white"/>
                </a:solidFill>
              </a:rPr>
              <a:t>So, we only </a:t>
            </a:r>
            <a:r>
              <a:rPr lang="en-US" altLang="zh-TW" sz="2568" dirty="0">
                <a:solidFill>
                  <a:schemeClr val="bg1"/>
                </a:solidFill>
              </a:rPr>
              <a:t>use</a:t>
            </a:r>
            <a:r>
              <a:rPr lang="en-US" altLang="zh-TW" sz="2568" dirty="0">
                <a:solidFill>
                  <a:prstClr val="black"/>
                </a:solidFill>
              </a:rPr>
              <a:t> del</a:t>
            </a:r>
            <a:r>
              <a:rPr lang="en-US" altLang="zh-TW" sz="2568" dirty="0">
                <a:solidFill>
                  <a:prstClr val="white"/>
                </a:solidFill>
              </a:rPr>
              <a:t> if we want to let Python know that it can reclaim the memory.</a:t>
            </a:r>
            <a:endParaRPr lang="zh-TW" altLang="en-US" sz="2568" dirty="0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383898" y="283783"/>
            <a:ext cx="4269108" cy="20129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68" dirty="0">
                <a:solidFill>
                  <a:prstClr val="white"/>
                </a:solidFill>
              </a:rPr>
              <a:t>Now note: del happens automatically when a variable is reassigned. So del is just useful for variables that don’t get reassigned.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5384627" y="283783"/>
            <a:ext cx="4268556" cy="2014763"/>
          </a:xfrm>
          <a:prstGeom prst="wedgeRoundRectCallout">
            <a:avLst>
              <a:gd name="adj1" fmla="val 31899"/>
              <a:gd name="adj2" fmla="val 81717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68" dirty="0">
                <a:solidFill>
                  <a:prstClr val="white"/>
                </a:solidFill>
              </a:rPr>
              <a:t>Now note: del happens automatically when a variable is reassigned. So del is just useful for variables that don’t get reassigned.</a:t>
            </a:r>
          </a:p>
        </p:txBody>
      </p:sp>
    </p:spTree>
    <p:extLst>
      <p:ext uri="{BB962C8B-B14F-4D97-AF65-F5344CB8AC3E}">
        <p14:creationId xmlns:p14="http://schemas.microsoft.com/office/powerpoint/2010/main" val="27775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0" grpId="1" animBg="1"/>
      <p:bldP spid="22" grpId="0" animBg="1"/>
      <p:bldP spid="22" grpId="1" animBg="1"/>
      <p:bldP spid="21" grpId="0" animBg="1"/>
      <p:bldP spid="21" grpId="1" animBg="1"/>
      <p:bldP spid="3" grpId="0" animBg="1"/>
      <p:bldP spid="23" grpId="0" animBg="1"/>
      <p:bldP spid="23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953591" y="958409"/>
            <a:ext cx="4699997" cy="5615808"/>
          </a:xfrm>
          <a:prstGeom prst="rect">
            <a:avLst/>
          </a:prstGeom>
          <a:solidFill>
            <a:schemeClr val="tx1"/>
          </a:solidFill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% cat prog2.c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#include "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stuff.h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main()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A=(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*)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malloc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</a:t>
            </a:r>
            <a:b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</a:b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sizeof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A-&gt;x=1;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B=A; C=B;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A-&gt;y=2; C-&gt;z=3;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A=NULL;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srgbClr val="A6A6A6"/>
                </a:solidFill>
                <a:latin typeface="Lucida Sans Typewriter" panose="020B0509030504030204" pitchFamily="49" charset="0"/>
              </a:rPr>
              <a:t>free(B);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A6A6A6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%</a:t>
            </a: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 ./</a:t>
            </a:r>
            <a:r>
              <a:rPr lang="en-US" altLang="zh-TW" sz="2385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prog.x</a:t>
            </a:r>
            <a:endParaRPr lang="en-US" altLang="zh-TW" sz="2385" dirty="0">
              <a:solidFill>
                <a:prstClr val="black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(1,2,3)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garbage,garbage,garbage</a:t>
            </a: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)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953591" y="958409"/>
            <a:ext cx="4699997" cy="5615808"/>
          </a:xfrm>
          <a:prstGeom prst="rect">
            <a:avLst/>
          </a:prstGeom>
          <a:noFill/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% cat prog2.c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#include "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stuff.h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main()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A=(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*)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malloc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</a:t>
            </a:r>
            <a:b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</a:b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sizeof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A-&gt;x=1;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B=A; C=B;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A-&gt;y=2; C-&gt;z=3;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A=NULL;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</a:t>
            </a:r>
            <a:endParaRPr lang="en-US" altLang="zh-TW" sz="2385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free(B);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zh-TW" sz="2385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% ./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prog.x</a:t>
            </a:r>
            <a:endParaRPr lang="en-US" altLang="zh-TW" sz="2385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(1,2,3)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chemeClr val="bg1"/>
                </a:solidFill>
                <a:latin typeface="Lucida Fax" panose="02060602050505020204" pitchFamily="18" charset="0"/>
              </a:rPr>
              <a:t>This output is unpredictable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78783" y="975054"/>
            <a:ext cx="4339488" cy="4559877"/>
          </a:xfrm>
          <a:prstGeom prst="rect">
            <a:avLst/>
          </a:prstGeom>
          <a:solidFill>
            <a:schemeClr val="tx1"/>
          </a:solidFill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&gt;&gt;&gt; A=[1]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&gt;&gt;&gt; B=A; C=B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&gt;&gt;&gt; A+=[2];C+=[3]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print(A)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[1, 2, 3]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&gt;&gt;&gt; A=0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&gt;&gt;&gt; print(C)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[1, 2, 3]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&gt;&gt;&gt; del B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&gt;&gt;&gt;</a:t>
            </a: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t(C)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[1, 2, 3]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print(B)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[1, 2, 3]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zh-TW" sz="2385" dirty="0">
              <a:solidFill>
                <a:srgbClr val="FFFF00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zh-TW" sz="2385" dirty="0">
              <a:solidFill>
                <a:srgbClr val="FFFF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958410"/>
          </a:xfrm>
        </p:spPr>
        <p:txBody>
          <a:bodyPr>
            <a:normAutofit/>
          </a:bodyPr>
          <a:lstStyle/>
          <a:p>
            <a:r>
              <a:rPr lang="en-US" altLang="zh-TW" sz="4200" dirty="0">
                <a:solidFill>
                  <a:srgbClr val="0070C0"/>
                </a:solidFill>
              </a:rPr>
              <a:t>In C, you manage your own garbage</a:t>
            </a:r>
            <a:endParaRPr lang="zh-TW" altLang="en-US" sz="4200" dirty="0">
              <a:solidFill>
                <a:srgbClr val="0070C0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2874213" y="2891123"/>
            <a:ext cx="2397659" cy="1270241"/>
          </a:xfrm>
          <a:prstGeom prst="wedgeRoundRectCallout">
            <a:avLst>
              <a:gd name="adj1" fmla="val -94041"/>
              <a:gd name="adj2" fmla="val 33216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68" dirty="0">
                <a:solidFill>
                  <a:prstClr val="white"/>
                </a:solidFill>
              </a:rPr>
              <a:t>In Python, we </a:t>
            </a:r>
            <a:r>
              <a:rPr lang="en-US" altLang="zh-TW" sz="2568" dirty="0">
                <a:solidFill>
                  <a:schemeClr val="bg1"/>
                </a:solidFill>
              </a:rPr>
              <a:t>use</a:t>
            </a:r>
            <a:r>
              <a:rPr lang="en-US" altLang="zh-TW" sz="2568" dirty="0">
                <a:solidFill>
                  <a:prstClr val="black"/>
                </a:solidFill>
              </a:rPr>
              <a:t> </a:t>
            </a:r>
            <a:r>
              <a:rPr lang="en-US" altLang="zh-TW" sz="2568" b="1" dirty="0">
                <a:solidFill>
                  <a:prstClr val="black"/>
                </a:solidFill>
              </a:rPr>
              <a:t>del</a:t>
            </a:r>
            <a:r>
              <a:rPr lang="en-US" altLang="zh-TW" sz="2568" dirty="0">
                <a:solidFill>
                  <a:prstClr val="black"/>
                </a:solidFill>
              </a:rPr>
              <a:t> </a:t>
            </a:r>
            <a:r>
              <a:rPr lang="en-US" altLang="zh-TW" sz="2568" dirty="0">
                <a:solidFill>
                  <a:prstClr val="white"/>
                </a:solidFill>
              </a:rPr>
              <a:t>instead of free. </a:t>
            </a:r>
            <a:endParaRPr lang="zh-TW" altLang="en-US" sz="2568" dirty="0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383898" y="283783"/>
            <a:ext cx="4269108" cy="20129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68" dirty="0">
                <a:solidFill>
                  <a:prstClr val="white"/>
                </a:solidFill>
              </a:rPr>
              <a:t>Now note: del happens automatically when a variable is reassigned. So del is just useful for variables that don’t get reassigned.</a:t>
            </a:r>
          </a:p>
        </p:txBody>
      </p:sp>
    </p:spTree>
    <p:extLst>
      <p:ext uri="{BB962C8B-B14F-4D97-AF65-F5344CB8AC3E}">
        <p14:creationId xmlns:p14="http://schemas.microsoft.com/office/powerpoint/2010/main" val="29448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  <p:bldP spid="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953591" y="958409"/>
            <a:ext cx="4699997" cy="5615808"/>
          </a:xfrm>
          <a:prstGeom prst="rect">
            <a:avLst/>
          </a:prstGeom>
          <a:solidFill>
            <a:schemeClr val="tx1"/>
          </a:solidFill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% cat prog2.c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#include "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stuff.h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main()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A=(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*)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malloc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</a:t>
            </a:r>
            <a:b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</a:b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sizeof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A-&gt;x=1;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B=A; C=B;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A-&gt;y=2; C-&gt;z=3;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A=NULL;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srgbClr val="A6A6A6"/>
                </a:solidFill>
                <a:latin typeface="Lucida Sans Typewriter" panose="020B0509030504030204" pitchFamily="49" charset="0"/>
              </a:rPr>
              <a:t>free(B);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A6A6A6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%</a:t>
            </a: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 ./</a:t>
            </a:r>
            <a:r>
              <a:rPr lang="en-US" altLang="zh-TW" sz="2385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prog.x</a:t>
            </a:r>
            <a:endParaRPr lang="en-US" altLang="zh-TW" sz="2385" dirty="0">
              <a:solidFill>
                <a:prstClr val="black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(1,2,3)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garbage,garbage,garbage</a:t>
            </a: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)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953591" y="958409"/>
            <a:ext cx="4699997" cy="5615808"/>
          </a:xfrm>
          <a:prstGeom prst="rect">
            <a:avLst/>
          </a:prstGeom>
          <a:noFill/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% cat prog2.c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#include "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stuff.h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main()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A=(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*)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malloc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</a:t>
            </a:r>
            <a:b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</a:b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sizeof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A-&gt;x=1;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B=A; C=B;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A-&gt;y=2; C-&gt;z=3;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A=NULL;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</a:t>
            </a:r>
            <a:endParaRPr lang="en-US" altLang="zh-TW" sz="2385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free(B);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zh-TW" sz="2385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% ./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prog.x</a:t>
            </a:r>
            <a:endParaRPr lang="en-US" altLang="zh-TW" sz="2385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chemeClr val="bg1"/>
                </a:solidFill>
                <a:latin typeface="Lucida Sans Typewriter" panose="020B0509030504030204" pitchFamily="49" charset="0"/>
              </a:rPr>
              <a:t>(1,2,3)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chemeClr val="bg1"/>
                </a:solidFill>
                <a:latin typeface="Lucida Fax" panose="02060602050505020204" pitchFamily="18" charset="0"/>
              </a:rPr>
              <a:t>This output is unpredictable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78783" y="975054"/>
            <a:ext cx="4339488" cy="4559877"/>
          </a:xfrm>
          <a:prstGeom prst="rect">
            <a:avLst/>
          </a:prstGeom>
          <a:solidFill>
            <a:schemeClr val="tx1"/>
          </a:solidFill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&gt;&gt;&gt; A=[1]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&gt;&gt;&gt; B=A; C=B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&gt;&gt;&gt; A+=[2];C+=[3]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print(A)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[1, 2, 3]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&gt;&gt;&gt; A=0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&gt;&gt;&gt; print(C)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[1, 2, 3]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&gt;&gt;&gt; del B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&gt;&gt;&gt; print(C)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[1, 2, 3]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&gt;&gt;&gt;</a:t>
            </a: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print(B)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[1, 2, 3]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zh-TW" sz="2385" dirty="0">
              <a:solidFill>
                <a:srgbClr val="FFFF00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zh-TW" sz="2385" dirty="0">
              <a:solidFill>
                <a:srgbClr val="FFFF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958410"/>
          </a:xfrm>
        </p:spPr>
        <p:txBody>
          <a:bodyPr>
            <a:normAutofit/>
          </a:bodyPr>
          <a:lstStyle/>
          <a:p>
            <a:r>
              <a:rPr lang="en-US" altLang="zh-TW" sz="4200" dirty="0">
                <a:solidFill>
                  <a:srgbClr val="0070C0"/>
                </a:solidFill>
              </a:rPr>
              <a:t>In C, you manage your own garbage</a:t>
            </a:r>
            <a:endParaRPr lang="zh-TW" altLang="en-US" sz="4200" dirty="0">
              <a:solidFill>
                <a:srgbClr val="0070C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63589" y="1754591"/>
            <a:ext cx="3625266" cy="3044931"/>
            <a:chOff x="3263589" y="1754591"/>
            <a:chExt cx="3625266" cy="3044931"/>
          </a:xfrm>
        </p:grpSpPr>
        <p:sp>
          <p:nvSpPr>
            <p:cNvPr id="19" name="Rounded Rectangular Callout 18"/>
            <p:cNvSpPr/>
            <p:nvPr/>
          </p:nvSpPr>
          <p:spPr>
            <a:xfrm>
              <a:off x="3451909" y="1760667"/>
              <a:ext cx="3436946" cy="3038855"/>
            </a:xfrm>
            <a:prstGeom prst="wedgeRoundRectCallout">
              <a:avLst>
                <a:gd name="adj1" fmla="val -98815"/>
                <a:gd name="adj2" fmla="val 43716"/>
                <a:gd name="adj3" fmla="val 16667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568" dirty="0">
                  <a:solidFill>
                    <a:prstClr val="white"/>
                  </a:solidFill>
                </a:rPr>
                <a:t>See the difference?</a:t>
              </a:r>
              <a:br>
                <a:rPr lang="en-US" altLang="zh-TW" sz="2568" dirty="0">
                  <a:solidFill>
                    <a:prstClr val="white"/>
                  </a:solidFill>
                </a:rPr>
              </a:br>
              <a:r>
                <a:rPr lang="en-US" altLang="zh-TW" sz="2568" dirty="0">
                  <a:solidFill>
                    <a:prstClr val="white"/>
                  </a:solidFill>
                </a:rPr>
                <a:t>Del is smarter than free. It frees the object’s space only if nothing else points to it. (And, either way, it deletes the variable.)</a:t>
              </a:r>
              <a:endParaRPr lang="zh-TW" altLang="en-US" sz="2568" dirty="0">
                <a:solidFill>
                  <a:prstClr val="white"/>
                </a:solidFill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3445834" y="1754591"/>
              <a:ext cx="3436946" cy="3038855"/>
            </a:xfrm>
            <a:prstGeom prst="wedgeRoundRectCallout">
              <a:avLst>
                <a:gd name="adj1" fmla="val -407"/>
                <a:gd name="adj2" fmla="val 96516"/>
                <a:gd name="adj3" fmla="val 16667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568" dirty="0">
                  <a:solidFill>
                    <a:prstClr val="white"/>
                  </a:solidFill>
                </a:rPr>
                <a:t>See the difference?</a:t>
              </a:r>
              <a:br>
                <a:rPr lang="en-US" altLang="zh-TW" sz="2568" dirty="0">
                  <a:solidFill>
                    <a:prstClr val="white"/>
                  </a:solidFill>
                </a:rPr>
              </a:br>
              <a:r>
                <a:rPr lang="en-US" altLang="zh-TW" sz="2568" dirty="0">
                  <a:solidFill>
                    <a:prstClr val="white"/>
                  </a:solidFill>
                </a:rPr>
                <a:t>Del is smarter than </a:t>
              </a:r>
              <a:r>
                <a:rPr lang="en-US" altLang="zh-TW" sz="2568" dirty="0" smtClean="0">
                  <a:solidFill>
                    <a:prstClr val="white"/>
                  </a:solidFill>
                </a:rPr>
                <a:t>free(). </a:t>
              </a:r>
              <a:r>
                <a:rPr lang="en-US" altLang="zh-TW" sz="2568" dirty="0">
                  <a:solidFill>
                    <a:prstClr val="white"/>
                  </a:solidFill>
                </a:rPr>
                <a:t>It frees </a:t>
              </a:r>
              <a:r>
                <a:rPr lang="en-US" altLang="zh-TW" sz="2568" dirty="0" smtClean="0">
                  <a:solidFill>
                    <a:prstClr val="white"/>
                  </a:solidFill>
                </a:rPr>
                <a:t>the space only </a:t>
              </a:r>
              <a:r>
                <a:rPr lang="en-US" altLang="zh-TW" sz="2568" dirty="0">
                  <a:solidFill>
                    <a:prstClr val="white"/>
                  </a:solidFill>
                </a:rPr>
                <a:t>if nothing else points to it. </a:t>
              </a:r>
              <a:r>
                <a:rPr lang="en-US" altLang="zh-TW" sz="2568" dirty="0" smtClean="0">
                  <a:solidFill>
                    <a:prstClr val="white"/>
                  </a:solidFill>
                </a:rPr>
                <a:t/>
              </a:r>
              <a:br>
                <a:rPr lang="en-US" altLang="zh-TW" sz="2568" dirty="0" smtClean="0">
                  <a:solidFill>
                    <a:prstClr val="white"/>
                  </a:solidFill>
                </a:rPr>
              </a:br>
              <a:r>
                <a:rPr lang="en-US" altLang="zh-TW" sz="2568" dirty="0" smtClean="0">
                  <a:solidFill>
                    <a:prstClr val="white"/>
                  </a:solidFill>
                </a:rPr>
                <a:t>(</a:t>
              </a:r>
              <a:r>
                <a:rPr lang="en-US" altLang="zh-TW" sz="2568" dirty="0">
                  <a:solidFill>
                    <a:prstClr val="white"/>
                  </a:solidFill>
                </a:rPr>
                <a:t>And, either way, it deletes the variable.)</a:t>
              </a:r>
              <a:endParaRPr lang="zh-TW" altLang="en-US" sz="2568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 rot="2026893">
              <a:off x="3263589" y="3537871"/>
              <a:ext cx="533400" cy="731520"/>
            </a:xfrm>
            <a:prstGeom prst="roundRect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90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953591" y="958409"/>
            <a:ext cx="4699997" cy="5615808"/>
          </a:xfrm>
          <a:prstGeom prst="rect">
            <a:avLst/>
          </a:prstGeom>
          <a:solidFill>
            <a:schemeClr val="tx1"/>
          </a:solidFill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% cat prog2.c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#include "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stuff.h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main()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A=(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*)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malloc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</a:t>
            </a:r>
            <a:b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</a:b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sizeof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A-&gt;x=1;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B=A; C=B;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A-&gt;y=2; C-&gt;z=3;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A=NULL;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srgbClr val="A6A6A6"/>
                </a:solidFill>
                <a:latin typeface="Lucida Sans Typewriter" panose="020B0509030504030204" pitchFamily="49" charset="0"/>
              </a:rPr>
              <a:t>free(B);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A6A6A6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>
                    <a:lumMod val="65000"/>
                  </a:prstClr>
                </a:solidFill>
                <a:latin typeface="Lucida Sans Typewriter" panose="020B0509030504030204" pitchFamily="49" charset="0"/>
              </a:rPr>
              <a:t>%</a:t>
            </a: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 ./</a:t>
            </a:r>
            <a:r>
              <a:rPr lang="en-US" altLang="zh-TW" sz="2385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prog.x</a:t>
            </a:r>
            <a:endParaRPr lang="en-US" altLang="zh-TW" sz="2385" dirty="0">
              <a:solidFill>
                <a:prstClr val="black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(1,2,3)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garbage,garbage,garbage</a:t>
            </a: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)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953591" y="958409"/>
            <a:ext cx="4699997" cy="5615808"/>
          </a:xfrm>
          <a:prstGeom prst="rect">
            <a:avLst/>
          </a:prstGeom>
          <a:noFill/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% cat prog2.c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#include "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stuff.h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"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int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main()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A=(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*)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malloc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</a:t>
            </a:r>
            <a:b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</a:b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  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sizeof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coord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A-&gt;x=1;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B=A; C=B;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A-&gt;y=2; C-&gt;z=3;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A=NULL;</a:t>
            </a: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 </a:t>
            </a:r>
            <a:endParaRPr lang="en-US" altLang="zh-TW" sz="2385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free(B);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   print(C);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zh-TW" sz="2385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% ./</a:t>
            </a:r>
            <a:r>
              <a:rPr lang="en-US" altLang="zh-TW" sz="2385" dirty="0" err="1">
                <a:solidFill>
                  <a:prstClr val="white"/>
                </a:solidFill>
                <a:latin typeface="Lucida Sans Typewriter" panose="020B0509030504030204" pitchFamily="49" charset="0"/>
              </a:rPr>
              <a:t>prog.x</a:t>
            </a:r>
            <a:endParaRPr lang="en-US" altLang="zh-TW" sz="2385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(1,2,3)</a:t>
            </a:r>
            <a:endParaRPr lang="en-US" altLang="zh-TW" sz="2385" dirty="0">
              <a:solidFill>
                <a:schemeClr val="bg1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chemeClr val="bg1"/>
                </a:solidFill>
                <a:latin typeface="Lucida Fax" panose="02060602050505020204" pitchFamily="18" charset="0"/>
              </a:rPr>
              <a:t>This output is unpredictable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78783" y="975054"/>
            <a:ext cx="4339488" cy="4559877"/>
          </a:xfrm>
          <a:prstGeom prst="rect">
            <a:avLst/>
          </a:prstGeom>
          <a:solidFill>
            <a:schemeClr val="tx1"/>
          </a:solidFill>
        </p:spPr>
        <p:txBody>
          <a:bodyPr vert="horz" lIns="83872" tIns="41936" rIns="83872" bIns="4193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&gt;&gt;&gt; A=[1]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&gt;&gt;&gt; B=A; C=B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&gt;&gt;&gt; A+=[2];C+=[3]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print(A)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[1, 2, 3]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&gt;&gt;&gt; A=0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&gt;&gt;&gt; print(C)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[1, 2, 3]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&gt;&gt;&gt; del B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&gt;&gt;&gt; print(C)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prstClr val="white"/>
                </a:solidFill>
                <a:latin typeface="Lucida Sans Typewriter" panose="020B0509030504030204" pitchFamily="49" charset="0"/>
              </a:rPr>
              <a:t>[1, 2, 3]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385" dirty="0">
                <a:solidFill>
                  <a:srgbClr val="FFFF00"/>
                </a:solidFill>
                <a:latin typeface="Lucida Sans Typewriter" panose="020B0509030504030204" pitchFamily="49" charset="0"/>
              </a:rPr>
              <a:t>&gt;&gt;&gt; print(B)</a:t>
            </a:r>
            <a:r>
              <a:rPr lang="en-US" altLang="zh-TW" sz="2385" dirty="0" err="1">
                <a:solidFill>
                  <a:prstClr val="black"/>
                </a:solidFill>
                <a:latin typeface="Lucida Sans Typewriter" panose="020B0509030504030204" pitchFamily="49" charset="0"/>
              </a:rPr>
              <a:t>rint</a:t>
            </a:r>
            <a:r>
              <a:rPr lang="en-US" altLang="zh-TW" sz="2385" dirty="0">
                <a:solidFill>
                  <a:prstClr val="black"/>
                </a:solidFill>
                <a:latin typeface="Lucida Sans Typewriter" panose="020B0509030504030204" pitchFamily="49" charset="0"/>
              </a:rPr>
              <a:t>(B)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2568" dirty="0" err="1">
                <a:solidFill>
                  <a:srgbClr val="FFFF00"/>
                </a:solidFill>
                <a:latin typeface="Arial Narrow" panose="020B0606020202030204" pitchFamily="34" charset="0"/>
              </a:rPr>
              <a:t>NameError</a:t>
            </a:r>
            <a:r>
              <a:rPr lang="en-US" altLang="zh-TW" sz="2568" dirty="0">
                <a:solidFill>
                  <a:srgbClr val="FFFF00"/>
                </a:solidFill>
                <a:latin typeface="Arial Narrow" panose="020B0606020202030204" pitchFamily="34" charset="0"/>
              </a:rPr>
              <a:t>: name 'B' is not defined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zh-TW" sz="2385" dirty="0">
              <a:solidFill>
                <a:srgbClr val="FFFF00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zh-TW" sz="2385" dirty="0">
              <a:solidFill>
                <a:srgbClr val="FFFF00"/>
              </a:solidFill>
              <a:latin typeface="Lucida Sans Typewriter" panose="020B05090305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zh-TW" sz="2385" dirty="0">
              <a:solidFill>
                <a:srgbClr val="FFFF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958410"/>
          </a:xfrm>
        </p:spPr>
        <p:txBody>
          <a:bodyPr>
            <a:normAutofit/>
          </a:bodyPr>
          <a:lstStyle/>
          <a:p>
            <a:r>
              <a:rPr lang="en-US" altLang="zh-TW" sz="4200" dirty="0">
                <a:solidFill>
                  <a:srgbClr val="0070C0"/>
                </a:solidFill>
              </a:rPr>
              <a:t>In C, you manage your own garbage</a:t>
            </a:r>
            <a:endParaRPr lang="zh-TW" altLang="en-US" sz="4200" dirty="0">
              <a:solidFill>
                <a:srgbClr val="0070C0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3451909" y="1760667"/>
            <a:ext cx="3436946" cy="3038855"/>
          </a:xfrm>
          <a:prstGeom prst="wedgeRoundRectCallout">
            <a:avLst>
              <a:gd name="adj1" fmla="val -82104"/>
              <a:gd name="adj2" fmla="val 61116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68" dirty="0">
                <a:solidFill>
                  <a:srgbClr val="F5B88F"/>
                </a:solidFill>
              </a:rPr>
              <a:t>See the difference?</a:t>
            </a:r>
            <a:br>
              <a:rPr lang="en-US" altLang="zh-TW" sz="2568" dirty="0">
                <a:solidFill>
                  <a:srgbClr val="F5B88F"/>
                </a:solidFill>
              </a:rPr>
            </a:br>
            <a:r>
              <a:rPr lang="en-US" altLang="zh-TW" sz="2568" dirty="0">
                <a:solidFill>
                  <a:srgbClr val="F5B88F"/>
                </a:solidFill>
              </a:rPr>
              <a:t>Del is smarter than free. It frees </a:t>
            </a:r>
            <a:r>
              <a:rPr lang="en-US" altLang="zh-TW" sz="2568" dirty="0" smtClean="0">
                <a:solidFill>
                  <a:srgbClr val="F5B88F"/>
                </a:solidFill>
              </a:rPr>
              <a:t>the </a:t>
            </a:r>
            <a:r>
              <a:rPr lang="en-US" altLang="zh-TW" sz="2568" dirty="0">
                <a:solidFill>
                  <a:srgbClr val="F5B88F"/>
                </a:solidFill>
              </a:rPr>
              <a:t>space only if nothing else points to it. </a:t>
            </a:r>
            <a:r>
              <a:rPr lang="en-US" altLang="zh-TW" sz="2568" dirty="0" smtClean="0">
                <a:solidFill>
                  <a:prstClr val="white"/>
                </a:solidFill>
              </a:rPr>
              <a:t/>
            </a:r>
            <a:br>
              <a:rPr lang="en-US" altLang="zh-TW" sz="2568" dirty="0" smtClean="0">
                <a:solidFill>
                  <a:prstClr val="white"/>
                </a:solidFill>
              </a:rPr>
            </a:br>
            <a:r>
              <a:rPr lang="en-US" altLang="zh-TW" sz="2568" b="1" dirty="0" smtClean="0">
                <a:solidFill>
                  <a:prstClr val="white"/>
                </a:solidFill>
              </a:rPr>
              <a:t>(</a:t>
            </a:r>
            <a:r>
              <a:rPr lang="en-US" altLang="zh-TW" sz="2568" b="1" dirty="0">
                <a:solidFill>
                  <a:prstClr val="white"/>
                </a:solidFill>
              </a:rPr>
              <a:t>And, either way, it deletes the variable.)</a:t>
            </a:r>
            <a:endParaRPr lang="zh-TW" altLang="en-US" sz="2568" b="1" dirty="0">
              <a:solidFill>
                <a:prstClr val="white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445834" y="1754591"/>
            <a:ext cx="3436946" cy="3038855"/>
          </a:xfrm>
          <a:prstGeom prst="wedgeRoundRectCallout">
            <a:avLst>
              <a:gd name="adj1" fmla="val -407"/>
              <a:gd name="adj2" fmla="val 96516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68" dirty="0">
                <a:solidFill>
                  <a:srgbClr val="F5B88F"/>
                </a:solidFill>
              </a:rPr>
              <a:t>See the difference?</a:t>
            </a:r>
            <a:br>
              <a:rPr lang="en-US" altLang="zh-TW" sz="2568" dirty="0">
                <a:solidFill>
                  <a:srgbClr val="F5B88F"/>
                </a:solidFill>
              </a:rPr>
            </a:br>
            <a:r>
              <a:rPr lang="en-US" altLang="zh-TW" sz="2568" dirty="0">
                <a:solidFill>
                  <a:srgbClr val="F5B88F"/>
                </a:solidFill>
              </a:rPr>
              <a:t>Del is smarter than </a:t>
            </a:r>
            <a:r>
              <a:rPr lang="en-US" altLang="zh-TW" sz="2568" dirty="0" smtClean="0">
                <a:solidFill>
                  <a:srgbClr val="F5B88F"/>
                </a:solidFill>
              </a:rPr>
              <a:t>free(). </a:t>
            </a:r>
            <a:r>
              <a:rPr lang="en-US" altLang="zh-TW" sz="2568" dirty="0">
                <a:solidFill>
                  <a:srgbClr val="F5B88F"/>
                </a:solidFill>
              </a:rPr>
              <a:t>It frees the space only if nothing else points to it. </a:t>
            </a:r>
            <a:r>
              <a:rPr lang="en-US" altLang="zh-TW" sz="2568" dirty="0">
                <a:solidFill>
                  <a:prstClr val="white"/>
                </a:solidFill>
              </a:rPr>
              <a:t/>
            </a:r>
            <a:br>
              <a:rPr lang="en-US" altLang="zh-TW" sz="2568" dirty="0">
                <a:solidFill>
                  <a:prstClr val="white"/>
                </a:solidFill>
              </a:rPr>
            </a:br>
            <a:r>
              <a:rPr lang="en-US" altLang="zh-TW" sz="2568" b="1" dirty="0">
                <a:solidFill>
                  <a:prstClr val="white"/>
                </a:solidFill>
              </a:rPr>
              <a:t>(And, either way, it deletes the variable.)</a:t>
            </a:r>
            <a:endParaRPr lang="zh-TW" altLang="en-US" sz="2568" b="1" dirty="0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 rot="2026893">
            <a:off x="3266411" y="3556008"/>
            <a:ext cx="533400" cy="721368"/>
          </a:xfrm>
          <a:prstGeom prst="round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70C0"/>
                </a:solidFill>
              </a:rPr>
              <a:t>Data Types: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3302" dirty="0"/>
              <a:t>Python has six standard data types:</a:t>
            </a:r>
          </a:p>
          <a:p>
            <a:pPr marL="685802" indent="-583879">
              <a:buFont typeface="+mj-lt"/>
              <a:buAutoNum type="arabicPeriod"/>
              <a:tabLst>
                <a:tab pos="685802" algn="l"/>
              </a:tabLst>
            </a:pP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Elephant" panose="02020904090505020303" pitchFamily="18" charset="0"/>
              </a:rPr>
              <a:t>Number</a:t>
            </a:r>
          </a:p>
          <a:p>
            <a:pPr marL="685802" indent="-583879">
              <a:buFont typeface="+mj-lt"/>
              <a:buAutoNum type="arabicPeriod"/>
              <a:tabLst>
                <a:tab pos="685802" algn="l"/>
              </a:tabLst>
            </a:pP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Elephant" panose="02020904090505020303" pitchFamily="18" charset="0"/>
              </a:rPr>
              <a:t>String</a:t>
            </a:r>
          </a:p>
          <a:p>
            <a:pPr marL="685802" indent="-583879">
              <a:buFont typeface="+mj-lt"/>
              <a:buAutoNum type="arabicPeriod"/>
              <a:tabLst>
                <a:tab pos="685802" algn="l"/>
              </a:tabLst>
            </a:pPr>
            <a:r>
              <a:rPr lang="en-US" altLang="en-US" sz="2800" dirty="0">
                <a:solidFill>
                  <a:srgbClr val="FF0000"/>
                </a:solidFill>
                <a:latin typeface="Elephant" panose="02020904090505020303" pitchFamily="18" charset="0"/>
              </a:rPr>
              <a:t>List</a:t>
            </a:r>
          </a:p>
          <a:p>
            <a:pPr marL="685802" indent="-583879">
              <a:buFont typeface="+mj-lt"/>
              <a:buAutoNum type="arabicPeriod"/>
              <a:tabLst>
                <a:tab pos="685802" algn="l"/>
              </a:tabLst>
            </a:pP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Elephant" panose="02020904090505020303" pitchFamily="18" charset="0"/>
              </a:rPr>
              <a:t>Tuple</a:t>
            </a:r>
          </a:p>
          <a:p>
            <a:pPr marL="685802" indent="-583879">
              <a:buFont typeface="+mj-lt"/>
              <a:buAutoNum type="arabicPeriod"/>
              <a:tabLst>
                <a:tab pos="685802" algn="l"/>
              </a:tabLst>
            </a:pP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Elephant" panose="02020904090505020303" pitchFamily="18" charset="0"/>
              </a:rPr>
              <a:t>Set</a:t>
            </a:r>
          </a:p>
          <a:p>
            <a:pPr marL="685802" indent="-583879">
              <a:buFont typeface="+mj-lt"/>
              <a:buAutoNum type="arabicPeriod"/>
              <a:tabLst>
                <a:tab pos="685802" algn="l"/>
              </a:tabLst>
            </a:pPr>
            <a:r>
              <a:rPr lang="en-US" altLang="en-US" sz="2800" dirty="0" smtClean="0">
                <a:solidFill>
                  <a:schemeClr val="bg1">
                    <a:lumMod val="50000"/>
                  </a:schemeClr>
                </a:solidFill>
                <a:latin typeface="Elephant" panose="02020904090505020303" pitchFamily="18" charset="0"/>
              </a:rPr>
              <a:t>Dictionary</a:t>
            </a:r>
            <a:endParaRPr lang="en-US" altLang="en-US" sz="2800" dirty="0">
              <a:solidFill>
                <a:schemeClr val="bg1">
                  <a:lumMod val="50000"/>
                </a:schemeClr>
              </a:solidFill>
              <a:latin typeface="Elephant" panose="02020904090505020303" pitchFamily="18" charset="0"/>
            </a:endParaRPr>
          </a:p>
          <a:p>
            <a:endParaRPr lang="en-US" altLang="en-US" sz="2568" dirty="0"/>
          </a:p>
        </p:txBody>
      </p:sp>
    </p:spTree>
    <p:extLst>
      <p:ext uri="{BB962C8B-B14F-4D97-AF65-F5344CB8AC3E}">
        <p14:creationId xmlns:p14="http://schemas.microsoft.com/office/powerpoint/2010/main" val="39356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5782" y="1138124"/>
            <a:ext cx="9578829" cy="5719876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A tuple is similar to a list. </a:t>
            </a:r>
          </a:p>
          <a:p>
            <a:pPr marL="0" indent="0">
              <a:buNone/>
            </a:pPr>
            <a:endParaRPr lang="en-US" altLang="en-US" sz="1200" dirty="0"/>
          </a:p>
          <a:p>
            <a:r>
              <a:rPr lang="en-US" altLang="en-US" sz="4000" spc="-20" dirty="0"/>
              <a:t>But whereas lists are enclosed in brackets [ ], </a:t>
            </a:r>
            <a:r>
              <a:rPr lang="en-US" altLang="en-US" sz="4000" dirty="0"/>
              <a:t>tuples are enclosed in parentheses </a:t>
            </a:r>
            <a:r>
              <a:rPr lang="en-US" altLang="en-US" sz="4000" dirty="0">
                <a:solidFill>
                  <a:srgbClr val="FF0000"/>
                </a:solidFill>
              </a:rPr>
              <a:t>( )</a:t>
            </a:r>
            <a:r>
              <a:rPr lang="en-US" altLang="en-US" sz="4000" dirty="0"/>
              <a:t> .</a:t>
            </a:r>
          </a:p>
          <a:p>
            <a:pPr marL="0" indent="0">
              <a:buNone/>
            </a:pPr>
            <a:endParaRPr lang="en-US" altLang="en-US" sz="1200" dirty="0"/>
          </a:p>
          <a:p>
            <a:r>
              <a:rPr lang="en-US" altLang="en-US" sz="4000" dirty="0"/>
              <a:t>Also </a:t>
            </a:r>
            <a:r>
              <a:rPr lang="en-US" altLang="en-US" sz="4000" dirty="0" smtClean="0"/>
              <a:t>tuples are immutable (cannot update). </a:t>
            </a:r>
            <a:endParaRPr lang="en-US" altLang="en-US" sz="4000" dirty="0"/>
          </a:p>
          <a:p>
            <a:pPr marL="569913" lvl="1" indent="-284163"/>
            <a:r>
              <a:rPr lang="en-US" altLang="en-US" sz="3652" dirty="0"/>
              <a:t>So tuples can be thought of as </a:t>
            </a:r>
            <a:r>
              <a:rPr lang="en-US" altLang="en-US" sz="3652" b="1" dirty="0">
                <a:solidFill>
                  <a:srgbClr val="0070C0"/>
                </a:solidFill>
              </a:rPr>
              <a:t>read-only</a:t>
            </a:r>
            <a:r>
              <a:rPr lang="en-US" altLang="en-US" sz="3652" dirty="0">
                <a:solidFill>
                  <a:srgbClr val="0070C0"/>
                </a:solidFill>
              </a:rPr>
              <a:t> lists</a:t>
            </a:r>
            <a:r>
              <a:rPr lang="en-US" altLang="en-US" sz="3652" dirty="0"/>
              <a:t>.</a:t>
            </a:r>
          </a:p>
          <a:p>
            <a:pPr marL="855663" lvl="2" indent="-227013"/>
            <a:r>
              <a:rPr lang="en-US" altLang="en-US" sz="3304" dirty="0"/>
              <a:t>And, for that matter, strings can be thought of as </a:t>
            </a:r>
            <a:r>
              <a:rPr lang="en-US" altLang="en-US" sz="3304" dirty="0" smtClean="0"/>
              <a:t>tuples </a:t>
            </a:r>
            <a:r>
              <a:rPr lang="en-US" altLang="en-US" sz="3304" dirty="0"/>
              <a:t>of </a:t>
            </a:r>
            <a:r>
              <a:rPr lang="en-US" altLang="en-US" sz="3304" b="1" dirty="0" smtClean="0">
                <a:solidFill>
                  <a:srgbClr val="0070C0"/>
                </a:solidFill>
              </a:rPr>
              <a:t>characters</a:t>
            </a:r>
            <a:r>
              <a:rPr lang="en-US" altLang="en-US" sz="3304" dirty="0" smtClean="0"/>
              <a:t>.</a:t>
            </a:r>
            <a:endParaRPr lang="en-US" altLang="en-US" sz="3652" dirty="0"/>
          </a:p>
          <a:p>
            <a:endParaRPr lang="en-US" altLang="en-US" sz="400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rgbClr val="0070C0"/>
                </a:solidFill>
              </a:rPr>
              <a:t>Python Tuples:</a:t>
            </a:r>
          </a:p>
        </p:txBody>
      </p:sp>
    </p:spTree>
    <p:extLst>
      <p:ext uri="{BB962C8B-B14F-4D97-AF65-F5344CB8AC3E}">
        <p14:creationId xmlns:p14="http://schemas.microsoft.com/office/powerpoint/2010/main" val="363718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01941" y="903239"/>
            <a:ext cx="9592153" cy="5670978"/>
          </a:xfrm>
        </p:spPr>
        <p:txBody>
          <a:bodyPr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dirty="0">
                <a:latin typeface="Lucida Console" pitchFamily="49" charset="0"/>
                <a:ea typeface="MS Gothic" pitchFamily="49" charset="-128"/>
                <a:cs typeface="Times New Roman" panose="02020603050405020304" pitchFamily="18" charset="0"/>
              </a:rPr>
              <a:t>%</a:t>
            </a:r>
            <a:r>
              <a:rPr lang="en-US" altLang="en-US" sz="2568" dirty="0"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cat test.py</a:t>
            </a:r>
          </a:p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tuple = 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 err="1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abcd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, 786, 2.23, 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, 70.2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dirty="0" err="1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ttup</a:t>
            </a:r>
            <a:r>
              <a:rPr lang="en-US" altLang="en-US" sz="2568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= 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123, 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print 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tuple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     # Prints complete tuple</a:t>
            </a:r>
          </a:p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print 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tuple[-2]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 # Prints the </a:t>
            </a:r>
            <a:r>
              <a:rPr lang="en-US" altLang="en-US" sz="2568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second-from-back 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element </a:t>
            </a:r>
          </a:p>
          <a:p>
            <a:pPr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print 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tuple[1:4]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# Prints</a:t>
            </a:r>
            <a:r>
              <a:rPr lang="en-US" altLang="en-US" sz="24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elements</a:t>
            </a:r>
            <a:r>
              <a:rPr lang="en-US" altLang="en-US" sz="24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from</a:t>
            </a:r>
            <a:r>
              <a:rPr lang="en-US" altLang="en-US" sz="24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2</a:t>
            </a:r>
            <a:r>
              <a:rPr lang="en-US" altLang="en-US" sz="2568" baseline="300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nd</a:t>
            </a:r>
            <a:r>
              <a:rPr lang="en-US" altLang="en-US" sz="2568" spc="-4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spc="-400" dirty="0" err="1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i</a:t>
            </a:r>
            <a:r>
              <a:rPr lang="en-US" altLang="en-US" sz="2568" spc="-200" dirty="0" err="1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e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spc="-3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1</a:t>
            </a:r>
            <a:r>
              <a:rPr lang="en-US" altLang="en-US" sz="2568" baseline="300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th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  <a:r>
              <a:rPr lang="en-US" altLang="en-US" sz="18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to</a:t>
            </a:r>
            <a:r>
              <a:rPr lang="en-US" altLang="en-US" sz="24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4</a:t>
            </a:r>
            <a:r>
              <a:rPr lang="en-US" altLang="en-US" sz="2568" baseline="300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th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6000"/>
              </a:lnSpc>
              <a:spcBef>
                <a:spcPts val="0"/>
              </a:spcBef>
              <a:buNone/>
            </a:pPr>
            <a:r>
              <a:rPr lang="en-US" altLang="en-US" sz="2568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print 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tuple[2:]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# 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Prints elements</a:t>
            </a:r>
            <a:r>
              <a:rPr lang="en-US" altLang="en-US" sz="24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spc="-1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starting</a:t>
            </a:r>
            <a:r>
              <a:rPr lang="en-US" altLang="en-US" sz="24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spc="-1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a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3</a:t>
            </a:r>
            <a:r>
              <a:rPr lang="en-US" altLang="en-US" sz="2568" baseline="300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rd</a:t>
            </a:r>
            <a:r>
              <a:rPr lang="en-US" altLang="en-US" sz="2568" spc="-4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spc="-400" dirty="0" err="1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i</a:t>
            </a:r>
            <a:r>
              <a:rPr lang="en-US" altLang="en-US" sz="2568" spc="-200" dirty="0" err="1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e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spc="-2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2</a:t>
            </a:r>
            <a:r>
              <a:rPr lang="en-US" altLang="en-US" sz="2568" spc="-200" baseline="300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th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  <a:r>
              <a:rPr lang="en-US" altLang="en-US" sz="1800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endParaRPr lang="en-US" altLang="en-US" sz="2568" dirty="0">
              <a:solidFill>
                <a:srgbClr val="0070C0"/>
              </a:solidFill>
              <a:latin typeface="MS Gothic" pitchFamily="49" charset="-128"/>
              <a:ea typeface="MS Gothic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print 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 err="1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ttuple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* 2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# Prints 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the tuple two times</a:t>
            </a:r>
          </a:p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print 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 err="1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tuple+ttup</a:t>
            </a:r>
            <a:r>
              <a:rPr lang="en-US" altLang="en-US" sz="2568" b="1" spc="-200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 </a:t>
            </a:r>
            <a:r>
              <a:rPr lang="en-US" altLang="en-US" sz="1400" b="1" spc="-200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</a:t>
            </a:r>
            <a:r>
              <a:rPr lang="en-US" altLang="en-US" sz="2568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#</a:t>
            </a:r>
            <a:r>
              <a:rPr lang="en-US" altLang="en-US" sz="600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   </a:t>
            </a:r>
            <a:r>
              <a:rPr lang="en-US" altLang="en-US" sz="2568" dirty="0" smtClean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Prints 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concatenated tuples</a:t>
            </a:r>
          </a:p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dirty="0">
                <a:latin typeface="Lucida Console" pitchFamily="49" charset="0"/>
                <a:ea typeface="MS Gothic" pitchFamily="49" charset="-128"/>
                <a:cs typeface="Times New Roman" panose="02020603050405020304" pitchFamily="18" charset="0"/>
              </a:rPr>
              <a:t>%</a:t>
            </a:r>
            <a:r>
              <a:rPr lang="en-US" altLang="en-US" sz="2568" dirty="0"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 python3 test.py</a:t>
            </a:r>
          </a:p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 err="1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abcd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', 786, 2.23, 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, 70.2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</a:p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786, 2.23, 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2.23, 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, 70.2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123, 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, 123, 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(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 err="1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abcd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, 786, 2.23, 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, 70.2, 123, 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john</a:t>
            </a:r>
            <a:r>
              <a:rPr lang="en-US" altLang="en-US" sz="2568" dirty="0">
                <a:solidFill>
                  <a:srgbClr val="0070C0"/>
                </a:solidFill>
                <a:latin typeface="Lucida Sans" panose="020B0602030504020204" pitchFamily="34" charset="0"/>
                <a:ea typeface="MS Gothic" pitchFamily="49" charset="-128"/>
                <a:cs typeface="Times New Roman" panose="02020603050405020304" pitchFamily="18" charset="0"/>
              </a:rPr>
              <a:t>'</a:t>
            </a:r>
            <a:r>
              <a:rPr lang="en-US" altLang="en-US" sz="2568" b="1" dirty="0">
                <a:solidFill>
                  <a:srgbClr val="0070C0"/>
                </a:solidFill>
                <a:latin typeface="MS Gothic" pitchFamily="49" charset="-128"/>
                <a:ea typeface="MS Gothic" pitchFamily="49" charset="-128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en-US" sz="2568" dirty="0">
                <a:latin typeface="Lucida Console" pitchFamily="49" charset="0"/>
                <a:ea typeface="MS Gothic" pitchFamily="49" charset="-128"/>
                <a:cs typeface="Times New Roman" panose="02020603050405020304" pitchFamily="18" charset="0"/>
              </a:rPr>
              <a:t>%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729787" cy="1161142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rgbClr val="0070C0"/>
                </a:solidFill>
              </a:rPr>
              <a:t>Python Tuples:</a:t>
            </a:r>
          </a:p>
        </p:txBody>
      </p:sp>
    </p:spTree>
    <p:extLst>
      <p:ext uri="{BB962C8B-B14F-4D97-AF65-F5344CB8AC3E}">
        <p14:creationId xmlns:p14="http://schemas.microsoft.com/office/powerpoint/2010/main" val="307699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Creating Singleton Tuples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5256" y="1012724"/>
            <a:ext cx="9554531" cy="18189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436" indent="-182436" algn="l" defTabSz="729742" rtl="0" eaLnBrk="1" latinLnBrk="0" hangingPunct="1">
              <a:lnSpc>
                <a:spcPct val="90000"/>
              </a:lnSpc>
              <a:spcBef>
                <a:spcPts val="798"/>
              </a:spcBef>
              <a:buFont typeface="Arial" panose="020B0604020202020204" pitchFamily="34" charset="0"/>
              <a:buChar char="•"/>
              <a:defRPr sz="31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30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8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17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7049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192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0679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1662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6533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1404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>
                <a:solidFill>
                  <a:srgbClr val="FF0000"/>
                </a:solidFill>
              </a:rPr>
              <a:t>You can create a tuple with any number of entries, including zero:</a:t>
            </a:r>
          </a:p>
          <a:p>
            <a:pPr lvl="1">
              <a:buFontTx/>
              <a:buNone/>
            </a:pP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tup1=</a:t>
            </a:r>
            <a:r>
              <a:rPr lang="en-US" sz="2600" b="1" dirty="0" smtClean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'phys','chem',2017,2019</a:t>
            </a:r>
            <a:r>
              <a:rPr lang="en-US" sz="2600" b="1" dirty="0" smtClean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en-US" sz="260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; tup2=</a:t>
            </a:r>
            <a:r>
              <a:rPr lang="en-US" sz="2600" b="1" dirty="0" smtClean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endParaRPr lang="en-US" sz="2600" dirty="0" smtClean="0"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56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-198369" y="2644877"/>
            <a:ext cx="9928155" cy="4218039"/>
          </a:xfrm>
        </p:spPr>
        <p:txBody>
          <a:bodyPr>
            <a:normAutofit/>
          </a:bodyPr>
          <a:lstStyle/>
          <a:p>
            <a:pPr marL="419344" lvl="1" indent="0">
              <a:buNone/>
            </a:pPr>
            <a:r>
              <a:rPr lang="en-US" sz="2201" dirty="0"/>
              <a:t>	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 = </a:t>
            </a:r>
            <a:r>
              <a:rPr lang="en-US" sz="24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2+3*</a:t>
            </a:r>
            <a:r>
              <a:rPr lang="en-US" sz="24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4+1</a:t>
            </a:r>
            <a:r>
              <a:rPr lang="en-US" sz="2400" b="1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))</a:t>
            </a:r>
            <a:endParaRPr lang="en-US" sz="2400" b="1" dirty="0">
              <a:solidFill>
                <a:srgbClr val="0070C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Creating Singleton Tuples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5256" y="1012724"/>
            <a:ext cx="9554531" cy="18189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436" indent="-182436" algn="l" defTabSz="729742" rtl="0" eaLnBrk="1" latinLnBrk="0" hangingPunct="1">
              <a:lnSpc>
                <a:spcPct val="90000"/>
              </a:lnSpc>
              <a:spcBef>
                <a:spcPts val="798"/>
              </a:spcBef>
              <a:buFont typeface="Arial" panose="020B0604020202020204" pitchFamily="34" charset="0"/>
              <a:buChar char="•"/>
              <a:defRPr sz="31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30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8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17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7049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192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0679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1662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6533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1404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You can create a tuple with any number of entries, including zero:</a:t>
            </a:r>
          </a:p>
          <a:p>
            <a:pPr lvl="1">
              <a:buFontTx/>
              <a:buNone/>
            </a:pPr>
            <a:r>
              <a:rPr lang="en-US" sz="2600" dirty="0" smtClean="0">
                <a:latin typeface="Lucida Console" panose="020B0609040504020204" pitchFamily="49" charset="0"/>
                <a:cs typeface="Courier New" pitchFamily="49" charset="0"/>
              </a:rPr>
              <a:t>tup1=</a:t>
            </a:r>
            <a:r>
              <a:rPr lang="en-US" sz="2600" b="1" dirty="0" smtClean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sz="2600" dirty="0" smtClean="0">
                <a:latin typeface="Lucida Console" panose="020B0609040504020204" pitchFamily="49" charset="0"/>
                <a:cs typeface="Courier New" pitchFamily="49" charset="0"/>
              </a:rPr>
              <a:t>'phys','chem',2017,2019</a:t>
            </a:r>
            <a:r>
              <a:rPr lang="en-US" sz="2600" b="1" dirty="0" smtClean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en-US" sz="2600" dirty="0" smtClean="0">
                <a:latin typeface="Lucida Console" panose="020B0609040504020204" pitchFamily="49" charset="0"/>
                <a:cs typeface="Courier New" pitchFamily="49" charset="0"/>
              </a:rPr>
              <a:t>; tup2=</a:t>
            </a:r>
            <a:r>
              <a:rPr lang="en-US" sz="2600" b="1" dirty="0" smtClean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endParaRPr lang="en-US" sz="2600" dirty="0" smtClean="0"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dirty="0" smtClean="0">
                <a:solidFill>
                  <a:srgbClr val="FF0000"/>
                </a:solidFill>
              </a:rPr>
              <a:t>But a tuple with one value (mathematically, this is called a </a:t>
            </a:r>
            <a:r>
              <a:rPr lang="en-US" sz="2600" i="1" dirty="0" smtClean="0">
                <a:solidFill>
                  <a:srgbClr val="008000"/>
                </a:solidFill>
              </a:rPr>
              <a:t>singleton</a:t>
            </a:r>
            <a:r>
              <a:rPr lang="en-US" sz="2600" dirty="0" smtClean="0">
                <a:solidFill>
                  <a:srgbClr val="FF0000"/>
                </a:solidFill>
              </a:rPr>
              <a:t>) has a problem, because numerical expressions use parentheses too: </a:t>
            </a:r>
          </a:p>
        </p:txBody>
      </p:sp>
    </p:spTree>
    <p:extLst>
      <p:ext uri="{BB962C8B-B14F-4D97-AF65-F5344CB8AC3E}">
        <p14:creationId xmlns:p14="http://schemas.microsoft.com/office/powerpoint/2010/main" val="281797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-198369" y="2644877"/>
            <a:ext cx="9928155" cy="4218039"/>
          </a:xfrm>
        </p:spPr>
        <p:txBody>
          <a:bodyPr>
            <a:normAutofit/>
          </a:bodyPr>
          <a:lstStyle/>
          <a:p>
            <a:pPr marL="419344" lvl="1" indent="0">
              <a:buNone/>
            </a:pPr>
            <a:r>
              <a:rPr lang="en-US" sz="2201" dirty="0"/>
              <a:t>	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x = </a:t>
            </a:r>
            <a:r>
              <a:rPr lang="en-US" sz="24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2+3*</a:t>
            </a:r>
            <a:r>
              <a:rPr lang="en-US" sz="24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4+1</a:t>
            </a:r>
            <a:r>
              <a:rPr lang="en-US" sz="24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))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But an expression can be as simple as just a number: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x = </a:t>
            </a:r>
            <a:r>
              <a:rPr lang="en-US" sz="24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50</a:t>
            </a:r>
            <a:r>
              <a:rPr lang="en-US" sz="24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 (</a:t>
            </a:r>
            <a:r>
              <a:rPr lang="en-US" sz="2400" b="1" dirty="0">
                <a:solidFill>
                  <a:srgbClr val="0066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x*2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100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# </a:t>
            </a:r>
            <a:r>
              <a:rPr lang="en-US" sz="2400" b="1" dirty="0">
                <a:solidFill>
                  <a:srgbClr val="0066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smtClean="0">
                <a:solidFill>
                  <a:srgbClr val="0066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50)*2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== </a:t>
            </a:r>
            <a:r>
              <a:rPr lang="en-US" sz="2400" b="1" dirty="0" smtClean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100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tells us </a:t>
            </a:r>
            <a:r>
              <a:rPr lang="en-US" sz="2400" b="1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50</a:t>
            </a:r>
            <a:r>
              <a:rPr lang="en-US" sz="2400" b="1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is 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a 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number</a:t>
            </a:r>
            <a:endParaRPr lang="en-US" altLang="zh-TW" sz="2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Creating Singleton Tuples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5256" y="1012724"/>
            <a:ext cx="9554531" cy="18189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436" indent="-182436" algn="l" defTabSz="729742" rtl="0" eaLnBrk="1" latinLnBrk="0" hangingPunct="1">
              <a:lnSpc>
                <a:spcPct val="90000"/>
              </a:lnSpc>
              <a:spcBef>
                <a:spcPts val="798"/>
              </a:spcBef>
              <a:buFont typeface="Arial" panose="020B0604020202020204" pitchFamily="34" charset="0"/>
              <a:buChar char="•"/>
              <a:defRPr sz="31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30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8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17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7049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192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0679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1662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6533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1404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You can create a tuple with any number of entries, including zero:</a:t>
            </a:r>
          </a:p>
          <a:p>
            <a:pPr lvl="1">
              <a:buFontTx/>
              <a:buNone/>
            </a:pPr>
            <a:r>
              <a:rPr lang="en-US" sz="2600" dirty="0" smtClean="0">
                <a:latin typeface="Lucida Console" panose="020B0609040504020204" pitchFamily="49" charset="0"/>
                <a:cs typeface="Courier New" pitchFamily="49" charset="0"/>
              </a:rPr>
              <a:t>tup1=</a:t>
            </a:r>
            <a:r>
              <a:rPr lang="en-US" sz="2600" b="1" dirty="0" smtClean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sz="2600" dirty="0" smtClean="0">
                <a:latin typeface="Lucida Console" panose="020B0609040504020204" pitchFamily="49" charset="0"/>
                <a:cs typeface="Courier New" pitchFamily="49" charset="0"/>
              </a:rPr>
              <a:t>'phys','chem',2017,2019</a:t>
            </a:r>
            <a:r>
              <a:rPr lang="en-US" sz="2600" b="1" dirty="0" smtClean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en-US" sz="2600" dirty="0" smtClean="0">
                <a:latin typeface="Lucida Console" panose="020B0609040504020204" pitchFamily="49" charset="0"/>
                <a:cs typeface="Courier New" pitchFamily="49" charset="0"/>
              </a:rPr>
              <a:t>; tup2=</a:t>
            </a:r>
            <a:r>
              <a:rPr lang="en-US" sz="2600" b="1" dirty="0" smtClean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endParaRPr lang="en-US" sz="2600" dirty="0" smtClean="0"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dirty="0" smtClean="0"/>
              <a:t>But a tuple with one value (mathematically, this is called a </a:t>
            </a:r>
            <a:r>
              <a:rPr lang="en-US" sz="2600" i="1" dirty="0" smtClean="0">
                <a:solidFill>
                  <a:srgbClr val="008000"/>
                </a:solidFill>
              </a:rPr>
              <a:t>singleton</a:t>
            </a:r>
            <a:r>
              <a:rPr lang="en-US" sz="2600" dirty="0" smtClean="0"/>
              <a:t>)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smtClean="0"/>
              <a:t>has a problem, because numerical expressions use parentheses too: </a:t>
            </a:r>
          </a:p>
        </p:txBody>
      </p:sp>
    </p:spTree>
    <p:extLst>
      <p:ext uri="{BB962C8B-B14F-4D97-AF65-F5344CB8AC3E}">
        <p14:creationId xmlns:p14="http://schemas.microsoft.com/office/powerpoint/2010/main" val="265919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59076" y="1143000"/>
            <a:ext cx="9077818" cy="5225387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Assigning a new value to an existing variable does not update it, instead it creates a new variable.</a:t>
            </a:r>
          </a:p>
          <a:p>
            <a:pPr lvl="1"/>
            <a:r>
              <a:rPr lang="en-US" altLang="en-US" sz="2800" dirty="0"/>
              <a:t>If </a:t>
            </a:r>
            <a:r>
              <a:rPr lang="en-US" altLang="en-US" sz="2800" dirty="0" smtClean="0"/>
              <a:t>its </a:t>
            </a:r>
            <a:r>
              <a:rPr lang="en-US" altLang="en-US" sz="2800" dirty="0"/>
              <a:t>the same type (or even if not</a:t>
            </a:r>
            <a:r>
              <a:rPr lang="en-US" altLang="en-US" sz="2800" dirty="0" smtClean="0"/>
              <a:t>) </a:t>
            </a:r>
            <a:r>
              <a:rPr lang="en-US" altLang="en-US" sz="2800" dirty="0"/>
              <a:t>it </a:t>
            </a:r>
            <a:r>
              <a:rPr lang="en-US" altLang="en-US" sz="2800" i="1" dirty="0" smtClean="0"/>
              <a:t>could</a:t>
            </a:r>
            <a:r>
              <a:rPr lang="en-US" altLang="en-US" sz="2800" dirty="0" smtClean="0"/>
              <a:t> end </a:t>
            </a:r>
            <a:r>
              <a:rPr lang="en-US" altLang="en-US" sz="2800" dirty="0"/>
              <a:t>up in the same memory location. Nonetheless, it is a new variable.</a:t>
            </a:r>
          </a:p>
          <a:p>
            <a:r>
              <a:rPr lang="en-US" altLang="en-US" sz="3200" dirty="0"/>
              <a:t>But there are multi-value variables. A</a:t>
            </a:r>
            <a:r>
              <a:rPr lang="en-US" altLang="en-US" sz="3200" dirty="0" smtClean="0"/>
              <a:t>ssigning to one </a:t>
            </a:r>
            <a:r>
              <a:rPr lang="en-US" altLang="en-US" sz="3200" spc="-30" dirty="0"/>
              <a:t>value is different than assigning </a:t>
            </a:r>
            <a:r>
              <a:rPr lang="en-US" altLang="en-US" sz="3200" spc="-30" dirty="0" smtClean="0"/>
              <a:t>to the whole variable</a:t>
            </a:r>
            <a:r>
              <a:rPr lang="en-US" altLang="en-US" sz="3200" spc="-30" dirty="0"/>
              <a:t>.</a:t>
            </a:r>
          </a:p>
          <a:p>
            <a:r>
              <a:rPr lang="en-US" altLang="en-US" sz="3200" dirty="0"/>
              <a:t>Python divides its types into two categories:</a:t>
            </a:r>
          </a:p>
          <a:p>
            <a:pPr marL="836633" lvl="1" indent="-471762">
              <a:buFont typeface="+mj-lt"/>
              <a:buAutoNum type="arabicPeriod"/>
            </a:pPr>
            <a:r>
              <a:rPr lang="en-US" altLang="en-US" sz="3200" dirty="0" smtClean="0"/>
              <a:t>Numbers, strings, </a:t>
            </a:r>
            <a:r>
              <a:rPr lang="en-US" altLang="en-US" sz="3200" dirty="0"/>
              <a:t>and tuples are </a:t>
            </a:r>
            <a:r>
              <a:rPr lang="en-US" altLang="en-US" sz="3200" b="1" dirty="0">
                <a:solidFill>
                  <a:srgbClr val="00B050"/>
                </a:solidFill>
              </a:rPr>
              <a:t>im</a:t>
            </a:r>
            <a:r>
              <a:rPr lang="en-US" altLang="en-US" sz="3200" b="1" dirty="0">
                <a:solidFill>
                  <a:srgbClr val="FF0000"/>
                </a:solidFill>
              </a:rPr>
              <a:t>mut</a:t>
            </a:r>
            <a:r>
              <a:rPr lang="en-US" altLang="en-US" sz="3200" b="1" dirty="0">
                <a:solidFill>
                  <a:srgbClr val="0070C0"/>
                </a:solidFill>
              </a:rPr>
              <a:t>able</a:t>
            </a:r>
            <a:r>
              <a:rPr lang="en-US" altLang="en-US" sz="3200" dirty="0"/>
              <a:t>.</a:t>
            </a:r>
          </a:p>
          <a:p>
            <a:pPr marL="836633" lvl="1" indent="-471762">
              <a:buFont typeface="+mj-lt"/>
              <a:buAutoNum type="arabicPeriod"/>
            </a:pPr>
            <a:r>
              <a:rPr lang="en-US" altLang="en-US" sz="3200" dirty="0" smtClean="0">
                <a:solidFill>
                  <a:srgbClr val="FF0000"/>
                </a:solidFill>
              </a:rPr>
              <a:t>Lists, sets, </a:t>
            </a:r>
            <a:r>
              <a:rPr lang="en-US" altLang="en-US" sz="3200" dirty="0">
                <a:solidFill>
                  <a:srgbClr val="FF0000"/>
                </a:solidFill>
              </a:rPr>
              <a:t>and dictionaries are mutable.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615174" y="5512206"/>
            <a:ext cx="1531582" cy="1039287"/>
          </a:xfrm>
          <a:prstGeom prst="wedgeRoundRectCallout">
            <a:avLst>
              <a:gd name="adj1" fmla="val 86656"/>
              <a:gd name="adj2" fmla="val -123332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34" i="1" dirty="0" err="1">
                <a:solidFill>
                  <a:prstClr val="white"/>
                </a:solidFill>
              </a:rPr>
              <a:t>im</a:t>
            </a:r>
            <a:r>
              <a:rPr lang="en-US" altLang="zh-TW" sz="1834" i="1" dirty="0">
                <a:solidFill>
                  <a:prstClr val="white"/>
                </a:solidFill>
              </a:rPr>
              <a:t>:</a:t>
            </a:r>
            <a:r>
              <a:rPr lang="en-US" altLang="zh-TW" sz="1834" dirty="0">
                <a:solidFill>
                  <a:prstClr val="white"/>
                </a:solidFill>
              </a:rPr>
              <a:t> a prefix meaning “</a:t>
            </a:r>
            <a:r>
              <a:rPr lang="en-US" altLang="zh-TW" sz="2935" i="1" dirty="0">
                <a:solidFill>
                  <a:prstClr val="white"/>
                </a:solidFill>
              </a:rPr>
              <a:t>not</a:t>
            </a:r>
            <a:r>
              <a:rPr lang="en-US" altLang="zh-TW" sz="1834" dirty="0">
                <a:solidFill>
                  <a:prstClr val="white"/>
                </a:solidFill>
              </a:rPr>
              <a:t>”</a:t>
            </a:r>
            <a:endParaRPr lang="zh-TW" altLang="en-US" sz="1834" dirty="0">
              <a:solidFill>
                <a:prstClr val="white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6177145" y="5515246"/>
            <a:ext cx="1531582" cy="1039287"/>
          </a:xfrm>
          <a:prstGeom prst="wedgeRoundRectCallout">
            <a:avLst>
              <a:gd name="adj1" fmla="val 32780"/>
              <a:gd name="adj2" fmla="val -115311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34" i="1" dirty="0">
                <a:solidFill>
                  <a:prstClr val="white"/>
                </a:solidFill>
              </a:rPr>
              <a:t>mute:</a:t>
            </a:r>
            <a:r>
              <a:rPr lang="en-US" altLang="zh-TW" sz="1834" dirty="0">
                <a:solidFill>
                  <a:prstClr val="white"/>
                </a:solidFill>
              </a:rPr>
              <a:t> a root meaning “</a:t>
            </a:r>
            <a:r>
              <a:rPr lang="en-US" altLang="zh-TW" sz="2935" i="1" dirty="0">
                <a:solidFill>
                  <a:prstClr val="white"/>
                </a:solidFill>
              </a:rPr>
              <a:t>change</a:t>
            </a:r>
            <a:r>
              <a:rPr lang="en-US" altLang="zh-TW" sz="1834" dirty="0">
                <a:solidFill>
                  <a:prstClr val="white"/>
                </a:solidFill>
              </a:rPr>
              <a:t>”</a:t>
            </a:r>
            <a:endParaRPr lang="zh-TW" altLang="en-US" sz="1834" dirty="0">
              <a:solidFill>
                <a:prstClr val="white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7740620" y="5509171"/>
            <a:ext cx="1531582" cy="1039287"/>
          </a:xfrm>
          <a:prstGeom prst="wedgeRoundRectCallout">
            <a:avLst>
              <a:gd name="adj1" fmla="val -23836"/>
              <a:gd name="adj2" fmla="val -117768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34" i="1" dirty="0">
                <a:solidFill>
                  <a:prstClr val="white"/>
                </a:solidFill>
              </a:rPr>
              <a:t>able:</a:t>
            </a:r>
            <a:r>
              <a:rPr lang="en-US" altLang="zh-TW" sz="1834" dirty="0">
                <a:solidFill>
                  <a:prstClr val="white"/>
                </a:solidFill>
              </a:rPr>
              <a:t> a suffix meaning “</a:t>
            </a:r>
            <a:r>
              <a:rPr lang="en-US" altLang="zh-TW" sz="2935" i="1" dirty="0">
                <a:solidFill>
                  <a:prstClr val="white"/>
                </a:solidFill>
              </a:rPr>
              <a:t>able</a:t>
            </a:r>
            <a:r>
              <a:rPr lang="en-US" altLang="zh-TW" sz="1834" dirty="0">
                <a:solidFill>
                  <a:prstClr val="white"/>
                </a:solidFill>
              </a:rPr>
              <a:t>”</a:t>
            </a:r>
            <a:endParaRPr lang="zh-TW" altLang="en-US" sz="1834" dirty="0">
              <a:solidFill>
                <a:prstClr val="white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355522" y="5509170"/>
            <a:ext cx="2053410" cy="1039287"/>
          </a:xfrm>
          <a:prstGeom prst="wedgeRoundRectCallout">
            <a:avLst>
              <a:gd name="adj1" fmla="val 125040"/>
              <a:gd name="adj2" fmla="val 29027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zh-TW" sz="825" i="1" dirty="0">
              <a:solidFill>
                <a:prstClr val="white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altLang="zh-TW" sz="1834" i="1" dirty="0">
                <a:solidFill>
                  <a:prstClr val="white"/>
                </a:solidFill>
              </a:rPr>
              <a:t>not</a:t>
            </a:r>
            <a:r>
              <a:rPr lang="en-US" altLang="zh-TW" sz="1100" i="1" dirty="0">
                <a:solidFill>
                  <a:prstClr val="white"/>
                </a:solidFill>
              </a:rPr>
              <a:t> </a:t>
            </a:r>
            <a:r>
              <a:rPr lang="en-US" altLang="zh-TW" sz="1834" dirty="0">
                <a:solidFill>
                  <a:prstClr val="white"/>
                </a:solidFill>
                <a:sym typeface="Symbol" panose="05050102010706020507" pitchFamily="18" charset="2"/>
              </a:rPr>
              <a:t></a:t>
            </a:r>
            <a:r>
              <a:rPr lang="en-US" altLang="zh-TW" sz="800" dirty="0">
                <a:solidFill>
                  <a:prstClr val="white"/>
                </a:solidFill>
                <a:sym typeface="Symbol" panose="05050102010706020507" pitchFamily="18" charset="2"/>
              </a:rPr>
              <a:t> </a:t>
            </a:r>
            <a:r>
              <a:rPr lang="en-US" altLang="zh-TW" sz="1834" i="1" dirty="0">
                <a:solidFill>
                  <a:prstClr val="white"/>
                </a:solidFill>
                <a:sym typeface="Symbol" panose="05050102010706020507" pitchFamily="18" charset="2"/>
              </a:rPr>
              <a:t>change</a:t>
            </a:r>
            <a:r>
              <a:rPr lang="en-US" altLang="zh-TW" sz="1100" i="1" dirty="0">
                <a:solidFill>
                  <a:prstClr val="white"/>
                </a:solidFill>
                <a:sym typeface="Symbol" panose="05050102010706020507" pitchFamily="18" charset="2"/>
              </a:rPr>
              <a:t> </a:t>
            </a:r>
            <a:r>
              <a:rPr lang="en-US" altLang="zh-TW" sz="1834" dirty="0">
                <a:solidFill>
                  <a:prstClr val="white"/>
                </a:solidFill>
                <a:sym typeface="Symbol" panose="05050102010706020507" pitchFamily="18" charset="2"/>
              </a:rPr>
              <a:t></a:t>
            </a:r>
            <a:r>
              <a:rPr lang="en-US" altLang="zh-TW" sz="800" i="1" dirty="0">
                <a:solidFill>
                  <a:prstClr val="white"/>
                </a:solidFill>
                <a:sym typeface="Symbol" panose="05050102010706020507" pitchFamily="18" charset="2"/>
              </a:rPr>
              <a:t> </a:t>
            </a:r>
            <a:r>
              <a:rPr lang="en-US" altLang="zh-TW" sz="1834" i="1" dirty="0" smtClean="0">
                <a:solidFill>
                  <a:prstClr val="white"/>
                </a:solidFill>
              </a:rPr>
              <a:t>able:</a:t>
            </a:r>
            <a:r>
              <a:rPr lang="en-US" altLang="zh-TW" sz="1834" dirty="0" smtClean="0">
                <a:solidFill>
                  <a:prstClr val="white"/>
                </a:solidFill>
              </a:rPr>
              <a:t> </a:t>
            </a:r>
            <a:r>
              <a:rPr lang="en-US" altLang="zh-TW" sz="1834" dirty="0">
                <a:solidFill>
                  <a:prstClr val="white"/>
                </a:solidFill>
              </a:rPr>
              <a:t>“</a:t>
            </a:r>
            <a:r>
              <a:rPr lang="en-US" altLang="zh-TW" sz="2935" i="1" dirty="0">
                <a:solidFill>
                  <a:prstClr val="white"/>
                </a:solidFill>
              </a:rPr>
              <a:t>cannot be changed</a:t>
            </a:r>
            <a:r>
              <a:rPr lang="en-US" altLang="zh-TW" sz="1834" dirty="0">
                <a:solidFill>
                  <a:prstClr val="white"/>
                </a:solidFill>
              </a:rPr>
              <a:t>”</a:t>
            </a:r>
            <a:endParaRPr lang="zh-TW" altLang="en-US" sz="1834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1"/>
            <a:ext cx="9729788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>
                <a:solidFill>
                  <a:srgbClr val="00B0F0"/>
                </a:solidFill>
              </a:rPr>
              <a:t>Updating</a:t>
            </a:r>
            <a:r>
              <a:rPr lang="en-US" altLang="en-US" sz="4400" dirty="0">
                <a:solidFill>
                  <a:srgbClr val="0070C0"/>
                </a:solidFill>
              </a:rPr>
              <a:t> the Values of Variables:</a:t>
            </a:r>
            <a:endParaRPr lang="en-US" altLang="en-US" sz="4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41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-198369" y="2644877"/>
            <a:ext cx="9928155" cy="4218039"/>
          </a:xfrm>
        </p:spPr>
        <p:txBody>
          <a:bodyPr>
            <a:normAutofit/>
          </a:bodyPr>
          <a:lstStyle/>
          <a:p>
            <a:pPr marL="419344" lvl="1" indent="0">
              <a:buNone/>
            </a:pPr>
            <a:r>
              <a:rPr lang="en-US" sz="2000" dirty="0"/>
              <a:t>	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x = </a:t>
            </a:r>
            <a:r>
              <a:rPr lang="en-US" sz="2400" b="1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2+3*</a:t>
            </a:r>
            <a:r>
              <a:rPr lang="en-US" sz="2400" b="1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4+1</a:t>
            </a:r>
            <a:r>
              <a:rPr lang="en-US" sz="24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))</a:t>
            </a:r>
          </a:p>
          <a:p>
            <a:pPr lvl="2"/>
            <a:r>
              <a:rPr lang="en-US" sz="2400" dirty="0"/>
              <a:t>But an expression can be as simple as just a number: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x = </a:t>
            </a:r>
            <a:r>
              <a:rPr lang="en-US" sz="2400" b="1" dirty="0" smtClean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50</a:t>
            </a:r>
            <a:r>
              <a:rPr lang="en-US" sz="24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print (x*2)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100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# (50)*2 == 100 tells us (50) is a number</a:t>
            </a:r>
            <a:endParaRPr lang="en-US" altLang="zh-TW" sz="2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TW" sz="2400" dirty="0">
                <a:solidFill>
                  <a:srgbClr val="FF0000"/>
                </a:solidFill>
              </a:rPr>
              <a:t>The solution is for tuple singletons to use a comma at the end: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x = </a:t>
            </a:r>
            <a:r>
              <a:rPr lang="en-US" altLang="zh-TW" sz="24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50</a:t>
            </a:r>
            <a:r>
              <a:rPr lang="en-US" altLang="zh-TW" sz="24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,)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 print (x*2)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50, 50</a:t>
            </a:r>
            <a:r>
              <a:rPr lang="en-US" altLang="zh-TW" sz="24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# Clearly (50,) was treated like a </a:t>
            </a:r>
            <a:r>
              <a:rPr 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tuple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Creating Singleton Tuples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5256" y="1012724"/>
            <a:ext cx="9554531" cy="18189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436" indent="-182436" algn="l" defTabSz="729742" rtl="0" eaLnBrk="1" latinLnBrk="0" hangingPunct="1">
              <a:lnSpc>
                <a:spcPct val="90000"/>
              </a:lnSpc>
              <a:spcBef>
                <a:spcPts val="798"/>
              </a:spcBef>
              <a:buFont typeface="Arial" panose="020B0604020202020204" pitchFamily="34" charset="0"/>
              <a:buChar char="•"/>
              <a:defRPr sz="31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30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8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17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7049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192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0679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1662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6533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1404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You can create a tuple with any number of entries, including zero:</a:t>
            </a:r>
          </a:p>
          <a:p>
            <a:pPr lvl="1">
              <a:buFontTx/>
              <a:buNone/>
            </a:pPr>
            <a:r>
              <a:rPr lang="en-US" sz="2600" dirty="0" smtClean="0">
                <a:latin typeface="Lucida Console" panose="020B0609040504020204" pitchFamily="49" charset="0"/>
                <a:cs typeface="Courier New" pitchFamily="49" charset="0"/>
              </a:rPr>
              <a:t>tup1=</a:t>
            </a:r>
            <a:r>
              <a:rPr lang="en-US" sz="2600" b="1" dirty="0" smtClean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sz="2600" dirty="0" smtClean="0">
                <a:latin typeface="Lucida Console" panose="020B0609040504020204" pitchFamily="49" charset="0"/>
                <a:cs typeface="Courier New" pitchFamily="49" charset="0"/>
              </a:rPr>
              <a:t>'phys','chem',2017,2019</a:t>
            </a:r>
            <a:r>
              <a:rPr lang="en-US" sz="2600" b="1" dirty="0" smtClean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en-US" sz="2600" dirty="0" smtClean="0">
                <a:latin typeface="Lucida Console" panose="020B0609040504020204" pitchFamily="49" charset="0"/>
                <a:cs typeface="Courier New" pitchFamily="49" charset="0"/>
              </a:rPr>
              <a:t>; tup2=</a:t>
            </a:r>
            <a:r>
              <a:rPr lang="en-US" sz="2600" b="1" dirty="0" smtClean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endParaRPr lang="en-US" sz="2600" dirty="0" smtClean="0"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dirty="0" smtClean="0"/>
              <a:t>But a tuple with one value (mathematically, this is called a </a:t>
            </a:r>
            <a:r>
              <a:rPr lang="en-US" sz="2600" i="1" dirty="0" smtClean="0">
                <a:solidFill>
                  <a:srgbClr val="008000"/>
                </a:solidFill>
              </a:rPr>
              <a:t>singleton</a:t>
            </a:r>
            <a:r>
              <a:rPr lang="en-US" sz="2600" dirty="0" smtClean="0"/>
              <a:t>)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smtClean="0"/>
              <a:t>has a problem, because numerical expressions use parentheses too: </a:t>
            </a:r>
          </a:p>
        </p:txBody>
      </p:sp>
    </p:spTree>
    <p:extLst>
      <p:ext uri="{BB962C8B-B14F-4D97-AF65-F5344CB8AC3E}">
        <p14:creationId xmlns:p14="http://schemas.microsoft.com/office/powerpoint/2010/main" val="351338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-198369" y="2644877"/>
            <a:ext cx="10187943" cy="4218039"/>
          </a:xfrm>
        </p:spPr>
        <p:txBody>
          <a:bodyPr>
            <a:normAutofit fontScale="92500"/>
          </a:bodyPr>
          <a:lstStyle/>
          <a:p>
            <a:pPr marL="419344" lvl="1" indent="0">
              <a:buNone/>
            </a:pPr>
            <a:r>
              <a:rPr lang="en-US" sz="2201" dirty="0"/>
              <a:t>	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x = </a:t>
            </a: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2+3*</a:t>
            </a: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4+1</a:t>
            </a: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))</a:t>
            </a:r>
          </a:p>
          <a:p>
            <a:pPr lvl="2"/>
            <a:r>
              <a:rPr lang="en-US" sz="2568" dirty="0"/>
              <a:t>But an expression can be as simple as just a number: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 x = </a:t>
            </a: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50</a:t>
            </a:r>
            <a:r>
              <a:rPr lang="en-US" sz="2600" b="1" dirty="0">
                <a:solidFill>
                  <a:srgbClr val="0070C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; print (x*2)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100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 # (50)*2 == 100 tells us (50) is a number</a:t>
            </a:r>
            <a:endParaRPr lang="en-US" altLang="zh-TW" sz="26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TW" sz="2568" dirty="0"/>
              <a:t>The solution is for tuple singletons to use a comma at the end: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zh-TW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 x = </a:t>
            </a:r>
            <a:r>
              <a:rPr lang="en-US" altLang="zh-TW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50</a:t>
            </a:r>
            <a:r>
              <a:rPr lang="en-US" altLang="zh-TW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,)</a:t>
            </a:r>
            <a:r>
              <a:rPr lang="en-US" altLang="zh-TW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; print (x*2)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50, 50</a:t>
            </a:r>
            <a:r>
              <a:rPr lang="en-US" altLang="zh-TW" sz="2600" b="1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1258032" lvl="3" indent="0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 # Clearly </a:t>
            </a:r>
            <a:r>
              <a:rPr lang="en-US" sz="26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(50,) </a:t>
            </a:r>
            <a:r>
              <a:rPr lang="en-US" sz="2600" dirty="0">
                <a:latin typeface="Lucida Console" panose="020B0609040504020204" pitchFamily="49" charset="0"/>
                <a:cs typeface="Courier New" panose="02070309020205020404" pitchFamily="49" charset="0"/>
              </a:rPr>
              <a:t>was treated like a </a:t>
            </a:r>
            <a:r>
              <a:rPr lang="en-US" sz="26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tuple</a:t>
            </a:r>
            <a:endParaRPr lang="en-US" sz="26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2700" b="1" dirty="0">
                <a:solidFill>
                  <a:srgbClr val="FF0000"/>
                </a:solidFill>
              </a:rPr>
              <a:t>Non-singletons</a:t>
            </a:r>
            <a:r>
              <a:rPr lang="en-US" sz="2700" dirty="0">
                <a:solidFill>
                  <a:srgbClr val="FF0000"/>
                </a:solidFill>
              </a:rPr>
              <a:t> have no problem, because “</a:t>
            </a:r>
            <a:r>
              <a:rPr lang="en-US" sz="2700" b="1" dirty="0">
                <a:solidFill>
                  <a:srgbClr val="FF0000"/>
                </a:solidFill>
              </a:rPr>
              <a:t>,</a:t>
            </a:r>
            <a:r>
              <a:rPr lang="en-US" sz="2700" dirty="0">
                <a:solidFill>
                  <a:srgbClr val="FF0000"/>
                </a:solidFill>
              </a:rPr>
              <a:t>” isn’t used in expressions.</a:t>
            </a:r>
          </a:p>
          <a:p>
            <a:pPr lvl="1">
              <a:spcBef>
                <a:spcPts val="1200"/>
              </a:spcBef>
            </a:pPr>
            <a:r>
              <a:rPr lang="en-US" sz="2700" b="1" u="sng" dirty="0">
                <a:solidFill>
                  <a:srgbClr val="FF0000"/>
                </a:solidFill>
              </a:rPr>
              <a:t>List</a:t>
            </a:r>
            <a:r>
              <a:rPr lang="en-US" sz="2700" dirty="0">
                <a:solidFill>
                  <a:srgbClr val="FF0000"/>
                </a:solidFill>
              </a:rPr>
              <a:t> singletons have no problem, because “</a:t>
            </a:r>
            <a:r>
              <a:rPr lang="en-US" sz="2700" b="1" dirty="0">
                <a:solidFill>
                  <a:srgbClr val="FF0000"/>
                </a:solidFill>
              </a:rPr>
              <a:t>[</a:t>
            </a:r>
            <a:r>
              <a:rPr lang="en-US" sz="2700" dirty="0">
                <a:solidFill>
                  <a:srgbClr val="FF0000"/>
                </a:solidFill>
              </a:rPr>
              <a:t>” isn’t used in expressions.</a:t>
            </a:r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Creating Singleton Tuples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5256" y="1012724"/>
            <a:ext cx="9554531" cy="18189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436" indent="-182436" algn="l" defTabSz="729742" rtl="0" eaLnBrk="1" latinLnBrk="0" hangingPunct="1">
              <a:lnSpc>
                <a:spcPct val="90000"/>
              </a:lnSpc>
              <a:spcBef>
                <a:spcPts val="798"/>
              </a:spcBef>
              <a:buFont typeface="Arial" panose="020B0604020202020204" pitchFamily="34" charset="0"/>
              <a:buChar char="•"/>
              <a:defRPr sz="31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30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8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177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5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7049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192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2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06790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1662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6533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1404" indent="-182436" algn="l" defTabSz="729742" rtl="0" eaLnBrk="1" latinLnBrk="0" hangingPunct="1">
              <a:lnSpc>
                <a:spcPct val="90000"/>
              </a:lnSpc>
              <a:spcBef>
                <a:spcPts val="399"/>
              </a:spcBef>
              <a:buFont typeface="Arial" panose="020B0604020202020204" pitchFamily="34" charset="0"/>
              <a:buChar char="•"/>
              <a:defRPr sz="14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You can create a tuple with any number of entries, including zero:</a:t>
            </a:r>
          </a:p>
          <a:p>
            <a:pPr lvl="1">
              <a:buFontTx/>
              <a:buNone/>
            </a:pPr>
            <a:r>
              <a:rPr lang="en-US" sz="2600" dirty="0" smtClean="0">
                <a:latin typeface="Lucida Console" panose="020B0609040504020204" pitchFamily="49" charset="0"/>
                <a:cs typeface="Courier New" pitchFamily="49" charset="0"/>
              </a:rPr>
              <a:t>tup1=</a:t>
            </a:r>
            <a:r>
              <a:rPr lang="en-US" sz="2600" b="1" dirty="0" smtClean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lang="en-US" sz="2600" dirty="0" smtClean="0">
                <a:latin typeface="Lucida Console" panose="020B0609040504020204" pitchFamily="49" charset="0"/>
                <a:cs typeface="Courier New" pitchFamily="49" charset="0"/>
              </a:rPr>
              <a:t>'phys','chem',2017,2019</a:t>
            </a:r>
            <a:r>
              <a:rPr lang="en-US" sz="2600" b="1" dirty="0" smtClean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en-US" sz="2600" dirty="0" smtClean="0">
                <a:latin typeface="Lucida Console" panose="020B0609040504020204" pitchFamily="49" charset="0"/>
                <a:cs typeface="Courier New" pitchFamily="49" charset="0"/>
              </a:rPr>
              <a:t>; tup2=</a:t>
            </a:r>
            <a:r>
              <a:rPr lang="en-US" sz="2600" b="1" dirty="0" smtClean="0">
                <a:solidFill>
                  <a:srgbClr val="7030A0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endParaRPr lang="en-US" sz="2600" dirty="0" smtClean="0"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dirty="0" smtClean="0"/>
              <a:t>But a tuple with one value (mathematically, this is called a </a:t>
            </a:r>
            <a:r>
              <a:rPr lang="en-US" sz="2600" i="1" dirty="0" smtClean="0">
                <a:solidFill>
                  <a:srgbClr val="008000"/>
                </a:solidFill>
              </a:rPr>
              <a:t>singleton</a:t>
            </a:r>
            <a:r>
              <a:rPr lang="en-US" sz="2600" dirty="0" smtClean="0"/>
              <a:t>)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smtClean="0"/>
              <a:t>has a problem, because numerical expressions use parentheses too: </a:t>
            </a:r>
          </a:p>
        </p:txBody>
      </p:sp>
    </p:spTree>
    <p:extLst>
      <p:ext uri="{BB962C8B-B14F-4D97-AF65-F5344CB8AC3E}">
        <p14:creationId xmlns:p14="http://schemas.microsoft.com/office/powerpoint/2010/main" val="255640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75031" y="1032388"/>
            <a:ext cx="9314263" cy="5370694"/>
          </a:xfrm>
        </p:spPr>
        <p:txBody>
          <a:bodyPr>
            <a:noAutofit/>
          </a:bodyPr>
          <a:lstStyle/>
          <a:p>
            <a:pPr>
              <a:buClr>
                <a:schemeClr val="bg1"/>
              </a:buClr>
            </a:pPr>
            <a:r>
              <a:rPr lang="en-US" sz="3600" dirty="0"/>
              <a:t>Any set of </a:t>
            </a:r>
            <a:r>
              <a:rPr lang="en-US" sz="3600" dirty="0">
                <a:solidFill>
                  <a:srgbClr val="FFC000"/>
                </a:solidFill>
              </a:rPr>
              <a:t>comma</a:t>
            </a:r>
            <a:r>
              <a:rPr lang="en-US" sz="3600" dirty="0"/>
              <a:t>-separated </a:t>
            </a:r>
            <a:r>
              <a:rPr lang="en-US" altLang="zh-TW" sz="3600" dirty="0"/>
              <a:t>objects</a:t>
            </a:r>
            <a:r>
              <a:rPr lang="en-US" sz="3600" dirty="0"/>
              <a:t>, written </a:t>
            </a:r>
            <a:r>
              <a:rPr lang="en-US" sz="3600" dirty="0">
                <a:solidFill>
                  <a:srgbClr val="FF0000"/>
                </a:solidFill>
              </a:rPr>
              <a:t>without</a:t>
            </a:r>
            <a:r>
              <a:rPr lang="en-US" sz="3600" dirty="0"/>
              <a:t> identifying symbols, </a:t>
            </a:r>
            <a:r>
              <a:rPr lang="en-US" sz="3600" dirty="0">
                <a:solidFill>
                  <a:srgbClr val="FFC000"/>
                </a:solidFill>
              </a:rPr>
              <a:t>defaults </a:t>
            </a:r>
            <a:r>
              <a:rPr lang="en-US" sz="3600" dirty="0" smtClean="0">
                <a:solidFill>
                  <a:srgbClr val="FFC000"/>
                </a:solidFill>
              </a:rPr>
              <a:t>to a </a:t>
            </a:r>
            <a:r>
              <a:rPr lang="en-US" sz="3600" dirty="0">
                <a:solidFill>
                  <a:srgbClr val="FFC000"/>
                </a:solidFill>
              </a:rPr>
              <a:t>tuple</a:t>
            </a:r>
            <a:r>
              <a:rPr lang="en-US" sz="3600" dirty="0"/>
              <a:t>: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'ab'</a:t>
            </a:r>
            <a:r>
              <a:rPr lang="en-US" sz="28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-4.24e93</a:t>
            </a:r>
            <a:r>
              <a:rPr lang="en-US" sz="28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7+6.6j</a:t>
            </a:r>
            <a:r>
              <a:rPr lang="en-US" sz="28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'xyz'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 (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"X =&gt; ", </a:t>
            </a:r>
            <a:r>
              <a:rPr lang="en-US" sz="28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TW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X =&gt; </a:t>
            </a:r>
            <a:r>
              <a:rPr lang="en-US" altLang="zh-TW" sz="28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'ab', -4.24e93, 7+6.6j, 'xyz'</a:t>
            </a:r>
            <a:r>
              <a:rPr lang="en-US" altLang="zh-TW" sz="2800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>
              <a:spcBef>
                <a:spcPts val="1800"/>
              </a:spcBef>
              <a:buClr>
                <a:schemeClr val="bg1"/>
              </a:buClr>
            </a:pPr>
            <a:r>
              <a:rPr lang="en-US" sz="3600" dirty="0" smtClean="0"/>
              <a:t>(If there is also </a:t>
            </a:r>
            <a:r>
              <a:rPr lang="en-US" sz="3600" dirty="0" smtClean="0">
                <a:solidFill>
                  <a:srgbClr val="FF0000"/>
                </a:solidFill>
              </a:rPr>
              <a:t>no comma </a:t>
            </a:r>
            <a:r>
              <a:rPr lang="en-US" sz="3600" dirty="0" smtClean="0"/>
              <a:t>or </a:t>
            </a:r>
            <a:r>
              <a:rPr lang="en-US" sz="3600" dirty="0" smtClean="0">
                <a:solidFill>
                  <a:srgbClr val="FF0000"/>
                </a:solidFill>
              </a:rPr>
              <a:t>quote</a:t>
            </a:r>
            <a:r>
              <a:rPr lang="en-US" sz="3600" dirty="0" smtClean="0"/>
              <a:t>, then it </a:t>
            </a:r>
            <a:r>
              <a:rPr lang="en-US" sz="3600" dirty="0" smtClean="0">
                <a:solidFill>
                  <a:srgbClr val="FF0000"/>
                </a:solidFill>
              </a:rPr>
              <a:t>defaults to a number</a:t>
            </a:r>
            <a:r>
              <a:rPr lang="en-US" sz="3600" dirty="0" smtClean="0"/>
              <a:t>, of course):</a:t>
            </a:r>
            <a:endParaRPr lang="en-US" sz="3600" dirty="0"/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; </a:t>
            </a:r>
            <a:r>
              <a:rPr lang="en-US" sz="2800" b="1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endParaRPr lang="en-US" sz="2800" b="1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 (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"X =&gt; ", </a:t>
            </a:r>
            <a:r>
              <a:rPr lang="en-US" sz="2800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"; Y </a:t>
            </a:r>
            <a:r>
              <a:rPr 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=&gt; ", </a:t>
            </a:r>
            <a:r>
              <a:rPr lang="en-US" sz="2800" b="1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TW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X =&gt; </a:t>
            </a:r>
            <a:r>
              <a:rPr lang="en-US" altLang="zh-TW" sz="2800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en-US" altLang="zh-TW" sz="28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; Y </a:t>
            </a:r>
            <a:r>
              <a:rPr lang="en-US" altLang="zh-TW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=&gt; </a:t>
            </a:r>
            <a:r>
              <a:rPr lang="en-US" altLang="zh-TW" sz="2800" b="1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en-US" altLang="zh-TW" sz="2800" b="1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,)</a:t>
            </a:r>
            <a:endParaRPr lang="en-US" sz="2800" b="1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 lvl="1">
              <a:spcBef>
                <a:spcPts val="0"/>
              </a:spcBef>
              <a:buFontTx/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9729788" cy="11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70C0"/>
                </a:solidFill>
              </a:rPr>
              <a:t>I</a:t>
            </a:r>
            <a:r>
              <a:rPr lang="en-US" b="1" dirty="0" smtClean="0">
                <a:solidFill>
                  <a:srgbClr val="0070C0"/>
                </a:solidFill>
              </a:rPr>
              <a:t>f  There’s No </a:t>
            </a:r>
            <a:r>
              <a:rPr lang="en-US" b="1" dirty="0">
                <a:solidFill>
                  <a:srgbClr val="0070C0"/>
                </a:solidFill>
              </a:rPr>
              <a:t>Enclosing </a:t>
            </a:r>
            <a:r>
              <a:rPr lang="en-US" b="1" dirty="0">
                <a:solidFill>
                  <a:srgbClr val="0070C0"/>
                </a:solidFill>
                <a:latin typeface="Lucida Console" panose="020B0609040504020204" pitchFamily="49" charset="0"/>
              </a:rPr>
              <a:t>[</a:t>
            </a:r>
            <a:r>
              <a:rPr lang="en-US" sz="2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Lucida Console" panose="020B0609040504020204" pitchFamily="49" charset="0"/>
              </a:rPr>
              <a:t>]</a:t>
            </a:r>
            <a:r>
              <a:rPr lang="en-US" b="1" dirty="0">
                <a:solidFill>
                  <a:srgbClr val="0070C0"/>
                </a:solidFill>
              </a:rPr>
              <a:t> or </a:t>
            </a:r>
            <a:r>
              <a:rPr lang="en-US" b="1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sz="2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Symbol: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8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580"/>
            <a:ext cx="9742901" cy="6858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Tuples vs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49" y="1134980"/>
            <a:ext cx="9550739" cy="5562600"/>
          </a:xfrm>
        </p:spPr>
        <p:txBody>
          <a:bodyPr>
            <a:noAutofit/>
          </a:bodyPr>
          <a:lstStyle/>
          <a:p>
            <a:pPr marL="227013" indent="-227013">
              <a:lnSpc>
                <a:spcPct val="85000"/>
              </a:lnSpc>
            </a:pPr>
            <a:r>
              <a:rPr lang="en-US" sz="3600" dirty="0"/>
              <a:t>Tuples are similar to lists, so we won’t talk </a:t>
            </a:r>
            <a:br>
              <a:rPr lang="en-US" sz="3600" dirty="0"/>
            </a:br>
            <a:r>
              <a:rPr lang="en-US" sz="3600" dirty="0"/>
              <a:t>about their operators (which are the same). </a:t>
            </a:r>
          </a:p>
          <a:p>
            <a:pPr marL="227013" indent="-227013">
              <a:lnSpc>
                <a:spcPct val="85000"/>
              </a:lnSpc>
              <a:spcBef>
                <a:spcPts val="1800"/>
              </a:spcBef>
            </a:pPr>
            <a:r>
              <a:rPr lang="en-US" sz="3600" dirty="0" smtClean="0"/>
              <a:t>Well, yes, the operators are the same, but…</a:t>
            </a:r>
            <a:br>
              <a:rPr lang="en-US" sz="3600" dirty="0" smtClean="0"/>
            </a:br>
            <a:r>
              <a:rPr lang="en-US" sz="3600" dirty="0" smtClean="0"/>
              <a:t>you cannot update </a:t>
            </a:r>
            <a:r>
              <a:rPr lang="en-US" sz="3600" dirty="0"/>
              <a:t>or delete tuple </a:t>
            </a:r>
            <a:r>
              <a:rPr lang="en-US" sz="3600" dirty="0" smtClean="0"/>
              <a:t>elements.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3687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580"/>
            <a:ext cx="9742901" cy="6858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Updating Tuples: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49" y="1134980"/>
            <a:ext cx="9550739" cy="5562600"/>
          </a:xfrm>
        </p:spPr>
        <p:txBody>
          <a:bodyPr>
            <a:noAutofit/>
          </a:bodyPr>
          <a:lstStyle/>
          <a:p>
            <a:pPr marL="227013" indent="-227013">
              <a:lnSpc>
                <a:spcPct val="85000"/>
              </a:lnSpc>
            </a:pPr>
            <a:r>
              <a:rPr lang="en-US" sz="3600" dirty="0"/>
              <a:t>Tuples are immutable </a:t>
            </a:r>
            <a:r>
              <a:rPr lang="en-US" sz="3600" dirty="0" smtClean="0"/>
              <a:t>so </a:t>
            </a:r>
            <a:r>
              <a:rPr lang="en-US" sz="3600" dirty="0"/>
              <a:t>you </a:t>
            </a:r>
            <a:r>
              <a:rPr lang="en-US" sz="3600" dirty="0" smtClean="0"/>
              <a:t>can’t modify them. </a:t>
            </a:r>
            <a:endParaRPr lang="en-US" sz="3600" dirty="0"/>
          </a:p>
          <a:p>
            <a:pPr marL="227013" indent="-227013">
              <a:lnSpc>
                <a:spcPct val="85000"/>
              </a:lnSpc>
              <a:spcBef>
                <a:spcPts val="1800"/>
              </a:spcBef>
            </a:pPr>
            <a:r>
              <a:rPr lang="en-US" sz="3600" dirty="0"/>
              <a:t>But </a:t>
            </a:r>
            <a:r>
              <a:rPr lang="en-US" sz="3600" dirty="0" smtClean="0"/>
              <a:t>you can </a:t>
            </a:r>
            <a:r>
              <a:rPr lang="en-US" sz="3600" i="1" dirty="0" smtClean="0"/>
              <a:t>create </a:t>
            </a:r>
            <a:r>
              <a:rPr lang="en-US" sz="3600" i="1" dirty="0">
                <a:solidFill>
                  <a:srgbClr val="00B050"/>
                </a:solidFill>
              </a:rPr>
              <a:t>a new tuple </a:t>
            </a:r>
            <a:r>
              <a:rPr lang="en-US" sz="3600" dirty="0" smtClean="0"/>
              <a:t>from a modified</a:t>
            </a:r>
            <a:r>
              <a:rPr lang="en-US" sz="3600" i="1" dirty="0" smtClean="0"/>
              <a:t> </a:t>
            </a:r>
            <a:r>
              <a:rPr lang="en-US" sz="3600" i="1" dirty="0"/>
              <a:t>existing </a:t>
            </a:r>
            <a:r>
              <a:rPr lang="en-US" sz="3600" i="1" dirty="0" smtClean="0"/>
              <a:t>tuple</a:t>
            </a:r>
            <a:r>
              <a:rPr lang="en-US" sz="3600" dirty="0" smtClean="0"/>
              <a:t>:</a:t>
            </a:r>
            <a:endParaRPr lang="en-US" sz="2800" dirty="0"/>
          </a:p>
          <a:p>
            <a:pPr marL="0" indent="0">
              <a:lnSpc>
                <a:spcPct val="85000"/>
              </a:lnSpc>
              <a:buNone/>
            </a:pPr>
            <a:endParaRPr lang="en-US" sz="1050" b="1" dirty="0"/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tup1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=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',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'xyz', 12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34.56, 7j)</a:t>
            </a:r>
            <a:endParaRPr lang="en-US" sz="28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itchFamily="49" charset="0"/>
              </a:rPr>
              <a:t>tup2 = tup1[:2]; print(tup2)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itchFamily="49" charset="0"/>
              </a:rPr>
              <a:t>', 'xyz')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 </a:t>
            </a: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tup3 = </a:t>
            </a: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tup1[-1:]*3 + tup2; 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 print(tup3)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(7j, 7j, 7j, '</a:t>
            </a:r>
            <a:r>
              <a:rPr lang="en-US" sz="2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abc</a:t>
            </a: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', 'xyz')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endParaRPr lang="en-US" sz="2800" dirty="0">
              <a:solidFill>
                <a:schemeClr val="bg1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78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580"/>
            <a:ext cx="9742901" cy="6858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Updating Tuples: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49" y="1134980"/>
            <a:ext cx="9550739" cy="5562600"/>
          </a:xfrm>
        </p:spPr>
        <p:txBody>
          <a:bodyPr>
            <a:noAutofit/>
          </a:bodyPr>
          <a:lstStyle/>
          <a:p>
            <a:pPr marL="227013" indent="-227013">
              <a:lnSpc>
                <a:spcPct val="85000"/>
              </a:lnSpc>
            </a:pPr>
            <a:r>
              <a:rPr lang="en-US" sz="3600" dirty="0"/>
              <a:t>Tuples are immutable so you can’t modify them. </a:t>
            </a:r>
          </a:p>
          <a:p>
            <a:pPr marL="227013" indent="-227013">
              <a:lnSpc>
                <a:spcPct val="85000"/>
              </a:lnSpc>
              <a:spcBef>
                <a:spcPts val="1800"/>
              </a:spcBef>
            </a:pPr>
            <a:r>
              <a:rPr lang="en-US" sz="3600" dirty="0"/>
              <a:t>But </a:t>
            </a:r>
            <a:r>
              <a:rPr lang="en-US" sz="3600" dirty="0" smtClean="0"/>
              <a:t>you can </a:t>
            </a:r>
            <a:r>
              <a:rPr lang="en-US" sz="3600" i="1" dirty="0" smtClean="0"/>
              <a:t>create </a:t>
            </a:r>
            <a:r>
              <a:rPr lang="en-US" sz="3600" i="1" dirty="0">
                <a:solidFill>
                  <a:srgbClr val="00B050"/>
                </a:solidFill>
              </a:rPr>
              <a:t>a new tuple </a:t>
            </a:r>
            <a:r>
              <a:rPr lang="en-US" sz="3600" dirty="0" smtClean="0"/>
              <a:t>from a modified</a:t>
            </a:r>
            <a:r>
              <a:rPr lang="en-US" sz="3600" i="1" dirty="0" smtClean="0"/>
              <a:t> </a:t>
            </a:r>
            <a:r>
              <a:rPr lang="en-US" sz="3600" i="1" dirty="0"/>
              <a:t>existing </a:t>
            </a:r>
            <a:r>
              <a:rPr lang="en-US" sz="3600" i="1" dirty="0" smtClean="0"/>
              <a:t>tuple</a:t>
            </a:r>
            <a:r>
              <a:rPr lang="en-US" sz="3600" dirty="0" smtClean="0"/>
              <a:t>:</a:t>
            </a:r>
            <a:endParaRPr lang="en-US" sz="2800" dirty="0"/>
          </a:p>
          <a:p>
            <a:pPr marL="0" indent="0">
              <a:lnSpc>
                <a:spcPct val="85000"/>
              </a:lnSpc>
              <a:buNone/>
            </a:pPr>
            <a:endParaRPr lang="en-US" sz="1050" b="1" dirty="0"/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Lucida Sans Typewriter" panose="020B0509030504030204" pitchFamily="49" charset="0"/>
                <a:cs typeface="Courier New" pitchFamily="49" charset="0"/>
              </a:rPr>
              <a:t>tup1 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=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sz="28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'</a:t>
            </a:r>
            <a:r>
              <a:rPr lang="en-US" sz="2800" dirty="0" err="1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', </a:t>
            </a:r>
            <a:r>
              <a:rPr lang="en-US" sz="28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'xyz'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, 12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34.56, 7j)</a:t>
            </a:r>
            <a:endParaRPr lang="en-US" sz="28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itchFamily="49" charset="0"/>
              </a:rPr>
              <a:t>tup2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= </a:t>
            </a:r>
            <a:r>
              <a:rPr lang="en-US" sz="28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tup1[:2]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; </a:t>
            </a:r>
            <a:r>
              <a:rPr lang="en-US" sz="28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itchFamily="49" charset="0"/>
              </a:rPr>
              <a:t>print(tup2)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itchFamily="49" charset="0"/>
              </a:rPr>
              <a:t>', 'xyz')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 </a:t>
            </a: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tup3 = </a:t>
            </a: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tup1[-1:]*3 + tup2; 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 print(tup3)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(7j, 7j, 7j, '</a:t>
            </a:r>
            <a:r>
              <a:rPr lang="en-US" sz="2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abc</a:t>
            </a: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', 'xyz')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sz="2800" dirty="0">
              <a:solidFill>
                <a:schemeClr val="bg1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8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580"/>
            <a:ext cx="9742901" cy="6858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Updating Tuples: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49" y="1134980"/>
            <a:ext cx="9550739" cy="5562600"/>
          </a:xfrm>
        </p:spPr>
        <p:txBody>
          <a:bodyPr>
            <a:noAutofit/>
          </a:bodyPr>
          <a:lstStyle/>
          <a:p>
            <a:pPr marL="227013" indent="-227013">
              <a:lnSpc>
                <a:spcPct val="85000"/>
              </a:lnSpc>
            </a:pPr>
            <a:r>
              <a:rPr lang="en-US" sz="3600" dirty="0"/>
              <a:t>Tuples are immutable so you can’t modify them. </a:t>
            </a:r>
          </a:p>
          <a:p>
            <a:pPr marL="227013" indent="-227013">
              <a:lnSpc>
                <a:spcPct val="85000"/>
              </a:lnSpc>
              <a:spcBef>
                <a:spcPts val="1800"/>
              </a:spcBef>
            </a:pPr>
            <a:r>
              <a:rPr lang="en-US" sz="3600" dirty="0"/>
              <a:t>But </a:t>
            </a:r>
            <a:r>
              <a:rPr lang="en-US" sz="3600" dirty="0" smtClean="0"/>
              <a:t>you can </a:t>
            </a:r>
            <a:r>
              <a:rPr lang="en-US" sz="3600" i="1" dirty="0" smtClean="0"/>
              <a:t>create </a:t>
            </a:r>
            <a:r>
              <a:rPr lang="en-US" sz="3600" i="1" dirty="0">
                <a:solidFill>
                  <a:srgbClr val="00B050"/>
                </a:solidFill>
              </a:rPr>
              <a:t>a new tuple </a:t>
            </a:r>
            <a:r>
              <a:rPr lang="en-US" sz="3600" dirty="0" smtClean="0"/>
              <a:t>from a modified</a:t>
            </a:r>
            <a:r>
              <a:rPr lang="en-US" sz="3600" i="1" dirty="0" smtClean="0"/>
              <a:t> </a:t>
            </a:r>
            <a:r>
              <a:rPr lang="en-US" sz="3600" i="1" dirty="0"/>
              <a:t>existing </a:t>
            </a:r>
            <a:r>
              <a:rPr lang="en-US" sz="3600" i="1" dirty="0" smtClean="0"/>
              <a:t>tuple</a:t>
            </a:r>
            <a:r>
              <a:rPr lang="en-US" sz="3600" dirty="0" smtClean="0"/>
              <a:t>:</a:t>
            </a:r>
            <a:endParaRPr lang="en-US" sz="2800" dirty="0"/>
          </a:p>
          <a:p>
            <a:pPr marL="0" indent="0">
              <a:lnSpc>
                <a:spcPct val="85000"/>
              </a:lnSpc>
              <a:buNone/>
            </a:pPr>
            <a:endParaRPr lang="en-US" sz="1050" b="1" dirty="0"/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tup1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=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sz="28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'</a:t>
            </a:r>
            <a:r>
              <a:rPr lang="en-US" sz="2800" dirty="0" err="1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', </a:t>
            </a:r>
            <a:r>
              <a:rPr lang="en-US" sz="28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'xyz'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,</a:t>
            </a:r>
            <a:r>
              <a:rPr lang="en-US" sz="28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12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34.56, 7j)</a:t>
            </a:r>
            <a:endParaRPr lang="en-US" sz="28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itchFamily="49" charset="0"/>
              </a:rPr>
              <a:t>tup2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= </a:t>
            </a:r>
            <a:r>
              <a:rPr lang="en-US" sz="28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tup1[:2]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; print(</a:t>
            </a:r>
            <a:r>
              <a:rPr lang="en-US" sz="28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itchFamily="49" charset="0"/>
              </a:rPr>
              <a:t>tup2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sz="28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'</a:t>
            </a:r>
            <a:r>
              <a:rPr lang="en-US" sz="2800" dirty="0" err="1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', 'xyz'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tup3 = </a:t>
            </a: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tup1[-1:]*3 + tup2; 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 print(tup3)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(7j, 7j, 7j, '</a:t>
            </a:r>
            <a:r>
              <a:rPr lang="en-US" sz="2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abc</a:t>
            </a: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', 'xyz')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sz="2800" dirty="0">
              <a:solidFill>
                <a:schemeClr val="bg1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79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580"/>
            <a:ext cx="9742901" cy="6858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Updating Tuples: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49" y="1134980"/>
            <a:ext cx="9550739" cy="5562600"/>
          </a:xfrm>
        </p:spPr>
        <p:txBody>
          <a:bodyPr>
            <a:noAutofit/>
          </a:bodyPr>
          <a:lstStyle/>
          <a:p>
            <a:pPr marL="227013" indent="-227013">
              <a:lnSpc>
                <a:spcPct val="85000"/>
              </a:lnSpc>
            </a:pPr>
            <a:r>
              <a:rPr lang="en-US" sz="3600" dirty="0"/>
              <a:t>Tuples are immutable so you can’t modify them. </a:t>
            </a:r>
          </a:p>
          <a:p>
            <a:pPr marL="227013" indent="-227013">
              <a:lnSpc>
                <a:spcPct val="85000"/>
              </a:lnSpc>
              <a:spcBef>
                <a:spcPts val="1800"/>
              </a:spcBef>
            </a:pPr>
            <a:r>
              <a:rPr lang="en-US" sz="3600" dirty="0"/>
              <a:t>But </a:t>
            </a:r>
            <a:r>
              <a:rPr lang="en-US" sz="3600" dirty="0" smtClean="0"/>
              <a:t>you can </a:t>
            </a:r>
            <a:r>
              <a:rPr lang="en-US" sz="3600" i="1" dirty="0" smtClean="0"/>
              <a:t>create </a:t>
            </a:r>
            <a:r>
              <a:rPr lang="en-US" sz="3600" i="1" dirty="0">
                <a:solidFill>
                  <a:srgbClr val="00B050"/>
                </a:solidFill>
              </a:rPr>
              <a:t>a new tuple </a:t>
            </a:r>
            <a:r>
              <a:rPr lang="en-US" sz="3600" dirty="0" smtClean="0"/>
              <a:t>from a modified</a:t>
            </a:r>
            <a:r>
              <a:rPr lang="en-US" sz="3600" i="1" dirty="0" smtClean="0"/>
              <a:t> </a:t>
            </a:r>
            <a:r>
              <a:rPr lang="en-US" sz="3600" i="1" dirty="0"/>
              <a:t>existing </a:t>
            </a:r>
            <a:r>
              <a:rPr lang="en-US" sz="3600" i="1" dirty="0" smtClean="0"/>
              <a:t>tuple</a:t>
            </a:r>
            <a:r>
              <a:rPr lang="en-US" sz="3600" dirty="0" smtClean="0"/>
              <a:t>:</a:t>
            </a:r>
            <a:endParaRPr lang="en-US" sz="2800" dirty="0"/>
          </a:p>
          <a:p>
            <a:pPr marL="0" indent="0">
              <a:lnSpc>
                <a:spcPct val="85000"/>
              </a:lnSpc>
              <a:buNone/>
            </a:pPr>
            <a:endParaRPr lang="en-US" sz="1050" b="1" dirty="0"/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tup1 =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',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'xyz', 12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34.56, </a:t>
            </a:r>
            <a:r>
              <a:rPr lang="en-US" sz="28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7j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)</a:t>
            </a:r>
            <a:endParaRPr lang="en-US" sz="28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itchFamily="49" charset="0"/>
              </a:rPr>
              <a:t>tup2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= tup1[:2]; print(tup2)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', 'xyz')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itchFamily="49" charset="0"/>
              </a:rPr>
              <a:t>tup3</a:t>
            </a:r>
            <a:r>
              <a:rPr lang="en-US" sz="2800" dirty="0" smtClean="0">
                <a:latin typeface="Lucida Console" panose="020B0609040504020204" pitchFamily="49" charset="0"/>
                <a:cs typeface="Courier New" pitchFamily="49" charset="0"/>
              </a:rPr>
              <a:t> = </a:t>
            </a:r>
            <a:r>
              <a:rPr lang="en-US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tup1[-1:]*3 </a:t>
            </a:r>
            <a:r>
              <a:rPr lang="en-US" sz="2800" dirty="0" smtClean="0">
                <a:latin typeface="Lucida Console" panose="020B0609040504020204" pitchFamily="49" charset="0"/>
              </a:rPr>
              <a:t>+ </a:t>
            </a:r>
            <a:r>
              <a:rPr lang="en-US" sz="28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tup2</a:t>
            </a:r>
            <a:r>
              <a:rPr lang="en-US" sz="2800" dirty="0" smtClean="0">
                <a:latin typeface="Lucida Console" panose="020B0609040504020204" pitchFamily="49" charset="0"/>
              </a:rPr>
              <a:t>; 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print(tup3)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(7j, 7j, 7j, '</a:t>
            </a:r>
            <a:r>
              <a:rPr lang="en-US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abc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', 'xyz')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800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tupX</a:t>
            </a: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tup1[-</a:t>
            </a: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1]*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3 + tup2</a:t>
            </a: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Traceback</a:t>
            </a:r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 (most recent call last):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  File "&lt;</a:t>
            </a:r>
            <a:r>
              <a:rPr lang="en-US" sz="2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stdin</a:t>
            </a:r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&gt;", line 1, in &lt;module&gt;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TypeError</a:t>
            </a:r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: unsupported operand type(s) for +: 'complex' and 'tuple'</a:t>
            </a:r>
          </a:p>
        </p:txBody>
      </p:sp>
    </p:spTree>
    <p:extLst>
      <p:ext uri="{BB962C8B-B14F-4D97-AF65-F5344CB8AC3E}">
        <p14:creationId xmlns:p14="http://schemas.microsoft.com/office/powerpoint/2010/main" val="226693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580"/>
            <a:ext cx="9742901" cy="6858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Updating Tuples: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49" y="1134980"/>
            <a:ext cx="9550739" cy="5562600"/>
          </a:xfrm>
        </p:spPr>
        <p:txBody>
          <a:bodyPr>
            <a:noAutofit/>
          </a:bodyPr>
          <a:lstStyle/>
          <a:p>
            <a:pPr marL="227013" indent="-227013">
              <a:lnSpc>
                <a:spcPct val="85000"/>
              </a:lnSpc>
            </a:pPr>
            <a:r>
              <a:rPr lang="en-US" sz="3600" dirty="0"/>
              <a:t>Tuples are immutable so you can’t modify them. </a:t>
            </a:r>
          </a:p>
          <a:p>
            <a:pPr marL="227013" indent="-227013">
              <a:lnSpc>
                <a:spcPct val="85000"/>
              </a:lnSpc>
              <a:spcBef>
                <a:spcPts val="1800"/>
              </a:spcBef>
            </a:pPr>
            <a:r>
              <a:rPr lang="en-US" sz="3600" dirty="0"/>
              <a:t>But </a:t>
            </a:r>
            <a:r>
              <a:rPr lang="en-US" sz="3600" dirty="0" smtClean="0"/>
              <a:t>you can </a:t>
            </a:r>
            <a:r>
              <a:rPr lang="en-US" sz="3600" i="1" dirty="0" smtClean="0"/>
              <a:t>create </a:t>
            </a:r>
            <a:r>
              <a:rPr lang="en-US" sz="3600" i="1" dirty="0">
                <a:solidFill>
                  <a:srgbClr val="00B050"/>
                </a:solidFill>
              </a:rPr>
              <a:t>a new tuple </a:t>
            </a:r>
            <a:r>
              <a:rPr lang="en-US" sz="3600" dirty="0" smtClean="0"/>
              <a:t>from a modified</a:t>
            </a:r>
            <a:r>
              <a:rPr lang="en-US" sz="3600" i="1" dirty="0" smtClean="0"/>
              <a:t> </a:t>
            </a:r>
            <a:r>
              <a:rPr lang="en-US" sz="3600" i="1" dirty="0"/>
              <a:t>existing </a:t>
            </a:r>
            <a:r>
              <a:rPr lang="en-US" sz="3600" i="1" dirty="0" smtClean="0"/>
              <a:t>tuple</a:t>
            </a:r>
            <a:r>
              <a:rPr lang="en-US" sz="3600" dirty="0" smtClean="0"/>
              <a:t>:</a:t>
            </a:r>
            <a:endParaRPr lang="en-US" sz="2800" dirty="0"/>
          </a:p>
          <a:p>
            <a:pPr marL="0" indent="0">
              <a:lnSpc>
                <a:spcPct val="85000"/>
              </a:lnSpc>
              <a:buNone/>
            </a:pPr>
            <a:endParaRPr lang="en-US" sz="1050" b="1" dirty="0"/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tup1 =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',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'xyz', 12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34.56, </a:t>
            </a:r>
            <a:r>
              <a:rPr lang="en-US" sz="28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7j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)</a:t>
            </a:r>
            <a:endParaRPr lang="en-US" sz="28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itchFamily="49" charset="0"/>
              </a:rPr>
              <a:t>tup2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= tup1[:2]; print(tup2)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', 'xyz')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itchFamily="49" charset="0"/>
              </a:rPr>
              <a:t>tup3</a:t>
            </a:r>
            <a:r>
              <a:rPr lang="en-US" sz="2800" dirty="0" smtClean="0">
                <a:latin typeface="Lucida Console" panose="020B0609040504020204" pitchFamily="49" charset="0"/>
                <a:cs typeface="Courier New" pitchFamily="49" charset="0"/>
              </a:rPr>
              <a:t> = </a:t>
            </a:r>
            <a:r>
              <a:rPr lang="en-US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tup1[-1:]*3 </a:t>
            </a:r>
            <a:r>
              <a:rPr lang="en-US" sz="2800" dirty="0" smtClean="0">
                <a:latin typeface="Lucida Console" panose="020B0609040504020204" pitchFamily="49" charset="0"/>
              </a:rPr>
              <a:t>+ </a:t>
            </a:r>
            <a:r>
              <a:rPr lang="en-US" sz="28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tup2</a:t>
            </a:r>
            <a:r>
              <a:rPr lang="en-US" sz="2800" dirty="0" smtClean="0">
                <a:latin typeface="Lucida Console" panose="020B0609040504020204" pitchFamily="49" charset="0"/>
              </a:rPr>
              <a:t>; </a:t>
            </a:r>
            <a:r>
              <a:rPr lang="en-US" sz="2800" dirty="0">
                <a:latin typeface="Lucida Console" panose="020B0609040504020204" pitchFamily="49" charset="0"/>
              </a:rPr>
              <a:t>print(</a:t>
            </a:r>
            <a:r>
              <a:rPr lang="en-US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tup3</a:t>
            </a:r>
            <a:r>
              <a:rPr lang="en-US" sz="2800" dirty="0">
                <a:latin typeface="Lucida Console" panose="020B0609040504020204" pitchFamily="49" charset="0"/>
              </a:rPr>
              <a:t>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latin typeface="Lucida Console" panose="020B0609040504020204" pitchFamily="49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7j</a:t>
            </a:r>
            <a:r>
              <a:rPr lang="en-US" sz="2800" dirty="0">
                <a:latin typeface="Lucida Console" panose="020B0609040504020204" pitchFamily="49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7j</a:t>
            </a:r>
            <a:r>
              <a:rPr lang="en-US" sz="2800" dirty="0">
                <a:latin typeface="Lucida Console" panose="020B0609040504020204" pitchFamily="49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 7j</a:t>
            </a:r>
            <a:r>
              <a:rPr lang="en-US" sz="2800" dirty="0">
                <a:latin typeface="Lucida Console" panose="020B0609040504020204" pitchFamily="49" charset="0"/>
              </a:rPr>
              <a:t>, </a:t>
            </a:r>
            <a:r>
              <a:rPr lang="en-US" sz="2800" dirty="0">
                <a:solidFill>
                  <a:srgbClr val="0070C0"/>
                </a:solidFill>
                <a:latin typeface="Lucida Console" panose="020B0609040504020204" pitchFamily="49" charset="0"/>
              </a:rPr>
              <a:t>'</a:t>
            </a:r>
            <a:r>
              <a:rPr lang="en-US" sz="28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abc</a:t>
            </a:r>
            <a:r>
              <a:rPr lang="en-US" sz="2800" dirty="0">
                <a:solidFill>
                  <a:srgbClr val="0070C0"/>
                </a:solidFill>
                <a:latin typeface="Lucida Console" panose="020B0609040504020204" pitchFamily="49" charset="0"/>
              </a:rPr>
              <a:t>', 'xyz'</a:t>
            </a:r>
            <a:r>
              <a:rPr lang="en-US" sz="2800" dirty="0">
                <a:latin typeface="Lucida Console" panose="020B0609040504020204" pitchFamily="49" charset="0"/>
              </a:rPr>
              <a:t>)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2800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tupX</a:t>
            </a: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tup1[-</a:t>
            </a: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1]*</a:t>
            </a:r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3 + tup2</a:t>
            </a:r>
            <a:r>
              <a:rPr 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Traceback</a:t>
            </a:r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 (most recent call last):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  File "&lt;</a:t>
            </a:r>
            <a:r>
              <a:rPr lang="en-US" sz="2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stdin</a:t>
            </a:r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&gt;", line 1, in &lt;module&gt;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TypeError</a:t>
            </a:r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: unsupported operand type(s) for +: 'complex' and 'tuple'</a:t>
            </a:r>
          </a:p>
        </p:txBody>
      </p:sp>
    </p:spTree>
    <p:extLst>
      <p:ext uri="{BB962C8B-B14F-4D97-AF65-F5344CB8AC3E}">
        <p14:creationId xmlns:p14="http://schemas.microsoft.com/office/powerpoint/2010/main" val="380066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580"/>
            <a:ext cx="9742901" cy="6858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Updating Tuples: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49" y="1134980"/>
            <a:ext cx="9550739" cy="5562600"/>
          </a:xfrm>
        </p:spPr>
        <p:txBody>
          <a:bodyPr>
            <a:noAutofit/>
          </a:bodyPr>
          <a:lstStyle/>
          <a:p>
            <a:pPr marL="227013" indent="-227013">
              <a:lnSpc>
                <a:spcPct val="85000"/>
              </a:lnSpc>
            </a:pPr>
            <a:r>
              <a:rPr lang="en-US" sz="3600" dirty="0"/>
              <a:t>Tuples are immutable so you can’t modify them. </a:t>
            </a:r>
          </a:p>
          <a:p>
            <a:pPr marL="227013" indent="-227013">
              <a:lnSpc>
                <a:spcPct val="85000"/>
              </a:lnSpc>
              <a:spcBef>
                <a:spcPts val="1800"/>
              </a:spcBef>
            </a:pPr>
            <a:r>
              <a:rPr lang="en-US" sz="3600" dirty="0"/>
              <a:t>But </a:t>
            </a:r>
            <a:r>
              <a:rPr lang="en-US" sz="3600" dirty="0" smtClean="0"/>
              <a:t>you can </a:t>
            </a:r>
            <a:r>
              <a:rPr lang="en-US" sz="3600" i="1" dirty="0" smtClean="0"/>
              <a:t>create </a:t>
            </a:r>
            <a:r>
              <a:rPr lang="en-US" sz="3600" i="1" dirty="0">
                <a:solidFill>
                  <a:srgbClr val="00B050"/>
                </a:solidFill>
              </a:rPr>
              <a:t>a new tuple </a:t>
            </a:r>
            <a:r>
              <a:rPr lang="en-US" sz="3600" dirty="0" smtClean="0"/>
              <a:t>from a modified</a:t>
            </a:r>
            <a:r>
              <a:rPr lang="en-US" sz="3600" i="1" dirty="0" smtClean="0"/>
              <a:t> </a:t>
            </a:r>
            <a:r>
              <a:rPr lang="en-US" sz="3600" i="1" dirty="0"/>
              <a:t>existing </a:t>
            </a:r>
            <a:r>
              <a:rPr lang="en-US" sz="3600" i="1" dirty="0" smtClean="0"/>
              <a:t>tuple</a:t>
            </a:r>
            <a:r>
              <a:rPr lang="en-US" sz="3600" dirty="0" smtClean="0"/>
              <a:t>:</a:t>
            </a:r>
            <a:endParaRPr lang="en-US" sz="2800" dirty="0"/>
          </a:p>
          <a:p>
            <a:pPr marL="0" indent="0">
              <a:lnSpc>
                <a:spcPct val="85000"/>
              </a:lnSpc>
              <a:buNone/>
            </a:pPr>
            <a:endParaRPr lang="en-US" sz="1050" b="1" dirty="0"/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tup1 =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',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'xyz', 12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34.56, </a:t>
            </a:r>
            <a:r>
              <a:rPr lang="en-US" sz="28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7j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)</a:t>
            </a:r>
            <a:endParaRPr lang="en-US" sz="28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itchFamily="49" charset="0"/>
              </a:rPr>
              <a:t>tup2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= tup1[:2]; print(tup2)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', 'xyz')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itchFamily="49" charset="0"/>
              </a:rPr>
              <a:t>tup3</a:t>
            </a:r>
            <a:r>
              <a:rPr lang="en-US" sz="2800" dirty="0" smtClean="0">
                <a:latin typeface="Lucida Console" panose="020B0609040504020204" pitchFamily="49" charset="0"/>
                <a:cs typeface="Courier New" pitchFamily="49" charset="0"/>
              </a:rPr>
              <a:t> = </a:t>
            </a:r>
            <a:r>
              <a:rPr lang="en-US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tup1[-1:]*3 </a:t>
            </a:r>
            <a:r>
              <a:rPr lang="en-US" sz="2800" dirty="0" smtClean="0">
                <a:latin typeface="Lucida Console" panose="020B0609040504020204" pitchFamily="49" charset="0"/>
              </a:rPr>
              <a:t>+ </a:t>
            </a:r>
            <a:r>
              <a:rPr lang="en-US" sz="28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tup2</a:t>
            </a:r>
            <a:r>
              <a:rPr lang="en-US" sz="2800" dirty="0" smtClean="0">
                <a:latin typeface="Lucida Console" panose="020B0609040504020204" pitchFamily="49" charset="0"/>
              </a:rPr>
              <a:t>; </a:t>
            </a:r>
            <a:r>
              <a:rPr lang="en-US" sz="2800" dirty="0">
                <a:latin typeface="Lucida Console" panose="020B0609040504020204" pitchFamily="49" charset="0"/>
              </a:rPr>
              <a:t>print(tup3)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latin typeface="Lucida Console" panose="020B0609040504020204" pitchFamily="49" charset="0"/>
              </a:rPr>
              <a:t>(7j, 7j, 7j, '</a:t>
            </a:r>
            <a:r>
              <a:rPr lang="en-US" sz="2800" dirty="0" err="1">
                <a:latin typeface="Lucida Console" panose="020B0609040504020204" pitchFamily="49" charset="0"/>
              </a:rPr>
              <a:t>abc</a:t>
            </a:r>
            <a:r>
              <a:rPr lang="en-US" sz="2800" dirty="0">
                <a:latin typeface="Lucida Console" panose="020B0609040504020204" pitchFamily="49" charset="0"/>
              </a:rPr>
              <a:t>', 'xyz')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800" dirty="0" smtClean="0">
                <a:latin typeface="Lucida Console" panose="020B0609040504020204" pitchFamily="49" charset="0"/>
              </a:rPr>
              <a:t> </a:t>
            </a:r>
            <a:r>
              <a:rPr lang="en-US" sz="2800" dirty="0" err="1" smtClean="0">
                <a:latin typeface="Lucida Console" panose="020B0609040504020204" pitchFamily="49" charset="0"/>
                <a:cs typeface="Courier New" pitchFamily="49" charset="0"/>
              </a:rPr>
              <a:t>tupX</a:t>
            </a:r>
            <a:r>
              <a:rPr lang="en-US" sz="280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tup1[-</a:t>
            </a:r>
            <a:r>
              <a:rPr lang="en-US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1]*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3 </a:t>
            </a:r>
            <a:r>
              <a:rPr lang="en-US" sz="2800" dirty="0">
                <a:latin typeface="Lucida Console" panose="020B0609040504020204" pitchFamily="49" charset="0"/>
              </a:rPr>
              <a:t>+ </a:t>
            </a:r>
            <a:r>
              <a:rPr lang="en-US" sz="2800" dirty="0">
                <a:solidFill>
                  <a:srgbClr val="0070C0"/>
                </a:solidFill>
                <a:latin typeface="Lucida Console" panose="020B0609040504020204" pitchFamily="49" charset="0"/>
              </a:rPr>
              <a:t>tup2</a:t>
            </a:r>
            <a:r>
              <a:rPr lang="en-US" sz="2800" dirty="0" smtClean="0">
                <a:latin typeface="Lucida Console" panose="020B0609040504020204" pitchFamily="49" charset="0"/>
              </a:rPr>
              <a:t>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err="1">
                <a:solidFill>
                  <a:srgbClr val="FFAFAF"/>
                </a:solidFill>
                <a:latin typeface="Arial Narrow" panose="020B0606020202030204" pitchFamily="34" charset="0"/>
              </a:rPr>
              <a:t>Traceback</a:t>
            </a: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 (most recent call last):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  File "&lt;</a:t>
            </a:r>
            <a:r>
              <a:rPr lang="en-US" sz="2800" dirty="0" err="1">
                <a:solidFill>
                  <a:srgbClr val="FFAFAF"/>
                </a:solidFill>
                <a:latin typeface="Arial Narrow" panose="020B0606020202030204" pitchFamily="34" charset="0"/>
              </a:rPr>
              <a:t>stdin</a:t>
            </a: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&gt;", line 1, in &lt;module&gt;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err="1">
                <a:solidFill>
                  <a:srgbClr val="FFAFAF"/>
                </a:solidFill>
                <a:latin typeface="Arial Narrow" panose="020B0606020202030204" pitchFamily="34" charset="0"/>
              </a:rPr>
              <a:t>TypeError</a:t>
            </a: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: unsupported operand type(s) for +: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'complex'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and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'tuple'</a:t>
            </a:r>
          </a:p>
        </p:txBody>
      </p:sp>
    </p:spTree>
    <p:extLst>
      <p:ext uri="{BB962C8B-B14F-4D97-AF65-F5344CB8AC3E}">
        <p14:creationId xmlns:p14="http://schemas.microsoft.com/office/powerpoint/2010/main" val="385893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1474" y="1066800"/>
            <a:ext cx="9127430" cy="5715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has six standard data types: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 smtClean="0">
                <a:latin typeface="Elephant" panose="02020904090505020303" pitchFamily="18" charset="0"/>
              </a:rPr>
              <a:t>Number (integer/float/complex/bool)</a:t>
            </a:r>
            <a:endParaRPr lang="en-US" altLang="en-US" sz="2800" dirty="0">
              <a:latin typeface="Elephant" panose="02020904090505020303" pitchFamily="18" charset="0"/>
            </a:endParaRP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latin typeface="Elephant" panose="02020904090505020303" pitchFamily="18" charset="0"/>
              </a:rPr>
              <a:t>String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latin typeface="Elephant" panose="02020904090505020303" pitchFamily="18" charset="0"/>
              </a:rPr>
              <a:t>List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latin typeface="Elephant" panose="02020904090505020303" pitchFamily="18" charset="0"/>
              </a:rPr>
              <a:t>Tuple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latin typeface="Elephant" panose="02020904090505020303" pitchFamily="18" charset="0"/>
              </a:rPr>
              <a:t>Set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latin typeface="Elephant" panose="02020904090505020303" pitchFamily="18" charset="0"/>
              </a:rPr>
              <a:t>Dictionary</a:t>
            </a:r>
          </a:p>
          <a:p>
            <a:pPr marL="96690" indent="0">
              <a:buNone/>
            </a:pPr>
            <a:endParaRPr lang="en-US" altLang="en-US" sz="1400" dirty="0" smtClean="0">
              <a:latin typeface="Elephant" panose="02020904090505020303" pitchFamily="18" charset="0"/>
            </a:endParaRPr>
          </a:p>
          <a:p>
            <a:pPr marL="96690" indent="0">
              <a:buNone/>
            </a:pPr>
            <a:r>
              <a:rPr lang="en-US" altLang="en-US" sz="2800" dirty="0">
                <a:latin typeface="Elephant" panose="02020904090505020303" pitchFamily="18" charset="0"/>
              </a:rPr>
              <a:t>	</a:t>
            </a:r>
            <a:r>
              <a:rPr lang="en-US" altLang="en-US" sz="2800" dirty="0" smtClean="0">
                <a:latin typeface="Elephant" panose="02020904090505020303" pitchFamily="18" charset="0"/>
              </a:rPr>
              <a:t>.  .  . </a:t>
            </a:r>
            <a:endParaRPr lang="en-US" altLang="en-US" sz="2800" dirty="0">
              <a:latin typeface="Elephant" panose="02020904090505020303" pitchFamily="18" charset="0"/>
            </a:endParaRPr>
          </a:p>
          <a:p>
            <a:pPr marL="96690" indent="0">
              <a:buNone/>
            </a:pPr>
            <a:endParaRPr lang="en-US" sz="1600" dirty="0" smtClean="0">
              <a:solidFill>
                <a:srgbClr val="FF0000"/>
              </a:solidFill>
              <a:latin typeface="Elephant" panose="02020904090505020303" pitchFamily="18" charset="0"/>
            </a:endParaRPr>
          </a:p>
          <a:p>
            <a:pPr marL="96690" indent="0">
              <a:buNone/>
            </a:pPr>
            <a:r>
              <a:rPr lang="en-US" sz="2800" dirty="0">
                <a:solidFill>
                  <a:srgbClr val="FF0000"/>
                </a:solidFill>
                <a:latin typeface="Elephant" panose="02020904090505020303" pitchFamily="18" charset="0"/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frozenset</a:t>
            </a:r>
            <a:r>
              <a:rPr lang="en-US" sz="2800" dirty="0">
                <a:solidFill>
                  <a:srgbClr val="FF0000"/>
                </a:solidFill>
              </a:rPr>
              <a:t>, byte sequence, byte array, range types, etc. 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	 will be covered later</a:t>
            </a:r>
            <a:r>
              <a:rPr lang="en-US" sz="2800" dirty="0" smtClean="0">
                <a:solidFill>
                  <a:srgbClr val="FF0000"/>
                </a:solidFill>
              </a:rPr>
              <a:t>…</a:t>
            </a:r>
            <a:endParaRPr lang="en-US" altLang="en-US" sz="2800" dirty="0">
              <a:solidFill>
                <a:srgbClr val="FF0000"/>
              </a:solidFill>
              <a:latin typeface="Elephant" panose="02020904090505020303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76200"/>
            <a:ext cx="9729788" cy="1002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 smtClean="0">
                <a:solidFill>
                  <a:srgbClr val="0070C0"/>
                </a:solidFill>
              </a:rPr>
              <a:t>Data Types:</a:t>
            </a:r>
          </a:p>
        </p:txBody>
      </p:sp>
    </p:spTree>
    <p:extLst>
      <p:ext uri="{BB962C8B-B14F-4D97-AF65-F5344CB8AC3E}">
        <p14:creationId xmlns:p14="http://schemas.microsoft.com/office/powerpoint/2010/main" val="153712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580"/>
            <a:ext cx="9742901" cy="6858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Updating Tuples: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49" y="1134980"/>
            <a:ext cx="9550739" cy="5562600"/>
          </a:xfrm>
        </p:spPr>
        <p:txBody>
          <a:bodyPr>
            <a:noAutofit/>
          </a:bodyPr>
          <a:lstStyle/>
          <a:p>
            <a:pPr marL="227013" indent="-227013">
              <a:lnSpc>
                <a:spcPct val="85000"/>
              </a:lnSpc>
            </a:pPr>
            <a:r>
              <a:rPr lang="en-US" sz="3600" dirty="0"/>
              <a:t>Tuples are immutable so you can’t modify them. </a:t>
            </a:r>
          </a:p>
          <a:p>
            <a:pPr marL="227013" indent="-227013">
              <a:lnSpc>
                <a:spcPct val="85000"/>
              </a:lnSpc>
              <a:spcBef>
                <a:spcPts val="1800"/>
              </a:spcBef>
            </a:pPr>
            <a:r>
              <a:rPr lang="en-US" sz="3600" dirty="0"/>
              <a:t>But </a:t>
            </a:r>
            <a:r>
              <a:rPr lang="en-US" sz="3600" dirty="0" smtClean="0"/>
              <a:t>you can </a:t>
            </a:r>
            <a:r>
              <a:rPr lang="en-US" sz="3600" i="1" dirty="0" smtClean="0"/>
              <a:t>create </a:t>
            </a:r>
            <a:r>
              <a:rPr lang="en-US" sz="3600" i="1" dirty="0">
                <a:solidFill>
                  <a:srgbClr val="00B050"/>
                </a:solidFill>
              </a:rPr>
              <a:t>a new tuple </a:t>
            </a:r>
            <a:r>
              <a:rPr lang="en-US" sz="3600" dirty="0" smtClean="0"/>
              <a:t>from a modified</a:t>
            </a:r>
            <a:r>
              <a:rPr lang="en-US" sz="3600" i="1" dirty="0" smtClean="0"/>
              <a:t> </a:t>
            </a:r>
            <a:r>
              <a:rPr lang="en-US" sz="3600" i="1" dirty="0"/>
              <a:t>existing </a:t>
            </a:r>
            <a:r>
              <a:rPr lang="en-US" sz="3600" i="1" dirty="0" smtClean="0"/>
              <a:t>tuple</a:t>
            </a:r>
            <a:r>
              <a:rPr lang="en-US" sz="3600" dirty="0" smtClean="0"/>
              <a:t>:</a:t>
            </a:r>
            <a:endParaRPr lang="en-US" sz="2800" dirty="0"/>
          </a:p>
          <a:p>
            <a:pPr marL="0" indent="0">
              <a:lnSpc>
                <a:spcPct val="85000"/>
              </a:lnSpc>
              <a:buNone/>
            </a:pPr>
            <a:endParaRPr lang="en-US" sz="1050" b="1" dirty="0"/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tup1 =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',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'xyz', 12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34.56, </a:t>
            </a:r>
            <a:r>
              <a:rPr lang="en-US" sz="28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7j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)</a:t>
            </a:r>
            <a:endParaRPr lang="en-US" sz="28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itchFamily="49" charset="0"/>
              </a:rPr>
              <a:t>tup2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= tup1[:2]; print(tup2)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', 'xyz')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Lucida Console" panose="020B0609040504020204" pitchFamily="49" charset="0"/>
                <a:cs typeface="Courier New" pitchFamily="49" charset="0"/>
              </a:rPr>
              <a:t>tup3 = </a:t>
            </a:r>
            <a:r>
              <a:rPr lang="en-US" sz="2800" dirty="0" smtClean="0">
                <a:latin typeface="Lucida Console" panose="020B0609040504020204" pitchFamily="49" charset="0"/>
              </a:rPr>
              <a:t>tup1[-1:]*3</a:t>
            </a:r>
            <a:r>
              <a:rPr lang="en-US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 smtClean="0">
                <a:latin typeface="Lucida Console" panose="020B0609040504020204" pitchFamily="49" charset="0"/>
              </a:rPr>
              <a:t>+ </a:t>
            </a:r>
            <a:r>
              <a:rPr lang="en-US" sz="28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tup2</a:t>
            </a:r>
            <a:r>
              <a:rPr lang="en-US" sz="2800" dirty="0" smtClean="0">
                <a:latin typeface="Lucida Console" panose="020B0609040504020204" pitchFamily="49" charset="0"/>
              </a:rPr>
              <a:t>; </a:t>
            </a:r>
            <a:r>
              <a:rPr lang="en-US" sz="2800" dirty="0">
                <a:latin typeface="Lucida Console" panose="020B0609040504020204" pitchFamily="49" charset="0"/>
              </a:rPr>
              <a:t>print(tup3)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latin typeface="Lucida Console" panose="020B0609040504020204" pitchFamily="49" charset="0"/>
              </a:rPr>
              <a:t>(7j, 7j, 7j, '</a:t>
            </a:r>
            <a:r>
              <a:rPr lang="en-US" sz="2800" dirty="0" err="1">
                <a:latin typeface="Lucida Console" panose="020B0609040504020204" pitchFamily="49" charset="0"/>
              </a:rPr>
              <a:t>abc</a:t>
            </a:r>
            <a:r>
              <a:rPr lang="en-US" sz="2800" dirty="0">
                <a:latin typeface="Lucida Console" panose="020B0609040504020204" pitchFamily="49" charset="0"/>
              </a:rPr>
              <a:t>', 'xyz')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800" dirty="0" smtClean="0">
                <a:latin typeface="Lucida Console" panose="020B0609040504020204" pitchFamily="49" charset="0"/>
              </a:rPr>
              <a:t> </a:t>
            </a:r>
            <a:r>
              <a:rPr lang="en-US" sz="2800" dirty="0" err="1" smtClean="0">
                <a:latin typeface="Lucida Console" panose="020B0609040504020204" pitchFamily="49" charset="0"/>
                <a:cs typeface="Courier New" pitchFamily="49" charset="0"/>
              </a:rPr>
              <a:t>tupX</a:t>
            </a:r>
            <a:r>
              <a:rPr lang="en-US" sz="280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tup1[-</a:t>
            </a:r>
            <a:r>
              <a:rPr lang="en-US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1]</a:t>
            </a:r>
            <a:r>
              <a:rPr lang="en-US" sz="2800" dirty="0" smtClean="0">
                <a:latin typeface="Lucida Console" panose="020B0609040504020204" pitchFamily="49" charset="0"/>
              </a:rPr>
              <a:t>*</a:t>
            </a:r>
            <a:r>
              <a:rPr lang="en-US" sz="2800" dirty="0">
                <a:latin typeface="Lucida Console" panose="020B0609040504020204" pitchFamily="49" charset="0"/>
              </a:rPr>
              <a:t>3 + </a:t>
            </a:r>
            <a:r>
              <a:rPr lang="en-US" sz="2800" dirty="0">
                <a:solidFill>
                  <a:srgbClr val="0070C0"/>
                </a:solidFill>
                <a:latin typeface="Lucida Console" panose="020B0609040504020204" pitchFamily="49" charset="0"/>
              </a:rPr>
              <a:t>tup2</a:t>
            </a:r>
            <a:r>
              <a:rPr lang="en-US" sz="2800" dirty="0" smtClean="0">
                <a:latin typeface="Lucida Console" panose="020B0609040504020204" pitchFamily="49" charset="0"/>
              </a:rPr>
              <a:t>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err="1">
                <a:solidFill>
                  <a:srgbClr val="FFAFAF"/>
                </a:solidFill>
                <a:latin typeface="Arial Narrow" panose="020B0606020202030204" pitchFamily="34" charset="0"/>
              </a:rPr>
              <a:t>Traceback</a:t>
            </a: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 (most recent call last):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  File "&lt;</a:t>
            </a:r>
            <a:r>
              <a:rPr lang="en-US" sz="2800" dirty="0" err="1">
                <a:solidFill>
                  <a:srgbClr val="FFAFAF"/>
                </a:solidFill>
                <a:latin typeface="Arial Narrow" panose="020B0606020202030204" pitchFamily="34" charset="0"/>
              </a:rPr>
              <a:t>stdin</a:t>
            </a: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&gt;", line 1, in &lt;module&gt;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err="1">
                <a:solidFill>
                  <a:srgbClr val="FFAFAF"/>
                </a:solidFill>
                <a:latin typeface="Arial Narrow" panose="020B0606020202030204" pitchFamily="34" charset="0"/>
              </a:rPr>
              <a:t>TypeError</a:t>
            </a: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: unsupported operand type(s) for +: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'complex'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and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'tuple'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4636294" y="5486400"/>
            <a:ext cx="2438400" cy="9144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712494" y="3429000"/>
            <a:ext cx="3962400" cy="16764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67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580"/>
            <a:ext cx="9742901" cy="6858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Updating Tuples: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49" y="1134980"/>
            <a:ext cx="9550739" cy="5562600"/>
          </a:xfrm>
        </p:spPr>
        <p:txBody>
          <a:bodyPr>
            <a:noAutofit/>
          </a:bodyPr>
          <a:lstStyle/>
          <a:p>
            <a:pPr marL="227013" indent="-227013">
              <a:lnSpc>
                <a:spcPct val="85000"/>
              </a:lnSpc>
            </a:pPr>
            <a:r>
              <a:rPr lang="en-US" sz="3600" dirty="0"/>
              <a:t>Tuples are immutable so you can’t modify them. </a:t>
            </a:r>
          </a:p>
          <a:p>
            <a:pPr marL="227013" indent="-227013">
              <a:lnSpc>
                <a:spcPct val="85000"/>
              </a:lnSpc>
              <a:spcBef>
                <a:spcPts val="1800"/>
              </a:spcBef>
            </a:pPr>
            <a:r>
              <a:rPr lang="en-US" sz="3600" dirty="0"/>
              <a:t>But </a:t>
            </a:r>
            <a:r>
              <a:rPr lang="en-US" sz="3600" dirty="0" smtClean="0"/>
              <a:t>you can </a:t>
            </a:r>
            <a:r>
              <a:rPr lang="en-US" sz="3600" i="1" dirty="0" smtClean="0"/>
              <a:t>create </a:t>
            </a:r>
            <a:r>
              <a:rPr lang="en-US" sz="3600" i="1" dirty="0">
                <a:solidFill>
                  <a:srgbClr val="00B050"/>
                </a:solidFill>
              </a:rPr>
              <a:t>a new tuple </a:t>
            </a:r>
            <a:r>
              <a:rPr lang="en-US" sz="3600" dirty="0" smtClean="0"/>
              <a:t>from a modified</a:t>
            </a:r>
            <a:r>
              <a:rPr lang="en-US" sz="3600" i="1" dirty="0" smtClean="0"/>
              <a:t> </a:t>
            </a:r>
            <a:r>
              <a:rPr lang="en-US" sz="3600" i="1" dirty="0"/>
              <a:t>existing </a:t>
            </a:r>
            <a:r>
              <a:rPr lang="en-US" sz="3600" i="1" dirty="0" smtClean="0"/>
              <a:t>tuple</a:t>
            </a:r>
            <a:r>
              <a:rPr lang="en-US" sz="3600" dirty="0" smtClean="0"/>
              <a:t>:</a:t>
            </a:r>
            <a:endParaRPr lang="en-US" sz="2800" dirty="0"/>
          </a:p>
          <a:p>
            <a:pPr marL="0" indent="0">
              <a:lnSpc>
                <a:spcPct val="85000"/>
              </a:lnSpc>
              <a:buNone/>
            </a:pPr>
            <a:endParaRPr lang="en-US" sz="1050" b="1" dirty="0"/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tup1 =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',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'xyz', 12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34.56, </a:t>
            </a:r>
            <a:r>
              <a:rPr lang="en-US" sz="28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7j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)</a:t>
            </a:r>
            <a:endParaRPr lang="en-US" sz="28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Lucida Sans Typewriter" panose="020B0509030504030204" pitchFamily="49" charset="0"/>
                <a:cs typeface="Courier New" pitchFamily="49" charset="0"/>
              </a:rPr>
              <a:t>tup2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= tup1[:2]; print(tup2)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', 'xyz')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Lucida Console" panose="020B0609040504020204" pitchFamily="49" charset="0"/>
                <a:cs typeface="Courier New" pitchFamily="49" charset="0"/>
              </a:rPr>
              <a:t>tup3 = </a:t>
            </a:r>
            <a:r>
              <a:rPr lang="en-US" sz="28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tup1[-1:]</a:t>
            </a:r>
            <a:r>
              <a:rPr lang="en-US" sz="2800" dirty="0" smtClean="0">
                <a:latin typeface="Lucida Console" panose="020B0609040504020204" pitchFamily="49" charset="0"/>
              </a:rPr>
              <a:t>*3</a:t>
            </a:r>
            <a:r>
              <a:rPr lang="en-US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 smtClean="0">
                <a:latin typeface="Lucida Console" panose="020B0609040504020204" pitchFamily="49" charset="0"/>
              </a:rPr>
              <a:t>+ </a:t>
            </a:r>
            <a:r>
              <a:rPr lang="en-US" sz="28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tup2</a:t>
            </a:r>
            <a:r>
              <a:rPr lang="en-US" sz="2800" dirty="0" smtClean="0">
                <a:latin typeface="Lucida Console" panose="020B0609040504020204" pitchFamily="49" charset="0"/>
              </a:rPr>
              <a:t>; </a:t>
            </a:r>
            <a:r>
              <a:rPr lang="en-US" sz="2800" dirty="0">
                <a:latin typeface="Lucida Console" panose="020B0609040504020204" pitchFamily="49" charset="0"/>
              </a:rPr>
              <a:t>print(tup3)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latin typeface="Lucida Console" panose="020B0609040504020204" pitchFamily="49" charset="0"/>
              </a:rPr>
              <a:t>(7j, 7j, 7j, '</a:t>
            </a:r>
            <a:r>
              <a:rPr lang="en-US" sz="2800" dirty="0" err="1">
                <a:latin typeface="Lucida Console" panose="020B0609040504020204" pitchFamily="49" charset="0"/>
              </a:rPr>
              <a:t>abc</a:t>
            </a:r>
            <a:r>
              <a:rPr lang="en-US" sz="2800" dirty="0">
                <a:latin typeface="Lucida Console" panose="020B0609040504020204" pitchFamily="49" charset="0"/>
              </a:rPr>
              <a:t>', 'xyz')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800" dirty="0" smtClean="0">
                <a:latin typeface="Lucida Console" panose="020B0609040504020204" pitchFamily="49" charset="0"/>
              </a:rPr>
              <a:t> </a:t>
            </a:r>
            <a:r>
              <a:rPr lang="en-US" sz="2800" dirty="0" err="1" smtClean="0">
                <a:latin typeface="Lucida Console" panose="020B0609040504020204" pitchFamily="49" charset="0"/>
                <a:cs typeface="Courier New" pitchFamily="49" charset="0"/>
              </a:rPr>
              <a:t>tupX</a:t>
            </a:r>
            <a:r>
              <a:rPr lang="en-US" sz="280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tup1[-</a:t>
            </a:r>
            <a:r>
              <a:rPr lang="en-US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1]</a:t>
            </a:r>
            <a:r>
              <a:rPr lang="en-US" sz="2800" dirty="0" smtClean="0">
                <a:latin typeface="Lucida Console" panose="020B0609040504020204" pitchFamily="49" charset="0"/>
              </a:rPr>
              <a:t>*</a:t>
            </a:r>
            <a:r>
              <a:rPr lang="en-US" sz="2800" dirty="0">
                <a:latin typeface="Lucida Console" panose="020B0609040504020204" pitchFamily="49" charset="0"/>
              </a:rPr>
              <a:t>3 + </a:t>
            </a:r>
            <a:r>
              <a:rPr lang="en-US" sz="2800" dirty="0">
                <a:solidFill>
                  <a:srgbClr val="0070C0"/>
                </a:solidFill>
                <a:latin typeface="Lucida Console" panose="020B0609040504020204" pitchFamily="49" charset="0"/>
              </a:rPr>
              <a:t>tup2</a:t>
            </a:r>
            <a:r>
              <a:rPr lang="en-US" sz="2800" dirty="0" smtClean="0">
                <a:latin typeface="Lucida Console" panose="020B0609040504020204" pitchFamily="49" charset="0"/>
              </a:rPr>
              <a:t>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err="1">
                <a:solidFill>
                  <a:srgbClr val="FFAFAF"/>
                </a:solidFill>
                <a:latin typeface="Arial Narrow" panose="020B0606020202030204" pitchFamily="34" charset="0"/>
              </a:rPr>
              <a:t>Traceback</a:t>
            </a: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 (most recent call last):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  File "&lt;</a:t>
            </a:r>
            <a:r>
              <a:rPr lang="en-US" sz="2800" dirty="0" err="1">
                <a:solidFill>
                  <a:srgbClr val="FFAFAF"/>
                </a:solidFill>
                <a:latin typeface="Arial Narrow" panose="020B0606020202030204" pitchFamily="34" charset="0"/>
              </a:rPr>
              <a:t>stdin</a:t>
            </a: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&gt;", line 1, in &lt;module&gt;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err="1">
                <a:solidFill>
                  <a:srgbClr val="FFAFAF"/>
                </a:solidFill>
                <a:latin typeface="Arial Narrow" panose="020B0606020202030204" pitchFamily="34" charset="0"/>
              </a:rPr>
              <a:t>TypeError</a:t>
            </a: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: unsupported operand type(s) for +: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'complex'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>
                <a:solidFill>
                  <a:srgbClr val="FFAFAF"/>
                </a:solidFill>
                <a:latin typeface="Arial Narrow" panose="020B0606020202030204" pitchFamily="34" charset="0"/>
              </a:rPr>
              <a:t>and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Arial Narrow" panose="020B0606020202030204" pitchFamily="34" charset="0"/>
              </a:rPr>
              <a:t>'tuple'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4636294" y="5486400"/>
            <a:ext cx="2438400" cy="9144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712494" y="3429000"/>
            <a:ext cx="3962400" cy="16764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ular Callout 3"/>
          <p:cNvSpPr/>
          <p:nvPr/>
        </p:nvSpPr>
        <p:spPr>
          <a:xfrm>
            <a:off x="140494" y="838200"/>
            <a:ext cx="4419600" cy="2209800"/>
          </a:xfrm>
          <a:prstGeom prst="wedgeRoundRectCallout">
            <a:avLst>
              <a:gd name="adj1" fmla="val 34500"/>
              <a:gd name="adj2" fmla="val 108056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But this one wasn’t complex. It was a one-element tuple (and that element was complex).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779294" y="4267200"/>
            <a:ext cx="3928428" cy="1600200"/>
          </a:xfrm>
          <a:prstGeom prst="wedgeRoundRectCallout">
            <a:avLst>
              <a:gd name="adj1" fmla="val -83114"/>
              <a:gd name="adj2" fmla="val 14766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If we had said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“(tup1[-1]*3,)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+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tup2”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it would’ve worked.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93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580"/>
            <a:ext cx="9742901" cy="6858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Updating Tuples: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49" y="1134980"/>
            <a:ext cx="9550739" cy="5562600"/>
          </a:xfrm>
        </p:spPr>
        <p:txBody>
          <a:bodyPr>
            <a:noAutofit/>
          </a:bodyPr>
          <a:lstStyle/>
          <a:p>
            <a:pPr marL="227013" indent="-227013">
              <a:lnSpc>
                <a:spcPct val="85000"/>
              </a:lnSpc>
            </a:pPr>
            <a:r>
              <a:rPr lang="en-US" sz="3600" dirty="0"/>
              <a:t>Tuples are immutable so you can’t modify them. </a:t>
            </a:r>
          </a:p>
          <a:p>
            <a:pPr marL="227013" indent="-227013">
              <a:lnSpc>
                <a:spcPct val="85000"/>
              </a:lnSpc>
              <a:spcBef>
                <a:spcPts val="1800"/>
              </a:spcBef>
            </a:pPr>
            <a:r>
              <a:rPr lang="en-US" sz="3600" dirty="0"/>
              <a:t>But </a:t>
            </a:r>
            <a:r>
              <a:rPr lang="en-US" sz="3600" dirty="0" smtClean="0"/>
              <a:t>you can </a:t>
            </a:r>
            <a:r>
              <a:rPr lang="en-US" sz="3600" i="1" dirty="0" smtClean="0"/>
              <a:t>create </a:t>
            </a:r>
            <a:r>
              <a:rPr lang="en-US" sz="3600" i="1" dirty="0">
                <a:solidFill>
                  <a:srgbClr val="00B050"/>
                </a:solidFill>
              </a:rPr>
              <a:t>a new tuple </a:t>
            </a:r>
            <a:r>
              <a:rPr lang="en-US" sz="3600" dirty="0" smtClean="0"/>
              <a:t>from a modified</a:t>
            </a:r>
            <a:r>
              <a:rPr lang="en-US" sz="3600" i="1" dirty="0" smtClean="0"/>
              <a:t> </a:t>
            </a:r>
            <a:r>
              <a:rPr lang="en-US" sz="3600" i="1" dirty="0"/>
              <a:t>existing </a:t>
            </a:r>
            <a:r>
              <a:rPr lang="en-US" sz="3600" i="1" dirty="0" smtClean="0"/>
              <a:t>tuple</a:t>
            </a:r>
            <a:r>
              <a:rPr lang="en-US" sz="3600" dirty="0" smtClean="0"/>
              <a:t>.</a:t>
            </a:r>
          </a:p>
          <a:p>
            <a:pPr marL="591884" lvl="1" indent="-227013">
              <a:lnSpc>
                <a:spcPct val="85000"/>
              </a:lnSpc>
              <a:spcBef>
                <a:spcPts val="1800"/>
              </a:spcBef>
            </a:pPr>
            <a:r>
              <a:rPr lang="en-US" sz="3600" dirty="0" smtClean="0"/>
              <a:t>By the way, that new tuple could even have the same name (and it would still be new):</a:t>
            </a:r>
            <a:endParaRPr lang="en-US" sz="3600" dirty="0"/>
          </a:p>
          <a:p>
            <a:pPr marL="0" indent="0">
              <a:lnSpc>
                <a:spcPct val="85000"/>
              </a:lnSpc>
              <a:buNone/>
            </a:pPr>
            <a:endParaRPr lang="en-US" sz="1050" b="1" dirty="0"/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tup1 =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Lucida Sans Typewriter" panose="020B0509030504030204" pitchFamily="49" charset="0"/>
                <a:cs typeface="Courier New" pitchFamily="49" charset="0"/>
              </a:rPr>
              <a:t>abc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',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'xyz', 12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34.56, 7j)</a:t>
            </a:r>
            <a:endParaRPr lang="en-US" sz="28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tup1 = (</a:t>
            </a:r>
            <a:r>
              <a:rPr lang="en-US" sz="28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'ABC'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,)+tup1[1:]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print(tup1)</a:t>
            </a:r>
          </a:p>
          <a:p>
            <a:pPr lvl="1">
              <a:lnSpc>
                <a:spcPct val="85000"/>
              </a:lnSpc>
              <a:buNone/>
            </a:pP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(</a:t>
            </a:r>
            <a:r>
              <a:rPr lang="en-US" sz="2800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'ABC'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'xyz', 12, 34.56, 7j)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140494" y="838200"/>
            <a:ext cx="4419600" cy="2209800"/>
          </a:xfrm>
          <a:prstGeom prst="wedgeRoundRectCallout">
            <a:avLst>
              <a:gd name="adj1" fmla="val 34500"/>
              <a:gd name="adj2" fmla="val 108056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But this one wasn’t complex. It was a one-element tuple (and that element was complex).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779294" y="4267200"/>
            <a:ext cx="3928428" cy="1600200"/>
          </a:xfrm>
          <a:prstGeom prst="wedgeRoundRectCallout">
            <a:avLst>
              <a:gd name="adj1" fmla="val -83114"/>
              <a:gd name="adj2" fmla="val 14766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If we had said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“(tup1[-1]*3,)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+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tup2”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it would’ve worked.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60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580"/>
            <a:ext cx="9742901" cy="6858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Updating Tuples: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49" y="1134980"/>
            <a:ext cx="9550739" cy="5723020"/>
          </a:xfrm>
        </p:spPr>
        <p:txBody>
          <a:bodyPr>
            <a:noAutofit/>
          </a:bodyPr>
          <a:lstStyle/>
          <a:p>
            <a:pPr marL="227013" indent="-227013">
              <a:lnSpc>
                <a:spcPct val="85000"/>
              </a:lnSpc>
            </a:pPr>
            <a:r>
              <a:rPr lang="en-US" sz="3600" dirty="0"/>
              <a:t>Tuples are immutable so you can’t modify them. </a:t>
            </a:r>
          </a:p>
          <a:p>
            <a:pPr marL="227013" indent="-227013">
              <a:lnSpc>
                <a:spcPct val="85000"/>
              </a:lnSpc>
              <a:spcBef>
                <a:spcPts val="1800"/>
              </a:spcBef>
            </a:pPr>
            <a:r>
              <a:rPr lang="en-US" sz="3600" dirty="0"/>
              <a:t>But </a:t>
            </a:r>
            <a:r>
              <a:rPr lang="en-US" sz="3600" dirty="0" smtClean="0"/>
              <a:t>you can </a:t>
            </a:r>
            <a:r>
              <a:rPr lang="en-US" sz="3600" i="1" dirty="0" smtClean="0"/>
              <a:t>create </a:t>
            </a:r>
            <a:r>
              <a:rPr lang="en-US" sz="3600" i="1" dirty="0">
                <a:solidFill>
                  <a:srgbClr val="00B050"/>
                </a:solidFill>
              </a:rPr>
              <a:t>a new tuple </a:t>
            </a:r>
            <a:r>
              <a:rPr lang="en-US" sz="3600" dirty="0" smtClean="0"/>
              <a:t>from a modified</a:t>
            </a:r>
            <a:r>
              <a:rPr lang="en-US" sz="3600" i="1" dirty="0" smtClean="0"/>
              <a:t> </a:t>
            </a:r>
            <a:r>
              <a:rPr lang="en-US" sz="3600" i="1" dirty="0"/>
              <a:t>existing </a:t>
            </a:r>
            <a:r>
              <a:rPr lang="en-US" sz="3600" i="1" dirty="0" smtClean="0"/>
              <a:t>tuple</a:t>
            </a:r>
            <a:r>
              <a:rPr lang="en-US" sz="3600" dirty="0" smtClean="0"/>
              <a:t>.</a:t>
            </a:r>
          </a:p>
          <a:p>
            <a:pPr marL="591884" lvl="1" indent="-227013">
              <a:lnSpc>
                <a:spcPct val="85000"/>
              </a:lnSpc>
              <a:spcBef>
                <a:spcPts val="1800"/>
              </a:spcBef>
            </a:pPr>
            <a:r>
              <a:rPr lang="en-US" sz="3600" dirty="0" smtClean="0"/>
              <a:t>By the way, that new tuple could even have the same name (and it would still be new).</a:t>
            </a:r>
            <a:endParaRPr lang="en-US" sz="3600" dirty="0"/>
          </a:p>
          <a:p>
            <a:pPr marL="227013" indent="-227013">
              <a:lnSpc>
                <a:spcPct val="85000"/>
              </a:lnSpc>
              <a:spcBef>
                <a:spcPts val="1800"/>
              </a:spcBef>
            </a:pPr>
            <a:r>
              <a:rPr lang="en-US" sz="3600" dirty="0" smtClean="0"/>
              <a:t>By the additional way, the same thing can be said for </a:t>
            </a:r>
            <a:r>
              <a:rPr lang="en-US" sz="3600" i="1" dirty="0" smtClean="0">
                <a:solidFill>
                  <a:srgbClr val="00B050"/>
                </a:solidFill>
              </a:rPr>
              <a:t>strings</a:t>
            </a:r>
            <a:r>
              <a:rPr lang="en-US" sz="3600" dirty="0" smtClean="0"/>
              <a:t> (which are also immutable):</a:t>
            </a:r>
            <a:endParaRPr lang="en-US" sz="3600" dirty="0"/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 S = "Hello"; print(S)</a:t>
            </a:r>
          </a:p>
          <a:p>
            <a:pPr lvl="1">
              <a:lnSpc>
                <a:spcPct val="75000"/>
              </a:lnSpc>
              <a:buNone/>
            </a:pP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Hello</a:t>
            </a:r>
          </a:p>
          <a:p>
            <a:pPr lvl="1">
              <a:lnSpc>
                <a:spcPct val="75000"/>
              </a:lnSpc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S = "</a:t>
            </a:r>
            <a:r>
              <a:rPr 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J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" + S[1:]; print(S)</a:t>
            </a:r>
          </a:p>
          <a:p>
            <a:pPr lvl="1">
              <a:lnSpc>
                <a:spcPct val="75000"/>
              </a:lnSpc>
              <a:buNone/>
            </a:pPr>
            <a:r>
              <a:rPr lang="en-US" sz="28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J</a:t>
            </a:r>
            <a:r>
              <a:rPr lang="en-US" sz="2800" dirty="0" err="1">
                <a:latin typeface="Lucida Sans Typewriter" panose="020B0509030504030204" pitchFamily="49" charset="0"/>
                <a:cs typeface="Courier New" pitchFamily="49" charset="0"/>
              </a:rPr>
              <a:t>ello</a:t>
            </a:r>
            <a:endParaRPr lang="en-US" sz="28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lvl="1">
              <a:lnSpc>
                <a:spcPct val="55000"/>
              </a:lnSpc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57254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20580"/>
            <a:ext cx="9733069" cy="6858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Deleting </a:t>
            </a:r>
            <a:r>
              <a:rPr lang="en-US" sz="4000" dirty="0">
                <a:solidFill>
                  <a:srgbClr val="0070C0"/>
                </a:solidFill>
              </a:rPr>
              <a:t>Tuple Elements: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6644" y="1160204"/>
            <a:ext cx="9533144" cy="5845277"/>
          </a:xfrm>
        </p:spPr>
        <p:txBody>
          <a:bodyPr>
            <a:normAutofit fontScale="92500" lnSpcReduction="10000"/>
          </a:bodyPr>
          <a:lstStyle/>
          <a:p>
            <a:r>
              <a:rPr lang="en-US" sz="4300" dirty="0" smtClean="0"/>
              <a:t>You can’t remove </a:t>
            </a:r>
            <a:r>
              <a:rPr lang="en-US" sz="4300" dirty="0"/>
              <a:t>individual tuple </a:t>
            </a:r>
            <a:r>
              <a:rPr lang="en-US" sz="4300" dirty="0" smtClean="0"/>
              <a:t>elements.</a:t>
            </a:r>
            <a:endParaRPr lang="en-US" sz="4300" dirty="0"/>
          </a:p>
          <a:p>
            <a:pPr marL="546100" lvl="1" indent="-180975"/>
            <a:r>
              <a:rPr lang="en-US" sz="3600" dirty="0"/>
              <a:t> </a:t>
            </a:r>
            <a:r>
              <a:rPr lang="en-US" sz="3900" dirty="0"/>
              <a:t>But you can </a:t>
            </a:r>
            <a:r>
              <a:rPr lang="en-US" sz="3900" u="sng" dirty="0">
                <a:solidFill>
                  <a:srgbClr val="00B050"/>
                </a:solidFill>
              </a:rPr>
              <a:t>put together </a:t>
            </a:r>
            <a:r>
              <a:rPr lang="en-US" sz="3900" u="sng" dirty="0" smtClean="0">
                <a:solidFill>
                  <a:srgbClr val="00B050"/>
                </a:solidFill>
              </a:rPr>
              <a:t>a new </a:t>
            </a:r>
            <a:r>
              <a:rPr lang="en-US" sz="3900" u="sng" dirty="0">
                <a:solidFill>
                  <a:srgbClr val="00B050"/>
                </a:solidFill>
              </a:rPr>
              <a:t>tuple</a:t>
            </a:r>
            <a:r>
              <a:rPr lang="en-US" sz="3900" dirty="0"/>
              <a:t>, while </a:t>
            </a:r>
            <a:r>
              <a:rPr lang="en-US" sz="3900" dirty="0" smtClean="0"/>
              <a:t> </a:t>
            </a:r>
          </a:p>
          <a:p>
            <a:pPr marL="365125" lvl="1" indent="0">
              <a:buNone/>
            </a:pPr>
            <a:r>
              <a:rPr lang="en-US" sz="3900" dirty="0" smtClean="0"/>
              <a:t>   choosing </a:t>
            </a:r>
            <a:r>
              <a:rPr lang="en-US" sz="3900" dirty="0"/>
              <a:t>to </a:t>
            </a:r>
            <a:r>
              <a:rPr lang="en-US" sz="3900" i="1" dirty="0">
                <a:solidFill>
                  <a:srgbClr val="FF0000"/>
                </a:solidFill>
              </a:rPr>
              <a:t>leave out </a:t>
            </a:r>
            <a:r>
              <a:rPr lang="en-US" sz="3900" i="1" dirty="0"/>
              <a:t>the undesired </a:t>
            </a:r>
            <a:r>
              <a:rPr lang="en-US" sz="3900" i="1" dirty="0" smtClean="0"/>
              <a:t>elements</a:t>
            </a:r>
            <a:r>
              <a:rPr lang="en-US" sz="3900" dirty="0" smtClean="0"/>
              <a:t>:</a:t>
            </a:r>
          </a:p>
          <a:p>
            <a:pPr marL="364871" lvl="1" indent="0">
              <a:spcBef>
                <a:spcPts val="1200"/>
              </a:spcBef>
              <a:buNone/>
            </a:pP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	&gt;&gt;&gt; </a:t>
            </a:r>
            <a:r>
              <a:rPr lang="en-US" sz="2800" dirty="0" err="1">
                <a:latin typeface="Lucida Sans Typewriter" panose="020B0509030504030204" pitchFamily="49" charset="0"/>
                <a:cs typeface="Courier New" pitchFamily="49" charset="0"/>
              </a:rPr>
              <a:t>tup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= (</a:t>
            </a:r>
            <a:r>
              <a:rPr lang="en-US" sz="28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'</a:t>
            </a:r>
            <a:r>
              <a:rPr lang="en-US" sz="2800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phys</a:t>
            </a:r>
            <a:r>
              <a:rPr lang="en-US" sz="28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'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'</a:t>
            </a:r>
            <a:r>
              <a:rPr lang="en-US" sz="28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chem</a:t>
            </a:r>
            <a:r>
              <a:rPr 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', 2017, </a:t>
            </a:r>
            <a:r>
              <a:rPr lang="en-US" sz="28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2019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) </a:t>
            </a:r>
            <a:endParaRPr lang="en-US" sz="28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marL="364871" lvl="1" indent="0">
              <a:buNone/>
            </a:pP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	&gt;&gt;&gt; </a:t>
            </a:r>
            <a:r>
              <a:rPr lang="en-US" sz="2800" dirty="0" err="1" smtClean="0">
                <a:solidFill>
                  <a:srgbClr val="00B050"/>
                </a:solidFill>
                <a:latin typeface="Lucida Sans Typewriter" panose="020B0509030504030204" pitchFamily="49" charset="0"/>
                <a:cs typeface="Courier New" pitchFamily="49" charset="0"/>
              </a:rPr>
              <a:t>tup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 = </a:t>
            </a:r>
            <a:r>
              <a:rPr lang="en-US" sz="2800" dirty="0" err="1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tup</a:t>
            </a:r>
            <a:r>
              <a:rPr lang="en-US" sz="280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[:1]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+</a:t>
            </a:r>
            <a:r>
              <a:rPr lang="en-US" sz="2800" dirty="0" err="1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tup</a:t>
            </a:r>
            <a:r>
              <a:rPr lang="en-US" sz="280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[-1:]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#can use same name</a:t>
            </a:r>
          </a:p>
          <a:p>
            <a:pPr marL="364871" lvl="1" indent="0">
              <a:buNone/>
            </a:pP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	&gt;&gt;&gt; </a:t>
            </a:r>
            <a:r>
              <a:rPr lang="en-US" sz="2800" dirty="0" err="1" smtClean="0">
                <a:solidFill>
                  <a:srgbClr val="00B050"/>
                </a:solidFill>
                <a:latin typeface="Lucida Sans Typewriter" panose="020B0509030504030204" pitchFamily="49" charset="0"/>
                <a:cs typeface="Courier New" pitchFamily="49" charset="0"/>
              </a:rPr>
              <a:t>tup</a:t>
            </a:r>
            <a:endParaRPr lang="en-US" sz="2800" dirty="0" smtClean="0">
              <a:solidFill>
                <a:srgbClr val="00B050"/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marL="364871" lvl="1" indent="0">
              <a:buNone/>
            </a:pP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	(</a:t>
            </a:r>
            <a:r>
              <a:rPr lang="en-US" sz="280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'</a:t>
            </a:r>
            <a:r>
              <a:rPr lang="en-US" sz="2800" dirty="0" err="1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phys</a:t>
            </a:r>
            <a:r>
              <a:rPr lang="en-US" sz="280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'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80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2019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) </a:t>
            </a:r>
          </a:p>
          <a:p>
            <a:pPr marL="364871" lvl="1" indent="0">
              <a:buNone/>
            </a:pP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	&gt;&gt;&gt;</a:t>
            </a:r>
          </a:p>
          <a:p>
            <a:pPr>
              <a:spcBef>
                <a:spcPts val="1800"/>
              </a:spcBef>
            </a:pPr>
            <a:endParaRPr lang="en-US" sz="4300" dirty="0" smtClean="0">
              <a:solidFill>
                <a:schemeClr val="bg1"/>
              </a:solidFill>
            </a:endParaRPr>
          </a:p>
          <a:p>
            <a:pPr marL="855663" lvl="1" indent="-166688">
              <a:spcBef>
                <a:spcPts val="1200"/>
              </a:spcBef>
              <a:buFontTx/>
              <a:buNone/>
              <a:tabLst>
                <a:tab pos="973138" algn="l"/>
              </a:tabLst>
            </a:pPr>
            <a:endParaRPr lang="en-US" sz="2800" dirty="0" smtClean="0">
              <a:solidFill>
                <a:schemeClr val="bg1"/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marL="855663" lvl="1" indent="-166688">
              <a:buFontTx/>
              <a:buNone/>
              <a:tabLst>
                <a:tab pos="973138" algn="l"/>
              </a:tabLst>
            </a:pPr>
            <a:endParaRPr lang="en-US" sz="2800" dirty="0" smtClean="0">
              <a:solidFill>
                <a:schemeClr val="bg1"/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marL="855663" lvl="1" indent="-166688">
              <a:buFontTx/>
              <a:buNone/>
              <a:tabLst>
                <a:tab pos="973138" algn="l"/>
              </a:tabLst>
            </a:pPr>
            <a:endParaRPr lang="en-US" sz="2800" dirty="0" smtClean="0">
              <a:solidFill>
                <a:schemeClr val="bg1"/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marL="855663" lvl="1" indent="-166688">
              <a:buFontTx/>
              <a:buNone/>
              <a:tabLst>
                <a:tab pos="973138" algn="l"/>
              </a:tabLst>
            </a:pPr>
            <a:r>
              <a:rPr lang="en-US" sz="2800" dirty="0" smtClean="0">
                <a:solidFill>
                  <a:schemeClr val="bg1"/>
                </a:solidFill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  <a:endParaRPr lang="en-US" sz="2800" dirty="0">
              <a:solidFill>
                <a:schemeClr val="bg1"/>
              </a:solidFill>
              <a:latin typeface="Lucida Sans Typewriter" panose="020B05090305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21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20580"/>
            <a:ext cx="9733069" cy="6858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Deleting </a:t>
            </a:r>
            <a:r>
              <a:rPr lang="en-US" sz="4000" dirty="0">
                <a:solidFill>
                  <a:srgbClr val="0070C0"/>
                </a:solidFill>
              </a:rPr>
              <a:t>Tuple Elements: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6644" y="1160204"/>
            <a:ext cx="9533143" cy="5845277"/>
          </a:xfrm>
        </p:spPr>
        <p:txBody>
          <a:bodyPr>
            <a:normAutofit fontScale="92500" lnSpcReduction="10000"/>
          </a:bodyPr>
          <a:lstStyle/>
          <a:p>
            <a:r>
              <a:rPr lang="en-US" sz="4300" dirty="0" smtClean="0"/>
              <a:t>You can’t remove </a:t>
            </a:r>
            <a:r>
              <a:rPr lang="en-US" sz="4300" dirty="0"/>
              <a:t>individual tuple </a:t>
            </a:r>
            <a:r>
              <a:rPr lang="en-US" sz="4300" dirty="0" smtClean="0"/>
              <a:t>elements.</a:t>
            </a:r>
            <a:endParaRPr lang="en-US" sz="4300" dirty="0"/>
          </a:p>
          <a:p>
            <a:pPr marL="546100" lvl="1" indent="-180975"/>
            <a:r>
              <a:rPr lang="en-US" sz="3600" dirty="0"/>
              <a:t> </a:t>
            </a:r>
            <a:r>
              <a:rPr lang="en-US" sz="3900" dirty="0"/>
              <a:t>But you can </a:t>
            </a:r>
            <a:r>
              <a:rPr lang="en-US" sz="3900" u="sng" dirty="0">
                <a:solidFill>
                  <a:srgbClr val="00B050"/>
                </a:solidFill>
              </a:rPr>
              <a:t>put together </a:t>
            </a:r>
            <a:r>
              <a:rPr lang="en-US" sz="3900" u="sng" dirty="0" smtClean="0">
                <a:solidFill>
                  <a:srgbClr val="00B050"/>
                </a:solidFill>
              </a:rPr>
              <a:t>a new </a:t>
            </a:r>
            <a:r>
              <a:rPr lang="en-US" sz="3900" u="sng" dirty="0">
                <a:solidFill>
                  <a:srgbClr val="00B050"/>
                </a:solidFill>
              </a:rPr>
              <a:t>tuple</a:t>
            </a:r>
            <a:r>
              <a:rPr lang="en-US" sz="3900" dirty="0"/>
              <a:t>, while </a:t>
            </a:r>
            <a:r>
              <a:rPr lang="en-US" sz="3900" dirty="0" smtClean="0"/>
              <a:t> </a:t>
            </a:r>
          </a:p>
          <a:p>
            <a:pPr marL="365125" lvl="1" indent="0">
              <a:buNone/>
            </a:pPr>
            <a:r>
              <a:rPr lang="en-US" sz="3900" dirty="0" smtClean="0"/>
              <a:t>   choosing </a:t>
            </a:r>
            <a:r>
              <a:rPr lang="en-US" sz="3900" dirty="0"/>
              <a:t>to </a:t>
            </a:r>
            <a:r>
              <a:rPr lang="en-US" sz="3900" i="1" dirty="0">
                <a:solidFill>
                  <a:srgbClr val="FF0000"/>
                </a:solidFill>
              </a:rPr>
              <a:t>leave out </a:t>
            </a:r>
            <a:r>
              <a:rPr lang="en-US" sz="3900" i="1" dirty="0"/>
              <a:t>the undesired </a:t>
            </a:r>
            <a:r>
              <a:rPr lang="en-US" sz="3900" i="1" dirty="0" smtClean="0"/>
              <a:t>elements</a:t>
            </a:r>
            <a:r>
              <a:rPr lang="en-US" sz="3900" dirty="0" smtClean="0"/>
              <a:t>:</a:t>
            </a:r>
          </a:p>
          <a:p>
            <a:pPr marL="364871" lvl="1" indent="0">
              <a:spcBef>
                <a:spcPts val="1200"/>
              </a:spcBef>
              <a:buNone/>
            </a:pP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	&gt;&gt;&gt; </a:t>
            </a:r>
            <a:r>
              <a:rPr lang="en-US" sz="2800" dirty="0" err="1">
                <a:latin typeface="Lucida Sans Typewriter" panose="020B0509030504030204" pitchFamily="49" charset="0"/>
                <a:cs typeface="Courier New" pitchFamily="49" charset="0"/>
              </a:rPr>
              <a:t>tup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 = (</a:t>
            </a:r>
            <a:r>
              <a:rPr lang="en-US" sz="28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'</a:t>
            </a:r>
            <a:r>
              <a:rPr lang="en-US" sz="2800" dirty="0" err="1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phys</a:t>
            </a:r>
            <a:r>
              <a:rPr lang="en-US" sz="28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'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'</a:t>
            </a:r>
            <a:r>
              <a:rPr lang="en-US" sz="28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chem</a:t>
            </a:r>
            <a:r>
              <a:rPr 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', 2017, </a:t>
            </a:r>
            <a:r>
              <a:rPr lang="en-US" sz="2800" dirty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2019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) </a:t>
            </a:r>
            <a:endParaRPr lang="en-US" sz="2800" dirty="0">
              <a:latin typeface="Lucida Sans Typewriter" panose="020B0509030504030204" pitchFamily="49" charset="0"/>
              <a:cs typeface="Courier New" pitchFamily="49" charset="0"/>
            </a:endParaRPr>
          </a:p>
          <a:p>
            <a:pPr marL="364871" lvl="1" indent="0">
              <a:buNone/>
            </a:pP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	&gt;&gt;&gt; </a:t>
            </a:r>
            <a:r>
              <a:rPr lang="en-US" sz="2800" dirty="0" err="1" smtClean="0">
                <a:solidFill>
                  <a:srgbClr val="00B050"/>
                </a:solidFill>
                <a:latin typeface="Lucida Sans Typewriter" panose="020B0509030504030204" pitchFamily="49" charset="0"/>
                <a:cs typeface="Courier New" pitchFamily="49" charset="0"/>
              </a:rPr>
              <a:t>tup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 = </a:t>
            </a:r>
            <a:r>
              <a:rPr lang="en-US" sz="2800" dirty="0" err="1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tup</a:t>
            </a:r>
            <a:r>
              <a:rPr lang="en-US" sz="280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[:1]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+</a:t>
            </a:r>
            <a:r>
              <a:rPr lang="en-US" sz="2800" dirty="0" err="1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tup</a:t>
            </a:r>
            <a:r>
              <a:rPr lang="en-US" sz="280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[-1:]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#can use same name</a:t>
            </a:r>
          </a:p>
          <a:p>
            <a:pPr marL="364871" lvl="1" indent="0">
              <a:buNone/>
            </a:pP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	&gt;&gt;&gt; </a:t>
            </a:r>
            <a:r>
              <a:rPr lang="en-US" sz="2800" dirty="0" err="1" smtClean="0">
                <a:solidFill>
                  <a:srgbClr val="00B050"/>
                </a:solidFill>
                <a:latin typeface="Lucida Sans Typewriter" panose="020B0509030504030204" pitchFamily="49" charset="0"/>
                <a:cs typeface="Courier New" pitchFamily="49" charset="0"/>
              </a:rPr>
              <a:t>tup</a:t>
            </a:r>
            <a:endParaRPr lang="en-US" sz="2800" dirty="0" smtClean="0">
              <a:solidFill>
                <a:srgbClr val="00B050"/>
              </a:solidFill>
              <a:latin typeface="Lucida Sans Typewriter" panose="020B0509030504030204" pitchFamily="49" charset="0"/>
              <a:cs typeface="Courier New" pitchFamily="49" charset="0"/>
            </a:endParaRPr>
          </a:p>
          <a:p>
            <a:pPr marL="364871" lvl="1" indent="0">
              <a:buNone/>
            </a:pP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	(</a:t>
            </a:r>
            <a:r>
              <a:rPr lang="en-US" sz="280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'</a:t>
            </a:r>
            <a:r>
              <a:rPr lang="en-US" sz="2800" dirty="0" err="1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phys</a:t>
            </a:r>
            <a:r>
              <a:rPr lang="en-US" sz="280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'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, </a:t>
            </a:r>
            <a:r>
              <a:rPr lang="en-US" sz="2800" dirty="0" smtClean="0">
                <a:solidFill>
                  <a:srgbClr val="00B0F0"/>
                </a:solidFill>
                <a:latin typeface="Lucida Sans Typewriter" panose="020B0509030504030204" pitchFamily="49" charset="0"/>
                <a:cs typeface="Courier New" pitchFamily="49" charset="0"/>
              </a:rPr>
              <a:t>2019</a:t>
            </a: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) </a:t>
            </a:r>
          </a:p>
          <a:p>
            <a:pPr marL="364871" lvl="1" indent="0">
              <a:buNone/>
            </a:pP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	&gt;&gt;&gt;</a:t>
            </a:r>
            <a:endParaRPr lang="en-US" sz="3600" dirty="0" smtClean="0"/>
          </a:p>
          <a:p>
            <a:pPr>
              <a:spcBef>
                <a:spcPts val="1800"/>
              </a:spcBef>
            </a:pPr>
            <a:r>
              <a:rPr lang="en-US" sz="4300" dirty="0" smtClean="0"/>
              <a:t>You </a:t>
            </a:r>
            <a:r>
              <a:rPr lang="en-US" sz="4300" i="1" dirty="0" smtClean="0"/>
              <a:t>can</a:t>
            </a:r>
            <a:r>
              <a:rPr lang="en-US" sz="4300" dirty="0" smtClean="0"/>
              <a:t> delete the </a:t>
            </a:r>
            <a:r>
              <a:rPr lang="en-US" sz="4300" i="1" dirty="0">
                <a:solidFill>
                  <a:srgbClr val="FF0000"/>
                </a:solidFill>
              </a:rPr>
              <a:t>entire </a:t>
            </a:r>
            <a:r>
              <a:rPr lang="en-US" sz="4300" i="1" dirty="0" smtClean="0">
                <a:solidFill>
                  <a:srgbClr val="FF0000"/>
                </a:solidFill>
              </a:rPr>
              <a:t>tuple</a:t>
            </a:r>
            <a:r>
              <a:rPr lang="en-US" sz="4300" dirty="0" smtClean="0"/>
              <a:t>, however:</a:t>
            </a:r>
            <a:endParaRPr lang="en-US" sz="4300" dirty="0"/>
          </a:p>
          <a:p>
            <a:pPr marL="855663" lvl="1" indent="-166688">
              <a:spcBef>
                <a:spcPts val="1200"/>
              </a:spcBef>
              <a:buFontTx/>
              <a:buNone/>
              <a:tabLst>
                <a:tab pos="973138" algn="l"/>
              </a:tabLst>
            </a:pPr>
            <a:r>
              <a:rPr lang="en-US" sz="2800" dirty="0" smtClean="0">
                <a:latin typeface="Lucida Sans Typewriter" panose="020B0509030504030204" pitchFamily="49" charset="0"/>
                <a:cs typeface="Courier New" pitchFamily="49" charset="0"/>
              </a:rPr>
              <a:t>&gt;&gt;&gt; </a:t>
            </a:r>
            <a:r>
              <a:rPr lang="en-US" sz="2800" dirty="0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del </a:t>
            </a:r>
            <a:r>
              <a:rPr lang="en-US" sz="2800" dirty="0" err="1">
                <a:solidFill>
                  <a:srgbClr val="FF0000"/>
                </a:solidFill>
                <a:latin typeface="Lucida Sans Typewriter" panose="020B0509030504030204" pitchFamily="49" charset="0"/>
                <a:cs typeface="Courier New" pitchFamily="49" charset="0"/>
              </a:rPr>
              <a:t>tup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; </a:t>
            </a:r>
          </a:p>
          <a:p>
            <a:pPr marL="855663" lvl="1" indent="-166688">
              <a:buFontTx/>
              <a:buNone/>
              <a:tabLst>
                <a:tab pos="973138" algn="l"/>
              </a:tabLst>
            </a:pP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&gt;&gt;&gt; print (</a:t>
            </a:r>
            <a:r>
              <a:rPr lang="en-US" sz="2800" dirty="0" err="1">
                <a:latin typeface="Lucida Sans Typewriter" panose="020B0509030504030204" pitchFamily="49" charset="0"/>
                <a:cs typeface="Courier New" pitchFamily="49" charset="0"/>
              </a:rPr>
              <a:t>tup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) </a:t>
            </a:r>
          </a:p>
          <a:p>
            <a:pPr marL="855663" lvl="1" indent="-166688">
              <a:buFontTx/>
              <a:buNone/>
              <a:tabLst>
                <a:tab pos="973138" algn="l"/>
              </a:tabLst>
            </a:pPr>
            <a:r>
              <a:rPr lang="en-US" sz="2800" dirty="0" err="1">
                <a:latin typeface="Lucida Sans Typewriter" panose="020B0509030504030204" pitchFamily="49" charset="0"/>
                <a:cs typeface="Courier New" pitchFamily="49" charset="0"/>
              </a:rPr>
              <a:t>NameError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: name '</a:t>
            </a:r>
            <a:r>
              <a:rPr lang="en-US" sz="2800" dirty="0" err="1">
                <a:latin typeface="Lucida Sans Typewriter" panose="020B0509030504030204" pitchFamily="49" charset="0"/>
                <a:cs typeface="Courier New" pitchFamily="49" charset="0"/>
              </a:rPr>
              <a:t>tup</a:t>
            </a: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' is not defined </a:t>
            </a:r>
          </a:p>
          <a:p>
            <a:pPr marL="855663" lvl="1" indent="-166688">
              <a:lnSpc>
                <a:spcPct val="80000"/>
              </a:lnSpc>
              <a:buFontTx/>
              <a:buNone/>
              <a:tabLst>
                <a:tab pos="973138" algn="l"/>
              </a:tabLst>
            </a:pPr>
            <a:r>
              <a:rPr lang="en-US" sz="2800" dirty="0">
                <a:latin typeface="Lucida Sans Typewriter" panose="020B0509030504030204" pitchFamily="49" charset="0"/>
                <a:cs typeface="Courier New" pitchFamily="49" charset="0"/>
              </a:rPr>
              <a:t>&gt;&gt;&gt;</a:t>
            </a:r>
          </a:p>
        </p:txBody>
      </p:sp>
      <p:sp>
        <p:nvSpPr>
          <p:cNvPr id="2" name="Rectangle 1"/>
          <p:cNvSpPr/>
          <p:nvPr/>
        </p:nvSpPr>
        <p:spPr>
          <a:xfrm>
            <a:off x="140494" y="1752600"/>
            <a:ext cx="9589294" cy="28956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1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1065046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0070C0"/>
                </a:solidFill>
              </a:rPr>
              <a:t>Lists Can Combine Together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12707" y="875329"/>
            <a:ext cx="9317082" cy="5415104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dirty="0"/>
              <a:t> L=[1,2,3,4]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0070C0"/>
                </a:solidFill>
              </a:rPr>
              <a:t>print (L+L)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0070C0"/>
                </a:solidFill>
              </a:rPr>
              <a:t>[1, 2, 3, 4, 1, 2, 3, 4]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dirty="0"/>
              <a:t> 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7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1065046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0070C0"/>
                </a:solidFill>
              </a:rPr>
              <a:t>Tuples Can Combine Together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2707" y="875329"/>
            <a:ext cx="9317082" cy="5415104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&gt;&gt;&gt; L=[1,2,3,4]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&gt;&gt;&gt;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print (L+L)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[1, 2, 3, 4, 1, 2, 3, 4]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dirty="0"/>
              <a:t> T=(5,6,7,8)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print (T+T)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(5, 6, 7, 8, 5, 6, 7, 8)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27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1065046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0070C0"/>
                </a:solidFill>
              </a:rPr>
              <a:t>Lists and Tuples</a:t>
            </a:r>
            <a:r>
              <a:rPr lang="en-US" altLang="en-US" sz="4000" dirty="0">
                <a:solidFill>
                  <a:srgbClr val="0070C0"/>
                </a:solidFill>
              </a:rPr>
              <a:t> </a:t>
            </a:r>
            <a:r>
              <a:rPr lang="en-US" altLang="en-US" sz="4000" dirty="0" smtClean="0">
                <a:solidFill>
                  <a:srgbClr val="FF0000"/>
                </a:solidFill>
              </a:rPr>
              <a:t>Can’t</a:t>
            </a:r>
            <a:r>
              <a:rPr lang="en-US" altLang="en-US" sz="4000" dirty="0" smtClean="0">
                <a:solidFill>
                  <a:srgbClr val="0070C0"/>
                </a:solidFill>
              </a:rPr>
              <a:t> Combine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2707" y="875329"/>
            <a:ext cx="9317082" cy="5415104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&gt;&gt;&gt; L=[1,2,3,4]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&gt;&gt;&gt;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print (L+L)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[1, 2, 3, 4, 1, 2, 3, 4]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&gt;&gt;&gt; T=(5,6,7,8)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&gt;&gt;&gt; print (T+T)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(5, 6, 7, 8, 5, 6, 7, 8)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&gt;&gt;&gt; </a:t>
            </a:r>
            <a:r>
              <a:rPr lang="en-US" altLang="zh-TW" dirty="0">
                <a:solidFill>
                  <a:srgbClr val="0070C0"/>
                </a:solidFill>
              </a:rPr>
              <a:t>print (L+T)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err="1">
                <a:solidFill>
                  <a:srgbClr val="FFC8C8"/>
                </a:solidFill>
              </a:rPr>
              <a:t>Traceback</a:t>
            </a:r>
            <a:r>
              <a:rPr lang="en-US" altLang="zh-TW" dirty="0">
                <a:solidFill>
                  <a:srgbClr val="FFC8C8"/>
                </a:solidFill>
              </a:rPr>
              <a:t> (most recent call last):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FFC8C8"/>
                </a:solidFill>
              </a:rPr>
              <a:t>  File "&lt;</a:t>
            </a:r>
            <a:r>
              <a:rPr lang="en-US" altLang="zh-TW" dirty="0" err="1">
                <a:solidFill>
                  <a:srgbClr val="FFC8C8"/>
                </a:solidFill>
              </a:rPr>
              <a:t>stdin</a:t>
            </a:r>
            <a:r>
              <a:rPr lang="en-US" altLang="zh-TW" dirty="0">
                <a:solidFill>
                  <a:srgbClr val="FFC8C8"/>
                </a:solidFill>
              </a:rPr>
              <a:t>&gt;", line 1, in &lt;module&gt;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TypeError</a:t>
            </a:r>
            <a:r>
              <a:rPr lang="en-US" altLang="zh-TW" dirty="0">
                <a:solidFill>
                  <a:srgbClr val="FF0000"/>
                </a:solidFill>
              </a:rPr>
              <a:t>: can only concatenate list (not "tuple") to list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endParaRPr lang="zh-TW" altLang="en-US" dirty="0">
              <a:solidFill>
                <a:srgbClr val="FDFD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05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2707" y="875329"/>
            <a:ext cx="9317082" cy="5415104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&gt;&gt;&gt; L=[1,2,3,4]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&gt;&gt;&gt;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print (L+L)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[1, 2, 3, 4, 1, 2, 3, 4]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&gt;&gt;&gt; T=(5,6,7,8)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&gt;&gt;&gt; print (T+T)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(5, 6, 7, 8, 5, 6, 7, 8)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&gt;&gt;&gt;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print (L+T)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err="1"/>
              <a:t>Traceback</a:t>
            </a:r>
            <a:r>
              <a:rPr lang="en-US" altLang="zh-TW" dirty="0"/>
              <a:t> (most recent call last):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/>
              <a:t>  File "&lt;</a:t>
            </a:r>
            <a:r>
              <a:rPr lang="en-US" altLang="zh-TW" dirty="0" err="1"/>
              <a:t>stdin</a:t>
            </a:r>
            <a:r>
              <a:rPr lang="en-US" altLang="zh-TW" dirty="0"/>
              <a:t>&gt;", line 1, in &lt;module&gt;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err="1"/>
              <a:t>TypeError</a:t>
            </a:r>
            <a:r>
              <a:rPr lang="en-US" altLang="zh-TW" dirty="0"/>
              <a:t>: can only concatenate list (not "tuple") to list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print (</a:t>
            </a:r>
            <a:r>
              <a:rPr lang="en-US" altLang="zh-TW" dirty="0" err="1" smtClean="0">
                <a:solidFill>
                  <a:srgbClr val="0070C0"/>
                </a:solidFill>
              </a:rPr>
              <a:t>L+</a:t>
            </a:r>
            <a:r>
              <a:rPr lang="en-US" altLang="zh-TW" dirty="0" err="1" smtClean="0">
                <a:solidFill>
                  <a:srgbClr val="FF0000"/>
                </a:solidFill>
              </a:rPr>
              <a:t>list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smtClean="0">
                <a:solidFill>
                  <a:srgbClr val="0070C0"/>
                </a:solidFill>
              </a:rPr>
              <a:t>T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0070C0"/>
                </a:solidFill>
              </a:rPr>
              <a:t>[1, 2, 3, 4, </a:t>
            </a:r>
            <a:r>
              <a:rPr lang="en-US" altLang="zh-TW" dirty="0" smtClean="0">
                <a:solidFill>
                  <a:srgbClr val="0070C0"/>
                </a:solidFill>
              </a:rPr>
              <a:t>5, 6, </a:t>
            </a:r>
            <a:r>
              <a:rPr lang="en-US" altLang="zh-TW" dirty="0">
                <a:solidFill>
                  <a:srgbClr val="0070C0"/>
                </a:solidFill>
              </a:rPr>
              <a:t>7</a:t>
            </a:r>
            <a:r>
              <a:rPr lang="en-US" altLang="zh-TW" dirty="0" smtClean="0">
                <a:solidFill>
                  <a:srgbClr val="0070C0"/>
                </a:solidFill>
              </a:rPr>
              <a:t>, 8]</a:t>
            </a: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1143000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0070C0"/>
                </a:solidFill>
              </a:rPr>
              <a:t>To Combine Them, First </a:t>
            </a:r>
            <a:r>
              <a:rPr lang="en-US" altLang="en-US" sz="4000" dirty="0" smtClean="0">
                <a:solidFill>
                  <a:srgbClr val="FF0000"/>
                </a:solidFill>
              </a:rPr>
              <a:t>Type</a:t>
            </a:r>
            <a:r>
              <a:rPr lang="en-US" altLang="en-US" sz="4000" dirty="0" smtClean="0">
                <a:solidFill>
                  <a:srgbClr val="0070C0"/>
                </a:solidFill>
              </a:rPr>
              <a:t> </a:t>
            </a:r>
            <a:r>
              <a:rPr lang="en-US" altLang="en-US" sz="4000" dirty="0" smtClean="0">
                <a:solidFill>
                  <a:srgbClr val="FF0000"/>
                </a:solidFill>
              </a:rPr>
              <a:t>Cast</a:t>
            </a:r>
            <a:r>
              <a:rPr lang="en-US" altLang="en-US" sz="4000" dirty="0" smtClean="0">
                <a:solidFill>
                  <a:srgbClr val="0070C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3311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1474" y="1066800"/>
            <a:ext cx="9127430" cy="5715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has six standard data types: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 smtClean="0">
                <a:solidFill>
                  <a:srgbClr val="FF0000"/>
                </a:solidFill>
                <a:latin typeface="Elephant" panose="02020904090505020303" pitchFamily="18" charset="0"/>
              </a:rPr>
              <a:t>Number</a:t>
            </a:r>
            <a:r>
              <a:rPr lang="en-US" altLang="en-US" sz="2800" dirty="0" smtClean="0">
                <a:latin typeface="Elephant" panose="02020904090505020303" pitchFamily="18" charset="0"/>
              </a:rPr>
              <a:t> (integer/float/complex/bool)</a:t>
            </a:r>
            <a:endParaRPr lang="en-US" altLang="en-US" sz="2800" dirty="0">
              <a:latin typeface="Elephant" panose="02020904090505020303" pitchFamily="18" charset="0"/>
            </a:endParaRP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B2B2B2"/>
                </a:solidFill>
                <a:latin typeface="Elephant" panose="02020904090505020303" pitchFamily="18" charset="0"/>
              </a:rPr>
              <a:t>String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B2B2B2"/>
                </a:solidFill>
                <a:latin typeface="Elephant" panose="02020904090505020303" pitchFamily="18" charset="0"/>
              </a:rPr>
              <a:t>List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B2B2B2"/>
                </a:solidFill>
                <a:latin typeface="Elephant" panose="02020904090505020303" pitchFamily="18" charset="0"/>
              </a:rPr>
              <a:t>Tuple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B2B2B2"/>
                </a:solidFill>
                <a:latin typeface="Elephant" panose="02020904090505020303" pitchFamily="18" charset="0"/>
              </a:rPr>
              <a:t>Set</a:t>
            </a:r>
          </a:p>
          <a:p>
            <a:pPr marL="651966" indent="-555276">
              <a:buFont typeface="+mj-lt"/>
              <a:buAutoNum type="arabicPeriod"/>
            </a:pPr>
            <a:r>
              <a:rPr lang="en-US" altLang="en-US" sz="2800" dirty="0">
                <a:solidFill>
                  <a:srgbClr val="B2B2B2"/>
                </a:solidFill>
                <a:latin typeface="Elephant" panose="02020904090505020303" pitchFamily="18" charset="0"/>
              </a:rPr>
              <a:t>Dictionary</a:t>
            </a:r>
          </a:p>
          <a:p>
            <a:pPr marL="96690" indent="0">
              <a:buNone/>
            </a:pPr>
            <a:endParaRPr lang="en-US" altLang="en-US" sz="1400" dirty="0" smtClean="0">
              <a:latin typeface="Elephant" panose="02020904090505020303" pitchFamily="18" charset="0"/>
            </a:endParaRPr>
          </a:p>
          <a:p>
            <a:pPr marL="96690" indent="0">
              <a:buNone/>
            </a:pPr>
            <a:r>
              <a:rPr lang="en-US" altLang="en-US" sz="2800" dirty="0">
                <a:latin typeface="Elephant" panose="02020904090505020303" pitchFamily="18" charset="0"/>
              </a:rPr>
              <a:t>	</a:t>
            </a:r>
            <a:r>
              <a:rPr lang="en-US" altLang="en-US" sz="2800" dirty="0" smtClean="0">
                <a:latin typeface="Elephant" panose="02020904090505020303" pitchFamily="18" charset="0"/>
              </a:rPr>
              <a:t>.  .  . </a:t>
            </a:r>
            <a:endParaRPr lang="en-US" altLang="en-US" sz="2800" dirty="0">
              <a:latin typeface="Elephant" panose="02020904090505020303" pitchFamily="18" charset="0"/>
            </a:endParaRPr>
          </a:p>
          <a:p>
            <a:pPr marL="96690" indent="0">
              <a:buNone/>
            </a:pPr>
            <a:endParaRPr lang="en-US" sz="1600" dirty="0" smtClean="0">
              <a:solidFill>
                <a:srgbClr val="FF0000"/>
              </a:solidFill>
              <a:latin typeface="Elephant" panose="02020904090505020303" pitchFamily="18" charset="0"/>
            </a:endParaRPr>
          </a:p>
          <a:p>
            <a:pPr marL="96690" indent="0">
              <a:buNone/>
            </a:pPr>
            <a:r>
              <a:rPr lang="en-US" sz="2800" dirty="0">
                <a:solidFill>
                  <a:srgbClr val="FF0000"/>
                </a:solidFill>
                <a:latin typeface="Elephant" panose="02020904090505020303" pitchFamily="18" charset="0"/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frozenset</a:t>
            </a:r>
            <a:r>
              <a:rPr lang="en-US" sz="2800" dirty="0">
                <a:solidFill>
                  <a:srgbClr val="FF0000"/>
                </a:solidFill>
              </a:rPr>
              <a:t>, byte sequence, byte array, range types, etc. 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	 will be covered later</a:t>
            </a:r>
            <a:r>
              <a:rPr lang="en-US" sz="2800" dirty="0" smtClean="0">
                <a:solidFill>
                  <a:srgbClr val="FF0000"/>
                </a:solidFill>
              </a:rPr>
              <a:t>…</a:t>
            </a:r>
            <a:endParaRPr lang="en-US" altLang="en-US" sz="2800" dirty="0">
              <a:solidFill>
                <a:srgbClr val="FF0000"/>
              </a:solidFill>
              <a:latin typeface="Elephant" panose="02020904090505020303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76200"/>
            <a:ext cx="9729788" cy="1002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4400" dirty="0" smtClean="0">
                <a:solidFill>
                  <a:srgbClr val="0070C0"/>
                </a:solidFill>
              </a:rPr>
              <a:t>Data Types:</a:t>
            </a:r>
          </a:p>
        </p:txBody>
      </p:sp>
    </p:spTree>
    <p:extLst>
      <p:ext uri="{BB962C8B-B14F-4D97-AF65-F5344CB8AC3E}">
        <p14:creationId xmlns:p14="http://schemas.microsoft.com/office/powerpoint/2010/main" val="420630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1143000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0070C0"/>
                </a:solidFill>
              </a:rPr>
              <a:t>Lists Can Be Written To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12707" y="1065046"/>
            <a:ext cx="9317082" cy="5225387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 smtClean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sz="3200" dirty="0" smtClean="0"/>
              <a:t> </a:t>
            </a:r>
            <a:r>
              <a:rPr lang="en-US" altLang="zh-TW" sz="3200" dirty="0" smtClean="0">
                <a:solidFill>
                  <a:srgbClr val="0070C0"/>
                </a:solidFill>
              </a:rPr>
              <a:t>L=L+['5','6']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 smtClean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sz="3200" dirty="0" smtClean="0">
                <a:solidFill>
                  <a:srgbClr val="0070C0"/>
                </a:solidFill>
              </a:rPr>
              <a:t> </a:t>
            </a:r>
            <a:r>
              <a:rPr lang="en-US" altLang="zh-TW" sz="3200" dirty="0">
                <a:solidFill>
                  <a:srgbClr val="0070C0"/>
                </a:solidFill>
              </a:rPr>
              <a:t>print(L)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0070C0"/>
                </a:solidFill>
              </a:rPr>
              <a:t>[1, 2, 3, 4, '5', '6']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 smtClean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sz="3200" dirty="0" smtClean="0">
                <a:solidFill>
                  <a:schemeClr val="bg1"/>
                </a:solidFill>
              </a:rPr>
              <a:t>]='X'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&gt;&gt;&gt; print(L)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pt-BR" altLang="zh-TW" dirty="0" smtClean="0">
                <a:solidFill>
                  <a:schemeClr val="bg1"/>
                </a:solidFill>
              </a:rPr>
              <a:t>[1, 'X', 3, 4, '5', '6']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&gt;&gt;&gt; T[1]='X'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'tuple' object does not support item assignment</a:t>
            </a:r>
          </a:p>
          <a:p>
            <a:pPr marL="0" indent="0">
              <a:lnSpc>
                <a:spcPct val="80000"/>
              </a:lnSpc>
              <a:buNone/>
            </a:pP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75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1143000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0070C0"/>
                </a:solidFill>
              </a:rPr>
              <a:t>Can Tuples Be Written to?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12707" y="1065046"/>
            <a:ext cx="9317082" cy="5225387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 smtClean="0">
                <a:solidFill>
                  <a:schemeClr val="bg1">
                    <a:lumMod val="50000"/>
                  </a:schemeClr>
                </a:solidFill>
              </a:rPr>
              <a:t>&gt;&gt;&gt; L=L+['5','6']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 smtClean="0">
                <a:solidFill>
                  <a:schemeClr val="bg1">
                    <a:lumMod val="50000"/>
                  </a:schemeClr>
                </a:solidFill>
              </a:rPr>
              <a:t>&gt;&gt;&gt; </a:t>
            </a: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print(L)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[1, 2, 3, 4, '5', '6']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 smtClean="0">
                <a:solidFill>
                  <a:schemeClr val="bg1">
                    <a:lumMod val="50000"/>
                  </a:schemeClr>
                </a:solidFill>
              </a:rPr>
              <a:t>&gt;&gt;&gt; </a:t>
            </a:r>
            <a:r>
              <a:rPr lang="en-US" altLang="zh-TW" sz="3200" dirty="0">
                <a:solidFill>
                  <a:srgbClr val="0070C0"/>
                </a:solidFill>
              </a:rPr>
              <a:t>T=T+('5','6')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sz="3200" dirty="0">
                <a:solidFill>
                  <a:srgbClr val="0070C0"/>
                </a:solidFill>
              </a:rPr>
              <a:t> print(T)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0070C0"/>
                </a:solidFill>
              </a:rPr>
              <a:t>(5, 6, 7, 8, '5', '6')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sz="3200" dirty="0">
                <a:solidFill>
                  <a:schemeClr val="bg1"/>
                </a:solidFill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L[1]='X'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&gt;&gt;&gt; print(L)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pt-BR" altLang="zh-TW" dirty="0" smtClean="0">
                <a:solidFill>
                  <a:schemeClr val="bg1"/>
                </a:solidFill>
              </a:rPr>
              <a:t>[1, 'X', 3, 4, '5', '6']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&gt;&gt;&gt; T[1]='X'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'tuple' object does not support item assignment</a:t>
            </a:r>
          </a:p>
          <a:p>
            <a:pPr marL="0" indent="0">
              <a:lnSpc>
                <a:spcPct val="80000"/>
              </a:lnSpc>
              <a:buNone/>
            </a:pP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1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12707" y="1065046"/>
            <a:ext cx="9317082" cy="5225387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 smtClean="0">
                <a:solidFill>
                  <a:schemeClr val="bg1">
                    <a:lumMod val="50000"/>
                  </a:schemeClr>
                </a:solidFill>
              </a:rPr>
              <a:t>&gt;&gt;&gt; L=L+['5','6']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 smtClean="0">
                <a:solidFill>
                  <a:schemeClr val="bg1">
                    <a:lumMod val="50000"/>
                  </a:schemeClr>
                </a:solidFill>
              </a:rPr>
              <a:t>&gt;&gt;&gt; </a:t>
            </a: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print(L)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[1, 2, 3, 4, '5', '6']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 smtClean="0">
                <a:solidFill>
                  <a:schemeClr val="bg1">
                    <a:lumMod val="50000"/>
                  </a:schemeClr>
                </a:solidFill>
              </a:rPr>
              <a:t>&gt;&gt;&gt; </a:t>
            </a:r>
            <a:r>
              <a:rPr lang="en-US" altLang="zh-TW" sz="3200" dirty="0">
                <a:solidFill>
                  <a:srgbClr val="0070C0"/>
                </a:solidFill>
              </a:rPr>
              <a:t>T=T+('5','6')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sz="3200" dirty="0">
                <a:solidFill>
                  <a:srgbClr val="0070C0"/>
                </a:solidFill>
              </a:rPr>
              <a:t> print(T)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0070C0"/>
                </a:solidFill>
              </a:rPr>
              <a:t>(5, 6, 7, 8, '5', '6')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sz="3200" dirty="0">
                <a:solidFill>
                  <a:schemeClr val="bg1"/>
                </a:solidFill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L[1]='X'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&gt;&gt;&gt; print(L)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pt-BR" altLang="zh-TW" dirty="0" smtClean="0">
                <a:solidFill>
                  <a:schemeClr val="bg1"/>
                </a:solidFill>
              </a:rPr>
              <a:t>[1, 'X', 3, 4, '5', '6']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&gt;&gt;&gt; T[1]='X'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'tuple' object does not support item assignment</a:t>
            </a:r>
          </a:p>
          <a:p>
            <a:pPr marL="0" indent="0">
              <a:lnSpc>
                <a:spcPct val="80000"/>
              </a:lnSpc>
              <a:buNone/>
            </a:pP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1065046"/>
          </a:xfrm>
        </p:spPr>
        <p:txBody>
          <a:bodyPr>
            <a:noAutofit/>
          </a:bodyPr>
          <a:lstStyle/>
          <a:p>
            <a:r>
              <a:rPr lang="en-US" altLang="en-US" sz="4000" dirty="0" smtClean="0">
                <a:solidFill>
                  <a:srgbClr val="0070C0"/>
                </a:solidFill>
              </a:rPr>
              <a:t>Q: </a:t>
            </a:r>
            <a:r>
              <a:rPr lang="en-US" altLang="en-US" sz="4000" dirty="0">
                <a:solidFill>
                  <a:srgbClr val="0070C0"/>
                </a:solidFill>
              </a:rPr>
              <a:t>D</a:t>
            </a:r>
            <a:r>
              <a:rPr lang="en-US" altLang="en-US" sz="4000" dirty="0" smtClean="0">
                <a:solidFill>
                  <a:srgbClr val="0070C0"/>
                </a:solidFill>
              </a:rPr>
              <a:t>idn’t we say, just a </a:t>
            </a:r>
            <a:r>
              <a:rPr lang="en-US" altLang="en-US" sz="4000" dirty="0">
                <a:solidFill>
                  <a:srgbClr val="0070C0"/>
                </a:solidFill>
              </a:rPr>
              <a:t>f</a:t>
            </a:r>
            <a:r>
              <a:rPr lang="en-US" altLang="en-US" sz="4000" dirty="0" smtClean="0">
                <a:solidFill>
                  <a:srgbClr val="0070C0"/>
                </a:solidFill>
              </a:rPr>
              <a:t>ew slides back, that tuples are read-only</a:t>
            </a:r>
            <a:r>
              <a:rPr lang="en-US" altLang="en-US" sz="4000" dirty="0">
                <a:solidFill>
                  <a:srgbClr val="0070C0"/>
                </a:solidFill>
              </a:rPr>
              <a:t>?</a:t>
            </a:r>
            <a:endParaRPr lang="en-US" altLang="en-US" sz="4000" dirty="0" smtClean="0">
              <a:solidFill>
                <a:srgbClr val="0070C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3339919" y="3225095"/>
            <a:ext cx="6305413" cy="2970486"/>
          </a:xfrm>
          <a:prstGeom prst="wedgeRoundRectCallout">
            <a:avLst>
              <a:gd name="adj1" fmla="val -63230"/>
              <a:gd name="adj2" fmla="val -754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68" dirty="0">
                <a:solidFill>
                  <a:prstClr val="black"/>
                </a:solidFill>
              </a:rPr>
              <a:t>Actually, T is not being updated – it is being overwritten. I mean: Python dynamically creates variables when they are first assigned, right? So the old T was read from and was used to create a brand-new, read-only variable (which just-so-happens to also be named T (and therefore kills the old T)).</a:t>
            </a:r>
            <a:endParaRPr lang="zh-TW" altLang="en-US" sz="2568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84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12707" y="1065046"/>
            <a:ext cx="9317082" cy="5716754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3200" dirty="0" smtClean="0">
                <a:solidFill>
                  <a:schemeClr val="bg1">
                    <a:lumMod val="50000"/>
                  </a:schemeClr>
                </a:solidFill>
              </a:rPr>
              <a:t>&gt;&gt;&gt; L=L+['5','6']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 smtClean="0">
                <a:solidFill>
                  <a:schemeClr val="bg1">
                    <a:lumMod val="50000"/>
                  </a:schemeClr>
                </a:solidFill>
              </a:rPr>
              <a:t>&gt;&gt;&gt; </a:t>
            </a: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print(L)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[1, 2, 3, 4, '5', '6']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 smtClean="0">
                <a:solidFill>
                  <a:schemeClr val="bg1">
                    <a:lumMod val="50000"/>
                  </a:schemeClr>
                </a:solidFill>
              </a:rPr>
              <a:t>&gt;&gt;&gt; </a:t>
            </a: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T=T+('5','6')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&gt;&gt;&gt; print(T)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(5, 6, 7, 8, '5', '6')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 smtClean="0">
                <a:solidFill>
                  <a:schemeClr val="bg1">
                    <a:lumMod val="50000"/>
                  </a:schemeClr>
                </a:solidFill>
              </a:rPr>
              <a:t>&gt;&gt;&gt; </a:t>
            </a:r>
            <a:r>
              <a:rPr lang="en-US" altLang="zh-TW" sz="3200" dirty="0">
                <a:solidFill>
                  <a:srgbClr val="0070C0"/>
                </a:solidFill>
              </a:rPr>
              <a:t>T[1]='X'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 err="1">
                <a:solidFill>
                  <a:srgbClr val="FFC8C8"/>
                </a:solidFill>
              </a:rPr>
              <a:t>Traceback</a:t>
            </a:r>
            <a:r>
              <a:rPr lang="en-US" altLang="zh-TW" sz="3200" dirty="0">
                <a:solidFill>
                  <a:srgbClr val="FFC8C8"/>
                </a:solidFill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>
                <a:solidFill>
                  <a:srgbClr val="FFC8C8"/>
                </a:solidFill>
              </a:rPr>
              <a:t>  File "&lt;</a:t>
            </a:r>
            <a:r>
              <a:rPr lang="en-US" altLang="zh-TW" sz="3200" dirty="0" err="1">
                <a:solidFill>
                  <a:srgbClr val="FFC8C8"/>
                </a:solidFill>
              </a:rPr>
              <a:t>stdin</a:t>
            </a:r>
            <a:r>
              <a:rPr lang="en-US" altLang="zh-TW" sz="3200" dirty="0">
                <a:solidFill>
                  <a:srgbClr val="FFC8C8"/>
                </a:solidFill>
              </a:rPr>
              <a:t>&gt;", line 1, in &lt;module&gt;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000" dirty="0" err="1">
                <a:solidFill>
                  <a:srgbClr val="FF0000"/>
                </a:solidFill>
              </a:rPr>
              <a:t>TypeError</a:t>
            </a:r>
            <a:r>
              <a:rPr lang="en-US" altLang="zh-TW" sz="3000" dirty="0">
                <a:solidFill>
                  <a:srgbClr val="FF0000"/>
                </a:solidFill>
              </a:rPr>
              <a:t>: 'tuple' object does not support item </a:t>
            </a:r>
            <a:r>
              <a:rPr lang="en-US" altLang="zh-TW" sz="3000" dirty="0" smtClean="0">
                <a:solidFill>
                  <a:srgbClr val="FF0000"/>
                </a:solidFill>
              </a:rPr>
              <a:t>assignment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sz="3200" dirty="0"/>
              <a:t> </a:t>
            </a:r>
            <a:r>
              <a:rPr lang="en-US" altLang="zh-TW" sz="3000" dirty="0">
                <a:solidFill>
                  <a:schemeClr val="bg1"/>
                </a:solidFill>
              </a:rPr>
              <a:t>L[1]='X'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/>
                </a:solidFill>
              </a:rPr>
              <a:t>&gt;&gt;&gt; print(L)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altLang="zh-TW" dirty="0">
                <a:solidFill>
                  <a:schemeClr val="bg1"/>
                </a:solidFill>
              </a:rPr>
              <a:t>[1, 'X', 3, 4, '5', '6']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5550694" y="1993635"/>
            <a:ext cx="4179095" cy="1469123"/>
          </a:xfrm>
          <a:prstGeom prst="wedgeRoundRectCallout">
            <a:avLst>
              <a:gd name="adj1" fmla="val -137661"/>
              <a:gd name="adj2" fmla="val 551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prstClr val="black"/>
                </a:solidFill>
              </a:rPr>
              <a:t>If we try </a:t>
            </a:r>
            <a:r>
              <a:rPr lang="en-US" altLang="zh-TW" sz="2800" dirty="0" smtClean="0">
                <a:solidFill>
                  <a:prstClr val="black"/>
                </a:solidFill>
              </a:rPr>
              <a:t>changing </a:t>
            </a:r>
            <a:r>
              <a:rPr lang="en-US" altLang="zh-TW" sz="2800" dirty="0">
                <a:solidFill>
                  <a:prstClr val="black"/>
                </a:solidFill>
              </a:rPr>
              <a:t>what </a:t>
            </a:r>
            <a:r>
              <a:rPr lang="en-US" altLang="zh-TW" sz="2800" dirty="0" smtClean="0">
                <a:solidFill>
                  <a:prstClr val="black"/>
                </a:solidFill>
              </a:rPr>
              <a:t/>
            </a:r>
            <a:br>
              <a:rPr lang="en-US" altLang="zh-TW" sz="2800" dirty="0" smtClean="0">
                <a:solidFill>
                  <a:prstClr val="black"/>
                </a:solidFill>
              </a:rPr>
            </a:br>
            <a:r>
              <a:rPr lang="en-US" altLang="zh-TW" sz="2800" dirty="0" smtClean="0">
                <a:solidFill>
                  <a:prstClr val="black"/>
                </a:solidFill>
              </a:rPr>
              <a:t>is </a:t>
            </a:r>
            <a:r>
              <a:rPr lang="en-US" altLang="zh-TW" sz="2800" dirty="0">
                <a:solidFill>
                  <a:prstClr val="black"/>
                </a:solidFill>
              </a:rPr>
              <a:t>truly the existing T, we </a:t>
            </a:r>
            <a:r>
              <a:rPr lang="en-US" altLang="zh-TW" sz="2800" dirty="0" smtClean="0">
                <a:solidFill>
                  <a:prstClr val="black"/>
                </a:solidFill>
              </a:rPr>
              <a:t>will find </a:t>
            </a:r>
            <a:r>
              <a:rPr lang="en-US" altLang="zh-TW" sz="2800" dirty="0">
                <a:solidFill>
                  <a:prstClr val="black"/>
                </a:solidFill>
              </a:rPr>
              <a:t>that we cannot.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1143000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0070C0"/>
                </a:solidFill>
              </a:rPr>
              <a:t>Tuples Cannot Be Written to </a:t>
            </a:r>
          </a:p>
        </p:txBody>
      </p:sp>
    </p:spTree>
    <p:extLst>
      <p:ext uri="{BB962C8B-B14F-4D97-AF65-F5344CB8AC3E}">
        <p14:creationId xmlns:p14="http://schemas.microsoft.com/office/powerpoint/2010/main" val="206075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12707" y="1065046"/>
            <a:ext cx="9317082" cy="5716754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3500" dirty="0" smtClean="0">
                <a:solidFill>
                  <a:schemeClr val="bg1">
                    <a:lumMod val="50000"/>
                  </a:schemeClr>
                </a:solidFill>
              </a:rPr>
              <a:t>&gt;&gt;&gt; L=L+['5','6']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500" dirty="0" smtClean="0">
                <a:solidFill>
                  <a:schemeClr val="bg1">
                    <a:lumMod val="50000"/>
                  </a:schemeClr>
                </a:solidFill>
              </a:rPr>
              <a:t>&gt;&gt;&gt; </a:t>
            </a:r>
            <a:r>
              <a:rPr lang="en-US" altLang="zh-TW" sz="3500" dirty="0">
                <a:solidFill>
                  <a:schemeClr val="bg1">
                    <a:lumMod val="50000"/>
                  </a:schemeClr>
                </a:solidFill>
              </a:rPr>
              <a:t>print(L)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500" dirty="0">
                <a:solidFill>
                  <a:schemeClr val="bg1">
                    <a:lumMod val="50000"/>
                  </a:schemeClr>
                </a:solidFill>
              </a:rPr>
              <a:t>[1, 2, 3, 4, '5', '6']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500" dirty="0" smtClean="0">
                <a:solidFill>
                  <a:schemeClr val="bg1">
                    <a:lumMod val="50000"/>
                  </a:schemeClr>
                </a:solidFill>
              </a:rPr>
              <a:t>&gt;&gt;&gt; </a:t>
            </a:r>
            <a:r>
              <a:rPr lang="en-US" altLang="zh-TW" sz="3500" dirty="0">
                <a:solidFill>
                  <a:schemeClr val="bg1">
                    <a:lumMod val="50000"/>
                  </a:schemeClr>
                </a:solidFill>
              </a:rPr>
              <a:t>T=T+('5','6')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500" dirty="0">
                <a:solidFill>
                  <a:schemeClr val="bg1">
                    <a:lumMod val="50000"/>
                  </a:schemeClr>
                </a:solidFill>
              </a:rPr>
              <a:t>&gt;&gt;&gt; print(T)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500" dirty="0">
                <a:solidFill>
                  <a:schemeClr val="bg1">
                    <a:lumMod val="50000"/>
                  </a:schemeClr>
                </a:solidFill>
              </a:rPr>
              <a:t>(5, 6, 7, 8, '5', '6')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500" dirty="0" smtClean="0">
                <a:solidFill>
                  <a:schemeClr val="bg1">
                    <a:lumMod val="50000"/>
                  </a:schemeClr>
                </a:solidFill>
              </a:rPr>
              <a:t>&gt;&gt;&gt; </a:t>
            </a:r>
            <a:r>
              <a:rPr lang="en-US" altLang="zh-TW" sz="3500" dirty="0">
                <a:solidFill>
                  <a:schemeClr val="bg1">
                    <a:lumMod val="50000"/>
                  </a:schemeClr>
                </a:solidFill>
              </a:rPr>
              <a:t>T[1]='X'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500" dirty="0" err="1">
                <a:solidFill>
                  <a:schemeClr val="bg1">
                    <a:lumMod val="50000"/>
                  </a:schemeClr>
                </a:solidFill>
              </a:rPr>
              <a:t>Traceback</a:t>
            </a:r>
            <a:r>
              <a:rPr lang="en-US" altLang="zh-TW" sz="3500" dirty="0">
                <a:solidFill>
                  <a:schemeClr val="bg1">
                    <a:lumMod val="50000"/>
                  </a:schemeClr>
                </a:solidFill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500" dirty="0">
                <a:solidFill>
                  <a:schemeClr val="bg1">
                    <a:lumMod val="50000"/>
                  </a:schemeClr>
                </a:solidFill>
              </a:rPr>
              <a:t>  File "&lt;</a:t>
            </a:r>
            <a:r>
              <a:rPr lang="en-US" altLang="zh-TW" sz="3500" dirty="0" err="1">
                <a:solidFill>
                  <a:schemeClr val="bg1">
                    <a:lumMod val="50000"/>
                  </a:schemeClr>
                </a:solidFill>
              </a:rPr>
              <a:t>stdin</a:t>
            </a:r>
            <a:r>
              <a:rPr lang="en-US" altLang="zh-TW" sz="3500" dirty="0">
                <a:solidFill>
                  <a:schemeClr val="bg1">
                    <a:lumMod val="50000"/>
                  </a:schemeClr>
                </a:solidFill>
              </a:rPr>
              <a:t>&gt;", line 1, in &lt;module&gt;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TypeError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: 'tuple' object does not support item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assignment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500" dirty="0">
                <a:solidFill>
                  <a:schemeClr val="bg1">
                    <a:lumMod val="50000"/>
                  </a:schemeClr>
                </a:solidFill>
              </a:rPr>
              <a:t>&gt;&gt;&gt; </a:t>
            </a:r>
            <a:r>
              <a:rPr lang="en-US" altLang="zh-TW" sz="3500" dirty="0">
                <a:solidFill>
                  <a:srgbClr val="0070C0"/>
                </a:solidFill>
              </a:rPr>
              <a:t>L[1]='X'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500" dirty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TW" sz="3500" dirty="0">
                <a:solidFill>
                  <a:srgbClr val="0070C0"/>
                </a:solidFill>
              </a:rPr>
              <a:t> print(L)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altLang="zh-TW" sz="3500" dirty="0">
                <a:solidFill>
                  <a:srgbClr val="0070C0"/>
                </a:solidFill>
              </a:rPr>
              <a:t>[1, 'X', 3, 4, '5', '6']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500" dirty="0" smtClean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endParaRPr lang="en-US" altLang="zh-TW" sz="35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729788" cy="1143000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0070C0"/>
                </a:solidFill>
              </a:rPr>
              <a:t>But </a:t>
            </a:r>
            <a:r>
              <a:rPr lang="en-US" altLang="en-US" sz="4000" b="1" dirty="0" smtClean="0">
                <a:solidFill>
                  <a:srgbClr val="0070C0"/>
                </a:solidFill>
              </a:rPr>
              <a:t>Lists</a:t>
            </a:r>
            <a:r>
              <a:rPr lang="en-US" altLang="en-US" sz="4000" dirty="0" smtClean="0">
                <a:solidFill>
                  <a:srgbClr val="0070C0"/>
                </a:solidFill>
              </a:rPr>
              <a:t> </a:t>
            </a:r>
            <a:r>
              <a:rPr lang="en-US" altLang="en-US" sz="4000" i="1" dirty="0" smtClean="0">
                <a:solidFill>
                  <a:srgbClr val="0070C0"/>
                </a:solidFill>
              </a:rPr>
              <a:t>Can</a:t>
            </a:r>
            <a:r>
              <a:rPr lang="en-US" altLang="en-US" sz="4000" dirty="0" smtClean="0">
                <a:solidFill>
                  <a:srgbClr val="0070C0"/>
                </a:solidFill>
              </a:rPr>
              <a:t> Be Written To</a:t>
            </a:r>
          </a:p>
        </p:txBody>
      </p:sp>
    </p:spTree>
    <p:extLst>
      <p:ext uri="{BB962C8B-B14F-4D97-AF65-F5344CB8AC3E}">
        <p14:creationId xmlns:p14="http://schemas.microsoft.com/office/powerpoint/2010/main" val="35347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76200"/>
            <a:ext cx="9729788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Sidebar: Consider </a:t>
            </a:r>
            <a:r>
              <a:rPr lang="en-US" dirty="0">
                <a:solidFill>
                  <a:srgbClr val="0070C0"/>
                </a:solidFill>
              </a:rPr>
              <a:t>the following program…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692" y="954763"/>
            <a:ext cx="9526096" cy="58471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% cat check.cpp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#include &lt;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iostream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#include &lt;string&gt;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using namespace std;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void changer(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a, 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&amp;b, 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*c, string d, char *e)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 </a:t>
            </a:r>
            <a:r>
              <a:rPr lang="en-US" sz="2000" spc="-20" dirty="0" smtClean="0">
                <a:solidFill>
                  <a:srgbClr val="FF0000"/>
                </a:solidFill>
                <a:latin typeface="Lucida Console" pitchFamily="49" charset="0"/>
              </a:rPr>
              <a:t>a=1;b=1;c[0</a:t>
            </a:r>
            <a:r>
              <a:rPr lang="en-US" sz="2000" spc="-20" dirty="0">
                <a:solidFill>
                  <a:srgbClr val="FF0000"/>
                </a:solidFill>
                <a:latin typeface="Lucida Console" pitchFamily="49" charset="0"/>
              </a:rPr>
              <a:t>]=</a:t>
            </a:r>
            <a:r>
              <a:rPr lang="en-US" sz="2000" spc="-20" dirty="0" smtClean="0">
                <a:solidFill>
                  <a:srgbClr val="FF0000"/>
                </a:solidFill>
                <a:latin typeface="Lucida Console" pitchFamily="49" charset="0"/>
              </a:rPr>
              <a:t>1;d</a:t>
            </a:r>
            <a:r>
              <a:rPr lang="en-US" sz="2000" spc="-20" dirty="0">
                <a:solidFill>
                  <a:srgbClr val="FF0000"/>
                </a:solidFill>
                <a:latin typeface="Lucida Console" pitchFamily="49" charset="0"/>
              </a:rPr>
              <a:t>="</a:t>
            </a:r>
            <a:r>
              <a:rPr lang="en-US" sz="2000" spc="-20" dirty="0" err="1">
                <a:solidFill>
                  <a:srgbClr val="FF0000"/>
                </a:solidFill>
                <a:latin typeface="Lucida Console" pitchFamily="49" charset="0"/>
              </a:rPr>
              <a:t>one</a:t>
            </a:r>
            <a:r>
              <a:rPr lang="en-US" sz="2000" spc="-20" dirty="0" err="1" smtClean="0">
                <a:solidFill>
                  <a:srgbClr val="FF0000"/>
                </a:solidFill>
                <a:latin typeface="Lucida Console" pitchFamily="49" charset="0"/>
              </a:rPr>
              <a:t>";e</a:t>
            </a:r>
            <a:r>
              <a:rPr lang="en-US" sz="2000" spc="-20" dirty="0" smtClean="0">
                <a:solidFill>
                  <a:srgbClr val="FF0000"/>
                </a:solidFill>
                <a:latin typeface="Lucida Console" pitchFamily="49" charset="0"/>
              </a:rPr>
              <a:t>[0</a:t>
            </a:r>
            <a:r>
              <a:rPr lang="en-US" sz="2000" spc="-20" dirty="0">
                <a:solidFill>
                  <a:srgbClr val="FF0000"/>
                </a:solidFill>
                <a:latin typeface="Lucida Console" pitchFamily="49" charset="0"/>
              </a:rPr>
              <a:t>]='</a:t>
            </a:r>
            <a:r>
              <a:rPr lang="en-US" sz="2000" spc="-20" dirty="0" err="1">
                <a:solidFill>
                  <a:srgbClr val="FF0000"/>
                </a:solidFill>
                <a:latin typeface="Lucida Console" pitchFamily="49" charset="0"/>
              </a:rPr>
              <a:t>o';</a:t>
            </a:r>
            <a:r>
              <a:rPr lang="en-US" altLang="zh-TW" sz="2000" spc="-20" dirty="0" err="1">
                <a:solidFill>
                  <a:srgbClr val="FF0000"/>
                </a:solidFill>
                <a:latin typeface="Lucida Console" pitchFamily="49" charset="0"/>
              </a:rPr>
              <a:t>e</a:t>
            </a:r>
            <a:r>
              <a:rPr lang="en-US" altLang="zh-TW" sz="2000" spc="-20" dirty="0">
                <a:solidFill>
                  <a:srgbClr val="FF0000"/>
                </a:solidFill>
                <a:latin typeface="Lucida Console" pitchFamily="49" charset="0"/>
              </a:rPr>
              <a:t>[1]='</a:t>
            </a:r>
            <a:r>
              <a:rPr lang="en-US" altLang="zh-TW" sz="2000" spc="-20" dirty="0" err="1">
                <a:solidFill>
                  <a:srgbClr val="FF0000"/>
                </a:solidFill>
                <a:latin typeface="Lucida Console" pitchFamily="49" charset="0"/>
              </a:rPr>
              <a:t>n';e</a:t>
            </a:r>
            <a:r>
              <a:rPr lang="en-US" altLang="zh-TW" sz="2000" spc="-20" dirty="0">
                <a:solidFill>
                  <a:srgbClr val="FF0000"/>
                </a:solidFill>
                <a:latin typeface="Lucida Console" pitchFamily="49" charset="0"/>
              </a:rPr>
              <a:t>[0]='</a:t>
            </a:r>
            <a:r>
              <a:rPr lang="en-US" altLang="zh-TW" sz="2000" spc="-20" dirty="0" err="1">
                <a:solidFill>
                  <a:srgbClr val="FF0000"/>
                </a:solidFill>
                <a:latin typeface="Lucida Console" pitchFamily="49" charset="0"/>
              </a:rPr>
              <a:t>e';e</a:t>
            </a:r>
            <a:r>
              <a:rPr lang="en-US" altLang="zh-TW" sz="2000" spc="-20" dirty="0">
                <a:solidFill>
                  <a:srgbClr val="FF0000"/>
                </a:solidFill>
                <a:latin typeface="Lucida Console" pitchFamily="49" charset="0"/>
              </a:rPr>
              <a:t>[1]='\0';</a:t>
            </a:r>
            <a:endParaRPr lang="en-US" sz="2000" spc="-20" dirty="0">
              <a:solidFill>
                <a:srgbClr val="FF0000"/>
              </a:solidFill>
              <a:latin typeface="Lucida Console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main()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a=0, b=0, c[100]={0};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string d="zero";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char e[]="zero";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cout&lt;&lt;"a="&lt;&lt;a</a:t>
            </a:r>
            <a:r>
              <a:rPr lang="pt-BR" sz="2000" spc="-20" dirty="0" smtClean="0">
                <a:solidFill>
                  <a:srgbClr val="FF0000"/>
                </a:solidFill>
                <a:latin typeface="Lucida Console" pitchFamily="49" charset="0"/>
              </a:rPr>
              <a:t>&lt;&lt;",b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="&lt;&lt;b</a:t>
            </a:r>
            <a:r>
              <a:rPr lang="pt-BR" sz="2000" spc="-20" dirty="0" smtClean="0">
                <a:solidFill>
                  <a:srgbClr val="FF0000"/>
                </a:solidFill>
                <a:latin typeface="Lucida Console" pitchFamily="49" charset="0"/>
              </a:rPr>
              <a:t>&lt;&lt;",c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="&lt;&lt;c[0</a:t>
            </a:r>
            <a:r>
              <a:rPr lang="pt-BR" sz="2000" spc="-20" dirty="0" smtClean="0">
                <a:solidFill>
                  <a:srgbClr val="FF0000"/>
                </a:solidFill>
                <a:latin typeface="Lucida Console" pitchFamily="49" charset="0"/>
              </a:rPr>
              <a:t>]&lt;&lt;",d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="&lt;&lt;d</a:t>
            </a:r>
            <a:r>
              <a:rPr lang="pt-BR" sz="2000" spc="-20" dirty="0" smtClean="0">
                <a:solidFill>
                  <a:srgbClr val="FF0000"/>
                </a:solidFill>
                <a:latin typeface="Lucida Console" pitchFamily="49" charset="0"/>
              </a:rPr>
              <a:t>&lt;&lt;","&lt;&lt;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e&lt;&lt;"\n";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changer(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a,b,c,d,e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cout&lt;&lt;"a="&lt;&lt;a</a:t>
            </a:r>
            <a:r>
              <a:rPr lang="pt-BR" sz="2000" spc="-20" dirty="0" smtClean="0">
                <a:solidFill>
                  <a:srgbClr val="FF0000"/>
                </a:solidFill>
                <a:latin typeface="Lucida Console" pitchFamily="49" charset="0"/>
              </a:rPr>
              <a:t>&lt;&lt;",b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="&lt;&lt;b</a:t>
            </a:r>
            <a:r>
              <a:rPr lang="pt-BR" sz="2000" spc="-20" dirty="0" smtClean="0">
                <a:solidFill>
                  <a:srgbClr val="FF0000"/>
                </a:solidFill>
                <a:latin typeface="Lucida Console" pitchFamily="49" charset="0"/>
              </a:rPr>
              <a:t>&lt;&lt;",c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="&lt;&lt;c[0</a:t>
            </a:r>
            <a:r>
              <a:rPr lang="pt-BR" sz="2000" spc="-20" dirty="0" smtClean="0">
                <a:solidFill>
                  <a:srgbClr val="FF0000"/>
                </a:solidFill>
                <a:latin typeface="Lucida Console" pitchFamily="49" charset="0"/>
              </a:rPr>
              <a:t>]&lt;&lt;",d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="&lt;&lt;d</a:t>
            </a:r>
            <a:r>
              <a:rPr lang="pt-BR" sz="2000" spc="-20" dirty="0" smtClean="0">
                <a:solidFill>
                  <a:srgbClr val="FF0000"/>
                </a:solidFill>
                <a:latin typeface="Lucida Console" pitchFamily="49" charset="0"/>
              </a:rPr>
              <a:t>&lt;&lt;","&lt;&lt;</a:t>
            </a:r>
            <a:r>
              <a:rPr lang="pt-BR" sz="2000" spc="-20" dirty="0">
                <a:solidFill>
                  <a:srgbClr val="FF0000"/>
                </a:solidFill>
                <a:latin typeface="Lucida Console" pitchFamily="49" charset="0"/>
              </a:rPr>
              <a:t>e&lt;&lt;"\n";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% ./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check.x</a:t>
            </a:r>
            <a:endParaRPr lang="en-US" sz="2000" dirty="0">
              <a:solidFill>
                <a:srgbClr val="FF0000"/>
              </a:solidFill>
              <a:latin typeface="Lucida Console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a=0, b=0, c=0, d=zero, zero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a=0, b=1, c=1, d=zero, one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85109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400"/>
            <a:ext cx="9729788" cy="8382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Sidebar: Consider </a:t>
            </a:r>
            <a:r>
              <a:rPr lang="en-US" dirty="0">
                <a:solidFill>
                  <a:srgbClr val="0070C0"/>
                </a:solidFill>
              </a:rPr>
              <a:t>the following program…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692" y="954763"/>
            <a:ext cx="9526096" cy="58471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% cat check.cpp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#include &lt;</a:t>
            </a:r>
            <a:r>
              <a:rPr lang="en-US" sz="2000" dirty="0" err="1">
                <a:latin typeface="Lucida Console" pitchFamily="49" charset="0"/>
              </a:rPr>
              <a:t>iostream</a:t>
            </a:r>
            <a:r>
              <a:rPr lang="en-US" sz="2000" dirty="0">
                <a:latin typeface="Lucida Console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#include &lt;string&gt;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using namespace std;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void changer(</a:t>
            </a:r>
            <a:r>
              <a:rPr lang="en-US" sz="2000" dirty="0" err="1">
                <a:solidFill>
                  <a:srgbClr val="00B050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Lucida Console" pitchFamily="49" charset="0"/>
              </a:rPr>
              <a:t> a, 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&amp;b, </a:t>
            </a:r>
            <a:r>
              <a:rPr lang="en-US" sz="2000" dirty="0" err="1">
                <a:solidFill>
                  <a:srgbClr val="FF0000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*c, </a:t>
            </a:r>
            <a:r>
              <a:rPr lang="en-US" sz="2000" dirty="0">
                <a:solidFill>
                  <a:srgbClr val="00B050"/>
                </a:solidFill>
                <a:latin typeface="Lucida Console" pitchFamily="49" charset="0"/>
              </a:rPr>
              <a:t>string d, 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char *e</a:t>
            </a:r>
            <a:r>
              <a:rPr lang="en-US" sz="2000" dirty="0">
                <a:latin typeface="Lucida Console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  </a:t>
            </a:r>
            <a:r>
              <a:rPr lang="en-US" sz="2000" spc="-20" dirty="0" smtClean="0">
                <a:solidFill>
                  <a:srgbClr val="00B050"/>
                </a:solidFill>
                <a:latin typeface="Lucida Console" pitchFamily="49" charset="0"/>
              </a:rPr>
              <a:t>a=1</a:t>
            </a:r>
            <a:r>
              <a:rPr lang="en-US" altLang="zh-TW" sz="2000" spc="-20" dirty="0" smtClean="0">
                <a:solidFill>
                  <a:srgbClr val="00B050"/>
                </a:solidFill>
                <a:latin typeface="Lucida Console" pitchFamily="49" charset="0"/>
              </a:rPr>
              <a:t>;</a:t>
            </a:r>
            <a:r>
              <a:rPr lang="en-US" altLang="zh-TW" sz="2000" spc="-20" dirty="0" smtClean="0">
                <a:solidFill>
                  <a:srgbClr val="FF0000"/>
                </a:solidFill>
                <a:latin typeface="Lucida Console" pitchFamily="49" charset="0"/>
              </a:rPr>
              <a:t>b=1;c[0</a:t>
            </a:r>
            <a:r>
              <a:rPr lang="en-US" altLang="zh-TW" sz="2000" spc="-20" dirty="0">
                <a:solidFill>
                  <a:srgbClr val="FF0000"/>
                </a:solidFill>
                <a:latin typeface="Lucida Console" pitchFamily="49" charset="0"/>
              </a:rPr>
              <a:t>]=</a:t>
            </a:r>
            <a:r>
              <a:rPr lang="en-US" altLang="zh-TW" sz="2000" spc="-20" dirty="0" smtClean="0">
                <a:solidFill>
                  <a:srgbClr val="FF0000"/>
                </a:solidFill>
                <a:latin typeface="Lucida Console" pitchFamily="49" charset="0"/>
              </a:rPr>
              <a:t>1;</a:t>
            </a:r>
            <a:r>
              <a:rPr lang="en-US" altLang="zh-TW" sz="2000" spc="-20" dirty="0" smtClean="0">
                <a:solidFill>
                  <a:srgbClr val="00B050"/>
                </a:solidFill>
                <a:latin typeface="Lucida Console" pitchFamily="49" charset="0"/>
              </a:rPr>
              <a:t>d</a:t>
            </a:r>
            <a:r>
              <a:rPr lang="en-US" altLang="zh-TW" sz="2000" spc="-20" dirty="0">
                <a:solidFill>
                  <a:srgbClr val="00B050"/>
                </a:solidFill>
                <a:latin typeface="Lucida Console" pitchFamily="49" charset="0"/>
              </a:rPr>
              <a:t>="</a:t>
            </a:r>
            <a:r>
              <a:rPr lang="en-US" altLang="zh-TW" sz="2000" spc="-20" dirty="0" err="1">
                <a:solidFill>
                  <a:srgbClr val="00B050"/>
                </a:solidFill>
                <a:latin typeface="Lucida Console" pitchFamily="49" charset="0"/>
              </a:rPr>
              <a:t>one</a:t>
            </a:r>
            <a:r>
              <a:rPr lang="en-US" altLang="zh-TW" sz="2000" spc="-20" dirty="0" err="1" smtClean="0">
                <a:solidFill>
                  <a:srgbClr val="00B050"/>
                </a:solidFill>
                <a:latin typeface="Lucida Console" pitchFamily="49" charset="0"/>
              </a:rPr>
              <a:t>";</a:t>
            </a:r>
            <a:r>
              <a:rPr lang="en-US" altLang="zh-TW" sz="2000" spc="-20" dirty="0" err="1" smtClean="0">
                <a:solidFill>
                  <a:srgbClr val="FF0000"/>
                </a:solidFill>
                <a:latin typeface="Lucida Console" pitchFamily="49" charset="0"/>
              </a:rPr>
              <a:t>e</a:t>
            </a:r>
            <a:r>
              <a:rPr lang="en-US" altLang="zh-TW" sz="2000" spc="-20" dirty="0" smtClean="0">
                <a:solidFill>
                  <a:srgbClr val="FF0000"/>
                </a:solidFill>
                <a:latin typeface="Lucida Console" pitchFamily="49" charset="0"/>
              </a:rPr>
              <a:t>[0</a:t>
            </a:r>
            <a:r>
              <a:rPr lang="en-US" altLang="zh-TW" sz="2000" spc="-20" dirty="0">
                <a:solidFill>
                  <a:srgbClr val="FF0000"/>
                </a:solidFill>
                <a:latin typeface="Lucida Console" pitchFamily="49" charset="0"/>
              </a:rPr>
              <a:t>]='</a:t>
            </a:r>
            <a:r>
              <a:rPr lang="en-US" altLang="zh-TW" sz="2000" spc="-20" dirty="0" err="1">
                <a:solidFill>
                  <a:srgbClr val="FF0000"/>
                </a:solidFill>
                <a:latin typeface="Lucida Console" pitchFamily="49" charset="0"/>
              </a:rPr>
              <a:t>o';e</a:t>
            </a:r>
            <a:r>
              <a:rPr lang="en-US" altLang="zh-TW" sz="2000" spc="-20" dirty="0">
                <a:solidFill>
                  <a:srgbClr val="FF0000"/>
                </a:solidFill>
                <a:latin typeface="Lucida Console" pitchFamily="49" charset="0"/>
              </a:rPr>
              <a:t>[1]='</a:t>
            </a:r>
            <a:r>
              <a:rPr lang="en-US" altLang="zh-TW" sz="2000" spc="-20" dirty="0" err="1">
                <a:solidFill>
                  <a:srgbClr val="FF0000"/>
                </a:solidFill>
                <a:latin typeface="Lucida Console" pitchFamily="49" charset="0"/>
              </a:rPr>
              <a:t>n';e</a:t>
            </a:r>
            <a:r>
              <a:rPr lang="en-US" altLang="zh-TW" sz="2000" spc="-20" dirty="0">
                <a:solidFill>
                  <a:srgbClr val="FF0000"/>
                </a:solidFill>
                <a:latin typeface="Lucida Console" pitchFamily="49" charset="0"/>
              </a:rPr>
              <a:t>[0]='</a:t>
            </a:r>
            <a:r>
              <a:rPr lang="en-US" altLang="zh-TW" sz="2000" spc="-20" dirty="0" err="1">
                <a:solidFill>
                  <a:srgbClr val="FF0000"/>
                </a:solidFill>
                <a:latin typeface="Lucida Console" pitchFamily="49" charset="0"/>
              </a:rPr>
              <a:t>e';e</a:t>
            </a:r>
            <a:r>
              <a:rPr lang="en-US" altLang="zh-TW" sz="2000" spc="-20" dirty="0">
                <a:solidFill>
                  <a:srgbClr val="FF0000"/>
                </a:solidFill>
                <a:latin typeface="Lucida Console" pitchFamily="49" charset="0"/>
              </a:rPr>
              <a:t>[1]='\0'</a:t>
            </a:r>
            <a:r>
              <a:rPr lang="en-US" sz="2000" spc="-20" dirty="0">
                <a:solidFill>
                  <a:srgbClr val="FF0000"/>
                </a:solidFill>
                <a:latin typeface="Lucida Console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Lucida Console" pitchFamily="49" charset="0"/>
              </a:rPr>
              <a:t>}</a:t>
            </a:r>
            <a:endParaRPr lang="en-US" sz="2000" dirty="0">
              <a:latin typeface="Lucida Console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main()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 err="1">
                <a:latin typeface="Lucida Console" pitchFamily="49" charset="0"/>
              </a:rPr>
              <a:t>int</a:t>
            </a:r>
            <a:r>
              <a:rPr lang="en-US" sz="2000" dirty="0">
                <a:latin typeface="Lucida Console" pitchFamily="49" charset="0"/>
              </a:rPr>
              <a:t> a=0, b=0, c[100]={0};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 string d="zero";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 char e[]="zero";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>
                <a:latin typeface="Lucida Console" pitchFamily="49" charset="0"/>
              </a:rPr>
              <a:t> </a:t>
            </a:r>
            <a:r>
              <a:rPr lang="pt-BR" sz="2000" spc="-20" dirty="0">
                <a:latin typeface="Lucida Console" pitchFamily="49" charset="0"/>
              </a:rPr>
              <a:t>cout&lt;&lt;"a="&lt;&lt;a</a:t>
            </a:r>
            <a:r>
              <a:rPr lang="pt-BR" sz="2000" spc="-20" dirty="0" smtClean="0">
                <a:latin typeface="Lucida Console" pitchFamily="49" charset="0"/>
              </a:rPr>
              <a:t>&lt;&lt;",b</a:t>
            </a:r>
            <a:r>
              <a:rPr lang="pt-BR" sz="2000" spc="-20" dirty="0">
                <a:latin typeface="Lucida Console" pitchFamily="49" charset="0"/>
              </a:rPr>
              <a:t>="&lt;&lt;b</a:t>
            </a:r>
            <a:r>
              <a:rPr lang="pt-BR" sz="2000" spc="-20" dirty="0" smtClean="0">
                <a:latin typeface="Lucida Console" pitchFamily="49" charset="0"/>
              </a:rPr>
              <a:t>&lt;&lt;",c</a:t>
            </a:r>
            <a:r>
              <a:rPr lang="pt-BR" sz="2000" spc="-20" dirty="0">
                <a:latin typeface="Lucida Console" pitchFamily="49" charset="0"/>
              </a:rPr>
              <a:t>="&lt;&lt;c[0</a:t>
            </a:r>
            <a:r>
              <a:rPr lang="pt-BR" sz="2000" spc="-20" dirty="0" smtClean="0">
                <a:latin typeface="Lucida Console" pitchFamily="49" charset="0"/>
              </a:rPr>
              <a:t>]&lt;&lt;",d</a:t>
            </a:r>
            <a:r>
              <a:rPr lang="pt-BR" sz="2000" spc="-20" dirty="0">
                <a:latin typeface="Lucida Console" pitchFamily="49" charset="0"/>
              </a:rPr>
              <a:t>="&lt;&lt;d</a:t>
            </a:r>
            <a:r>
              <a:rPr lang="pt-BR" sz="2000" spc="-20" dirty="0" smtClean="0">
                <a:latin typeface="Lucida Console" pitchFamily="49" charset="0"/>
              </a:rPr>
              <a:t>&lt;&lt;","&lt;&lt;</a:t>
            </a:r>
            <a:r>
              <a:rPr lang="pt-BR" sz="2000" spc="-20" dirty="0">
                <a:latin typeface="Lucida Console" pitchFamily="49" charset="0"/>
              </a:rPr>
              <a:t>e&lt;&lt;"\n";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 changer(</a:t>
            </a:r>
            <a:r>
              <a:rPr lang="en-US" sz="2000" dirty="0" err="1">
                <a:latin typeface="Lucida Console" pitchFamily="49" charset="0"/>
              </a:rPr>
              <a:t>a,b,c,d,e</a:t>
            </a:r>
            <a:r>
              <a:rPr lang="en-US" sz="2000" dirty="0">
                <a:latin typeface="Lucida Console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>
                <a:latin typeface="Lucida Console" pitchFamily="49" charset="0"/>
              </a:rPr>
              <a:t> </a:t>
            </a:r>
            <a:r>
              <a:rPr lang="pt-BR" sz="2000" spc="-20" dirty="0">
                <a:latin typeface="Lucida Console" pitchFamily="49" charset="0"/>
              </a:rPr>
              <a:t>cout&lt;&lt;"a="&lt;&lt;a</a:t>
            </a:r>
            <a:r>
              <a:rPr lang="pt-BR" sz="2000" spc="-20" dirty="0" smtClean="0">
                <a:latin typeface="Lucida Console" pitchFamily="49" charset="0"/>
              </a:rPr>
              <a:t>&lt;&lt;",b</a:t>
            </a:r>
            <a:r>
              <a:rPr lang="pt-BR" sz="2000" spc="-20" dirty="0">
                <a:latin typeface="Lucida Console" pitchFamily="49" charset="0"/>
              </a:rPr>
              <a:t>="&lt;&lt;b</a:t>
            </a:r>
            <a:r>
              <a:rPr lang="pt-BR" sz="2000" spc="-20" dirty="0" smtClean="0">
                <a:latin typeface="Lucida Console" pitchFamily="49" charset="0"/>
              </a:rPr>
              <a:t>&lt;&lt;",c</a:t>
            </a:r>
            <a:r>
              <a:rPr lang="pt-BR" sz="2000" spc="-20" dirty="0">
                <a:latin typeface="Lucida Console" pitchFamily="49" charset="0"/>
              </a:rPr>
              <a:t>="&lt;&lt;c[0</a:t>
            </a:r>
            <a:r>
              <a:rPr lang="pt-BR" sz="2000" spc="-20" dirty="0" smtClean="0">
                <a:latin typeface="Lucida Console" pitchFamily="49" charset="0"/>
              </a:rPr>
              <a:t>]&lt;&lt;",d</a:t>
            </a:r>
            <a:r>
              <a:rPr lang="pt-BR" sz="2000" spc="-20" dirty="0">
                <a:latin typeface="Lucida Console" pitchFamily="49" charset="0"/>
              </a:rPr>
              <a:t>="&lt;&lt;d</a:t>
            </a:r>
            <a:r>
              <a:rPr lang="pt-BR" sz="2000" spc="-20" dirty="0" smtClean="0">
                <a:latin typeface="Lucida Console" pitchFamily="49" charset="0"/>
              </a:rPr>
              <a:t>&lt;&lt;","&lt;&lt;</a:t>
            </a:r>
            <a:r>
              <a:rPr lang="pt-BR" sz="2000" spc="-20" dirty="0">
                <a:latin typeface="Lucida Console" pitchFamily="49" charset="0"/>
              </a:rPr>
              <a:t>e&lt;&lt;"\n";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% ./</a:t>
            </a:r>
            <a:r>
              <a:rPr lang="en-US" sz="2000" dirty="0" err="1">
                <a:latin typeface="Lucida Console" pitchFamily="49" charset="0"/>
              </a:rPr>
              <a:t>check.x</a:t>
            </a:r>
            <a:endParaRPr lang="en-US" sz="2000" dirty="0">
              <a:latin typeface="Lucida Console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a=0, b=0, c=0, d=zero, zero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a=0, b=1, c=1, d=zero, one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ucida Console" pitchFamily="49" charset="0"/>
              </a:rPr>
              <a:t>%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1066380" y="930800"/>
            <a:ext cx="2959499" cy="850706"/>
          </a:xfrm>
          <a:prstGeom prst="wedgeRoundRectCallout">
            <a:avLst>
              <a:gd name="adj1" fmla="val -590"/>
              <a:gd name="adj2" fmla="val 96303"/>
              <a:gd name="adj3" fmla="val 16667"/>
            </a:avLst>
          </a:prstGeom>
          <a:solidFill>
            <a:srgbClr val="FFFF0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68" dirty="0">
                <a:solidFill>
                  <a:srgbClr val="00B050"/>
                </a:solidFill>
              </a:rPr>
              <a:t>Call by value only changes a copy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117736" y="938789"/>
            <a:ext cx="2959499" cy="850706"/>
          </a:xfrm>
          <a:prstGeom prst="wedgeRoundRectCallout">
            <a:avLst>
              <a:gd name="adj1" fmla="val -56056"/>
              <a:gd name="adj2" fmla="val 92077"/>
              <a:gd name="adj3" fmla="val 16667"/>
            </a:avLst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68" dirty="0">
                <a:solidFill>
                  <a:srgbClr val="FF0000"/>
                </a:solidFill>
              </a:rPr>
              <a:t>Call by reference changes the original</a:t>
            </a:r>
          </a:p>
        </p:txBody>
      </p:sp>
    </p:spTree>
    <p:extLst>
      <p:ext uri="{BB962C8B-B14F-4D97-AF65-F5344CB8AC3E}">
        <p14:creationId xmlns:p14="http://schemas.microsoft.com/office/powerpoint/2010/main" val="173703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400"/>
            <a:ext cx="9729788" cy="8382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Sidebar: Consider </a:t>
            </a:r>
            <a:r>
              <a:rPr lang="en-US" dirty="0">
                <a:solidFill>
                  <a:srgbClr val="0070C0"/>
                </a:solidFill>
              </a:rPr>
              <a:t>the following program…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692" y="954763"/>
            <a:ext cx="9614202" cy="5847108"/>
          </a:xfrm>
        </p:spPr>
        <p:txBody>
          <a:bodyPr>
            <a:noAutofit/>
          </a:bodyPr>
          <a:lstStyle/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% cat test.py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a=0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b="zero"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c=[0]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d=(0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,)</a:t>
            </a:r>
            <a:endParaRPr lang="en-US" sz="2800" dirty="0">
              <a:solidFill>
                <a:srgbClr val="FF0000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print(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a,b,c,d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)</a:t>
            </a:r>
            <a:endParaRPr lang="en-US" sz="2800" dirty="0">
              <a:solidFill>
                <a:srgbClr val="FF0000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w=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a;x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=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b;y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=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c;z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=d</a:t>
            </a:r>
            <a:endParaRPr lang="en-US" sz="2800" dirty="0">
              <a:solidFill>
                <a:srgbClr val="FF0000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spc="-28" dirty="0" smtClean="0">
                <a:solidFill>
                  <a:srgbClr val="FF0000"/>
                </a:solidFill>
                <a:latin typeface="Lucida Console" pitchFamily="49" charset="0"/>
              </a:rPr>
              <a:t>w=1;x="one</a:t>
            </a:r>
            <a:r>
              <a:rPr lang="en-US" sz="2800" spc="-160" dirty="0" smtClean="0">
                <a:solidFill>
                  <a:srgbClr val="FF0000"/>
                </a:solidFill>
                <a:latin typeface="Lucida Console" pitchFamily="49" charset="0"/>
              </a:rPr>
              <a:t> "</a:t>
            </a:r>
            <a:r>
              <a:rPr lang="en-US" sz="2800" spc="-28" dirty="0" smtClean="0">
                <a:solidFill>
                  <a:srgbClr val="FF0000"/>
                </a:solidFill>
                <a:latin typeface="Lucida Console" pitchFamily="49" charset="0"/>
              </a:rPr>
              <a:t>;y[0]=1;z</a:t>
            </a:r>
            <a:r>
              <a:rPr lang="en-US" sz="2800" spc="-150" dirty="0" smtClean="0">
                <a:solidFill>
                  <a:srgbClr val="FF0000"/>
                </a:solidFill>
                <a:latin typeface="Lucida Console" pitchFamily="49" charset="0"/>
              </a:rPr>
              <a:t>=(</a:t>
            </a:r>
            <a:r>
              <a:rPr lang="en-US" sz="2800" spc="-150" dirty="0">
                <a:solidFill>
                  <a:srgbClr val="FF0000"/>
                </a:solidFill>
                <a:latin typeface="Lucida Console" pitchFamily="49" charset="0"/>
              </a:rPr>
              <a:t>1</a:t>
            </a:r>
            <a:r>
              <a:rPr lang="en-US" sz="2800" spc="-150" dirty="0" smtClean="0">
                <a:solidFill>
                  <a:srgbClr val="FF0000"/>
                </a:solidFill>
                <a:latin typeface="Lucida Console" pitchFamily="49" charset="0"/>
              </a:rPr>
              <a:t>,)</a:t>
            </a:r>
            <a:r>
              <a:rPr lang="en-US" sz="2800" spc="-6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#can’t do w[0], y[0] or z[0]</a:t>
            </a:r>
            <a:endParaRPr lang="en-US" sz="2800" spc="-6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print(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w,x,y,z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)</a:t>
            </a:r>
            <a:endParaRPr lang="en-US" sz="2800" dirty="0">
              <a:solidFill>
                <a:srgbClr val="FF0000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print(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a,b,c,d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)</a:t>
            </a:r>
            <a:endParaRPr lang="en-US" sz="2800" dirty="0">
              <a:solidFill>
                <a:srgbClr val="FF0000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% python3  test.py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0 zero [0] (0,)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1 one  [1] (1,)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0 zero [1] (0,)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70C0"/>
                </a:solidFill>
                <a:latin typeface="Lucida Console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07971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400"/>
            <a:ext cx="9729788" cy="8382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Sidebar: Consider </a:t>
            </a:r>
            <a:r>
              <a:rPr lang="en-US" dirty="0">
                <a:solidFill>
                  <a:srgbClr val="0070C0"/>
                </a:solidFill>
              </a:rPr>
              <a:t>the following program…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692" y="954763"/>
            <a:ext cx="9614202" cy="5847108"/>
          </a:xfrm>
        </p:spPr>
        <p:txBody>
          <a:bodyPr>
            <a:noAutofit/>
          </a:bodyPr>
          <a:lstStyle/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% cat test.py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a=0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b="zero"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c=</a:t>
            </a: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[0]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d=(0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,)</a:t>
            </a:r>
            <a:endParaRPr lang="en-US" sz="2800" dirty="0">
              <a:solidFill>
                <a:srgbClr val="A6A6A6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print(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a,b,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c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,d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)</a:t>
            </a:r>
            <a:endParaRPr lang="en-US" sz="2800" dirty="0">
              <a:solidFill>
                <a:srgbClr val="A6A6A6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w=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a;x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=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b;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y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=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c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;z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=d</a:t>
            </a:r>
            <a:endParaRPr lang="en-US" sz="2800" dirty="0">
              <a:solidFill>
                <a:srgbClr val="A6A6A6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spc="-28" dirty="0" smtClean="0">
                <a:solidFill>
                  <a:srgbClr val="A6A6A6"/>
                </a:solidFill>
                <a:latin typeface="Lucida Console" pitchFamily="49" charset="0"/>
              </a:rPr>
              <a:t>w=1;x="one</a:t>
            </a:r>
            <a:r>
              <a:rPr lang="en-US" sz="2800" spc="-160" dirty="0" smtClean="0">
                <a:solidFill>
                  <a:srgbClr val="A6A6A6"/>
                </a:solidFill>
                <a:latin typeface="Lucida Console" pitchFamily="49" charset="0"/>
              </a:rPr>
              <a:t> "</a:t>
            </a:r>
            <a:r>
              <a:rPr lang="en-US" sz="2800" spc="-28" dirty="0" smtClean="0">
                <a:solidFill>
                  <a:srgbClr val="A6A6A6"/>
                </a:solidFill>
                <a:latin typeface="Lucida Console" pitchFamily="49" charset="0"/>
              </a:rPr>
              <a:t>;</a:t>
            </a:r>
            <a:r>
              <a:rPr lang="en-US" sz="2800" spc="-28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y[0]=</a:t>
            </a:r>
            <a:r>
              <a:rPr lang="en-US" sz="2800" spc="-28" dirty="0" smtClean="0">
                <a:solidFill>
                  <a:srgbClr val="00B050"/>
                </a:solidFill>
                <a:latin typeface="Lucida Console" pitchFamily="49" charset="0"/>
              </a:rPr>
              <a:t>1</a:t>
            </a:r>
            <a:r>
              <a:rPr lang="en-US" sz="2800" spc="-28" dirty="0" smtClean="0">
                <a:solidFill>
                  <a:srgbClr val="A6A6A6"/>
                </a:solidFill>
                <a:latin typeface="Lucida Console" pitchFamily="49" charset="0"/>
              </a:rPr>
              <a:t>;z</a:t>
            </a:r>
            <a:r>
              <a:rPr lang="en-US" sz="2800" spc="-150" dirty="0" smtClean="0">
                <a:solidFill>
                  <a:srgbClr val="A6A6A6"/>
                </a:solidFill>
                <a:latin typeface="Lucida Console" pitchFamily="49" charset="0"/>
              </a:rPr>
              <a:t>=(</a:t>
            </a:r>
            <a:r>
              <a:rPr lang="en-US" sz="2800" spc="-150" dirty="0">
                <a:solidFill>
                  <a:srgbClr val="A6A6A6"/>
                </a:solidFill>
                <a:latin typeface="Lucida Console" pitchFamily="49" charset="0"/>
              </a:rPr>
              <a:t>1</a:t>
            </a:r>
            <a:r>
              <a:rPr lang="en-US" sz="2800" spc="-150" dirty="0" smtClean="0">
                <a:solidFill>
                  <a:srgbClr val="A6A6A6"/>
                </a:solidFill>
                <a:latin typeface="Lucida Console" pitchFamily="49" charset="0"/>
              </a:rPr>
              <a:t>,)</a:t>
            </a:r>
            <a:r>
              <a:rPr lang="en-US" sz="2800" spc="-6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#can’t do w[0], y[0] or z[0]</a:t>
            </a:r>
            <a:endParaRPr lang="en-US" sz="2800" spc="-60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print(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w,x,</a:t>
            </a:r>
            <a:r>
              <a:rPr lang="en-US" sz="2800" dirty="0" err="1" smtClean="0">
                <a:solidFill>
                  <a:srgbClr val="00B050"/>
                </a:solidFill>
                <a:latin typeface="Lucida Console" pitchFamily="49" charset="0"/>
              </a:rPr>
              <a:t>y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,z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)</a:t>
            </a:r>
            <a:endParaRPr lang="en-US" sz="2800" dirty="0">
              <a:solidFill>
                <a:srgbClr val="A6A6A6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print(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a,b,</a:t>
            </a:r>
            <a:r>
              <a:rPr lang="en-US" sz="2800" dirty="0" err="1" smtClean="0">
                <a:solidFill>
                  <a:srgbClr val="00B050"/>
                </a:solidFill>
                <a:latin typeface="Lucida Console" pitchFamily="49" charset="0"/>
              </a:rPr>
              <a:t>c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,d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)</a:t>
            </a:r>
            <a:endParaRPr lang="en-US" sz="2800" dirty="0">
              <a:solidFill>
                <a:srgbClr val="A6A6A6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% python3  test.py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0 zero 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[0]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 (0,)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1 one  </a:t>
            </a:r>
            <a:r>
              <a:rPr lang="en-US" sz="2800" dirty="0" smtClean="0">
                <a:solidFill>
                  <a:srgbClr val="00B050"/>
                </a:solidFill>
                <a:latin typeface="Lucida Console" pitchFamily="49" charset="0"/>
              </a:rPr>
              <a:t>[1]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 (1,)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0 zero </a:t>
            </a:r>
            <a:r>
              <a:rPr lang="en-US" sz="2800" dirty="0" smtClean="0">
                <a:solidFill>
                  <a:srgbClr val="00B050"/>
                </a:solidFill>
                <a:latin typeface="Lucida Console" pitchFamily="49" charset="0"/>
              </a:rPr>
              <a:t>[1]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 (0,)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90258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400"/>
            <a:ext cx="9729788" cy="8382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But, of course…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692" y="954763"/>
            <a:ext cx="9614202" cy="5847108"/>
          </a:xfrm>
        </p:spPr>
        <p:txBody>
          <a:bodyPr>
            <a:noAutofit/>
          </a:bodyPr>
          <a:lstStyle/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% cat test.py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a=0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b="zero"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c=</a:t>
            </a: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[0]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d=(0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,)</a:t>
            </a:r>
            <a:endParaRPr lang="en-US" sz="2800" dirty="0">
              <a:solidFill>
                <a:srgbClr val="A6A6A6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print(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a,b,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c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,d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)</a:t>
            </a:r>
            <a:endParaRPr lang="en-US" sz="2800" dirty="0">
              <a:solidFill>
                <a:srgbClr val="A6A6A6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w=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a;x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=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b;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y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=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c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;z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=d</a:t>
            </a:r>
            <a:endParaRPr lang="en-US" sz="2800" dirty="0">
              <a:solidFill>
                <a:srgbClr val="A6A6A6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spc="-28" dirty="0" smtClean="0">
                <a:solidFill>
                  <a:srgbClr val="A6A6A6"/>
                </a:solidFill>
                <a:latin typeface="Lucida Console" pitchFamily="49" charset="0"/>
              </a:rPr>
              <a:t>w=1;x="one</a:t>
            </a:r>
            <a:r>
              <a:rPr lang="en-US" sz="2800" spc="-160" dirty="0" smtClean="0">
                <a:solidFill>
                  <a:srgbClr val="A6A6A6"/>
                </a:solidFill>
                <a:latin typeface="Lucida Console" pitchFamily="49" charset="0"/>
              </a:rPr>
              <a:t> "</a:t>
            </a:r>
            <a:r>
              <a:rPr lang="en-US" sz="2800" spc="-28" dirty="0" smtClean="0">
                <a:solidFill>
                  <a:srgbClr val="A6A6A6"/>
                </a:solidFill>
                <a:latin typeface="Lucida Console" pitchFamily="49" charset="0"/>
              </a:rPr>
              <a:t>;</a:t>
            </a:r>
            <a:r>
              <a:rPr lang="en-US" sz="2800" spc="-28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y</a:t>
            </a:r>
            <a:r>
              <a:rPr lang="en-US" sz="2800" spc="-28" dirty="0" smtClean="0">
                <a:solidFill>
                  <a:schemeClr val="bg1"/>
                </a:solidFill>
                <a:latin typeface="Lucida Console" pitchFamily="49" charset="0"/>
              </a:rPr>
              <a:t>[</a:t>
            </a:r>
            <a:r>
              <a:rPr lang="en-US" sz="2800" spc="-28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itchFamily="49" charset="0"/>
              </a:rPr>
              <a:t>=</a:t>
            </a:r>
            <a:r>
              <a:rPr lang="en-US" sz="2800" spc="-28" dirty="0" smtClean="0">
                <a:solidFill>
                  <a:srgbClr val="00B050"/>
                </a:solidFill>
                <a:latin typeface="Lucida Console" pitchFamily="49" charset="0"/>
              </a:rPr>
              <a:t>[1]</a:t>
            </a:r>
            <a:r>
              <a:rPr lang="en-US" sz="2800" spc="-28" dirty="0" smtClean="0">
                <a:solidFill>
                  <a:srgbClr val="A6A6A6"/>
                </a:solidFill>
                <a:latin typeface="Lucida Console" pitchFamily="49" charset="0"/>
              </a:rPr>
              <a:t>;z</a:t>
            </a:r>
            <a:r>
              <a:rPr lang="en-US" sz="2800" spc="-150" dirty="0" smtClean="0">
                <a:solidFill>
                  <a:srgbClr val="A6A6A6"/>
                </a:solidFill>
                <a:latin typeface="Lucida Console" pitchFamily="49" charset="0"/>
              </a:rPr>
              <a:t>=(</a:t>
            </a:r>
            <a:r>
              <a:rPr lang="en-US" sz="2800" spc="-150" dirty="0">
                <a:solidFill>
                  <a:srgbClr val="A6A6A6"/>
                </a:solidFill>
                <a:latin typeface="Lucida Console" pitchFamily="49" charset="0"/>
              </a:rPr>
              <a:t>1</a:t>
            </a:r>
            <a:r>
              <a:rPr lang="en-US" sz="2800" spc="-150" dirty="0" smtClean="0">
                <a:solidFill>
                  <a:srgbClr val="A6A6A6"/>
                </a:solidFill>
                <a:latin typeface="Lucida Console" pitchFamily="49" charset="0"/>
              </a:rPr>
              <a:t>,)</a:t>
            </a:r>
            <a:r>
              <a:rPr lang="en-US" sz="2800" spc="-6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#can’t do w[0], y[0] or z[0]</a:t>
            </a:r>
            <a:endParaRPr lang="en-US" sz="2800" spc="-60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print(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w,x,</a:t>
            </a:r>
            <a:r>
              <a:rPr lang="en-US" sz="2800" dirty="0" err="1" smtClean="0">
                <a:solidFill>
                  <a:srgbClr val="00B050"/>
                </a:solidFill>
                <a:latin typeface="Lucida Console" pitchFamily="49" charset="0"/>
              </a:rPr>
              <a:t>y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,z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)</a:t>
            </a:r>
            <a:endParaRPr lang="en-US" sz="2800" dirty="0">
              <a:solidFill>
                <a:srgbClr val="A6A6A6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print(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a,b,</a:t>
            </a:r>
            <a:r>
              <a:rPr lang="en-US" sz="2800" dirty="0" err="1" smtClean="0">
                <a:solidFill>
                  <a:srgbClr val="FF0000"/>
                </a:solidFill>
                <a:latin typeface="Lucida Console" pitchFamily="49" charset="0"/>
              </a:rPr>
              <a:t>c</a:t>
            </a:r>
            <a:r>
              <a:rPr lang="en-US" sz="2800" dirty="0" err="1" smtClean="0">
                <a:solidFill>
                  <a:srgbClr val="A6A6A6"/>
                </a:solidFill>
                <a:latin typeface="Lucida Console" pitchFamily="49" charset="0"/>
              </a:rPr>
              <a:t>,d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)</a:t>
            </a:r>
            <a:endParaRPr lang="en-US" sz="2800" dirty="0">
              <a:solidFill>
                <a:srgbClr val="A6A6A6"/>
              </a:solidFill>
              <a:latin typeface="Lucida Console" pitchFamily="49" charset="0"/>
            </a:endParaRP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A6A6A6"/>
                </a:solidFill>
                <a:latin typeface="Lucida Console" pitchFamily="49" charset="0"/>
              </a:rPr>
              <a:t>% python3  test.py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0 zero 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[0]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 (0,)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1 one  </a:t>
            </a:r>
            <a:r>
              <a:rPr lang="en-US" sz="2800" dirty="0" smtClean="0">
                <a:solidFill>
                  <a:srgbClr val="00B050"/>
                </a:solidFill>
                <a:latin typeface="Lucida Console" pitchFamily="49" charset="0"/>
              </a:rPr>
              <a:t>[1]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 (1,)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0 zero 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[0]</a:t>
            </a: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 (0,)</a:t>
            </a:r>
          </a:p>
          <a:p>
            <a:pPr>
              <a:lnSpc>
                <a:spcPct val="92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A6A6A6"/>
                </a:solidFill>
                <a:latin typeface="Lucida Console" pitchFamily="49" charset="0"/>
              </a:rPr>
              <a:t>%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02894" y="5334000"/>
            <a:ext cx="3505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729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11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070C0"/>
                </a:solidFill>
                <a:latin typeface="Century" panose="02040604050505020304" pitchFamily="18" charset="0"/>
              </a:rPr>
              <a:t>Can you see why the value of c remained as [0]?</a:t>
            </a:r>
            <a:endParaRPr lang="en-US" sz="3200" b="1" i="1" dirty="0">
              <a:solidFill>
                <a:srgbClr val="0070C0"/>
              </a:solidFill>
              <a:latin typeface="Century" panose="020406040505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426494" y="6096000"/>
            <a:ext cx="1905000" cy="1524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1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8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5985</TotalTime>
  <Words>13324</Words>
  <Application>Microsoft Office PowerPoint</Application>
  <PresentationFormat>Custom</PresentationFormat>
  <Paragraphs>2767</Paragraphs>
  <Slides>144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144</vt:i4>
      </vt:variant>
    </vt:vector>
  </HeadingPairs>
  <TitlesOfParts>
    <vt:vector size="176" baseType="lpstr">
      <vt:lpstr>DFKai-SB</vt:lpstr>
      <vt:lpstr>MS Gothic</vt:lpstr>
      <vt:lpstr>MS PGothic</vt:lpstr>
      <vt:lpstr>MS PGothic</vt:lpstr>
      <vt:lpstr>PMingLiU</vt:lpstr>
      <vt:lpstr>PMingLiU</vt:lpstr>
      <vt:lpstr>Arial</vt:lpstr>
      <vt:lpstr>Arial Narrow</vt:lpstr>
      <vt:lpstr>Bookman Old Style</vt:lpstr>
      <vt:lpstr>Brush Script MT</vt:lpstr>
      <vt:lpstr>Calibri</vt:lpstr>
      <vt:lpstr>Calibri Light</vt:lpstr>
      <vt:lpstr>Century</vt:lpstr>
      <vt:lpstr>Century Schoolbook</vt:lpstr>
      <vt:lpstr>Courier New</vt:lpstr>
      <vt:lpstr>Elephant</vt:lpstr>
      <vt:lpstr>Lucida Bright</vt:lpstr>
      <vt:lpstr>Lucida Console</vt:lpstr>
      <vt:lpstr>Lucida Fax</vt:lpstr>
      <vt:lpstr>Lucida Sans</vt:lpstr>
      <vt:lpstr>Lucida Sans Typewriter</vt:lpstr>
      <vt:lpstr>Lucida Sans Unicode</vt:lpstr>
      <vt:lpstr>Symbol</vt:lpstr>
      <vt:lpstr>Times New Roman</vt:lpstr>
      <vt:lpstr>Verdana</vt:lpstr>
      <vt:lpstr>Wingdings</vt:lpstr>
      <vt:lpstr>4_Office Theme</vt:lpstr>
      <vt:lpstr>1_Office Theme</vt:lpstr>
      <vt:lpstr>6_Office Theme</vt:lpstr>
      <vt:lpstr>5_Office Theme</vt:lpstr>
      <vt:lpstr>8_Office Theme</vt:lpstr>
      <vt:lpstr>2_Default Design</vt:lpstr>
      <vt:lpstr>How Variables Are Stored</vt:lpstr>
      <vt:lpstr>How Variables Are Stored</vt:lpstr>
      <vt:lpstr>How Variables Are Stored</vt:lpstr>
      <vt:lpstr>How Variables Are Stored</vt:lpstr>
      <vt:lpstr>Assigning Values to Variables:</vt:lpstr>
      <vt:lpstr>PowerPoint Presentation</vt:lpstr>
      <vt:lpstr>PowerPoint Presentation</vt:lpstr>
      <vt:lpstr>PowerPoint Presentation</vt:lpstr>
      <vt:lpstr>PowerPoint Presentation</vt:lpstr>
      <vt:lpstr>1. Numbers</vt:lpstr>
      <vt:lpstr>Number Examples:</vt:lpstr>
      <vt:lpstr>Python Arithmetic Operators:</vt:lpstr>
      <vt:lpstr>Python Arithmetic Operators:</vt:lpstr>
      <vt:lpstr>Python Arithmetic Operators:</vt:lpstr>
      <vt:lpstr>Python Arithmetic Operators:</vt:lpstr>
      <vt:lpstr>Python Arithmetic Operators:</vt:lpstr>
      <vt:lpstr>Python Arithmetic Operators:</vt:lpstr>
      <vt:lpstr>Python Arithmetic Operators:</vt:lpstr>
      <vt:lpstr>Python Arithmetic Operators:</vt:lpstr>
      <vt:lpstr>Python Arithmetic Operators:</vt:lpstr>
      <vt:lpstr>Python Arithmetic Operators:</vt:lpstr>
      <vt:lpstr>Python Operators Precedence</vt:lpstr>
      <vt:lpstr>Python Operators Precedence</vt:lpstr>
      <vt:lpstr>Data Types:</vt:lpstr>
      <vt:lpstr>2. Strings:</vt:lpstr>
      <vt:lpstr>2. Strings:</vt:lpstr>
      <vt:lpstr>2. Strings:</vt:lpstr>
      <vt:lpstr>String Operators: </vt:lpstr>
      <vt:lpstr>String Operators: </vt:lpstr>
      <vt:lpstr>Example (+, *, [], [:]) :</vt:lpstr>
      <vt:lpstr>String Operators: </vt:lpstr>
      <vt:lpstr>Example ([:], [::]) :</vt:lpstr>
      <vt:lpstr>String Operators: </vt:lpstr>
      <vt:lpstr>String Operators: in  &amp;  not in: </vt:lpstr>
      <vt:lpstr>String Operators: </vt:lpstr>
      <vt:lpstr>Raw Strings </vt:lpstr>
      <vt:lpstr>String Operators: </vt:lpstr>
      <vt:lpstr>Formatted Strings:</vt:lpstr>
      <vt:lpstr>Formatted Strings:</vt:lpstr>
      <vt:lpstr>Formatted Strings:</vt:lpstr>
      <vt:lpstr>Formatted Strings:</vt:lpstr>
      <vt:lpstr>String Formatting Symbols:</vt:lpstr>
      <vt:lpstr>Data Types:</vt:lpstr>
      <vt:lpstr>Python Lists:</vt:lpstr>
      <vt:lpstr>Python Lists:</vt:lpstr>
      <vt:lpstr>Python Lists:</vt:lpstr>
      <vt:lpstr>Accessing Values in Lists:</vt:lpstr>
      <vt:lpstr>List Operators: (Let a = [1,"Hello!",6,4,5,7])</vt:lpstr>
      <vt:lpstr>Python Lists:</vt:lpstr>
      <vt:lpstr>Updating Lists:</vt:lpstr>
      <vt:lpstr>Deleting List Elements:</vt:lpstr>
      <vt:lpstr>Sidebar: About Garbage Collection</vt:lpstr>
      <vt:lpstr>In C, you manage your own garbage</vt:lpstr>
      <vt:lpstr>In C, you manage your own garbage</vt:lpstr>
      <vt:lpstr>In C, you manage your own garbage</vt:lpstr>
      <vt:lpstr>In C, you manage your own garbage</vt:lpstr>
      <vt:lpstr>In C, you manage your own garbage</vt:lpstr>
      <vt:lpstr>In C, you manage your own garbage</vt:lpstr>
      <vt:lpstr>In C, you manage your own garbage</vt:lpstr>
      <vt:lpstr>In C, you manage your own garbage</vt:lpstr>
      <vt:lpstr>In C, you manage your own garbage</vt:lpstr>
      <vt:lpstr>In C, you manage your own garbage</vt:lpstr>
      <vt:lpstr>In C, you manage your own garbage</vt:lpstr>
      <vt:lpstr>Data Types:</vt:lpstr>
      <vt:lpstr>Python Tuples:</vt:lpstr>
      <vt:lpstr>Python Tuples:</vt:lpstr>
      <vt:lpstr>Creating Singleton Tuples</vt:lpstr>
      <vt:lpstr>Creating Singleton Tuples</vt:lpstr>
      <vt:lpstr>Creating Singleton Tuples</vt:lpstr>
      <vt:lpstr>Creating Singleton Tuples</vt:lpstr>
      <vt:lpstr>Creating Singleton Tuples</vt:lpstr>
      <vt:lpstr>PowerPoint Presentation</vt:lpstr>
      <vt:lpstr>Tuples vs Lists</vt:lpstr>
      <vt:lpstr>Updating Tuples:</vt:lpstr>
      <vt:lpstr>Updating Tuples:</vt:lpstr>
      <vt:lpstr>Updating Tuples:</vt:lpstr>
      <vt:lpstr>Updating Tuples:</vt:lpstr>
      <vt:lpstr>Updating Tuples:</vt:lpstr>
      <vt:lpstr>Updating Tuples:</vt:lpstr>
      <vt:lpstr>Updating Tuples:</vt:lpstr>
      <vt:lpstr>Updating Tuples:</vt:lpstr>
      <vt:lpstr>Updating Tuples:</vt:lpstr>
      <vt:lpstr>Updating Tuples:</vt:lpstr>
      <vt:lpstr>Deleting Tuple Elements:</vt:lpstr>
      <vt:lpstr>Deleting Tuple Elements:</vt:lpstr>
      <vt:lpstr>Lists Can Combine Together</vt:lpstr>
      <vt:lpstr>Tuples Can Combine Together</vt:lpstr>
      <vt:lpstr>Lists and Tuples Can’t Combine</vt:lpstr>
      <vt:lpstr>To Combine Them, First Type Cast:</vt:lpstr>
      <vt:lpstr>Lists Can Be Written To</vt:lpstr>
      <vt:lpstr>Can Tuples Be Written to? </vt:lpstr>
      <vt:lpstr>Q: Didn’t we say, just a few slides back, that tuples are read-only?</vt:lpstr>
      <vt:lpstr>Tuples Cannot Be Written to </vt:lpstr>
      <vt:lpstr>But Lists Can Be Written To</vt:lpstr>
      <vt:lpstr>Sidebar: Consider the following program…</vt:lpstr>
      <vt:lpstr>Sidebar: Consider the following program…</vt:lpstr>
      <vt:lpstr>Sidebar: Consider the following program…</vt:lpstr>
      <vt:lpstr>Sidebar: Consider the following program…</vt:lpstr>
      <vt:lpstr>But, of course…</vt:lpstr>
      <vt:lpstr>Updating the Values of Variables:</vt:lpstr>
      <vt:lpstr>Updating the Values of Variables:</vt:lpstr>
      <vt:lpstr>Data Types:</vt:lpstr>
      <vt:lpstr>PowerPoint Presentation</vt:lpstr>
      <vt:lpstr>PowerPoint Presentation</vt:lpstr>
      <vt:lpstr>Union with |</vt:lpstr>
      <vt:lpstr>Union with |</vt:lpstr>
      <vt:lpstr>Intersection with &amp;</vt:lpstr>
      <vt:lpstr>Remove items shared by 2nd set, with -</vt:lpstr>
      <vt:lpstr>Exclusively in just one set, with ^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Types:</vt:lpstr>
      <vt:lpstr>Homework Assignment</vt:lpstr>
      <vt:lpstr>  Python Dictionaries:</vt:lpstr>
      <vt:lpstr>PowerPoint Presentation</vt:lpstr>
      <vt:lpstr>PowerPoint Presentation</vt:lpstr>
      <vt:lpstr>PowerPoint Presentation</vt:lpstr>
      <vt:lpstr>PowerPoint Presentation</vt:lpstr>
      <vt:lpstr>  Example Dictionaries:</vt:lpstr>
      <vt:lpstr>PowerPoint Presentation</vt:lpstr>
      <vt:lpstr>PowerPoint Presentation</vt:lpstr>
      <vt:lpstr>Sets vs. Dictionaries</vt:lpstr>
      <vt:lpstr>The ways of declaring various objects</vt:lpstr>
      <vt:lpstr>The ways of declaring various objects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Me</cp:lastModifiedBy>
  <cp:revision>219</cp:revision>
  <dcterms:created xsi:type="dcterms:W3CDTF">2020-02-17T11:23:09Z</dcterms:created>
  <dcterms:modified xsi:type="dcterms:W3CDTF">2020-03-04T01:23:33Z</dcterms:modified>
</cp:coreProperties>
</file>