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226"/>
  </p:notesMasterIdLst>
  <p:sldIdLst>
    <p:sldId id="1339" r:id="rId5"/>
    <p:sldId id="1348" r:id="rId6"/>
    <p:sldId id="1341" r:id="rId7"/>
    <p:sldId id="1342" r:id="rId8"/>
    <p:sldId id="1343" r:id="rId9"/>
    <p:sldId id="1344" r:id="rId10"/>
    <p:sldId id="1345" r:id="rId11"/>
    <p:sldId id="1317" r:id="rId12"/>
    <p:sldId id="1310" r:id="rId13"/>
    <p:sldId id="1311" r:id="rId14"/>
    <p:sldId id="1312" r:id="rId15"/>
    <p:sldId id="1313" r:id="rId16"/>
    <p:sldId id="1314" r:id="rId17"/>
    <p:sldId id="1315" r:id="rId18"/>
    <p:sldId id="1338" r:id="rId19"/>
    <p:sldId id="1365" r:id="rId20"/>
    <p:sldId id="1368" r:id="rId21"/>
    <p:sldId id="1366" r:id="rId22"/>
    <p:sldId id="1364" r:id="rId23"/>
    <p:sldId id="1363" r:id="rId24"/>
    <p:sldId id="1362" r:id="rId25"/>
    <p:sldId id="1358" r:id="rId26"/>
    <p:sldId id="1495" r:id="rId27"/>
    <p:sldId id="1359" r:id="rId28"/>
    <p:sldId id="1370" r:id="rId29"/>
    <p:sldId id="1369" r:id="rId30"/>
    <p:sldId id="1319" r:id="rId31"/>
    <p:sldId id="1320" r:id="rId32"/>
    <p:sldId id="1321" r:id="rId33"/>
    <p:sldId id="1322" r:id="rId34"/>
    <p:sldId id="1374" r:id="rId35"/>
    <p:sldId id="1375" r:id="rId36"/>
    <p:sldId id="1376" r:id="rId37"/>
    <p:sldId id="1377" r:id="rId38"/>
    <p:sldId id="1378" r:id="rId39"/>
    <p:sldId id="1379" r:id="rId40"/>
    <p:sldId id="1380" r:id="rId41"/>
    <p:sldId id="1381" r:id="rId42"/>
    <p:sldId id="1333" r:id="rId43"/>
    <p:sldId id="1382" r:id="rId44"/>
    <p:sldId id="1454" r:id="rId45"/>
    <p:sldId id="1383" r:id="rId46"/>
    <p:sldId id="1384" r:id="rId47"/>
    <p:sldId id="1385" r:id="rId48"/>
    <p:sldId id="1386" r:id="rId49"/>
    <p:sldId id="1387" r:id="rId50"/>
    <p:sldId id="1388" r:id="rId51"/>
    <p:sldId id="1389" r:id="rId52"/>
    <p:sldId id="1390" r:id="rId53"/>
    <p:sldId id="1391" r:id="rId54"/>
    <p:sldId id="1392" r:id="rId55"/>
    <p:sldId id="1395" r:id="rId56"/>
    <p:sldId id="1396" r:id="rId57"/>
    <p:sldId id="1442" r:id="rId58"/>
    <p:sldId id="1455" r:id="rId59"/>
    <p:sldId id="1431" r:id="rId60"/>
    <p:sldId id="1432" r:id="rId61"/>
    <p:sldId id="1434" r:id="rId62"/>
    <p:sldId id="1435" r:id="rId63"/>
    <p:sldId id="1436" r:id="rId64"/>
    <p:sldId id="1433" r:id="rId65"/>
    <p:sldId id="1437" r:id="rId66"/>
    <p:sldId id="1438" r:id="rId67"/>
    <p:sldId id="1439" r:id="rId68"/>
    <p:sldId id="1440" r:id="rId69"/>
    <p:sldId id="1441" r:id="rId70"/>
    <p:sldId id="1456" r:id="rId71"/>
    <p:sldId id="1458" r:id="rId72"/>
    <p:sldId id="1459" r:id="rId73"/>
    <p:sldId id="1460" r:id="rId74"/>
    <p:sldId id="1461" r:id="rId75"/>
    <p:sldId id="1462" r:id="rId76"/>
    <p:sldId id="1463" r:id="rId77"/>
    <p:sldId id="1464" r:id="rId78"/>
    <p:sldId id="1468" r:id="rId79"/>
    <p:sldId id="1466" r:id="rId80"/>
    <p:sldId id="1465" r:id="rId81"/>
    <p:sldId id="1467" r:id="rId82"/>
    <p:sldId id="1469" r:id="rId83"/>
    <p:sldId id="1410" r:id="rId84"/>
    <p:sldId id="1412" r:id="rId85"/>
    <p:sldId id="1413" r:id="rId86"/>
    <p:sldId id="1414" r:id="rId87"/>
    <p:sldId id="1415" r:id="rId88"/>
    <p:sldId id="1416" r:id="rId89"/>
    <p:sldId id="1417" r:id="rId90"/>
    <p:sldId id="1418" r:id="rId91"/>
    <p:sldId id="1419" r:id="rId92"/>
    <p:sldId id="1420" r:id="rId93"/>
    <p:sldId id="1421" r:id="rId94"/>
    <p:sldId id="1422" r:id="rId95"/>
    <p:sldId id="1470" r:id="rId96"/>
    <p:sldId id="1471" r:id="rId97"/>
    <p:sldId id="1423" r:id="rId98"/>
    <p:sldId id="1424" r:id="rId99"/>
    <p:sldId id="1425" r:id="rId100"/>
    <p:sldId id="1426" r:id="rId101"/>
    <p:sldId id="1427" r:id="rId102"/>
    <p:sldId id="1428" r:id="rId103"/>
    <p:sldId id="1429" r:id="rId104"/>
    <p:sldId id="1430" r:id="rId105"/>
    <p:sldId id="1337" r:id="rId106"/>
    <p:sldId id="1444" r:id="rId107"/>
    <p:sldId id="1445" r:id="rId108"/>
    <p:sldId id="1472" r:id="rId109"/>
    <p:sldId id="1485" r:id="rId110"/>
    <p:sldId id="1486" r:id="rId111"/>
    <p:sldId id="1475" r:id="rId112"/>
    <p:sldId id="1477" r:id="rId113"/>
    <p:sldId id="1478" r:id="rId114"/>
    <p:sldId id="1479" r:id="rId115"/>
    <p:sldId id="1480" r:id="rId116"/>
    <p:sldId id="1481" r:id="rId117"/>
    <p:sldId id="1482" r:id="rId118"/>
    <p:sldId id="1483" r:id="rId119"/>
    <p:sldId id="1484" r:id="rId120"/>
    <p:sldId id="1248" r:id="rId121"/>
    <p:sldId id="1250" r:id="rId122"/>
    <p:sldId id="1249" r:id="rId123"/>
    <p:sldId id="1245" r:id="rId124"/>
    <p:sldId id="1244" r:id="rId125"/>
    <p:sldId id="1251" r:id="rId126"/>
    <p:sldId id="1252" r:id="rId127"/>
    <p:sldId id="1253" r:id="rId128"/>
    <p:sldId id="1254" r:id="rId129"/>
    <p:sldId id="1247" r:id="rId130"/>
    <p:sldId id="1240" r:id="rId131"/>
    <p:sldId id="1235" r:id="rId132"/>
    <p:sldId id="1237" r:id="rId133"/>
    <p:sldId id="1236" r:id="rId134"/>
    <p:sldId id="1233" r:id="rId135"/>
    <p:sldId id="1234" r:id="rId136"/>
    <p:sldId id="1193" r:id="rId137"/>
    <p:sldId id="1210" r:id="rId138"/>
    <p:sldId id="1211" r:id="rId139"/>
    <p:sldId id="1212" r:id="rId140"/>
    <p:sldId id="1262" r:id="rId141"/>
    <p:sldId id="1263" r:id="rId142"/>
    <p:sldId id="1264" r:id="rId143"/>
    <p:sldId id="1265" r:id="rId144"/>
    <p:sldId id="1267" r:id="rId145"/>
    <p:sldId id="1270" r:id="rId146"/>
    <p:sldId id="1157" r:id="rId147"/>
    <p:sldId id="1158" r:id="rId148"/>
    <p:sldId id="1159" r:id="rId149"/>
    <p:sldId id="1160" r:id="rId150"/>
    <p:sldId id="1161" r:id="rId151"/>
    <p:sldId id="1162" r:id="rId152"/>
    <p:sldId id="1163" r:id="rId153"/>
    <p:sldId id="1232" r:id="rId154"/>
    <p:sldId id="1231" r:id="rId155"/>
    <p:sldId id="1271" r:id="rId156"/>
    <p:sldId id="1272" r:id="rId157"/>
    <p:sldId id="1166" r:id="rId158"/>
    <p:sldId id="1273" r:id="rId159"/>
    <p:sldId id="1274" r:id="rId160"/>
    <p:sldId id="1276" r:id="rId161"/>
    <p:sldId id="1275" r:id="rId162"/>
    <p:sldId id="1277" r:id="rId163"/>
    <p:sldId id="1278" r:id="rId164"/>
    <p:sldId id="1279" r:id="rId165"/>
    <p:sldId id="1172" r:id="rId166"/>
    <p:sldId id="1173" r:id="rId167"/>
    <p:sldId id="1281" r:id="rId168"/>
    <p:sldId id="1175" r:id="rId169"/>
    <p:sldId id="1213" r:id="rId170"/>
    <p:sldId id="1214" r:id="rId171"/>
    <p:sldId id="1215" r:id="rId172"/>
    <p:sldId id="1216" r:id="rId173"/>
    <p:sldId id="1217" r:id="rId174"/>
    <p:sldId id="1218" r:id="rId175"/>
    <p:sldId id="1219" r:id="rId176"/>
    <p:sldId id="1222" r:id="rId177"/>
    <p:sldId id="1223" r:id="rId178"/>
    <p:sldId id="1224" r:id="rId179"/>
    <p:sldId id="1487" r:id="rId180"/>
    <p:sldId id="1309" r:id="rId181"/>
    <p:sldId id="1308" r:id="rId182"/>
    <p:sldId id="1227" r:id="rId183"/>
    <p:sldId id="1291" r:id="rId184"/>
    <p:sldId id="1292" r:id="rId185"/>
    <p:sldId id="1293" r:id="rId186"/>
    <p:sldId id="1294" r:id="rId187"/>
    <p:sldId id="1295" r:id="rId188"/>
    <p:sldId id="1296" r:id="rId189"/>
    <p:sldId id="1488" r:id="rId190"/>
    <p:sldId id="1489" r:id="rId191"/>
    <p:sldId id="1490" r:id="rId192"/>
    <p:sldId id="1491" r:id="rId193"/>
    <p:sldId id="1298" r:id="rId194"/>
    <p:sldId id="1299" r:id="rId195"/>
    <p:sldId id="1300" r:id="rId196"/>
    <p:sldId id="1301" r:id="rId197"/>
    <p:sldId id="1302" r:id="rId198"/>
    <p:sldId id="1303" r:id="rId199"/>
    <p:sldId id="1304" r:id="rId200"/>
    <p:sldId id="1305" r:id="rId201"/>
    <p:sldId id="1306" r:id="rId202"/>
    <p:sldId id="1307" r:id="rId203"/>
    <p:sldId id="1288" r:id="rId204"/>
    <p:sldId id="1282" r:id="rId205"/>
    <p:sldId id="1283" r:id="rId206"/>
    <p:sldId id="1284" r:id="rId207"/>
    <p:sldId id="1285" r:id="rId208"/>
    <p:sldId id="1286" r:id="rId209"/>
    <p:sldId id="1228" r:id="rId210"/>
    <p:sldId id="1229" r:id="rId211"/>
    <p:sldId id="1230" r:id="rId212"/>
    <p:sldId id="1498" r:id="rId213"/>
    <p:sldId id="1499" r:id="rId214"/>
    <p:sldId id="1500" r:id="rId215"/>
    <p:sldId id="1501" r:id="rId216"/>
    <p:sldId id="1502" r:id="rId217"/>
    <p:sldId id="1503" r:id="rId218"/>
    <p:sldId id="1504" r:id="rId219"/>
    <p:sldId id="1505" r:id="rId220"/>
    <p:sldId id="1506" r:id="rId221"/>
    <p:sldId id="1507" r:id="rId222"/>
    <p:sldId id="1508" r:id="rId223"/>
    <p:sldId id="1509" r:id="rId224"/>
    <p:sldId id="1510" r:id="rId225"/>
  </p:sldIdLst>
  <p:sldSz cx="97297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9B"/>
    <a:srgbClr val="FF99CC"/>
    <a:srgbClr val="00CC5C"/>
    <a:srgbClr val="CF0FAA"/>
    <a:srgbClr val="92AF01"/>
    <a:srgbClr val="65B000"/>
    <a:srgbClr val="0070C0"/>
    <a:srgbClr val="CCECFF"/>
    <a:srgbClr val="F7F7F7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67" d="100"/>
          <a:sy n="67" d="100"/>
        </p:scale>
        <p:origin x="1088" y="52"/>
      </p:cViewPr>
      <p:guideLst>
        <p:guide orient="horz" pos="2160"/>
        <p:guide pos="3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226" Type="http://schemas.openxmlformats.org/officeDocument/2006/relationships/notesMaster" Target="notesMasters/notesMaster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16" Type="http://schemas.openxmlformats.org/officeDocument/2006/relationships/slide" Target="slides/slide212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227" Type="http://schemas.openxmlformats.org/officeDocument/2006/relationships/presProps" Target="presProps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217" Type="http://schemas.openxmlformats.org/officeDocument/2006/relationships/slide" Target="slides/slide213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slide" Target="slides/slide203.xml"/><Relationship Id="rId228" Type="http://schemas.openxmlformats.org/officeDocument/2006/relationships/viewProps" Target="viewProp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8" Type="http://schemas.openxmlformats.org/officeDocument/2006/relationships/slide" Target="slides/slide214.xml"/><Relationship Id="rId24" Type="http://schemas.openxmlformats.org/officeDocument/2006/relationships/slide" Target="slides/slide20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31" Type="http://schemas.openxmlformats.org/officeDocument/2006/relationships/slide" Target="slides/slide127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208" Type="http://schemas.openxmlformats.org/officeDocument/2006/relationships/slide" Target="slides/slide204.xml"/><Relationship Id="rId229" Type="http://schemas.openxmlformats.org/officeDocument/2006/relationships/theme" Target="theme/theme1.xml"/><Relationship Id="rId14" Type="http://schemas.openxmlformats.org/officeDocument/2006/relationships/slide" Target="slides/slide10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8" Type="http://schemas.openxmlformats.org/officeDocument/2006/relationships/slide" Target="slides/slide4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219" Type="http://schemas.openxmlformats.org/officeDocument/2006/relationships/slide" Target="slides/slide215.xml"/><Relationship Id="rId230" Type="http://schemas.openxmlformats.org/officeDocument/2006/relationships/tableStyles" Target="tableStyles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220" Type="http://schemas.openxmlformats.org/officeDocument/2006/relationships/slide" Target="slides/slide216.xml"/><Relationship Id="rId225" Type="http://schemas.openxmlformats.org/officeDocument/2006/relationships/slide" Target="slides/slide22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slide" Target="slides/slide211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221" Type="http://schemas.openxmlformats.org/officeDocument/2006/relationships/slide" Target="slides/slide217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222" Type="http://schemas.openxmlformats.org/officeDocument/2006/relationships/slide" Target="slides/slide218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08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slide" Target="slides/slide198.xml"/><Relationship Id="rId223" Type="http://schemas.openxmlformats.org/officeDocument/2006/relationships/slide" Target="slides/slide21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13" Type="http://schemas.openxmlformats.org/officeDocument/2006/relationships/slide" Target="slides/slide20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115" Type="http://schemas.openxmlformats.org/officeDocument/2006/relationships/slide" Target="slides/slide111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19" Type="http://schemas.openxmlformats.org/officeDocument/2006/relationships/slide" Target="slides/slide15.xml"/><Relationship Id="rId224" Type="http://schemas.openxmlformats.org/officeDocument/2006/relationships/slide" Target="slides/slide220.xml"/><Relationship Id="rId30" Type="http://schemas.openxmlformats.org/officeDocument/2006/relationships/slide" Target="slides/slide2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189" Type="http://schemas.openxmlformats.org/officeDocument/2006/relationships/slide" Target="slides/slide185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2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558E-8742-4BFA-AD8A-F33C97E8B945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9357-523C-40C5-B7CE-88AC67A9F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287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70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09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27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ECED83F-33EE-4E3E-90B4-BDCF3368AA78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80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1188" cy="34115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76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25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9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514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45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91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839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248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EE039-1782-4F12-8B48-78128A38A07F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1143000"/>
            <a:ext cx="4378325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344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7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7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7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3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6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0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52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48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16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16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6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02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6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60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71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53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38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1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122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22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993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2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031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51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8056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08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357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09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047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55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416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611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399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090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683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07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870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1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7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7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/>
              <a:t>4/18/2020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5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'reversed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'slice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'sum',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_[0:3]+[_[12],_[29],_[33],_[35],_[39],_[48]] 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'compile',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'exec',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rapezoid 7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104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6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The </a:t>
            </a:r>
            <a:r>
              <a:rPr lang="en-US" altLang="en-US" dirty="0" smtClean="0">
                <a:solidFill>
                  <a:srgbClr val="0070C0"/>
                </a:solidFill>
              </a:rPr>
              <a:t>from…import </a:t>
            </a:r>
            <a:r>
              <a:rPr lang="en-US" altLang="zh-TW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* 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Statement: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4414" y="1122947"/>
            <a:ext cx="9458510" cy="5735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600" dirty="0"/>
              <a:t>You can also import </a:t>
            </a:r>
            <a:r>
              <a:rPr lang="en-US" sz="3600" u="sng" dirty="0"/>
              <a:t>all names</a:t>
            </a:r>
            <a:r>
              <a:rPr lang="en-US" sz="3600" dirty="0"/>
              <a:t> from a module:</a:t>
            </a:r>
          </a:p>
          <a:p>
            <a:pPr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3200" dirty="0" err="1">
                <a:latin typeface="Lucida Console" panose="020B0609040504020204" pitchFamily="49" charset="0"/>
                <a:cs typeface="Courier New" pitchFamily="49" charset="0"/>
              </a:rPr>
              <a:t>modname</a:t>
            </a:r>
            <a: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  <a:t> import </a:t>
            </a:r>
            <a:r>
              <a:rPr lang="en-US" sz="3200" b="1" dirty="0">
                <a:solidFill>
                  <a:srgbClr val="FF0000"/>
                </a:solidFill>
                <a:latin typeface="Franklin Gothic Heavy" panose="020B0903020102020204" pitchFamily="34" charset="0"/>
                <a:cs typeface="Courier New" pitchFamily="49" charset="0"/>
              </a:rPr>
              <a:t>*</a:t>
            </a:r>
            <a: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b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</a:br>
            <a:endParaRPr lang="en-US" sz="70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288925" indent="-288925">
              <a:lnSpc>
                <a:spcPct val="85000"/>
              </a:lnSpc>
            </a:pPr>
            <a:r>
              <a:rPr lang="en-US" sz="3600" dirty="0"/>
              <a:t>It’s an easy way to access everything without </a:t>
            </a:r>
            <a:r>
              <a:rPr lang="en-US" sz="3600" dirty="0" smtClean="0"/>
              <a:t>  all </a:t>
            </a:r>
            <a:r>
              <a:rPr lang="en-US" sz="3600" dirty="0"/>
              <a:t>of the typing of module names.</a:t>
            </a:r>
          </a:p>
          <a:p>
            <a:pPr lvl="1">
              <a:lnSpc>
                <a:spcPct val="85000"/>
              </a:lnSpc>
              <a:spcBef>
                <a:spcPts val="800"/>
              </a:spcBef>
            </a:pPr>
            <a:r>
              <a:rPr lang="en-US" dirty="0"/>
              <a:t>But don’t overuse it, because it makes your program unnecessarily large, etc.</a:t>
            </a:r>
          </a:p>
          <a:p>
            <a:pPr lvl="1">
              <a:lnSpc>
                <a:spcPct val="85000"/>
              </a:lnSpc>
              <a:spcBef>
                <a:spcPts val="800"/>
              </a:spcBef>
            </a:pPr>
            <a:r>
              <a:rPr lang="en-US" dirty="0"/>
              <a:t>Also, Windows computers may, in rare cases, have problems if two methods are the same except for upper and lower case. </a:t>
            </a:r>
          </a:p>
          <a:p>
            <a:pPr lvl="2">
              <a:spcBef>
                <a:spcPts val="800"/>
              </a:spcBef>
            </a:pPr>
            <a:r>
              <a:rPr lang="en-US" dirty="0"/>
              <a:t>It’s unlikely, but still something to be aware of...</a:t>
            </a:r>
          </a:p>
        </p:txBody>
      </p:sp>
    </p:spTree>
    <p:extLst>
      <p:ext uri="{BB962C8B-B14F-4D97-AF65-F5344CB8AC3E}">
        <p14:creationId xmlns:p14="http://schemas.microsoft.com/office/powerpoint/2010/main" val="14481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Compile source into a code object 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=compile('print(42)','&lt;string&gt;','exec')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spc="-96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DCD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CDCD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exec(compile('print(1,end=""</a:t>
            </a:r>
            <a:r>
              <a:rPr lang="en-US" altLang="zh-TW" sz="23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;print(2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&lt;string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</a:t>
            </a:r>
            <a:r>
              <a:rPr lang="en-US" altLang="zh-TW" sz="23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var_exec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 = </a:t>
            </a:r>
            <a:r>
              <a:rPr lang="en-US" altLang="zh-TW" sz="2300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300" b="1" spc="-96" dirty="0">
                <a:solidFill>
                  <a:srgbClr val="C0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sv-SE" altLang="zh-TW" sz="2300" b="1" spc="-96" dirty="0">
                <a:solidFill>
                  <a:srgbClr val="C00000"/>
                </a:solidFill>
                <a:latin typeface="Lucida Console" panose="020B0609040504020204" pitchFamily="49" charset="0"/>
              </a:rPr>
              <a:t>X</a:t>
            </a:r>
            <a:r>
              <a:rPr lang="sv-SE" altLang="zh-TW" sz="2300" spc="-96" dirty="0">
                <a:latin typeface="Lucida Console" panose="020B0609040504020204" pitchFamily="49" charset="0"/>
              </a:rPr>
              <a:t>=</a:t>
            </a:r>
            <a:r>
              <a:rPr lang="sv-SE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sv-SE" altLang="zh-TW" sz="2300" spc="-96" dirty="0">
                <a:latin typeface="Lucida Console" panose="020B0609040504020204" pitchFamily="49" charset="0"/>
              </a:rPr>
              <a:t>;</a:t>
            </a:r>
            <a:r>
              <a:rPr lang="sv-SE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sv-SE" altLang="zh-TW" sz="2300" spc="-96" dirty="0">
                <a:latin typeface="Lucida Console" panose="020B0609040504020204" pitchFamily="49" charset="0"/>
              </a:rPr>
              <a:t>(</a:t>
            </a:r>
            <a:r>
              <a:rPr lang="sv-SE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var_exec</a:t>
            </a:r>
            <a:r>
              <a:rPr lang="sv-SE" altLang="zh-TW" sz="2300" spc="-96" dirty="0">
                <a:latin typeface="Lucida Console" panose="020B0609040504020204" pitchFamily="49" charset="0"/>
              </a:rPr>
              <a:t>)</a:t>
            </a:r>
            <a:r>
              <a:rPr lang="sv-SE" altLang="zh-TW" sz="2300" b="1" spc="-96" dirty="0">
                <a:solidFill>
                  <a:srgbClr val="C00000"/>
                </a:solidFill>
                <a:latin typeface="Lucida Console" panose="020B0609040504020204" pitchFamily="49" charset="0"/>
              </a:rPr>
              <a:t>#No error if X defined B4 exec’d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sv-SE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sv-SE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rgbClr val="2D2DB9"/>
                </a:solidFill>
              </a:rPr>
              <a:t>In 'exec' mode, compiles any number of statements into a bytecode that </a:t>
            </a:r>
            <a:r>
              <a:rPr lang="en-US" altLang="zh-TW" sz="3000" dirty="0" smtClean="0">
                <a:solidFill>
                  <a:srgbClr val="2D2DB9"/>
                </a:solidFill>
              </a:rPr>
              <a:t>always </a:t>
            </a:r>
            <a:r>
              <a:rPr lang="en-US" altLang="zh-TW" sz="3000" dirty="0">
                <a:solidFill>
                  <a:srgbClr val="2D2DB9"/>
                </a:solidFill>
              </a:rPr>
              <a:t>returns None: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endParaRPr lang="en-US" altLang="zh-TW" sz="600" spc="-96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spc="-96" dirty="0"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 err="1">
                <a:solidFill>
                  <a:srgbClr val="CF0FAA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400" spc="-96" dirty="0">
                <a:latin typeface="Lucida Console" panose="020B0609040504020204" pitchFamily="49" charset="0"/>
              </a:rPr>
              <a:t>(compile('42</a:t>
            </a:r>
            <a:r>
              <a:rPr lang="en-US" altLang="zh-TW" sz="2400" spc="-300" dirty="0">
                <a:latin typeface="Lucida Console" panose="020B0609040504020204" pitchFamily="49" charset="0"/>
              </a:rPr>
              <a:t>'</a:t>
            </a:r>
            <a:r>
              <a:rPr lang="en-US" altLang="zh-TW" sz="2400" spc="-96" dirty="0">
                <a:latin typeface="Lucida Console" panose="020B0609040504020204" pitchFamily="49" charset="0"/>
              </a:rPr>
              <a:t>,'&lt;string</a:t>
            </a:r>
            <a:r>
              <a:rPr lang="en-US" altLang="zh-TW" sz="2400" spc="-300" dirty="0">
                <a:latin typeface="Lucida Console" panose="020B0609040504020204" pitchFamily="49" charset="0"/>
              </a:rPr>
              <a:t>&gt;','</a:t>
            </a:r>
            <a:r>
              <a:rPr lang="en-US" altLang="zh-TW" sz="2400" b="1" spc="-96" dirty="0">
                <a:solidFill>
                  <a:srgbClr val="006600"/>
                </a:solidFill>
                <a:latin typeface="Lucida Console" panose="020B0609040504020204" pitchFamily="49" charset="0"/>
              </a:rPr>
              <a:t>exe</a:t>
            </a:r>
            <a:r>
              <a:rPr lang="en-US" altLang="zh-TW" sz="2400" b="1" spc="-150" dirty="0">
                <a:solidFill>
                  <a:srgbClr val="006600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2400" spc="-150" dirty="0">
                <a:latin typeface="Lucida Console" panose="020B0609040504020204" pitchFamily="49" charset="0"/>
              </a:rPr>
              <a:t>')</a:t>
            </a:r>
            <a:r>
              <a:rPr lang="en-US" altLang="zh-TW" sz="2400" spc="-96" dirty="0">
                <a:latin typeface="Lucida Console" panose="020B0609040504020204" pitchFamily="49" charset="0"/>
              </a:rPr>
              <a:t>)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#return</a:t>
            </a:r>
            <a:r>
              <a:rPr lang="en-US" altLang="zh-TW" sz="20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None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400" spc="-96" dirty="0">
                <a:latin typeface="Lucida Console" panose="020B0609040504020204" pitchFamily="49" charset="0"/>
              </a:rPr>
              <a:t>(compile('print(42)','&lt;string&gt;','</a:t>
            </a:r>
            <a:r>
              <a:rPr lang="en-US" altLang="zh-TW" sz="2400" b="1" spc="-96" dirty="0">
                <a:solidFill>
                  <a:srgbClr val="006600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400" spc="-96" dirty="0">
                <a:latin typeface="Lucida Console" panose="020B0609040504020204" pitchFamily="49" charset="0"/>
              </a:rPr>
              <a:t>'))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endParaRPr lang="en-US" altLang="zh-TW" sz="140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rgbClr val="2D2DB9"/>
                </a:solidFill>
              </a:rPr>
              <a:t>In '</a:t>
            </a:r>
            <a:r>
              <a:rPr lang="en-US" altLang="zh-TW" sz="3000" b="1" dirty="0" err="1">
                <a:solidFill>
                  <a:srgbClr val="2D2DB9"/>
                </a:solidFill>
              </a:rPr>
              <a:t>eval</a:t>
            </a:r>
            <a:r>
              <a:rPr lang="en-US" altLang="zh-TW" sz="3000" dirty="0">
                <a:solidFill>
                  <a:srgbClr val="2D2DB9"/>
                </a:solidFill>
              </a:rPr>
              <a:t>' mode, it compiles a single expression into </a:t>
            </a:r>
            <a:r>
              <a:rPr lang="en-US" altLang="zh-TW" sz="3000" spc="-10" dirty="0">
                <a:solidFill>
                  <a:srgbClr val="2D2DB9"/>
                </a:solidFill>
              </a:rPr>
              <a:t>bytecode that returns the stringed expression’s value:</a:t>
            </a:r>
            <a:endParaRPr lang="en-US" altLang="zh-TW" sz="3000" spc="-10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endParaRPr lang="en-US" altLang="zh-TW" sz="600" spc="-96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spc="-96" dirty="0"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 err="1">
                <a:solidFill>
                  <a:srgbClr val="CF0FAA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400" spc="-96" dirty="0">
                <a:latin typeface="Lucida Console" panose="020B0609040504020204" pitchFamily="49" charset="0"/>
              </a:rPr>
              <a:t>(compile('42','&lt;string&gt;','</a:t>
            </a:r>
            <a:r>
              <a:rPr lang="en-US" altLang="zh-TW" sz="2400" b="1" spc="-96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eva</a:t>
            </a:r>
            <a:r>
              <a:rPr lang="en-US" altLang="zh-TW" sz="2400" b="1" spc="-3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spc="-150" dirty="0">
                <a:latin typeface="Lucida Console" panose="020B0609040504020204" pitchFamily="49" charset="0"/>
              </a:rPr>
              <a:t>')</a:t>
            </a:r>
            <a:r>
              <a:rPr lang="en-US" altLang="zh-TW" sz="2400" spc="-96" dirty="0">
                <a:latin typeface="Lucida Console" panose="020B0609040504020204" pitchFamily="49" charset="0"/>
              </a:rPr>
              <a:t>)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#return 42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400" spc="-96" dirty="0">
                <a:latin typeface="Lucida Console" panose="020B0609040504020204" pitchFamily="49" charset="0"/>
              </a:rPr>
              <a:t>(compile('42','&lt;string&gt;','</a:t>
            </a:r>
            <a:r>
              <a:rPr lang="en-US" altLang="zh-TW" sz="2400" b="1" spc="-96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eva</a:t>
            </a:r>
            <a:r>
              <a:rPr lang="en-US" altLang="zh-TW" sz="2400" b="1" spc="-3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400" spc="-150" dirty="0">
                <a:latin typeface="Lucida Console" panose="020B0609040504020204" pitchFamily="49" charset="0"/>
              </a:rPr>
              <a:t>')</a:t>
            </a:r>
            <a:r>
              <a:rPr lang="en-US" altLang="zh-TW" sz="2400" spc="-96" dirty="0">
                <a:latin typeface="Lucida Console" panose="020B0609040504020204" pitchFamily="49" charset="0"/>
              </a:rPr>
              <a:t>)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#42</a:t>
            </a:r>
            <a:r>
              <a:rPr lang="en-US" altLang="zh-TW" sz="18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ignored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400" spc="-96" dirty="0">
                <a:latin typeface="Lucida Console" panose="020B0609040504020204" pitchFamily="49" charset="0"/>
              </a:rPr>
              <a:t>compile('print(1);print(2)','&lt;string&gt;','</a:t>
            </a:r>
            <a:r>
              <a:rPr lang="en-US" altLang="zh-TW" sz="2400" b="1" spc="-96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400" spc="-96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40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"&lt;string&gt;", line 1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print(1);print(2)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        ^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40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SyntaxError</a:t>
            </a:r>
            <a:r>
              <a:rPr lang="en-US" altLang="zh-TW" sz="240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: invalid syntax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9094" y="4370832"/>
            <a:ext cx="781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69094" y="1981200"/>
            <a:ext cx="781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69094" y="4663440"/>
            <a:ext cx="781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'reversed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'slice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'sum'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0:3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]+[_[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12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29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33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35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39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48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]] 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[x[2],x[6],x[8:10],x[16</a:t>
            </a:r>
            <a:r>
              <a:rPr lang="en-US" altLang="zh-TW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]]</a:t>
            </a:r>
            <a:endParaRPr lang="en-US" altLang="zh-TW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648" y="6367059"/>
            <a:ext cx="6944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49240" y="647395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54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'super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0:3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]+[_[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12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29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33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35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39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48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]] 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[x[2],x[6],x[8:10],x[16</a:t>
            </a:r>
            <a:r>
              <a:rPr lang="en-US" altLang="zh-TW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['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'exec'], 'help']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9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0:3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]+[_[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12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29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33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35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39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],_[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48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]] 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[x[2],x[6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],*x[8:10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],x[16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'exec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'help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commandsWeDiscussedInLecture5=_</a:t>
            </a:r>
            <a:endParaRPr lang="en-US" altLang="zh-TW" sz="2600" spc="-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648" y="6367059"/>
            <a:ext cx="6944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388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54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[x[2],x[6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],*x[8:10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],x[16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'exec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'help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648" y="6367059"/>
            <a:ext cx="6944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176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54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3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[x[2],x[6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],*x[8:10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],x[16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'exec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'help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{*_})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648" y="6367059"/>
            <a:ext cx="6944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</a:t>
            </a:r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326880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54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0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[x[2],x[6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],*x[8:10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],x[16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'exec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'help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648" y="6367059"/>
            <a:ext cx="6944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912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548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chemeClr val="bg1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>
                <a:solidFill>
                  <a:schemeClr val="bg1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chemeClr val="bg1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chemeClr val="bg1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'compile'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F7F7F7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F7F7F7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F7F7F7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F7F7F7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F7F7F7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F7F7F7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>
                <a:solidFill>
                  <a:srgbClr val="F7F7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F7F7F7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F7F7F7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F7F7F7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F7F7F7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F7F7F7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4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381" y="981776"/>
            <a:ext cx="9269128" cy="5876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cos(0)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'cos'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'math'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import math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cos(0)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'cos'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err="1">
                <a:solidFill>
                  <a:srgbClr val="FF99FF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(0)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1.0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dirty="0" smtClean="0">
                <a:solidFill>
                  <a:srgbClr val="0070C0"/>
                </a:solidFill>
              </a:rPr>
              <a:t>The imported object has methods</a:t>
            </a:r>
            <a:endParaRPr lang="en-GB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'credits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'enumerate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EFEFEF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EFEFEF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EFEFE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EFEFEF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EFEFEF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>
                <a:solidFill>
                  <a:srgbClr val="EFEFE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EFEFEF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EFEFEF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EFEFEF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EFEFEF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EFEFEF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b="1" spc="-1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'exec'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'exit', 'filter',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E7E7E7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E7E7E7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E7E7E7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E7E7E7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E7E7E7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E7E7E7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>
                <a:solidFill>
                  <a:srgbClr val="E7E7E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E7E7E7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E7E7E7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E7E7E7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E7E7E7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E7E7E7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'license',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spc="-1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'help</a:t>
            </a:r>
            <a:r>
              <a:rPr lang="en-US" sz="2600" b="1" spc="-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DFDFDF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DFDFDF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DFDFD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DFDFDF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DFDFDF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DFDFD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>
                <a:solidFill>
                  <a:srgbClr val="DFDFD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DFDFDF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DFDFDF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DFDFDF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DFDFDF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DFDFDF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'license', 'locals', 'map',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'next', 'object',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2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'map',</a:t>
            </a:r>
            <a:r>
              <a:rPr lang="en-US" sz="24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D7D7D7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D7D7D7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D7D7D7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D7D7D7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D7D7D7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D7D7D7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>
                <a:solidFill>
                  <a:srgbClr val="D7D7D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D7D7D7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D7D7D7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D7D7D7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D7D7D7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D7D7D7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'license', 'locals', 'map',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'next', 'object', 'open', 'print', 'property', 'quit', 'range',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CFCFCF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CFCFCF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CFCFC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CFCFCF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CFCFCF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CFCFC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zh-TW" sz="2600" spc="-100" dirty="0">
                <a:solidFill>
                  <a:srgbClr val="CFCFC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>
                <a:solidFill>
                  <a:srgbClr val="CFCFCF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CFCFCF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CFCFCF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CFCFCF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CFCFCF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'license', 'locals', 'map',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'super',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'property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err="1">
                <a:solidFill>
                  <a:srgbClr val="C7C7C7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rgbClr val="C7C7C7"/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rgbClr val="C7C7C7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 commandsWeDiscussedInLecture5=_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60" dirty="0" err="1">
                <a:solidFill>
                  <a:srgbClr val="C7C7C7"/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rgbClr val="C7C7C7"/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rgbClr val="C7C7C7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rgbClr val="C7C7C7"/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>
                <a:solidFill>
                  <a:srgbClr val="C7C7C7"/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rgbClr val="C7C7C7"/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rgbClr val="C7C7C7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rgbClr val="C7C7C7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rgbClr val="C7C7C7"/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'license', 'locals', 'map',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'zip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zh-TW" sz="2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zh-TW" alt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[x[2],x[6],*x[8:10],x[16]]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['compile', '</a:t>
            </a:r>
            <a:r>
              <a:rPr lang="en-US" altLang="zh-TW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'exec', 'help']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commandsWeDiscussedInLecture5</a:t>
            </a: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builtinsThatWeWillTalkAboutAfterTheMidterm</a:t>
            </a: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=\</a:t>
            </a:r>
            <a:endParaRPr lang="en-US" altLang="zh-TW" sz="2600" spc="-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 </a:t>
            </a: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sorted(</a:t>
            </a:r>
            <a:r>
              <a:rPr lang="en-US" altLang="zh-TW" sz="2600" spc="-16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builtinsThatWeWillNeedToTalkAboutLate</a:t>
            </a:r>
            <a:r>
              <a:rPr lang="en-US" altLang="zh-TW" sz="2600" spc="-6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{*_})</a:t>
            </a:r>
          </a:p>
          <a:p>
            <a:pPr>
              <a:lnSpc>
                <a:spcPct val="90000"/>
              </a:lnSpc>
            </a:pPr>
            <a:r>
              <a:rPr lang="en-US" altLang="zh-TW" sz="2600" spc="-16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16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builtinsThatWeWillTalkAboutAfterTheMidterm</a:t>
            </a:r>
            <a:endParaRPr lang="en-US" altLang="zh-TW" sz="2600" spc="-16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spc="-16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'callable',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'copyright', 'credits', </a:t>
            </a:r>
            <a:r>
              <a:rPr lang="en-US" altLang="zh-TW" sz="2600" spc="-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'enumerate', 'exit', 'filter', '</a:t>
            </a:r>
            <a:r>
              <a:rPr lang="en-US" altLang="zh-TW" sz="26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spc="-100" dirty="0">
                <a:solidFill>
                  <a:schemeClr val="bg1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'hash', 'id', 'input', 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'license', 'locals', 'map',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'next', 'object', 'open', 'print', 'property', 'quit', 'range',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31094" y="643737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8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066801"/>
            <a:ext cx="8899790" cy="4524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The </a:t>
            </a:r>
            <a:r>
              <a:rPr lang="en-US" altLang="en-US" sz="4000" dirty="0" smtClean="0"/>
              <a:t>control flow statements are:</a:t>
            </a:r>
            <a:endParaRPr lang="en-US" altLang="en-US" sz="4000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1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729788" cy="1244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solidFill>
                  <a:srgbClr val="0070C0"/>
                </a:solidFill>
              </a:rPr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1192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066801"/>
            <a:ext cx="8899790" cy="4524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The </a:t>
            </a:r>
            <a:r>
              <a:rPr lang="en-US" altLang="en-US" sz="4000" dirty="0" smtClean="0"/>
              <a:t>control flow statements are:</a:t>
            </a:r>
            <a:endParaRPr lang="en-US" altLang="en-US" sz="4000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1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prstClr val="black"/>
                </a:solidFill>
              </a:rPr>
              <a:t>	  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prstClr val="white">
                    <a:lumMod val="6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prstClr val="white">
                    <a:lumMod val="65000"/>
                  </a:prstClr>
                </a:solidFill>
              </a:rPr>
              <a:t>	  </a:t>
            </a:r>
            <a:r>
              <a:rPr lang="en-US" altLang="en-US" sz="3200" b="1" dirty="0">
                <a:solidFill>
                  <a:prstClr val="white">
                    <a:lumMod val="6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729788" cy="1244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solidFill>
                  <a:srgbClr val="0070C0"/>
                </a:solidFill>
              </a:rPr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27237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066801"/>
            <a:ext cx="8899790" cy="4524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The </a:t>
            </a:r>
            <a:r>
              <a:rPr lang="en-US" altLang="en-US" sz="4000" dirty="0" smtClean="0"/>
              <a:t>syntax </a:t>
            </a:r>
            <a:r>
              <a:rPr lang="en-US" altLang="en-US" sz="4000" dirty="0"/>
              <a:t>of a</a:t>
            </a:r>
            <a:r>
              <a:rPr lang="en-US" altLang="en-US" sz="4000" dirty="0" smtClean="0"/>
              <a:t> simple if </a:t>
            </a:r>
            <a:r>
              <a:rPr lang="en-US" altLang="en-US" sz="4000" dirty="0"/>
              <a:t>statement is:</a:t>
            </a:r>
          </a:p>
          <a:p>
            <a:pPr marL="0" indent="0">
              <a:buNone/>
            </a:pP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expression: </a:t>
            </a:r>
          </a:p>
          <a:p>
            <a:pPr>
              <a:buFontTx/>
              <a:buNone/>
            </a:pP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  statement(s) </a:t>
            </a:r>
            <a:endParaRPr lang="en-US" alt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729788" cy="1244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If</a:t>
            </a:r>
            <a:endParaRPr lang="en-US" alt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381" y="981776"/>
            <a:ext cx="9269128" cy="5876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cos(0)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'cos'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(0)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'math' 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from math import </a:t>
            </a:r>
            <a:r>
              <a:rPr lang="en-US" sz="32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cos</a:t>
            </a:r>
            <a:endParaRPr lang="en-US" sz="32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math.cos</a:t>
            </a:r>
            <a:r>
              <a:rPr 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(0)</a:t>
            </a:r>
          </a:p>
          <a:p>
            <a:pPr>
              <a:lnSpc>
                <a:spcPct val="75000"/>
              </a:lnSpc>
            </a:pPr>
            <a:r>
              <a:rPr lang="en-US" sz="3200" dirty="0" err="1" smtClean="0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200" dirty="0" smtClean="0">
                <a:solidFill>
                  <a:srgbClr val="5C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(most recent call last):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75000"/>
              </a:lnSpc>
            </a:pPr>
            <a:r>
              <a:rPr lang="en-US" sz="3200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200" dirty="0">
                <a:solidFill>
                  <a:srgbClr val="5C0000"/>
                </a:solidFill>
                <a:latin typeface="Lucida Console" panose="020B0609040504020204" pitchFamily="49" charset="0"/>
              </a:rPr>
              <a:t>: name</a:t>
            </a:r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smtClean="0">
                <a:solidFill>
                  <a:srgbClr val="FF2929"/>
                </a:solidFill>
                <a:latin typeface="Lucida Console" panose="020B0609040504020204" pitchFamily="49" charset="0"/>
              </a:rPr>
              <a:t>'math' </a:t>
            </a:r>
            <a:r>
              <a:rPr lang="en-US" sz="3200" dirty="0">
                <a:solidFill>
                  <a:srgbClr val="FF2929"/>
                </a:solidFill>
                <a:latin typeface="Lucida Console" panose="020B0609040504020204" pitchFamily="49" charset="0"/>
              </a:rPr>
              <a:t>is not defined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200" dirty="0" smtClean="0">
                <a:solidFill>
                  <a:srgbClr val="FF99FF"/>
                </a:solidFill>
                <a:latin typeface="Lucida Console" panose="020B0609040504020204" pitchFamily="49" charset="0"/>
              </a:rPr>
              <a:t>cos(0</a:t>
            </a: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srgbClr val="FF99FF"/>
                </a:solidFill>
                <a:latin typeface="Lucida Console" panose="020B0609040504020204" pitchFamily="49" charset="0"/>
              </a:rPr>
              <a:t>1.0</a:t>
            </a:r>
          </a:p>
          <a:p>
            <a:pPr>
              <a:lnSpc>
                <a:spcPct val="75000"/>
              </a:lnSpc>
            </a:pPr>
            <a:r>
              <a:rPr lang="en-US" sz="32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spc="-50" dirty="0">
                <a:solidFill>
                  <a:srgbClr val="0070C0"/>
                </a:solidFill>
              </a:rPr>
              <a:t>But</a:t>
            </a:r>
            <a:r>
              <a:rPr lang="en-US" altLang="en-US" sz="3600" spc="-50" dirty="0">
                <a:solidFill>
                  <a:srgbClr val="0070C0"/>
                </a:solidFill>
              </a:rPr>
              <a:t> </a:t>
            </a:r>
            <a:r>
              <a:rPr lang="en-US" altLang="en-US" spc="-50" dirty="0">
                <a:solidFill>
                  <a:srgbClr val="0070C0"/>
                </a:solidFill>
              </a:rPr>
              <a:t>fr</a:t>
            </a:r>
            <a:r>
              <a:rPr lang="en-US" altLang="en-US" spc="-200" dirty="0">
                <a:solidFill>
                  <a:srgbClr val="0070C0"/>
                </a:solidFill>
              </a:rPr>
              <a:t>o</a:t>
            </a:r>
            <a:r>
              <a:rPr lang="en-US" altLang="en-US" spc="-50" dirty="0">
                <a:solidFill>
                  <a:srgbClr val="0070C0"/>
                </a:solidFill>
              </a:rPr>
              <a:t>m</a:t>
            </a:r>
            <a:r>
              <a:rPr lang="en-US" altLang="en-US" sz="3600" b="1" spc="-50" dirty="0">
                <a:solidFill>
                  <a:srgbClr val="0070C0"/>
                </a:solidFill>
              </a:rPr>
              <a:t>...</a:t>
            </a:r>
            <a:r>
              <a:rPr lang="en-US" altLang="en-US" spc="-50" dirty="0" smtClean="0">
                <a:solidFill>
                  <a:srgbClr val="0070C0"/>
                </a:solidFill>
              </a:rPr>
              <a:t>i</a:t>
            </a:r>
            <a:r>
              <a:rPr lang="en-US" altLang="en-US" spc="-200" dirty="0" smtClean="0">
                <a:solidFill>
                  <a:srgbClr val="0070C0"/>
                </a:solidFill>
              </a:rPr>
              <a:t>m</a:t>
            </a:r>
            <a:r>
              <a:rPr lang="en-US" altLang="en-US" spc="-50" dirty="0" smtClean="0">
                <a:solidFill>
                  <a:srgbClr val="0070C0"/>
                </a:solidFill>
              </a:rPr>
              <a:t>p</a:t>
            </a:r>
            <a:r>
              <a:rPr lang="en-US" altLang="en-US" spc="-200" dirty="0" smtClean="0">
                <a:solidFill>
                  <a:srgbClr val="0070C0"/>
                </a:solidFill>
              </a:rPr>
              <a:t>o</a:t>
            </a:r>
            <a:r>
              <a:rPr lang="en-US" altLang="en-US" spc="-50" dirty="0" smtClean="0">
                <a:solidFill>
                  <a:srgbClr val="0070C0"/>
                </a:solidFill>
              </a:rPr>
              <a:t>rt</a:t>
            </a:r>
            <a:r>
              <a:rPr lang="en-US" altLang="en-US" sz="4000" spc="-50" dirty="0" smtClean="0">
                <a:solidFill>
                  <a:srgbClr val="0070C0"/>
                </a:solidFill>
              </a:rPr>
              <a:t> </a:t>
            </a:r>
            <a:r>
              <a:rPr lang="en-US" altLang="en-US" spc="-200" dirty="0" smtClean="0">
                <a:solidFill>
                  <a:srgbClr val="0070C0"/>
                </a:solidFill>
              </a:rPr>
              <a:t>h</a:t>
            </a:r>
            <a:r>
              <a:rPr lang="en-US" altLang="en-US" spc="-50" dirty="0" smtClean="0">
                <a:solidFill>
                  <a:srgbClr val="0070C0"/>
                </a:solidFill>
              </a:rPr>
              <a:t>as</a:t>
            </a:r>
            <a:r>
              <a:rPr lang="en-US" altLang="en-US" sz="4000" spc="-50" dirty="0" smtClean="0">
                <a:solidFill>
                  <a:srgbClr val="0070C0"/>
                </a:solidFill>
              </a:rPr>
              <a:t> </a:t>
            </a:r>
            <a:r>
              <a:rPr lang="en-US" altLang="en-US" spc="-50" dirty="0" smtClean="0">
                <a:solidFill>
                  <a:srgbClr val="0070C0"/>
                </a:solidFill>
              </a:rPr>
              <a:t>direct</a:t>
            </a:r>
            <a:r>
              <a:rPr lang="en-US" altLang="en-US" sz="4000" spc="-50" dirty="0" smtClean="0">
                <a:solidFill>
                  <a:srgbClr val="0070C0"/>
                </a:solidFill>
              </a:rPr>
              <a:t> </a:t>
            </a:r>
            <a:r>
              <a:rPr lang="en-US" altLang="en-US" spc="-50" dirty="0">
                <a:solidFill>
                  <a:srgbClr val="0070C0"/>
                </a:solidFill>
              </a:rPr>
              <a:t>access:</a:t>
            </a:r>
            <a:endParaRPr lang="en-GB" altLang="en-US" spc="-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5926" y="1143001"/>
            <a:ext cx="9423368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3600" dirty="0"/>
              <a:t>If the body of an if clause consists of only a single line, it may go on the same line as the </a:t>
            </a:r>
            <a:r>
              <a:rPr lang="en-US" altLang="en-US" sz="3600" dirty="0" smtClean="0"/>
              <a:t>header:</a:t>
            </a:r>
            <a:endParaRPr lang="en-US" altLang="en-US" sz="100" dirty="0"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1: 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print("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The value is 1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2800" dirty="0" smtClean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600" dirty="0" smtClean="0">
                <a:solidFill>
                  <a:prstClr val="black"/>
                </a:solidFill>
              </a:rPr>
              <a:t>Or the body may go on the next line:</a:t>
            </a:r>
            <a:endParaRPr lang="en-US" altLang="en-US" sz="1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expr==</a:t>
            </a:r>
            <a:r>
              <a:rPr lang="en-US" altLang="en-US" sz="28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1: </a:t>
            </a: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print("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The value is 1")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729788" cy="1244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If:  Single-Statement Bodies</a:t>
            </a:r>
            <a:endParaRPr lang="en-US" alt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65926" y="1143001"/>
            <a:ext cx="9563862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3600" dirty="0"/>
              <a:t>Even if the </a:t>
            </a:r>
            <a:r>
              <a:rPr lang="en-US" altLang="en-US" sz="3600" dirty="0">
                <a:solidFill>
                  <a:srgbClr val="0070C0"/>
                </a:solidFill>
              </a:rPr>
              <a:t>body</a:t>
            </a:r>
            <a:r>
              <a:rPr lang="en-US" altLang="en-US" sz="3600" dirty="0"/>
              <a:t> is larger, it still can go on the same line as the </a:t>
            </a:r>
            <a:r>
              <a:rPr lang="en-US" altLang="en-US" sz="3600" dirty="0" smtClean="0"/>
              <a:t>header:</a:t>
            </a:r>
            <a:endParaRPr lang="en-US" altLang="en-US" sz="100" dirty="0"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1: 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print("1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"); print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("2")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2800" dirty="0" smtClean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600" dirty="0" smtClean="0">
                <a:solidFill>
                  <a:prstClr val="black"/>
                </a:solidFill>
              </a:rPr>
              <a:t>Or the body may go on the next lines:</a:t>
            </a:r>
            <a:endParaRPr lang="en-US" altLang="en-US" sz="1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expr==</a:t>
            </a:r>
            <a:r>
              <a:rPr lang="en-US" altLang="en-US" sz="2800" dirty="0" smtClean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1: </a:t>
            </a: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print("1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")</a:t>
            </a:r>
            <a:r>
              <a:rPr lang="en-US" altLang="en-US" sz="28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#The body gets indented</a:t>
            </a:r>
            <a:endParaRPr lang="en-US" altLang="en-US" sz="2800" dirty="0">
              <a:solidFill>
                <a:srgbClr val="FFC8C8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print("2")</a:t>
            </a:r>
            <a:r>
              <a:rPr lang="en-US" altLang="en-US" sz="28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#The</a:t>
            </a:r>
            <a:r>
              <a:rPr lang="en-US" altLang="en-US" sz="24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spc="-2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indent</a:t>
            </a:r>
            <a:r>
              <a:rPr lang="en-US" altLang="en-US" sz="2400" spc="-2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spc="-2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amount</a:t>
            </a:r>
            <a:r>
              <a:rPr lang="en-US" altLang="en-US" sz="2400" spc="-2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spc="-2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mu</a:t>
            </a:r>
            <a:r>
              <a:rPr lang="en-US" altLang="en-US" sz="28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st</a:t>
            </a:r>
            <a:r>
              <a:rPr lang="en-US" altLang="en-US" sz="24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</a:t>
            </a:r>
            <a:r>
              <a:rPr lang="en-US" altLang="en-US" sz="24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fi</a:t>
            </a:r>
            <a:r>
              <a:rPr lang="en-US" altLang="en-US" sz="2800" spc="-1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xe</a:t>
            </a:r>
            <a:r>
              <a:rPr lang="en-US" altLang="en-US" sz="28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</a:t>
            </a:r>
            <a:r>
              <a:rPr lang="en-US" altLang="en-US" sz="2800" spc="-1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zh-TW" altLang="en-US" sz="2400" spc="-100" baseline="10000" dirty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一</a:t>
            </a:r>
            <a:r>
              <a:rPr lang="zh-TW" altLang="en-US" sz="2400" spc="-1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贯</a:t>
            </a:r>
            <a:r>
              <a:rPr lang="en-US" altLang="en-US" sz="2800" spc="-100" dirty="0" smtClean="0">
                <a:solidFill>
                  <a:srgbClr val="FFC8C8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en-US" sz="24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600" dirty="0" smtClean="0">
                <a:solidFill>
                  <a:prstClr val="black"/>
                </a:solidFill>
              </a:rPr>
              <a:t>You </a:t>
            </a:r>
            <a:r>
              <a:rPr lang="en-US" altLang="en-US" sz="3600" b="1" dirty="0" smtClean="0">
                <a:solidFill>
                  <a:prstClr val="black"/>
                </a:solidFill>
              </a:rPr>
              <a:t>cannot</a:t>
            </a:r>
            <a:r>
              <a:rPr lang="en-US" altLang="en-US" sz="3600" dirty="0" smtClean="0">
                <a:solidFill>
                  <a:prstClr val="black"/>
                </a:solidFill>
              </a:rPr>
              <a:t> mix-and-match the two above styles:</a:t>
            </a:r>
            <a:endParaRPr lang="en-US" altLang="en-US" sz="100" dirty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prstClr val="black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expr==1: 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("1")</a:t>
            </a:r>
          </a:p>
          <a:p>
            <a:pPr mar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print("</a:t>
            </a:r>
            <a:r>
              <a:rPr lang="en-US" alt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")</a:t>
            </a:r>
            <a:r>
              <a:rPr lang="en-US" altLang="en-US" sz="28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z="28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This is an error</a:t>
            </a:r>
            <a:endParaRPr lang="en-US" altLang="en-US" sz="2800" dirty="0">
              <a:solidFill>
                <a:srgbClr val="FF9B9B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dirty="0">
              <a:solidFill>
                <a:srgbClr val="0070C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1244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If:  Multi-Statement Bodies</a:t>
            </a:r>
            <a:endParaRPr lang="en-US" alt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9489" y="1476172"/>
            <a:ext cx="8454887" cy="5164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Python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x%2==0: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("An even number")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("was found")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print ("done")</a:t>
            </a:r>
          </a:p>
          <a:p>
            <a:pPr>
              <a:spcBef>
                <a:spcPts val="0"/>
              </a:spcBef>
              <a:buNone/>
            </a:pPr>
            <a:endParaRPr lang="en-US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Equivalent 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C: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(x%2==0)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 </a:t>
            </a:r>
            <a:r>
              <a:rPr lang="en-US" alt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("An even number\n");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("was found\n</a:t>
            </a:r>
            <a:r>
              <a:rPr lang="en-US" alt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"); 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("done\n");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9729788" cy="145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Example </a:t>
            </a:r>
            <a:r>
              <a:rPr lang="en-US" altLang="en-US" sz="4800" dirty="0">
                <a:solidFill>
                  <a:srgbClr val="0070C0"/>
                </a:solidFill>
              </a:rPr>
              <a:t>of </a:t>
            </a:r>
            <a:r>
              <a:rPr lang="en-US" altLang="en-US" sz="4800" dirty="0" smtClean="0">
                <a:solidFill>
                  <a:srgbClr val="0070C0"/>
                </a:solidFill>
              </a:rPr>
              <a:t>Why </a:t>
            </a:r>
            <a:r>
              <a:rPr lang="en-US" altLang="en-US" sz="4800" dirty="0">
                <a:solidFill>
                  <a:srgbClr val="0070C0"/>
                </a:solidFill>
              </a:rPr>
              <a:t>Indentation </a:t>
            </a:r>
            <a:r>
              <a:rPr lang="en-US" altLang="en-US" sz="4800" dirty="0" smtClean="0">
                <a:solidFill>
                  <a:srgbClr val="0070C0"/>
                </a:solidFill>
              </a:rPr>
              <a:t/>
            </a:r>
            <a:br>
              <a:rPr lang="en-US" altLang="en-US" sz="4800" dirty="0" smtClean="0">
                <a:solidFill>
                  <a:srgbClr val="0070C0"/>
                </a:solidFill>
              </a:rPr>
            </a:br>
            <a:r>
              <a:rPr lang="en-US" altLang="en-US" sz="4800" dirty="0" smtClean="0">
                <a:solidFill>
                  <a:srgbClr val="0070C0"/>
                </a:solidFill>
              </a:rPr>
              <a:t>Is Better than </a:t>
            </a:r>
            <a:r>
              <a:rPr lang="en-US" altLang="en-US" sz="4800" dirty="0">
                <a:solidFill>
                  <a:srgbClr val="0070C0"/>
                </a:solidFill>
              </a:rPr>
              <a:t>Curly Braces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38876" y="3556006"/>
            <a:ext cx="4098018" cy="1975546"/>
            <a:chOff x="5338876" y="3556006"/>
            <a:chExt cx="4098018" cy="1975546"/>
          </a:xfrm>
        </p:grpSpPr>
        <p:sp>
          <p:nvSpPr>
            <p:cNvPr id="10" name="Isosceles Triangle 9"/>
            <p:cNvSpPr/>
            <p:nvPr/>
          </p:nvSpPr>
          <p:spPr>
            <a:xfrm rot="14150179" flipH="1">
              <a:off x="6468545" y="4249910"/>
              <a:ext cx="838200" cy="172508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5338876" y="3556006"/>
              <a:ext cx="4098018" cy="1601677"/>
            </a:xfrm>
            <a:prstGeom prst="wedgeRoundRectCallout">
              <a:avLst>
                <a:gd name="adj1" fmla="val -154344"/>
                <a:gd name="adj2" fmla="val 5676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But what if the programmer forgot</a:t>
              </a:r>
              <a:br>
                <a:rPr lang="en-US" altLang="zh-TW" sz="2800" dirty="0">
                  <a:solidFill>
                    <a:schemeClr val="tx1"/>
                  </a:solidFill>
                </a:rPr>
              </a:br>
              <a:r>
                <a:rPr lang="en-US" altLang="zh-TW" sz="2800" dirty="0" smtClean="0">
                  <a:solidFill>
                    <a:schemeClr val="tx1"/>
                  </a:solidFill>
                </a:rPr>
                <a:t>these </a:t>
              </a:r>
              <a:r>
                <a:rPr lang="en-US" altLang="zh-TW" sz="2800" dirty="0">
                  <a:solidFill>
                    <a:schemeClr val="tx1"/>
                  </a:solidFill>
                </a:rPr>
                <a:t>curly braces?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55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9489" y="1476172"/>
            <a:ext cx="8454887" cy="5164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Python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x%2==0: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("An even number")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("was found")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print ("done")</a:t>
            </a:r>
          </a:p>
          <a:p>
            <a:pPr>
              <a:spcBef>
                <a:spcPts val="0"/>
              </a:spcBef>
              <a:buNone/>
            </a:pPr>
            <a:endParaRPr lang="en-US" altLang="en-US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en-US" sz="32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 equivalent C: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(x%2==0)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("An even number\n");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("was found\n");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("done\n");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1"/>
            <a:ext cx="9729788" cy="145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Example </a:t>
            </a:r>
            <a:r>
              <a:rPr lang="en-US" altLang="en-US" sz="4800" dirty="0">
                <a:solidFill>
                  <a:srgbClr val="0070C0"/>
                </a:solidFill>
              </a:rPr>
              <a:t>of </a:t>
            </a:r>
            <a:r>
              <a:rPr lang="en-US" altLang="en-US" sz="4800" dirty="0" smtClean="0">
                <a:solidFill>
                  <a:srgbClr val="0070C0"/>
                </a:solidFill>
              </a:rPr>
              <a:t>Why </a:t>
            </a:r>
            <a:r>
              <a:rPr lang="en-US" altLang="en-US" sz="4800" dirty="0">
                <a:solidFill>
                  <a:srgbClr val="0070C0"/>
                </a:solidFill>
              </a:rPr>
              <a:t>Indentation </a:t>
            </a:r>
            <a:r>
              <a:rPr lang="en-US" altLang="en-US" sz="4800" dirty="0" smtClean="0">
                <a:solidFill>
                  <a:srgbClr val="0070C0"/>
                </a:solidFill>
              </a:rPr>
              <a:t/>
            </a:r>
            <a:br>
              <a:rPr lang="en-US" altLang="en-US" sz="4800" dirty="0" smtClean="0">
                <a:solidFill>
                  <a:srgbClr val="0070C0"/>
                </a:solidFill>
              </a:rPr>
            </a:br>
            <a:r>
              <a:rPr lang="en-US" altLang="en-US" sz="4800" dirty="0" smtClean="0">
                <a:solidFill>
                  <a:srgbClr val="0070C0"/>
                </a:solidFill>
              </a:rPr>
              <a:t>Is Better than </a:t>
            </a:r>
            <a:r>
              <a:rPr lang="en-US" altLang="en-US" sz="4800" dirty="0">
                <a:solidFill>
                  <a:srgbClr val="0070C0"/>
                </a:solidFill>
              </a:rPr>
              <a:t>Curly Braces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38876" y="3556006"/>
            <a:ext cx="4098018" cy="1975546"/>
            <a:chOff x="5338876" y="3556006"/>
            <a:chExt cx="4098018" cy="1975546"/>
          </a:xfrm>
        </p:grpSpPr>
        <p:sp>
          <p:nvSpPr>
            <p:cNvPr id="10" name="Isosceles Triangle 9"/>
            <p:cNvSpPr/>
            <p:nvPr/>
          </p:nvSpPr>
          <p:spPr>
            <a:xfrm rot="14150179" flipH="1">
              <a:off x="6468545" y="4249910"/>
              <a:ext cx="838200" cy="172508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5338876" y="3556006"/>
              <a:ext cx="4098018" cy="1601677"/>
            </a:xfrm>
            <a:prstGeom prst="wedgeRoundRectCallout">
              <a:avLst>
                <a:gd name="adj1" fmla="val -154344"/>
                <a:gd name="adj2" fmla="val 5676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But what if the programmer forgot</a:t>
              </a:r>
              <a:br>
                <a:rPr lang="en-US" altLang="zh-TW" sz="2800" dirty="0">
                  <a:solidFill>
                    <a:schemeClr val="tx1"/>
                  </a:solidFill>
                </a:rPr>
              </a:br>
              <a:r>
                <a:rPr lang="en-US" altLang="zh-TW" sz="2800" dirty="0" smtClean="0">
                  <a:solidFill>
                    <a:schemeClr val="tx1"/>
                  </a:solidFill>
                </a:rPr>
                <a:t>these </a:t>
              </a:r>
              <a:r>
                <a:rPr lang="en-US" altLang="zh-TW" sz="2800" dirty="0">
                  <a:solidFill>
                    <a:schemeClr val="tx1"/>
                  </a:solidFill>
                </a:rPr>
                <a:t>curly braces?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5338876" y="2258453"/>
            <a:ext cx="4098018" cy="3073397"/>
          </a:xfrm>
          <a:prstGeom prst="wedgeRoundRectCallout">
            <a:avLst>
              <a:gd name="adj1" fmla="val -154168"/>
              <a:gd name="adj2" fmla="val 477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The point is that bugs like this are common in C programs, and the indentation in those programs is usually correct, even when the braces are wrong.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9489" y="1476172"/>
            <a:ext cx="8997405" cy="5164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Python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x%2==0: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if x!=0: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print ("A nonzero even number")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else: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("An odd number")</a:t>
            </a:r>
          </a:p>
          <a:p>
            <a:pPr>
              <a:spcBef>
                <a:spcPts val="0"/>
              </a:spcBef>
              <a:buNone/>
            </a:pPr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Equivalent 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C: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(x%2==0)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{   if (x!=0)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("A nonzero even number\n</a:t>
            </a:r>
            <a:r>
              <a:rPr lang="en-US" alt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");  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("An odd number\n");</a:t>
            </a:r>
          </a:p>
          <a:p>
            <a:pPr>
              <a:spcBef>
                <a:spcPts val="0"/>
              </a:spcBef>
              <a:buNone/>
            </a:pPr>
            <a:endParaRPr lang="en-US" alt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9729788" cy="145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spc="-100" dirty="0" smtClean="0">
                <a:solidFill>
                  <a:srgbClr val="0070C0"/>
                </a:solidFill>
              </a:rPr>
              <a:t>2</a:t>
            </a:r>
            <a:r>
              <a:rPr lang="en-US" altLang="en-US" sz="4800" spc="-100" baseline="30000" dirty="0" smtClean="0">
                <a:solidFill>
                  <a:srgbClr val="0070C0"/>
                </a:solidFill>
              </a:rPr>
              <a:t>nd</a:t>
            </a:r>
            <a:r>
              <a:rPr lang="en-US" altLang="en-US" sz="3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z="4800" spc="-150" dirty="0" smtClean="0">
                <a:solidFill>
                  <a:srgbClr val="0070C0"/>
                </a:solidFill>
              </a:rPr>
              <a:t>Example</a:t>
            </a:r>
            <a:r>
              <a:rPr lang="en-US" altLang="en-US" sz="3600" spc="-150" dirty="0" smtClean="0">
                <a:solidFill>
                  <a:srgbClr val="0070C0"/>
                </a:solidFill>
              </a:rPr>
              <a:t> </a:t>
            </a:r>
            <a:r>
              <a:rPr lang="en-US" altLang="en-US" sz="4800" spc="-150" dirty="0" smtClean="0">
                <a:solidFill>
                  <a:srgbClr val="0070C0"/>
                </a:solidFill>
              </a:rPr>
              <a:t>o</a:t>
            </a:r>
            <a:r>
              <a:rPr lang="en-US" altLang="en-US" sz="4800" spc="-100" dirty="0" smtClean="0">
                <a:solidFill>
                  <a:srgbClr val="0070C0"/>
                </a:solidFill>
              </a:rPr>
              <a:t>f W</a:t>
            </a:r>
            <a:r>
              <a:rPr lang="en-US" altLang="en-US" sz="4800" spc="-200" dirty="0" smtClean="0">
                <a:solidFill>
                  <a:srgbClr val="0070C0"/>
                </a:solidFill>
              </a:rPr>
              <a:t>h</a:t>
            </a:r>
            <a:r>
              <a:rPr lang="en-US" altLang="en-US" sz="4800" spc="-100" dirty="0" smtClean="0">
                <a:solidFill>
                  <a:srgbClr val="0070C0"/>
                </a:solidFill>
              </a:rPr>
              <a:t>y</a:t>
            </a:r>
            <a:r>
              <a:rPr lang="en-US" altLang="en-US" sz="3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z="4800" spc="-100" dirty="0">
                <a:solidFill>
                  <a:srgbClr val="0070C0"/>
                </a:solidFill>
              </a:rPr>
              <a:t>Inde</a:t>
            </a:r>
            <a:r>
              <a:rPr lang="en-US" altLang="en-US" sz="4800" spc="-200" dirty="0">
                <a:solidFill>
                  <a:srgbClr val="0070C0"/>
                </a:solidFill>
              </a:rPr>
              <a:t>n</a:t>
            </a:r>
            <a:r>
              <a:rPr lang="en-US" altLang="en-US" sz="4800" spc="-100" dirty="0">
                <a:solidFill>
                  <a:srgbClr val="0070C0"/>
                </a:solidFill>
              </a:rPr>
              <a:t>tation </a:t>
            </a:r>
            <a:r>
              <a:rPr lang="en-US" altLang="en-US" sz="4800" dirty="0" smtClean="0">
                <a:solidFill>
                  <a:srgbClr val="0070C0"/>
                </a:solidFill>
              </a:rPr>
              <a:t/>
            </a:r>
            <a:br>
              <a:rPr lang="en-US" altLang="en-US" sz="4800" dirty="0" smtClean="0">
                <a:solidFill>
                  <a:srgbClr val="0070C0"/>
                </a:solidFill>
              </a:rPr>
            </a:br>
            <a:r>
              <a:rPr lang="en-US" altLang="en-US" sz="4800" dirty="0" smtClean="0">
                <a:solidFill>
                  <a:srgbClr val="0070C0"/>
                </a:solidFill>
              </a:rPr>
              <a:t>Is Better than </a:t>
            </a:r>
            <a:r>
              <a:rPr lang="en-US" altLang="en-US" sz="4800" dirty="0">
                <a:solidFill>
                  <a:srgbClr val="0070C0"/>
                </a:solidFill>
              </a:rPr>
              <a:t>Curly Braces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8876" y="3556006"/>
            <a:ext cx="4098018" cy="1971210"/>
            <a:chOff x="5338876" y="3556006"/>
            <a:chExt cx="4098018" cy="1971210"/>
          </a:xfrm>
        </p:grpSpPr>
        <p:sp>
          <p:nvSpPr>
            <p:cNvPr id="11" name="Isosceles Triangle 10"/>
            <p:cNvSpPr/>
            <p:nvPr/>
          </p:nvSpPr>
          <p:spPr>
            <a:xfrm rot="6865071">
              <a:off x="7551178" y="3812716"/>
              <a:ext cx="838200" cy="25908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338876" y="3556006"/>
              <a:ext cx="4098018" cy="1601677"/>
            </a:xfrm>
            <a:prstGeom prst="wedgeRoundRectCallout">
              <a:avLst>
                <a:gd name="adj1" fmla="val -154344"/>
                <a:gd name="adj2" fmla="val 5676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But what if the programmer forgot</a:t>
              </a:r>
              <a:br>
                <a:rPr lang="en-US" altLang="zh-TW" sz="2800" dirty="0">
                  <a:solidFill>
                    <a:schemeClr val="tx1"/>
                  </a:solidFill>
                </a:rPr>
              </a:br>
              <a:r>
                <a:rPr lang="en-US" altLang="zh-TW" sz="2800" dirty="0" smtClean="0">
                  <a:solidFill>
                    <a:schemeClr val="tx1"/>
                  </a:solidFill>
                </a:rPr>
                <a:t>these </a:t>
              </a:r>
              <a:r>
                <a:rPr lang="en-US" altLang="zh-TW" sz="2800" dirty="0">
                  <a:solidFill>
                    <a:schemeClr val="tx1"/>
                  </a:solidFill>
                </a:rPr>
                <a:t>curly braces?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7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9489" y="1476172"/>
            <a:ext cx="8997405" cy="5164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Python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x%2==0: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if x!=0: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print ("A nonzero even number")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else: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print ("An odd number")</a:t>
            </a:r>
          </a:p>
          <a:p>
            <a:pPr>
              <a:spcBef>
                <a:spcPts val="0"/>
              </a:spcBef>
              <a:buNone/>
            </a:pPr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altLang="en-US" sz="32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</a:t>
            </a:r>
            <a:r>
              <a:rPr lang="en-US" altLang="en-US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 equivalent </a:t>
            </a:r>
            <a:r>
              <a:rPr lang="en-US" altLang="en-US" sz="3200" dirty="0">
                <a:latin typeface="Times" panose="02020603050405020304" pitchFamily="18" charset="0"/>
                <a:cs typeface="Times" panose="02020603050405020304" pitchFamily="18" charset="0"/>
              </a:rPr>
              <a:t>C: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(x%2==0)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if (x!=0)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("A nonzero even number\n</a:t>
            </a:r>
            <a:r>
              <a:rPr lang="en-US" alt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");  </a:t>
            </a:r>
            <a:endParaRPr lang="en-US" alt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("An odd number\n");</a:t>
            </a:r>
          </a:p>
          <a:p>
            <a:pPr>
              <a:spcBef>
                <a:spcPts val="0"/>
              </a:spcBef>
              <a:buNone/>
            </a:pPr>
            <a:endParaRPr lang="en-US" alt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"/>
            <a:ext cx="9729788" cy="145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spc="-100" dirty="0" smtClean="0">
                <a:solidFill>
                  <a:srgbClr val="0070C0"/>
                </a:solidFill>
              </a:rPr>
              <a:t>2</a:t>
            </a:r>
            <a:r>
              <a:rPr lang="en-US" altLang="en-US" sz="4800" spc="-100" baseline="30000" dirty="0" smtClean="0">
                <a:solidFill>
                  <a:srgbClr val="0070C0"/>
                </a:solidFill>
              </a:rPr>
              <a:t>nd</a:t>
            </a:r>
            <a:r>
              <a:rPr lang="en-US" altLang="en-US" sz="3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z="4800" spc="-150" dirty="0" smtClean="0">
                <a:solidFill>
                  <a:srgbClr val="0070C0"/>
                </a:solidFill>
              </a:rPr>
              <a:t>Example</a:t>
            </a:r>
            <a:r>
              <a:rPr lang="en-US" altLang="en-US" sz="3600" spc="-150" dirty="0" smtClean="0">
                <a:solidFill>
                  <a:srgbClr val="0070C0"/>
                </a:solidFill>
              </a:rPr>
              <a:t> </a:t>
            </a:r>
            <a:r>
              <a:rPr lang="en-US" altLang="en-US" sz="4800" spc="-150" dirty="0" smtClean="0">
                <a:solidFill>
                  <a:srgbClr val="0070C0"/>
                </a:solidFill>
              </a:rPr>
              <a:t>o</a:t>
            </a:r>
            <a:r>
              <a:rPr lang="en-US" altLang="en-US" sz="4800" spc="-100" dirty="0" smtClean="0">
                <a:solidFill>
                  <a:srgbClr val="0070C0"/>
                </a:solidFill>
              </a:rPr>
              <a:t>f W</a:t>
            </a:r>
            <a:r>
              <a:rPr lang="en-US" altLang="en-US" sz="4800" spc="-200" dirty="0" smtClean="0">
                <a:solidFill>
                  <a:srgbClr val="0070C0"/>
                </a:solidFill>
              </a:rPr>
              <a:t>h</a:t>
            </a:r>
            <a:r>
              <a:rPr lang="en-US" altLang="en-US" sz="4800" spc="-100" dirty="0" smtClean="0">
                <a:solidFill>
                  <a:srgbClr val="0070C0"/>
                </a:solidFill>
              </a:rPr>
              <a:t>y</a:t>
            </a:r>
            <a:r>
              <a:rPr lang="en-US" altLang="en-US" sz="3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z="4800" spc="-100" dirty="0">
                <a:solidFill>
                  <a:srgbClr val="0070C0"/>
                </a:solidFill>
              </a:rPr>
              <a:t>Inde</a:t>
            </a:r>
            <a:r>
              <a:rPr lang="en-US" altLang="en-US" sz="4800" spc="-200" dirty="0">
                <a:solidFill>
                  <a:srgbClr val="0070C0"/>
                </a:solidFill>
              </a:rPr>
              <a:t>n</a:t>
            </a:r>
            <a:r>
              <a:rPr lang="en-US" altLang="en-US" sz="4800" spc="-100" dirty="0">
                <a:solidFill>
                  <a:srgbClr val="0070C0"/>
                </a:solidFill>
              </a:rPr>
              <a:t>tation </a:t>
            </a:r>
            <a:r>
              <a:rPr lang="en-US" altLang="en-US" sz="4800" dirty="0" smtClean="0">
                <a:solidFill>
                  <a:srgbClr val="0070C0"/>
                </a:solidFill>
              </a:rPr>
              <a:t/>
            </a:r>
            <a:br>
              <a:rPr lang="en-US" altLang="en-US" sz="4800" dirty="0" smtClean="0">
                <a:solidFill>
                  <a:srgbClr val="0070C0"/>
                </a:solidFill>
              </a:rPr>
            </a:br>
            <a:r>
              <a:rPr lang="en-US" altLang="en-US" sz="4800" dirty="0" smtClean="0">
                <a:solidFill>
                  <a:srgbClr val="0070C0"/>
                </a:solidFill>
              </a:rPr>
              <a:t>Is Better than </a:t>
            </a:r>
            <a:r>
              <a:rPr lang="en-US" altLang="en-US" sz="4800" dirty="0">
                <a:solidFill>
                  <a:srgbClr val="0070C0"/>
                </a:solidFill>
              </a:rPr>
              <a:t>Curly Braces</a:t>
            </a:r>
          </a:p>
        </p:txBody>
      </p:sp>
      <p:sp>
        <p:nvSpPr>
          <p:cNvPr id="10" name="Left-Right Arrow 9"/>
          <p:cNvSpPr/>
          <p:nvPr/>
        </p:nvSpPr>
        <p:spPr>
          <a:xfrm rot="18990783">
            <a:off x="1078557" y="5533313"/>
            <a:ext cx="685325" cy="2177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338876" y="3556006"/>
            <a:ext cx="4098018" cy="1971210"/>
            <a:chOff x="5338876" y="3556006"/>
            <a:chExt cx="4098018" cy="1971210"/>
          </a:xfrm>
        </p:grpSpPr>
        <p:sp>
          <p:nvSpPr>
            <p:cNvPr id="14" name="Isosceles Triangle 13"/>
            <p:cNvSpPr/>
            <p:nvPr/>
          </p:nvSpPr>
          <p:spPr>
            <a:xfrm rot="6865071">
              <a:off x="7551178" y="3812716"/>
              <a:ext cx="838200" cy="25908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338876" y="3556006"/>
              <a:ext cx="4098018" cy="1601677"/>
            </a:xfrm>
            <a:prstGeom prst="wedgeRoundRectCallout">
              <a:avLst>
                <a:gd name="adj1" fmla="val -154344"/>
                <a:gd name="adj2" fmla="val 56765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But what if the programmer forgot</a:t>
              </a:r>
              <a:br>
                <a:rPr lang="en-US" altLang="zh-TW" sz="2800" dirty="0">
                  <a:solidFill>
                    <a:schemeClr val="tx1"/>
                  </a:solidFill>
                </a:rPr>
              </a:br>
              <a:r>
                <a:rPr lang="en-US" altLang="zh-TW" sz="2800" dirty="0" smtClean="0">
                  <a:solidFill>
                    <a:schemeClr val="tx1"/>
                  </a:solidFill>
                </a:rPr>
                <a:t>these </a:t>
              </a:r>
              <a:r>
                <a:rPr lang="en-US" altLang="zh-TW" sz="2800" dirty="0">
                  <a:solidFill>
                    <a:schemeClr val="tx1"/>
                  </a:solidFill>
                </a:rPr>
                <a:t>curly braces?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6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12170" y="762000"/>
            <a:ext cx="9124723" cy="57911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/>
            <a:r>
              <a:rPr lang="en-US" altLang="en-US" sz="4000" dirty="0" smtClean="0"/>
              <a:t>The full syntax of the if statement allows an optional else clause and an unlimited number of optional </a:t>
            </a:r>
            <a:r>
              <a:rPr lang="en-US" altLang="en-US" sz="4000" dirty="0" err="1" smtClean="0"/>
              <a:t>elif</a:t>
            </a:r>
            <a:r>
              <a:rPr lang="en-US" altLang="en-US" sz="4000" dirty="0" smtClean="0"/>
              <a:t> (else-if) clauses:</a:t>
            </a:r>
            <a:endParaRPr lang="en-US" altLang="en-US" sz="4000" dirty="0"/>
          </a:p>
          <a:p>
            <a:pPr marL="0" indent="0">
              <a:spcBef>
                <a:spcPts val="0"/>
              </a:spcBef>
              <a:buNone/>
            </a:pPr>
            <a:endParaRPr lang="en-US" altLang="en-US" sz="1100" dirty="0">
              <a:latin typeface="Lucida Sans Typewriter" panose="020B05090305040302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	  </a:t>
            </a:r>
            <a:r>
              <a:rPr lang="en-US" altLang="en-US" sz="3200" b="1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expression: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 	  statement(s) </a:t>
            </a:r>
            <a:endParaRPr lang="en-US" altLang="en-US" sz="3200" dirty="0" smtClean="0">
              <a:solidFill>
                <a:schemeClr val="bg1">
                  <a:lumMod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latin typeface="Lucida Sans Typewriter" panose="020B0509030504030204" pitchFamily="49" charset="0"/>
              </a:rPr>
              <a:t>	  </a:t>
            </a:r>
            <a:r>
              <a:rPr lang="en-US" altLang="en-US" sz="3200" b="1" dirty="0" err="1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32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expression:</a:t>
            </a:r>
            <a:r>
              <a:rPr lang="en-US" altLang="en-US" sz="32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statement(s)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 smtClean="0">
                <a:latin typeface="Lucida Sans Typewriter" panose="020B0509030504030204" pitchFamily="49" charset="0"/>
              </a:rPr>
              <a:t>	  </a:t>
            </a:r>
            <a:r>
              <a:rPr lang="en-US" altLang="en-US" sz="3200" b="1" dirty="0" err="1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32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expression:</a:t>
            </a:r>
            <a:r>
              <a:rPr lang="en-US" altLang="en-US" sz="32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statement(s)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800" dirty="0" smtClean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latin typeface="Lucida Sans Typewriter" panose="020B0509030504030204" pitchFamily="49" charset="0"/>
              </a:rPr>
              <a:t>	  </a:t>
            </a:r>
            <a:r>
              <a:rPr lang="en-US" altLang="en-US" sz="3200" b="1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32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expression: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statement(s)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729788" cy="1244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endParaRPr lang="en-US" altLang="en-US" sz="4800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906" y="0"/>
            <a:ext cx="9741694" cy="79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Else and Else-if Blocks</a:t>
            </a:r>
            <a:endParaRPr lang="en-US" alt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2894" y="668917"/>
            <a:ext cx="9436893" cy="61890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altLang="en-US" sz="4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</a:t>
            </a:r>
            <a:r>
              <a:rPr lang="en-US" altLang="en-US" sz="2800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spc="-18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800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z="2800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z="2800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spc="-1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8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z="2800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Could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not find true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Good bye!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3" y="72231"/>
            <a:ext cx="10607674" cy="596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0070C0"/>
                </a:solidFill>
              </a:rPr>
              <a:t>Nested if Statements</a:t>
            </a:r>
          </a:p>
        </p:txBody>
      </p:sp>
    </p:spTree>
    <p:extLst>
      <p:ext uri="{BB962C8B-B14F-4D97-AF65-F5344CB8AC3E}">
        <p14:creationId xmlns:p14="http://schemas.microsoft.com/office/powerpoint/2010/main" val="10393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2894" y="668917"/>
            <a:ext cx="9436893" cy="61890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altLang="en-US" sz="4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</a:t>
            </a:r>
            <a:r>
              <a:rPr lang="en-US" altLang="en-US" sz="2800" spc="-100" dirty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spc="-18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800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z="2800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z="2800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spc="-1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8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z="2800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Could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not find true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Good bye!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3" y="72231"/>
            <a:ext cx="10607674" cy="596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0070C0"/>
                </a:solidFill>
              </a:rPr>
              <a:t>Nested if Statements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2894" y="668917"/>
            <a:ext cx="9436893" cy="61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Shifted, but still the same Python example: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</a:t>
            </a:r>
            <a:r>
              <a:rPr lang="en-US" altLang="en-US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20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8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8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pc="-14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pc="-2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pc="-12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pc="-2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pc="-12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pc="-13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 2</a:t>
            </a:r>
            <a:r>
              <a:rPr lang="en-US" altLang="en-US" spc="-1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1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8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i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== 15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== 10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== 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pc="-100" dirty="0" smtClean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eli</a:t>
            </a:r>
            <a:r>
              <a:rPr lang="en-US" altLang="en-US" spc="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5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"Could not find true 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"Good bye!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pc="-100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7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2894" y="668917"/>
            <a:ext cx="9436893" cy="61890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legal (and equivalent) Python 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endParaRPr lang="en-US" altLang="en-US" sz="4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</a:t>
            </a:r>
            <a:r>
              <a:rPr lang="en-US" altLang="en-US" sz="2800" spc="-1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8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800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z="2800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z="2800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spc="-1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spc="-1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sz="2800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8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100" dirty="0" smtClean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z="2800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rgbClr val="00B0F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Could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not find true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Good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bye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!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3" y="72231"/>
            <a:ext cx="10607674" cy="596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0070C0"/>
                </a:solidFill>
              </a:rPr>
              <a:t>Nested if Statements</a:t>
            </a:r>
          </a:p>
        </p:txBody>
      </p:sp>
    </p:spTree>
    <p:extLst>
      <p:ext uri="{BB962C8B-B14F-4D97-AF65-F5344CB8AC3E}">
        <p14:creationId xmlns:p14="http://schemas.microsoft.com/office/powerpoint/2010/main" val="950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1483" y="2316635"/>
            <a:ext cx="8978061" cy="4537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0000"/>
              </a:lnSpc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5" y="1477520"/>
            <a:ext cx="9844903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  <a:buNone/>
              <a:defRPr/>
            </a:pPr>
            <a:r>
              <a:rPr lang="en-US" sz="3200" dirty="0">
                <a:solidFill>
                  <a:schemeClr val="bg1"/>
                </a:solidFill>
              </a:rPr>
              <a:t>When importing, you can use as to rename the module (or a </a:t>
            </a:r>
            <a:r>
              <a:rPr lang="en-US" sz="2600" dirty="0">
                <a:solidFill>
                  <a:schemeClr val="bg1"/>
                </a:solidFill>
              </a:rPr>
              <a:t>single attribute/method from it):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import random </a:t>
            </a:r>
            <a:r>
              <a:rPr lang="en-US" sz="3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 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random.randrange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000" b="1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 err="1">
                <a:solidFill>
                  <a:srgbClr val="5C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000" b="1" dirty="0">
                <a:solidFill>
                  <a:srgbClr val="5C0000"/>
                </a:solidFill>
                <a:latin typeface="Lucida Console" panose="020B0609040504020204" pitchFamily="49" charset="0"/>
              </a:rPr>
              <a:t>: </a:t>
            </a:r>
            <a:r>
              <a:rPr lang="en-US" sz="3000" b="1" dirty="0">
                <a:solidFill>
                  <a:srgbClr val="FF2929"/>
                </a:solidFill>
                <a:latin typeface="Lucida Console" panose="020B0609040504020204" pitchFamily="49" charset="0"/>
              </a:rPr>
              <a:t>name 'random' is not defined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latin typeface="Lucida Console" panose="020B0609040504020204" pitchFamily="49" charset="0"/>
              </a:rPr>
              <a:t>from sys import </a:t>
            </a:r>
            <a:r>
              <a:rPr lang="en-US" sz="3000" b="1" dirty="0" err="1">
                <a:latin typeface="Lucida Console" panose="020B0609040504020204" pitchFamily="49" charset="0"/>
              </a:rPr>
              <a:t>maxunicode</a:t>
            </a:r>
            <a:r>
              <a:rPr lang="en-US" sz="3000" b="1" dirty="0">
                <a:latin typeface="Lucida Console" panose="020B0609040504020204" pitchFamily="49" charset="0"/>
              </a:rPr>
              <a:t> as X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latin typeface="Lucida Console" panose="020B0609040504020204" pitchFamily="49" charset="0"/>
              </a:rPr>
              <a:t> print (X)#'X' versus '</a:t>
            </a:r>
            <a:r>
              <a:rPr lang="en-US" sz="3000" b="1" dirty="0" err="1">
                <a:latin typeface="Lucida Console" panose="020B0609040504020204" pitchFamily="49" charset="0"/>
              </a:rPr>
              <a:t>sys.maxunicode</a:t>
            </a:r>
            <a:r>
              <a:rPr lang="en-US" sz="3000" b="1" dirty="0">
                <a:latin typeface="Lucida Console" panose="020B0609040504020204" pitchFamily="49" charset="0"/>
              </a:rPr>
              <a:t>'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latin typeface="Lucida Console" panose="020B0609040504020204" pitchFamily="49" charset="0"/>
              </a:rPr>
              <a:t>1114111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latin typeface="Lucida Console" panose="020B0609040504020204" pitchFamily="49" charset="0"/>
              </a:rPr>
              <a:t> print (</a:t>
            </a:r>
            <a:r>
              <a:rPr lang="en-US" sz="3000" b="1" dirty="0" err="1">
                <a:latin typeface="Lucida Console" panose="020B0609040504020204" pitchFamily="49" charset="0"/>
              </a:rPr>
              <a:t>maxunicode</a:t>
            </a:r>
            <a:r>
              <a:rPr lang="en-US" sz="3000" b="1" dirty="0">
                <a:latin typeface="Lucida Console" panose="020B0609040504020204" pitchFamily="49" charset="0"/>
              </a:rPr>
              <a:t>) 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altLang="zh-TW" sz="3000" b="1" dirty="0" err="1">
                <a:latin typeface="Lucida Console" panose="020B0609040504020204" pitchFamily="49" charset="0"/>
              </a:rPr>
              <a:t>Traceback</a:t>
            </a:r>
            <a:r>
              <a:rPr lang="en-US" altLang="zh-TW" sz="3000" b="1" dirty="0"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altLang="zh-TW" sz="3000" b="1" dirty="0">
                <a:latin typeface="Lucida Console" panose="020B0609040504020204" pitchFamily="49" charset="0"/>
              </a:rPr>
              <a:t>  File "&lt;</a:t>
            </a:r>
            <a:r>
              <a:rPr lang="en-US" altLang="zh-TW" sz="3000" b="1" dirty="0" err="1">
                <a:latin typeface="Lucida Console" panose="020B0609040504020204" pitchFamily="49" charset="0"/>
              </a:rPr>
              <a:t>stdin</a:t>
            </a:r>
            <a:r>
              <a:rPr lang="en-US" altLang="zh-TW" sz="3000" b="1" dirty="0">
                <a:latin typeface="Lucida Console" panose="020B0609040504020204" pitchFamily="49" charset="0"/>
              </a:rPr>
              <a:t>&gt;", line 1, in &lt;module&gt;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8757" y="1247321"/>
            <a:ext cx="9115125" cy="1321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altLang="zh-TW" sz="3600" dirty="0">
                <a:solidFill>
                  <a:prstClr val="black"/>
                </a:solidFill>
              </a:rPr>
              <a:t>When importing, you can use </a:t>
            </a:r>
            <a:r>
              <a:rPr lang="en-US" altLang="zh-TW" sz="3600" dirty="0">
                <a:solidFill>
                  <a:srgbClr val="FF0000"/>
                </a:solidFill>
              </a:rPr>
              <a:t>as</a:t>
            </a:r>
            <a:r>
              <a:rPr lang="en-US" altLang="zh-TW" sz="3600" dirty="0">
                <a:solidFill>
                  <a:prstClr val="black"/>
                </a:solidFill>
              </a:rPr>
              <a:t> to rename the module: </a:t>
            </a:r>
            <a:r>
              <a:rPr lang="en-US" altLang="zh-TW" sz="3600" dirty="0">
                <a:solidFill>
                  <a:prstClr val="white"/>
                </a:solidFill>
              </a:rPr>
              <a:t>(or a single attribute/method from it):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438943" y="1"/>
            <a:ext cx="10607675" cy="139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900" dirty="0">
                <a:solidFill>
                  <a:srgbClr val="0070C0"/>
                </a:solidFill>
              </a:rPr>
              <a:t>You Can Rename a Module</a:t>
            </a:r>
            <a:br>
              <a:rPr lang="en-US" altLang="en-US" sz="4900" dirty="0">
                <a:solidFill>
                  <a:srgbClr val="0070C0"/>
                </a:solidFill>
              </a:rPr>
            </a:br>
            <a:r>
              <a:rPr lang="en-US" altLang="en-US" sz="4900" dirty="0">
                <a:solidFill>
                  <a:srgbClr val="0070C0"/>
                </a:solidFill>
              </a:rPr>
              <a:t>with “import </a:t>
            </a:r>
            <a:r>
              <a:rPr lang="en-US" altLang="en-US" sz="4900" b="1" dirty="0">
                <a:solidFill>
                  <a:srgbClr val="FF0000"/>
                </a:solidFill>
              </a:rPr>
              <a:t>as</a:t>
            </a:r>
            <a:r>
              <a:rPr lang="en-US" altLang="en-US" sz="4900" dirty="0">
                <a:solidFill>
                  <a:srgbClr val="0070C0"/>
                </a:solidFill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2894" y="668917"/>
            <a:ext cx="9436893" cy="61890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Still legal (and equivalent) Python 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endParaRPr lang="en-US" altLang="en-US" sz="4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8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800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z="2800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z="2800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spc="-1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spc="-1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sz="2800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8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z="2800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else: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Could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not find true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Good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bye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!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3" y="72231"/>
            <a:ext cx="10607674" cy="596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0070C0"/>
                </a:solidFill>
              </a:rPr>
              <a:t>Nested if Statements</a:t>
            </a:r>
          </a:p>
        </p:txBody>
      </p:sp>
    </p:spTree>
    <p:extLst>
      <p:ext uri="{BB962C8B-B14F-4D97-AF65-F5344CB8AC3E}">
        <p14:creationId xmlns:p14="http://schemas.microsoft.com/office/powerpoint/2010/main" val="7865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2894" y="668917"/>
            <a:ext cx="9436893" cy="61890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 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endParaRPr lang="en-US" altLang="en-US" sz="4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100;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 </a:t>
            </a:r>
            <a:r>
              <a:rPr lang="en-US" altLang="en-US" sz="2800" b="1" spc="-1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{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80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800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z="2800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z="2800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2</a:t>
            </a:r>
            <a:r>
              <a:rPr lang="en-US" altLang="en-US" sz="2800" spc="-1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b="1" spc="-180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sz="2800" b="1" spc="-18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8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00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 smtClean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 smtClean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 smtClean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5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b="1" spc="-1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5</a:t>
            </a:r>
            <a:r>
              <a:rPr lang="en-US" altLang="en-US" sz="2800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spc="-80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Could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not find true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b="1" dirty="0" smtClean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Good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bye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!</a:t>
            </a:r>
            <a:r>
              <a:rPr lang="en-US" altLang="en-US" b="1" dirty="0" smtClean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300" dirty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3" y="72231"/>
            <a:ext cx="10607674" cy="596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Many Differences vs C Are Cosmetic...</a:t>
            </a:r>
          </a:p>
        </p:txBody>
      </p:sp>
    </p:spTree>
    <p:extLst>
      <p:ext uri="{BB962C8B-B14F-4D97-AF65-F5344CB8AC3E}">
        <p14:creationId xmlns:p14="http://schemas.microsoft.com/office/powerpoint/2010/main" val="14663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2894" y="668917"/>
            <a:ext cx="9436893" cy="61890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000" spc="-6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</a:t>
            </a:r>
            <a:r>
              <a:rPr lang="en-US" alt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shifte</a:t>
            </a:r>
            <a:r>
              <a:rPr lang="en-US" altLang="en-US" sz="4000" spc="-1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en-US" sz="4000" spc="-1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en-US" sz="4000" spc="-4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</a:t>
            </a:r>
            <a:r>
              <a:rPr lang="en-US" altLang="en-US" sz="4000" spc="-2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spc="-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en-US" altLang="en-US" sz="4000" spc="-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4000" spc="-2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altLang="en-US" sz="4000" spc="-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4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4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100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800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{</a:t>
            </a:r>
            <a:endParaRPr lang="en-US" altLang="en-US" sz="2800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8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8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Ex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2800" spc="-14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ess</a:t>
            </a:r>
            <a:r>
              <a:rPr lang="en-US" altLang="en-US" sz="2800" spc="-2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on 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21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sz="2800" spc="-12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e is less </a:t>
            </a:r>
            <a:r>
              <a:rPr lang="en-US" altLang="en-US" sz="2800" spc="-13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</a:t>
            </a:r>
            <a:r>
              <a:rPr lang="en-US" altLang="en-US" sz="2800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2800" spc="-18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spc="-11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8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spc="-1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sz="2800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spc="-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8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b="1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"Which 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 smtClean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== 10</a:t>
            </a:r>
            <a:r>
              <a:rPr lang="en-US" altLang="en-US" spc="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Which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spc="-1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endParaRPr lang="en-US" altLang="en-US" sz="2800" spc="-100" dirty="0">
              <a:solidFill>
                <a:schemeClr val="bg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</a:t>
            </a:r>
            <a:r>
              <a:rPr lang="en-US" altLang="en-US" spc="-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pc="1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800" spc="-1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10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pc="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100" dirty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2800" spc="-1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sz="24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than</a:t>
            </a:r>
            <a:r>
              <a:rPr lang="en-US" altLang="en-US" sz="24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pc="-5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spc="-80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 spc="-1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</a:t>
            </a:r>
            <a:endParaRPr lang="en-US" altLang="en-US" sz="2800" spc="-1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Could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not find true 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expressio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spc="-100" dirty="0" err="1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1" spc="-100" dirty="0" err="1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f</a:t>
            </a:r>
            <a:r>
              <a:rPr lang="en-US" altLang="en-US" spc="-100" dirty="0">
                <a:latin typeface="Bahnschrift" panose="020B0502040204020203" pitchFamily="34" charset="0"/>
                <a:cs typeface="Courier New" panose="02070309020205020404" pitchFamily="49" charset="0"/>
              </a:rPr>
              <a:t>(</a:t>
            </a:r>
            <a:r>
              <a:rPr lang="en-US" altLang="en-US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Good </a:t>
            </a:r>
            <a:r>
              <a:rPr lang="en-US" altLang="en-US" sz="2800" spc="-1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bye</a:t>
            </a:r>
            <a:r>
              <a:rPr lang="en-US" altLang="en-US" sz="2800" spc="-1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!</a:t>
            </a: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smtClean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\</a:t>
            </a:r>
            <a:r>
              <a:rPr lang="en-US" altLang="en-US" b="1" spc="-18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spc="-3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</a:t>
            </a: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800" spc="-1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3" y="72231"/>
            <a:ext cx="10607674" cy="596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Many Differences vs C Are Cosmetic...</a:t>
            </a:r>
          </a:p>
        </p:txBody>
      </p:sp>
    </p:spTree>
    <p:extLst>
      <p:ext uri="{BB962C8B-B14F-4D97-AF65-F5344CB8AC3E}">
        <p14:creationId xmlns:p14="http://schemas.microsoft.com/office/powerpoint/2010/main" val="35069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</a:t>
            </a:r>
            <a:r>
              <a:rPr lang="en-US" altLang="en-US" sz="3800" dirty="0"/>
              <a:t>The control flow statements are:</a:t>
            </a:r>
          </a:p>
          <a:p>
            <a:pPr marL="0" indent="0">
              <a:buNone/>
            </a:pP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</a:rPr>
              <a:t>	  </a:t>
            </a:r>
            <a:r>
              <a:rPr lang="en-US" altLang="en-US" sz="3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>
              <a:buFontTx/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</a:t>
            </a:r>
            <a:r>
              <a:rPr lang="en-US" altLang="en-US" sz="3800" dirty="0"/>
              <a:t>The control flow statements are:</a:t>
            </a:r>
          </a:p>
          <a:p>
            <a:pPr marL="0" indent="0">
              <a:buNone/>
            </a:pP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A6A6A6"/>
                </a:solidFill>
              </a:rPr>
              <a:t>	  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>
              <a:buFontTx/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47501"/>
            <a:ext cx="1060767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While</a:t>
            </a:r>
            <a:endParaRPr lang="en-US" altLang="en-US" sz="48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894" y="1295400"/>
            <a:ext cx="9598706" cy="5696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3800" dirty="0" smtClean="0"/>
              <a:t>Continues </a:t>
            </a:r>
            <a:r>
              <a:rPr lang="en-US" altLang="en-US" sz="3800" b="1" dirty="0" smtClean="0"/>
              <a:t>while</a:t>
            </a:r>
            <a:r>
              <a:rPr lang="en-US" altLang="en-US" sz="3800" dirty="0" smtClean="0"/>
              <a:t> the </a:t>
            </a:r>
            <a:r>
              <a:rPr lang="en-US" altLang="en-US" sz="3800" dirty="0"/>
              <a:t>expression </a:t>
            </a:r>
            <a:r>
              <a:rPr lang="en-US" altLang="en-US" sz="3800" dirty="0" smtClean="0"/>
              <a:t>remains true.</a:t>
            </a:r>
          </a:p>
          <a:p>
            <a:pPr marL="0" indent="0">
              <a:buNone/>
            </a:pPr>
            <a:r>
              <a:rPr lang="en-US" altLang="en-US" sz="300" dirty="0" smtClean="0"/>
              <a:t> </a:t>
            </a:r>
            <a:endParaRPr lang="en-US" altLang="en-US" sz="100" dirty="0"/>
          </a:p>
          <a:p>
            <a:pPr marL="287338" indent="-287338"/>
            <a:r>
              <a:rPr lang="en-US" altLang="en-US" sz="3800" dirty="0" smtClean="0"/>
              <a:t>Basic syntax:</a:t>
            </a:r>
            <a:endParaRPr lang="en-US" altLang="en-US" sz="3800" dirty="0"/>
          </a:p>
          <a:p>
            <a:pPr>
              <a:spcBef>
                <a:spcPts val="0"/>
              </a:spcBef>
              <a:buNone/>
            </a:pPr>
            <a:r>
              <a:rPr lang="en-US" altLang="en-US" sz="3200" dirty="0"/>
              <a:t>	  </a:t>
            </a: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while expression: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   	statement(s)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/>
            </a:r>
            <a:b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3600" b="1" dirty="0">
                <a:solidFill>
                  <a:srgbClr val="FF0000"/>
                </a:solidFill>
                <a:cs typeface="Courier New" panose="02070309020205020404" pitchFamily="49" charset="0"/>
              </a:rPr>
              <a:t>Example: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	 count = 0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32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 (count &lt; 9):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   	 print ('The count is:', count)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   	 count = count + 1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3200" dirty="0">
                <a:latin typeface="Consolas" panose="020B0609020204030204" pitchFamily="49" charset="0"/>
                <a:cs typeface="Courier New" panose="02070309020205020404" pitchFamily="49" charset="0"/>
              </a:rPr>
              <a:t>	 print ("Good bye!")</a:t>
            </a:r>
          </a:p>
        </p:txBody>
      </p:sp>
    </p:spTree>
    <p:extLst>
      <p:ext uri="{BB962C8B-B14F-4D97-AF65-F5344CB8AC3E}">
        <p14:creationId xmlns:p14="http://schemas.microsoft.com/office/powerpoint/2010/main" val="20386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92894" y="1447800"/>
            <a:ext cx="9436894" cy="510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dirty="0" smtClean="0"/>
              <a:t>The </a:t>
            </a:r>
            <a:r>
              <a:rPr lang="en-US" altLang="en-US" sz="3600" dirty="0"/>
              <a:t>following </a:t>
            </a:r>
            <a:r>
              <a:rPr lang="en-US" altLang="en-US" sz="3600" dirty="0" smtClean="0"/>
              <a:t>loops forever, or </a:t>
            </a:r>
            <a:r>
              <a:rPr lang="en-US" altLang="en-US" sz="3600" dirty="0"/>
              <a:t>until you </a:t>
            </a:r>
            <a:r>
              <a:rPr lang="en-US" altLang="en-US" sz="3600" dirty="0" smtClean="0"/>
              <a:t>kill the program by typing type </a:t>
            </a:r>
            <a:r>
              <a:rPr lang="en-US" altLang="en-US" sz="3600" b="1" dirty="0">
                <a:solidFill>
                  <a:srgbClr val="002060"/>
                </a:solidFill>
              </a:rPr>
              <a:t>CTRL+C</a:t>
            </a:r>
            <a:r>
              <a:rPr lang="en-US" altLang="en-US" sz="700" dirty="0"/>
              <a:t> </a:t>
            </a:r>
            <a:r>
              <a:rPr lang="en-US" altLang="en-US" sz="3600" dirty="0"/>
              <a:t>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en-US" sz="14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answer </a:t>
            </a: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= "Y"</a:t>
            </a:r>
          </a:p>
          <a:p>
            <a:pP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while answer=="Y</a:t>
            </a:r>
            <a:r>
              <a:rPr lang="en-US" altLang="en-US" sz="2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":</a:t>
            </a:r>
            <a:endParaRPr lang="en-US" alt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asnwer</a:t>
            </a: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= input("Continue (Y/N)? ")</a:t>
            </a:r>
          </a:p>
          <a:p>
            <a:pP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  print ("You entered: ", answer)</a:t>
            </a:r>
          </a:p>
          <a:p>
            <a:pP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print ("Good bye!")</a:t>
            </a:r>
          </a:p>
          <a:p>
            <a:pPr>
              <a:buFontTx/>
              <a:buNone/>
            </a:pPr>
            <a:endParaRPr lang="en-US" alt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7500"/>
            <a:ext cx="9729788" cy="1476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800" dirty="0" smtClean="0">
                <a:solidFill>
                  <a:srgbClr val="0070C0"/>
                </a:solidFill>
              </a:rPr>
              <a:t>Here's an Error that Might Throw You </a:t>
            </a:r>
            <a:r>
              <a:rPr lang="en-US" altLang="en-US" sz="4800" dirty="0">
                <a:solidFill>
                  <a:srgbClr val="0070C0"/>
                </a:solidFill>
              </a:rPr>
              <a:t>f</a:t>
            </a:r>
            <a:r>
              <a:rPr lang="en-US" altLang="en-US" sz="4800" dirty="0" smtClean="0">
                <a:solidFill>
                  <a:srgbClr val="0070C0"/>
                </a:solidFill>
              </a:rPr>
              <a:t>or a Loop</a:t>
            </a:r>
            <a:endParaRPr lang="en-US" altLang="en-US" sz="4800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941094" y="4454406"/>
            <a:ext cx="4533447" cy="2327394"/>
          </a:xfrm>
          <a:prstGeom prst="wedgeRoundRectCallout">
            <a:avLst>
              <a:gd name="adj1" fmla="val -118710"/>
              <a:gd name="adj2" fmla="val -60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In C, </a:t>
            </a:r>
            <a:r>
              <a:rPr lang="en-US" altLang="zh-TW" sz="2800" dirty="0">
                <a:solidFill>
                  <a:srgbClr val="FF0000"/>
                </a:solidFill>
              </a:rPr>
              <a:t>this bug would have been caught</a:t>
            </a:r>
            <a:r>
              <a:rPr lang="en-US" altLang="zh-TW" sz="2800" dirty="0">
                <a:solidFill>
                  <a:schemeClr val="tx1"/>
                </a:solidFill>
              </a:rPr>
              <a:t>, because the compiler would have seen that you had never declared the variable “</a:t>
            </a:r>
            <a:r>
              <a:rPr lang="en-US" altLang="zh-TW" sz="2800" dirty="0" err="1">
                <a:solidFill>
                  <a:schemeClr val="tx1"/>
                </a:solidFill>
              </a:rPr>
              <a:t>asnwer</a:t>
            </a:r>
            <a:r>
              <a:rPr lang="en-US" altLang="zh-TW" sz="2800" dirty="0">
                <a:solidFill>
                  <a:schemeClr val="tx1"/>
                </a:solidFill>
              </a:rPr>
              <a:t>”.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187961" y="331240"/>
            <a:ext cx="3248933" cy="3072739"/>
          </a:xfrm>
          <a:prstGeom prst="wedgeRoundRectCallout">
            <a:avLst>
              <a:gd name="adj1" fmla="val 14166"/>
              <a:gd name="adj2" fmla="val 91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So there is some basis for arguing for requiring declarations. Nonetheless, Python doesn’t use them.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3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a=0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while a&lt;2: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#No body is here, so 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we still need it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 print(a)</a:t>
            </a:r>
            <a:r>
              <a:rPr lang="en-US" altLang="en-US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12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</a:t>
            </a:r>
            <a:r>
              <a:rPr lang="en-US" altLang="en-US" sz="20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</a:t>
            </a:r>
            <a:r>
              <a:rPr lang="en-US" altLang="en-US" spc="-11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av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bod</a:t>
            </a:r>
            <a:r>
              <a:rPr lang="en-US" altLang="en-US" spc="-12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y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400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but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is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he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re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mor</a:t>
            </a:r>
            <a:r>
              <a:rPr lang="en-US" altLang="en-US" spc="-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50" dirty="0" smtClean="0">
              <a:solidFill>
                <a:srgbClr val="FFFF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 a+=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</a:t>
            </a:r>
            <a:r>
              <a:rPr lang="en-US" altLang="en-US" sz="2400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a&lt;3:a+=1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 more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print(a)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#lines,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error,</a:t>
            </a:r>
            <a:r>
              <a:rPr lang="en-US" altLang="en-US" spc="-60" dirty="0">
                <a:solidFill>
                  <a:srgbClr val="FF99CC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right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endParaRPr lang="en-US" altLang="en-US" dirty="0">
              <a:solidFill>
                <a:srgbClr val="FF9B9B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File "&lt;</a:t>
            </a:r>
            <a:r>
              <a:rPr lang="en-US" altLang="en-US" dirty="0" err="1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</a:t>
            </a:r>
            <a:endParaRPr lang="en-US" altLang="en-US" dirty="0" smtClean="0">
              <a:solidFill>
                <a:srgbClr val="FF9B9B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438941" y="0"/>
            <a:ext cx="10607675" cy="12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While-Loop-Body Placement Rules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82359" y="990600"/>
            <a:ext cx="924935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054894" y="1600200"/>
            <a:ext cx="5867400" cy="381000"/>
          </a:xfrm>
          <a:prstGeom prst="straightConnector1">
            <a:avLst/>
          </a:prstGeom>
          <a:ln w="317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417094" y="5334000"/>
            <a:ext cx="335280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54894" y="3886200"/>
            <a:ext cx="5562600" cy="304800"/>
          </a:xfrm>
          <a:prstGeom prst="straightConnector1">
            <a:avLst/>
          </a:prstGeom>
          <a:ln w="317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36608" y="1755648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70432" y="1755648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326880" y="1389888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68089" y="1024128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390888" y="2112264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640719" y="3471671"/>
            <a:ext cx="3796175" cy="5192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1170432" y="2112264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70432" y="2478024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170432" y="3575304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03094" y="356616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435689" y="356616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036094" y="2137436"/>
            <a:ext cx="6324600" cy="4818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036094" y="2112264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70432" y="1389888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70432" y="1024128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54894" y="2002536"/>
            <a:ext cx="5592794" cy="359664"/>
          </a:xfrm>
          <a:prstGeom prst="straightConnector1">
            <a:avLst/>
          </a:prstGeom>
          <a:ln w="317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54894" y="2438400"/>
            <a:ext cx="4648200" cy="304800"/>
          </a:xfrm>
          <a:prstGeom prst="straightConnector1">
            <a:avLst/>
          </a:prstGeom>
          <a:ln w="31750"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0432" y="393192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70432" y="466344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283289" y="466344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70432" y="5056632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45089" y="50292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while a&lt;2: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#No body is here, so 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we still 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nee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 it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print(a</a:t>
            </a:r>
            <a:r>
              <a:rPr lang="en-US" altLang="en-US" spc="-4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12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</a:t>
            </a:r>
            <a:r>
              <a:rPr lang="en-US" altLang="en-US" sz="20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</a:t>
            </a:r>
            <a:r>
              <a:rPr lang="en-US" altLang="en-US" spc="-11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av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bod</a:t>
            </a:r>
            <a:r>
              <a:rPr lang="en-US" altLang="en-US" spc="-1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y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400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but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is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here</a:t>
            </a:r>
            <a:r>
              <a:rPr lang="en-US" altLang="en-US" sz="2400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mo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altLang="en-US" spc="-14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50" dirty="0" smtClean="0">
              <a:solidFill>
                <a:srgbClr val="FFFF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a+=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a&lt;3:a+=1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 more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rint(a)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#lines,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error,</a:t>
            </a:r>
            <a:r>
              <a:rPr lang="en-US" altLang="en-US" spc="-60" dirty="0" smtClean="0">
                <a:solidFill>
                  <a:srgbClr val="FF99CC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right?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417094" y="4953000"/>
            <a:ext cx="335280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70432" y="64770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6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4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0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1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-438941" y="0"/>
            <a:ext cx="10607675" cy="12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While-Loop-Body Placement Rules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while a&lt;2: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#No body is here, so 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we still 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nee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 it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print(a</a:t>
            </a:r>
            <a:r>
              <a:rPr lang="en-US" altLang="en-US" spc="-4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12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</a:t>
            </a:r>
            <a:r>
              <a:rPr lang="en-US" altLang="en-US" sz="20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</a:t>
            </a:r>
            <a:r>
              <a:rPr lang="en-US" altLang="en-US" spc="-11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av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bod</a:t>
            </a:r>
            <a:r>
              <a:rPr lang="en-US" altLang="en-US" spc="-1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y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400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but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is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here</a:t>
            </a:r>
            <a:r>
              <a:rPr lang="en-US" altLang="en-US" sz="2400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mo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altLang="en-US" spc="-14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50" dirty="0" smtClean="0">
              <a:solidFill>
                <a:srgbClr val="FFFF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a+=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a&lt;3:a+=1 </a:t>
            </a:r>
            <a:r>
              <a:rPr lang="en-US" altLang="en-US" spc="-10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 more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print(a)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#lines, </a:t>
            </a:r>
            <a:r>
              <a:rPr lang="en-US" altLang="en-US" spc="-60" dirty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error,</a:t>
            </a:r>
            <a:r>
              <a:rPr lang="en-US" altLang="en-US" spc="-60" dirty="0">
                <a:solidFill>
                  <a:srgbClr val="FF99CC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60" dirty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right?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lv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dirty="0" smtClean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a&lt;9:a+=1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9360694" y="64770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282359" y="6428508"/>
            <a:ext cx="924935" cy="429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855494" y="3581400"/>
            <a:ext cx="1371600" cy="28956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-438941" y="0"/>
            <a:ext cx="10607675" cy="12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While-Loop-Body Placement Rules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print(a</a:t>
            </a:r>
            <a:r>
              <a:rPr lang="en-US" altLang="en-US" spc="-4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12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</a:t>
            </a:r>
            <a:r>
              <a:rPr lang="en-US" altLang="en-US" sz="20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</a:t>
            </a:r>
            <a:r>
              <a:rPr lang="en-US" altLang="en-US" spc="-11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av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a</a:t>
            </a:r>
            <a:r>
              <a:rPr lang="en-US" altLang="en-US" sz="2400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bod</a:t>
            </a:r>
            <a:r>
              <a:rPr lang="en-US" altLang="en-US" spc="-1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y</a:t>
            </a:r>
            <a:r>
              <a:rPr lang="en-US" altLang="en-US" spc="-7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2400" spc="-5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but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is</a:t>
            </a:r>
            <a:r>
              <a:rPr lang="en-US" altLang="en-US" sz="2400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t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here</a:t>
            </a:r>
            <a:r>
              <a:rPr lang="en-US" altLang="en-US" sz="2400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7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mo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altLang="en-US" spc="-14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5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50" dirty="0" smtClean="0">
              <a:solidFill>
                <a:srgbClr val="FFFF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a+=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a&lt;3:print(a)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a+=1      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#more lines,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lv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dirty="0" smtClean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a&lt;9:a+=1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else:print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(a)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can go here, with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 error</a:t>
            </a:r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9418320" y="64770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282359" y="6428508"/>
            <a:ext cx="924935" cy="429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70432" y="64770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5855494" y="3200400"/>
            <a:ext cx="1371600" cy="28956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065294" y="4648200"/>
            <a:ext cx="533400" cy="1905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1483" y="2316635"/>
            <a:ext cx="8978061" cy="4537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0000"/>
              </a:lnSpc>
            </a:pPr>
            <a:endParaRPr lang="en-US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5" y="1477520"/>
            <a:ext cx="9844903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  <a:buNone/>
              <a:defRPr/>
            </a:pPr>
            <a:r>
              <a:rPr lang="en-US" sz="3200" dirty="0">
                <a:solidFill>
                  <a:schemeClr val="bg1"/>
                </a:solidFill>
              </a:rPr>
              <a:t>When importing, you can use as to rename the module (or a </a:t>
            </a:r>
            <a:r>
              <a:rPr lang="en-US" sz="2600" dirty="0">
                <a:solidFill>
                  <a:schemeClr val="bg1"/>
                </a:solidFill>
              </a:rPr>
              <a:t>single attribute/method from it):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import random </a:t>
            </a:r>
            <a:r>
              <a:rPr lang="en-US" sz="3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myname.randrange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 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random.randrange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(10)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000" b="1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stdin</a:t>
            </a: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3000" b="1" dirty="0">
                <a:solidFill>
                  <a:srgbClr val="860000"/>
                </a:solidFill>
                <a:latin typeface="Lucida Console" panose="020B0609040504020204" pitchFamily="49" charset="0"/>
              </a:rPr>
              <a:t>: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2929"/>
                </a:solidFill>
                <a:latin typeface="Lucida Console" panose="020B0609040504020204" pitchFamily="49" charset="0"/>
              </a:rPr>
              <a:t>name 'random' is not defined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from sys import 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maxunicode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X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print (X)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#'X' versus '</a:t>
            </a:r>
            <a:r>
              <a:rPr lang="en-US" sz="3000" b="1" dirty="0" err="1">
                <a:solidFill>
                  <a:srgbClr val="FF99CC"/>
                </a:solidFill>
                <a:latin typeface="Lucida Console" panose="020B0609040504020204" pitchFamily="49" charset="0"/>
              </a:rPr>
              <a:t>sys.maxunicode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'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1114111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 print (</a:t>
            </a:r>
            <a:r>
              <a:rPr lang="en-US" sz="30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maxunicode</a:t>
            </a:r>
            <a:r>
              <a:rPr lang="en-US" sz="30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)</a:t>
            </a:r>
            <a:r>
              <a:rPr lang="en-US" sz="3000" b="1" dirty="0">
                <a:solidFill>
                  <a:srgbClr val="FF99CC"/>
                </a:solidFill>
                <a:latin typeface="Lucida Console" panose="020B0609040504020204" pitchFamily="49" charset="0"/>
              </a:rPr>
              <a:t> </a:t>
            </a:r>
            <a:endParaRPr lang="en-US" sz="30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altLang="zh-TW" sz="3000" b="1" dirty="0" err="1">
                <a:solidFill>
                  <a:srgbClr val="9A0000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3000" b="1" dirty="0">
                <a:solidFill>
                  <a:srgbClr val="9A0000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344488">
              <a:spcBef>
                <a:spcPts val="0"/>
              </a:spcBef>
              <a:buNone/>
              <a:defRPr/>
            </a:pPr>
            <a:r>
              <a:rPr lang="en-US" altLang="zh-TW" sz="3000" b="1" dirty="0">
                <a:solidFill>
                  <a:srgbClr val="9A0000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3000" b="1" dirty="0" err="1">
                <a:solidFill>
                  <a:srgbClr val="9A0000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3000" b="1" dirty="0">
                <a:solidFill>
                  <a:srgbClr val="9A0000"/>
                </a:solidFill>
                <a:latin typeface="Lucida Console" panose="020B0609040504020204" pitchFamily="49" charset="0"/>
              </a:rPr>
              <a:t>&gt;", line 1, in &lt;module&gt;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502" y="2348164"/>
            <a:ext cx="8690416" cy="238812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8757" y="1247321"/>
            <a:ext cx="9115125" cy="1321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</a:rPr>
              <a:t>When importing, you can use as to rename the </a:t>
            </a: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</a:rPr>
              <a:t>module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(or a single attribute/method from it</a:t>
            </a:r>
            <a:r>
              <a:rPr lang="en-US" altLang="zh-TW" sz="3600" dirty="0" smtClean="0">
                <a:solidFill>
                  <a:srgbClr val="FF0000"/>
                </a:solidFill>
              </a:rPr>
              <a:t>):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438943" y="1"/>
            <a:ext cx="10607675" cy="139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900" dirty="0">
                <a:solidFill>
                  <a:srgbClr val="0070C0"/>
                </a:solidFill>
              </a:rPr>
              <a:t>You Can Rename a Module</a:t>
            </a:r>
            <a:br>
              <a:rPr lang="en-US" altLang="en-US" sz="4900" dirty="0">
                <a:solidFill>
                  <a:srgbClr val="0070C0"/>
                </a:solidFill>
              </a:rPr>
            </a:br>
            <a:r>
              <a:rPr lang="en-US" altLang="en-US" sz="4900" dirty="0">
                <a:solidFill>
                  <a:srgbClr val="0070C0"/>
                </a:solidFill>
              </a:rPr>
              <a:t>with “import </a:t>
            </a:r>
            <a:r>
              <a:rPr lang="en-US" altLang="en-US" sz="4900" b="1" dirty="0">
                <a:solidFill>
                  <a:srgbClr val="FF0000"/>
                </a:solidFill>
              </a:rPr>
              <a:t>as</a:t>
            </a:r>
            <a:r>
              <a:rPr lang="en-US" altLang="en-US" sz="4900" dirty="0">
                <a:solidFill>
                  <a:srgbClr val="0070C0"/>
                </a:solidFill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-438941" y="0"/>
            <a:ext cx="10607675" cy="12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While-Loop-Body Placement Rules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a+=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#Python</a:t>
            </a:r>
            <a:r>
              <a:rPr lang="en-US" altLang="en-US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doesn't know</a:t>
            </a:r>
            <a:r>
              <a:rPr lang="en-US" altLang="en-US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the body is done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a&lt;3:print(a)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a+=1      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#more lines,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lv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dirty="0" smtClean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a&lt;9:a+=1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dirty="0" err="1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else:print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(a)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can go here, with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 error</a:t>
            </a:r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282359" y="6428508"/>
            <a:ext cx="924935" cy="429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70432" y="64770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5855494" y="2819400"/>
            <a:ext cx="1371600" cy="2971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065294" y="4267200"/>
            <a:ext cx="533400" cy="1905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6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-438941" y="0"/>
            <a:ext cx="10607675" cy="12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While-Loop-Body Placement Rules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a&lt;3:print(a)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a+=1      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#more lines,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lv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dirty="0" smtClean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a&lt;9:a+=1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dirty="0" err="1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else:print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(a)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can go here, with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 error</a:t>
            </a:r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</a:rPr>
              <a:t>...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55494" y="2438400"/>
            <a:ext cx="2743200" cy="3352800"/>
            <a:chOff x="5855494" y="2819400"/>
            <a:chExt cx="2743200" cy="335280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5855494" y="2819400"/>
              <a:ext cx="1371600" cy="29718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065294" y="4267200"/>
              <a:ext cx="533400" cy="1905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6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-438941" y="0"/>
            <a:ext cx="10607675" cy="12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solidFill>
                  <a:srgbClr val="0070C0"/>
                </a:solidFill>
              </a:rPr>
              <a:t>While-Loop-Body Placement Rules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282359" y="990600"/>
            <a:ext cx="9189691" cy="5867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endParaRPr lang="en-US" altLang="en-US" dirty="0" smtClean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a&lt;3: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print(a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);a</a:t>
            </a:r>
            <a:r>
              <a:rPr lang="en-US" altLang="en-US" spc="-2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+=</a:t>
            </a:r>
            <a:r>
              <a:rPr lang="en-US" altLang="en-US" spc="-2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#Ca</a:t>
            </a:r>
            <a:r>
              <a:rPr lang="en-US" altLang="en-US" spc="-2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</a:t>
            </a:r>
            <a:r>
              <a:rPr lang="en-US" altLang="en-US" sz="2400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now we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're</a:t>
            </a:r>
            <a:r>
              <a:rPr lang="en-US" altLang="en-US" sz="2400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altLang="en-US" spc="-1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do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</a:t>
            </a:r>
            <a:r>
              <a:rPr lang="en-US" altLang="en-US" spc="-19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</a:t>
            </a:r>
            <a:r>
              <a:rPr lang="en-US" altLang="en-US" spc="-10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?</a:t>
            </a:r>
            <a:endParaRPr lang="en-US" altLang="en-US" spc="-100" dirty="0">
              <a:solidFill>
                <a:srgbClr val="FFFF00"/>
              </a:solidFill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2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00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a&lt;3:print(a)</a:t>
            </a:r>
            <a:r>
              <a:rPr lang="en-US" altLang="en-US" spc="-10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 mean: If we did try adding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a+=1      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#more lines,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it'd be an error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&gt;", line 2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print(a)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^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IndentationError</a:t>
            </a:r>
            <a:r>
              <a:rPr lang="en-US" altLang="en-US" dirty="0" smtClean="0">
                <a:solidFill>
                  <a:srgbClr val="FF9B9B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: unexpected indent</a:t>
            </a:r>
          </a:p>
          <a:p>
            <a:pPr marL="0" lv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dirty="0" smtClean="0">
                <a:solidFill>
                  <a:prstClr val="white">
                    <a:lumMod val="95000"/>
                  </a:prst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a&lt;9:a+=1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rgbClr val="FFFF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Why can't it know?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Because an</a:t>
            </a:r>
            <a:endParaRPr lang="en-US" altLang="en-US" i="1" dirty="0">
              <a:solidFill>
                <a:prstClr val="white">
                  <a:lumMod val="95000"/>
                </a:prst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dirty="0" err="1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else:print</a:t>
            </a:r>
            <a:r>
              <a:rPr lang="en-US" altLang="en-US" dirty="0" smtClean="0">
                <a:solidFill>
                  <a:schemeClr val="bg1">
                    <a:lumMod val="9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(a)  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#</a:t>
            </a:r>
            <a:r>
              <a:rPr lang="en-US" altLang="en-US" spc="-60" dirty="0" smtClean="0">
                <a:solidFill>
                  <a:schemeClr val="bg1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en-US" spc="-60" dirty="0" smtClean="0">
                <a:solidFill>
                  <a:srgbClr val="FF9B9B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 can go here, with </a:t>
            </a:r>
            <a:r>
              <a:rPr lang="en-US" altLang="en-US" spc="-60" dirty="0" smtClean="0">
                <a:solidFill>
                  <a:srgbClr val="FF0000"/>
                </a:solidFill>
                <a:latin typeface="Bahnschrift" panose="020B0502040204020203" pitchFamily="34" charset="0"/>
                <a:cs typeface="Courier New" panose="02070309020205020404" pitchFamily="49" charset="0"/>
              </a:rPr>
              <a:t>no error</a:t>
            </a:r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</a:rPr>
              <a:t>...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sz="32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9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2359" y="6428508"/>
            <a:ext cx="924935" cy="429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70432" y="6477000"/>
            <a:ext cx="1205" cy="3108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855494" y="2103120"/>
            <a:ext cx="2743200" cy="3352800"/>
            <a:chOff x="5855494" y="2819400"/>
            <a:chExt cx="2743200" cy="33528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855494" y="2819400"/>
              <a:ext cx="1371600" cy="297180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8065294" y="4267200"/>
              <a:ext cx="533400" cy="1905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55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92893" y="1017267"/>
            <a:ext cx="9144001" cy="23241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/>
              <a:t>Python supports an </a:t>
            </a:r>
            <a:r>
              <a:rPr lang="en-US" altLang="en-US" sz="3600" dirty="0">
                <a:solidFill>
                  <a:srgbClr val="002060"/>
                </a:solidFill>
                <a:latin typeface="Lucida Sans Typewriter" panose="020B0509030504030204" pitchFamily="49" charset="0"/>
              </a:rPr>
              <a:t>else</a:t>
            </a:r>
            <a:r>
              <a:rPr lang="en-US" altLang="en-US" sz="4000" dirty="0"/>
              <a:t> after a loop.</a:t>
            </a:r>
          </a:p>
          <a:p>
            <a:pPr marL="737535" lvl="1" indent="-277813">
              <a:spcBef>
                <a:spcPts val="600"/>
              </a:spcBef>
            </a:pPr>
            <a:r>
              <a:rPr lang="en-US" altLang="en-US" sz="4000" dirty="0" smtClean="0"/>
              <a:t>The else-block executes when </a:t>
            </a:r>
            <a:r>
              <a:rPr lang="en-US" altLang="en-US" sz="4000" dirty="0"/>
              <a:t>the condition test fails (</a:t>
            </a:r>
            <a:r>
              <a:rPr lang="en-US" altLang="en-US" sz="4000" i="1" dirty="0"/>
              <a:t>i.e.</a:t>
            </a:r>
            <a:r>
              <a:rPr lang="en-US" altLang="en-US" sz="4000" dirty="0"/>
              <a:t>, when the 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loop finishes in the normal way).</a:t>
            </a:r>
            <a:endParaRPr lang="en-US" altLang="en-US" sz="32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47501"/>
            <a:ext cx="1060767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30" dirty="0">
                <a:solidFill>
                  <a:srgbClr val="0070C0"/>
                </a:solidFill>
              </a:rPr>
              <a:t>Using an “Else” in a While Loop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247884" y="4082484"/>
            <a:ext cx="10293046" cy="2680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&lt;5 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else: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print("Final value of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",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072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92894" y="1017271"/>
            <a:ext cx="9436893" cy="70301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/>
              <a:t>Q: </a:t>
            </a:r>
            <a:r>
              <a:rPr lang="en-US" altLang="en-US" sz="4000" dirty="0" smtClean="0"/>
              <a:t>Is </a:t>
            </a:r>
            <a:r>
              <a:rPr lang="en-US" altLang="en-US" sz="4000" dirty="0"/>
              <a:t>it unnecessary? These</a:t>
            </a:r>
            <a:r>
              <a:rPr lang="en-US" altLang="en-US" sz="3600" dirty="0"/>
              <a:t> </a:t>
            </a:r>
            <a:r>
              <a:rPr lang="en-US" altLang="en-US" sz="4000" dirty="0"/>
              <a:t>2</a:t>
            </a:r>
            <a:r>
              <a:rPr lang="en-US" altLang="en-US" sz="3600" dirty="0" smtClean="0"/>
              <a:t> </a:t>
            </a:r>
            <a:r>
              <a:rPr lang="en-US" altLang="en-US" sz="4000" dirty="0"/>
              <a:t>are</a:t>
            </a:r>
            <a:r>
              <a:rPr lang="en-US" altLang="en-US" sz="3600" dirty="0"/>
              <a:t> </a:t>
            </a:r>
            <a:r>
              <a:rPr lang="en-US" altLang="en-US" sz="4000" dirty="0"/>
              <a:t>equivalent: </a:t>
            </a:r>
            <a:endParaRPr lang="en-US" altLang="en-US" sz="28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247884" y="4082484"/>
            <a:ext cx="10293046" cy="2680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&lt;5 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else: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print("Final value of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",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47501"/>
            <a:ext cx="1060767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30" dirty="0">
                <a:solidFill>
                  <a:srgbClr val="0070C0"/>
                </a:solidFill>
              </a:rPr>
              <a:t>Why Use an “Else” in a While Loop?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247884" y="1720280"/>
            <a:ext cx="10293046" cy="2155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&lt;5 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print("Final value of 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",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231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6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92895" y="1017271"/>
            <a:ext cx="9436894" cy="70301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/>
              <a:t>A: </a:t>
            </a:r>
            <a:r>
              <a:rPr lang="en-US" altLang="en-US" sz="4000" spc="-20" dirty="0"/>
              <a:t>It can be useful. These</a:t>
            </a:r>
            <a:r>
              <a:rPr lang="en-US" altLang="en-US" sz="3600" spc="-20" dirty="0"/>
              <a:t> </a:t>
            </a:r>
            <a:r>
              <a:rPr lang="en-US" altLang="en-US" sz="4000" spc="-20" dirty="0"/>
              <a:t>2</a:t>
            </a:r>
            <a:r>
              <a:rPr lang="en-US" altLang="en-US" sz="3600" spc="-20" dirty="0" smtClean="0"/>
              <a:t> </a:t>
            </a:r>
            <a:r>
              <a:rPr lang="en-US" altLang="en-US" sz="4000" i="1" spc="-20" dirty="0" smtClean="0"/>
              <a:t>are</a:t>
            </a:r>
            <a:r>
              <a:rPr lang="en-US" altLang="en-US" sz="4000" i="1" spc="-200" dirty="0" smtClean="0"/>
              <a:t>n</a:t>
            </a:r>
            <a:r>
              <a:rPr lang="en-US" altLang="en-US" sz="4000" i="1" spc="-20" dirty="0" smtClean="0"/>
              <a:t>'t</a:t>
            </a:r>
            <a:r>
              <a:rPr lang="en-US" altLang="en-US" sz="4000" spc="-20" dirty="0" smtClean="0"/>
              <a:t> </a:t>
            </a:r>
            <a:r>
              <a:rPr lang="en-US" altLang="en-US" sz="4000" spc="-20" dirty="0"/>
              <a:t>equivalent: </a:t>
            </a:r>
            <a:endParaRPr lang="en-US" altLang="en-US" sz="2800" spc="-2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247884" y="4082484"/>
            <a:ext cx="10293046" cy="2680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&lt;5 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if (A[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]=="The string I want"): break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2800" b="1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else: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print("No match was found")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47501"/>
            <a:ext cx="1060767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30" dirty="0">
                <a:solidFill>
                  <a:srgbClr val="0070C0"/>
                </a:solidFill>
              </a:rPr>
              <a:t>Why Use an “Else” in a While Loop?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247884" y="1720280"/>
            <a:ext cx="10416616" cy="2155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 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while 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&lt;5 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if (A[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]=="The string I want"): break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2800" b="1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print("Always prints when </a:t>
            </a:r>
            <a:r>
              <a:rPr lang="en-US" altLang="en-US" sz="2800" b="1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loop </a:t>
            </a:r>
            <a:r>
              <a:rPr lang="en-US" altLang="en-US" sz="2800" b="1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is done")</a:t>
            </a:r>
          </a:p>
        </p:txBody>
      </p:sp>
    </p:spTree>
    <p:extLst>
      <p:ext uri="{BB962C8B-B14F-4D97-AF65-F5344CB8AC3E}">
        <p14:creationId xmlns:p14="http://schemas.microsoft.com/office/powerpoint/2010/main" val="35951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905" y="5562600"/>
            <a:ext cx="9741694" cy="1295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-11905" y="1447800"/>
            <a:ext cx="9741694" cy="12954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-11905" y="3276600"/>
            <a:ext cx="9741694" cy="17526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92894" y="945223"/>
            <a:ext cx="9478963" cy="57638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en-US" sz="3200" dirty="0" smtClean="0">
                <a:solidFill>
                  <a:srgbClr val="002060"/>
                </a:solidFill>
                <a:latin typeface="Lucida Sans Typewriter" panose="020B0509030504030204" pitchFamily="49" charset="0"/>
              </a:rPr>
              <a:t>break:</a:t>
            </a:r>
            <a:endParaRPr lang="en-US" altLang="en-US" sz="3200" dirty="0">
              <a:solidFill>
                <a:srgbClr val="002060"/>
              </a:solidFill>
              <a:latin typeface="Lucida Sans Typewriter" panose="020B05090305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altLang="en-US" sz="3200" dirty="0" smtClean="0"/>
              <a:t>Identical </a:t>
            </a:r>
            <a:r>
              <a:rPr lang="en-US" altLang="en-US" sz="3200" dirty="0"/>
              <a:t>to how </a:t>
            </a:r>
            <a:r>
              <a:rPr lang="en-US" altLang="en-US" sz="2800" dirty="0">
                <a:latin typeface="Lucida Sans Typewriter" panose="020B0509030504030204" pitchFamily="49" charset="0"/>
              </a:rPr>
              <a:t>break</a:t>
            </a:r>
            <a:r>
              <a:rPr lang="en-US" altLang="en-US" sz="3200" dirty="0"/>
              <a:t> behaves in C.</a:t>
            </a:r>
          </a:p>
          <a:p>
            <a:pPr lvl="2">
              <a:spcBef>
                <a:spcPts val="0"/>
              </a:spcBef>
            </a:pPr>
            <a:r>
              <a:rPr lang="en-US" altLang="en-US" sz="3200" dirty="0" smtClean="0"/>
              <a:t>Terminate </a:t>
            </a:r>
            <a:r>
              <a:rPr lang="en-US" altLang="en-US" sz="3200" dirty="0"/>
              <a:t>the current loop and </a:t>
            </a:r>
            <a:r>
              <a:rPr lang="en-US" altLang="en-US" sz="3200" dirty="0" smtClean="0"/>
              <a:t>start </a:t>
            </a:r>
            <a:r>
              <a:rPr lang="en-US" altLang="en-US" sz="3200" dirty="0"/>
              <a:t>executing the next statement after the loop.</a:t>
            </a:r>
          </a:p>
          <a:p>
            <a:pPr>
              <a:spcBef>
                <a:spcPts val="600"/>
              </a:spcBef>
            </a:pPr>
            <a:r>
              <a:rPr lang="en-US" altLang="en-US" sz="3200" dirty="0" smtClean="0">
                <a:solidFill>
                  <a:srgbClr val="002060"/>
                </a:solidFill>
                <a:latin typeface="Lucida Sans Typewriter" panose="020B0509030504030204" pitchFamily="49" charset="0"/>
              </a:rPr>
              <a:t>continue:</a:t>
            </a:r>
            <a:endParaRPr lang="en-US" altLang="en-US" sz="3200" dirty="0">
              <a:solidFill>
                <a:srgbClr val="002060"/>
              </a:solidFill>
              <a:latin typeface="Lucida Sans Typewriter" panose="020B05090305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altLang="en-US" sz="3200" dirty="0" smtClean="0"/>
              <a:t>Identical </a:t>
            </a:r>
            <a:r>
              <a:rPr lang="en-US" altLang="en-US" sz="3200" dirty="0"/>
              <a:t>to how </a:t>
            </a:r>
            <a:r>
              <a:rPr lang="en-US" altLang="en-US" sz="2800" dirty="0">
                <a:latin typeface="Lucida Sans Typewriter" panose="020B0509030504030204" pitchFamily="49" charset="0"/>
              </a:rPr>
              <a:t>continue</a:t>
            </a:r>
            <a:r>
              <a:rPr lang="en-US" altLang="en-US" sz="3200" dirty="0"/>
              <a:t> behaves in C:</a:t>
            </a:r>
          </a:p>
          <a:p>
            <a:pPr lvl="2">
              <a:spcBef>
                <a:spcPts val="0"/>
              </a:spcBef>
            </a:pPr>
            <a:r>
              <a:rPr lang="en-US" altLang="en-US" sz="3200" dirty="0" smtClean="0"/>
              <a:t>Reject </a:t>
            </a:r>
            <a:r>
              <a:rPr lang="en-US" altLang="en-US" sz="3200" dirty="0"/>
              <a:t>all remaining statements in the current </a:t>
            </a:r>
            <a:r>
              <a:rPr lang="en-US" altLang="en-US" sz="3200" spc="-10" dirty="0"/>
              <a:t>loo</a:t>
            </a:r>
            <a:r>
              <a:rPr lang="en-US" altLang="en-US" sz="3200" dirty="0"/>
              <a:t>p</a:t>
            </a:r>
            <a:r>
              <a:rPr lang="en-US" altLang="en-US" sz="2800" dirty="0"/>
              <a:t> </a:t>
            </a:r>
            <a:r>
              <a:rPr lang="en-US" altLang="en-US" sz="3200" dirty="0"/>
              <a:t>iteration and </a:t>
            </a:r>
            <a:r>
              <a:rPr lang="en-US" altLang="en-US" sz="3200" dirty="0" smtClean="0"/>
              <a:t>start fr</a:t>
            </a:r>
            <a:r>
              <a:rPr lang="en-US" altLang="en-US" sz="3200" spc="-10" dirty="0" smtClean="0"/>
              <a:t>om </a:t>
            </a:r>
            <a:r>
              <a:rPr lang="en-US" altLang="en-US" sz="3200" spc="-10" dirty="0"/>
              <a:t>the</a:t>
            </a:r>
            <a:r>
              <a:rPr lang="en-US" altLang="en-US" sz="2800" spc="-10" dirty="0"/>
              <a:t> </a:t>
            </a:r>
            <a:r>
              <a:rPr lang="en-US" altLang="en-US" sz="3200" spc="-10" dirty="0"/>
              <a:t>top</a:t>
            </a:r>
            <a:r>
              <a:rPr lang="en-US" altLang="en-US" sz="2800" spc="-10" dirty="0"/>
              <a:t> </a:t>
            </a:r>
            <a:r>
              <a:rPr lang="en-US" altLang="en-US" sz="3200" spc="-10" dirty="0" smtClean="0"/>
              <a:t>for </a:t>
            </a:r>
            <a:r>
              <a:rPr lang="en-US" altLang="en-US" sz="3200" spc="-10" dirty="0"/>
              <a:t>the</a:t>
            </a:r>
            <a:r>
              <a:rPr lang="en-US" altLang="en-US" sz="2800" spc="-10" dirty="0"/>
              <a:t> </a:t>
            </a:r>
            <a:r>
              <a:rPr lang="en-US" altLang="en-US" sz="3200" spc="-10" dirty="0"/>
              <a:t>next </a:t>
            </a:r>
            <a:r>
              <a:rPr lang="en-US" altLang="en-US" sz="3200" dirty="0" smtClean="0"/>
              <a:t>iteration </a:t>
            </a:r>
            <a:r>
              <a:rPr lang="en-US" altLang="en-US" sz="3200" dirty="0"/>
              <a:t>(assuming that the loop isn’t finished).</a:t>
            </a:r>
          </a:p>
          <a:p>
            <a:pPr>
              <a:spcBef>
                <a:spcPts val="600"/>
              </a:spcBef>
            </a:pPr>
            <a:r>
              <a:rPr lang="en-US" altLang="en-US" sz="3200" dirty="0" smtClean="0">
                <a:solidFill>
                  <a:srgbClr val="002060"/>
                </a:solidFill>
                <a:latin typeface="Lucida Sans Typewriter" panose="020B0509030504030204" pitchFamily="49" charset="0"/>
              </a:rPr>
              <a:t>pass:</a:t>
            </a:r>
            <a:endParaRPr lang="en-US" altLang="en-US" sz="3200" dirty="0">
              <a:solidFill>
                <a:srgbClr val="002060"/>
              </a:solidFill>
              <a:latin typeface="Lucida Sans Typewriter" panose="020B05090305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altLang="en-US" sz="3200" dirty="0" smtClean="0"/>
              <a:t>Identical </a:t>
            </a:r>
            <a:r>
              <a:rPr lang="en-US" altLang="en-US" sz="3200" dirty="0"/>
              <a:t>to how an isolated “</a:t>
            </a:r>
            <a:r>
              <a:rPr lang="en-US" altLang="en-US" sz="2800" dirty="0">
                <a:latin typeface="Lucida Sans Typewriter" panose="020B0509030504030204" pitchFamily="49" charset="0"/>
              </a:rPr>
              <a:t>;</a:t>
            </a:r>
            <a:r>
              <a:rPr lang="en-US" altLang="en-US" sz="3200" dirty="0"/>
              <a:t>” behaves in C.</a:t>
            </a:r>
          </a:p>
          <a:p>
            <a:pPr lvl="2">
              <a:spcBef>
                <a:spcPts val="0"/>
              </a:spcBef>
            </a:pPr>
            <a:r>
              <a:rPr lang="en-US" altLang="en-US" sz="3200" dirty="0" smtClean="0"/>
              <a:t>Do </a:t>
            </a:r>
            <a:r>
              <a:rPr lang="en-US" altLang="en-US" sz="3200" dirty="0"/>
              <a:t>nothing. </a:t>
            </a:r>
            <a:r>
              <a:rPr lang="en-US" altLang="en-US" sz="3200" dirty="0" smtClean="0"/>
              <a:t>Use this </a:t>
            </a:r>
            <a:r>
              <a:rPr lang="en-US" altLang="en-US" sz="3200" dirty="0"/>
              <a:t>when </a:t>
            </a:r>
            <a:r>
              <a:rPr lang="en-US" altLang="en-US" sz="3200" dirty="0" smtClean="0"/>
              <a:t>the syntax requires a statement, </a:t>
            </a:r>
            <a:r>
              <a:rPr lang="en-US" altLang="en-US" sz="3200" dirty="0"/>
              <a:t>but you have no code to execute.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47501"/>
            <a:ext cx="1060767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830" dirty="0" smtClean="0">
                <a:solidFill>
                  <a:srgbClr val="0070C0"/>
                </a:solidFill>
              </a:rPr>
              <a:t>Break</a:t>
            </a:r>
            <a:r>
              <a:rPr lang="en-US" altLang="en-US" sz="3830" dirty="0">
                <a:solidFill>
                  <a:srgbClr val="0070C0"/>
                </a:solidFill>
              </a:rPr>
              <a:t>, Continue, &amp; Pass Commands</a:t>
            </a:r>
          </a:p>
        </p:txBody>
      </p:sp>
    </p:spTree>
    <p:extLst>
      <p:ext uri="{BB962C8B-B14F-4D97-AF65-F5344CB8AC3E}">
        <p14:creationId xmlns:p14="http://schemas.microsoft.com/office/powerpoint/2010/main" val="30489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905" y="976049"/>
            <a:ext cx="9741694" cy="167468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-11905" y="3626783"/>
            <a:ext cx="9741694" cy="2332231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92895" y="606178"/>
            <a:ext cx="9144000" cy="625182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test1.py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&lt;= 5:   #This code stops on #3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3: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break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print (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end='')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test1.py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test1.c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{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1;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while (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5)   //This code stops on #3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{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+=1;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3)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("%d",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);  }  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–o test1.x test1.c; ./test1.x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905" y="1"/>
            <a:ext cx="97416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rgbClr val="0070C0"/>
                </a:solidFill>
                <a:latin typeface="Lucida Sans Typewriter" panose="020B0509030504030204" pitchFamily="49" charset="0"/>
              </a:rPr>
              <a:t>break</a:t>
            </a:r>
            <a:r>
              <a:rPr lang="en-US" altLang="en-US" sz="4000" dirty="0" smtClean="0">
                <a:solidFill>
                  <a:srgbClr val="0070C0"/>
                </a:solidFill>
              </a:rPr>
              <a:t>: </a:t>
            </a:r>
            <a:r>
              <a:rPr lang="en-US" altLang="en-US" sz="4000" dirty="0" smtClean="0">
                <a:solidFill>
                  <a:srgbClr val="00B0F0"/>
                </a:solidFill>
              </a:rPr>
              <a:t>same in Python and C</a:t>
            </a:r>
            <a:r>
              <a:rPr lang="en-US" altLang="en-US" sz="3600" dirty="0">
                <a:solidFill>
                  <a:srgbClr val="00B0F0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3287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905" y="976049"/>
            <a:ext cx="9741694" cy="167468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-11905" y="3626783"/>
            <a:ext cx="9741694" cy="2332231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92895" y="606178"/>
            <a:ext cx="9144000" cy="625182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test2.py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&lt;= 5:   #This code skips the #3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+=1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3: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continue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print (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end='')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test2.py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1245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test2.c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{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= 1;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while (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&lt; 5)   //This code skips the #3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{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+=1;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== 3)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("%d",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);  }  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–o test2.x test2.c; ./test2.x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1245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905" y="1"/>
            <a:ext cx="97416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rgbClr val="0C77C3"/>
                </a:solidFill>
                <a:latin typeface="Lucida Sans Typewriter" panose="020B0509030504030204" pitchFamily="49" charset="0"/>
              </a:rPr>
              <a:t>continue</a:t>
            </a:r>
            <a:r>
              <a:rPr lang="en-US" altLang="en-US" sz="4000" dirty="0" smtClean="0">
                <a:solidFill>
                  <a:srgbClr val="0070C0"/>
                </a:solidFill>
              </a:rPr>
              <a:t>: </a:t>
            </a:r>
            <a:r>
              <a:rPr lang="en-US" altLang="en-US" sz="4000" dirty="0" smtClean="0">
                <a:solidFill>
                  <a:srgbClr val="00B0F0"/>
                </a:solidFill>
              </a:rPr>
              <a:t>same in Python and C</a:t>
            </a:r>
            <a:r>
              <a:rPr lang="en-US" altLang="en-US" sz="3600" dirty="0">
                <a:solidFill>
                  <a:srgbClr val="00B0F0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603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905" y="976049"/>
            <a:ext cx="9741694" cy="167468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-11905" y="3626783"/>
            <a:ext cx="9741694" cy="2332231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92895" y="606178"/>
            <a:ext cx="9144000" cy="625182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test3.py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4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True:   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#This code </a:t>
            </a:r>
            <a:r>
              <a:rPr lang="en-US" altLang="en-US" sz="24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intentionally freezes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pass</a:t>
            </a:r>
          </a:p>
          <a:p>
            <a:pPr>
              <a:spcBef>
                <a:spcPts val="0"/>
              </a:spcBef>
              <a:buNone/>
            </a:pPr>
            <a:endParaRPr lang="en-US" altLang="en-US" sz="2400" dirty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print ("never prints")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python3 test3.py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Ctrl-C&gt; 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has to be typed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cat test3.c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main()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{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while (</a:t>
            </a:r>
            <a:r>
              <a:rPr lang="en-US" altLang="en-US" sz="24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1) //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This </a:t>
            </a:r>
            <a:r>
              <a:rPr lang="en-US" altLang="en-US" sz="24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code intentionally freezes</a:t>
            </a: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b="1" dirty="0">
                <a:solidFill>
                  <a:schemeClr val="accent5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–o test3.x test3.c; ./test3.x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Ctrl-C&gt; </a:t>
            </a:r>
            <a:r>
              <a:rPr lang="en-US" alt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has to be typed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905" y="1"/>
            <a:ext cx="97416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rgbClr val="0070C0"/>
                </a:solidFill>
                <a:latin typeface="Lucida Sans Typewriter" panose="020B0509030504030204" pitchFamily="49" charset="0"/>
              </a:rPr>
              <a:t>pass</a:t>
            </a:r>
            <a:r>
              <a:rPr lang="en-US" altLang="en-US" sz="4000" dirty="0">
                <a:solidFill>
                  <a:srgbClr val="0070C0"/>
                </a:solidFill>
              </a:rPr>
              <a:t>: </a:t>
            </a:r>
            <a:r>
              <a:rPr lang="en-US" altLang="en-US" sz="4000" dirty="0" smtClean="0">
                <a:solidFill>
                  <a:srgbClr val="00B0F0"/>
                </a:solidFill>
              </a:rPr>
              <a:t>same </a:t>
            </a:r>
            <a:r>
              <a:rPr lang="en-US" altLang="en-US" sz="4000" dirty="0">
                <a:solidFill>
                  <a:srgbClr val="00B0F0"/>
                </a:solidFill>
              </a:rPr>
              <a:t>as isolated “;” in C</a:t>
            </a:r>
            <a:r>
              <a:rPr lang="en-US" altLang="en-US" sz="3600" dirty="0">
                <a:solidFill>
                  <a:srgbClr val="00B0F0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5055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Import control with _...</a:t>
            </a:r>
            <a:endParaRPr lang="en-US" sz="48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92893" y="880825"/>
            <a:ext cx="9144001" cy="5977175"/>
          </a:xfrm>
        </p:spPr>
        <p:txBody>
          <a:bodyPr>
            <a:normAutofit fontScale="92500"/>
          </a:bodyPr>
          <a:lstStyle/>
          <a:p>
            <a:r>
              <a:rPr lang="en-US" sz="3900" dirty="0">
                <a:solidFill>
                  <a:srgbClr val="FF0000"/>
                </a:solidFill>
              </a:rPr>
              <a:t>Names that start with </a:t>
            </a:r>
            <a:r>
              <a:rPr lang="en-US" sz="3900" dirty="0" err="1" smtClean="0">
                <a:solidFill>
                  <a:srgbClr val="FF0000"/>
                </a:solidFill>
              </a:rPr>
              <a:t>atleast</a:t>
            </a:r>
            <a:r>
              <a:rPr lang="en-US" sz="3900" dirty="0" smtClean="0">
                <a:solidFill>
                  <a:srgbClr val="FF0000"/>
                </a:solidFill>
              </a:rPr>
              <a:t> one </a:t>
            </a:r>
            <a:r>
              <a:rPr lang="en-US" sz="3900" dirty="0">
                <a:solidFill>
                  <a:srgbClr val="FF0000"/>
                </a:solidFill>
              </a:rPr>
              <a:t>underscore (_V) are not imported </a:t>
            </a:r>
            <a:r>
              <a:rPr lang="en-US" sz="3900" dirty="0" smtClean="0">
                <a:solidFill>
                  <a:srgbClr val="FF0000"/>
                </a:solidFill>
              </a:rPr>
              <a:t>by </a:t>
            </a:r>
            <a:r>
              <a:rPr lang="en-US" sz="3900" dirty="0">
                <a:solidFill>
                  <a:srgbClr val="FF0000"/>
                </a:solidFill>
              </a:rPr>
              <a:t>“from … import </a:t>
            </a:r>
            <a:r>
              <a:rPr lang="en-US" sz="3900" dirty="0" smtClean="0">
                <a:solidFill>
                  <a:srgbClr val="FF0000"/>
                </a:solidFill>
              </a:rPr>
              <a:t>*”</a:t>
            </a:r>
            <a:endParaRPr lang="en-US" sz="3900" dirty="0">
              <a:solidFill>
                <a:srgbClr val="FF0000"/>
              </a:solidFill>
            </a:endParaRPr>
          </a:p>
          <a:p>
            <a:pPr lvl="1"/>
            <a:r>
              <a:rPr lang="en-US" altLang="zh-TW" sz="3700" dirty="0">
                <a:solidFill>
                  <a:srgbClr val="FF0000"/>
                </a:solidFill>
              </a:rPr>
              <a:t>So these data and methods are </a:t>
            </a:r>
            <a:r>
              <a:rPr lang="en-US" altLang="zh-TW" sz="3700" b="1" i="1" dirty="0">
                <a:solidFill>
                  <a:srgbClr val="FF0000"/>
                </a:solidFill>
              </a:rPr>
              <a:t>private</a:t>
            </a:r>
            <a:r>
              <a:rPr lang="en-US" altLang="zh-TW" sz="3700" i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zh-TW" sz="3700" dirty="0">
                <a:solidFill>
                  <a:srgbClr val="FF0000"/>
                </a:solidFill>
              </a:rPr>
              <a:t>Alternatively, you can directly specify what is to be private by creating a list named “__all__”:</a:t>
            </a:r>
            <a:r>
              <a:rPr lang="en-US" altLang="zh-TW" sz="3500" dirty="0">
                <a:solidFill>
                  <a:srgbClr val="FF0000"/>
                </a:solidFill>
              </a:rPr>
              <a:t/>
            </a:r>
            <a:br>
              <a:rPr lang="en-US" altLang="zh-TW" sz="3500" dirty="0">
                <a:solidFill>
                  <a:srgbClr val="FF0000"/>
                </a:solidFill>
              </a:rPr>
            </a:br>
            <a:r>
              <a:rPr lang="en-US" altLang="zh-TW" sz="3500" dirty="0">
                <a:solidFill>
                  <a:srgbClr val="002060"/>
                </a:solidFill>
              </a:rPr>
              <a:t>__all__ = [“x1”,“y1”,“z1”] #only </a:t>
            </a:r>
            <a:r>
              <a:rPr lang="en-US" altLang="zh-TW" sz="3500" dirty="0" smtClean="0">
                <a:solidFill>
                  <a:srgbClr val="002060"/>
                </a:solidFill>
              </a:rPr>
              <a:t>these 3 import</a:t>
            </a:r>
            <a:endParaRPr lang="en-US" altLang="zh-TW" sz="3500" dirty="0">
              <a:solidFill>
                <a:srgbClr val="002060"/>
              </a:solidFill>
            </a:endParaRPr>
          </a:p>
          <a:p>
            <a:pPr lvl="2"/>
            <a:r>
              <a:rPr lang="en-US" altLang="zh-TW" sz="3100" dirty="0">
                <a:solidFill>
                  <a:srgbClr val="FF0000"/>
                </a:solidFill>
              </a:rPr>
              <a:t>This list is only read when using the “from *” syntax.</a:t>
            </a:r>
            <a:endParaRPr lang="en-US" sz="3900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900" dirty="0" smtClean="0">
                <a:solidFill>
                  <a:srgbClr val="FF0000"/>
                </a:solidFill>
              </a:rPr>
              <a:t>Such names with double underscores on both sides </a:t>
            </a:r>
            <a:r>
              <a:rPr lang="en-US" altLang="zh-TW" sz="3900" dirty="0" smtClean="0">
                <a:solidFill>
                  <a:srgbClr val="FF0000"/>
                </a:solidFill>
              </a:rPr>
              <a:t>(__</a:t>
            </a:r>
            <a:r>
              <a:rPr lang="en-US" altLang="zh-TW" sz="3900" dirty="0">
                <a:solidFill>
                  <a:srgbClr val="FF0000"/>
                </a:solidFill>
              </a:rPr>
              <a:t>V__)‏ </a:t>
            </a:r>
            <a:r>
              <a:rPr lang="en-US" sz="3900" dirty="0">
                <a:solidFill>
                  <a:srgbClr val="FF0000"/>
                </a:solidFill>
              </a:rPr>
              <a:t>are </a:t>
            </a:r>
            <a:r>
              <a:rPr lang="en-US" sz="3900" dirty="0" smtClean="0">
                <a:solidFill>
                  <a:srgbClr val="FF0000"/>
                </a:solidFill>
              </a:rPr>
              <a:t>system-defined </a:t>
            </a:r>
            <a:r>
              <a:rPr lang="en-US" sz="3900" dirty="0">
                <a:solidFill>
                  <a:srgbClr val="FF0000"/>
                </a:solidFill>
              </a:rPr>
              <a:t>names.</a:t>
            </a:r>
          </a:p>
          <a:p>
            <a:pPr>
              <a:spcBef>
                <a:spcPts val="1800"/>
              </a:spcBef>
            </a:pPr>
            <a:r>
              <a:rPr lang="en-US" sz="3900" dirty="0">
                <a:solidFill>
                  <a:srgbClr val="FF0000"/>
                </a:solidFill>
              </a:rPr>
              <a:t>(Names that only start with 2 underscores (__V) are local to a class; we’ll learn this later.)</a:t>
            </a:r>
          </a:p>
        </p:txBody>
      </p:sp>
    </p:spTree>
    <p:extLst>
      <p:ext uri="{BB962C8B-B14F-4D97-AF65-F5344CB8AC3E}">
        <p14:creationId xmlns:p14="http://schemas.microsoft.com/office/powerpoint/2010/main" val="6786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>
                <a:solidFill>
                  <a:srgbClr val="0070C0"/>
                </a:solidFill>
              </a:rPr>
              <a:t>Control Flow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/>
              <a:t> The control flow statements are:</a:t>
            </a:r>
          </a:p>
          <a:p>
            <a:pPr marL="0" indent="0">
              <a:buNone/>
            </a:pPr>
            <a:endParaRPr lang="en-US" altLang="en-US" sz="1100"/>
          </a:p>
          <a:p>
            <a:pPr>
              <a:buFontTx/>
              <a:buNone/>
            </a:pPr>
            <a:r>
              <a:rPr lang="en-US" altLang="en-US" sz="3200"/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A6A6A6"/>
                </a:solidFill>
              </a:rPr>
              <a:t>	  </a:t>
            </a:r>
            <a: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>
              <a:buFontTx/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>
                <a:solidFill>
                  <a:srgbClr val="0070C0"/>
                </a:solidFill>
              </a:rPr>
              <a:t>Control Flow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/>
              <a:t> The control flow statements are:</a:t>
            </a:r>
          </a:p>
          <a:p>
            <a:pPr marL="0" indent="0">
              <a:buNone/>
            </a:pPr>
            <a:endParaRPr lang="en-US" altLang="en-US" sz="1100"/>
          </a:p>
          <a:p>
            <a:pPr>
              <a:buFontTx/>
              <a:buNone/>
            </a:pPr>
            <a:r>
              <a:rPr lang="en-US" altLang="en-US" sz="3200"/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A6A6A6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0" indent="0"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7369" y="967611"/>
            <a:ext cx="9425725" cy="559527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825"/>
              </a:spcBef>
              <a:buNone/>
            </a:pPr>
            <a:r>
              <a:rPr lang="en-US" altLang="en-US" sz="3669" dirty="0"/>
              <a:t>  Mathematics </a:t>
            </a:r>
            <a:r>
              <a:rPr lang="en-US" altLang="en-US" sz="3669" dirty="0" smtClean="0"/>
              <a:t>(</a:t>
            </a:r>
            <a:r>
              <a:rPr lang="zh-TW" altLang="en-US" sz="3200" dirty="0"/>
              <a:t>數學</a:t>
            </a:r>
            <a:r>
              <a:rPr lang="en-US" altLang="en-US" sz="3669" dirty="0" smtClean="0"/>
              <a:t>) defines </a:t>
            </a:r>
            <a:r>
              <a:rPr lang="en-US" altLang="en-US" sz="3669" dirty="0"/>
              <a:t>two types of sets:</a:t>
            </a:r>
          </a:p>
          <a:p>
            <a:pPr marL="364871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302" dirty="0"/>
              <a:t>1. </a:t>
            </a:r>
            <a:r>
              <a:rPr lang="en-US" altLang="en-US" sz="3302" dirty="0">
                <a:solidFill>
                  <a:srgbClr val="FF0000"/>
                </a:solidFill>
              </a:rPr>
              <a:t>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/>
              <a:t>If you want to visit all elements of an ordered set, then they must be visited in a specific order.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/>
              <a:t>Eg</a:t>
            </a:r>
            <a:r>
              <a:rPr lang="en-US" altLang="en-US" sz="2935" dirty="0"/>
              <a:t>: </a:t>
            </a:r>
            <a:r>
              <a:rPr lang="en-US" altLang="en-US" sz="2935" b="1" dirty="0">
                <a:solidFill>
                  <a:srgbClr val="0070C0"/>
                </a:solidFill>
              </a:rPr>
              <a:t>Dealing</a:t>
            </a:r>
            <a:r>
              <a:rPr lang="en-US" altLang="en-US" sz="2935" dirty="0"/>
              <a:t> </a:t>
            </a:r>
            <a:r>
              <a:rPr lang="en-US" altLang="en-US" sz="2935" b="1" dirty="0">
                <a:solidFill>
                  <a:srgbClr val="0070C0"/>
                </a:solidFill>
              </a:rPr>
              <a:t>a stack of cards</a:t>
            </a:r>
            <a:r>
              <a:rPr lang="en-US" altLang="en-US" sz="2935" dirty="0"/>
              <a:t> off the top of the deck.</a:t>
            </a:r>
          </a:p>
          <a:p>
            <a:pPr marL="1729793" lvl="4" indent="-270826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/>
              <a:t>The cards always come out the same, regardless of who deals the deck.</a:t>
            </a:r>
          </a:p>
          <a:p>
            <a:pPr marL="364871" lvl="1" indent="0">
              <a:lnSpc>
                <a:spcPct val="80000"/>
              </a:lnSpc>
              <a:spcBef>
                <a:spcPts val="2100"/>
              </a:spcBef>
              <a:buNone/>
            </a:pPr>
            <a:r>
              <a:rPr lang="en-US" altLang="en-US" sz="3302" dirty="0"/>
              <a:t>2. </a:t>
            </a:r>
            <a:r>
              <a:rPr lang="en-US" altLang="en-US" sz="3302" dirty="0">
                <a:solidFill>
                  <a:srgbClr val="FF0000"/>
                </a:solidFill>
              </a:rPr>
              <a:t>Unordered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/>
              <a:t>If you want to visit all elements of an unordered set, then the order is unimportant.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/>
              <a:t>Eg</a:t>
            </a:r>
            <a:r>
              <a:rPr lang="en-US" altLang="en-US" sz="2935" dirty="0"/>
              <a:t>: </a:t>
            </a:r>
            <a:r>
              <a:rPr lang="en-US" altLang="en-US" sz="2935" b="1" dirty="0">
                <a:solidFill>
                  <a:srgbClr val="0070C0"/>
                </a:solidFill>
              </a:rPr>
              <a:t>Pulling</a:t>
            </a:r>
            <a:r>
              <a:rPr lang="en-US" altLang="en-US" sz="2935" dirty="0">
                <a:solidFill>
                  <a:srgbClr val="0070C0"/>
                </a:solidFill>
              </a:rPr>
              <a:t> </a:t>
            </a:r>
            <a:r>
              <a:rPr lang="en-US" altLang="en-US" sz="2935" b="1" dirty="0">
                <a:solidFill>
                  <a:srgbClr val="0070C0"/>
                </a:solidFill>
              </a:rPr>
              <a:t>balls out of a bag</a:t>
            </a:r>
            <a:r>
              <a:rPr lang="en-US" altLang="en-US" sz="2935" dirty="0"/>
              <a:t>.</a:t>
            </a:r>
          </a:p>
          <a:p>
            <a:pPr marL="1729793" lvl="4" indent="-270826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/>
              <a:t>The balls could come out different each time.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0"/>
            <a:ext cx="9729788" cy="1077171"/>
          </a:xfrm>
          <a:prstGeom prst="rect">
            <a:avLst/>
          </a:prstGeom>
        </p:spPr>
        <p:txBody>
          <a:bodyPr vert="horz" lIns="83872" tIns="41936" rIns="83872" bIns="41936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Mathematical </a:t>
            </a:r>
            <a:r>
              <a:rPr lang="en-US" altLang="zh-TW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4400" dirty="0">
                <a:solidFill>
                  <a:srgbClr val="0070C0"/>
                </a:solidFill>
              </a:rPr>
              <a:t>數學</a:t>
            </a:r>
            <a:r>
              <a:rPr lang="en-US" altLang="zh-TW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4400" dirty="0">
                <a:solidFill>
                  <a:srgbClr val="0070C0"/>
                </a:solidFill>
              </a:rPr>
              <a:t> </a:t>
            </a:r>
            <a:r>
              <a:rPr lang="en-US" altLang="en-US" sz="4400" dirty="0" smtClean="0">
                <a:solidFill>
                  <a:srgbClr val="0070C0"/>
                </a:solidFill>
              </a:rPr>
              <a:t>Sets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7369" y="967611"/>
            <a:ext cx="9425725" cy="559527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825"/>
              </a:spcBef>
              <a:buNone/>
            </a:pPr>
            <a:endParaRPr lang="en-US" altLang="en-US" sz="3669" dirty="0"/>
          </a:p>
          <a:p>
            <a:pPr marL="364871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302" dirty="0"/>
              <a:t>1. </a:t>
            </a:r>
            <a:r>
              <a:rPr lang="en-US" altLang="en-US" sz="3302" dirty="0">
                <a:solidFill>
                  <a:srgbClr val="FF0000"/>
                </a:solidFill>
              </a:rPr>
              <a:t>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If you want to visit all elements of an ordered set, then they must be visited in a specific order.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>
                <a:solidFill>
                  <a:schemeClr val="bg1"/>
                </a:solidFill>
              </a:rPr>
              <a:t>Eg</a:t>
            </a:r>
            <a:r>
              <a:rPr lang="en-US" altLang="en-US" sz="2935" dirty="0">
                <a:solidFill>
                  <a:schemeClr val="bg1"/>
                </a:solidFill>
              </a:rPr>
              <a:t>: </a:t>
            </a:r>
            <a:r>
              <a:rPr lang="en-US" altLang="en-US" sz="2935" b="1" dirty="0">
                <a:solidFill>
                  <a:schemeClr val="bg1"/>
                </a:solidFill>
              </a:rPr>
              <a:t>Dealing</a:t>
            </a:r>
            <a:r>
              <a:rPr lang="en-US" altLang="en-US" sz="2935" dirty="0">
                <a:solidFill>
                  <a:schemeClr val="bg1"/>
                </a:solidFill>
              </a:rPr>
              <a:t> </a:t>
            </a:r>
            <a:r>
              <a:rPr lang="en-US" altLang="en-US" sz="2935" b="1" dirty="0">
                <a:solidFill>
                  <a:schemeClr val="bg1"/>
                </a:solidFill>
              </a:rPr>
              <a:t>a stack of cards</a:t>
            </a:r>
            <a:r>
              <a:rPr lang="en-US" altLang="en-US" sz="2935" dirty="0">
                <a:solidFill>
                  <a:schemeClr val="bg1"/>
                </a:solidFill>
              </a:rPr>
              <a:t> off the top of the deck.</a:t>
            </a:r>
          </a:p>
          <a:p>
            <a:pPr marL="1729793" lvl="4" indent="-270826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The cards always come out the same, regardless of who deals the deck.</a:t>
            </a:r>
          </a:p>
          <a:p>
            <a:pPr marL="364871" lvl="1" indent="0">
              <a:lnSpc>
                <a:spcPct val="80000"/>
              </a:lnSpc>
              <a:spcBef>
                <a:spcPts val="2100"/>
              </a:spcBef>
              <a:buNone/>
            </a:pPr>
            <a:r>
              <a:rPr lang="en-US" altLang="en-US" sz="3302" dirty="0"/>
              <a:t>2. </a:t>
            </a:r>
            <a:r>
              <a:rPr lang="en-US" altLang="en-US" sz="3302" dirty="0">
                <a:solidFill>
                  <a:srgbClr val="FF0000"/>
                </a:solidFill>
              </a:rPr>
              <a:t>Unordered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If you want to visit all elements of an unordered set, then the order is unimportant.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>
                <a:solidFill>
                  <a:schemeClr val="bg1"/>
                </a:solidFill>
              </a:rPr>
              <a:t>Eg</a:t>
            </a:r>
            <a:r>
              <a:rPr lang="en-US" altLang="en-US" sz="2935" dirty="0">
                <a:solidFill>
                  <a:schemeClr val="bg1"/>
                </a:solidFill>
              </a:rPr>
              <a:t>: </a:t>
            </a:r>
            <a:r>
              <a:rPr lang="en-US" altLang="en-US" sz="2935" b="1" dirty="0">
                <a:solidFill>
                  <a:schemeClr val="bg1"/>
                </a:solidFill>
              </a:rPr>
              <a:t>Pulling</a:t>
            </a:r>
            <a:r>
              <a:rPr lang="en-US" altLang="en-US" sz="2935" dirty="0">
                <a:solidFill>
                  <a:schemeClr val="bg1"/>
                </a:solidFill>
              </a:rPr>
              <a:t> </a:t>
            </a:r>
            <a:r>
              <a:rPr lang="en-US" altLang="en-US" sz="2935" b="1" dirty="0">
                <a:solidFill>
                  <a:schemeClr val="bg1"/>
                </a:solidFill>
              </a:rPr>
              <a:t>balls out of a bag</a:t>
            </a:r>
            <a:r>
              <a:rPr lang="en-US" altLang="en-US" sz="2935" dirty="0">
                <a:solidFill>
                  <a:schemeClr val="bg1"/>
                </a:solidFill>
              </a:rPr>
              <a:t>.</a:t>
            </a:r>
          </a:p>
          <a:p>
            <a:pPr marL="1729793" lvl="4" indent="-270826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The balls could come out different each time.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6104" y="4332500"/>
            <a:ext cx="9598737" cy="2525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360" lvl="4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935" dirty="0">
                <a:solidFill>
                  <a:prstClr val="black"/>
                </a:solidFill>
              </a:rPr>
              <a:t>Python-style</a:t>
            </a:r>
          </a:p>
          <a:p>
            <a:pPr marL="1467703" lvl="5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568" i="1" dirty="0" smtClean="0">
                <a:solidFill>
                  <a:prstClr val="black"/>
                </a:solidFill>
              </a:rPr>
              <a:t>Sets, Dictionaries</a:t>
            </a:r>
            <a:endParaRPr lang="en-US" altLang="en-US" sz="2568" i="1" dirty="0">
              <a:solidFill>
                <a:prstClr val="black"/>
              </a:solidFill>
            </a:endParaRPr>
          </a:p>
          <a:p>
            <a:pPr marL="1048360" lvl="2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935" dirty="0">
                <a:solidFill>
                  <a:prstClr val="black"/>
                </a:solidFill>
              </a:rPr>
              <a:t>C-style: </a:t>
            </a:r>
            <a:r>
              <a:rPr lang="en-US" altLang="en-US" sz="2568" i="1" dirty="0">
                <a:solidFill>
                  <a:prstClr val="black"/>
                </a:solidFill>
              </a:rPr>
              <a:t>Nothing </a:t>
            </a:r>
            <a:r>
              <a:rPr lang="en-US" altLang="en-US" sz="2568" i="1" dirty="0" smtClean="0">
                <a:solidFill>
                  <a:prstClr val="black"/>
                </a:solidFill>
              </a:rPr>
              <a:t>(speaking </a:t>
            </a:r>
            <a:r>
              <a:rPr lang="en-US" altLang="en-US" sz="2568" i="1" dirty="0">
                <a:solidFill>
                  <a:prstClr val="black"/>
                </a:solidFill>
              </a:rPr>
              <a:t>strictly of built-in types)</a:t>
            </a:r>
          </a:p>
          <a:p>
            <a:pPr marL="1467703" lvl="6" indent="-366926">
              <a:lnSpc>
                <a:spcPct val="80000"/>
              </a:lnSpc>
            </a:pPr>
            <a:r>
              <a:rPr lang="en-US" altLang="en-US" sz="2568" dirty="0">
                <a:solidFill>
                  <a:srgbClr val="FF0000"/>
                </a:solidFill>
              </a:rPr>
              <a:t>Q: But wait! We know that, mathematically, unordered sets </a:t>
            </a:r>
            <a:br>
              <a:rPr lang="en-US" altLang="en-US" sz="2568" dirty="0">
                <a:solidFill>
                  <a:srgbClr val="FF0000"/>
                </a:solidFill>
              </a:rPr>
            </a:br>
            <a:r>
              <a:rPr lang="en-US" altLang="en-US" sz="2568" dirty="0">
                <a:solidFill>
                  <a:srgbClr val="FF0000"/>
                </a:solidFill>
              </a:rPr>
              <a:t>do exist, so how can they be modeled in C?</a:t>
            </a:r>
          </a:p>
          <a:p>
            <a:pPr marL="1467703" lvl="6" indent="-366926">
              <a:lnSpc>
                <a:spcPct val="80000"/>
              </a:lnSpc>
            </a:pPr>
            <a:r>
              <a:rPr lang="en-US" altLang="en-US" sz="2568" dirty="0">
                <a:solidFill>
                  <a:srgbClr val="00B050"/>
                </a:solidFill>
              </a:rPr>
              <a:t>A: Well, a full-order can be imposed upon a partial order. </a:t>
            </a:r>
            <a:br>
              <a:rPr lang="en-US" altLang="en-US" sz="2568" dirty="0">
                <a:solidFill>
                  <a:srgbClr val="00B050"/>
                </a:solidFill>
              </a:rPr>
            </a:br>
            <a:r>
              <a:rPr lang="en-US" altLang="en-US" sz="2568" dirty="0">
                <a:solidFill>
                  <a:srgbClr val="00B050"/>
                </a:solidFill>
              </a:rPr>
              <a:t>So a set can be stored into an array or linked list or table.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6104" y="1785415"/>
            <a:ext cx="9633685" cy="2142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360" lvl="4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</a:rPr>
              <a:t>Python-style</a:t>
            </a:r>
          </a:p>
          <a:p>
            <a:pPr marL="1467703" lvl="5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prstClr val="black"/>
                </a:solidFill>
              </a:rPr>
              <a:t>Lists</a:t>
            </a:r>
            <a:r>
              <a:rPr lang="en-US" altLang="en-US" sz="2800" dirty="0">
                <a:solidFill>
                  <a:prstClr val="black"/>
                </a:solidFill>
              </a:rPr>
              <a:t>, </a:t>
            </a:r>
            <a:r>
              <a:rPr lang="en-US" altLang="en-US" sz="2800" i="1" dirty="0">
                <a:solidFill>
                  <a:prstClr val="black"/>
                </a:solidFill>
              </a:rPr>
              <a:t>Tuples</a:t>
            </a:r>
            <a:r>
              <a:rPr lang="en-US" altLang="en-US" sz="2800" dirty="0">
                <a:solidFill>
                  <a:prstClr val="black"/>
                </a:solidFill>
              </a:rPr>
              <a:t> (immutable lists), </a:t>
            </a:r>
            <a:r>
              <a:rPr lang="en-US" altLang="en-US" sz="2800" i="1" dirty="0">
                <a:solidFill>
                  <a:prstClr val="black"/>
                </a:solidFill>
              </a:rPr>
              <a:t>Strings</a:t>
            </a:r>
            <a:r>
              <a:rPr lang="en-US" altLang="en-US" sz="2800" dirty="0">
                <a:solidFill>
                  <a:prstClr val="black"/>
                </a:solidFill>
              </a:rPr>
              <a:t> (tuples of </a:t>
            </a:r>
            <a:r>
              <a:rPr lang="en-US" altLang="en-US" sz="2800" dirty="0" smtClean="0">
                <a:solidFill>
                  <a:prstClr val="black"/>
                </a:solidFill>
              </a:rPr>
              <a:t/>
            </a:r>
            <a:br>
              <a:rPr lang="en-US" altLang="en-US" sz="2800" dirty="0" smtClean="0">
                <a:solidFill>
                  <a:prstClr val="black"/>
                </a:solidFill>
              </a:rPr>
            </a:br>
            <a:r>
              <a:rPr lang="en-US" altLang="en-US" sz="2800" dirty="0" smtClean="0">
                <a:solidFill>
                  <a:prstClr val="black"/>
                </a:solidFill>
              </a:rPr>
              <a:t>characters</a:t>
            </a:r>
            <a:r>
              <a:rPr lang="en-US" altLang="en-US" sz="2800" dirty="0">
                <a:solidFill>
                  <a:prstClr val="black"/>
                </a:solidFill>
              </a:rPr>
              <a:t>)  </a:t>
            </a:r>
          </a:p>
          <a:p>
            <a:pPr marL="1048360" lvl="2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</a:rPr>
              <a:t>C-style </a:t>
            </a:r>
          </a:p>
          <a:p>
            <a:pPr marL="1467703" lvl="3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prstClr val="black"/>
                </a:solidFill>
              </a:rPr>
              <a:t>Arrays</a:t>
            </a:r>
            <a:r>
              <a:rPr lang="en-US" altLang="en-US" sz="2800" dirty="0">
                <a:solidFill>
                  <a:prstClr val="black"/>
                </a:solidFill>
              </a:rPr>
              <a:t>, </a:t>
            </a:r>
            <a:r>
              <a:rPr lang="en-US" altLang="en-US" sz="2800" i="1" dirty="0">
                <a:solidFill>
                  <a:prstClr val="black"/>
                </a:solidFill>
              </a:rPr>
              <a:t>Strings</a:t>
            </a:r>
            <a:r>
              <a:rPr lang="en-US" altLang="en-US" sz="2800" dirty="0">
                <a:solidFill>
                  <a:prstClr val="black"/>
                </a:solidFill>
              </a:rPr>
              <a:t> (arrays of </a:t>
            </a:r>
            <a:r>
              <a:rPr lang="en-US" altLang="en-US" sz="2800" dirty="0" smtClean="0">
                <a:solidFill>
                  <a:prstClr val="black"/>
                </a:solidFill>
              </a:rPr>
              <a:t>characters), </a:t>
            </a:r>
            <a:r>
              <a:rPr lang="en-US" altLang="en-US" sz="2800" i="1" dirty="0" smtClean="0">
                <a:solidFill>
                  <a:prstClr val="black"/>
                </a:solidFill>
              </a:rPr>
              <a:t>Linked </a:t>
            </a:r>
            <a:r>
              <a:rPr lang="en-US" altLang="en-US" sz="2800" i="1" dirty="0" err="1" smtClean="0">
                <a:solidFill>
                  <a:prstClr val="black"/>
                </a:solidFill>
              </a:rPr>
              <a:t>lists,etc</a:t>
            </a:r>
            <a:r>
              <a:rPr lang="en-US" altLang="en-US" sz="2800" i="1" dirty="0" smtClean="0">
                <a:solidFill>
                  <a:prstClr val="black"/>
                </a:solidFill>
              </a:rPr>
              <a:t>.</a:t>
            </a:r>
            <a:endParaRPr lang="en-US" altLang="en-US" sz="2800" i="1" dirty="0">
              <a:solidFill>
                <a:prstClr val="black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9729788" cy="1077171"/>
          </a:xfrm>
          <a:prstGeom prst="rect">
            <a:avLst/>
          </a:prstGeom>
        </p:spPr>
        <p:txBody>
          <a:bodyPr vert="horz" lIns="83872" tIns="41936" rIns="83872" bIns="41936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Sets in Computer Languages</a:t>
            </a:r>
          </a:p>
        </p:txBody>
      </p:sp>
    </p:spTree>
    <p:extLst>
      <p:ext uri="{BB962C8B-B14F-4D97-AF65-F5344CB8AC3E}">
        <p14:creationId xmlns:p14="http://schemas.microsoft.com/office/powerpoint/2010/main" val="18007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92894" y="15240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latin typeface="Lucida Sans Typewriter" panose="020B0509030504030204" pitchFamily="49" charset="0"/>
              </a:rPr>
              <a:t>d",A</a:t>
            </a:r>
            <a:r>
              <a:rPr lang="en-US" altLang="en-US" dirty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]);</a:t>
            </a:r>
            <a:endParaRPr lang="en-US" altLang="en-US" dirty="0"/>
          </a:p>
          <a:p>
            <a:pPr marL="574675" lvl="1" indent="-287338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>
                <a:latin typeface="Lucida Sans Typewriter" panose="020B0509030504030204" pitchFamily="49" charset="0"/>
              </a:rPr>
              <a:t>head;p;p</a:t>
            </a:r>
            <a:r>
              <a:rPr lang="en-US" altLang="en-US" dirty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latin typeface="Lucida Sans Typewriter" panose="020B0509030504030204" pitchFamily="49" charset="0"/>
              </a:rPr>
              <a:t>d",p</a:t>
            </a:r>
            <a:r>
              <a:rPr lang="en-US" altLang="en-US" dirty="0">
                <a:latin typeface="Lucida Sans Typewriter" panose="020B0509030504030204" pitchFamily="49" charset="0"/>
              </a:rPr>
              <a:t>-&gt;v);</a:t>
            </a:r>
          </a:p>
          <a:p>
            <a:pPr marL="1027113" lvl="2" indent="-338138"/>
            <a:r>
              <a:rPr lang="en-US" altLang="en-US" sz="2800" dirty="0">
                <a:solidFill>
                  <a:srgbClr val="FF0000"/>
                </a:solidFill>
              </a:rPr>
              <a:t>Even if the underlying object is </a:t>
            </a:r>
            <a:r>
              <a:rPr lang="en-US" altLang="en-US" sz="2800" dirty="0" smtClean="0">
                <a:solidFill>
                  <a:srgbClr val="FF0000"/>
                </a:solidFill>
              </a:rPr>
              <a:t>unordered (so </a:t>
            </a:r>
            <a:r>
              <a:rPr lang="en-US" altLang="en-US" sz="2800" dirty="0">
                <a:solidFill>
                  <a:srgbClr val="FF0000"/>
                </a:solidFill>
              </a:rPr>
              <a:t>its elements </a:t>
            </a:r>
            <a:r>
              <a:rPr lang="en-US" altLang="en-US" sz="2800" dirty="0" smtClean="0">
                <a:solidFill>
                  <a:srgbClr val="FF0000"/>
                </a:solidFill>
              </a:rPr>
              <a:t>can visit </a:t>
            </a:r>
            <a:r>
              <a:rPr lang="en-US" altLang="en-US" sz="2800" dirty="0">
                <a:solidFill>
                  <a:srgbClr val="FF0000"/>
                </a:solidFill>
              </a:rPr>
              <a:t>in </a:t>
            </a:r>
            <a:r>
              <a:rPr lang="en-US" altLang="en-US" sz="2800" i="1" dirty="0">
                <a:solidFill>
                  <a:srgbClr val="00B0F0"/>
                </a:solidFill>
              </a:rPr>
              <a:t>any </a:t>
            </a:r>
            <a:r>
              <a:rPr lang="en-US" altLang="en-US" sz="2800" i="1" dirty="0" smtClean="0">
                <a:solidFill>
                  <a:srgbClr val="00B0F0"/>
                </a:solidFill>
              </a:rPr>
              <a:t>order</a:t>
            </a:r>
            <a:r>
              <a:rPr lang="en-US" altLang="en-US" sz="2800" dirty="0" smtClean="0">
                <a:solidFill>
                  <a:srgbClr val="FF0000"/>
                </a:solidFill>
              </a:rPr>
              <a:t>)...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5471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92894" y="15240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latin typeface="Lucida Sans Typewriter" panose="020B0509030504030204" pitchFamily="49" charset="0"/>
              </a:rPr>
              <a:t>d",A</a:t>
            </a:r>
            <a:r>
              <a:rPr lang="en-US" altLang="en-US" dirty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]);</a:t>
            </a:r>
            <a:endParaRPr lang="en-US" altLang="en-US" dirty="0"/>
          </a:p>
          <a:p>
            <a:pPr marL="574675" lvl="1" indent="-287338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>
                <a:latin typeface="Lucida Sans Typewriter" panose="020B0509030504030204" pitchFamily="49" charset="0"/>
              </a:rPr>
              <a:t>head;p;p</a:t>
            </a:r>
            <a:r>
              <a:rPr lang="en-US" altLang="en-US" dirty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latin typeface="Lucida Sans Typewriter" panose="020B0509030504030204" pitchFamily="49" charset="0"/>
              </a:rPr>
              <a:t>d",p</a:t>
            </a:r>
            <a:r>
              <a:rPr lang="en-US" altLang="en-US" dirty="0">
                <a:latin typeface="Lucida Sans Typewriter" panose="020B0509030504030204" pitchFamily="49" charset="0"/>
              </a:rPr>
              <a:t>-&gt;v);</a:t>
            </a:r>
          </a:p>
          <a:p>
            <a:pPr marL="1027113" lvl="2" indent="-338138"/>
            <a:r>
              <a:rPr lang="en-US" altLang="en-US" sz="2800" dirty="0">
                <a:solidFill>
                  <a:srgbClr val="FF0000"/>
                </a:solidFill>
              </a:rPr>
              <a:t>Even if the underlying object is </a:t>
            </a:r>
            <a:r>
              <a:rPr lang="en-US" altLang="en-US" sz="2800" dirty="0" smtClean="0">
                <a:solidFill>
                  <a:srgbClr val="FF0000"/>
                </a:solidFill>
              </a:rPr>
              <a:t>unordered (so </a:t>
            </a:r>
            <a:r>
              <a:rPr lang="en-US" altLang="en-US" sz="2800" dirty="0">
                <a:solidFill>
                  <a:srgbClr val="FF0000"/>
                </a:solidFill>
              </a:rPr>
              <a:t>its elements </a:t>
            </a:r>
            <a:r>
              <a:rPr lang="en-US" altLang="en-US" sz="2800" dirty="0" smtClean="0">
                <a:solidFill>
                  <a:srgbClr val="FF0000"/>
                </a:solidFill>
              </a:rPr>
              <a:t>can visit </a:t>
            </a:r>
            <a:r>
              <a:rPr lang="en-US" altLang="en-US" sz="2800" dirty="0">
                <a:solidFill>
                  <a:srgbClr val="FF0000"/>
                </a:solidFill>
              </a:rPr>
              <a:t>in </a:t>
            </a:r>
            <a:r>
              <a:rPr lang="en-US" altLang="en-US" sz="2800" i="1" dirty="0">
                <a:solidFill>
                  <a:srgbClr val="00B0F0"/>
                </a:solidFill>
              </a:rPr>
              <a:t>any </a:t>
            </a:r>
            <a:r>
              <a:rPr lang="en-US" altLang="en-US" sz="2800" i="1" dirty="0" smtClean="0">
                <a:solidFill>
                  <a:srgbClr val="00B0F0"/>
                </a:solidFill>
              </a:rPr>
              <a:t>order</a:t>
            </a:r>
            <a:r>
              <a:rPr lang="en-US" altLang="en-US" sz="2800" dirty="0" smtClean="0">
                <a:solidFill>
                  <a:srgbClr val="FF0000"/>
                </a:solidFill>
              </a:rPr>
              <a:t>) </a:t>
            </a:r>
            <a:r>
              <a:rPr lang="en-US" altLang="en-US" sz="2800" dirty="0">
                <a:solidFill>
                  <a:srgbClr val="FF0000"/>
                </a:solidFill>
              </a:rPr>
              <a:t>yet the above order is certainly one possibility that is allowed by “</a:t>
            </a:r>
            <a:r>
              <a:rPr lang="en-US" altLang="en-US" sz="2800" dirty="0">
                <a:solidFill>
                  <a:srgbClr val="00B0F0"/>
                </a:solidFill>
              </a:rPr>
              <a:t>any order</a:t>
            </a:r>
            <a:r>
              <a:rPr lang="en-US" altLang="en-US" sz="2800" dirty="0">
                <a:solidFill>
                  <a:srgbClr val="FF0000"/>
                </a:solidFill>
              </a:rPr>
              <a:t>”.</a:t>
            </a:r>
          </a:p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779294" y="3876675"/>
            <a:ext cx="2209800" cy="3048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42273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92894" y="1524000"/>
            <a:ext cx="9144000" cy="5334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latin typeface="Lucida Sans Typewriter" panose="020B0509030504030204" pitchFamily="49" charset="0"/>
              </a:rPr>
              <a:t>d",A</a:t>
            </a:r>
            <a:r>
              <a:rPr lang="en-US" altLang="en-US" dirty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]);</a:t>
            </a:r>
            <a:endParaRPr lang="en-US" altLang="en-US" dirty="0"/>
          </a:p>
          <a:p>
            <a:pPr marL="574675" lvl="1" indent="-287338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>
                <a:latin typeface="Lucida Sans Typewriter" panose="020B0509030504030204" pitchFamily="49" charset="0"/>
              </a:rPr>
              <a:t>head;p;p</a:t>
            </a:r>
            <a:r>
              <a:rPr lang="en-US" altLang="en-US" dirty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>
                <a:latin typeface="Lucida Sans Typewriter" panose="020B0509030504030204" pitchFamily="49" charset="0"/>
              </a:rPr>
              <a:t>printf</a:t>
            </a:r>
            <a:r>
              <a:rPr lang="en-US" altLang="en-US" dirty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>
                <a:latin typeface="Lucida Sans Typewriter" panose="020B0509030504030204" pitchFamily="49" charset="0"/>
              </a:rPr>
              <a:t>d",p</a:t>
            </a:r>
            <a:r>
              <a:rPr lang="en-US" altLang="en-US" dirty="0">
                <a:latin typeface="Lucida Sans Typewriter" panose="020B0509030504030204" pitchFamily="49" charset="0"/>
              </a:rPr>
              <a:t>-&gt;v);</a:t>
            </a:r>
          </a:p>
          <a:p>
            <a:pPr marL="1027113" lvl="2" indent="-338138"/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Even if the underlying object is </a:t>
            </a: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</a:rPr>
              <a:t>unordered (so 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its elements </a:t>
            </a: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</a:rPr>
              <a:t>can visit 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altLang="en-US" sz="2800" i="1" dirty="0">
                <a:solidFill>
                  <a:schemeClr val="bg1">
                    <a:lumMod val="85000"/>
                  </a:schemeClr>
                </a:solidFill>
              </a:rPr>
              <a:t>any </a:t>
            </a:r>
            <a:r>
              <a:rPr lang="en-US" altLang="en-US" sz="2800" i="1" dirty="0" smtClean="0">
                <a:solidFill>
                  <a:schemeClr val="bg1">
                    <a:lumMod val="85000"/>
                  </a:schemeClr>
                </a:solidFill>
              </a:rPr>
              <a:t>order</a:t>
            </a: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</a:rPr>
              <a:t>yet the above order is certainly one possibility that is allowed by “any order”.</a:t>
            </a:r>
          </a:p>
          <a:p>
            <a:r>
              <a:rPr lang="en-US" altLang="en-US" sz="3200" dirty="0">
                <a:solidFill>
                  <a:srgbClr val="FF0000"/>
                </a:solidFill>
              </a:rPr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in 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MyDictionary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2"/>
            <a:r>
              <a:rPr lang="en-US" altLang="en-US" sz="2800" dirty="0">
                <a:solidFill>
                  <a:srgbClr val="FF0000"/>
                </a:solidFill>
              </a:rPr>
              <a:t>This exactly matches the meaning of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math operation</a:t>
            </a:r>
            <a:r>
              <a:rPr lang="en-US" altLang="en-US" sz="2800" dirty="0">
                <a:solidFill>
                  <a:srgbClr val="FF0000"/>
                </a:solidFill>
              </a:rPr>
              <a:t>: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800" i="1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 (for all elements, </a:t>
            </a:r>
            <a:r>
              <a:rPr lang="en-US" altLang="en-US" sz="2800" i="1" dirty="0">
                <a:solidFill>
                  <a:srgbClr val="FF0000"/>
                </a:solidFill>
              </a:rPr>
              <a:t>E</a:t>
            </a:r>
            <a:r>
              <a:rPr lang="en-US" altLang="en-US" sz="2800" dirty="0">
                <a:solidFill>
                  <a:srgbClr val="FF0000"/>
                </a:solidFill>
              </a:rPr>
              <a:t>, of set, </a:t>
            </a:r>
            <a:r>
              <a:rPr lang="en-US" altLang="en-US" sz="2800" i="1" dirty="0">
                <a:solidFill>
                  <a:srgbClr val="FF0000"/>
                </a:solidFill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175336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92894" y="4526312"/>
            <a:ext cx="9144000" cy="31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>
                <a:solidFill>
                  <a:srgbClr val="FF0000"/>
                </a:solidFill>
              </a:rPr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MyDictionary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)</a:t>
            </a:r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2894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d",A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]);</a:t>
            </a:r>
            <a:endParaRPr lang="en-US" altLang="en-US" dirty="0" smtClean="0"/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head;p;p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-&gt;v);</a:t>
            </a:r>
          </a:p>
          <a:p>
            <a:r>
              <a:rPr lang="en-US" altLang="en-US" sz="3200" dirty="0" smtClean="0">
                <a:solidFill>
                  <a:srgbClr val="FF0000"/>
                </a:solidFill>
              </a:rPr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MyDictionary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en-US" sz="3200" dirty="0" smtClean="0">
                <a:solidFill>
                  <a:srgbClr val="FF0000"/>
                </a:solidFill>
              </a:rPr>
              <a:t>And </a:t>
            </a:r>
            <a:r>
              <a:rPr lang="en-US" altLang="en-US" sz="3200" dirty="0">
                <a:solidFill>
                  <a:srgbClr val="FF0000"/>
                </a:solidFill>
              </a:rPr>
              <a:t>since Python has this traversal method, why not use it for everything (while also enforcing order)?</a:t>
            </a:r>
            <a:endParaRPr lang="en-US" altLang="en-US" sz="3600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dirty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)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424700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7938E-6 -2.22222E-6 L -0.00016 -0.17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92894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d",A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]);</a:t>
            </a:r>
            <a:endParaRPr lang="en-US" altLang="en-US" dirty="0" smtClean="0"/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head;p;p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-&gt;v);</a:t>
            </a:r>
          </a:p>
          <a:p>
            <a:r>
              <a:rPr lang="en-US" altLang="en-US" sz="3200" dirty="0" smtClean="0"/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MyDictionary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en-US" sz="3200" dirty="0" smtClean="0">
                <a:solidFill>
                  <a:schemeClr val="bg1"/>
                </a:solidFill>
              </a:rPr>
              <a:t>And </a:t>
            </a:r>
            <a:r>
              <a:rPr lang="en-US" altLang="en-US" sz="3200" dirty="0">
                <a:solidFill>
                  <a:schemeClr val="bg1"/>
                </a:solidFill>
              </a:rPr>
              <a:t>since Python has this traversal method, why not use it for everything (while also enforcing order)?</a:t>
            </a:r>
            <a:endParaRPr lang="en-US" altLang="en-US" sz="3600" dirty="0">
              <a:solidFill>
                <a:schemeClr val="bg1"/>
              </a:solidFill>
            </a:endParaRP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dirty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)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21564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92894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d",A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]);</a:t>
            </a:r>
            <a:endParaRPr lang="en-US" altLang="en-US" dirty="0" smtClean="0"/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head;p;p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-&gt;v);</a:t>
            </a:r>
          </a:p>
          <a:p>
            <a:r>
              <a:rPr lang="en-US" altLang="en-US" sz="3200" dirty="0" smtClean="0"/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MyDictionary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And </a:t>
            </a:r>
            <a:r>
              <a:rPr lang="en-US" altLang="en-US" sz="2400" dirty="0">
                <a:solidFill>
                  <a:schemeClr val="bg1"/>
                </a:solidFill>
              </a:rPr>
              <a:t>since Python has this traversal method, why not use it for everything (while also enforcing order)?</a:t>
            </a:r>
            <a:endParaRPr lang="en-US" altLang="en-US" dirty="0">
              <a:solidFill>
                <a:schemeClr val="bg1"/>
              </a:solidFill>
            </a:endParaRP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dirty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)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42520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5000"/>
              </a:lnSpc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 import math as </a:t>
            </a:r>
            <a:r>
              <a:rPr lang="en-US" sz="2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myMath</a:t>
            </a:r>
            <a:endParaRPr lang="en-US" sz="26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file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srgbClr val="FFFFFF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FFFFFF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sz="2600" dirty="0">
                <a:solidFill>
                  <a:srgbClr val="FFFFFF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6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92894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d",A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]);</a:t>
            </a:r>
            <a:endParaRPr lang="en-US" altLang="en-US" dirty="0" smtClean="0"/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head;p;p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-&gt;v);</a:t>
            </a:r>
          </a:p>
          <a:p>
            <a:r>
              <a:rPr lang="en-US" altLang="en-US" sz="3200" dirty="0" smtClean="0"/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MyDictionary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sz="2400" dirty="0">
                <a:solidFill>
                  <a:schemeClr val="bg1"/>
                </a:solidFill>
              </a:rPr>
              <a:t>(while also enforcing order)?</a:t>
            </a:r>
            <a:endParaRPr lang="en-US" altLang="en-US" dirty="0">
              <a:solidFill>
                <a:schemeClr val="bg1"/>
              </a:solidFill>
            </a:endParaRP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dirty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)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  <a:p>
            <a:pPr marL="0" indent="0">
              <a:buNone/>
            </a:pP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7930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92894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/>
              <a:t>Since C’s data types are ordered, it makes sense that C’s traversal method is ordered:</a:t>
            </a:r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&lt;10;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++)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d",A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[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]);</a:t>
            </a:r>
            <a:endParaRPr lang="en-US" altLang="en-US" dirty="0" smtClean="0"/>
          </a:p>
          <a:p>
            <a:pPr marL="574675" lvl="1" indent="-287338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(p=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head;p;p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=p-&gt;next)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printf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("%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d",p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-&gt;v);</a:t>
            </a:r>
          </a:p>
          <a:p>
            <a:r>
              <a:rPr lang="en-US" altLang="en-US" sz="3200" dirty="0" smtClean="0"/>
              <a:t>Since Python has unordered sets, it makes sense to have a traversal method that doesn’t impose order: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MyDictionary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 in 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MyList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>
                <a:latin typeface="Lucida Sans Typewriter" panose="020B0509030504030204" pitchFamily="49" charset="0"/>
              </a:rPr>
              <a:t>for </a:t>
            </a:r>
            <a:r>
              <a:rPr lang="en-US" altLang="en-US" dirty="0" err="1"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dirty="0" err="1" smtClean="0">
                <a:latin typeface="Lucida Sans Typewriter" panose="020B0509030504030204" pitchFamily="49" charset="0"/>
              </a:rPr>
              <a:t>i</a:t>
            </a:r>
            <a:r>
              <a:rPr lang="en-US" altLang="en-US" dirty="0" smtClean="0">
                <a:latin typeface="Lucida Sans Typewriter" panose="020B05090305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altLang="en-US" dirty="0" smtClean="0">
              <a:latin typeface="Lucida Sans Typewriter" panose="020B0509030504030204" pitchFamily="49" charset="0"/>
            </a:endParaRPr>
          </a:p>
          <a:p>
            <a:r>
              <a:rPr lang="en-US" altLang="en-US" sz="3200" dirty="0">
                <a:solidFill>
                  <a:srgbClr val="FF0000"/>
                </a:solidFill>
              </a:rPr>
              <a:t>Compared to C, Python is cleaner &amp; has more power.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927"/>
            <a:ext cx="9729788" cy="144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altLang="en-US" sz="4400" dirty="0">
                <a:solidFill>
                  <a:srgbClr val="0070C0"/>
                </a:solidFill>
              </a:rPr>
              <a:t>A Note on Traversing </a:t>
            </a:r>
            <a:r>
              <a:rPr lang="en-US" altLang="en-US" sz="4400" dirty="0" smtClean="0">
                <a:solidFill>
                  <a:srgbClr val="0070C0"/>
                </a:solidFill>
              </a:rPr>
              <a:t>()</a:t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a Set of </a:t>
            </a:r>
            <a:r>
              <a:rPr lang="en-US" altLang="en-US" sz="4400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219211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92894" y="1188721"/>
            <a:ext cx="9144000" cy="471487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In Python, </a:t>
            </a:r>
            <a:r>
              <a:rPr lang="en-US" altLang="en-US" sz="3600" i="1" dirty="0"/>
              <a:t>everything</a:t>
            </a:r>
            <a:r>
              <a:rPr lang="en-US" altLang="en-US" sz="3600" dirty="0"/>
              <a:t> is an object. </a:t>
            </a:r>
          </a:p>
          <a:p>
            <a:pPr lvl="1"/>
            <a:r>
              <a:rPr lang="en-US" altLang="en-US" sz="3600" dirty="0" smtClean="0"/>
              <a:t>Including </a:t>
            </a:r>
            <a:r>
              <a:rPr lang="en-US" altLang="en-US" sz="3600" dirty="0"/>
              <a:t>the space you wish to iterate over.</a:t>
            </a:r>
          </a:p>
          <a:p>
            <a:pPr>
              <a:spcBef>
                <a:spcPts val="2400"/>
              </a:spcBef>
            </a:pPr>
            <a:r>
              <a:rPr lang="en-US" altLang="en-US" sz="3600" dirty="0"/>
              <a:t>If, for example, you want to iterate over the numbers from 1 to 10</a:t>
            </a:r>
          </a:p>
          <a:p>
            <a:pPr lvl="1"/>
            <a:r>
              <a:rPr lang="en-US" altLang="en-US" sz="3600" dirty="0"/>
              <a:t>Then that means iterating over all of the numbers </a:t>
            </a:r>
            <a:r>
              <a:rPr lang="en-US" altLang="en-US" sz="3600" i="1" dirty="0">
                <a:solidFill>
                  <a:srgbClr val="0070C0"/>
                </a:solidFill>
              </a:rPr>
              <a:t>in</a:t>
            </a:r>
            <a:r>
              <a:rPr lang="en-US" altLang="en-US" sz="3600" dirty="0"/>
              <a:t> that range. </a:t>
            </a:r>
          </a:p>
          <a:p>
            <a:pPr marL="397810" lvl="1" indent="0">
              <a:buNone/>
            </a:pPr>
            <a:r>
              <a:rPr lang="en-US" altLang="en-US" sz="4000" dirty="0">
                <a:latin typeface="Lucida Sans Typewriter" panose="020B0509030504030204" pitchFamily="49" charset="0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for </a:t>
            </a:r>
            <a:r>
              <a:rPr lang="en-US" alt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in range(10): print (</a:t>
            </a:r>
            <a:r>
              <a:rPr lang="en-US" alt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/>
            <a:endParaRPr lang="en-US" altLang="en-US" sz="3654" dirty="0"/>
          </a:p>
          <a:p>
            <a:pPr marL="0" indent="0">
              <a:buNone/>
            </a:pPr>
            <a:endParaRPr lang="en-US" altLang="en-US" sz="278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784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729788" cy="11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37337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0" y="1188721"/>
            <a:ext cx="9436894" cy="792479"/>
          </a:xfrm>
        </p:spPr>
        <p:txBody>
          <a:bodyPr>
            <a:noAutofit/>
          </a:bodyPr>
          <a:lstStyle/>
          <a:p>
            <a:pPr marL="512763" indent="-222250">
              <a:spcAft>
                <a:spcPts val="1500"/>
              </a:spcAft>
            </a:pPr>
            <a:r>
              <a:rPr lang="en-US" altLang="en-US" sz="3600" dirty="0"/>
              <a:t>You can also loop through strings, lists, etc</a:t>
            </a:r>
            <a:r>
              <a:rPr lang="en-US" altLang="en-US" sz="3600" dirty="0" smtClean="0"/>
              <a:t>.: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1600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lvl="1"/>
            <a:endParaRPr lang="en-US" altLang="en-US" sz="2000" dirty="0"/>
          </a:p>
          <a:p>
            <a:pPr marL="0" indent="0"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362200"/>
            <a:ext cx="9436894" cy="451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0">
              <a:spcAft>
                <a:spcPts val="1500"/>
              </a:spcAft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S = "Python"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for letter in 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   print('Current letter :', letter)</a:t>
            </a:r>
          </a:p>
          <a:p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fruits = ['</a:t>
            </a:r>
            <a:r>
              <a:rPr lang="en-US" altLang="en-US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banana','apple','mango</a:t>
            </a: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for fruit in fruits: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   print('Current fruit :', fruit)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print("Good bye!")</a:t>
            </a:r>
          </a:p>
          <a:p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lvl="1"/>
            <a:endParaRPr lang="en-US" altLang="en-US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729788" cy="11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743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0" y="1188721"/>
            <a:ext cx="9436894" cy="792479"/>
          </a:xfrm>
        </p:spPr>
        <p:txBody>
          <a:bodyPr>
            <a:noAutofit/>
          </a:bodyPr>
          <a:lstStyle/>
          <a:p>
            <a:pPr marL="512763" indent="-222250">
              <a:spcAft>
                <a:spcPts val="1500"/>
              </a:spcAft>
            </a:pPr>
            <a:r>
              <a:rPr lang="en-US" altLang="en-US" sz="3600" dirty="0"/>
              <a:t>An alternative way of iterating through each item is by its index offset within the </a:t>
            </a:r>
            <a:r>
              <a:rPr lang="en-US" altLang="en-US" sz="3600" dirty="0" smtClean="0"/>
              <a:t>sequence: </a:t>
            </a:r>
            <a:br>
              <a:rPr lang="en-US" altLang="en-US" sz="3600" dirty="0" smtClean="0"/>
            </a:br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lvl="1"/>
            <a:endParaRPr lang="en-US" altLang="en-US" sz="3600" dirty="0"/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362200"/>
            <a:ext cx="9436894" cy="451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0">
              <a:spcAft>
                <a:spcPts val="1500"/>
              </a:spcAft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	S = "Python"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for 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in range(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len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(S)):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   print('Current letter :', S[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])</a:t>
            </a:r>
          </a:p>
          <a:p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fruits = ['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banana','apple','mango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']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for 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in range(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len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(fruits)):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   print('Current fruit :',fruits[</a:t>
            </a:r>
            <a:r>
              <a:rPr lang="en-US" altLang="en-US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	print("Good bye!")</a:t>
            </a:r>
          </a:p>
          <a:p>
            <a:pPr marL="0" indent="0">
              <a:buNone/>
            </a:pPr>
            <a:endParaRPr lang="en-US" altLang="en-US" dirty="0" smtClean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lvl="1"/>
            <a:endParaRPr lang="en-US" altLang="en-US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729788" cy="11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0644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92894" y="1188720"/>
            <a:ext cx="9144000" cy="23241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4000" dirty="0"/>
              <a:t>Python supports an </a:t>
            </a:r>
            <a:r>
              <a:rPr lang="en-US" altLang="en-US" sz="3600" dirty="0">
                <a:solidFill>
                  <a:srgbClr val="002060"/>
                </a:solidFill>
                <a:latin typeface="Lucida Sans Typewriter" panose="020B0509030504030204" pitchFamily="49" charset="0"/>
              </a:rPr>
              <a:t>else</a:t>
            </a:r>
            <a:r>
              <a:rPr lang="en-US" altLang="en-US" sz="4000" dirty="0"/>
              <a:t> after a for loop.</a:t>
            </a:r>
          </a:p>
          <a:p>
            <a:pPr marL="339725" indent="-277813">
              <a:spcBef>
                <a:spcPts val="0"/>
              </a:spcBef>
            </a:pPr>
            <a:r>
              <a:rPr lang="en-US" altLang="en-US" sz="4000" dirty="0"/>
              <a:t>M</a:t>
            </a:r>
            <a:r>
              <a:rPr lang="en-US" altLang="en-US" sz="4000" dirty="0" smtClean="0"/>
              <a:t>eaning </a:t>
            </a:r>
            <a:r>
              <a:rPr lang="en-US" altLang="en-US" sz="4000" dirty="0"/>
              <a:t>is the same </a:t>
            </a:r>
            <a:r>
              <a:rPr lang="en-US" altLang="en-US" sz="4000" dirty="0" smtClean="0"/>
              <a:t>as in while </a:t>
            </a:r>
            <a:r>
              <a:rPr lang="en-US" altLang="en-US" sz="4000" dirty="0"/>
              <a:t>loops:</a:t>
            </a:r>
          </a:p>
          <a:p>
            <a:pPr marL="737535" lvl="1" indent="-277813">
              <a:spcBef>
                <a:spcPts val="0"/>
              </a:spcBef>
            </a:pPr>
            <a:r>
              <a:rPr lang="en-US" altLang="en-US" sz="3600" dirty="0"/>
              <a:t>E</a:t>
            </a:r>
            <a:r>
              <a:rPr lang="en-US" altLang="en-US" sz="3600" dirty="0" smtClean="0"/>
              <a:t>xecute </a:t>
            </a:r>
            <a:r>
              <a:rPr lang="en-US" altLang="en-US" sz="3600" dirty="0"/>
              <a:t>the else-block only if the iterating </a:t>
            </a:r>
            <a:r>
              <a:rPr lang="en-US" altLang="en-US" sz="3600" dirty="0" smtClean="0"/>
              <a:t>condition </a:t>
            </a:r>
            <a:r>
              <a:rPr lang="en-US" altLang="en-US" sz="3600" dirty="0"/>
              <a:t>test </a:t>
            </a:r>
            <a:r>
              <a:rPr lang="en-US" altLang="en-US" sz="3600" dirty="0" smtClean="0"/>
              <a:t>fails in the normal way</a:t>
            </a:r>
            <a:r>
              <a:rPr lang="en-US" altLang="en-US" sz="3600" dirty="0" smtClean="0">
                <a:cs typeface="Courier New" panose="02070309020205020404" pitchFamily="49" charset="0"/>
              </a:rPr>
              <a:t>.</a:t>
            </a:r>
            <a:endParaRPr lang="en-US" alt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0494" y="3429000"/>
            <a:ext cx="9372600" cy="2485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for letter in S 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</a:t>
            </a:r>
            <a:r>
              <a:rPr lang="en-US" alt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if (letter == 'x'): break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else: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		   print("The final letter is ",letter)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8941" y="96929"/>
            <a:ext cx="1060767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Using an “Else” in a For Loop</a:t>
            </a:r>
          </a:p>
        </p:txBody>
      </p:sp>
    </p:spTree>
    <p:extLst>
      <p:ext uri="{BB962C8B-B14F-4D97-AF65-F5344CB8AC3E}">
        <p14:creationId xmlns:p14="http://schemas.microsoft.com/office/powerpoint/2010/main" val="5305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/>
              <a:t> The control flow statements are:</a:t>
            </a:r>
          </a:p>
          <a:p>
            <a:pPr marL="0" indent="0">
              <a:buNone/>
            </a:pPr>
            <a:endParaRPr lang="en-US" altLang="en-US" sz="1100"/>
          </a:p>
          <a:p>
            <a:pPr>
              <a:buFontTx/>
              <a:buNone/>
            </a:pPr>
            <a:r>
              <a:rPr lang="en-US" altLang="en-US" sz="3200"/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A6A6A6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0" indent="0"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/>
              <a:t> The control flow statements are:</a:t>
            </a:r>
          </a:p>
          <a:p>
            <a:pPr marL="0" indent="0">
              <a:buNone/>
            </a:pPr>
            <a:endParaRPr lang="en-US" altLang="en-US" sz="1100"/>
          </a:p>
          <a:p>
            <a:pPr>
              <a:buFontTx/>
              <a:buNone/>
            </a:pPr>
            <a:r>
              <a:rPr lang="en-US" altLang="en-US" sz="3200"/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A6A6A6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US" altLang="en-US" sz="4000"/>
              <a:t> But function calls are control flow too. We’ve already been using one function:</a:t>
            </a:r>
            <a:endParaRPr lang="en-US" altLang="en-US" sz="3200" b="1">
              <a:solidFill>
                <a:srgbClr val="A6A6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0" indent="0">
              <a:buNone/>
            </a:pPr>
            <a:endParaRPr lang="en-US" altLang="en-US" sz="1000"/>
          </a:p>
          <a:p>
            <a:pPr>
              <a:buFontTx/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4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9094" y="838207"/>
            <a:ext cx="8991600" cy="563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=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for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x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in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>
                <a:solidFill>
                  <a:srgbClr val="FF1493"/>
                </a:solidFill>
                <a:latin typeface="Lucida Console" panose="020B0609040504020204" pitchFamily="49" charset="0"/>
              </a:rPr>
              <a:t>range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FF1493"/>
                </a:solidFill>
                <a:latin typeface="Lucida Console" panose="020B0609040504020204" pitchFamily="49" charset="0"/>
              </a:rPr>
              <a:t>len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(a)):</a:t>
            </a:r>
            <a:endParaRPr lang="zh-TW" altLang="zh-TW" sz="32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	  </a:t>
            </a:r>
            <a:r>
              <a:rPr lang="zh-TW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endParaRPr lang="zh-TW" altLang="zh-TW" sz="3200"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>
                <a:solidFill>
                  <a:srgbClr val="858585"/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>
                <a:solidFill>
                  <a:srgbClr val="858585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3200" dirty="0">
              <a:solidFill>
                <a:srgbClr val="858585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38941" y="0"/>
            <a:ext cx="106076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Printing to the Screen</a:t>
            </a:r>
          </a:p>
        </p:txBody>
      </p:sp>
    </p:spTree>
    <p:extLst>
      <p:ext uri="{BB962C8B-B14F-4D97-AF65-F5344CB8AC3E}">
        <p14:creationId xmlns:p14="http://schemas.microsoft.com/office/powerpoint/2010/main" val="9677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9094" y="838207"/>
            <a:ext cx="8991600" cy="563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=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for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x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in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>
                <a:solidFill>
                  <a:srgbClr val="FF1493"/>
                </a:solidFill>
                <a:latin typeface="Lucida Console" panose="020B0609040504020204" pitchFamily="49" charset="0"/>
              </a:rPr>
              <a:t>range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FF1493"/>
                </a:solidFill>
                <a:latin typeface="Lucida Console" panose="020B0609040504020204" pitchFamily="49" charset="0"/>
              </a:rPr>
              <a:t>len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(a)):</a:t>
            </a:r>
            <a:endParaRPr lang="zh-TW" altLang="zh-TW" sz="32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...	  </a:t>
            </a:r>
            <a:r>
              <a:rPr lang="zh-TW" altLang="zh-TW" sz="3200">
                <a:solidFill>
                  <a:srgbClr val="FF1493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3200" b="1">
                <a:solidFill>
                  <a:srgbClr val="FF3300"/>
                </a:solidFill>
                <a:latin typeface="Lucida Console" panose="020B0609040504020204" pitchFamily="49" charset="0"/>
              </a:rPr>
              <a:t>end</a:t>
            </a:r>
            <a:r>
              <a:rPr lang="en-US" altLang="zh-TW" sz="3200" b="1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b="1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", ")</a:t>
            </a:r>
            <a:endParaRPr lang="zh-TW" altLang="zh-TW" sz="3200"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>
                <a:solidFill>
                  <a:srgbClr val="858585"/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sz="3200">
                <a:solidFill>
                  <a:srgbClr val="858585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3200" dirty="0">
              <a:solidFill>
                <a:srgbClr val="858585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38941" y="0"/>
            <a:ext cx="106076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Printing to the Screen, </a:t>
            </a:r>
            <a:r>
              <a:rPr lang="en-US" sz="4400" dirty="0" smtClean="0">
                <a:solidFill>
                  <a:srgbClr val="FF0000"/>
                </a:solidFill>
              </a:rPr>
              <a:t>end=</a:t>
            </a:r>
            <a:r>
              <a:rPr lang="en-US" sz="4400" dirty="0" smtClean="0">
                <a:solidFill>
                  <a:srgbClr val="0070C0"/>
                </a:solidFill>
              </a:rPr>
              <a:t>“…”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</a:t>
            </a:r>
            <a:r>
              <a:rPr lang="en-US" sz="3000" dirty="0">
                <a:solidFill>
                  <a:srgbClr val="00B050"/>
                </a:solidFill>
              </a:rPr>
              <a:t>Four aren't worth </a:t>
            </a:r>
            <a:r>
              <a:rPr lang="en-US" sz="3000" dirty="0" smtClean="0">
                <a:solidFill>
                  <a:srgbClr val="00B050"/>
                </a:solidFill>
              </a:rPr>
              <a:t>mentioning</a:t>
            </a:r>
            <a:r>
              <a:rPr lang="en-US" sz="3000" dirty="0" smtClean="0"/>
              <a:t>…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5000"/>
              </a:lnSpc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 import math as </a:t>
            </a:r>
            <a:r>
              <a:rPr lang="en-US" sz="2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myMath</a:t>
            </a:r>
            <a:endParaRPr lang="en-US" sz="26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b="1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_file</a:t>
            </a:r>
            <a:r>
              <a:rPr lang="en-US" sz="2600" b="1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srgbClr val="FFFFFF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FFFFFF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rgbClr val="00B050"/>
                </a:solidFill>
                <a:latin typeface="Lucida Console" panose="020B0609040504020204" pitchFamily="49" charset="0"/>
              </a:rPr>
              <a:t>__</a:t>
            </a:r>
            <a:r>
              <a:rPr lang="en-US" sz="2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__spec__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9094" y="838207"/>
            <a:ext cx="8991600" cy="563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 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 </a:t>
            </a:r>
            <a:r>
              <a:rPr lang="zh-TW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=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dirty="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for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x </a:t>
            </a:r>
            <a:r>
              <a:rPr lang="zh-TW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in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range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len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(a)):</a:t>
            </a:r>
            <a:endParaRPr lang="zh-TW" altLang="zh-TW" sz="3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	 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(x&lt;</a:t>
            </a:r>
            <a:r>
              <a:rPr lang="en-US" altLang="zh-TW" sz="3200" dirty="0" err="1">
                <a:solidFill>
                  <a:srgbClr val="FF35A2"/>
                </a:solidFill>
                <a:latin typeface="Lucida Console" panose="020B0609040504020204" pitchFamily="49" charset="0"/>
              </a:rPr>
              <a:t>len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(a)-1)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TW" altLang="zh-TW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3200" b="1" dirty="0">
                <a:solidFill>
                  <a:srgbClr val="FF3300"/>
                </a:solidFill>
                <a:latin typeface="Lucida Console" panose="020B0609040504020204" pitchFamily="49" charset="0"/>
              </a:rPr>
              <a:t>end =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",")</a:t>
            </a:r>
            <a:endParaRPr lang="zh-TW" altLang="zh-TW" sz="3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	 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TW" altLang="zh-TW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endParaRPr lang="zh-TW" altLang="zh-TW" sz="3200" dirty="0"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>
                <a:solidFill>
                  <a:srgbClr val="858585"/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>
                <a:solidFill>
                  <a:srgbClr val="858585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38941" y="0"/>
            <a:ext cx="106076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Printing to the Screen, </a:t>
            </a:r>
            <a:r>
              <a:rPr lang="en-US" sz="4400" dirty="0" smtClean="0">
                <a:solidFill>
                  <a:srgbClr val="FF0000"/>
                </a:solidFill>
              </a:rPr>
              <a:t>end=</a:t>
            </a:r>
            <a:r>
              <a:rPr lang="en-US" sz="4400" dirty="0" smtClean="0">
                <a:solidFill>
                  <a:srgbClr val="0070C0"/>
                </a:solidFill>
              </a:rPr>
              <a:t>“…”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9094" y="838207"/>
            <a:ext cx="8991600" cy="563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 </a:t>
            </a:r>
            <a:r>
              <a:rPr lang="zh-TW" altLang="zh-TW" sz="3200" b="1">
                <a:solidFill>
                  <a:srgbClr val="006699"/>
                </a:solidFill>
                <a:latin typeface="Lucida Console" panose="020B0609040504020204" pitchFamily="49" charset="0"/>
              </a:rPr>
              <a:t>=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(a[0],</a:t>
            </a:r>
            <a:r>
              <a:rPr lang="en-US" altLang="zh-TW" sz="3200">
                <a:latin typeface="Lucida Console" panose="020B0609040504020204" pitchFamily="49" charset="0"/>
                <a:cs typeface="Courier New" pitchFamily="49" charset="0"/>
              </a:rPr>
              <a:t>a[1],a[2]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sz="320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3200">
                <a:latin typeface="Lucida Console" panose="020B0609040504020204" pitchFamily="49" charset="0"/>
                <a:cs typeface="Courier New" pitchFamily="49" charset="0"/>
              </a:rPr>
              <a:t>a[0],a[1],a[2]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sz="3200" b="1">
                <a:solidFill>
                  <a:srgbClr val="FF3300"/>
                </a:solidFill>
                <a:latin typeface="Lucida Console" panose="020B0609040504020204" pitchFamily="49" charset="0"/>
                <a:cs typeface="Courier New" pitchFamily="49" charset="0"/>
              </a:rPr>
              <a:t>sep =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 ", ") 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20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3200">
                <a:latin typeface="Lucida Console" panose="020B0609040504020204" pitchFamily="49" charset="0"/>
                <a:cs typeface="Courier New" pitchFamily="49" charset="0"/>
              </a:rPr>
              <a:t>a[0],a[1],a[2]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sz="3200" b="1">
                <a:solidFill>
                  <a:srgbClr val="FF3300"/>
                </a:solidFill>
                <a:latin typeface="Lucida Console" panose="020B0609040504020204" pitchFamily="49" charset="0"/>
                <a:cs typeface="Courier New" pitchFamily="49" charset="0"/>
              </a:rPr>
              <a:t>sep =</a:t>
            </a:r>
            <a:r>
              <a:rPr lang="en-US" sz="3200">
                <a:latin typeface="Lucida Console" panose="020B0609040504020204" pitchFamily="49" charset="0"/>
                <a:cs typeface="Courier New" pitchFamily="49" charset="0"/>
              </a:rPr>
              <a:t> "\n")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TW" altLang="zh-TW" sz="320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altLang="zh-TW" sz="3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20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endParaRPr lang="en-US" sz="320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438941" y="0"/>
            <a:ext cx="106076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Printing to the Screen,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sep</a:t>
            </a:r>
            <a:r>
              <a:rPr lang="en-US" sz="4400" dirty="0" smtClean="0">
                <a:solidFill>
                  <a:srgbClr val="FF0000"/>
                </a:solidFill>
              </a:rPr>
              <a:t>=</a:t>
            </a:r>
            <a:r>
              <a:rPr lang="en-US" sz="4400" dirty="0" smtClean="0">
                <a:solidFill>
                  <a:srgbClr val="0070C0"/>
                </a:solidFill>
              </a:rPr>
              <a:t>“…”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9094" y="838207"/>
            <a:ext cx="8991600" cy="563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X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= 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","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 </a:t>
            </a:r>
            <a:r>
              <a:rPr lang="zh-TW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=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dirty="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dirty="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[0], a[1], a[2], </a:t>
            </a:r>
            <a:r>
              <a:rPr lang="en-US" altLang="zh-TW" sz="3200" b="1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sep</a:t>
            </a:r>
            <a:r>
              <a:rPr lang="en-US" altLang="zh-TW" sz="3200" b="1" dirty="0">
                <a:solidFill>
                  <a:srgbClr val="FF33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X)</a:t>
            </a: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altLang="zh-TW" sz="3200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200" dirty="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[0]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X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a[1]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X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a[2])</a:t>
            </a: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 File "&lt;</a:t>
            </a:r>
            <a:r>
              <a:rPr lang="en-US" altLang="zh-TW" sz="32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: unsupported operand</a:t>
            </a:r>
            <a:r>
              <a:rPr lang="zh-TW" altLang="en-US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type(s) for +: '</a:t>
            </a:r>
            <a:r>
              <a:rPr lang="en-US" altLang="zh-TW" sz="32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' and '</a:t>
            </a:r>
            <a:r>
              <a:rPr lang="en-US" altLang="zh-TW" sz="32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3200" dirty="0">
                <a:solidFill>
                  <a:srgbClr val="FFA7A7"/>
                </a:solidFill>
                <a:latin typeface="Lucida Console" panose="020B0609040504020204" pitchFamily="49" charset="0"/>
              </a:rPr>
              <a:t>'</a:t>
            </a: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 </a:t>
            </a:r>
            <a:r>
              <a:rPr lang="zh-TW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=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[</a:t>
            </a:r>
            <a:r>
              <a:rPr lang="en-US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'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'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'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'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'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'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2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200" dirty="0">
                <a:solidFill>
                  <a:srgbClr val="FF35A2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[0]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 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X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a[1]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X </a:t>
            </a:r>
            <a:r>
              <a:rPr lang="en-US" altLang="zh-TW" sz="3200" b="1" dirty="0">
                <a:solidFill>
                  <a:srgbClr val="006699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a[2])</a:t>
            </a:r>
          </a:p>
          <a:p>
            <a:pPr>
              <a:lnSpc>
                <a:spcPct val="83000"/>
              </a:lnSpc>
              <a:spcBef>
                <a:spcPts val="0"/>
              </a:spcBef>
              <a:buNone/>
            </a:pP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320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zh-TW" altLang="zh-TW" sz="32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  <a:endParaRPr lang="en-US" altLang="zh-TW" sz="32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3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858585"/>
                </a:solidFill>
                <a:latin typeface="Lucida Console" panose="020B0609040504020204" pitchFamily="49" charset="0"/>
              </a:rPr>
              <a:t>&gt;&gt;&gt;</a:t>
            </a:r>
            <a:endParaRPr lang="en-US" sz="32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438941" y="0"/>
            <a:ext cx="106076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Printing to the Screen,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sep</a:t>
            </a:r>
            <a:r>
              <a:rPr lang="en-US" sz="4400" dirty="0" smtClean="0">
                <a:solidFill>
                  <a:srgbClr val="FF0000"/>
                </a:solidFill>
              </a:rPr>
              <a:t>=</a:t>
            </a:r>
            <a:r>
              <a:rPr lang="en-US" sz="4400" dirty="0" smtClean="0">
                <a:solidFill>
                  <a:srgbClr val="0070C0"/>
                </a:solidFill>
              </a:rPr>
              <a:t>“…”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066800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The control flow statements are:</a:t>
            </a:r>
          </a:p>
          <a:p>
            <a:pPr marL="0" indent="0">
              <a:buNone/>
            </a:pP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A6A6A6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US" altLang="en-US" sz="4000" dirty="0"/>
              <a:t> But function calls are control flow too:</a:t>
            </a:r>
            <a:endParaRPr lang="en-US" altLang="en-US" sz="3200" b="1" dirty="0">
              <a:solidFill>
                <a:srgbClr val="A6A6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0" indent="0">
              <a:buNone/>
            </a:pPr>
            <a:endParaRPr lang="en-US" altLang="en-US" sz="1000" dirty="0"/>
          </a:p>
          <a:p>
            <a:pPr>
              <a:buFontTx/>
              <a:buNone/>
            </a:pP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066800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The control flow statements are:</a:t>
            </a:r>
          </a:p>
          <a:p>
            <a:pPr marL="0" indent="0">
              <a:buNone/>
            </a:pP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A6A6A6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US" altLang="en-US" sz="4000" dirty="0"/>
              <a:t> But function calls are control flow too:</a:t>
            </a:r>
            <a:endParaRPr lang="en-US" altLang="en-US" sz="3200" b="1" dirty="0">
              <a:solidFill>
                <a:srgbClr val="A6A6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b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4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2894" y="1066800"/>
            <a:ext cx="914400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 </a:t>
            </a:r>
            <a:r>
              <a:rPr lang="en-US" sz="3600" i="1" dirty="0">
                <a:solidFill>
                  <a:srgbClr val="0000FF"/>
                </a:solidFill>
              </a:rPr>
              <a:t>input([prompt])</a:t>
            </a:r>
            <a:r>
              <a:rPr lang="en-US" sz="3600" dirty="0"/>
              <a:t> function reads one line from </a:t>
            </a:r>
            <a:r>
              <a:rPr lang="en-US" sz="3600" dirty="0" smtClean="0"/>
              <a:t>the keyboard </a:t>
            </a:r>
            <a:r>
              <a:rPr lang="en-US" sz="3600" dirty="0"/>
              <a:t>and returns it as a </a:t>
            </a:r>
            <a:r>
              <a:rPr lang="en-US" sz="3600" dirty="0">
                <a:solidFill>
                  <a:srgbClr val="FD370F"/>
                </a:solidFill>
              </a:rPr>
              <a:t>string</a:t>
            </a:r>
            <a:r>
              <a:rPr lang="en-US" sz="3600" dirty="0"/>
              <a:t> (removing the trailing newline):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str1=input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("Enter a number: "); </a:t>
            </a:r>
          </a:p>
          <a:p>
            <a:pPr lvl="1"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print("Received input: ",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str1)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input();print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("Hi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") </a:t>
            </a:r>
            <a:r>
              <a:rPr lang="en-US" sz="2800" dirty="0" smtClean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#</a:t>
            </a:r>
            <a:r>
              <a:rPr lang="en-US" sz="2400" dirty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prompt is optional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endParaRPr lang="en-US" sz="500" dirty="0" smtClean="0">
              <a:latin typeface="Lucida Sans Typewriter" panose="020B0509030504030204" pitchFamily="49" charset="0"/>
              <a:cs typeface="Courier New" pitchFamily="49" charset="0"/>
            </a:endParaRPr>
          </a:p>
          <a:p>
            <a:r>
              <a:rPr lang="en-US" sz="3600" dirty="0" smtClean="0"/>
              <a:t>This </a:t>
            </a:r>
            <a:r>
              <a:rPr lang="en-US" sz="3600" dirty="0"/>
              <a:t>would prompt you to enter a string and it would then display it to the screen. </a:t>
            </a:r>
            <a:endParaRPr lang="en-US" sz="3600" dirty="0" smtClean="0"/>
          </a:p>
          <a:p>
            <a:r>
              <a:rPr lang="en-US" sz="3600" dirty="0" smtClean="0"/>
              <a:t>When </a:t>
            </a:r>
            <a:r>
              <a:rPr lang="en-US" sz="3600" dirty="0"/>
              <a:t>I typed “123", it outputs </a:t>
            </a:r>
            <a:r>
              <a:rPr lang="en-US" sz="3600" dirty="0" smtClean="0"/>
              <a:t>it:</a:t>
            </a:r>
            <a:endParaRPr lang="en-US" sz="3600" dirty="0"/>
          </a:p>
          <a:p>
            <a:pPr lvl="1"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Enter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a number: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123 </a:t>
            </a:r>
          </a:p>
          <a:p>
            <a:pPr lvl="1">
              <a:buFontTx/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Received input: 123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Keyboard Input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626894" y="5562600"/>
            <a:ext cx="4102894" cy="1295400"/>
          </a:xfrm>
          <a:prstGeom prst="wedgeRoundRectCallout">
            <a:avLst>
              <a:gd name="adj1" fmla="val -165216"/>
              <a:gd name="adj2" fmla="val 358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 smtClean="0"/>
              <a:t>It won't print "</a:t>
            </a:r>
            <a:r>
              <a:rPr lang="en-US" sz="2400" dirty="0" smtClean="0">
                <a:solidFill>
                  <a:schemeClr val="tx1"/>
                </a:solidFill>
              </a:rPr>
              <a:t>Hi</a:t>
            </a:r>
            <a:r>
              <a:rPr lang="en-US" sz="2400" dirty="0" smtClean="0"/>
              <a:t>" until I hit enter. Or I could type something, then hit enter (but whatever I type is </a:t>
            </a:r>
            <a:r>
              <a:rPr lang="en-US" sz="2400" dirty="0" smtClean="0">
                <a:solidFill>
                  <a:srgbClr val="CF0FAA"/>
                </a:solidFill>
              </a:rPr>
              <a:t>ignored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50094" y="3657600"/>
            <a:ext cx="7620000" cy="2895600"/>
          </a:xfrm>
          <a:prstGeom prst="straightConnector1">
            <a:avLst/>
          </a:prstGeom>
          <a:ln w="38100">
            <a:solidFill>
              <a:srgbClr val="CF0F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255294" y="3810000"/>
            <a:ext cx="3581400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0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2894" y="1143000"/>
            <a:ext cx="92964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cat inputisstr.py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from random import 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randrange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as 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rnd</a:t>
            </a:r>
            <a:endParaRPr lang="en-US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up=input("</a:t>
            </a:r>
            <a:r>
              <a:rPr lang="en-US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Enter an upper number: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 ")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print("</a:t>
            </a: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Here's a smaller </a:t>
            </a:r>
            <a:r>
              <a:rPr lang="en-US" sz="2400" dirty="0" err="1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number: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",end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=" ")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num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=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rnd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Lucida Sans Typewriter" panose="020B0509030504030204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(up</a:t>
            </a:r>
            <a:r>
              <a:rPr lang="en-US" sz="2400" dirty="0" smtClean="0">
                <a:latin typeface="Lucida Sans Typewriter" panose="020B0509030504030204" pitchFamily="49" charset="0"/>
                <a:cs typeface="Courier New" pitchFamily="49" charset="0"/>
              </a:rPr>
              <a:t>)); print(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num</a:t>
            </a:r>
            <a:r>
              <a:rPr lang="en-US" sz="24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endParaRPr lang="en-US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400" dirty="0" smtClean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'The variable </a:t>
            </a:r>
            <a:r>
              <a:rPr lang="en-US" sz="2400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"up" = ',</a:t>
            </a:r>
            <a:r>
              <a:rPr lang="en-US" sz="2400" dirty="0">
                <a:solidFill>
                  <a:srgbClr val="92AF01"/>
                </a:solidFill>
                <a:latin typeface="Lucida Sans Typewriter" panose="020B0509030504030204" pitchFamily="49" charset="0"/>
                <a:cs typeface="Courier New" pitchFamily="49" charset="0"/>
              </a:rPr>
              <a:t>up</a:t>
            </a:r>
            <a:r>
              <a:rPr lang="en-US" sz="2400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,'.',</a:t>
            </a:r>
            <a:r>
              <a:rPr lang="en-US" sz="2400" dirty="0" err="1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sep</a:t>
            </a:r>
            <a:r>
              <a:rPr lang="en-US" sz="2400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=""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4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"The type </a:t>
            </a:r>
            <a:r>
              <a:rPr lang="en-US" sz="24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of", </a:t>
            </a:r>
            <a:r>
              <a:rPr lang="en-US" sz="24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up</a:t>
            </a:r>
            <a:r>
              <a:rPr lang="en-US" sz="24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, "</a:t>
            </a:r>
            <a:r>
              <a:rPr lang="en-US" sz="24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is</a:t>
            </a:r>
            <a:r>
              <a:rPr lang="en-US" sz="24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", </a:t>
            </a:r>
            <a:r>
              <a:rPr lang="en-US" sz="24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type(up</a:t>
            </a:r>
            <a:r>
              <a:rPr lang="en-US" sz="24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print('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So doing "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rnd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(up)" an error:'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print(</a:t>
            </a:r>
            <a:r>
              <a:rPr lang="en-US" sz="2400" dirty="0" err="1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rnd</a:t>
            </a:r>
            <a:r>
              <a:rPr lang="en-US" sz="2400" dirty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(up)</a:t>
            </a:r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#up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string,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</a:t>
            </a:r>
            <a:r>
              <a:rPr lang="en-US" sz="2000" dirty="0" smtClean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sz="1400" dirty="0">
              <a:solidFill>
                <a:srgbClr val="FF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% python3 inputisstr.py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Enter an upper number</a:t>
            </a:r>
            <a:r>
              <a:rPr lang="en-US" sz="2400" dirty="0" smtClean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:</a:t>
            </a:r>
            <a:endParaRPr lang="en-US" sz="24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FFC000"/>
                </a:solidFill>
                <a:latin typeface="Lucida Sans Typewriter" panose="020B0509030504030204" pitchFamily="49" charset="0"/>
                <a:cs typeface="Courier New" pitchFamily="49" charset="0"/>
              </a:rPr>
              <a:t>Here's a smaller number: 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 smtClean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The variable </a:t>
            </a:r>
            <a:r>
              <a:rPr lang="en-US" sz="2400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"up" = </a:t>
            </a:r>
            <a:r>
              <a:rPr lang="en-US" sz="2400" dirty="0">
                <a:solidFill>
                  <a:srgbClr val="92AF01"/>
                </a:solidFill>
                <a:latin typeface="Lucida Sans Typewriter" panose="020B0509030504030204" pitchFamily="49" charset="0"/>
                <a:cs typeface="Courier New" pitchFamily="49" charset="0"/>
              </a:rPr>
              <a:t>8</a:t>
            </a:r>
            <a:r>
              <a:rPr lang="en-US" sz="2400" dirty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.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The type </a:t>
            </a:r>
            <a:r>
              <a:rPr lang="en-US" sz="24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of </a:t>
            </a:r>
            <a:r>
              <a:rPr lang="en-US" sz="24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8</a:t>
            </a:r>
            <a:r>
              <a:rPr lang="en-US" sz="2400" dirty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 is</a:t>
            </a:r>
            <a:r>
              <a:rPr lang="en-US" sz="24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 &lt;class '</a:t>
            </a:r>
            <a:r>
              <a:rPr lang="en-US" sz="24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str</a:t>
            </a:r>
            <a:r>
              <a:rPr lang="en-US" sz="24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'&gt;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So doing "</a:t>
            </a:r>
            <a:r>
              <a:rPr lang="en-US" sz="24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rnd</a:t>
            </a:r>
            <a:r>
              <a:rPr lang="en-US" sz="24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(up)" an error: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 err="1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Traceback</a:t>
            </a:r>
            <a:r>
              <a:rPr lang="en-US" sz="2400" dirty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 (most recent call last):</a:t>
            </a:r>
          </a:p>
          <a:p>
            <a:pPr marL="512763" lvl="1" indent="-277813"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  File "inputisstr.py", line 9, in &lt;module</a:t>
            </a:r>
            <a:r>
              <a:rPr lang="en-US" sz="2400" dirty="0" smtClean="0">
                <a:solidFill>
                  <a:srgbClr val="FF99CC"/>
                </a:solidFill>
                <a:latin typeface="Lucida Sans Typewriter" panose="020B0509030504030204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...</a:t>
            </a:r>
            <a:endParaRPr lang="en-US" sz="2400" dirty="0">
              <a:solidFill>
                <a:srgbClr val="FF0000"/>
              </a:solidFill>
              <a:latin typeface="Lucida Sans Typewriter" panose="020B050903050403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76200"/>
            <a:ext cx="10607675" cy="931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altLang="en-US" sz="4000" dirty="0" smtClean="0">
                <a:solidFill>
                  <a:srgbClr val="0070C0"/>
                </a:solidFill>
              </a:rPr>
              <a:t>Beware: </a:t>
            </a:r>
            <a:r>
              <a:rPr lang="en-US" altLang="en-US" sz="4400" dirty="0" smtClean="0">
                <a:solidFill>
                  <a:srgbClr val="0070C0"/>
                </a:solidFill>
              </a:rPr>
              <a:t/>
            </a:r>
            <a:br>
              <a:rPr lang="en-US" altLang="en-US" sz="4400" dirty="0" smtClean="0">
                <a:solidFill>
                  <a:srgbClr val="0070C0"/>
                </a:solidFill>
              </a:rPr>
            </a:br>
            <a:r>
              <a:rPr lang="en-US" altLang="en-US" sz="4400" dirty="0" smtClean="0">
                <a:solidFill>
                  <a:srgbClr val="0070C0"/>
                </a:solidFill>
              </a:rPr>
              <a:t>Input</a:t>
            </a:r>
            <a:r>
              <a:rPr lang="en-US" altLang="en-US" sz="4400" b="1" dirty="0" smtClean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US" altLang="en-US" sz="4400" dirty="0" smtClean="0">
                <a:solidFill>
                  <a:srgbClr val="0070C0"/>
                </a:solidFill>
              </a:rPr>
              <a:t> Always Returns a String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9366" y="4431268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ucida Sans Typewriter" panose="020B0509030504030204" pitchFamily="49" charset="0"/>
                <a:cs typeface="Courier New" pitchFamily="49" charset="0"/>
              </a:rPr>
              <a:t>8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133095" y="4738308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4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/>
              <a:t> The control flow statements are:</a:t>
            </a:r>
          </a:p>
          <a:p>
            <a:pPr marL="0" indent="0">
              <a:buNone/>
            </a:pPr>
            <a:endParaRPr lang="en-US" altLang="en-US" sz="1100"/>
          </a:p>
          <a:p>
            <a:pPr>
              <a:buFontTx/>
              <a:buNone/>
            </a:pPr>
            <a:r>
              <a:rPr lang="en-US" altLang="en-US" sz="3200"/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A6A6A6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US" altLang="en-US" sz="4000"/>
              <a:t> But function calls are control flow too:</a:t>
            </a:r>
            <a:endParaRPr lang="en-US" altLang="en-US" sz="3200" b="1">
              <a:solidFill>
                <a:srgbClr val="A6A6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	  </a:t>
            </a:r>
            <a: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b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38941" y="322226"/>
            <a:ext cx="106076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Control Flow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171" y="1348455"/>
            <a:ext cx="8899790" cy="4242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 The control flow statements are:</a:t>
            </a:r>
          </a:p>
          <a:p>
            <a:pPr marL="0" indent="0">
              <a:buNone/>
            </a:pPr>
            <a:endParaRPr lang="en-US" altLang="en-US" sz="1100" dirty="0"/>
          </a:p>
          <a:p>
            <a:pPr>
              <a:buFontTx/>
              <a:buNone/>
            </a:pPr>
            <a:r>
              <a:rPr lang="en-US" altLang="en-US" sz="3200" dirty="0"/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A6A6A6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US" altLang="en-US" sz="4000" dirty="0"/>
              <a:t> But function calls are control flow too:</a:t>
            </a:r>
            <a:endParaRPr lang="en-US" altLang="en-US" sz="3200" b="1" dirty="0">
              <a:solidFill>
                <a:srgbClr val="A6A6A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3200" b="1" dirty="0" smtClean="0">
                <a:solidFill>
                  <a:srgbClr val="A6A6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	  </a:t>
            </a:r>
            <a:r>
              <a:rPr lang="en-US" alt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defined functions()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6" y="8188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3300" spc="-10" dirty="0" smtClean="0"/>
              <a:t>The</a:t>
            </a:r>
            <a:r>
              <a:rPr lang="en-US" sz="3200" spc="-10" dirty="0" smtClean="0"/>
              <a:t> </a:t>
            </a:r>
            <a:r>
              <a:rPr lang="en-US" sz="3300" spc="-10" dirty="0"/>
              <a:t>header</a:t>
            </a:r>
            <a:r>
              <a:rPr lang="en-US" sz="3200" spc="-10" dirty="0"/>
              <a:t> </a:t>
            </a:r>
            <a:r>
              <a:rPr lang="en-US" sz="3300" spc="-10" dirty="0"/>
              <a:t>is</a:t>
            </a:r>
            <a:r>
              <a:rPr lang="en-US" sz="3200" spc="-10" dirty="0"/>
              <a:t> </a:t>
            </a:r>
            <a:r>
              <a:rPr lang="en-US" sz="3300" spc="-10" dirty="0"/>
              <a:t>recognized</a:t>
            </a:r>
            <a:r>
              <a:rPr lang="en-US" sz="3200" spc="-10" dirty="0"/>
              <a:t> </a:t>
            </a:r>
            <a:r>
              <a:rPr lang="en-US" sz="3300" spc="-10" dirty="0"/>
              <a:t>because</a:t>
            </a:r>
            <a:r>
              <a:rPr lang="en-US" sz="3200" spc="-10" dirty="0"/>
              <a:t> </a:t>
            </a:r>
            <a:r>
              <a:rPr lang="en-US" sz="3300" spc="-10" dirty="0"/>
              <a:t>it</a:t>
            </a:r>
            <a:r>
              <a:rPr lang="en-US" sz="3200" spc="-10" dirty="0"/>
              <a:t> </a:t>
            </a:r>
            <a:r>
              <a:rPr lang="en-US" sz="3300" spc="-10" dirty="0"/>
              <a:t>always</a:t>
            </a:r>
            <a:r>
              <a:rPr lang="en-US" sz="3200" spc="-10" dirty="0"/>
              <a:t> </a:t>
            </a:r>
            <a:r>
              <a:rPr lang="en-US" sz="3300" spc="-10" dirty="0"/>
              <a:t>has</a:t>
            </a:r>
            <a:r>
              <a:rPr lang="en-US" sz="3200" spc="-10" dirty="0"/>
              <a:t> </a:t>
            </a:r>
            <a:r>
              <a:rPr lang="en-US" sz="3300" spc="-10" dirty="0" smtClean="0"/>
              <a:t>4</a:t>
            </a:r>
            <a:r>
              <a:rPr lang="en-US" sz="3200" spc="-10" dirty="0" smtClean="0"/>
              <a:t> </a:t>
            </a:r>
            <a:r>
              <a:rPr lang="en-US" sz="3300" spc="-10" dirty="0"/>
              <a:t>parts</a:t>
            </a:r>
            <a:r>
              <a:rPr lang="en-US" sz="3200" spc="-10" dirty="0"/>
              <a:t>:</a:t>
            </a:r>
            <a:endParaRPr lang="en-US" sz="3600" spc="-10" dirty="0"/>
          </a:p>
          <a:p>
            <a:pPr marL="682625" lvl="1" indent="-395288">
              <a:spcBef>
                <a:spcPts val="0"/>
              </a:spcBef>
              <a:buFont typeface="+mj-lt"/>
              <a:buAutoNum type="arabicPeriod"/>
            </a:pPr>
            <a:r>
              <a:rPr lang="en-US" sz="3200" dirty="0"/>
              <a:t>It begins with the keyword </a:t>
            </a:r>
            <a:r>
              <a:rPr lang="en-US" sz="3200" b="1" dirty="0" err="1"/>
              <a:t>def</a:t>
            </a:r>
            <a:endParaRPr lang="en-US" sz="3200" b="1" dirty="0"/>
          </a:p>
          <a:p>
            <a:pPr marL="682625" lvl="1" indent="-395288">
              <a:buFont typeface="+mj-lt"/>
              <a:buAutoNum type="arabicPeriod"/>
            </a:pPr>
            <a:r>
              <a:rPr lang="en-US" sz="3200" dirty="0"/>
              <a:t>It then has a </a:t>
            </a:r>
            <a:r>
              <a:rPr lang="en-US" sz="3200" dirty="0">
                <a:solidFill>
                  <a:srgbClr val="0000FF"/>
                </a:solidFill>
              </a:rPr>
              <a:t>function name</a:t>
            </a:r>
          </a:p>
          <a:p>
            <a:pPr marL="682625" lvl="1" indent="-395288">
              <a:buFont typeface="+mj-lt"/>
              <a:buAutoNum type="arabicPeriod"/>
            </a:pPr>
            <a:r>
              <a:rPr lang="en-US" sz="3200" dirty="0"/>
              <a:t>It then has a </a:t>
            </a:r>
            <a:r>
              <a:rPr lang="en-US" sz="3200" dirty="0">
                <a:solidFill>
                  <a:srgbClr val="C00000"/>
                </a:solidFill>
              </a:rPr>
              <a:t>pair of parentheses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C00000"/>
                </a:solidFill>
              </a:rPr>
              <a:t>( )</a:t>
            </a:r>
          </a:p>
          <a:p>
            <a:pPr marL="287337" lvl="2" indent="0"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smtClean="0"/>
              <a:t> - </a:t>
            </a:r>
            <a:r>
              <a:rPr lang="en-US" sz="2800" dirty="0"/>
              <a:t>Optionally, </a:t>
            </a:r>
            <a:r>
              <a:rPr lang="en-US" sz="2800" dirty="0">
                <a:solidFill>
                  <a:srgbClr val="008000"/>
                </a:solidFill>
              </a:rPr>
              <a:t>argumen</a:t>
            </a:r>
            <a:r>
              <a:rPr lang="en-US" sz="2800" spc="-100" dirty="0">
                <a:solidFill>
                  <a:srgbClr val="008000"/>
                </a:solidFill>
              </a:rPr>
              <a:t>t(s</a:t>
            </a:r>
            <a:r>
              <a:rPr lang="en-US" sz="2800" dirty="0">
                <a:solidFill>
                  <a:srgbClr val="008000"/>
                </a:solidFill>
              </a:rPr>
              <a:t>)</a:t>
            </a:r>
            <a:r>
              <a:rPr lang="en-US" sz="2800" dirty="0"/>
              <a:t> can be place inside the parentheses</a:t>
            </a:r>
            <a:endParaRPr lang="en-US" sz="1600" dirty="0"/>
          </a:p>
          <a:p>
            <a:pPr marL="682625" lvl="1" indent="-395288">
              <a:buFont typeface="+mj-lt"/>
              <a:buAutoNum type="arabicPeriod"/>
            </a:pPr>
            <a:r>
              <a:rPr lang="en-US" sz="3200" dirty="0"/>
              <a:t>It has a </a:t>
            </a:r>
            <a:r>
              <a:rPr lang="en-US" sz="3200" dirty="0">
                <a:solidFill>
                  <a:srgbClr val="B86410"/>
                </a:solidFill>
              </a:rPr>
              <a:t>colon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B86410"/>
                </a:solidFill>
              </a:rPr>
              <a:t>:</a:t>
            </a:r>
            <a:r>
              <a:rPr lang="en-US" sz="3200" dirty="0"/>
              <a:t>, after the closing </a:t>
            </a:r>
            <a:r>
              <a:rPr lang="en-US" sz="3200" dirty="0" smtClean="0"/>
              <a:t>parenthesis.</a:t>
            </a:r>
            <a:endParaRPr lang="en-US" sz="3200" dirty="0"/>
          </a:p>
          <a:p>
            <a:pPr marL="512763" lvl="1" indent="-225425">
              <a:buFont typeface="+mj-lt"/>
              <a:buAutoNum type="arabicPeriod"/>
            </a:pPr>
            <a:r>
              <a:rPr lang="en-US" sz="3200" i="1" spc="-100" dirty="0" smtClean="0"/>
              <a:t> </a:t>
            </a:r>
            <a:r>
              <a:rPr lang="en-US" sz="3200" i="1" dirty="0" smtClean="0">
                <a:latin typeface="Arial Narrow" panose="020B0606020202030204" pitchFamily="34" charset="0"/>
              </a:rPr>
              <a:t>Optionally</a:t>
            </a:r>
            <a:r>
              <a:rPr lang="en-US" sz="3200" i="1" dirty="0">
                <a:latin typeface="Arial Narrow" panose="020B0606020202030204" pitchFamily="34" charset="0"/>
              </a:rPr>
              <a:t>, </a:t>
            </a:r>
            <a:r>
              <a:rPr lang="en-US" sz="3200" i="1" dirty="0" smtClean="0">
                <a:latin typeface="Arial Narrow" panose="020B0606020202030204" pitchFamily="34" charset="0"/>
              </a:rPr>
              <a:t>there can be a </a:t>
            </a:r>
            <a:r>
              <a:rPr lang="en-US" sz="3200" i="1" dirty="0">
                <a:latin typeface="Arial Narrow" panose="020B0606020202030204" pitchFamily="34" charset="0"/>
              </a:rPr>
              <a:t>2</a:t>
            </a:r>
            <a:r>
              <a:rPr lang="en-US" sz="3200" i="1" baseline="30000" dirty="0">
                <a:latin typeface="Arial Narrow" panose="020B0606020202030204" pitchFamily="34" charset="0"/>
              </a:rPr>
              <a:t>nd</a:t>
            </a:r>
            <a:r>
              <a:rPr lang="en-US" sz="3200" i="1" dirty="0">
                <a:latin typeface="Arial Narrow" panose="020B0606020202030204" pitchFamily="34" charset="0"/>
              </a:rPr>
              <a:t> line, for </a:t>
            </a:r>
            <a:r>
              <a:rPr lang="en-US" sz="3200" i="1" dirty="0">
                <a:solidFill>
                  <a:srgbClr val="00FFCC"/>
                </a:solidFill>
                <a:latin typeface="Arial Narrow" panose="020B0606020202030204" pitchFamily="34" charset="0"/>
              </a:rPr>
              <a:t>documentation</a:t>
            </a:r>
            <a:r>
              <a:rPr lang="en-US" sz="3200" i="1" dirty="0">
                <a:latin typeface="Arial Narrow" panose="020B0606020202030204" pitchFamily="34" charset="0"/>
              </a:rPr>
              <a:t>.</a:t>
            </a: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spc="-10" dirty="0">
                <a:solidFill>
                  <a:srgbClr val="FF0000"/>
                </a:solidFill>
              </a:rPr>
              <a:t>The</a:t>
            </a:r>
            <a:r>
              <a:rPr lang="en-US" sz="3200" spc="-10" dirty="0"/>
              <a:t> </a:t>
            </a:r>
            <a:r>
              <a:rPr lang="en-US" sz="3200" spc="-10" dirty="0">
                <a:solidFill>
                  <a:srgbClr val="660066"/>
                </a:solidFill>
              </a:rPr>
              <a:t>body</a:t>
            </a:r>
            <a:r>
              <a:rPr lang="en-US" sz="3200" spc="-10" dirty="0"/>
              <a:t> </a:t>
            </a:r>
            <a:r>
              <a:rPr lang="en-US" sz="3200" spc="-10" dirty="0">
                <a:solidFill>
                  <a:srgbClr val="FF0000"/>
                </a:solidFill>
              </a:rPr>
              <a:t>is recognized </a:t>
            </a:r>
            <a:r>
              <a:rPr lang="en-US" sz="3200" spc="-10" dirty="0" smtClean="0">
                <a:solidFill>
                  <a:srgbClr val="FF0000"/>
                </a:solidFill>
              </a:rPr>
              <a:t>by indenting it </a:t>
            </a:r>
            <a:r>
              <a:rPr lang="en-US" sz="3200" spc="-10" dirty="0">
                <a:solidFill>
                  <a:srgbClr val="FF0000"/>
                </a:solidFill>
              </a:rPr>
              <a:t>under the </a:t>
            </a:r>
            <a:r>
              <a:rPr lang="en-US" sz="3200" spc="-10" dirty="0" smtClean="0">
                <a:solidFill>
                  <a:srgbClr val="FF0000"/>
                </a:solidFill>
              </a:rPr>
              <a:t>header.</a:t>
            </a:r>
            <a:endParaRPr lang="en-US" sz="3200" spc="-10" dirty="0">
              <a:solidFill>
                <a:srgbClr val="FF0000"/>
              </a:solidFill>
            </a:endParaRP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return statement </a:t>
            </a:r>
            <a:r>
              <a:rPr lang="en-US" sz="2800" dirty="0" smtClean="0"/>
              <a:t>exits, </a:t>
            </a:r>
            <a:r>
              <a:rPr lang="en-US" sz="2800" dirty="0"/>
              <a:t>optionally passing back a value.</a:t>
            </a:r>
          </a:p>
          <a:p>
            <a:pPr lvl="1"/>
            <a:endParaRPr lang="en-US" sz="1400" b="1" dirty="0"/>
          </a:p>
          <a:p>
            <a:pPr lvl="1">
              <a:buFontTx/>
              <a:buNone/>
            </a:pP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printme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2800" b="1" dirty="0">
                <a:solidFill>
                  <a:srgbClr val="B86410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	 </a:t>
            </a:r>
            <a:r>
              <a:rPr lang="en-US" sz="2800" dirty="0">
                <a:solidFill>
                  <a:srgbClr val="00FFCC"/>
                </a:solidFill>
                <a:latin typeface="Consolas" panose="020B0609020204030204" pitchFamily="49" charset="0"/>
                <a:cs typeface="Courier New" pitchFamily="49" charset="0"/>
              </a:rPr>
              <a:t>"""This prints the string passed into it""" 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rPr>
              <a:t>print (</a:t>
            </a:r>
            <a:r>
              <a:rPr lang="en-US" sz="2800" dirty="0" err="1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sz="24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5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endParaRPr lang="en-US" sz="30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3000" dirty="0" smtClean="0"/>
              <a:t>But we'll look at </a:t>
            </a:r>
            <a:r>
              <a:rPr lang="en-US" sz="3000" b="1" dirty="0" smtClean="0">
                <a:solidFill>
                  <a:srgbClr val="FF0000"/>
                </a:solidFill>
              </a:rPr>
              <a:t>__doc__ </a:t>
            </a:r>
            <a:r>
              <a:rPr lang="en-US" sz="3000" dirty="0" smtClean="0"/>
              <a:t>and</a:t>
            </a:r>
            <a:r>
              <a:rPr lang="en-US" sz="3000" b="1" dirty="0" smtClean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5000"/>
              </a:lnSpc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 import math as </a:t>
            </a:r>
            <a:r>
              <a:rPr lang="en-US" sz="26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myMath</a:t>
            </a:r>
            <a:endParaRPr lang="en-US" sz="26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file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__',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894" y="6400800"/>
            <a:ext cx="9144000" cy="44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 lvl="0"/>
            <a:r>
              <a:rPr lang="en-US" sz="260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</p:txBody>
      </p:sp>
    </p:spTree>
    <p:extLst>
      <p:ext uri="{BB962C8B-B14F-4D97-AF65-F5344CB8AC3E}">
        <p14:creationId xmlns:p14="http://schemas.microsoft.com/office/powerpoint/2010/main" val="32953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10094411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 between top level code sequences: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TW" sz="3200" spc="-50" dirty="0" smtClean="0"/>
              <a:t>This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can’t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happen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in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C,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because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code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must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go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in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a</a:t>
            </a:r>
            <a:r>
              <a:rPr lang="en-US" altLang="zh-TW" spc="-50" dirty="0" smtClean="0"/>
              <a:t> </a:t>
            </a:r>
            <a:r>
              <a:rPr lang="en-US" altLang="zh-TW" sz="3200" spc="-50" dirty="0" smtClean="0"/>
              <a:t>function. </a:t>
            </a:r>
          </a:p>
          <a:p>
            <a:pPr lvl="1">
              <a:spcBef>
                <a:spcPts val="1200"/>
              </a:spcBef>
            </a:pPr>
            <a:r>
              <a:rPr lang="en-US" altLang="zh-TW" sz="3200" dirty="0" smtClean="0"/>
              <a:t>The top-level for C is main(). </a:t>
            </a:r>
          </a:p>
          <a:p>
            <a:pPr>
              <a:spcBef>
                <a:spcPts val="1200"/>
              </a:spcBef>
            </a:pPr>
            <a:r>
              <a:rPr lang="en-US" altLang="zh-TW" sz="3200" spc="-50" dirty="0" smtClean="0"/>
              <a:t>But in Python, code does not need to be inside a function. This is part of why Python can run interactively.</a:t>
            </a:r>
            <a:endParaRPr lang="zh-TW" altLang="en-US" sz="3200" spc="-5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1864428"/>
            <a:ext cx="9611571" cy="399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>
                <a:solidFill>
                  <a:srgbClr val="FF9900"/>
                </a:solidFill>
                <a:latin typeface="Lucida Console" panose="020B0609040504020204" pitchFamily="49" charset="0"/>
              </a:rPr>
              <a:t>x=1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>
                <a:solidFill>
                  <a:srgbClr val="FF9900"/>
                </a:solidFill>
                <a:latin typeface="Lucida Console" panose="020B0609040504020204" pitchFamily="49" charset="0"/>
              </a:rPr>
              <a:t>y=2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f()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!"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>
                <a:solidFill>
                  <a:srgbClr val="FF9900"/>
                </a:solidFill>
                <a:latin typeface="Lucida Console" panose="020B0609040504020204" pitchFamily="49" charset="0"/>
              </a:rPr>
              <a:t>z=3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f()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See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worked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s-ES" altLang="en-US" sz="24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76699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10094411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smtClean="0"/>
              <a:t>Functions can be defined almost </a:t>
            </a:r>
            <a:r>
              <a:rPr lang="en-US" altLang="en-US" sz="3600" u="sng" kern="0" smtClean="0"/>
              <a:t>anywhere</a:t>
            </a:r>
            <a:r>
              <a:rPr lang="en-US" altLang="en-US" sz="3600" kern="0" smtClean="0"/>
              <a:t>:</a:t>
            </a:r>
          </a:p>
          <a:p>
            <a:pPr lvl="1"/>
            <a:r>
              <a:rPr lang="en-US" sz="3200" smtClean="0">
                <a:solidFill>
                  <a:srgbClr val="FF9900"/>
                </a:solidFill>
              </a:rPr>
              <a:t>In between top level code sequences.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6603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  <a:endParaRPr lang="en-US" sz="3200" b="1" spc="-80" dirty="0">
              <a:solidFill>
                <a:srgbClr val="FF99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error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#In C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we</a:t>
            </a:r>
            <a:r>
              <a:rPr lang="es-E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need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to </a:t>
            </a:r>
            <a:r>
              <a:rPr lang="es-E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define a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function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before</a:t>
            </a:r>
            <a:r>
              <a:rPr lang="es-E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we</a:t>
            </a: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But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if</a:t>
            </a:r>
            <a:r>
              <a:rPr lang="es-E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functions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i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each</a:t>
            </a:r>
            <a:r>
              <a:rPr lang="es-ES" altLang="en-US" sz="2400" i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i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other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,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one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of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them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will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need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a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prototype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os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This'll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allow me to cat in Python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os.system</a:t>
            </a:r>
            <a:r>
              <a:rPr lang="en-US" altLang="en-US" sz="2400" kern="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('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prot</a:t>
            </a:r>
            <a:r>
              <a:rPr lang="en-US" altLang="en-US" sz="2400" kern="0" spc="-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o.c</a:t>
            </a:r>
            <a:r>
              <a:rPr lang="en-US" altLang="en-US" sz="2400" kern="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')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#Her</a:t>
            </a:r>
            <a:r>
              <a:rPr lang="en-US" altLang="en-US" sz="2400" kern="0" spc="-3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kern="0" spc="-3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’</a:t>
            </a:r>
            <a:r>
              <a:rPr lang="en-US" altLang="en-US" sz="2400" kern="0" spc="-3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some</a:t>
            </a:r>
            <a:r>
              <a:rPr lang="en-US" alt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code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//This </a:t>
            </a:r>
            <a:r>
              <a:rPr lang="en-US" altLang="en-US" sz="2400" kern="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protoype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is neede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</a:rPr>
              <a:t>d.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Otherwis</a:t>
            </a:r>
            <a:r>
              <a:rPr lang="en-US" altLang="en-US" sz="2400" kern="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{return g(i+1</a:t>
            </a:r>
            <a:r>
              <a:rPr lang="en-US" altLang="en-US" sz="24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);}</a:t>
            </a:r>
            <a:r>
              <a:rPr lang="en-US" altLang="en-US" sz="20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//&lt;-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 crashes her</a:t>
            </a:r>
            <a:r>
              <a:rPr lang="en-US" altLang="en-US" sz="2400" kern="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{if(</a:t>
            </a:r>
            <a:r>
              <a:rPr lang="en-US" altLang="en-US" sz="2400" kern="0" spc="-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&lt;99)return</a:t>
            </a:r>
            <a:r>
              <a:rPr lang="en-US" altLang="en-US" sz="18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spc="-3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spc="-3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spc="-3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;else</a:t>
            </a:r>
            <a:r>
              <a:rPr lang="en-US" altLang="en-US" sz="18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spc="-3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269" y="2315693"/>
            <a:ext cx="9142025" cy="21256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599669" y="4417622"/>
            <a:ext cx="9130119" cy="1235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347262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  <a:endParaRPr lang="en-US" sz="3200" b="1" spc="-80" dirty="0">
              <a:solidFill>
                <a:srgbClr val="FF99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#In C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we</a:t>
            </a:r>
            <a:r>
              <a:rPr lang="es-E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need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to define a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function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before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we</a:t>
            </a: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But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if</a:t>
            </a:r>
            <a:r>
              <a:rPr lang="es-E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functions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i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each</a:t>
            </a:r>
            <a:r>
              <a:rPr lang="es-ES" altLang="en-US" sz="2400" i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i="1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other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,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one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of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them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will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need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 a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prototype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os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This'll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allow me to cat in Python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os.system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('cat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proto.c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')#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Her</a:t>
            </a:r>
            <a:r>
              <a:rPr lang="en-US" altLang="en-US" sz="2400" kern="0" spc="-300" dirty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400" kern="0" spc="-300" dirty="0">
                <a:solidFill>
                  <a:schemeClr val="tx1"/>
                </a:solidFill>
                <a:latin typeface="Lucida Console" panose="020B0609040504020204" pitchFamily="49" charset="0"/>
              </a:rPr>
              <a:t>’</a:t>
            </a:r>
            <a:r>
              <a:rPr lang="en-US" altLang="en-US" sz="2400" kern="0" spc="-300" dirty="0">
                <a:solidFill>
                  <a:schemeClr val="tx1"/>
                </a:solidFill>
                <a:latin typeface="Lucida Console" panose="020B0609040504020204" pitchFamily="49" charset="0"/>
              </a:rPr>
              <a:t>s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some</a:t>
            </a:r>
            <a:r>
              <a:rPr lang="en-US" alt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code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//This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protoype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is neede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</a:rPr>
              <a:t>d.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Otherwis</a:t>
            </a:r>
            <a:r>
              <a:rPr lang="en-US" altLang="en-US" sz="2400" kern="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{return g(i+1</a:t>
            </a:r>
            <a:r>
              <a:rPr lang="en-US" altLang="en-US" sz="24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);}</a:t>
            </a:r>
            <a:r>
              <a:rPr lang="en-US" altLang="en-US" sz="20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//&lt;-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 crashes her</a:t>
            </a:r>
            <a:r>
              <a:rPr lang="en-US" altLang="en-US" sz="2400" kern="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{if(</a:t>
            </a:r>
            <a:r>
              <a:rPr lang="en-US" altLang="en-US" sz="2400" kern="0" spc="-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&lt;99)return</a:t>
            </a:r>
            <a:r>
              <a:rPr lang="en-US" altLang="en-US" sz="18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spc="-3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spc="-3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spc="-3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;else</a:t>
            </a:r>
            <a:r>
              <a:rPr lang="en-US" altLang="en-US" sz="18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spc="-3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669" y="3847606"/>
            <a:ext cx="9130119" cy="210246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26918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6" y="3785420"/>
            <a:ext cx="9731379" cy="20549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-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3200" dirty="0" smtClean="0">
                <a:solidFill>
                  <a:srgbClr val="FFFFFF"/>
                </a:solidFill>
              </a:rPr>
              <a:t>  See the reason for the difference?</a:t>
            </a:r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C++ requires a function to be declared (or at least </a:t>
            </a:r>
            <a:r>
              <a:rPr lang="en-US" altLang="zh-TW" sz="2800" dirty="0" err="1" smtClean="0">
                <a:solidFill>
                  <a:srgbClr val="FFFFFF"/>
                </a:solidFill>
              </a:rPr>
              <a:t>protyped</a:t>
            </a:r>
            <a:r>
              <a:rPr lang="en-US" altLang="zh-TW" sz="2800" dirty="0" smtClean="0">
                <a:solidFill>
                  <a:srgbClr val="FFFFFF"/>
                </a:solidFill>
              </a:rPr>
              <a:t>), before it can be called. “Before” means: earlier in the code. </a:t>
            </a:r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earlier in the program execution.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//This </a:t>
            </a:r>
            <a:r>
              <a:rPr lang="en-US" altLang="en-US" sz="2400" kern="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protoype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is neede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</a:rPr>
              <a:t>d.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Otherwis</a:t>
            </a:r>
            <a:r>
              <a:rPr lang="en-US" altLang="en-US" sz="2400" kern="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{return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g(i+1</a:t>
            </a:r>
            <a:r>
              <a:rPr lang="en-US" altLang="en-US" sz="24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);}</a:t>
            </a:r>
            <a:r>
              <a:rPr lang="en-US" altLang="en-US" sz="20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//&lt;-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it crashes her</a:t>
            </a:r>
            <a:r>
              <a:rPr lang="en-US" altLang="en-US" sz="2400" kern="0" spc="-200" dirty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{if(</a:t>
            </a:r>
            <a:r>
              <a:rPr lang="en-US" altLang="en-US" sz="2400" kern="0" spc="-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&lt;99)return</a:t>
            </a:r>
            <a:r>
              <a:rPr lang="en-US" altLang="en-US" sz="18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spc="-3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spc="-3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spc="-3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;else</a:t>
            </a:r>
            <a:r>
              <a:rPr lang="en-US" altLang="en-US" sz="18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kern="0" spc="-3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spc="-3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spc="-3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9200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6" y="4965290"/>
            <a:ext cx="9731379" cy="87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2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earlier in the program execution.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40637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6" y="5220928"/>
            <a:ext cx="9731379" cy="87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2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461963" lvl="2" indent="-236538">
              <a:spcBef>
                <a:spcPts val="0"/>
              </a:spcBef>
            </a:pPr>
            <a:endParaRPr lang="en-US" altLang="zh-TW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earlier in the program execution.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endParaRPr lang="en-US" altLang="en-US" sz="2400" kern="0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33278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6" y="5601928"/>
            <a:ext cx="9731379" cy="875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2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461963" lvl="2" indent="-236538">
              <a:spcBef>
                <a:spcPts val="0"/>
              </a:spcBef>
            </a:pPr>
            <a:endParaRPr lang="en-US" altLang="zh-TW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endParaRPr lang="en-US" altLang="zh-TW" sz="2800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earlier in the program execution.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28538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96000"/>
            <a:ext cx="9741694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2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461963" lvl="2" indent="-236538">
              <a:spcBef>
                <a:spcPts val="0"/>
              </a:spcBef>
            </a:pPr>
            <a:endParaRPr lang="en-US" altLang="zh-TW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endParaRPr lang="en-US" altLang="zh-TW" sz="2800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endParaRPr lang="en-US" altLang="zh-TW" sz="3200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earlier in the program execution.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27711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96000"/>
            <a:ext cx="9741694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2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461963" lvl="2" indent="-236538">
              <a:spcBef>
                <a:spcPts val="0"/>
              </a:spcBef>
            </a:pPr>
            <a:endParaRPr lang="en-US" altLang="zh-TW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endParaRPr lang="en-US" altLang="zh-TW" sz="2800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endParaRPr lang="en-US" altLang="zh-TW" sz="3200" dirty="0" smtClean="0">
              <a:solidFill>
                <a:srgbClr val="FFFFFF"/>
              </a:solidFill>
            </a:endParaRPr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earlier in the program execution.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0"/>
            <a:ext cx="9611571" cy="449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sz="2400" b="1" kern="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600" kern="0" baseline="80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24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&lt;99): return(</a:t>
            </a:r>
            <a:r>
              <a:rPr lang="en-US" altLang="en-US" sz="2400" b="1" kern="0" dirty="0" smtClean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 smtClean="0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 smtClean="0">
                <a:solidFill>
                  <a:srgbClr val="860000"/>
                </a:solidFill>
                <a:latin typeface="Lucida Console" panose="020B0609040504020204" pitchFamily="49" charset="0"/>
              </a:rPr>
              <a:t>*2)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600" kern="0" baseline="160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24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endParaRPr lang="en-US" altLang="en-US" sz="24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 smtClean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  <a:endParaRPr lang="en-US" altLang="en-US" sz="240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191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2400" b="1" kern="0" dirty="0" smtClean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29363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br>
              <a:rPr lang="en-US" sz="3000" dirty="0" smtClean="0"/>
            </a:br>
            <a:r>
              <a:rPr lang="en-US" sz="3000" dirty="0" smtClean="0"/>
              <a:t>But we'll look at </a:t>
            </a:r>
            <a:r>
              <a:rPr lang="en-US" sz="3000" b="1" dirty="0" smtClean="0">
                <a:solidFill>
                  <a:srgbClr val="FF0000"/>
                </a:solidFill>
              </a:rPr>
              <a:t>__doc__ </a:t>
            </a:r>
            <a:r>
              <a:rPr lang="en-US" sz="3000" dirty="0" smtClean="0"/>
              <a:t>and</a:t>
            </a:r>
            <a:r>
              <a:rPr lang="en-US" sz="3000" b="1" dirty="0" smtClean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5000"/>
              </a:lnSpc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file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__',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>
              <a:lnSpc>
                <a:spcPct val="90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provides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access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to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the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3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96000"/>
            <a:ext cx="9741694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59317" y="771366"/>
            <a:ext cx="1010628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b="1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b="1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b="1" spc="-80" dirty="0" smtClean="0">
                <a:solidFill>
                  <a:srgbClr val="FF9900"/>
                </a:solidFill>
              </a:rPr>
              <a:t>them:</a:t>
            </a: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lvl="1"/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b="1" dirty="0" smtClean="0">
              <a:solidFill>
                <a:srgbClr val="FF9900"/>
              </a:solidFill>
            </a:endParaRP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2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8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800" dirty="0" smtClean="0"/>
          </a:p>
          <a:p>
            <a:pPr marL="914400" lvl="2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400" dirty="0" smtClean="0"/>
          </a:p>
          <a:p>
            <a:pPr marL="461963" lvl="2" indent="-236538">
              <a:spcBef>
                <a:spcPts val="0"/>
              </a:spcBef>
            </a:pPr>
            <a:r>
              <a:rPr lang="en-US" altLang="zh-TW" sz="2800" dirty="0" smtClean="0">
                <a:solidFill>
                  <a:srgbClr val="FFFFFF"/>
                </a:solidFill>
              </a:rPr>
              <a:t>But Python requires a function to be declared before it can be called.   “Before” means: </a:t>
            </a:r>
            <a:r>
              <a:rPr lang="en-US" altLang="zh-TW" sz="2800" dirty="0" smtClean="0">
                <a:solidFill>
                  <a:srgbClr val="FF0066"/>
                </a:solidFill>
              </a:rPr>
              <a:t>earlier in the program execution.</a:t>
            </a:r>
            <a:endParaRPr lang="en-US" altLang="zh-TW" sz="2800" dirty="0">
              <a:solidFill>
                <a:srgbClr val="FF0066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2274" y="2315691"/>
            <a:ext cx="9611571" cy="399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: return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g(i+1)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#in C this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is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f(1)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f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NameError</a:t>
            </a:r>
            <a:r>
              <a:rPr lang="en-U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: name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'g' is not defined</a:t>
            </a:r>
          </a:p>
          <a:p>
            <a:pPr marL="0" lvl="0" indent="0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 smtClean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+mn-cs"/>
              </a:rPr>
              <a:t>def</a:t>
            </a:r>
            <a:r>
              <a:rPr lang="en-US" altLang="en-US" sz="2400" kern="0" dirty="0" smtClean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+mn-cs"/>
              </a:rPr>
              <a:t>g(</a:t>
            </a:r>
            <a:r>
              <a:rPr lang="en-US" altLang="en-US" sz="2400" b="1" kern="0" dirty="0" err="1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+mn-cs"/>
              </a:rPr>
              <a:t>i</a:t>
            </a:r>
            <a:r>
              <a:rPr lang="en-U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+mn-cs"/>
              </a:rPr>
              <a:t>)</a:t>
            </a:r>
            <a:r>
              <a:rPr lang="en-U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  <a:ea typeface="+mn-ea"/>
                <a:cs typeface="+mn-cs"/>
              </a:rPr>
              <a:t>:</a:t>
            </a:r>
          </a:p>
          <a:p>
            <a:pPr marL="0" lvl="0" indent="0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3600" kern="0" baseline="800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...</a:t>
            </a:r>
            <a:r>
              <a:rPr lang="en-US" altLang="en-US" sz="2400" kern="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     </a:t>
            </a:r>
            <a:r>
              <a:rPr lang="en-US" altLang="en-US" sz="2400" kern="0" dirty="0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if (</a:t>
            </a:r>
            <a:r>
              <a:rPr lang="en-US" altLang="en-US" sz="24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i</a:t>
            </a:r>
            <a:r>
              <a:rPr lang="en-US" altLang="en-US" sz="2400" kern="0" dirty="0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&lt;99): return(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  <a:ea typeface="+mn-ea"/>
                <a:cs typeface="+mn-cs"/>
              </a:rPr>
              <a:t>f(</a:t>
            </a:r>
            <a:r>
              <a:rPr lang="en-US" altLang="en-US" sz="2400" b="1" kern="0" dirty="0" err="1">
                <a:solidFill>
                  <a:srgbClr val="860000"/>
                </a:solidFill>
                <a:latin typeface="Lucida Console" panose="020B0609040504020204" pitchFamily="49" charset="0"/>
                <a:ea typeface="+mn-ea"/>
                <a:cs typeface="+mn-cs"/>
              </a:rPr>
              <a:t>i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  <a:ea typeface="+mn-ea"/>
                <a:cs typeface="+mn-cs"/>
              </a:rPr>
              <a:t>*2)</a:t>
            </a:r>
            <a:r>
              <a:rPr lang="en-US" altLang="en-US" sz="2400" kern="0" dirty="0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)</a:t>
            </a:r>
          </a:p>
          <a:p>
            <a:pPr marL="0" lvl="0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3600" kern="0" baseline="1600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...</a:t>
            </a:r>
            <a:r>
              <a:rPr lang="en-US" altLang="en-US" sz="2400" kern="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     </a:t>
            </a:r>
            <a:r>
              <a:rPr lang="en-US" altLang="en-US" sz="2400" kern="0" dirty="0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return </a:t>
            </a:r>
            <a:r>
              <a:rPr lang="en-US" altLang="en-US" sz="24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i</a:t>
            </a:r>
            <a:endParaRPr lang="en-US" altLang="en-US" sz="2400" kern="0" dirty="0">
              <a:solidFill>
                <a:prstClr val="black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lvl="0" indent="0" eaLnBrk="1" fontAlgn="auto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400" kern="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...</a:t>
            </a:r>
          </a:p>
          <a:p>
            <a:pPr marL="0" lvl="0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400" kern="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lang="en-US" altLang="en-US" sz="2400" b="1" kern="0" dirty="0">
                <a:solidFill>
                  <a:srgbClr val="860000"/>
                </a:solidFill>
                <a:latin typeface="Lucida Console" panose="020B0609040504020204" pitchFamily="49" charset="0"/>
                <a:ea typeface="+mn-ea"/>
                <a:cs typeface="+mn-cs"/>
              </a:rPr>
              <a:t>f(1)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lvl="0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400" kern="0" dirty="0">
                <a:solidFill>
                  <a:prstClr val="black"/>
                </a:solidFill>
                <a:latin typeface="Lucida Console" panose="020B0609040504020204" pitchFamily="49" charset="0"/>
                <a:ea typeface="+mn-ea"/>
                <a:cs typeface="+mn-cs"/>
              </a:rPr>
              <a:t>191</a:t>
            </a:r>
          </a:p>
          <a:p>
            <a:pPr marL="0" lvl="0" indent="0" eaLnBrk="1" fontAlgn="auto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sz="2400" kern="0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  <a:ea typeface="+mn-ea"/>
                <a:cs typeface="+mn-cs"/>
              </a:rPr>
              <a:t>&gt;&gt;&gt;</a:t>
            </a:r>
            <a:endParaRPr lang="en-US" altLang="en-US" sz="2400" kern="0" dirty="0">
              <a:solidFill>
                <a:prstClr val="black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-US" altLang="en-US" sz="24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endParaRPr lang="en-US" altLang="en-US" sz="2400" kern="0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s-ES" altLang="en-US" sz="2400" kern="0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2000"/>
              </a:lnSpc>
              <a:spcBef>
                <a:spcPts val="0"/>
              </a:spcBef>
              <a:buNone/>
            </a:pPr>
            <a:endParaRPr lang="en-US" altLang="en-US" sz="2400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31262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>
                <a:solidFill>
                  <a:srgbClr val="FF9900"/>
                </a:solidFill>
              </a:rPr>
              <a:t>After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other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functions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have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been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defined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that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call</a:t>
            </a:r>
            <a:r>
              <a:rPr lang="en-US" altLang="zh-TW" sz="2800" spc="-80" dirty="0" smtClean="0">
                <a:solidFill>
                  <a:srgbClr val="FF9900"/>
                </a:solidFill>
              </a:rPr>
              <a:t> </a:t>
            </a:r>
            <a:r>
              <a:rPr lang="en-US" altLang="zh-TW" sz="3200" spc="-80" dirty="0" smtClean="0">
                <a:solidFill>
                  <a:srgbClr val="FF9900"/>
                </a:solidFill>
              </a:rPr>
              <a:t>them.</a:t>
            </a:r>
            <a:endParaRPr lang="en-US" altLang="zh-TW" sz="3200" spc="-80" dirty="0">
              <a:solidFill>
                <a:srgbClr val="FF99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305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/>
              <a:t>After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other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functions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have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been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defined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that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call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them.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Inside of another function:</a:t>
            </a: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59233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/>
              <a:t>After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other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functions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have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been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defined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that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call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them.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Inside of another function:</a:t>
            </a: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707574"/>
            <a:ext cx="9611571" cy="41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66330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f()</a:t>
            </a:r>
            <a:r>
              <a:rPr lang="es-ES" altLang="en-US" sz="2400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s-E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!"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18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from</a:t>
            </a:r>
            <a:r>
              <a:rPr lang="es-ES" altLang="en-US" sz="1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inside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s-ES" altLang="en-US" sz="1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enclosing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f()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See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worked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2743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/>
              <a:t>After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other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functions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have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been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defined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that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call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them.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Inside of another function:</a:t>
            </a: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707574"/>
            <a:ext cx="9611571" cy="41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66330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f()</a:t>
            </a:r>
            <a:r>
              <a:rPr lang="es-ES" altLang="en-US" sz="2400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s-E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!"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18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16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from</a:t>
            </a:r>
            <a:r>
              <a:rPr lang="es-ES" altLang="en-US" sz="1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inside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s-ES" altLang="en-US" sz="1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enclosing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f()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See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worked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solidFill>
                  <a:srgbClr val="FF4F4F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400" kern="0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This</a:t>
            </a:r>
            <a:r>
              <a:rPr lang="es-ES" altLang="en-US" sz="2400" kern="0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approach</a:t>
            </a:r>
            <a:r>
              <a:rPr lang="es-ES" altLang="en-US" sz="2400" kern="0" dirty="0">
                <a:solidFill>
                  <a:srgbClr val="FF4F4F"/>
                </a:solidFill>
                <a:latin typeface="Lucida Console" panose="020B0609040504020204" pitchFamily="49" charset="0"/>
              </a:rPr>
              <a:t> can be </a:t>
            </a:r>
            <a:r>
              <a:rPr lang="es-ES" altLang="en-US" sz="2400" kern="0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useful</a:t>
            </a:r>
            <a:r>
              <a:rPr lang="es-ES" altLang="en-US" sz="2400" kern="0" dirty="0">
                <a:solidFill>
                  <a:srgbClr val="FF4F4F"/>
                </a:solidFill>
                <a:latin typeface="Lucida Console" panose="020B0609040504020204" pitchFamily="49" charset="0"/>
              </a:rPr>
              <a:t> in </a:t>
            </a:r>
            <a:r>
              <a:rPr lang="es-ES" altLang="en-US" sz="2400" kern="0" dirty="0" err="1" smtClean="0">
                <a:solidFill>
                  <a:srgbClr val="FF4F4F"/>
                </a:solidFill>
                <a:latin typeface="Lucida Console" panose="020B0609040504020204" pitchFamily="49" charset="0"/>
              </a:rPr>
              <a:t>scoping</a:t>
            </a:r>
            <a:endParaRPr lang="es-ES" altLang="en-US" sz="2400" kern="0" dirty="0">
              <a:solidFill>
                <a:srgbClr val="FF4F4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smtClean="0">
                <a:solidFill>
                  <a:srgbClr val="FF4F4F"/>
                </a:solidFill>
                <a:latin typeface="Lucida Console" panose="020B0609040504020204" pitchFamily="49" charset="0"/>
              </a:rPr>
              <a:t>#rules to </a:t>
            </a:r>
            <a:r>
              <a:rPr lang="es-ES" altLang="en-US" sz="2400" kern="0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access</a:t>
            </a:r>
            <a:r>
              <a:rPr lang="es-ES" altLang="en-US" sz="2400" kern="0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nonlocal</a:t>
            </a:r>
            <a:r>
              <a:rPr lang="es-ES" altLang="en-US" sz="2400" kern="0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4F4F"/>
                </a:solidFill>
                <a:latin typeface="Lucida Console" panose="020B0609040504020204" pitchFamily="49" charset="0"/>
              </a:rPr>
              <a:t>values</a:t>
            </a:r>
            <a:r>
              <a:rPr lang="es-E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s-ES" altLang="en-US" sz="2400" kern="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8878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/>
              <a:t>After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other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functions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have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been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defined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that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call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them.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Inside of another function:</a:t>
            </a:r>
            <a:endParaRPr lang="en-US" sz="3200" b="1" dirty="0">
              <a:solidFill>
                <a:srgbClr val="FF99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2707574"/>
            <a:ext cx="9611571" cy="415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66330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f()</a:t>
            </a:r>
            <a:r>
              <a:rPr lang="es-ES" altLang="en-US" sz="2400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s-E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!"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18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16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from</a:t>
            </a:r>
            <a:r>
              <a:rPr lang="es-ES" altLang="en-US" sz="1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inside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s-ES" altLang="en-US" sz="1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enclosing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f()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See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worked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This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approach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can be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useful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in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scoping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endParaRPr lang="es-ES" altLang="en-US" sz="2400" kern="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smtClean="0">
                <a:solidFill>
                  <a:srgbClr val="FFCCCC"/>
                </a:solidFill>
                <a:latin typeface="Lucida Console" panose="020B0609040504020204" pitchFamily="49" charset="0"/>
              </a:rPr>
              <a:t>#rules to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access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nonlocal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 smtClean="0">
                <a:solidFill>
                  <a:srgbClr val="FFCCCC"/>
                </a:solidFill>
                <a:latin typeface="Lucida Console" panose="020B0609040504020204" pitchFamily="49" charset="0"/>
              </a:rPr>
              <a:t>values</a:t>
            </a:r>
            <a:r>
              <a:rPr lang="es-E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s-ES" altLang="en-US" sz="2400" kern="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#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s-ES" altLang="en-US" sz="2400" kern="0" spc="-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s-ES" altLang="en-US" sz="2400" kern="0" spc="-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s-E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s-ES" altLang="en-US" sz="20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also</a:t>
            </a:r>
            <a:r>
              <a:rPr lang="es-E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used</a:t>
            </a:r>
            <a:r>
              <a:rPr lang="es-E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to</a:t>
            </a:r>
            <a:r>
              <a:rPr lang="es-E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limit</a:t>
            </a:r>
            <a:r>
              <a:rPr lang="es-ES" altLang="en-US" sz="2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who</a:t>
            </a:r>
            <a:r>
              <a:rPr lang="es-ES" altLang="en-US" sz="2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can</a:t>
            </a:r>
            <a:r>
              <a:rPr lang="es-ES" altLang="en-US" sz="2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call</a:t>
            </a:r>
            <a:r>
              <a:rPr lang="es-ES" altLang="en-US" sz="20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g</a:t>
            </a:r>
            <a:r>
              <a:rPr lang="es-ES" altLang="en-US" sz="2400" b="1" kern="0" dirty="0">
                <a:solidFill>
                  <a:srgbClr val="FF0000"/>
                </a:solidFill>
                <a:latin typeface="Agency FB" panose="020B0503020202020204" pitchFamily="34" charset="0"/>
              </a:rPr>
              <a:t>()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en-US" sz="2400" b="1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400" b="1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en-US" sz="2400" b="1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400" b="1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400" b="1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en-US" sz="2400" b="1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NameError</a:t>
            </a:r>
            <a:r>
              <a:rPr lang="en-US" altLang="en-US" sz="2400" b="1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name 'g' is not defined</a:t>
            </a:r>
            <a:r>
              <a:rPr lang="es-ES" altLang="en-US" sz="2400" kern="0" dirty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variable 'g' 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37608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/>
              <a:t>After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other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functions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have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been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defined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that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call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them.</a:t>
            </a:r>
          </a:p>
          <a:p>
            <a:pPr lvl="1"/>
            <a:r>
              <a:rPr lang="en-US" sz="3200" dirty="0" smtClean="0">
                <a:solidFill>
                  <a:srgbClr val="FF9900"/>
                </a:solidFill>
              </a:rPr>
              <a:t>Inside of another function.</a:t>
            </a:r>
            <a:endParaRPr lang="en-US" sz="3200" dirty="0">
              <a:solidFill>
                <a:srgbClr val="FF99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30603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 smtClean="0"/>
              <a:t>After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other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functions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have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been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defined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that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call</a:t>
            </a:r>
            <a:r>
              <a:rPr lang="en-US" altLang="zh-TW" sz="2800" spc="-80" dirty="0" smtClean="0"/>
              <a:t> </a:t>
            </a:r>
            <a:r>
              <a:rPr lang="en-US" altLang="zh-TW" sz="3200" spc="-80" dirty="0" smtClean="0"/>
              <a:t>them.</a:t>
            </a:r>
          </a:p>
          <a:p>
            <a:pPr lvl="1"/>
            <a:r>
              <a:rPr lang="en-US" sz="3200" dirty="0" smtClean="0"/>
              <a:t>Inside of another function.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 bizarre places: </a:t>
            </a:r>
          </a:p>
          <a:p>
            <a:pPr lvl="1"/>
            <a:endParaRPr lang="en-US" sz="3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3301338"/>
            <a:ext cx="9611571" cy="355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66330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f(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)</a:t>
            </a:r>
            <a:r>
              <a:rPr lang="es-ES" altLang="en-US" sz="2400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if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==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s-E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  </a:t>
            </a:r>
            <a:r>
              <a:rPr lang="es-E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!"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You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don</a:t>
            </a:r>
            <a:r>
              <a:rPr lang="es-ES" altLang="en-US" sz="2400" b="1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have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to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be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in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the</a:t>
            </a:r>
            <a:r>
              <a:rPr lang="es-ES" altLang="en-US" sz="1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“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if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”</a:t>
            </a:r>
            <a:r>
              <a:rPr lang="es-ES" altLang="en-US" sz="1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to</a:t>
            </a:r>
            <a:r>
              <a:rPr lang="es-ES" altLang="en-US" sz="1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call</a:t>
            </a:r>
            <a:endParaRPr lang="es-E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f(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 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See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worked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s-ES" alt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FFCCCC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lnSpc>
                <a:spcPct val="55000"/>
              </a:lnSpc>
              <a:spcBef>
                <a:spcPts val="0"/>
              </a:spcBef>
              <a:buNone/>
            </a:pPr>
            <a:endParaRPr lang="es-ES" altLang="en-US" sz="2400" kern="0" dirty="0">
              <a:solidFill>
                <a:srgbClr val="FFCCCC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s-ES" altLang="en-US" sz="2400" b="1" kern="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29413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/>
              <a:t>In between top level code sequences.</a:t>
            </a:r>
          </a:p>
          <a:p>
            <a:pPr lvl="1"/>
            <a:r>
              <a:rPr lang="en-US" altLang="zh-TW" sz="3200" spc="-80" dirty="0"/>
              <a:t>After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other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functions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have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been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defined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that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call</a:t>
            </a:r>
            <a:r>
              <a:rPr lang="en-US" altLang="zh-TW" sz="2800" spc="-80" dirty="0"/>
              <a:t> </a:t>
            </a:r>
            <a:r>
              <a:rPr lang="en-US" altLang="zh-TW" sz="3200" spc="-80" dirty="0"/>
              <a:t>them.</a:t>
            </a:r>
            <a:endParaRPr lang="en-US" altLang="zh-TW" sz="3200" dirty="0" smtClean="0"/>
          </a:p>
          <a:p>
            <a:pPr lvl="1"/>
            <a:r>
              <a:rPr lang="en-US" sz="3200" dirty="0" smtClean="0"/>
              <a:t>Inside of another function.</a:t>
            </a:r>
          </a:p>
          <a:p>
            <a:pPr lvl="1"/>
            <a:r>
              <a:rPr lang="en-US" sz="3200" b="1" dirty="0" smtClean="0">
                <a:solidFill>
                  <a:srgbClr val="FF9900"/>
                </a:solidFill>
              </a:rPr>
              <a:t>In bizarre places: </a:t>
            </a:r>
          </a:p>
          <a:p>
            <a:pPr lvl="1"/>
            <a:endParaRPr lang="en-US" sz="32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2274" y="3301338"/>
            <a:ext cx="9611571" cy="355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kern="0" dirty="0" err="1">
                <a:solidFill>
                  <a:srgbClr val="66330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f(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)</a:t>
            </a:r>
            <a:r>
              <a:rPr lang="es-ES" altLang="en-US" sz="2400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kern="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if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==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s-E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s-ES" altLang="en-US" sz="2400" kern="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def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  </a:t>
            </a:r>
            <a:r>
              <a:rPr lang="es-ES" altLang="en-US" sz="2400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s-ES" alt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!"</a:t>
            </a:r>
            <a:r>
              <a:rPr lang="es-ES" alt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s-ES" altLang="en-US" sz="2400" b="1" kern="0" dirty="0">
                <a:solidFill>
                  <a:srgbClr val="7030A0"/>
                </a:solidFill>
                <a:latin typeface="Lucida Console" panose="020B0609040504020204" pitchFamily="49" charset="0"/>
              </a:rPr>
              <a:t>g()</a:t>
            </a: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You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don</a:t>
            </a:r>
            <a:r>
              <a:rPr lang="es-ES" altLang="en-US" sz="2400" b="1" kern="0" dirty="0" err="1">
                <a:solidFill>
                  <a:srgbClr val="FF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have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to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be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in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the</a:t>
            </a:r>
            <a:r>
              <a:rPr lang="es-ES" altLang="en-US" sz="1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“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if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”</a:t>
            </a:r>
            <a:r>
              <a:rPr lang="es-ES" altLang="en-US" sz="1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to</a:t>
            </a:r>
            <a:r>
              <a:rPr lang="es-ES" altLang="en-US" sz="18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call</a:t>
            </a:r>
            <a:endParaRPr lang="es-ES" altLang="en-US" sz="2400" kern="0" dirty="0">
              <a:solidFill>
                <a:srgbClr val="FFCCCC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f(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2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)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See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.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worked</a:t>
            </a:r>
            <a:r>
              <a:rPr lang="es-ES" altLang="en-US" sz="2400" kern="0" dirty="0">
                <a:solidFill>
                  <a:srgbClr val="FFCCCC"/>
                </a:solidFill>
                <a:latin typeface="Lucida Console" panose="020B0609040504020204" pitchFamily="49" charset="0"/>
              </a:rPr>
              <a:t>: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b="1" kern="0" dirty="0" err="1">
                <a:solidFill>
                  <a:srgbClr val="C1EFFF"/>
                </a:solidFill>
                <a:latin typeface="Lucida Console" panose="020B0609040504020204" pitchFamily="49" charset="0"/>
              </a:rPr>
              <a:t>Defined</a:t>
            </a:r>
            <a:r>
              <a:rPr lang="es-ES" altLang="en-US" sz="2400" b="1" kern="0" dirty="0">
                <a:solidFill>
                  <a:srgbClr val="C1EFFF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s-ES" altLang="en-US" sz="2400" kern="0" dirty="0"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f(</a:t>
            </a:r>
            <a:r>
              <a:rPr lang="es-ES" altLang="en-US" sz="2400" b="1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s-ES" altLang="en-US" sz="2400" b="1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)</a:t>
            </a:r>
            <a:r>
              <a:rPr lang="es-ES" altLang="en-US" sz="2400" kern="0" dirty="0">
                <a:latin typeface="Lucida Console" panose="020B0609040504020204" pitchFamily="49" charset="0"/>
              </a:rPr>
              <a:t>  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But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why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didn’t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work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n-US" sz="2400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here</a:t>
            </a:r>
            <a:r>
              <a:rPr lang="es-E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dirty="0" err="1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Traceback</a:t>
            </a:r>
            <a:r>
              <a:rPr lang="es-ES" altLang="en-US" sz="2400" kern="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</a:t>
            </a:r>
            <a:r>
              <a:rPr lang="es-ES" altLang="en-US" sz="2400" kern="0" dirty="0" err="1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most</a:t>
            </a:r>
            <a:r>
              <a:rPr lang="es-ES" altLang="en-US" sz="2400" kern="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recent</a:t>
            </a:r>
            <a:r>
              <a:rPr lang="es-ES" altLang="en-US" sz="2400" kern="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call</a:t>
            </a:r>
            <a:r>
              <a:rPr lang="es-ES" altLang="en-US" sz="2400" kern="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s-ES" altLang="en-US" sz="2400" kern="0" dirty="0" err="1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last</a:t>
            </a:r>
            <a:r>
              <a:rPr lang="es-ES" altLang="en-US" sz="2400" kern="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):</a:t>
            </a:r>
          </a:p>
          <a:p>
            <a:pPr marL="0" indent="0">
              <a:lnSpc>
                <a:spcPct val="55000"/>
              </a:lnSpc>
              <a:spcBef>
                <a:spcPts val="0"/>
              </a:spcBef>
              <a:buNone/>
            </a:pPr>
            <a:r>
              <a:rPr lang="es-ES" altLang="en-US" sz="2400" kern="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…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altLang="en-US" sz="2400" kern="0" spc="-40" dirty="0" err="1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UnboundLocalError</a:t>
            </a:r>
            <a:r>
              <a:rPr lang="es-ES" altLang="en-US" sz="2400" kern="0" spc="-40" dirty="0">
                <a:solidFill>
                  <a:srgbClr val="FFCC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lang="es-ES" altLang="en-US" sz="2400" kern="0" spc="-4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s-ES" altLang="en-US" sz="2400" b="1" kern="0" spc="-4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local variable 'g' </a:t>
            </a:r>
            <a:r>
              <a:rPr lang="es-ES" altLang="en-US" sz="2400" b="1" kern="0" spc="-4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referenced</a:t>
            </a:r>
            <a:r>
              <a:rPr lang="es-ES" altLang="en-US" sz="2400" b="1" kern="0" spc="-4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s-ES" altLang="en-US" sz="2400" b="1" kern="0" spc="-4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before</a:t>
            </a:r>
            <a:r>
              <a:rPr lang="es-ES" altLang="en-US" sz="2400" b="1" kern="0" spc="-4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s-ES" altLang="en-US" sz="2400" b="1" kern="0" spc="-40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assignment</a:t>
            </a:r>
            <a:endParaRPr lang="es-ES" altLang="en-US" sz="2400" b="1" kern="0" spc="-4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0443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59317" y="771366"/>
            <a:ext cx="9900497" cy="565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kern="0" dirty="0" smtClean="0"/>
              <a:t>Functions can be defined almost </a:t>
            </a:r>
            <a:r>
              <a:rPr lang="en-US" altLang="en-US" sz="3600" u="sng" kern="0" dirty="0" smtClean="0"/>
              <a:t>anywhere</a:t>
            </a:r>
            <a:r>
              <a:rPr lang="en-US" altLang="en-US" sz="3600" kern="0" dirty="0" smtClean="0"/>
              <a:t>:</a:t>
            </a:r>
          </a:p>
          <a:p>
            <a:pPr lvl="1"/>
            <a:r>
              <a:rPr lang="en-US" sz="3200" dirty="0" smtClean="0">
                <a:solidFill>
                  <a:srgbClr val="FFC000"/>
                </a:solidFill>
              </a:rPr>
              <a:t>In between top level code sequences.</a:t>
            </a:r>
          </a:p>
          <a:p>
            <a:pPr lvl="1"/>
            <a:r>
              <a:rPr lang="en-US" altLang="zh-TW" sz="3200" spc="-80" dirty="0">
                <a:solidFill>
                  <a:srgbClr val="FFC000"/>
                </a:solidFill>
              </a:rPr>
              <a:t>After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other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functions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have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been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defined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that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call</a:t>
            </a:r>
            <a:r>
              <a:rPr lang="en-US" altLang="zh-TW" sz="2800" spc="-80" dirty="0">
                <a:solidFill>
                  <a:srgbClr val="FFC000"/>
                </a:solidFill>
              </a:rPr>
              <a:t> </a:t>
            </a:r>
            <a:r>
              <a:rPr lang="en-US" altLang="zh-TW" sz="3200" spc="-80" dirty="0">
                <a:solidFill>
                  <a:srgbClr val="FFC000"/>
                </a:solidFill>
              </a:rPr>
              <a:t>them.</a:t>
            </a:r>
            <a:endParaRPr lang="en-US" altLang="zh-TW" sz="3200" dirty="0" smtClean="0">
              <a:solidFill>
                <a:srgbClr val="FFC000"/>
              </a:solidFill>
            </a:endParaRPr>
          </a:p>
          <a:p>
            <a:pPr lvl="1"/>
            <a:r>
              <a:rPr lang="en-US" sz="3200" dirty="0" smtClean="0">
                <a:solidFill>
                  <a:srgbClr val="FFC000"/>
                </a:solidFill>
              </a:rPr>
              <a:t>Inside of another function.</a:t>
            </a:r>
          </a:p>
          <a:p>
            <a:pPr lvl="1"/>
            <a:r>
              <a:rPr lang="en-US" sz="3200" dirty="0" smtClean="0">
                <a:solidFill>
                  <a:srgbClr val="FFC000"/>
                </a:solidFill>
              </a:rPr>
              <a:t>In bizarre places.</a:t>
            </a:r>
          </a:p>
          <a:p>
            <a:pPr lvl="1"/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</a:rPr>
              <a:t>Defining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7836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'reversed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'slice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'sum',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_[0:3]+[_[12],_[29],_[33],_[35],_[39],_[48]] 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'compile',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'exec',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104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3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br>
              <a:rPr lang="en-US" sz="3000" dirty="0" smtClean="0"/>
            </a:br>
            <a:r>
              <a:rPr lang="en-US" sz="3000" dirty="0" smtClean="0"/>
              <a:t>But we'll look at </a:t>
            </a:r>
            <a:r>
              <a:rPr lang="en-US" sz="3000" b="1" dirty="0">
                <a:solidFill>
                  <a:srgbClr val="FF0000"/>
                </a:solidFill>
              </a:rPr>
              <a:t>__doc__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5000"/>
              </a:lnSpc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file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US" sz="2600" spc="-3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__',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>
              <a:lnSpc>
                <a:spcPct val="90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provides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access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to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the</a:t>
            </a:r>
          </a:p>
          <a:p>
            <a:pPr>
              <a:lnSpc>
                <a:spcPct val="85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mathematical functions defined by the C standard.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6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" y="0"/>
            <a:ext cx="9729787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Passing Arguments </a:t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to Functions </a:t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lephant" panose="02020904090505020303" pitchFamily="18" charset="0"/>
                <a:ea typeface="+mj-ea"/>
                <a:cs typeface="+mj-cs"/>
              </a:rPr>
              <a:t>in Python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Elephant" panose="020209040905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43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6200"/>
            <a:ext cx="9729788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526096" cy="58471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% cat check.cpp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iostream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#include &lt;string&gt;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void changer(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a,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&amp;b,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*c, string d, char *e)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US" sz="2000" spc="-20" dirty="0" smtClean="0">
                <a:solidFill>
                  <a:srgbClr val="FF0000"/>
                </a:solidFill>
                <a:latin typeface="Lucida Console" pitchFamily="49" charset="0"/>
              </a:rPr>
              <a:t>a=1;b=1;c[0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]=</a:t>
            </a:r>
            <a:r>
              <a:rPr lang="en-US" sz="2000" spc="-20" dirty="0" smtClean="0">
                <a:solidFill>
                  <a:srgbClr val="FF0000"/>
                </a:solidFill>
                <a:latin typeface="Lucida Console" pitchFamily="49" charset="0"/>
              </a:rPr>
              <a:t>1;d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="</a:t>
            </a:r>
            <a:r>
              <a:rPr lang="en-US" sz="2000" spc="-20" dirty="0" err="1">
                <a:solidFill>
                  <a:srgbClr val="FF0000"/>
                </a:solidFill>
                <a:latin typeface="Lucida Console" pitchFamily="49" charset="0"/>
              </a:rPr>
              <a:t>one</a:t>
            </a:r>
            <a:r>
              <a:rPr lang="en-US" sz="2000" spc="-20" dirty="0" err="1" smtClean="0">
                <a:solidFill>
                  <a:srgbClr val="FF0000"/>
                </a:solidFill>
                <a:latin typeface="Lucida Console" pitchFamily="49" charset="0"/>
              </a:rPr>
              <a:t>";e</a:t>
            </a:r>
            <a:r>
              <a:rPr lang="en-US" sz="2000" spc="-20" dirty="0" smtClean="0">
                <a:solidFill>
                  <a:srgbClr val="FF0000"/>
                </a:solidFill>
                <a:latin typeface="Lucida Console" pitchFamily="49" charset="0"/>
              </a:rPr>
              <a:t>[0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]='</a:t>
            </a:r>
            <a:r>
              <a:rPr lang="en-US" sz="2000" spc="-20" dirty="0" err="1">
                <a:solidFill>
                  <a:srgbClr val="FF0000"/>
                </a:solidFill>
                <a:latin typeface="Lucida Console" pitchFamily="49" charset="0"/>
              </a:rPr>
              <a:t>o';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n';e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[0]='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[1]='\0';</a:t>
            </a:r>
            <a:endParaRPr lang="en-US" sz="2000" spc="-2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a=0, b=0, c[100]={0};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string d="zero";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char e[]="zero";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&lt;&lt;",b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="&lt;&lt;b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&lt;&lt;",c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]&lt;&lt;",d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="&lt;&lt;d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&lt;&lt;","&lt;&lt;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changer(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a,b,c,d,e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&lt;&lt;",b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="&lt;&lt;b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&lt;&lt;",c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]&lt;&lt;",d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="&lt;&lt;d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&lt;&lt;","&lt;&lt;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% ./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check.x</a:t>
            </a:r>
            <a:endParaRPr lang="en-US" sz="20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a=0, b=0, c=0, d=zero, zero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a=0, b=1, c=1, d=zero, one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783408" y="310633"/>
            <a:ext cx="2563457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#101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71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526096" cy="58471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 cat check.cpp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#include &lt;</a:t>
            </a:r>
            <a:r>
              <a:rPr lang="en-US" sz="2000" dirty="0" err="1">
                <a:latin typeface="Lucida Console" pitchFamily="49" charset="0"/>
              </a:rPr>
              <a:t>iostream</a:t>
            </a:r>
            <a:r>
              <a:rPr lang="en-US" sz="2000" dirty="0">
                <a:latin typeface="Lucida Console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#include &lt;string&gt;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void changer(</a:t>
            </a:r>
            <a:r>
              <a:rPr lang="en-US" sz="2000" dirty="0" err="1">
                <a:solidFill>
                  <a:srgbClr val="00B05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 a,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&amp;b,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*c, 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string d,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char *e</a:t>
            </a:r>
            <a:r>
              <a:rPr lang="en-US" sz="2000" dirty="0">
                <a:latin typeface="Lucida Console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US" sz="2000" spc="-20" dirty="0" smtClean="0">
                <a:solidFill>
                  <a:srgbClr val="00B050"/>
                </a:solidFill>
                <a:latin typeface="Lucida Console" pitchFamily="49" charset="0"/>
              </a:rPr>
              <a:t>a=1</a:t>
            </a:r>
            <a:r>
              <a:rPr lang="en-US" altLang="zh-TW" sz="2000" spc="-20" dirty="0" smtClean="0">
                <a:solidFill>
                  <a:srgbClr val="00B050"/>
                </a:solidFill>
                <a:latin typeface="Lucida Console" pitchFamily="49" charset="0"/>
              </a:rPr>
              <a:t>;</a:t>
            </a:r>
            <a:r>
              <a:rPr lang="en-US" altLang="zh-TW" sz="2000" spc="-20" dirty="0" smtClean="0">
                <a:solidFill>
                  <a:srgbClr val="FF0000"/>
                </a:solidFill>
                <a:latin typeface="Lucida Console" pitchFamily="49" charset="0"/>
              </a:rPr>
              <a:t>b=1;c[0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]=</a:t>
            </a:r>
            <a:r>
              <a:rPr lang="en-US" altLang="zh-TW" sz="2000" spc="-20" dirty="0" smtClean="0">
                <a:solidFill>
                  <a:srgbClr val="FF0000"/>
                </a:solidFill>
                <a:latin typeface="Lucida Console" pitchFamily="49" charset="0"/>
              </a:rPr>
              <a:t>1;</a:t>
            </a:r>
            <a:r>
              <a:rPr lang="en-US" altLang="zh-TW" sz="2000" spc="-20" dirty="0" smtClean="0">
                <a:solidFill>
                  <a:srgbClr val="00B050"/>
                </a:solidFill>
                <a:latin typeface="Lucida Console" pitchFamily="49" charset="0"/>
              </a:rPr>
              <a:t>d</a:t>
            </a:r>
            <a:r>
              <a:rPr lang="en-US" altLang="zh-TW" sz="2000" spc="-20" dirty="0">
                <a:solidFill>
                  <a:srgbClr val="00B050"/>
                </a:solidFill>
                <a:latin typeface="Lucida Console" pitchFamily="49" charset="0"/>
              </a:rPr>
              <a:t>="</a:t>
            </a:r>
            <a:r>
              <a:rPr lang="en-US" altLang="zh-TW" sz="2000" spc="-20" dirty="0" err="1">
                <a:solidFill>
                  <a:srgbClr val="00B050"/>
                </a:solidFill>
                <a:latin typeface="Lucida Console" pitchFamily="49" charset="0"/>
              </a:rPr>
              <a:t>one</a:t>
            </a:r>
            <a:r>
              <a:rPr lang="en-US" altLang="zh-TW" sz="2000" spc="-20" dirty="0" err="1" smtClean="0">
                <a:solidFill>
                  <a:srgbClr val="00B050"/>
                </a:solidFill>
                <a:latin typeface="Lucida Console" pitchFamily="49" charset="0"/>
              </a:rPr>
              <a:t>";</a:t>
            </a:r>
            <a:r>
              <a:rPr lang="en-US" altLang="zh-TW" sz="2000" spc="-20" dirty="0" err="1" smtClean="0">
                <a:solidFill>
                  <a:srgbClr val="FF0000"/>
                </a:solidFill>
                <a:latin typeface="Lucida Console" pitchFamily="49" charset="0"/>
              </a:rPr>
              <a:t>e</a:t>
            </a:r>
            <a:r>
              <a:rPr lang="en-US" altLang="zh-TW" sz="2000" spc="-20" dirty="0" smtClean="0">
                <a:solidFill>
                  <a:srgbClr val="FF0000"/>
                </a:solidFill>
                <a:latin typeface="Lucida Console" pitchFamily="49" charset="0"/>
              </a:rPr>
              <a:t>[0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o';e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n';e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[0]='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[1]='\0'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  <a:endParaRPr lang="en-US" sz="20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a=0, b=0, c[100]={0};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string d="zero";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char e[]="zero";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latin typeface="Lucida Console" pitchFamily="49" charset="0"/>
              </a:rPr>
              <a:t> </a:t>
            </a:r>
            <a:r>
              <a:rPr lang="pt-BR" sz="2000" spc="-20" dirty="0"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latin typeface="Lucida Console" pitchFamily="49" charset="0"/>
              </a:rPr>
              <a:t>&lt;&lt;",b</a:t>
            </a:r>
            <a:r>
              <a:rPr lang="pt-BR" sz="2000" spc="-20" dirty="0">
                <a:latin typeface="Lucida Console" pitchFamily="49" charset="0"/>
              </a:rPr>
              <a:t>="&lt;&lt;b</a:t>
            </a:r>
            <a:r>
              <a:rPr lang="pt-BR" sz="2000" spc="-20" dirty="0" smtClean="0">
                <a:latin typeface="Lucida Console" pitchFamily="49" charset="0"/>
              </a:rPr>
              <a:t>&lt;&lt;",c</a:t>
            </a:r>
            <a:r>
              <a:rPr lang="pt-BR" sz="2000" spc="-20" dirty="0"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latin typeface="Lucida Console" pitchFamily="49" charset="0"/>
              </a:rPr>
              <a:t>]&lt;&lt;",d</a:t>
            </a:r>
            <a:r>
              <a:rPr lang="pt-BR" sz="2000" spc="-20" dirty="0">
                <a:latin typeface="Lucida Console" pitchFamily="49" charset="0"/>
              </a:rPr>
              <a:t>="&lt;&lt;d</a:t>
            </a:r>
            <a:r>
              <a:rPr lang="pt-BR" sz="2000" spc="-20" dirty="0" smtClean="0">
                <a:latin typeface="Lucida Console" pitchFamily="49" charset="0"/>
              </a:rPr>
              <a:t>&lt;&lt;","&lt;&lt;</a:t>
            </a:r>
            <a:r>
              <a:rPr lang="pt-BR" sz="2000" spc="-20" dirty="0"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changer(</a:t>
            </a:r>
            <a:r>
              <a:rPr lang="en-US" sz="2000" dirty="0" err="1">
                <a:latin typeface="Lucida Console" pitchFamily="49" charset="0"/>
              </a:rPr>
              <a:t>a,b,c,d,e</a:t>
            </a:r>
            <a:r>
              <a:rPr lang="en-US" sz="2000" dirty="0">
                <a:latin typeface="Lucida Console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latin typeface="Lucida Console" pitchFamily="49" charset="0"/>
              </a:rPr>
              <a:t> </a:t>
            </a:r>
            <a:r>
              <a:rPr lang="pt-BR" sz="2000" spc="-20" dirty="0"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latin typeface="Lucida Console" pitchFamily="49" charset="0"/>
              </a:rPr>
              <a:t>&lt;&lt;",b</a:t>
            </a:r>
            <a:r>
              <a:rPr lang="pt-BR" sz="2000" spc="-20" dirty="0">
                <a:latin typeface="Lucida Console" pitchFamily="49" charset="0"/>
              </a:rPr>
              <a:t>="&lt;&lt;b</a:t>
            </a:r>
            <a:r>
              <a:rPr lang="pt-BR" sz="2000" spc="-20" dirty="0" smtClean="0">
                <a:latin typeface="Lucida Console" pitchFamily="49" charset="0"/>
              </a:rPr>
              <a:t>&lt;&lt;",c</a:t>
            </a:r>
            <a:r>
              <a:rPr lang="pt-BR" sz="2000" spc="-20" dirty="0"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latin typeface="Lucida Console" pitchFamily="49" charset="0"/>
              </a:rPr>
              <a:t>]&lt;&lt;",d</a:t>
            </a:r>
            <a:r>
              <a:rPr lang="pt-BR" sz="2000" spc="-20" dirty="0">
                <a:latin typeface="Lucida Console" pitchFamily="49" charset="0"/>
              </a:rPr>
              <a:t>="&lt;&lt;d</a:t>
            </a:r>
            <a:r>
              <a:rPr lang="pt-BR" sz="2000" spc="-20" dirty="0" smtClean="0">
                <a:latin typeface="Lucida Console" pitchFamily="49" charset="0"/>
              </a:rPr>
              <a:t>&lt;&lt;","&lt;&lt;</a:t>
            </a:r>
            <a:r>
              <a:rPr lang="pt-BR" sz="2000" spc="-20" dirty="0"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 ./</a:t>
            </a:r>
            <a:r>
              <a:rPr lang="en-US" sz="2000" dirty="0" err="1">
                <a:latin typeface="Lucida Console" pitchFamily="49" charset="0"/>
              </a:rPr>
              <a:t>check.x</a:t>
            </a:r>
            <a:endParaRPr lang="en-US" sz="20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a=0, b=0, c=0, d=zero, zero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a=0, b=1, c=1, d=zero, one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066380" y="930800"/>
            <a:ext cx="2959499" cy="850706"/>
          </a:xfrm>
          <a:prstGeom prst="wedgeRoundRectCallout">
            <a:avLst>
              <a:gd name="adj1" fmla="val -590"/>
              <a:gd name="adj2" fmla="val 96303"/>
              <a:gd name="adj3" fmla="val 16667"/>
            </a:avLst>
          </a:prstGeom>
          <a:solidFill>
            <a:srgbClr val="FFFF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8" dirty="0">
                <a:solidFill>
                  <a:srgbClr val="00B050"/>
                </a:solidFill>
              </a:rPr>
              <a:t>Call by value only changes a copy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17736" y="938789"/>
            <a:ext cx="2959499" cy="850706"/>
          </a:xfrm>
          <a:prstGeom prst="wedgeRoundRectCallout">
            <a:avLst>
              <a:gd name="adj1" fmla="val -56056"/>
              <a:gd name="adj2" fmla="val 92077"/>
              <a:gd name="adj3" fmla="val 16667"/>
            </a:avLst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8" dirty="0">
                <a:solidFill>
                  <a:srgbClr val="FF0000"/>
                </a:solidFill>
              </a:rPr>
              <a:t>Call by reference changes the original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783408" y="310633"/>
            <a:ext cx="2563457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#102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0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% cat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c=[0]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d=(0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,)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a,b,c,d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w=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a;x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b;y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c;z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=d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 smtClean="0">
                <a:solidFill>
                  <a:srgbClr val="FF0000"/>
                </a:solidFill>
                <a:latin typeface="Lucida Console" pitchFamily="49" charset="0"/>
              </a:rPr>
              <a:t>w=1;x="one</a:t>
            </a:r>
            <a:r>
              <a:rPr lang="en-US" sz="2800" spc="-160" dirty="0" smtClean="0">
                <a:solidFill>
                  <a:srgbClr val="FF0000"/>
                </a:solidFill>
                <a:latin typeface="Lucida Console" pitchFamily="49" charset="0"/>
              </a:rPr>
              <a:t> "</a:t>
            </a:r>
            <a:r>
              <a:rPr lang="en-US" sz="2800" spc="-28" dirty="0" smtClean="0">
                <a:solidFill>
                  <a:srgbClr val="FF0000"/>
                </a:solidFill>
                <a:latin typeface="Lucida Console" pitchFamily="49" charset="0"/>
              </a:rPr>
              <a:t>;y[0]=1;z</a:t>
            </a:r>
            <a:r>
              <a:rPr lang="en-US" sz="2800" spc="-150" dirty="0" smtClean="0">
                <a:solidFill>
                  <a:srgbClr val="FF0000"/>
                </a:solidFill>
                <a:latin typeface="Lucida Console" pitchFamily="49" charset="0"/>
              </a:rPr>
              <a:t>=(</a:t>
            </a:r>
            <a:r>
              <a:rPr lang="en-US" sz="2800" spc="-15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sz="2800" spc="-150" dirty="0" smtClean="0">
                <a:solidFill>
                  <a:srgbClr val="FF0000"/>
                </a:solidFill>
                <a:latin typeface="Lucida Console" pitchFamily="49" charset="0"/>
              </a:rPr>
              <a:t>,)</a:t>
            </a:r>
            <a:r>
              <a:rPr lang="en-US" sz="2800" spc="-6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  <a:endParaRPr lang="en-US" sz="2800" spc="-6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w,x,y,z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a,b,c,d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% python3 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0 zero [0]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1 one  [1]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0 zero [1]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783408" y="310633"/>
            <a:ext cx="2563457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#103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57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cat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c=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d=(0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w=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a;x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b;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=d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w=1;x="one</a:t>
            </a:r>
            <a:r>
              <a:rPr lang="en-US" sz="2800" spc="-160" dirty="0" smtClean="0">
                <a:solidFill>
                  <a:srgbClr val="A6A6A6"/>
                </a:solidFill>
                <a:latin typeface="Lucida Console" pitchFamily="49" charset="0"/>
              </a:rPr>
              <a:t> "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sz="2800" spc="-2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y[0]=</a:t>
            </a:r>
            <a:r>
              <a:rPr lang="en-US" sz="2800" spc="-28" dirty="0" smtClean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=(</a:t>
            </a:r>
            <a:r>
              <a:rPr lang="en-US" sz="2800" spc="-150" dirty="0">
                <a:solidFill>
                  <a:srgbClr val="A6A6A6"/>
                </a:solidFill>
                <a:latin typeface="Lucida Console" pitchFamily="49" charset="0"/>
              </a:rPr>
              <a:t>1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r>
              <a:rPr lang="en-US" sz="2800" spc="-6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  <a:endParaRPr lang="en-US" sz="2800" spc="-6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w,x,</a:t>
            </a:r>
            <a:r>
              <a:rPr lang="en-US" sz="2800" dirty="0" err="1" smtClean="0">
                <a:solidFill>
                  <a:srgbClr val="00B050"/>
                </a:solidFill>
                <a:latin typeface="Lucida Console" pitchFamily="49" charset="0"/>
              </a:rPr>
              <a:t>y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python3 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1 one  </a:t>
            </a:r>
            <a:r>
              <a:rPr lang="en-US" sz="2800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2700000" flipH="1">
            <a:off x="7783408" y="310633"/>
            <a:ext cx="2563457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#104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40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cat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c=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d=(0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w=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a;x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b;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=d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w=1;x="one</a:t>
            </a:r>
            <a:r>
              <a:rPr lang="en-US" sz="2800" spc="-160" dirty="0" smtClean="0">
                <a:solidFill>
                  <a:srgbClr val="A6A6A6"/>
                </a:solidFill>
                <a:latin typeface="Lucida Console" pitchFamily="49" charset="0"/>
              </a:rPr>
              <a:t> "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sz="2800" spc="-2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spc="-28" dirty="0" smtClean="0">
                <a:solidFill>
                  <a:schemeClr val="bg1"/>
                </a:solidFill>
                <a:latin typeface="Lucida Console" pitchFamily="49" charset="0"/>
              </a:rPr>
              <a:t>[</a:t>
            </a:r>
            <a:r>
              <a:rPr lang="en-US" sz="2800" spc="-2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spc="-28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=(</a:t>
            </a:r>
            <a:r>
              <a:rPr lang="en-US" sz="2800" spc="-150" dirty="0">
                <a:solidFill>
                  <a:srgbClr val="A6A6A6"/>
                </a:solidFill>
                <a:latin typeface="Lucida Console" pitchFamily="49" charset="0"/>
              </a:rPr>
              <a:t>1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r>
              <a:rPr lang="en-US" sz="2800" spc="-6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  <a:endParaRPr lang="en-US" sz="2800" spc="-6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w,x,</a:t>
            </a:r>
            <a:r>
              <a:rPr lang="en-US" sz="2800" dirty="0" err="1" smtClean="0">
                <a:solidFill>
                  <a:srgbClr val="00B050"/>
                </a:solidFill>
                <a:latin typeface="Lucida Console" pitchFamily="49" charset="0"/>
              </a:rPr>
              <a:t>y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python3 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1 one  </a:t>
            </a:r>
            <a:r>
              <a:rPr lang="en-US" sz="2800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02894" y="5334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Can you see why the value of c remained as [0]?</a:t>
            </a:r>
            <a:endParaRPr lang="en-US" sz="3200" b="1" i="1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426494" y="6096000"/>
            <a:ext cx="1905000" cy="152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89942"/>
            <a:ext cx="9729787" cy="1891258"/>
          </a:xfrm>
          <a:solidFill>
            <a:srgbClr val="FFFFFF">
              <a:alpha val="75000"/>
            </a:srgbClr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But, of </a:t>
            </a:r>
            <a:r>
              <a:rPr lang="en-US" sz="3600" dirty="0" smtClean="0">
                <a:solidFill>
                  <a:srgbClr val="0070C0"/>
                </a:solidFill>
              </a:rPr>
              <a:t>course, the process of total overwriting is not the same process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as that of updating, so it doesn’t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affect the original </a:t>
            </a:r>
            <a:r>
              <a:rPr lang="en-US" sz="3600" smtClean="0">
                <a:solidFill>
                  <a:srgbClr val="0070C0"/>
                </a:solidFill>
              </a:rPr>
              <a:t>variable.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2700000" flipH="1">
            <a:off x="7783408" y="310633"/>
            <a:ext cx="2563457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#105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2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73164" y="64656"/>
            <a:ext cx="10347463" cy="6895703"/>
            <a:chOff x="65779" y="64655"/>
            <a:chExt cx="10347463" cy="6895703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86603" y="1295400"/>
              <a:ext cx="10126639" cy="56649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spcBef>
                  <a:spcPts val="100"/>
                </a:spcBef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spcBef>
                  <a:spcPts val="100"/>
                </a:spcBef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  <a:p>
              <a:pPr lvl="1">
                <a:spcBef>
                  <a:spcPts val="100"/>
                </a:spcBef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  </a:t>
              </a:r>
            </a:p>
            <a:p>
              <a:pPr lvl="1">
                <a:spcBef>
                  <a:spcPts val="100"/>
                </a:spcBef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mytuple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=(1,2,3); x = 7</a:t>
              </a:r>
            </a:p>
            <a:p>
              <a:pPr lvl="1">
                <a:spcBef>
                  <a:spcPts val="100"/>
                </a:spcBef>
                <a:buNone/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	  print ("Values in the </a:t>
              </a:r>
              <a:r>
                <a:rPr lang="en-US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callee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:", </a:t>
              </a:r>
              <a:r>
                <a:rPr lang="en-US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mytuple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, x)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779" y="646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152338" y="1295400"/>
            <a:ext cx="10126639" cy="5664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x): 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 """Changes a parameter"""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=(1,2,3); x = 7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x) </a:t>
            </a:r>
          </a:p>
          <a:p>
            <a:pPr lvl="1">
              <a:spcBef>
                <a:spcPts val="100"/>
              </a:spcBef>
              <a:buNone/>
            </a:pP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(10,20,30); x = 2 </a:t>
            </a:r>
          </a:p>
          <a:p>
            <a:pPr lvl="1">
              <a:spcBef>
                <a:spcPts val="1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caller:", 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x) 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 ) 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caller:",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mytuple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x) 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python3 test.py</a:t>
            </a:r>
          </a:p>
          <a:p>
            <a:pPr lvl="1">
              <a:spcBef>
                <a:spcPts val="1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caller: (10, 20, 30) 2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(1, 2, 3) 7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caller: (10, 20, 30) 2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05312" y="-1"/>
            <a:ext cx="9934833" cy="1359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rgbClr val="0070C0"/>
                </a:solidFill>
              </a:rPr>
              <a:t>Python Is Pass by Value</a:t>
            </a:r>
            <a:r>
              <a:rPr lang="en-US" sz="4300" dirty="0">
                <a:solidFill>
                  <a:srgbClr val="0070C0"/>
                </a:solidFill>
              </a:rPr>
              <a:t/>
            </a:r>
            <a:br>
              <a:rPr lang="en-US" sz="4300" dirty="0">
                <a:solidFill>
                  <a:srgbClr val="0070C0"/>
                </a:solidFill>
              </a:rPr>
            </a:br>
            <a:r>
              <a:rPr lang="en-US" sz="53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for </a:t>
            </a:r>
            <a:r>
              <a:rPr lang="en-US" sz="5300" b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immutable</a:t>
            </a:r>
            <a:r>
              <a:rPr lang="en-US" sz="53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1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73164" y="64656"/>
            <a:ext cx="10347463" cy="6895703"/>
            <a:chOff x="65779" y="64655"/>
            <a:chExt cx="10347463" cy="6895703"/>
          </a:xfrm>
        </p:grpSpPr>
        <p:sp>
          <p:nvSpPr>
            <p:cNvPr id="5" name="Rectangle 4"/>
            <p:cNvSpPr/>
            <p:nvPr/>
          </p:nvSpPr>
          <p:spPr>
            <a:xfrm>
              <a:off x="65779" y="646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86603" y="1295400"/>
              <a:ext cx="10126639" cy="56649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  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mylist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= [1,2,3]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altLang="zh-TW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print ("Values in the </a:t>
              </a:r>
              <a:r>
                <a:rPr lang="en-US" altLang="zh-TW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callee</a:t>
              </a:r>
              <a:r>
                <a:rPr lang="en-US" altLang="zh-TW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:", </a:t>
              </a:r>
              <a:r>
                <a:rPr lang="en-US" altLang="zh-TW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mylist</a:t>
              </a:r>
              <a:r>
                <a:rPr lang="en-US" altLang="zh-TW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)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-61541" y="1337016"/>
            <a:ext cx="10126639" cy="5664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):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 """Changes a parameter"""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= [1,2,3]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[10,20,30]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caller:",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python3 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[1, 2, 3]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caller: [10, 20, 30]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05312" y="-1"/>
            <a:ext cx="9934833" cy="1359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rgbClr val="0070C0"/>
                </a:solidFill>
              </a:rPr>
              <a:t>Python Is Pass by Value</a:t>
            </a:r>
            <a:r>
              <a:rPr lang="en-US" sz="4300" dirty="0">
                <a:solidFill>
                  <a:srgbClr val="0070C0"/>
                </a:solidFill>
              </a:rPr>
              <a:t/>
            </a:r>
            <a:br>
              <a:rPr lang="en-US" sz="4300" dirty="0">
                <a:solidFill>
                  <a:srgbClr val="0070C0"/>
                </a:solidFill>
              </a:rPr>
            </a:br>
            <a:r>
              <a:rPr lang="en-US" sz="53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for </a:t>
            </a:r>
            <a:r>
              <a:rPr lang="en-US" sz="53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mutable</a:t>
            </a:r>
            <a:r>
              <a:rPr lang="en-US" sz="53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types </a:t>
            </a:r>
            <a:r>
              <a:rPr lang="en-US" sz="53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that overwrite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373164" y="64656"/>
            <a:ext cx="10347463" cy="6895703"/>
            <a:chOff x="65779" y="64655"/>
            <a:chExt cx="10347463" cy="6895703"/>
          </a:xfrm>
        </p:grpSpPr>
        <p:sp>
          <p:nvSpPr>
            <p:cNvPr id="5" name="Rectangle 4"/>
            <p:cNvSpPr/>
            <p:nvPr/>
          </p:nvSpPr>
          <p:spPr>
            <a:xfrm>
              <a:off x="65779" y="6465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86603" y="1295400"/>
              <a:ext cx="10126639" cy="56649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   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mylist.append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([1,2,3])</a:t>
              </a: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altLang="zh-TW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print ("Values in the </a:t>
              </a:r>
              <a:r>
                <a:rPr lang="en-US" altLang="zh-TW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callee</a:t>
              </a:r>
              <a:r>
                <a:rPr lang="en-US" altLang="zh-TW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:", </a:t>
              </a:r>
              <a:r>
                <a:rPr lang="en-US" altLang="zh-TW" sz="280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mylist</a:t>
              </a:r>
              <a:r>
                <a:rPr lang="en-US" altLang="zh-TW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)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-59291" y="1340004"/>
            <a:ext cx="10126639" cy="5664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8905" indent="-198905" algn="l" defTabSz="795619" rtl="0" eaLnBrk="1" latinLnBrk="0" hangingPunct="1">
              <a:lnSpc>
                <a:spcPct val="90000"/>
              </a:lnSpc>
              <a:spcBef>
                <a:spcPts val="870"/>
              </a:spcBef>
              <a:buFont typeface="Arial" panose="020B0604020202020204" pitchFamily="34" charset="0"/>
              <a:buChar char="•"/>
              <a:defRPr sz="3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6715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31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452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7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233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144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2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8795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576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357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1383" indent="-198905" algn="l" defTabSz="795619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):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 """Changes a parameter"""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mylist.append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([1,2,3])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[10,20,30]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changeme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 ("Values in the caller:",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python3 test.py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callee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[10, 20, 30, [1, 2, 3]]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Values in the caller: [10, 20, 30, [1, 2, 3]]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05312" y="-1"/>
            <a:ext cx="9934833" cy="1359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rgbClr val="0070C0"/>
                </a:solidFill>
              </a:rPr>
              <a:t>Python Is Pass by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rgbClr val="008000"/>
                </a:solidFill>
              </a:rPr>
              <a:t>Reference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53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for</a:t>
            </a:r>
            <a:r>
              <a:rPr lang="en-US" sz="49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3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mutable</a:t>
            </a:r>
            <a:r>
              <a:rPr lang="en-US" sz="49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3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types</a:t>
            </a:r>
            <a:r>
              <a:rPr lang="en-US" sz="49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3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that</a:t>
            </a:r>
            <a:r>
              <a:rPr lang="en-US" sz="49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3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just</a:t>
            </a:r>
            <a:r>
              <a:rPr lang="en-US" sz="49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300" i="1" dirty="0" smtClean="0">
                <a:solidFill>
                  <a:srgbClr val="008000"/>
                </a:solidFill>
                <a:latin typeface="Calibri"/>
                <a:ea typeface="+mn-ea"/>
                <a:cs typeface="+mn-cs"/>
              </a:rPr>
              <a:t>update</a:t>
            </a:r>
            <a:endParaRPr lang="en-US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1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cs typeface="Courier New" pitchFamily="49" charset="0"/>
              </a:rPr>
              <a:t>Positional </a:t>
            </a:r>
            <a:r>
              <a:rPr lang="en-US" sz="3302" dirty="0">
                <a:cs typeface="Courier New" pitchFamily="49" charset="0"/>
              </a:rPr>
              <a:t>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br>
              <a:rPr lang="en-US" sz="3000" dirty="0" smtClean="0"/>
            </a:br>
            <a:r>
              <a:rPr lang="en-US" sz="3000" dirty="0" smtClean="0"/>
              <a:t>But we'll look at </a:t>
            </a:r>
            <a:r>
              <a:rPr lang="en-US" sz="3000" b="1" dirty="0">
                <a:solidFill>
                  <a:srgbClr val="FF0000"/>
                </a:solidFill>
              </a:rPr>
              <a:t>__doc__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5000"/>
              </a:lnSpc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package__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spec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__',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>
              <a:lnSpc>
                <a:spcPct val="90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provides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access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to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the</a:t>
            </a:r>
          </a:p>
          <a:p>
            <a:pPr>
              <a:lnSpc>
                <a:spcPct val="85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mathematical functions defined by the C standard.</a:t>
            </a:r>
          </a:p>
          <a:p>
            <a:pPr>
              <a:lnSpc>
                <a:spcPct val="88000"/>
              </a:lnSpc>
            </a:pP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6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894" y="6443420"/>
            <a:ext cx="9144000" cy="404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 lvl="0">
              <a:lnSpc>
                <a:spcPct val="90000"/>
              </a:lnSpc>
            </a:pPr>
            <a:r>
              <a:rPr lang="en-US" sz="260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 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help(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#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That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on</a:t>
            </a:r>
            <a:r>
              <a:rPr lang="en-US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2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s</a:t>
            </a:r>
            <a:r>
              <a:rPr lang="en-US" sz="1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0116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rgbClr val="FF0000"/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9891" y="444749"/>
            <a:ext cx="9479422" cy="5779999"/>
            <a:chOff x="272955" y="175490"/>
            <a:chExt cx="10334720" cy="630151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272955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r>
                <a:rPr lang="en-US" sz="3600" dirty="0">
                  <a:solidFill>
                    <a:prstClr val="black"/>
                  </a:solidFill>
                </a:rPr>
                <a:t/>
              </a: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72955" y="175490"/>
              <a:ext cx="161154" cy="64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366" y="1034880"/>
            <a:ext cx="9479422" cy="5189869"/>
          </a:xfrm>
        </p:spPr>
        <p:txBody>
          <a:bodyPr>
            <a:noAutofit/>
          </a:bodyPr>
          <a:lstStyle/>
          <a:p>
            <a:pPr>
              <a:spcAft>
                <a:spcPts val="1101"/>
              </a:spcAft>
            </a:pPr>
            <a:r>
              <a:rPr lang="en-US" sz="3600" dirty="0" smtClean="0"/>
              <a:t>Positional arguments are </a:t>
            </a:r>
            <a:r>
              <a:rPr lang="en-US" sz="3600" dirty="0"/>
              <a:t>passed to a </a:t>
            </a:r>
            <a:r>
              <a:rPr lang="en-US" sz="3600" dirty="0" smtClean="0"/>
              <a:t>function based on their position in the argument list. </a:t>
            </a:r>
            <a:endParaRPr lang="en-US" sz="3600" dirty="0"/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("Sally", 20)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endParaRPr lang="en-US" sz="4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Positional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9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366" y="1034880"/>
            <a:ext cx="9479422" cy="5189869"/>
          </a:xfrm>
        </p:spPr>
        <p:txBody>
          <a:bodyPr>
            <a:noAutofit/>
          </a:bodyPr>
          <a:lstStyle/>
          <a:p>
            <a:pPr>
              <a:spcAft>
                <a:spcPts val="1101"/>
              </a:spcAft>
            </a:pPr>
            <a:r>
              <a:rPr lang="en-US" sz="3600" dirty="0" smtClean="0"/>
              <a:t>Positional arguments </a:t>
            </a:r>
            <a:r>
              <a:rPr lang="en-US" sz="3600" dirty="0"/>
              <a:t>are passed to a function based on their position in the argument list.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 ("Name:", name, " Age:", age)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("Sally")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Traceback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(most recent call last):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 "test.py", line 4, in &lt;module&gt; </a:t>
            </a: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();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TypeError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 takes exactly 2 arguments (1 given)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568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</a:p>
          <a:p>
            <a:pPr lvl="1">
              <a:buFontTx/>
              <a:buNone/>
            </a:pPr>
            <a:endParaRPr lang="en-US" sz="2568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2568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4403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366" y="1034880"/>
            <a:ext cx="9479422" cy="5189869"/>
          </a:xfrm>
          <a:prstGeom prst="rect">
            <a:avLst/>
          </a:prstGeom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101"/>
              </a:spcAft>
              <a:buFont typeface="Arial" panose="020B0604020202020204" pitchFamily="34" charset="0"/>
              <a:buNone/>
            </a:pPr>
            <a:r>
              <a:rPr lang="en-US" sz="3302" dirty="0">
                <a:solidFill>
                  <a:prstClr val="black"/>
                </a:solidFill>
              </a:rPr>
              <a:t/>
            </a:r>
            <a:br>
              <a:rPr lang="en-US" sz="3302" dirty="0">
                <a:solidFill>
                  <a:prstClr val="black"/>
                </a:solidFill>
              </a:rPr>
            </a:br>
            <a:r>
              <a:rPr lang="en-US" sz="3302" dirty="0">
                <a:solidFill>
                  <a:prstClr val="black"/>
                </a:solidFill>
              </a:rPr>
              <a:t>  </a:t>
            </a:r>
          </a:p>
          <a:p>
            <a:pPr lvl="1">
              <a:buFontTx/>
              <a:buNone/>
            </a:pPr>
            <a:endParaRPr lang="en-US" sz="2568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2568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568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endParaRPr lang="en-US" sz="2568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2568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4403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Positional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893" y="514667"/>
            <a:ext cx="9669421" cy="5710082"/>
            <a:chOff x="76199" y="251716"/>
            <a:chExt cx="10541861" cy="622528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83340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r>
                <a:rPr lang="en-US" sz="3600" dirty="0">
                  <a:solidFill>
                    <a:prstClr val="black"/>
                  </a:solidFill>
                </a:rPr>
                <a:t/>
              </a: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199" y="251716"/>
              <a:ext cx="371475" cy="567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366" y="1034880"/>
            <a:ext cx="9479422" cy="5189869"/>
          </a:xfrm>
        </p:spPr>
        <p:txBody>
          <a:bodyPr>
            <a:noAutofit/>
          </a:bodyPr>
          <a:lstStyle/>
          <a:p>
            <a:pPr>
              <a:spcAft>
                <a:spcPts val="1101"/>
              </a:spcAft>
            </a:pPr>
            <a:r>
              <a:rPr lang="en-US" sz="3600" dirty="0" smtClean="0"/>
              <a:t>Positional arguments </a:t>
            </a:r>
            <a:r>
              <a:rPr lang="en-US" sz="3600" dirty="0"/>
              <a:t>are passed to a function based on </a:t>
            </a:r>
            <a:r>
              <a:rPr lang="en-US" sz="3600" u="sng" dirty="0">
                <a:solidFill>
                  <a:srgbClr val="0000FF"/>
                </a:solidFill>
              </a:rPr>
              <a:t>their position</a:t>
            </a:r>
            <a:r>
              <a:rPr lang="en-US" sz="3600" dirty="0">
                <a:solidFill>
                  <a:srgbClr val="0000FF"/>
                </a:solidFill>
              </a:rPr>
              <a:t> </a:t>
            </a:r>
            <a:r>
              <a:rPr lang="en-US" sz="3600" dirty="0"/>
              <a:t>in the argument list. 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buFontTx/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endParaRPr lang="en-US" sz="4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Positional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9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rgbClr val="FF0000"/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cs typeface="Courier New" pitchFamily="49" charset="0"/>
              </a:rPr>
              <a:t>Positional arguments</a:t>
            </a:r>
            <a:endParaRPr lang="en-US" sz="3302" dirty="0"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Keyword</a:t>
            </a:r>
            <a:r>
              <a:rPr lang="en-US" sz="3302" dirty="0">
                <a:cs typeface="Courier New" pitchFamily="49" charset="0"/>
              </a:rPr>
              <a:t> </a:t>
            </a:r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5622" y="431257"/>
            <a:ext cx="9601272" cy="5822359"/>
            <a:chOff x="147782" y="129308"/>
            <a:chExt cx="10467564" cy="6347692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80626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r>
                <a:rPr lang="en-US" sz="3600" dirty="0">
                  <a:solidFill>
                    <a:prstClr val="black"/>
                  </a:solidFill>
                </a:rPr>
                <a:t/>
              </a: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7472" y="1033272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</a:t>
            </a:r>
            <a:r>
              <a:rPr lang="en-US" sz="3600" dirty="0" smtClean="0"/>
              <a:t>by </a:t>
            </a:r>
            <a:r>
              <a:rPr lang="en-US" sz="3600" dirty="0"/>
              <a:t>parameter name.</a:t>
            </a:r>
          </a:p>
          <a:p>
            <a:r>
              <a:rPr lang="en-US" sz="3600" dirty="0" smtClean="0"/>
              <a:t>So they can </a:t>
            </a:r>
            <a:r>
              <a:rPr lang="en-US" sz="3600" dirty="0"/>
              <a:t>be out of order, because </a:t>
            </a:r>
            <a:r>
              <a:rPr lang="en-US" sz="3600" dirty="0" smtClean="0"/>
              <a:t>the given keywords can match </a:t>
            </a:r>
            <a:r>
              <a:rPr lang="en-US" sz="3600" dirty="0"/>
              <a:t>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7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cat test.py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 = 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r>
                <a:rPr lang="en-US" sz="3600" dirty="0">
                  <a:solidFill>
                    <a:prstClr val="black"/>
                  </a:solidFill>
                </a:rPr>
                <a:t/>
              </a:r>
              <a:br>
                <a:rPr lang="en-US" sz="3600" dirty="0">
                  <a:solidFill>
                    <a:prstClr val="black"/>
                  </a:solidFill>
                </a:rPr>
              </a:br>
              <a:r>
                <a:rPr lang="en-US" sz="3600" dirty="0">
                  <a:solidFill>
                    <a:prstClr val="black"/>
                  </a:solidFill>
                </a:rPr>
                <a:t>  </a:t>
              </a:r>
            </a:p>
            <a:p>
              <a:pPr marL="0" indent="0">
                <a:spcAft>
                  <a:spcPts val="1101"/>
                </a:spcAft>
                <a:buFont typeface="Arial" panose="020B0604020202020204" pitchFamily="34" charset="0"/>
                <a:buNone/>
              </a:pPr>
              <a:endParaRPr lang="en-US" sz="3600" dirty="0">
                <a:solidFill>
                  <a:prstClr val="black"/>
                </a:solidFill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cat test.py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 = 20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endParaRPr lang="en-US" altLang="zh-TW" sz="2800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cat test.py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(age = 20, name =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"Sally", </a:t>
            </a: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File "&lt;test.py&gt;", line 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SyntaxError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 </a:t>
            </a:r>
            <a:r>
              <a:rPr lang="en-US" sz="2800" dirty="0">
                <a:solidFill>
                  <a:srgbClr val="7030A0"/>
                </a:solidFill>
                <a:latin typeface="Arial Narrow" panose="020B0606020202030204" pitchFamily="34" charset="0"/>
                <a:cs typeface="Courier New" pitchFamily="49" charset="0"/>
              </a:rPr>
              <a:t>positional argument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follows keyword argument</a:t>
            </a:r>
          </a:p>
          <a:p>
            <a:pPr lvl="1">
              <a:lnSpc>
                <a:spcPct val="6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Help 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module 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math:</a:t>
            </a: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 smtClean="0">
                <a:solidFill>
                  <a:prstClr val="white"/>
                </a:solidFill>
              </a:rPr>
              <a:t>NAME</a:t>
            </a: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 </a:t>
            </a: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 math</a:t>
            </a: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MODULE REFERENCE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https://docs.python.org/3.6/library/math</a:t>
            </a: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70" dirty="0">
                <a:solidFill>
                  <a:schemeClr val="bg1">
                    <a:lumMod val="75000"/>
                  </a:schemeClr>
                </a:solidFill>
              </a:rPr>
              <a:t>    The following documentation is automatically generated </a:t>
            </a:r>
            <a:r>
              <a:rPr lang="en-US" sz="2600" spc="-70" dirty="0" smtClean="0">
                <a:solidFill>
                  <a:schemeClr val="bg1">
                    <a:lumMod val="75000"/>
                  </a:schemeClr>
                </a:solidFill>
              </a:rPr>
              <a:t>from the </a:t>
            </a:r>
            <a:r>
              <a:rPr lang="en-US" sz="2600" spc="-70" dirty="0">
                <a:solidFill>
                  <a:schemeClr val="bg1">
                    <a:lumMod val="75000"/>
                  </a:schemeClr>
                </a:solidFill>
              </a:rPr>
              <a:t>Python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source files.  It may be incomplete, incorrect or include features that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are considered implementation detail and may vary between Python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2600" spc="-40" dirty="0">
                <a:solidFill>
                  <a:schemeClr val="bg1">
                    <a:lumMod val="75000"/>
                  </a:schemeClr>
                </a:solidFill>
              </a:rPr>
              <a:t>implementations.  When in doubt, consult the module reference at the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location listed above.</a:t>
            </a: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DESCRIPTION</a:t>
            </a:r>
          </a:p>
          <a:p>
            <a:pPr>
              <a:lnSpc>
                <a:spcPct val="75000"/>
              </a:lnSpc>
            </a:pPr>
            <a:r>
              <a:rPr lang="en-US" sz="2600" dirty="0">
                <a:solidFill>
                  <a:srgbClr val="FFFF00"/>
                </a:solidFill>
              </a:rPr>
              <a:t>    This module is always available.  It provides access to the</a:t>
            </a:r>
          </a:p>
          <a:p>
            <a:pPr>
              <a:lnSpc>
                <a:spcPct val="75000"/>
              </a:lnSpc>
            </a:pPr>
            <a:r>
              <a:rPr lang="en-US" sz="2600" dirty="0">
                <a:solidFill>
                  <a:srgbClr val="FFFF00"/>
                </a:solidFill>
              </a:rPr>
              <a:t>    mathematical functions defined by the C standard.</a:t>
            </a: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FUNCTIONS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2600" spc="-30" dirty="0" err="1">
                <a:solidFill>
                  <a:schemeClr val="bg1">
                    <a:lumMod val="75000"/>
                  </a:schemeClr>
                </a:solidFill>
              </a:rPr>
              <a:t>acos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(...)</a:t>
            </a:r>
            <a:endParaRPr lang="en-US" sz="2600" spc="-3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26" y="6475228"/>
            <a:ext cx="217968" cy="382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 b="1" spc="-50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en-US" sz="2600" b="1" spc="-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The Built-in </a:t>
            </a:r>
            <a:r>
              <a:rPr lang="en-US" altLang="en-US" sz="4400" dirty="0" err="1">
                <a:solidFill>
                  <a:srgbClr val="0070C0"/>
                </a:solidFill>
              </a:rPr>
              <a:t>dir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(</a:t>
            </a:r>
            <a:r>
              <a:rPr lang="en-US" alt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)</a:t>
            </a:r>
            <a:r>
              <a:rPr lang="en-US" altLang="en-US" sz="4400" dirty="0">
                <a:solidFill>
                  <a:srgbClr val="0070C0"/>
                </a:solidFill>
              </a:rPr>
              <a:t>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3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(age = 20, name =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"Sally", </a:t>
            </a: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File "&lt;test.py&gt;", line 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SyntaxError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 </a:t>
            </a:r>
            <a:r>
              <a:rPr lang="en-US" sz="2800" dirty="0">
                <a:solidFill>
                  <a:srgbClr val="7030A0"/>
                </a:solidFill>
                <a:latin typeface="Arial Narrow" panose="020B0606020202030204" pitchFamily="34" charset="0"/>
                <a:cs typeface="Courier New" pitchFamily="49" charset="0"/>
              </a:rPr>
              <a:t>positional argument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follows keyword argument</a:t>
            </a:r>
          </a:p>
          <a:p>
            <a:pPr lvl="1">
              <a:lnSpc>
                <a:spcPct val="65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  <a:p>
            <a:pPr lvl="1"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3" name="直線單箭頭接點 2"/>
          <p:cNvCxnSpPr>
            <a:cxnSpLocks noChangeAspect="1"/>
          </p:cNvCxnSpPr>
          <p:nvPr/>
        </p:nvCxnSpPr>
        <p:spPr>
          <a:xfrm flipV="1">
            <a:off x="3951489" y="4914900"/>
            <a:ext cx="2014716" cy="143602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rgbClr val="FF0000"/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Default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  		#after midterm</a:t>
            </a:r>
            <a:endParaRPr lang="en-US" sz="3302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Variable-length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	#after midterm</a:t>
            </a:r>
            <a:endParaRPr lang="en-US" sz="3302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Keyword-only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</a:t>
            </a:r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#after </a:t>
            </a:r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midterm</a:t>
            </a:r>
          </a:p>
          <a:p>
            <a:pPr marL="525636" indent="-362558"/>
            <a:endParaRPr lang="en-US" sz="3302" dirty="0">
              <a:cs typeface="Courier New" pitchFamily="49" charset="0"/>
            </a:endParaRP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Help 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on </a:t>
            </a: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module 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math:</a:t>
            </a: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 smtClean="0">
                <a:solidFill>
                  <a:prstClr val="white"/>
                </a:solidFill>
              </a:rPr>
              <a:t>NAME</a:t>
            </a: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 </a:t>
            </a: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600" spc="-30" dirty="0" smtClean="0">
                <a:solidFill>
                  <a:srgbClr val="FFFF00"/>
                </a:solidFill>
              </a:rPr>
              <a:t>math</a:t>
            </a:r>
            <a:endParaRPr lang="en-US" sz="2600" spc="-30" dirty="0">
              <a:solidFill>
                <a:srgbClr val="FFFF00"/>
              </a:solidFill>
            </a:endParaRP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MODULE REFERENCE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https://docs.python.org/3.6/library/math</a:t>
            </a: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70" dirty="0">
                <a:solidFill>
                  <a:schemeClr val="bg1">
                    <a:lumMod val="75000"/>
                  </a:schemeClr>
                </a:solidFill>
              </a:rPr>
              <a:t>    The following documentation is automatically generated </a:t>
            </a:r>
            <a:r>
              <a:rPr lang="en-US" sz="2600" spc="-70" dirty="0" smtClean="0">
                <a:solidFill>
                  <a:schemeClr val="bg1">
                    <a:lumMod val="75000"/>
                  </a:schemeClr>
                </a:solidFill>
              </a:rPr>
              <a:t>from the </a:t>
            </a:r>
            <a:r>
              <a:rPr lang="en-US" sz="2600" spc="-70" dirty="0">
                <a:solidFill>
                  <a:schemeClr val="bg1">
                    <a:lumMod val="75000"/>
                  </a:schemeClr>
                </a:solidFill>
              </a:rPr>
              <a:t>Python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source files.  It may be incomplete, incorrect or include features that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are considered implementation detail and may vary between Python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2600" spc="-40" dirty="0">
                <a:solidFill>
                  <a:schemeClr val="bg1">
                    <a:lumMod val="75000"/>
                  </a:schemeClr>
                </a:solidFill>
              </a:rPr>
              <a:t>implementations.  When in doubt, consult the module reference at the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location listed above.</a:t>
            </a: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DESCRIPTION</a:t>
            </a:r>
          </a:p>
          <a:p>
            <a:pPr>
              <a:lnSpc>
                <a:spcPct val="75000"/>
              </a:lnSpc>
            </a:pPr>
            <a:r>
              <a:rPr lang="en-US" sz="2600" dirty="0">
                <a:solidFill>
                  <a:srgbClr val="FFFF00"/>
                </a:solidFill>
              </a:rPr>
              <a:t>    This module is always available.  It provides access to the</a:t>
            </a:r>
          </a:p>
          <a:p>
            <a:pPr>
              <a:lnSpc>
                <a:spcPct val="75000"/>
              </a:lnSpc>
            </a:pPr>
            <a:r>
              <a:rPr lang="en-US" sz="2600" dirty="0">
                <a:solidFill>
                  <a:srgbClr val="FFFF00"/>
                </a:solidFill>
              </a:rPr>
              <a:t>    mathematical functions defined by the C standard.</a:t>
            </a:r>
          </a:p>
          <a:p>
            <a:pPr>
              <a:lnSpc>
                <a:spcPct val="75000"/>
              </a:lnSpc>
            </a:pPr>
            <a:endParaRPr lang="en-US" sz="2600" spc="-30" dirty="0">
              <a:solidFill>
                <a:prstClr val="white"/>
              </a:solidFill>
            </a:endParaRP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prstClr val="white"/>
                </a:solidFill>
              </a:rPr>
              <a:t>FUNCTIONS</a:t>
            </a:r>
          </a:p>
          <a:p>
            <a:pPr>
              <a:lnSpc>
                <a:spcPct val="75000"/>
              </a:lnSpc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2600" spc="-30" dirty="0" err="1">
                <a:solidFill>
                  <a:schemeClr val="bg1">
                    <a:lumMod val="75000"/>
                  </a:schemeClr>
                </a:solidFill>
              </a:rPr>
              <a:t>acos</a:t>
            </a: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</a:rPr>
              <a:t>(...)</a:t>
            </a:r>
            <a:endParaRPr lang="en-US" sz="2600" spc="-3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26" y="6475228"/>
            <a:ext cx="217968" cy="382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 b="1" spc="-50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en-US" sz="2600" b="1" spc="-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The Built-in </a:t>
            </a:r>
            <a:r>
              <a:rPr lang="en-US" altLang="en-US" sz="4400" dirty="0" err="1">
                <a:solidFill>
                  <a:srgbClr val="0070C0"/>
                </a:solidFill>
              </a:rPr>
              <a:t>dir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(</a:t>
            </a:r>
            <a:r>
              <a:rPr lang="en-US" alt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)</a:t>
            </a:r>
            <a:r>
              <a:rPr lang="en-US" altLang="en-US" sz="4400" dirty="0">
                <a:solidFill>
                  <a:srgbClr val="0070C0"/>
                </a:solidFill>
              </a:rPr>
              <a:t>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5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br>
              <a:rPr lang="en-US" sz="3000" dirty="0" smtClean="0"/>
            </a:br>
            <a:r>
              <a:rPr lang="en-US" sz="3000" dirty="0" smtClean="0"/>
              <a:t>But we'll look at </a:t>
            </a:r>
            <a:r>
              <a:rPr lang="en-US" sz="3000" b="1" dirty="0">
                <a:solidFill>
                  <a:srgbClr val="FF0000"/>
                </a:solidFill>
              </a:rPr>
              <a:t>__doc__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'ceil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'factorial',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'gamma',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>
              <a:lnSpc>
                <a:spcPct val="90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provides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access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to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the</a:t>
            </a:r>
          </a:p>
          <a:p>
            <a:pPr>
              <a:lnSpc>
                <a:spcPct val="85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mathematical functions defined by the C standard.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help(</a:t>
            </a:r>
            <a:r>
              <a:rPr lang="en-US" sz="2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#That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on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s</a:t>
            </a:r>
            <a:r>
              <a:rPr lang="en-US" sz="1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endParaRPr lang="en-US" sz="2200" spc="-2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894" y="6415430"/>
            <a:ext cx="9144000" cy="43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r>
              <a:rPr lang="en-US" sz="260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 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p</a:t>
            </a:r>
            <a:r>
              <a:rPr lang="en-US" sz="2600" dirty="0">
                <a:solidFill>
                  <a:schemeClr val="bg1"/>
                </a:solidFill>
                <a:latin typeface="Lucida Console" panose="020B0609040504020204" pitchFamily="49" charset="0"/>
              </a:rPr>
              <a:t>rin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__name__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#Holds original name</a:t>
            </a:r>
          </a:p>
        </p:txBody>
      </p:sp>
    </p:spTree>
    <p:extLst>
      <p:ext uri="{BB962C8B-B14F-4D97-AF65-F5344CB8AC3E}">
        <p14:creationId xmlns:p14="http://schemas.microsoft.com/office/powerpoint/2010/main" val="385286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br>
              <a:rPr lang="en-US" sz="3000" dirty="0" smtClean="0"/>
            </a:br>
            <a:r>
              <a:rPr lang="en-US" sz="3000" dirty="0" smtClean="0"/>
              <a:t>But we'll look at </a:t>
            </a:r>
            <a:r>
              <a:rPr lang="en-US" sz="3000" b="1" dirty="0">
                <a:solidFill>
                  <a:srgbClr val="FF0000"/>
                </a:solidFill>
              </a:rPr>
              <a:t>__doc__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97000"/>
              </a:lnSpc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'e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'erf',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'factorial',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'gamma',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>
              <a:lnSpc>
                <a:spcPct val="90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provides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access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to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the</a:t>
            </a:r>
          </a:p>
          <a:p>
            <a:pPr>
              <a:lnSpc>
                <a:spcPct val="85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mathematical functions defined by the C standard.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help(</a:t>
            </a:r>
            <a:r>
              <a:rPr lang="en-US" sz="2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#That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on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s</a:t>
            </a:r>
            <a:r>
              <a:rPr lang="en-US" sz="1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endParaRPr lang="en-US" sz="2200" spc="-2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__name__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#Holds original name</a:t>
            </a:r>
          </a:p>
          <a:p>
            <a:pPr>
              <a:lnSpc>
                <a:spcPct val="95000"/>
              </a:lnSpc>
            </a:pPr>
            <a:r>
              <a:rPr lang="en-US" sz="2600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math</a:t>
            </a:r>
            <a:endParaRPr lang="en-US" sz="26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1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 smtClean="0"/>
              <a:t>What are these </a:t>
            </a:r>
            <a:r>
              <a:rPr lang="en-US" sz="3000" b="1" dirty="0" smtClean="0">
                <a:solidFill>
                  <a:srgbClr val="FF0000"/>
                </a:solidFill>
              </a:rPr>
              <a:t>__V__</a:t>
            </a:r>
            <a:r>
              <a:rPr lang="en-US" sz="3000" dirty="0" smtClean="0"/>
              <a:t>? Four aren't worth mentioning… </a:t>
            </a:r>
            <a:br>
              <a:rPr lang="en-US" sz="3000" dirty="0" smtClean="0"/>
            </a:br>
            <a:r>
              <a:rPr lang="en-US" sz="3000" dirty="0" smtClean="0"/>
              <a:t>But we'll look at </a:t>
            </a:r>
            <a:r>
              <a:rPr lang="en-US" sz="3000" b="1" dirty="0">
                <a:solidFill>
                  <a:srgbClr val="FF0000"/>
                </a:solidFill>
              </a:rPr>
              <a:t>__doc__ </a:t>
            </a:r>
            <a:r>
              <a:rPr lang="en-US" sz="3000" dirty="0"/>
              <a:t>and</a:t>
            </a:r>
            <a:r>
              <a:rPr lang="en-US" sz="3000" b="1" dirty="0">
                <a:solidFill>
                  <a:srgbClr val="FF0000"/>
                </a:solidFill>
              </a:rPr>
              <a:t> __name__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__doc__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#Prints a description</a:t>
            </a:r>
          </a:p>
          <a:p>
            <a:pPr>
              <a:lnSpc>
                <a:spcPct val="90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This module is always available. It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provides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access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to</a:t>
            </a:r>
            <a:r>
              <a:rPr lang="en-US" sz="2800" spc="-20" dirty="0" smtClean="0">
                <a:solidFill>
                  <a:srgbClr val="FFFF00"/>
                </a:solidFill>
              </a:rPr>
              <a:t> </a:t>
            </a:r>
            <a:r>
              <a:rPr lang="en-US" sz="3200" spc="-20" dirty="0" smtClean="0">
                <a:solidFill>
                  <a:srgbClr val="FFFF00"/>
                </a:solidFill>
              </a:rPr>
              <a:t>the</a:t>
            </a:r>
          </a:p>
          <a:p>
            <a:pPr>
              <a:lnSpc>
                <a:spcPct val="85000"/>
              </a:lnSpc>
            </a:pPr>
            <a:r>
              <a:rPr lang="en-US" sz="3200" spc="-20" dirty="0" smtClean="0">
                <a:solidFill>
                  <a:srgbClr val="FFFF00"/>
                </a:solidFill>
              </a:rPr>
              <a:t>mathematical functions defined by the C standard.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help(</a:t>
            </a:r>
            <a:r>
              <a:rPr lang="en-US" sz="2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#That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same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descr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pt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on</a:t>
            </a:r>
            <a:r>
              <a:rPr lang="en-US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2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s</a:t>
            </a:r>
            <a:r>
              <a:rPr lang="en-US" sz="1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3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i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n</a:t>
            </a:r>
            <a:r>
              <a:rPr lang="en-US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1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her</a:t>
            </a:r>
            <a:r>
              <a:rPr lang="en-US" sz="2600" spc="-60" dirty="0" smtClean="0">
                <a:solidFill>
                  <a:srgbClr val="FF9B9B"/>
                </a:solidFill>
                <a:latin typeface="Lucida Console" panose="020B0609040504020204" pitchFamily="49" charset="0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endParaRPr lang="en-US" sz="2600" spc="-20" dirty="0" smtClean="0">
              <a:solidFill>
                <a:srgbClr val="FF9B9B"/>
              </a:solidFill>
              <a:latin typeface="Lucida Console" panose="020B0609040504020204" pitchFamily="49" charset="0"/>
            </a:endParaRP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print(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myMath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  <a:r>
              <a:rPr lang="en-US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__name__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)</a:t>
            </a:r>
            <a:r>
              <a:rPr lang="en-US" sz="2600" spc="-20" dirty="0">
                <a:solidFill>
                  <a:srgbClr val="FF9B9B"/>
                </a:solidFill>
                <a:latin typeface="Lucida Console" panose="020B0609040504020204" pitchFamily="49" charset="0"/>
              </a:rPr>
              <a:t>#Holds original name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math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  <a:endParaRPr lang="en-US" sz="2600" spc="-20" dirty="0">
              <a:solidFill>
                <a:srgbClr val="FF9B9B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The system variables in math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3" y="1524000"/>
            <a:ext cx="9296401" cy="5334000"/>
          </a:xfrm>
        </p:spPr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en-AU" altLang="en-US" sz="3800" dirty="0" smtClean="0">
                <a:solidFill>
                  <a:srgbClr val="FF0000"/>
                </a:solidFill>
              </a:rPr>
              <a:t>The </a:t>
            </a:r>
            <a:r>
              <a:rPr lang="en-AU" altLang="en-US" sz="3800" b="1" dirty="0">
                <a:solidFill>
                  <a:srgbClr val="FF0000"/>
                </a:solidFill>
              </a:rPr>
              <a:t>same</a:t>
            </a:r>
            <a:r>
              <a:rPr lang="en-AU" altLang="en-US" sz="3800" dirty="0">
                <a:solidFill>
                  <a:srgbClr val="FF0000"/>
                </a:solidFill>
              </a:rPr>
              <a:t> </a:t>
            </a:r>
            <a:r>
              <a:rPr lang="en-AU" altLang="en-US" sz="3800" dirty="0" smtClean="0">
                <a:solidFill>
                  <a:srgbClr val="FF0000"/>
                </a:solidFill>
              </a:rPr>
              <a:t>file </a:t>
            </a:r>
            <a:r>
              <a:rPr lang="en-AU" altLang="en-US" sz="3800" dirty="0">
                <a:solidFill>
                  <a:srgbClr val="FF0000"/>
                </a:solidFill>
              </a:rPr>
              <a:t>can be </a:t>
            </a:r>
            <a:r>
              <a:rPr lang="en-AU" altLang="en-US" sz="3800" dirty="0" smtClean="0">
                <a:solidFill>
                  <a:srgbClr val="FF0000"/>
                </a:solidFill>
              </a:rPr>
              <a:t>executed as </a:t>
            </a:r>
            <a:r>
              <a:rPr lang="en-AU" altLang="en-US" sz="3800" b="1" dirty="0" smtClean="0">
                <a:solidFill>
                  <a:srgbClr val="FF0000"/>
                </a:solidFill>
              </a:rPr>
              <a:t>either</a:t>
            </a:r>
            <a:r>
              <a:rPr lang="en-AU" altLang="en-US" sz="3800" dirty="0" smtClean="0">
                <a:solidFill>
                  <a:srgbClr val="FF0000"/>
                </a:solidFill>
              </a:rPr>
              <a:t> a </a:t>
            </a:r>
            <a:r>
              <a:rPr lang="en-AU" altLang="en-US" sz="3800" dirty="0">
                <a:solidFill>
                  <a:srgbClr val="FF0000"/>
                </a:solidFill>
              </a:rPr>
              <a:t>program or </a:t>
            </a:r>
            <a:r>
              <a:rPr lang="en-AU" altLang="en-US" sz="3800" dirty="0" smtClean="0">
                <a:solidFill>
                  <a:srgbClr val="FF0000"/>
                </a:solidFill>
              </a:rPr>
              <a:t>module.</a:t>
            </a:r>
          </a:p>
          <a:p>
            <a:pPr>
              <a:spcBef>
                <a:spcPts val="3000"/>
              </a:spcBef>
            </a:pPr>
            <a:r>
              <a:rPr lang="en-AU" altLang="en-US" sz="3800" dirty="0" smtClean="0">
                <a:solidFill>
                  <a:srgbClr val="FF0000"/>
                </a:solidFill>
              </a:rPr>
              <a:t>The variable “__name__” can tell you (from inside the file, as it is being run) </a:t>
            </a:r>
            <a:r>
              <a:rPr lang="en-AU" altLang="en-US" sz="3800" i="1" dirty="0" smtClean="0">
                <a:solidFill>
                  <a:srgbClr val="FF0000"/>
                </a:solidFill>
              </a:rPr>
              <a:t>which of these ways</a:t>
            </a:r>
            <a:r>
              <a:rPr lang="en-AU" altLang="en-US" sz="3800" dirty="0" smtClean="0">
                <a:solidFill>
                  <a:srgbClr val="FF0000"/>
                </a:solidFill>
              </a:rPr>
              <a:t> it is being run. </a:t>
            </a:r>
          </a:p>
          <a:p>
            <a:pPr lvl="1">
              <a:spcBef>
                <a:spcPts val="1200"/>
              </a:spcBef>
            </a:pPr>
            <a:r>
              <a:rPr lang="en-AU" altLang="en-US" sz="3600" dirty="0" smtClean="0">
                <a:solidFill>
                  <a:srgbClr val="FF0000"/>
                </a:solidFill>
              </a:rPr>
              <a:t>This </a:t>
            </a:r>
            <a:r>
              <a:rPr lang="en-AU" altLang="en-US" sz="3600" dirty="0">
                <a:solidFill>
                  <a:srgbClr val="FF0000"/>
                </a:solidFill>
              </a:rPr>
              <a:t>feature is </a:t>
            </a:r>
            <a:r>
              <a:rPr lang="en-AU" altLang="en-US" sz="3600" dirty="0" smtClean="0">
                <a:solidFill>
                  <a:srgbClr val="FF0000"/>
                </a:solidFill>
              </a:rPr>
              <a:t>useful for </a:t>
            </a:r>
            <a:r>
              <a:rPr lang="en-AU" altLang="en-US" sz="3600" i="1" dirty="0" smtClean="0">
                <a:solidFill>
                  <a:srgbClr val="FF0000"/>
                </a:solidFill>
              </a:rPr>
              <a:t>regression </a:t>
            </a:r>
            <a:r>
              <a:rPr lang="en-AU" altLang="en-US" sz="3600" i="1" spc="-20" dirty="0" smtClean="0">
                <a:solidFill>
                  <a:srgbClr val="FF0000"/>
                </a:solidFill>
              </a:rPr>
              <a:t>testing</a:t>
            </a:r>
            <a:r>
              <a:rPr lang="en-AU" altLang="en-US" sz="3600" spc="-20" dirty="0" smtClean="0">
                <a:solidFill>
                  <a:srgbClr val="FF0000"/>
                </a:solidFill>
              </a:rPr>
              <a:t>.</a:t>
            </a:r>
            <a:endParaRPr lang="en-AU" altLang="en-US" sz="3600" spc="-2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25400"/>
            <a:ext cx="9729788" cy="1193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Modules Are Just Programs that </a:t>
            </a:r>
            <a:b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400" spc="-16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G</a:t>
            </a:r>
            <a:r>
              <a:rPr lang="en-US" sz="4400" spc="-17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o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</a:t>
            </a:r>
            <a:r>
              <a:rPr lang="en-US" sz="36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5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Im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ported</a:t>
            </a:r>
            <a:r>
              <a:rPr lang="en-US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i</a:t>
            </a:r>
            <a:r>
              <a:rPr lang="en-US" sz="4400" spc="-15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n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ste</a:t>
            </a:r>
            <a:r>
              <a:rPr lang="en-US" sz="4400" spc="-14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a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d</a:t>
            </a:r>
            <a:r>
              <a:rPr lang="en-US" sz="28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5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o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f</a:t>
            </a:r>
            <a:r>
              <a:rPr lang="en-US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B</a:t>
            </a:r>
            <a:r>
              <a:rPr lang="en-US" sz="4400" spc="-15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e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i</a:t>
            </a:r>
            <a:r>
              <a:rPr lang="en-US" sz="4400" spc="-14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n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g</a:t>
            </a:r>
            <a:r>
              <a:rPr lang="en-US" sz="28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400" spc="-16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R</a:t>
            </a:r>
            <a:r>
              <a:rPr lang="en-US" sz="4400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un</a:t>
            </a:r>
            <a:endParaRPr lang="en-US" sz="3600" b="1" spc="-100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95" y="1219200"/>
            <a:ext cx="9372600" cy="5638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4000" dirty="0">
                <a:solidFill>
                  <a:srgbClr val="FF0000"/>
                </a:solidFill>
              </a:rPr>
              <a:t>Regression testing </a:t>
            </a:r>
            <a:r>
              <a:rPr lang="en-US" sz="4000" dirty="0" smtClean="0">
                <a:solidFill>
                  <a:srgbClr val="FF0000"/>
                </a:solidFill>
              </a:rPr>
              <a:t>verifies (</a:t>
            </a:r>
            <a:r>
              <a:rPr lang="zh-TW" altLang="en-US" sz="3600" dirty="0">
                <a:solidFill>
                  <a:srgbClr val="FF0000"/>
                </a:solidFill>
              </a:rPr>
              <a:t>校驗</a:t>
            </a:r>
            <a:r>
              <a:rPr lang="en-US" sz="4000" dirty="0" smtClean="0">
                <a:solidFill>
                  <a:srgbClr val="FF0000"/>
                </a:solidFill>
              </a:rPr>
              <a:t>) individual modules, before using them in a program.</a:t>
            </a:r>
            <a:endParaRPr lang="en-US" sz="4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4000" dirty="0">
                <a:solidFill>
                  <a:srgbClr val="FF0000"/>
                </a:solidFill>
              </a:rPr>
              <a:t>It is good programing technique.</a:t>
            </a:r>
          </a:p>
          <a:p>
            <a:pPr lvl="1">
              <a:spcBef>
                <a:spcPts val="0"/>
              </a:spcBef>
              <a:defRPr/>
            </a:pPr>
            <a:r>
              <a:rPr lang="en-US" sz="4000" dirty="0">
                <a:solidFill>
                  <a:srgbClr val="FF0000"/>
                </a:solidFill>
              </a:rPr>
              <a:t>And it helps to encourage code reusing.</a:t>
            </a:r>
          </a:p>
          <a:p>
            <a:pPr>
              <a:spcBef>
                <a:spcPts val="1200"/>
              </a:spcBef>
              <a:defRPr/>
            </a:pPr>
            <a:r>
              <a:rPr lang="en-US" sz="4000" spc="-40" dirty="0">
                <a:solidFill>
                  <a:srgbClr val="FF0000"/>
                </a:solidFill>
              </a:rPr>
              <a:t>Pyt</a:t>
            </a:r>
            <a:r>
              <a:rPr lang="en-US" sz="4000" spc="-70" dirty="0">
                <a:solidFill>
                  <a:srgbClr val="FF0000"/>
                </a:solidFill>
              </a:rPr>
              <a:t>hon </a:t>
            </a:r>
            <a:r>
              <a:rPr lang="en-US" sz="4000" spc="-70" dirty="0" smtClean="0">
                <a:solidFill>
                  <a:srgbClr val="FF0000"/>
                </a:solidFill>
              </a:rPr>
              <a:t>suppo</a:t>
            </a:r>
            <a:r>
              <a:rPr lang="en-US" sz="4000" spc="-40" dirty="0" smtClean="0">
                <a:solidFill>
                  <a:srgbClr val="FF0000"/>
                </a:solidFill>
              </a:rPr>
              <a:t>rts </a:t>
            </a:r>
            <a:r>
              <a:rPr lang="en-US" sz="4000" spc="-40" dirty="0">
                <a:solidFill>
                  <a:srgbClr val="FF0000"/>
                </a:solidFill>
              </a:rPr>
              <a:t>regression </a:t>
            </a:r>
            <a:r>
              <a:rPr lang="en-US" sz="4000" spc="-40" dirty="0" smtClean="0">
                <a:solidFill>
                  <a:srgbClr val="FF0000"/>
                </a:solidFill>
              </a:rPr>
              <a:t>testing</a:t>
            </a:r>
            <a:r>
              <a:rPr lang="en-US" sz="3600" spc="-40" dirty="0" smtClean="0">
                <a:solidFill>
                  <a:srgbClr val="FF0000"/>
                </a:solidFill>
              </a:rPr>
              <a:t> </a:t>
            </a:r>
            <a:r>
              <a:rPr lang="en-US" sz="4000" spc="-40" dirty="0" smtClean="0">
                <a:solidFill>
                  <a:srgbClr val="FF0000"/>
                </a:solidFill>
              </a:rPr>
              <a:t>by</a:t>
            </a:r>
            <a:r>
              <a:rPr lang="en-US" sz="3600" spc="-40" dirty="0" smtClean="0">
                <a:solidFill>
                  <a:srgbClr val="FF0000"/>
                </a:solidFill>
              </a:rPr>
              <a:t> </a:t>
            </a:r>
            <a:r>
              <a:rPr lang="en-US" sz="4000" spc="-40" dirty="0" smtClean="0">
                <a:solidFill>
                  <a:srgbClr val="FF0000"/>
                </a:solidFill>
              </a:rPr>
              <a:t>letting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modules </a:t>
            </a:r>
            <a:r>
              <a:rPr lang="en-US" sz="4000" dirty="0" smtClean="0">
                <a:solidFill>
                  <a:srgbClr val="FF0000"/>
                </a:solidFill>
              </a:rPr>
              <a:t>run </a:t>
            </a:r>
            <a:r>
              <a:rPr lang="en-US" sz="4000" dirty="0">
                <a:solidFill>
                  <a:srgbClr val="FF0000"/>
                </a:solidFill>
              </a:rPr>
              <a:t>as stand-alone programs</a:t>
            </a:r>
            <a:r>
              <a:rPr lang="en-US" sz="4000" dirty="0" smtClean="0">
                <a:solidFill>
                  <a:srgbClr val="FF0000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AU" altLang="en-US" sz="4000" dirty="0">
                <a:solidFill>
                  <a:srgbClr val="FF0000"/>
                </a:solidFill>
              </a:rPr>
              <a:t>The regression </a:t>
            </a:r>
            <a:r>
              <a:rPr lang="en-AU" altLang="en-US" sz="4000" dirty="0" smtClean="0">
                <a:solidFill>
                  <a:srgbClr val="FF0000"/>
                </a:solidFill>
              </a:rPr>
              <a:t>test executes </a:t>
            </a:r>
            <a:r>
              <a:rPr lang="en-AU" altLang="en-US" sz="4000" dirty="0">
                <a:solidFill>
                  <a:srgbClr val="FF0000"/>
                </a:solidFill>
              </a:rPr>
              <a:t>only when the module is executed as a program:</a:t>
            </a:r>
          </a:p>
          <a:p>
            <a:pPr marL="457200" lvl="1" indent="0">
              <a:spcBef>
                <a:spcPts val="900"/>
              </a:spcBef>
              <a:buNone/>
            </a:pPr>
            <a:r>
              <a:rPr lang="en-GB" altLang="en-US" sz="3000" dirty="0">
                <a:solidFill>
                  <a:srgbClr val="00B050"/>
                </a:solidFill>
              </a:rPr>
              <a:t>  </a:t>
            </a: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if __name</a:t>
            </a:r>
            <a:r>
              <a:rPr lang="en-GB" altLang="en-US" sz="3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__=='__</a:t>
            </a: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main</a:t>
            </a:r>
            <a:r>
              <a:rPr lang="en-GB" altLang="en-US" sz="3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__':# Put this at</a:t>
            </a: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sz="3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doRegressTest</a:t>
            </a: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()   </a:t>
            </a:r>
            <a:r>
              <a:rPr lang="en-GB" altLang="en-US" sz="3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  </a:t>
            </a:r>
            <a:r>
              <a:rPr lang="en-GB" alt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3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 </a:t>
            </a:r>
            <a:r>
              <a:rPr lang="en-GB" altLang="en-US" sz="3000" dirty="0">
                <a:solidFill>
                  <a:srgbClr val="00B050"/>
                </a:solidFill>
                <a:latin typeface="Lucida Console" panose="020B0609040504020204" pitchFamily="49" charset="0"/>
              </a:rPr>
              <a:t>top level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195024"/>
            <a:ext cx="972674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C77C3"/>
                </a:solidFill>
                <a:latin typeface="Elephant" panose="02020904090505020303" pitchFamily="18" charset="0"/>
              </a:rPr>
              <a:t>Regression Testing with</a:t>
            </a:r>
            <a:r>
              <a:rPr lang="en-US" sz="4000" dirty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pc="-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_</a:t>
            </a:r>
            <a:r>
              <a:rPr lang="en-US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_</a:t>
            </a:r>
            <a: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  <a:t>nam</a:t>
            </a:r>
            <a:r>
              <a:rPr lang="en-US" spc="-1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e</a:t>
            </a:r>
            <a:r>
              <a:rPr lang="en-US" spc="-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_</a:t>
            </a:r>
            <a: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  <a:t>_</a:t>
            </a:r>
            <a:endParaRPr lang="en-US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16694" y="1143000"/>
            <a:ext cx="9513094" cy="5715003"/>
          </a:xfrm>
        </p:spPr>
        <p:txBody>
          <a:bodyPr>
            <a:no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The Python code for a module named </a:t>
            </a:r>
            <a:r>
              <a:rPr lang="en-US" altLang="zh-TW" sz="3600" i="1" dirty="0" err="1">
                <a:solidFill>
                  <a:srgbClr val="FF0000"/>
                </a:solidFill>
              </a:rPr>
              <a:t>aname</a:t>
            </a:r>
            <a:r>
              <a:rPr lang="en-US" altLang="zh-TW" sz="3600" dirty="0">
                <a:solidFill>
                  <a:srgbClr val="FF0000"/>
                </a:solidFill>
              </a:rPr>
              <a:t> normally resides in a file named </a:t>
            </a:r>
            <a:r>
              <a:rPr lang="en-US" altLang="zh-TW" sz="3600" i="1" dirty="0">
                <a:solidFill>
                  <a:srgbClr val="FF0000"/>
                </a:solidFill>
              </a:rPr>
              <a:t>aname.py</a:t>
            </a:r>
            <a:r>
              <a:rPr lang="en-US" altLang="zh-TW" sz="3600" dirty="0">
                <a:solidFill>
                  <a:srgbClr val="FF0000"/>
                </a:solidFill>
              </a:rPr>
              <a:t>. </a:t>
            </a:r>
            <a:endParaRPr lang="en-US" altLang="zh-TW" sz="4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600" dirty="0" smtClean="0">
                <a:solidFill>
                  <a:srgbClr val="FF0000"/>
                </a:solidFill>
              </a:rPr>
              <a:t>Grouping </a:t>
            </a:r>
            <a:r>
              <a:rPr lang="en-US" sz="3600" dirty="0">
                <a:solidFill>
                  <a:srgbClr val="FF0000"/>
                </a:solidFill>
              </a:rPr>
              <a:t>related </a:t>
            </a:r>
            <a:r>
              <a:rPr lang="en-US" sz="3600" dirty="0" smtClean="0">
                <a:solidFill>
                  <a:srgbClr val="FF0000"/>
                </a:solidFill>
              </a:rPr>
              <a:t>things </a:t>
            </a:r>
            <a:r>
              <a:rPr lang="en-US" sz="3600" dirty="0">
                <a:solidFill>
                  <a:srgbClr val="FF0000"/>
                </a:solidFill>
              </a:rPr>
              <a:t>into a module makes 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the </a:t>
            </a:r>
            <a:r>
              <a:rPr lang="en-US" sz="3600" dirty="0">
                <a:solidFill>
                  <a:srgbClr val="FF0000"/>
                </a:solidFill>
              </a:rPr>
              <a:t>code easier to understand and use.</a:t>
            </a:r>
          </a:p>
          <a:p>
            <a:pPr>
              <a:spcBef>
                <a:spcPts val="1200"/>
              </a:spcBef>
            </a:pPr>
            <a:r>
              <a:rPr lang="en-US" sz="3600" dirty="0">
                <a:solidFill>
                  <a:srgbClr val="FF0000"/>
                </a:solidFill>
              </a:rPr>
              <a:t>A module is </a:t>
            </a:r>
            <a:r>
              <a:rPr lang="en-US" sz="3600" dirty="0" smtClean="0">
                <a:solidFill>
                  <a:srgbClr val="FF0000"/>
                </a:solidFill>
              </a:rPr>
              <a:t>an </a:t>
            </a:r>
            <a:r>
              <a:rPr lang="en-US" sz="3600" dirty="0">
                <a:solidFill>
                  <a:srgbClr val="FF0000"/>
                </a:solidFill>
              </a:rPr>
              <a:t>object </a:t>
            </a:r>
            <a:r>
              <a:rPr lang="en-US" sz="3600" dirty="0" smtClean="0">
                <a:solidFill>
                  <a:srgbClr val="FF0000"/>
                </a:solidFill>
              </a:rPr>
              <a:t>similar to a C++ object, with its own internal variables, methods.</a:t>
            </a:r>
            <a:endParaRPr lang="en-US" sz="36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600" dirty="0" smtClean="0">
                <a:solidFill>
                  <a:srgbClr val="FF0000"/>
                </a:solidFill>
              </a:rPr>
              <a:t>A </a:t>
            </a:r>
            <a:r>
              <a:rPr lang="en-US" sz="3600" dirty="0">
                <a:solidFill>
                  <a:srgbClr val="FF0000"/>
                </a:solidFill>
              </a:rPr>
              <a:t>module can also include </a:t>
            </a:r>
            <a:r>
              <a:rPr lang="en-US" sz="3600" dirty="0" smtClean="0">
                <a:solidFill>
                  <a:srgbClr val="FF0000"/>
                </a:solidFill>
              </a:rPr>
              <a:t>top-level, runnable code (loosely analogous to a C++ constructor).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5295" y="45720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 module can also include top-level, runnable code (loosely analogous to a C++ constructor).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195024"/>
            <a:ext cx="972674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  <a:t>Features of Modules</a:t>
            </a:r>
            <a:endParaRPr lang="en-US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45295" y="0"/>
            <a:ext cx="89154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C77C3"/>
                </a:solidFill>
              </a:rPr>
              <a:t>A module can also include top-level, runnable code </a:t>
            </a:r>
            <a:r>
              <a:rPr lang="en-US" sz="3600" dirty="0">
                <a:solidFill>
                  <a:schemeClr val="bg1"/>
                </a:solidFill>
              </a:rPr>
              <a:t>(loosely analogous to a C++ constructor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3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054E-6 1.11022E-16 L 0.00032 -0.6634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3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600" dirty="0">
                <a:solidFill>
                  <a:prstClr val="black"/>
                </a:solidFill>
              </a:rPr>
              <a:t>% </a:t>
            </a:r>
            <a:r>
              <a:rPr lang="en-US" sz="2600" dirty="0">
                <a:solidFill>
                  <a:prstClr val="white"/>
                </a:solidFill>
              </a:rPr>
              <a:t>python3</a:t>
            </a:r>
          </a:p>
          <a:p>
            <a:r>
              <a:rPr lang="en-US" sz="2600" dirty="0">
                <a:solidFill>
                  <a:prstClr val="white"/>
                </a:solidFill>
              </a:rPr>
              <a:t>Python 3.6.1 (default, Mar 21 2017, 21:49:16)</a:t>
            </a:r>
          </a:p>
          <a:p>
            <a:r>
              <a:rPr lang="en-US" sz="2600" dirty="0">
                <a:solidFill>
                  <a:prstClr val="white"/>
                </a:solidFill>
              </a:rPr>
              <a:t>[GCC 5.4.0] on </a:t>
            </a:r>
            <a:r>
              <a:rPr lang="en-US" sz="2600" dirty="0" err="1">
                <a:solidFill>
                  <a:prstClr val="white"/>
                </a:solidFill>
              </a:rPr>
              <a:t>cygwin</a:t>
            </a:r>
            <a:endParaRPr lang="en-US" sz="2600" dirty="0">
              <a:solidFill>
                <a:prstClr val="white"/>
              </a:solidFill>
            </a:endParaRPr>
          </a:p>
          <a:p>
            <a:r>
              <a:rPr lang="en-US" sz="2600" dirty="0">
                <a:solidFill>
                  <a:prstClr val="white"/>
                </a:solidFill>
              </a:rPr>
              <a:t>Type "help", "copyright", or "license" for more information</a:t>
            </a:r>
          </a:p>
          <a:p>
            <a:r>
              <a:rPr lang="en-US" altLang="zh-TW" sz="2600" dirty="0">
                <a:solidFill>
                  <a:prstClr val="black"/>
                </a:solidFill>
              </a:rPr>
              <a:t>&gt;&gt;&gt; </a:t>
            </a:r>
            <a:r>
              <a:rPr lang="en-US" sz="2600" dirty="0">
                <a:solidFill>
                  <a:prstClr val="white"/>
                </a:solidFill>
              </a:rPr>
              <a:t>help </a:t>
            </a:r>
          </a:p>
          <a:p>
            <a:r>
              <a:rPr lang="en-US" sz="2600" dirty="0">
                <a:solidFill>
                  <a:prstClr val="white"/>
                </a:solidFill>
              </a:rPr>
              <a:t>Type help() for interactive help, or help(object) for help about object.</a:t>
            </a:r>
            <a:endParaRPr lang="en-US" altLang="zh-TW" sz="2600" dirty="0">
              <a:solidFill>
                <a:prstClr val="white"/>
              </a:solidFill>
            </a:endParaRPr>
          </a:p>
          <a:p>
            <a:r>
              <a:rPr lang="en-US" altLang="zh-TW" sz="2600" dirty="0">
                <a:solidFill>
                  <a:prstClr val="black"/>
                </a:solidFill>
              </a:rPr>
              <a:t>&gt;&gt;&gt; </a:t>
            </a:r>
            <a:r>
              <a:rPr lang="en-US" sz="2600" spc="-40" dirty="0">
                <a:solidFill>
                  <a:prstClr val="white"/>
                </a:solidFill>
              </a:rPr>
              <a:t>help (</a:t>
            </a:r>
            <a:r>
              <a:rPr lang="en-US" sz="2600" spc="-40" dirty="0" err="1">
                <a:solidFill>
                  <a:prstClr val="white"/>
                </a:solidFill>
              </a:rPr>
              <a:t>dir</a:t>
            </a:r>
            <a:r>
              <a:rPr lang="en-US" sz="2600" spc="-40" dirty="0">
                <a:solidFill>
                  <a:prstClr val="white"/>
                </a:solidFill>
              </a:rPr>
              <a:t>)</a:t>
            </a:r>
            <a:r>
              <a:rPr lang="en-US" sz="2600" spc="-40" dirty="0">
                <a:solidFill>
                  <a:srgbClr val="FFC000">
                    <a:lumMod val="40000"/>
                    <a:lumOff val="60000"/>
                  </a:srgbClr>
                </a:solidFill>
              </a:rPr>
              <a:t> # When I hit enter, I will view the </a:t>
            </a:r>
            <a:r>
              <a:rPr lang="en-US" sz="2600" spc="-40" dirty="0" err="1">
                <a:solidFill>
                  <a:srgbClr val="FFC000">
                    <a:lumMod val="40000"/>
                    <a:lumOff val="60000"/>
                  </a:srgbClr>
                </a:solidFill>
              </a:rPr>
              <a:t>dir</a:t>
            </a:r>
            <a:r>
              <a:rPr lang="en-US" sz="2600" spc="-40" dirty="0">
                <a:solidFill>
                  <a:srgbClr val="FFC000">
                    <a:lumMod val="40000"/>
                    <a:lumOff val="60000"/>
                  </a:srgbClr>
                </a:solidFill>
              </a:rPr>
              <a:t>() function’s help page </a:t>
            </a:r>
            <a:endParaRPr lang="en-US" sz="2600" spc="-4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9" y="688770"/>
            <a:ext cx="640123" cy="6169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  <a:p>
            <a:endParaRPr lang="en-US" altLang="zh-TW" sz="26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altLang="zh-TW" sz="26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altLang="zh-TW" sz="260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&gt;&gt;&gt;</a:t>
            </a:r>
            <a:endParaRPr lang="en-US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&gt;&gt;&gt;</a:t>
            </a:r>
          </a:p>
        </p:txBody>
      </p:sp>
      <p:sp>
        <p:nvSpPr>
          <p:cNvPr id="2" name="Oval 1"/>
          <p:cNvSpPr/>
          <p:nvPr/>
        </p:nvSpPr>
        <p:spPr>
          <a:xfrm>
            <a:off x="90309" y="1828802"/>
            <a:ext cx="1666875" cy="59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46852" y="2628902"/>
            <a:ext cx="1838426" cy="595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The Built-in help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(</a:t>
            </a:r>
            <a:r>
              <a:rPr lang="en-US" alt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)</a:t>
            </a:r>
            <a:r>
              <a:rPr lang="en-US" altLang="en-US" sz="4400" dirty="0">
                <a:solidFill>
                  <a:srgbClr val="0070C0"/>
                </a:solidFill>
              </a:rPr>
              <a:t> Function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10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112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878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5295" y="0"/>
            <a:ext cx="89154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C77C3"/>
                </a:solidFill>
              </a:rPr>
              <a:t>A module can also include </a:t>
            </a:r>
            <a:r>
              <a:rPr lang="en-US" sz="3600" dirty="0" smtClean="0">
                <a:solidFill>
                  <a:srgbClr val="0C77C3"/>
                </a:solidFill>
              </a:rPr>
              <a:t/>
            </a:r>
            <a:br>
              <a:rPr lang="en-US" sz="3600" dirty="0" smtClean="0">
                <a:solidFill>
                  <a:srgbClr val="0C77C3"/>
                </a:solidFill>
              </a:rPr>
            </a:br>
            <a:r>
              <a:rPr lang="en-US" sz="3600" dirty="0" smtClean="0">
                <a:solidFill>
                  <a:srgbClr val="0C77C3"/>
                </a:solidFill>
              </a:rPr>
              <a:t>top-level</a:t>
            </a:r>
            <a:r>
              <a:rPr lang="en-US" sz="3600" dirty="0">
                <a:solidFill>
                  <a:srgbClr val="0C77C3"/>
                </a:solidFill>
              </a:rPr>
              <a:t>, runnable code </a:t>
            </a:r>
            <a:r>
              <a:rPr lang="en-US" sz="3600" dirty="0">
                <a:solidFill>
                  <a:schemeClr val="bg1"/>
                </a:solidFill>
              </a:rPr>
              <a:t>(loosely analogous to a C++ constructor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5295" y="0"/>
            <a:ext cx="89154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sz="36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36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36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36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36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36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73894" y="0"/>
            <a:ext cx="89154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9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2494" y="0"/>
            <a:ext cx="84582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A 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module can also include </a:t>
            </a:r>
            <a: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44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44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44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48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3" y="1491343"/>
            <a:ext cx="9509621" cy="50158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 sz="3600" dirty="0">
                <a:solidFill>
                  <a:srgbClr val="FF0000"/>
                </a:solidFill>
              </a:rPr>
              <a:t>Top level code</a:t>
            </a:r>
            <a:r>
              <a:rPr lang="en-GB" altLang="en-US" sz="3600" dirty="0"/>
              <a:t> only runs </a:t>
            </a:r>
            <a:r>
              <a:rPr lang="en-GB" altLang="en-US" sz="3600" b="1" dirty="0"/>
              <a:t>once</a:t>
            </a:r>
            <a:r>
              <a:rPr lang="en-GB" altLang="en-US" sz="3600" dirty="0"/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6843" y="2084734"/>
            <a:ext cx="9415674" cy="4773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cat topLevEx.py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Ran top level 1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f() :  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print ("</a:t>
            </a:r>
            <a:r>
              <a:rPr lang="en-US" altLang="zh-TW" sz="2800" b="1" dirty="0">
                <a:solidFill>
                  <a:prstClr val="black"/>
                </a:solidFill>
                <a:latin typeface="Lucida Console" panose="020B0609040504020204" pitchFamily="49" charset="0"/>
              </a:rPr>
              <a:t>Ran inner level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 ("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Ran top level 2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800" dirty="0" smtClean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</a:t>
            </a:r>
            <a:endParaRPr lang="en-US" altLang="zh-TW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48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3" y="1491343"/>
            <a:ext cx="9509621" cy="50158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 sz="3600" dirty="0">
                <a:solidFill>
                  <a:srgbClr val="FF0000"/>
                </a:solidFill>
              </a:rPr>
              <a:t>Top level code</a:t>
            </a:r>
            <a:r>
              <a:rPr lang="en-GB" altLang="en-US" sz="3600" dirty="0"/>
              <a:t> only runs </a:t>
            </a:r>
            <a:r>
              <a:rPr lang="en-GB" altLang="en-US" sz="3600" b="1" dirty="0"/>
              <a:t>once</a:t>
            </a:r>
            <a:r>
              <a:rPr lang="en-GB" altLang="en-US" sz="3600" dirty="0"/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6843" y="2084734"/>
            <a:ext cx="9415674" cy="4773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cat topLevEx.py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f() :  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inner level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python3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48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3" y="1491343"/>
            <a:ext cx="9509621" cy="50158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 sz="3600" dirty="0">
                <a:solidFill>
                  <a:srgbClr val="FF0000"/>
                </a:solidFill>
              </a:rPr>
              <a:t>Top level code</a:t>
            </a:r>
            <a:r>
              <a:rPr lang="en-GB" altLang="en-US" sz="3600" dirty="0"/>
              <a:t> only runs </a:t>
            </a:r>
            <a:r>
              <a:rPr lang="en-GB" altLang="en-US" sz="3600" b="1" dirty="0"/>
              <a:t>once</a:t>
            </a:r>
            <a:r>
              <a:rPr lang="en-GB" altLang="en-US" sz="3600" dirty="0"/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6843" y="2084734"/>
            <a:ext cx="9415674" cy="4773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cat topLevEx.py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f() :  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inner level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python3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latin typeface="Lucida Fax" panose="02060602050505020204" pitchFamily="18" charset="0"/>
              </a:rPr>
              <a:t># See,</a:t>
            </a:r>
            <a:r>
              <a:rPr lang="en-US" altLang="zh-TW" sz="180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the top-level </a:t>
            </a:r>
            <a:r>
              <a:rPr lang="en-US" altLang="zh-TW" sz="2800" dirty="0" smtClean="0">
                <a:latin typeface="Lucida Fax" panose="02060602050505020204" pitchFamily="18" charset="0"/>
              </a:rPr>
              <a:t>ran</a:t>
            </a:r>
            <a:r>
              <a:rPr lang="en-US" altLang="zh-TW" sz="2800" dirty="0">
                <a:latin typeface="Lucida Fax" panose="02060602050505020204" pitchFamily="18" charset="0"/>
              </a:rPr>
              <a:t>: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48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3" y="1491343"/>
            <a:ext cx="9509621" cy="50158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 sz="3600" dirty="0">
                <a:solidFill>
                  <a:srgbClr val="FF0000"/>
                </a:solidFill>
              </a:rPr>
              <a:t>Top level code</a:t>
            </a:r>
            <a:r>
              <a:rPr lang="en-GB" altLang="en-US" sz="3600" dirty="0"/>
              <a:t> only runs </a:t>
            </a:r>
            <a:r>
              <a:rPr lang="en-GB" altLang="en-US" sz="3600" b="1" dirty="0"/>
              <a:t>once</a:t>
            </a:r>
            <a:r>
              <a:rPr lang="en-GB" altLang="en-US" sz="3600" dirty="0"/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6843" y="2084734"/>
            <a:ext cx="9415674" cy="4773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cat topLevEx.py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f() :  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inner level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python3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import </a:t>
            </a:r>
            <a:r>
              <a:rPr lang="en-US" altLang="zh-TW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# See,</a:t>
            </a:r>
            <a:r>
              <a:rPr lang="en-US" altLang="zh-TW" sz="1800" dirty="0"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the top-level ran:</a:t>
            </a:r>
            <a:endParaRPr lang="en-US" altLang="zh-TW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# See,</a:t>
            </a:r>
            <a:r>
              <a:rPr lang="en-US" altLang="zh-TW" sz="1800" dirty="0"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top-level didn't run:</a:t>
            </a:r>
            <a:endParaRPr lang="en-US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97297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A module can also include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/>
            </a:r>
            <a:b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</a:b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top-level</a:t>
            </a: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, runnable </a:t>
            </a:r>
            <a:r>
              <a:rPr lang="en-US" sz="4800" dirty="0" smtClean="0">
                <a:solidFill>
                  <a:srgbClr val="0C77C3"/>
                </a:solidFill>
                <a:latin typeface="Elephant" panose="02020904090505020303" pitchFamily="18" charset="0"/>
              </a:rPr>
              <a:t>code</a:t>
            </a:r>
            <a:endParaRPr lang="en-US" sz="48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3" y="1491343"/>
            <a:ext cx="9509621" cy="50158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altLang="en-US" sz="3600" dirty="0">
                <a:solidFill>
                  <a:srgbClr val="FF0000"/>
                </a:solidFill>
              </a:rPr>
              <a:t>Top level code</a:t>
            </a:r>
            <a:r>
              <a:rPr lang="en-GB" altLang="en-US" sz="3600" dirty="0"/>
              <a:t> only runs </a:t>
            </a:r>
            <a:r>
              <a:rPr lang="en-GB" altLang="en-US" sz="3600" b="1" dirty="0"/>
              <a:t>once</a:t>
            </a:r>
            <a:r>
              <a:rPr lang="en-GB" altLang="en-US" sz="3600" dirty="0"/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6843" y="2084734"/>
            <a:ext cx="9415674" cy="4773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cat topLevEx.py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f() :  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inner level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print ("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% python3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import </a:t>
            </a:r>
            <a:r>
              <a:rPr lang="en-US" altLang="zh-TW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# See,</a:t>
            </a:r>
            <a:r>
              <a:rPr lang="en-US" altLang="zh-TW" sz="1800" dirty="0"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the top-level </a:t>
            </a:r>
            <a:r>
              <a:rPr lang="en-US" altLang="zh-TW" sz="2800" dirty="0" smtClean="0">
                <a:latin typeface="Lucida Fax" panose="02060602050505020204" pitchFamily="18" charset="0"/>
              </a:rPr>
              <a:t>ran:</a:t>
            </a:r>
            <a:endParaRPr lang="en-US" altLang="zh-TW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1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top level 2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import </a:t>
            </a:r>
            <a:r>
              <a:rPr lang="en-US" altLang="zh-TW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topLevEx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# See,</a:t>
            </a:r>
            <a:r>
              <a:rPr lang="en-US" altLang="zh-TW" sz="1800" dirty="0">
                <a:latin typeface="Lucida Fax" panose="02060602050505020204" pitchFamily="18" charset="0"/>
              </a:rPr>
              <a:t> </a:t>
            </a:r>
            <a:r>
              <a:rPr lang="en-US" altLang="zh-TW" sz="2800" dirty="0">
                <a:latin typeface="Lucida Fax" panose="02060602050505020204" pitchFamily="18" charset="0"/>
              </a:rPr>
              <a:t>top-level didn't </a:t>
            </a:r>
            <a:r>
              <a:rPr lang="en-US" altLang="zh-TW" sz="2800" dirty="0" smtClean="0">
                <a:latin typeface="Lucida Fax" panose="02060602050505020204" pitchFamily="18" charset="0"/>
              </a:rPr>
              <a:t>run:</a:t>
            </a:r>
            <a:endParaRPr lang="en-US" altLang="zh-TW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topLevEx.f</a:t>
            </a:r>
            <a:r>
              <a:rPr lang="en-US" altLang="zh-TW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()    </a:t>
            </a:r>
            <a:r>
              <a:rPr lang="en-US" altLang="zh-TW" sz="2800" dirty="0">
                <a:latin typeface="Lucida Fax" panose="02060602050505020204" pitchFamily="18" charset="0"/>
              </a:rPr>
              <a:t># </a:t>
            </a:r>
            <a:r>
              <a:rPr lang="en-US" altLang="zh-TW" sz="2800" spc="-80" dirty="0" smtClean="0">
                <a:latin typeface="Lucida Fax" panose="02060602050505020204" pitchFamily="18" charset="0"/>
              </a:rPr>
              <a:t>O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f</a:t>
            </a:r>
            <a:r>
              <a:rPr lang="en-US" altLang="zh-TW" sz="2400" spc="-4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cours</a:t>
            </a:r>
            <a:r>
              <a:rPr lang="en-US" altLang="zh-TW" sz="2800" spc="-130" dirty="0" smtClean="0">
                <a:latin typeface="Lucida Fax" panose="02060602050505020204" pitchFamily="18" charset="0"/>
              </a:rPr>
              <a:t>e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,</a:t>
            </a:r>
            <a:r>
              <a:rPr lang="en-US" altLang="zh-TW" sz="2000" spc="-4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us</a:t>
            </a:r>
            <a:r>
              <a:rPr lang="en-US" altLang="zh-TW" sz="2800" spc="-90" dirty="0" smtClean="0">
                <a:latin typeface="Lucida Fax" panose="02060602050505020204" pitchFamily="18" charset="0"/>
              </a:rPr>
              <a:t>e</a:t>
            </a:r>
            <a:r>
              <a:rPr lang="en-US" altLang="zh-TW" sz="2400" spc="-9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spc="-90" dirty="0" smtClean="0">
                <a:latin typeface="Lucida Fax" panose="02060602050505020204" pitchFamily="18" charset="0"/>
              </a:rPr>
              <a:t>'.'</a:t>
            </a:r>
            <a:r>
              <a:rPr lang="en-US" altLang="zh-TW" sz="2400" spc="-9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to</a:t>
            </a:r>
            <a:r>
              <a:rPr lang="en-US" altLang="zh-TW" sz="2400" spc="-4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run</a:t>
            </a:r>
            <a:r>
              <a:rPr lang="en-US" altLang="zh-TW" sz="2400" spc="-40" dirty="0" smtClean="0">
                <a:latin typeface="Lucida Fax" panose="02060602050505020204" pitchFamily="18" charset="0"/>
              </a:rPr>
              <a:t> </a:t>
            </a:r>
            <a:r>
              <a:rPr lang="en-US" altLang="zh-TW" sz="2800" spc="-40" dirty="0" smtClean="0">
                <a:latin typeface="Lucida Fax" panose="02060602050505020204" pitchFamily="18" charset="0"/>
              </a:rPr>
              <a:t>f</a:t>
            </a:r>
            <a:r>
              <a:rPr lang="en-US" altLang="zh-TW" sz="2800" dirty="0" smtClean="0">
                <a:latin typeface="Lucida Fax" panose="02060602050505020204" pitchFamily="18" charset="0"/>
              </a:rPr>
              <a:t>()</a:t>
            </a:r>
            <a:endParaRPr lang="en-US" altLang="zh-TW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Ran inner level</a:t>
            </a:r>
          </a:p>
          <a:p>
            <a:pPr marL="571500" indent="-57150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034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-438942" y="41442"/>
            <a:ext cx="10607674" cy="11777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C77C3"/>
                </a:solidFill>
                <a:latin typeface="Elephant" panose="02020904090505020303" pitchFamily="18" charset="0"/>
              </a:rPr>
              <a:t>Rerunning Top-level Code</a:t>
            </a:r>
            <a:endParaRPr lang="en-US" b="1" dirty="0">
              <a:solidFill>
                <a:srgbClr val="0C77C3"/>
              </a:solidFill>
              <a:latin typeface="Elephant" panose="02020904090505020303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0494" y="882316"/>
            <a:ext cx="9270416" cy="5991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268288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>
                <a:solidFill>
                  <a:prstClr val="black"/>
                </a:solidFill>
              </a:rPr>
              <a:t>A module's top-level code is only run the </a:t>
            </a:r>
            <a:r>
              <a:rPr lang="en-GB" altLang="en-US" sz="3600" i="1" dirty="0">
                <a:solidFill>
                  <a:prstClr val="black"/>
                </a:solidFill>
              </a:rPr>
              <a:t>first time </a:t>
            </a:r>
            <a:r>
              <a:rPr lang="en-GB" altLang="en-US" sz="3600" dirty="0">
                <a:solidFill>
                  <a:prstClr val="black"/>
                </a:solidFill>
              </a:rPr>
              <a:t>the module is imported.  </a:t>
            </a:r>
          </a:p>
          <a:p>
            <a:pPr marL="363538" indent="-268288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>
                <a:solidFill>
                  <a:prstClr val="black"/>
                </a:solidFill>
              </a:rPr>
              <a:t>Use reload() to force it to re-run (such as if a module changes while Pyt</a:t>
            </a:r>
            <a:r>
              <a:rPr lang="en-GB" altLang="en-US" sz="3600" spc="-10" dirty="0">
                <a:solidFill>
                  <a:prstClr val="black"/>
                </a:solidFill>
              </a:rPr>
              <a:t>ho</a:t>
            </a:r>
            <a:r>
              <a:rPr lang="en-GB" altLang="en-US" sz="3600" dirty="0">
                <a:solidFill>
                  <a:prstClr val="black"/>
                </a:solidFill>
              </a:rPr>
              <a:t>n is r</a:t>
            </a:r>
            <a:r>
              <a:rPr lang="en-GB" altLang="en-US" sz="3600" spc="-10" dirty="0">
                <a:solidFill>
                  <a:prstClr val="black"/>
                </a:solidFill>
              </a:rPr>
              <a:t>unnin</a:t>
            </a:r>
            <a:r>
              <a:rPr lang="en-GB" altLang="en-US" sz="3600" spc="-100" dirty="0">
                <a:solidFill>
                  <a:prstClr val="black"/>
                </a:solidFill>
              </a:rPr>
              <a:t>g</a:t>
            </a:r>
            <a:r>
              <a:rPr lang="en-GB" altLang="en-US" sz="3600" spc="-100" dirty="0" smtClean="0">
                <a:solidFill>
                  <a:prstClr val="black"/>
                </a:solidFill>
              </a:rPr>
              <a:t>)</a:t>
            </a:r>
            <a:r>
              <a:rPr lang="en-GB" altLang="en-US" sz="3600" dirty="0" smtClean="0">
                <a:solidFill>
                  <a:prstClr val="black"/>
                </a:solidFill>
              </a:rPr>
              <a:t>. </a:t>
            </a:r>
            <a:r>
              <a:rPr lang="en-GB" altLang="en-US" sz="3600" spc="-100" dirty="0" smtClean="0">
                <a:solidFill>
                  <a:srgbClr val="FF0000"/>
                </a:solidFill>
              </a:rPr>
              <a:t>B</a:t>
            </a:r>
            <a:r>
              <a:rPr lang="en-GB" altLang="en-US" sz="3600" spc="-50" dirty="0" smtClean="0">
                <a:solidFill>
                  <a:srgbClr val="FF0000"/>
                </a:solidFill>
              </a:rPr>
              <a:t>ut</a:t>
            </a:r>
            <a:r>
              <a:rPr lang="en-GB" altLang="en-US" sz="3600" dirty="0" smtClean="0">
                <a:solidFill>
                  <a:srgbClr val="FF0000"/>
                </a:solidFill>
              </a:rPr>
              <a:t>:</a:t>
            </a:r>
            <a:endParaRPr lang="en-GB" altLang="en-US" sz="3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552450" lvl="1" indent="0">
              <a:lnSpc>
                <a:spcPct val="93000"/>
              </a:lnSpc>
              <a:buSzPct val="45000"/>
              <a:buFont typeface="Arial" panose="020B0604020202020204" pitchFamily="34" charset="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 smtClean="0">
                <a:solidFill>
                  <a:prstClr val="black"/>
                </a:solidFill>
              </a:rPr>
              <a:t>1. </a:t>
            </a:r>
            <a:r>
              <a:rPr lang="en-GB" altLang="en-US" sz="3200" dirty="0" smtClean="0">
                <a:solidFill>
                  <a:srgbClr val="FF0000"/>
                </a:solidFill>
              </a:rPr>
              <a:t>Python </a:t>
            </a:r>
            <a:r>
              <a:rPr lang="en-GB" altLang="en-US" sz="3200" dirty="0">
                <a:solidFill>
                  <a:srgbClr val="FF0000"/>
                </a:solidFill>
              </a:rPr>
              <a:t>3 moved reload to the </a:t>
            </a:r>
            <a:r>
              <a:rPr lang="en-GB" altLang="en-US" sz="3200" dirty="0" err="1">
                <a:solidFill>
                  <a:srgbClr val="FF0000"/>
                </a:solidFill>
              </a:rPr>
              <a:t>importlib</a:t>
            </a:r>
            <a:r>
              <a:rPr lang="en-GB" altLang="en-US" sz="3200" dirty="0">
                <a:solidFill>
                  <a:srgbClr val="FF0000"/>
                </a:solidFill>
              </a:rPr>
              <a:t> </a:t>
            </a:r>
            <a:r>
              <a:rPr lang="en-GB" altLang="en-US" sz="3200" dirty="0" smtClean="0">
                <a:solidFill>
                  <a:srgbClr val="FF0000"/>
                </a:solidFill>
              </a:rPr>
              <a:t>module</a:t>
            </a:r>
          </a:p>
          <a:p>
            <a:pPr marL="1009650" lvl="2" indent="0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0C77C3"/>
                </a:solidFill>
                <a:cs typeface="Arial" pitchFamily="34" charset="0"/>
              </a:rPr>
              <a:t>	</a:t>
            </a: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% from </a:t>
            </a:r>
            <a:r>
              <a:rPr lang="en-US" altLang="en-US" sz="2800" dirty="0" err="1">
                <a:solidFill>
                  <a:srgbClr val="0C77C3"/>
                </a:solidFill>
                <a:cs typeface="Arial" pitchFamily="34" charset="0"/>
              </a:rPr>
              <a:t>moduleX</a:t>
            </a: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 import </a:t>
            </a:r>
            <a:r>
              <a:rPr lang="en-US" altLang="en-US" sz="2800" dirty="0" err="1" smtClean="0">
                <a:solidFill>
                  <a:srgbClr val="0C77C3"/>
                </a:solidFill>
                <a:cs typeface="Arial" pitchFamily="34" charset="0"/>
              </a:rPr>
              <a:t>VarZ</a:t>
            </a: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; print(</a:t>
            </a:r>
            <a:r>
              <a:rPr lang="en-US" altLang="en-US" sz="2800" dirty="0" err="1" smtClean="0">
                <a:solidFill>
                  <a:srgbClr val="0C77C3"/>
                </a:solidFill>
                <a:cs typeface="Arial" pitchFamily="34" charset="0"/>
              </a:rPr>
              <a:t>VarZ</a:t>
            </a: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)</a:t>
            </a:r>
            <a:endParaRPr lang="en-US" altLang="en-US" sz="2800" dirty="0">
              <a:solidFill>
                <a:srgbClr val="0C77C3"/>
              </a:solidFill>
              <a:cs typeface="Arial" pitchFamily="34" charset="0"/>
            </a:endParaRPr>
          </a:p>
          <a:p>
            <a:pPr marL="1009650" lvl="2" indent="0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	Hello</a:t>
            </a:r>
          </a:p>
          <a:p>
            <a:pPr marL="1009650" lvl="2" indent="0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	% </a:t>
            </a:r>
            <a:r>
              <a:rPr lang="en-US" altLang="en-US" sz="2800" dirty="0" err="1" smtClean="0">
                <a:solidFill>
                  <a:srgbClr val="0C77C3"/>
                </a:solidFill>
                <a:cs typeface="Arial" pitchFamily="34" charset="0"/>
              </a:rPr>
              <a:t>callAfunctionThatChangesVarZInsideModuleX</a:t>
            </a: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()</a:t>
            </a:r>
          </a:p>
          <a:p>
            <a:pPr marL="1009650" lvl="2" indent="22225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   </a:t>
            </a:r>
            <a:r>
              <a:rPr lang="en-US" altLang="en-US" sz="800" dirty="0" smtClean="0">
                <a:solidFill>
                  <a:srgbClr val="0C77C3"/>
                </a:solidFill>
                <a:cs typeface="Arial" pitchFamily="34" charset="0"/>
              </a:rPr>
              <a:t> </a:t>
            </a: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% </a:t>
            </a:r>
            <a:r>
              <a:rPr lang="en-US" altLang="en-US" sz="2800" dirty="0">
                <a:solidFill>
                  <a:srgbClr val="FF0000"/>
                </a:solidFill>
                <a:cs typeface="Arial" pitchFamily="34" charset="0"/>
              </a:rPr>
              <a:t>from </a:t>
            </a:r>
            <a:r>
              <a:rPr lang="en-US" altLang="en-US" sz="2800" dirty="0" err="1">
                <a:solidFill>
                  <a:srgbClr val="FF0000"/>
                </a:solidFill>
                <a:cs typeface="Arial" pitchFamily="34" charset="0"/>
              </a:rPr>
              <a:t>importlib</a:t>
            </a:r>
            <a:r>
              <a:rPr lang="en-US" altLang="en-US" sz="2800" dirty="0">
                <a:solidFill>
                  <a:srgbClr val="FF0000"/>
                </a:solidFill>
                <a:cs typeface="Arial" pitchFamily="34" charset="0"/>
              </a:rPr>
              <a:t> import reload</a:t>
            </a:r>
            <a:r>
              <a:rPr lang="en-US" altLang="en-US" sz="2800" dirty="0">
                <a:solidFill>
                  <a:srgbClr val="0C77C3"/>
                </a:solidFill>
                <a:cs typeface="Arial" pitchFamily="34" charset="0"/>
              </a:rPr>
              <a:t>;</a:t>
            </a:r>
            <a:r>
              <a:rPr lang="en-US" altLang="en-US" sz="28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cs typeface="Arial" pitchFamily="34" charset="0"/>
              </a:rPr>
              <a:t>reload(</a:t>
            </a:r>
            <a:r>
              <a:rPr lang="en-US" altLang="en-US" sz="2800" dirty="0" err="1" smtClean="0">
                <a:solidFill>
                  <a:srgbClr val="FF0000"/>
                </a:solidFill>
                <a:cs typeface="Arial" pitchFamily="34" charset="0"/>
              </a:rPr>
              <a:t>moduleX</a:t>
            </a:r>
            <a:r>
              <a:rPr lang="en-US" altLang="en-US" sz="2800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endParaRPr lang="en-GB" altLang="en-US" sz="3200" dirty="0">
              <a:solidFill>
                <a:srgbClr val="FF0000"/>
              </a:solidFill>
            </a:endParaRPr>
          </a:p>
          <a:p>
            <a:pPr marL="966788" lvl="1" indent="-414338">
              <a:lnSpc>
                <a:spcPct val="93000"/>
              </a:lnSpc>
              <a:buSzPct val="45000"/>
              <a:buFont typeface="Arial" panose="020B0604020202020204" pitchFamily="34" charset="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200" dirty="0">
                <a:solidFill>
                  <a:prstClr val="black"/>
                </a:solidFill>
              </a:rPr>
              <a:t>2. </a:t>
            </a:r>
            <a:r>
              <a:rPr lang="en-GB" altLang="en-US" sz="3200" spc="-30" dirty="0" smtClean="0">
                <a:solidFill>
                  <a:srgbClr val="FF0000"/>
                </a:solidFill>
              </a:rPr>
              <a:t>Reload</a:t>
            </a:r>
            <a:r>
              <a:rPr lang="en-GB" altLang="en-US" sz="2800" spc="-30" dirty="0" smtClean="0">
                <a:solidFill>
                  <a:srgbClr val="FF0000"/>
                </a:solidFill>
              </a:rPr>
              <a:t> </a:t>
            </a:r>
            <a:r>
              <a:rPr lang="en-GB" altLang="en-US" sz="3200" spc="-60" dirty="0" smtClean="0">
                <a:solidFill>
                  <a:srgbClr val="FF0000"/>
                </a:solidFill>
              </a:rPr>
              <a:t>wo</a:t>
            </a:r>
            <a:r>
              <a:rPr lang="en-GB" altLang="en-US" sz="3200" spc="-200" dirty="0" smtClean="0">
                <a:solidFill>
                  <a:srgbClr val="FF0000"/>
                </a:solidFill>
              </a:rPr>
              <a:t>n</a:t>
            </a:r>
            <a:r>
              <a:rPr lang="en-GB" altLang="en-US" sz="3200" spc="-30" dirty="0" smtClean="0">
                <a:solidFill>
                  <a:srgbClr val="FF0000"/>
                </a:solidFill>
              </a:rPr>
              <a:t>'t</a:t>
            </a:r>
            <a:r>
              <a:rPr lang="en-GB" altLang="en-US" sz="2800" spc="-30" dirty="0" smtClean="0">
                <a:solidFill>
                  <a:srgbClr val="FF0000"/>
                </a:solidFill>
              </a:rPr>
              <a:t> </a:t>
            </a:r>
            <a:r>
              <a:rPr lang="en-GB" altLang="en-US" sz="3200" spc="-30" dirty="0">
                <a:solidFill>
                  <a:srgbClr val="FF0000"/>
                </a:solidFill>
              </a:rPr>
              <a:t>a</a:t>
            </a:r>
            <a:r>
              <a:rPr lang="en-GB" altLang="en-US" sz="3200" dirty="0">
                <a:solidFill>
                  <a:srgbClr val="FF0000"/>
                </a:solidFill>
              </a:rPr>
              <a:t>ffect </a:t>
            </a:r>
            <a:r>
              <a:rPr lang="en-GB" altLang="en-US" sz="3200" spc="-30" dirty="0">
                <a:solidFill>
                  <a:srgbClr val="FF0000"/>
                </a:solidFill>
              </a:rPr>
              <a:t>prio</a:t>
            </a:r>
            <a:r>
              <a:rPr lang="en-GB" altLang="en-US" sz="3200" dirty="0">
                <a:solidFill>
                  <a:srgbClr val="FF0000"/>
                </a:solidFill>
              </a:rPr>
              <a:t>r fr</a:t>
            </a:r>
            <a:r>
              <a:rPr lang="en-GB" altLang="en-US" sz="3200" spc="-30" dirty="0">
                <a:solidFill>
                  <a:srgbClr val="FF0000"/>
                </a:solidFill>
              </a:rPr>
              <a:t>om…import statements</a:t>
            </a:r>
            <a:r>
              <a:rPr lang="en-GB" altLang="en-US" sz="3200" dirty="0">
                <a:solidFill>
                  <a:srgbClr val="FF0000"/>
                </a:solidFill>
              </a:rPr>
              <a:t> (they </a:t>
            </a:r>
            <a:r>
              <a:rPr lang="en-GB" altLang="en-US" sz="3200" dirty="0" smtClean="0">
                <a:solidFill>
                  <a:srgbClr val="FF0000"/>
                </a:solidFill>
              </a:rPr>
              <a:t>are still the </a:t>
            </a:r>
            <a:r>
              <a:rPr lang="en-GB" altLang="en-US" sz="3200" dirty="0">
                <a:solidFill>
                  <a:srgbClr val="FF0000"/>
                </a:solidFill>
              </a:rPr>
              <a:t>old objects</a:t>
            </a:r>
            <a:r>
              <a:rPr lang="en-GB" altLang="en-US" sz="3200" dirty="0" smtClean="0">
                <a:solidFill>
                  <a:srgbClr val="FF0000"/>
                </a:solidFill>
              </a:rPr>
              <a:t>):</a:t>
            </a:r>
            <a:r>
              <a:rPr lang="ar-SA" altLang="en-US" sz="3200" dirty="0" smtClean="0">
                <a:solidFill>
                  <a:srgbClr val="FF0000"/>
                </a:solidFill>
              </a:rPr>
              <a:t>‏</a:t>
            </a:r>
            <a:endParaRPr lang="en-US" altLang="en-US" sz="3200" dirty="0">
              <a:solidFill>
                <a:srgbClr val="FF0000"/>
              </a:solidFill>
              <a:cs typeface="Arial" pitchFamily="34" charset="0"/>
            </a:endParaRPr>
          </a:p>
          <a:p>
            <a:pPr marL="1009650" lvl="2" indent="0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	% print('Is it "',</a:t>
            </a:r>
            <a:r>
              <a:rPr lang="en-US" altLang="en-US" sz="2800" dirty="0" err="1" smtClean="0">
                <a:solidFill>
                  <a:srgbClr val="0C77C3"/>
                </a:solidFill>
                <a:cs typeface="Arial" pitchFamily="34" charset="0"/>
              </a:rPr>
              <a:t>VarZ</a:t>
            </a: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, '" or is it "',</a:t>
            </a:r>
            <a:r>
              <a:rPr lang="en-US" altLang="en-US" sz="2800" dirty="0" err="1" smtClean="0">
                <a:solidFill>
                  <a:srgbClr val="0C77C3"/>
                </a:solidFill>
                <a:cs typeface="Arial" pitchFamily="34" charset="0"/>
              </a:rPr>
              <a:t>moduleX.VarZ</a:t>
            </a: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,'"?')</a:t>
            </a:r>
            <a:endParaRPr lang="en-US" altLang="en-US" sz="2800" dirty="0">
              <a:solidFill>
                <a:srgbClr val="0C77C3"/>
              </a:solidFill>
              <a:cs typeface="Arial" pitchFamily="34" charset="0"/>
            </a:endParaRPr>
          </a:p>
          <a:p>
            <a:pPr marL="1009650" lvl="2" indent="0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dirty="0" smtClean="0">
                <a:solidFill>
                  <a:srgbClr val="0C77C3"/>
                </a:solidFill>
                <a:cs typeface="Arial" pitchFamily="34" charset="0"/>
              </a:rPr>
              <a:t>	Is it "Hello" or is it "Goodbye"?</a:t>
            </a:r>
            <a:endParaRPr lang="en-US" altLang="en-US" sz="2800" dirty="0">
              <a:solidFill>
                <a:srgbClr val="0C77C3"/>
              </a:solidFill>
              <a:cs typeface="Arial" pitchFamily="34" charset="0"/>
            </a:endParaRPr>
          </a:p>
          <a:p>
            <a:pPr marL="1009650" lvl="2" indent="0">
              <a:lnSpc>
                <a:spcPct val="70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dirty="0" smtClean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2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600" spc="-30" dirty="0">
                <a:solidFill>
                  <a:prstClr val="white"/>
                </a:solidFill>
              </a:rPr>
              <a:t>Help on built-in function </a:t>
            </a:r>
            <a:r>
              <a:rPr lang="en-US" sz="2600" spc="-30" dirty="0" err="1">
                <a:solidFill>
                  <a:prstClr val="white"/>
                </a:solidFill>
              </a:rPr>
              <a:t>dir</a:t>
            </a:r>
            <a:r>
              <a:rPr lang="en-US" sz="2600" spc="-30" dirty="0">
                <a:solidFill>
                  <a:prstClr val="white"/>
                </a:solidFill>
              </a:rPr>
              <a:t> in module </a:t>
            </a:r>
            <a:r>
              <a:rPr lang="en-US" sz="2600" spc="-30" dirty="0" err="1">
                <a:solidFill>
                  <a:prstClr val="white"/>
                </a:solidFill>
              </a:rPr>
              <a:t>builtins</a:t>
            </a:r>
            <a:r>
              <a:rPr lang="en-US" sz="2600" spc="-30" dirty="0">
                <a:solidFill>
                  <a:prstClr val="white"/>
                </a:solidFill>
              </a:rPr>
              <a:t>:</a:t>
            </a:r>
          </a:p>
          <a:p>
            <a:endParaRPr lang="en-US" sz="2000" spc="-30" dirty="0">
              <a:solidFill>
                <a:prstClr val="white"/>
              </a:solidFill>
            </a:endParaRPr>
          </a:p>
          <a:p>
            <a:r>
              <a:rPr lang="en-US" sz="2600" b="1" spc="-30" dirty="0" err="1">
                <a:solidFill>
                  <a:prstClr val="white"/>
                </a:solidFill>
              </a:rPr>
              <a:t>dir</a:t>
            </a:r>
            <a:r>
              <a:rPr lang="en-US" sz="2600" spc="-30" dirty="0">
                <a:solidFill>
                  <a:prstClr val="white"/>
                </a:solidFill>
              </a:rPr>
              <a:t>(...)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</a:t>
            </a:r>
            <a:r>
              <a:rPr lang="en-US" sz="2600" spc="-30" dirty="0" err="1">
                <a:solidFill>
                  <a:prstClr val="white"/>
                </a:solidFill>
              </a:rPr>
              <a:t>dir</a:t>
            </a:r>
            <a:r>
              <a:rPr lang="en-US" sz="2600" spc="-30" dirty="0">
                <a:solidFill>
                  <a:prstClr val="white"/>
                </a:solidFill>
              </a:rPr>
              <a:t>([object]) -&gt; list of strings</a:t>
            </a:r>
          </a:p>
          <a:p>
            <a:endParaRPr lang="en-US" spc="-30" dirty="0">
              <a:solidFill>
                <a:prstClr val="white"/>
              </a:solidFill>
            </a:endParaRPr>
          </a:p>
          <a:p>
            <a:r>
              <a:rPr lang="en-US" sz="2600" spc="-30" dirty="0">
                <a:solidFill>
                  <a:prstClr val="white"/>
                </a:solidFill>
              </a:rPr>
              <a:t>    If called without an argument, return the names in the current scope.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Else, return an alphabetized list of names comprising (some of) the </a:t>
            </a:r>
            <a:br>
              <a:rPr lang="en-US" sz="2600" spc="-30" dirty="0">
                <a:solidFill>
                  <a:prstClr val="white"/>
                </a:solidFill>
              </a:rPr>
            </a:br>
            <a:r>
              <a:rPr lang="en-US" sz="2600" spc="-30" dirty="0">
                <a:solidFill>
                  <a:prstClr val="white"/>
                </a:solidFill>
              </a:rPr>
              <a:t>    attributes of the given object, and of attributes reachable from it.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If the object supplies a method named __</a:t>
            </a:r>
            <a:r>
              <a:rPr lang="en-US" sz="2600" spc="-30" dirty="0" err="1">
                <a:solidFill>
                  <a:prstClr val="white"/>
                </a:solidFill>
              </a:rPr>
              <a:t>dir</a:t>
            </a:r>
            <a:r>
              <a:rPr lang="en-US" sz="2600" spc="-30" dirty="0">
                <a:solidFill>
                  <a:prstClr val="white"/>
                </a:solidFill>
              </a:rPr>
              <a:t>__, it will be used;   </a:t>
            </a:r>
            <a:br>
              <a:rPr lang="en-US" sz="2600" spc="-30" dirty="0">
                <a:solidFill>
                  <a:prstClr val="white"/>
                </a:solidFill>
              </a:rPr>
            </a:br>
            <a:r>
              <a:rPr lang="en-US" sz="2600" spc="-30" dirty="0">
                <a:solidFill>
                  <a:prstClr val="white"/>
                </a:solidFill>
              </a:rPr>
              <a:t>    otherwise the default </a:t>
            </a:r>
            <a:r>
              <a:rPr lang="en-US" sz="2600" spc="-30" dirty="0" err="1">
                <a:solidFill>
                  <a:prstClr val="white"/>
                </a:solidFill>
              </a:rPr>
              <a:t>dir</a:t>
            </a:r>
            <a:r>
              <a:rPr lang="en-US" sz="2600" spc="-30" dirty="0">
                <a:solidFill>
                  <a:prstClr val="white"/>
                </a:solidFill>
              </a:rPr>
              <a:t>() logic is used and returns: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   for a module object: the module's attributes.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   for a </a:t>
            </a:r>
            <a:r>
              <a:rPr lang="en-US" sz="2600" spc="-30" dirty="0">
                <a:solidFill>
                  <a:srgbClr val="FFFFFF"/>
                </a:solidFill>
              </a:rPr>
              <a:t>class</a:t>
            </a:r>
            <a:r>
              <a:rPr lang="en-US" sz="2600" spc="-30" dirty="0">
                <a:solidFill>
                  <a:prstClr val="white"/>
                </a:solidFill>
              </a:rPr>
              <a:t> object:  its attributes, and recursively the attributes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      of its bases.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  for any other object: its attributes, its class's attributes, and</a:t>
            </a:r>
          </a:p>
          <a:p>
            <a:r>
              <a:rPr lang="en-US" sz="2600" spc="-30" dirty="0">
                <a:solidFill>
                  <a:prstClr val="white"/>
                </a:solidFill>
              </a:rPr>
              <a:t>         recursively the attributes of its class's base classes.</a:t>
            </a:r>
          </a:p>
          <a:p>
            <a:endParaRPr lang="en-US" sz="2600" spc="-3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26" y="6475228"/>
            <a:ext cx="789468" cy="382772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 spc="-50" dirty="0">
                <a:solidFill>
                  <a:prstClr val="black"/>
                </a:solidFill>
              </a:rPr>
              <a:t>(END)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The Built-in </a:t>
            </a:r>
            <a:r>
              <a:rPr lang="en-US" altLang="en-US" sz="4400" dirty="0" err="1">
                <a:solidFill>
                  <a:srgbClr val="0070C0"/>
                </a:solidFill>
              </a:rPr>
              <a:t>dir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(</a:t>
            </a:r>
            <a:r>
              <a:rPr lang="en-US" alt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)</a:t>
            </a:r>
            <a:r>
              <a:rPr lang="en-US" altLang="en-US" sz="4400" dirty="0">
                <a:solidFill>
                  <a:srgbClr val="0070C0"/>
                </a:solidFill>
              </a:rPr>
              <a:t>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zoid 7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113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6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'reversed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'slice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'sum',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_[0:3]+[_[12],_[29],_[33],_[35],_[39],_[48]] 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'compile',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>
                <a:solidFill>
                  <a:srgbClr val="BFBFB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2416" y="643737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zoid 7"/>
          <p:cNvSpPr/>
          <p:nvPr/>
        </p:nvSpPr>
        <p:spPr bwMode="auto">
          <a:xfrm rot="2700000" flipH="1">
            <a:off x="7719290" y="283436"/>
            <a:ext cx="2694077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from </a:t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spc="-1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0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#2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69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'reversed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'slice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'sum',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_[0:3]+[_[12],_[29],_[33],_[35],_[39],_[48]] 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'compile',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2416" y="643737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>
          <a:xfrm>
            <a:off x="1435894" y="1981200"/>
            <a:ext cx="3124200" cy="1371600"/>
          </a:xfrm>
          <a:prstGeom prst="wedgeRoundRectCallout">
            <a:avLst>
              <a:gd name="adj1" fmla="val -61879"/>
              <a:gd name="adj2" fmla="val 101194"/>
              <a:gd name="adj3" fmla="val 16667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200" dirty="0" smtClean="0">
                <a:solidFill>
                  <a:srgbClr val="00B0F0"/>
                </a:solidFill>
              </a:rPr>
              <a:t>We are using this one in our new homework,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1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'reversed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'slice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'sum',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_[0:3]+[_[12],_[29],_[33],_[35],_[39],_[48]] 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400800"/>
            <a:ext cx="914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  <a:endParaRPr lang="en-US" altLang="zh-TW" sz="26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3149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>
          <a:xfrm>
            <a:off x="1435894" y="1981200"/>
            <a:ext cx="3124200" cy="1371600"/>
          </a:xfrm>
          <a:prstGeom prst="wedgeRoundRectCallout">
            <a:avLst>
              <a:gd name="adj1" fmla="val -61879"/>
              <a:gd name="adj2" fmla="val 101194"/>
              <a:gd name="adj3" fmla="val 16667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200" dirty="0" smtClean="0">
                <a:solidFill>
                  <a:srgbClr val="00B0F0"/>
                </a:solidFill>
              </a:rPr>
              <a:t>We are using this one in our new homework,</a:t>
            </a:r>
            <a:endParaRPr lang="en-US" sz="3200" dirty="0">
              <a:solidFill>
                <a:srgbClr val="00B0F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21894" y="3525487"/>
            <a:ext cx="3810000" cy="2494313"/>
            <a:chOff x="3721894" y="3525487"/>
            <a:chExt cx="3810000" cy="2494313"/>
          </a:xfrm>
        </p:grpSpPr>
        <p:sp>
          <p:nvSpPr>
            <p:cNvPr id="3" name="Isosceles Triangle 2"/>
            <p:cNvSpPr/>
            <p:nvPr/>
          </p:nvSpPr>
          <p:spPr>
            <a:xfrm rot="20673744">
              <a:off x="5662407" y="3525487"/>
              <a:ext cx="1129729" cy="225484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3721894" y="4572000"/>
              <a:ext cx="3810000" cy="1447800"/>
            </a:xfrm>
            <a:prstGeom prst="wedgeRoundRectCallout">
              <a:avLst>
                <a:gd name="adj1" fmla="val 52261"/>
                <a:gd name="adj2" fmla="val -9326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3200" dirty="0" smtClean="0">
                  <a:solidFill>
                    <a:srgbClr val="00B0F0"/>
                  </a:solidFill>
                </a:rPr>
                <a:t>In discussing exec(), we'll also look at </a:t>
              </a:r>
              <a:r>
                <a:rPr lang="en-US" sz="3200" dirty="0" err="1" smtClean="0">
                  <a:solidFill>
                    <a:srgbClr val="00B0F0"/>
                  </a:solidFill>
                </a:rPr>
                <a:t>eval</a:t>
              </a:r>
              <a:r>
                <a:rPr lang="en-US" sz="3200" dirty="0" smtClean="0">
                  <a:solidFill>
                    <a:srgbClr val="00B0F0"/>
                  </a:solidFill>
                </a:rPr>
                <a:t>() and compile()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20673744">
              <a:off x="5838256" y="3767268"/>
              <a:ext cx="525241" cy="85181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042416" y="643737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'super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_[0:3]+[_[12],_[29],_[33],_[35],_[39],_[48]] 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</a:t>
            </a:r>
            <a:r>
              <a:rPr lang="en-US" altLang="zh-TW" sz="2400" kern="0" spc="-190" dirty="0">
                <a:solidFill>
                  <a:srgbClr val="EAEAF8"/>
                </a:solidFill>
                <a:latin typeface="Consolas" panose="020B0609020204030204" pitchFamily="49" charset="0"/>
              </a:rPr>
              <a:t>in the context of </a:t>
            </a:r>
            <a:r>
              <a:rPr lang="en-US" altLang="zh-TW" sz="2400" kern="0" spc="-19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rgbClr val="EAEAF8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90" dirty="0">
              <a:solidFill>
                <a:srgbClr val="EAEAF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2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_[0:3]+[_[12],_[29],_[33],_[35],_[39],_[48]] ['abs',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</a:t>
            </a:r>
            <a:r>
              <a:rPr lang="en-US" altLang="zh-TW" sz="2400" kern="0" spc="-190" dirty="0">
                <a:solidFill>
                  <a:srgbClr val="EAEAF8"/>
                </a:solidFill>
                <a:latin typeface="Consolas" panose="020B0609020204030204" pitchFamily="49" charset="0"/>
              </a:rPr>
              <a:t>in the context of </a:t>
            </a:r>
            <a:r>
              <a:rPr lang="en-US" altLang="zh-TW" sz="2400" kern="0" spc="-19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rgbClr val="EAEAF8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rgbClr val="2D2DB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expression</a:t>
            </a: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6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'abs', 'all', 'any',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divmod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'max', 'min', 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or a code object as returned by compile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().</a:t>
            </a:r>
            <a:endParaRPr lang="en-US" altLang="zh-TW" sz="2400" kern="0" spc="-130" dirty="0">
              <a:solidFill>
                <a:srgbClr val="EAEAF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4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'pow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'sum']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,</a:t>
            </a:r>
            <a:endParaRPr lang="en-US" altLang="zh-TW" sz="2400" kern="0" spc="-300" dirty="0">
              <a:solidFill>
                <a:srgbClr val="EAEAF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1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functionsForStandardDataTypes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rgbClr val="EAEAF8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30" dirty="0">
              <a:solidFill>
                <a:srgbClr val="EAEAF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sorted({*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builtins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typeConversions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}-{*_})</a:t>
            </a:r>
          </a:p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rgbClr val="EAEAF8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30" dirty="0">
              <a:solidFill>
                <a:srgbClr val="EAEAF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Help on built-in function </a:t>
            </a:r>
            <a:r>
              <a:rPr lang="en-US" sz="2600" spc="-3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dir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in module </a:t>
            </a:r>
            <a:r>
              <a:rPr lang="en-US" sz="2600" spc="-3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builtins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endParaRPr lang="en-US" sz="2000" spc="-3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600" b="1" spc="-3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dir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(...)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sz="2600" spc="-3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dir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([object]) -&gt; list of strings</a:t>
            </a:r>
          </a:p>
          <a:p>
            <a:endParaRPr lang="en-US" spc="-3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If called without an argument, return the names in the current scope.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Else, </a:t>
            </a:r>
            <a:r>
              <a:rPr lang="en-US" sz="2600" spc="-30" dirty="0">
                <a:solidFill>
                  <a:prstClr val="white"/>
                </a:solidFill>
              </a:rPr>
              <a:t>return an alphabetized list of names comprising (some of) the </a:t>
            </a:r>
            <a:br>
              <a:rPr lang="en-US" sz="2600" spc="-30" dirty="0">
                <a:solidFill>
                  <a:prstClr val="white"/>
                </a:solidFill>
              </a:rPr>
            </a:br>
            <a:r>
              <a:rPr lang="en-US" sz="2600" spc="-30" dirty="0">
                <a:solidFill>
                  <a:prstClr val="white"/>
                </a:solidFill>
              </a:rPr>
              <a:t>    attributes of the given object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and of attributes reachable from it.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If the object supplies a method named __</a:t>
            </a:r>
            <a:r>
              <a:rPr lang="en-US" sz="2600" spc="-3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dir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__, it will be used;   </a:t>
            </a:r>
            <a:b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otherwise the default </a:t>
            </a:r>
            <a:r>
              <a:rPr lang="en-US" sz="2600" spc="-3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dir</a:t>
            </a:r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() logic is used and returns: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for a module object: the module's attributes.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for a class object:  its attributes, and recursively the attributes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of its bases.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for any other object: its attributes, its class's attributes, and</a:t>
            </a:r>
          </a:p>
          <a:p>
            <a:r>
              <a:rPr lang="en-US" sz="2600" spc="-3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recursively the attributes of its class's base classes.</a:t>
            </a:r>
          </a:p>
          <a:p>
            <a:endParaRPr lang="en-US" sz="2600" spc="-30" dirty="0">
              <a:solidFill>
                <a:prstClr val="white">
                  <a:lumMod val="50000"/>
                </a:prst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26" y="6475228"/>
            <a:ext cx="789468" cy="382772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 spc="-50" dirty="0">
                <a:solidFill>
                  <a:prstClr val="black"/>
                </a:solidFill>
              </a:rPr>
              <a:t>(END)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70C0"/>
                </a:solidFill>
              </a:rPr>
              <a:t>The Built-in </a:t>
            </a:r>
            <a:r>
              <a:rPr lang="en-US" altLang="en-US" sz="4400" dirty="0" err="1">
                <a:solidFill>
                  <a:srgbClr val="0070C0"/>
                </a:solidFill>
              </a:rPr>
              <a:t>dir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(</a:t>
            </a:r>
            <a:r>
              <a:rPr lang="en-US" alt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sz="4400" b="1" dirty="0">
                <a:solidFill>
                  <a:srgbClr val="0070C0"/>
                </a:solidFill>
                <a:latin typeface="Bahnschrift" panose="020B0502040204020203" pitchFamily="34" charset="0"/>
              </a:rPr>
              <a:t>)</a:t>
            </a:r>
            <a:r>
              <a:rPr lang="en-US" altLang="en-US" sz="4400" dirty="0">
                <a:solidFill>
                  <a:srgbClr val="0070C0"/>
                </a:solidFill>
              </a:rPr>
              <a:t>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zoid 7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114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3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rgbClr val="EAEAF8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1498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200" spc="-100" dirty="0" smtClean="0">
                <a:solidFill>
                  <a:srgbClr val="0070C0"/>
                </a:solidFill>
              </a:rPr>
              <a:t>Other Fu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n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ct</a:t>
            </a:r>
            <a:r>
              <a:rPr lang="en-US" altLang="en-US" sz="4200" spc="-200" dirty="0" smtClean="0">
                <a:solidFill>
                  <a:srgbClr val="0070C0"/>
                </a:solidFill>
              </a:rPr>
              <a:t>ions</a:t>
            </a:r>
            <a:endParaRPr lang="en-US" altLang="en-US" sz="4200" spc="-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endParaRPr lang="en-US" altLang="zh-TW" sz="26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endParaRPr lang="en-US" altLang="zh-TW" sz="2400" kern="0" spc="-19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rgbClr val="2D2DB9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14984" y="64526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609599"/>
            <a:ext cx="9729788" cy="3200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88106" y="5334000"/>
            <a:ext cx="9729788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894" y="3803904"/>
            <a:ext cx="91440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 the context of </a:t>
            </a:r>
            <a:r>
              <a:rPr lang="en-US" altLang="zh-TW" sz="2400" kern="0" spc="-19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rgbClr val="2D2DB9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expression</a:t>
            </a: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4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76932" y="0"/>
            <a:ext cx="91860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"print('hello');print('world')"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7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#not an expression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"&lt;string&gt;", line 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print('hello');print('world')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              ^</a:t>
            </a: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SyntaxError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: invalid syntax</a:t>
            </a: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087" b="1" kern="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#The print expression returns None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hello</a:t>
            </a: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endParaRPr lang="en-US" altLang="zh-TW" sz="2087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76933" y="0"/>
            <a:ext cx="64940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399134" y="17930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23776" y="2174249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397212" y="1702015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26338" y="1696892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2894" y="3810000"/>
            <a:ext cx="9144000" cy="1524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 the context of </a:t>
            </a:r>
            <a:r>
              <a:rPr lang="en-US" altLang="zh-TW" sz="2400" kern="0" spc="-19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rgbClr val="2D2DB9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expression</a:t>
            </a: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8293894" y="304800"/>
            <a:ext cx="0" cy="464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541294" y="1935430"/>
            <a:ext cx="1447800" cy="30175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5285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76932" y="0"/>
            <a:ext cx="918602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"print('hello');print('world')"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#not an expression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"&lt;string&gt;", line 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print('hello');print('world')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                ^</a:t>
            </a:r>
          </a:p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SyntaxError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: invalid syntax</a:t>
            </a: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087" b="1" kern="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kern="0" spc="-96" dirty="0">
                <a:solidFill>
                  <a:srgbClr val="FF0000"/>
                </a:solidFill>
                <a:latin typeface="Lucida Console" panose="020B0609040504020204" pitchFamily="49" charset="0"/>
                <a:cs typeface="+mn-cs"/>
              </a:rPr>
              <a:t>#The print expression returns None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hello</a:t>
            </a: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#This function is similar to </a:t>
            </a:r>
            <a:r>
              <a:rPr lang="en-US" altLang="zh-TW" sz="2087" b="1" kern="0" spc="-96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endParaRPr lang="en-US" altLang="zh-TW" sz="2087" b="1" kern="0" spc="-96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hello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"print('hello');print('world')"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#code</a:t>
            </a:r>
            <a:r>
              <a:rPr lang="en-US" altLang="zh-TW" sz="1800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1800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OK</a:t>
            </a:r>
            <a:r>
              <a:rPr lang="en-US" altLang="zh-TW" sz="1800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1800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exec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hello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world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1+eval(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"print(4+4)"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087" b="1" kern="0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#The 8 prints, but evaluates to None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160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6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unsupported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operand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type(s)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16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+:</a:t>
            </a:r>
            <a:r>
              <a:rPr lang="en-US" altLang="zh-TW" sz="16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87" b="1" kern="0" spc="-160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4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14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87" b="1" kern="0" spc="-16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NoneType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1+eval(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"4+4"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7" b="1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#This is how </a:t>
            </a:r>
            <a:r>
              <a:rPr lang="en-US" altLang="zh-TW" sz="2087" b="1" kern="0" spc="-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087" b="1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 is meant to be used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9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"4+4"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   </a:t>
            </a:r>
            <a:r>
              <a:rPr lang="en-US" altLang="zh-TW" sz="2087" b="1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#Not how exec is meant to be used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1+exec(</a:t>
            </a:r>
            <a:r>
              <a:rPr lang="en-US" altLang="zh-TW" sz="2087" b="1" kern="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"4+4"</a:t>
            </a:r>
            <a:r>
              <a:rPr lang="en-US" altLang="zh-TW" sz="2087" b="1" kern="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087" b="1" kern="0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#exec doesn’t return an expression 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087" b="1" kern="0" spc="-96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087" b="1" kern="0" spc="-96" dirty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160" dirty="0" err="1">
                <a:solidFill>
                  <a:srgbClr val="FFB7B7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6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unsupported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operand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type(s)</a:t>
            </a:r>
            <a:r>
              <a:rPr lang="en-US" altLang="zh-TW" sz="1800" b="1" kern="0" spc="-160" dirty="0">
                <a:solidFill>
                  <a:srgbClr val="FFB7B7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1600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+:</a:t>
            </a:r>
            <a:r>
              <a:rPr lang="en-US" altLang="zh-TW" sz="1600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87" b="1" kern="0" spc="-16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400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1400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87" b="1" kern="0" spc="-16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NoneType</a:t>
            </a:r>
            <a:r>
              <a:rPr lang="en-US" altLang="zh-TW" sz="2087" b="1" kern="0" spc="-16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76933" y="0"/>
            <a:ext cx="64940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160" dirty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2087" b="1" kern="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087" b="1" kern="0" spc="-96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087" b="1" kern="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23776" y="5577841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26338" y="2713105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24415" y="3520441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23776" y="4818889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23776" y="5324062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26338" y="6619462"/>
            <a:ext cx="1903" cy="23853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8674895" y="3771014"/>
            <a:ext cx="357963" cy="8009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082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235155" y="914400"/>
          <a:ext cx="925830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down to </a:t>
                      </a:r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an integer. </a:t>
                      </a:r>
                      <a:r>
                        <a:rPr lang="en-US" sz="1800" b="0" i="0" u="none" strike="noStrike" spc="-8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If x is a string, you can give the base.</a:t>
                      </a:r>
                      <a:endParaRPr lang="en-US" sz="1800" b="0" i="0" u="none" strike="noStrike" spc="-8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 smtClean="0">
                          <a:solidFill>
                            <a:schemeClr val="bg1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])</a:t>
                      </a:r>
                      <a:endParaRPr lang="en-US" sz="1800" b="0" i="0" u="none" strike="noStrike" spc="-15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bool(x)</a:t>
                      </a:r>
                      <a:endParaRPr lang="en-US" sz="1800" b="0" i="0" u="none" strike="noStrike" spc="-9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 value (True or False).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bg1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(c)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round(n[,d])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tuple.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 that is sorted.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set.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“nice looking”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string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hexadecimal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octal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binary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56459" y="114300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Data Type Conversions: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6957" y="1714189"/>
            <a:ext cx="7315875" cy="1740527"/>
          </a:xfrm>
          <a:prstGeom prst="rect">
            <a:avLst/>
          </a:prstGeom>
          <a:solidFill>
            <a:srgbClr val="86A6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30" dirty="0">
                <a:solidFill>
                  <a:prstClr val="black"/>
                </a:solidFill>
              </a:rPr>
              <a:t>These return strings</a:t>
            </a:r>
            <a:endParaRPr lang="zh-TW" altLang="en-US" sz="4930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1480" y="1075945"/>
            <a:ext cx="9299714" cy="3343655"/>
            <a:chOff x="330199" y="2729468"/>
            <a:chExt cx="9954230" cy="4698747"/>
          </a:xfrm>
        </p:grpSpPr>
        <p:sp>
          <p:nvSpPr>
            <p:cNvPr id="14" name="Rectangle 13"/>
            <p:cNvSpPr/>
            <p:nvPr/>
          </p:nvSpPr>
          <p:spPr>
            <a:xfrm>
              <a:off x="406917" y="2729468"/>
              <a:ext cx="9701765" cy="4698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43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199" y="2843030"/>
              <a:ext cx="5785998" cy="456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str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3.14159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no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te</a:t>
              </a:r>
              <a:r>
                <a:rPr lang="en-US" altLang="zh-TW" sz="1826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t</a:t>
              </a:r>
              <a:r>
                <a:rPr lang="en-US" altLang="zh-TW" sz="2191" spc="-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he</a:t>
              </a:r>
              <a:r>
                <a:rPr lang="en-US" altLang="zh-TW" sz="1643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quote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s: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'3.14159'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str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en-US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dirty="0">
                  <a:solidFill>
                    <a:srgbClr val="006600"/>
                  </a:solidFill>
                </a:rPr>
                <a:t>'}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hex(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hexadecimal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'0x265e'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oct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 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octal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'0o23136'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bin(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 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binary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'0b10011001011110'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chr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'♞'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81500" y="2843030"/>
              <a:ext cx="5902929" cy="4564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repr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 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usually acts like </a:t>
              </a:r>
              <a:r>
                <a:rPr lang="en-US" altLang="zh-TW" sz="2191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str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()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en-US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dirty="0">
                  <a:solidFill>
                    <a:srgbClr val="006600"/>
                  </a:solidFill>
                </a:rPr>
                <a:t>'}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ascii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</a:t>
              </a:r>
              <a:r>
                <a:rPr lang="en-US" altLang="zh-TW" sz="2191" spc="-274" dirty="0">
                  <a:solidFill>
                    <a:srgbClr val="FFAFAF"/>
                  </a:solidFill>
                </a:rPr>
                <a:t>♞</a:t>
              </a:r>
              <a:r>
                <a:rPr lang="en-US" altLang="zh-TW" sz="2191" spc="-274" dirty="0">
                  <a:solidFill>
                    <a:prstClr val="black"/>
                  </a:solidFill>
                </a:rPr>
                <a:t> 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is 265E in </a:t>
              </a:r>
              <a:r>
                <a:rPr lang="en-US" altLang="zh-TW" sz="2191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unicode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pl-PL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pl-PL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dirty="0">
                  <a:solidFill>
                    <a:srgbClr val="006600"/>
                  </a:solidFill>
                </a:rPr>
                <a:t>@</a:t>
              </a:r>
              <a:r>
                <a:rPr lang="pl-PL" altLang="zh-TW" sz="2191" dirty="0">
                  <a:solidFill>
                    <a:srgbClr val="006600"/>
                  </a:solidFill>
                </a:rPr>
                <a:t>\\u265e'}</a:t>
              </a:r>
              <a:r>
                <a:rPr lang="pl-PL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"#&lt;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right pads a 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########'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"#^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110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center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pads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TW" sz="100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####'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"#&gt;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left pads a 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'########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"&gt;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default pad is space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b="1" dirty="0">
                  <a:solidFill>
                    <a:prstClr val="white"/>
                  </a:solidFill>
                </a:rPr>
                <a:t>########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</a:p>
          </p:txBody>
        </p:sp>
      </p:grpSp>
      <p:sp>
        <p:nvSpPr>
          <p:cNvPr id="9" name="Trapezoid 8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69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99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508918"/>
              </p:ext>
            </p:extLst>
          </p:nvPr>
        </p:nvGraphicFramePr>
        <p:xfrm>
          <a:off x="235155" y="914400"/>
          <a:ext cx="925830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down to </a:t>
                      </a:r>
                      <a:r>
                        <a:rPr lang="en-US" sz="1800" b="0" i="0" u="none" strike="noStrike" spc="-80" baseline="0" dirty="0">
                          <a:solidFill>
                            <a:schemeClr val="bg1"/>
                          </a:solidFill>
                          <a:latin typeface="Verdana"/>
                        </a:rPr>
                        <a:t>an integer. </a:t>
                      </a:r>
                      <a:r>
                        <a:rPr lang="en-US" sz="1800" b="0" i="0" u="none" strike="noStrike" spc="-8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If x is a string, you can give the base.</a:t>
                      </a:r>
                      <a:endParaRPr lang="en-US" sz="1800" b="0" i="0" u="none" strike="noStrike" spc="-8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 smtClean="0">
                          <a:solidFill>
                            <a:schemeClr val="bg1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])</a:t>
                      </a:r>
                      <a:endParaRPr lang="en-US" sz="1800" b="0" i="0" u="none" strike="noStrike" spc="-15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bool(x)</a:t>
                      </a:r>
                      <a:endParaRPr lang="en-US" sz="1800" b="0" i="0" u="none" strike="noStrike" spc="-90" baseline="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 value (True or False).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bg1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(c)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Verdana"/>
                        </a:rPr>
                        <a:t>round(n[,d])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bg1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F9E5E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tuple.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 that is sorted.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set.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9FE1BD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 smtClean="0">
                          <a:solidFill>
                            <a:srgbClr val="9FE1BD"/>
                          </a:solidFill>
                          <a:latin typeface="Verdana"/>
                        </a:rPr>
                        <a:t>(k1=v1,…)</a:t>
                      </a:r>
                      <a:endParaRPr lang="en-US" sz="1800" b="0" i="0" u="none" strike="noStrike" dirty="0">
                        <a:solidFill>
                          <a:srgbClr val="9FE1BD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9FE1BD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 smtClean="0">
                          <a:solidFill>
                            <a:srgbClr val="9FE1BD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 smtClean="0">
                          <a:solidFill>
                            <a:srgbClr val="9FE1BD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 smtClean="0">
                          <a:solidFill>
                            <a:srgbClr val="9FE1BD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 smtClean="0">
                          <a:solidFill>
                            <a:srgbClr val="9FE1BD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>
                    <a:solidFill>
                      <a:srgbClr val="CCEFDC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668EC8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1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 to a 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“nice looking” string.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string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holding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what</a:t>
                      </a:r>
                      <a:r>
                        <a:rPr lang="en-US" sz="16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you</a:t>
                      </a:r>
                      <a:r>
                        <a:rPr lang="en-US" sz="16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would</a:t>
                      </a:r>
                      <a:r>
                        <a:rPr lang="en-US" sz="16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type</a:t>
                      </a:r>
                      <a:r>
                        <a:rPr lang="en-US" sz="16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6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create</a:t>
                      </a:r>
                      <a:r>
                        <a:rPr lang="en-US" sz="16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1" i="0" u="none" strike="noStrike" spc="-70" baseline="0" dirty="0" smtClean="0">
                          <a:solidFill>
                            <a:srgbClr val="FFC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spc="-70" dirty="0" smtClean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  <a:endParaRPr lang="en-US" sz="1800" b="0" i="0" u="none" strike="noStrike" spc="-7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 smtClean="0">
                          <a:solidFill>
                            <a:srgbClr val="668EC8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668EC8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 smtClean="0">
                          <a:solidFill>
                            <a:srgbClr val="668EC8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668EC8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668EC8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Adds padding to a string.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Converts an integer to a 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hexadecimal value, stored in a string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Converts an integer to an 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octal value, stored in a string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 smtClean="0">
                          <a:solidFill>
                            <a:srgbClr val="668EC8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668EC8"/>
                        </a:solidFill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Converts an integer to </a:t>
                      </a:r>
                      <a:r>
                        <a:rPr lang="en-US" sz="1800" b="0" i="0" u="none" strike="noStrike" dirty="0" smtClean="0">
                          <a:solidFill>
                            <a:srgbClr val="668EC8"/>
                          </a:solidFill>
                          <a:latin typeface="Verdana"/>
                        </a:rPr>
                        <a:t>a binary value, stored in a string</a:t>
                      </a:r>
                      <a:r>
                        <a:rPr lang="en-US" sz="1800" b="0" i="0" u="none" strike="noStrike" dirty="0">
                          <a:solidFill>
                            <a:srgbClr val="668EC8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>
                    <a:solidFill>
                      <a:srgbClr val="86A6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56459" y="114300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Data Type Conversions: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6957" y="1714189"/>
            <a:ext cx="7315875" cy="1740527"/>
          </a:xfrm>
          <a:prstGeom prst="rect">
            <a:avLst/>
          </a:prstGeom>
          <a:solidFill>
            <a:srgbClr val="86A6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30" dirty="0">
                <a:solidFill>
                  <a:prstClr val="black"/>
                </a:solidFill>
              </a:rPr>
              <a:t>These return strings</a:t>
            </a:r>
            <a:endParaRPr lang="zh-TW" altLang="en-US" sz="4930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1480" y="1075945"/>
            <a:ext cx="9299714" cy="3343655"/>
            <a:chOff x="330199" y="2729468"/>
            <a:chExt cx="9954230" cy="4698747"/>
          </a:xfrm>
        </p:grpSpPr>
        <p:sp>
          <p:nvSpPr>
            <p:cNvPr id="14" name="Rectangle 13"/>
            <p:cNvSpPr/>
            <p:nvPr/>
          </p:nvSpPr>
          <p:spPr>
            <a:xfrm>
              <a:off x="406917" y="2729468"/>
              <a:ext cx="9701765" cy="4698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43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199" y="2843030"/>
              <a:ext cx="5785998" cy="456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str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3.14159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no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te</a:t>
              </a:r>
              <a:r>
                <a:rPr lang="en-US" altLang="zh-TW" sz="1826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t</a:t>
              </a:r>
              <a:r>
                <a:rPr lang="en-US" altLang="zh-TW" sz="2191" spc="-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he</a:t>
              </a:r>
              <a:r>
                <a:rPr lang="en-US" altLang="zh-TW" sz="1643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quote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s: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'3.14159'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str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en-US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dirty="0">
                  <a:solidFill>
                    <a:srgbClr val="006600"/>
                  </a:solidFill>
                </a:rPr>
                <a:t>'}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hex(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hexadecimal</a:t>
              </a:r>
              <a:r>
                <a:rPr lang="en-US" altLang="zh-TW" sz="2191" spc="-64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'0x265e'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oct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 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octal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'0o23136'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bin(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 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 in binary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'0b10011001011110'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chr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9822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srgbClr val="006600"/>
                  </a:solidFill>
                </a:rPr>
                <a:t>'♞'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81500" y="2843030"/>
              <a:ext cx="5902929" cy="4564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repr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 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usually acts like </a:t>
              </a:r>
              <a:r>
                <a:rPr lang="en-US" altLang="zh-TW" sz="2191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str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()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en-US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dirty="0">
                  <a:solidFill>
                    <a:srgbClr val="006600"/>
                  </a:solidFill>
                </a:rPr>
                <a:t>'}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</a:t>
              </a:r>
              <a:r>
                <a:rPr lang="en-US" altLang="zh-TW" sz="2191" dirty="0" err="1">
                  <a:solidFill>
                    <a:prstClr val="black"/>
                  </a:solidFill>
                </a:rPr>
                <a:t>ascii</a:t>
              </a:r>
              <a:r>
                <a:rPr lang="en-US" altLang="zh-TW" sz="2191" dirty="0">
                  <a:solidFill>
                    <a:prstClr val="black"/>
                  </a:solidFill>
                </a:rPr>
                <a:t>(</a:t>
              </a:r>
              <a:r>
                <a:rPr lang="en-US" altLang="zh-TW" sz="2191" dirty="0">
                  <a:solidFill>
                    <a:srgbClr val="FFC000"/>
                  </a:solidFill>
                </a:rPr>
                <a:t>{1,2,(1,),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>
                  <a:solidFill>
                    <a:srgbClr val="FFC000"/>
                  </a:solidFill>
                </a:rPr>
                <a:t>'}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#</a:t>
              </a:r>
              <a:r>
                <a:rPr lang="en-US" altLang="zh-TW" sz="2191" spc="-274" dirty="0">
                  <a:solidFill>
                    <a:srgbClr val="FFAFAF"/>
                  </a:solidFill>
                </a:rPr>
                <a:t>♞</a:t>
              </a:r>
              <a:r>
                <a:rPr lang="en-US" altLang="zh-TW" sz="2191" spc="-274" dirty="0">
                  <a:solidFill>
                    <a:prstClr val="black"/>
                  </a:solidFill>
                </a:rPr>
                <a:t> 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is 265E in </a:t>
              </a:r>
              <a:r>
                <a:rPr lang="en-US" altLang="zh-TW" sz="2191" dirty="0" err="1">
                  <a:solidFill>
                    <a:srgbClr val="FFAFAF"/>
                  </a:solidFill>
                  <a:latin typeface="Arial Narrow" panose="020B0606020202030204" pitchFamily="34" charset="0"/>
                </a:rPr>
                <a:t>unicode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pl-PL" altLang="zh-TW" sz="2191" b="1" dirty="0">
                  <a:solidFill>
                    <a:srgbClr val="006600"/>
                  </a:solidFill>
                </a:rPr>
                <a:t>"</a:t>
              </a:r>
              <a:r>
                <a:rPr lang="pl-PL" altLang="zh-TW" sz="2191" dirty="0">
                  <a:solidFill>
                    <a:srgbClr val="006600"/>
                  </a:solidFill>
                </a:rPr>
                <a:t>{(1,), 1, 2, </a:t>
              </a:r>
              <a:r>
                <a:rPr lang="en-US" altLang="zh-TW" sz="2191" spc="-9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dirty="0">
                  <a:solidFill>
                    <a:srgbClr val="006600"/>
                  </a:solidFill>
                </a:rPr>
                <a:t>@</a:t>
              </a:r>
              <a:r>
                <a:rPr lang="pl-PL" altLang="zh-TW" sz="2191" dirty="0">
                  <a:solidFill>
                    <a:srgbClr val="006600"/>
                  </a:solidFill>
                </a:rPr>
                <a:t>\\u265e'}</a:t>
              </a:r>
              <a:r>
                <a:rPr lang="pl-PL" altLang="zh-TW" sz="2191" b="1" dirty="0">
                  <a:solidFill>
                    <a:srgbClr val="006600"/>
                  </a:solidFill>
                </a:rPr>
                <a:t>"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"#&lt;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right pads a 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########'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"#^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</a:t>
              </a:r>
              <a:r>
                <a:rPr lang="en-US" altLang="zh-TW" sz="110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center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pads</a:t>
              </a:r>
              <a:r>
                <a:rPr lang="en-US" altLang="zh-TW" sz="105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a</a:t>
              </a:r>
              <a:r>
                <a:rPr lang="en-US" altLang="zh-TW" sz="1000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####'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"#&gt;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left pads a string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'########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</a:p>
            <a:p>
              <a:pPr>
                <a:lnSpc>
                  <a:spcPct val="80000"/>
                </a:lnSpc>
              </a:pPr>
              <a:r>
                <a:rPr lang="en-US" altLang="zh-TW" sz="2191" dirty="0">
                  <a:solidFill>
                    <a:prstClr val="white">
                      <a:lumMod val="85000"/>
                    </a:prstClr>
                  </a:solidFill>
                </a:rPr>
                <a:t>&gt;&gt;&gt;</a:t>
              </a:r>
              <a:r>
                <a:rPr lang="en-US" altLang="zh-TW" sz="2191" dirty="0">
                  <a:solidFill>
                    <a:prstClr val="black"/>
                  </a:solidFill>
                </a:rPr>
                <a:t> format(</a:t>
              </a:r>
              <a:r>
                <a:rPr lang="en-US" altLang="zh-TW" sz="2191" spc="-91" dirty="0">
                  <a:solidFill>
                    <a:srgbClr val="FFC000"/>
                  </a:solidFill>
                </a:rPr>
                <a:t>'</a:t>
              </a:r>
              <a:r>
                <a:rPr lang="en-US" altLang="zh-TW" sz="2191" spc="-365" dirty="0">
                  <a:solidFill>
                    <a:srgbClr val="FFC0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FFC000"/>
                  </a:solidFill>
                </a:rPr>
                <a:t>♞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'</a:t>
              </a:r>
              <a:r>
                <a:rPr lang="en-US" altLang="zh-TW" sz="2191" dirty="0" smtClean="0">
                  <a:solidFill>
                    <a:prstClr val="black"/>
                  </a:solidFill>
                </a:rPr>
                <a:t>,</a:t>
              </a:r>
              <a:r>
                <a:rPr lang="en-US" altLang="zh-TW" sz="2191" dirty="0" smtClean="0">
                  <a:solidFill>
                    <a:srgbClr val="FFC000"/>
                  </a:solidFill>
                </a:rPr>
                <a:t>"&gt;</a:t>
              </a:r>
              <a:r>
                <a:rPr lang="en-US" altLang="zh-TW" sz="2191" dirty="0">
                  <a:solidFill>
                    <a:srgbClr val="FFC000"/>
                  </a:solidFill>
                </a:rPr>
                <a:t>10s"</a:t>
              </a:r>
              <a:r>
                <a:rPr lang="en-US" altLang="zh-TW" sz="2191" dirty="0">
                  <a:solidFill>
                    <a:prstClr val="black"/>
                  </a:solidFill>
                </a:rPr>
                <a:t>) </a:t>
              </a:r>
              <a:r>
                <a:rPr lang="en-US" altLang="zh-TW" sz="2191" dirty="0">
                  <a:solidFill>
                    <a:srgbClr val="FFAFAF"/>
                  </a:solidFill>
                  <a:latin typeface="Arial Narrow" panose="020B0606020202030204" pitchFamily="34" charset="0"/>
                </a:rPr>
                <a:t># default pad is space</a:t>
              </a:r>
              <a:endParaRPr lang="en-US" altLang="zh-TW" sz="2191" dirty="0">
                <a:solidFill>
                  <a:prstClr val="black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  <a:r>
                <a:rPr lang="en-US" altLang="zh-TW" sz="2191" b="1" dirty="0">
                  <a:solidFill>
                    <a:prstClr val="white"/>
                  </a:solidFill>
                </a:rPr>
                <a:t>########</a:t>
              </a:r>
              <a:r>
                <a:rPr lang="en-US" altLang="zh-TW" sz="2191" spc="-365" dirty="0">
                  <a:solidFill>
                    <a:srgbClr val="006600"/>
                  </a:solidFill>
                </a:rPr>
                <a:t>@</a:t>
              </a:r>
              <a:r>
                <a:rPr lang="en-US" altLang="zh-TW" sz="2191" spc="-274" dirty="0">
                  <a:solidFill>
                    <a:srgbClr val="006600"/>
                  </a:solidFill>
                </a:rPr>
                <a:t>♞</a:t>
              </a:r>
              <a:r>
                <a:rPr lang="en-US" altLang="zh-TW" sz="2191" b="1" dirty="0">
                  <a:solidFill>
                    <a:srgbClr val="006600"/>
                  </a:solidFill>
                </a:rPr>
                <a:t>'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026694" y="1700784"/>
            <a:ext cx="5257800" cy="26670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9094" y="1143000"/>
            <a:ext cx="3581400" cy="32004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69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502694" y="3048000"/>
            <a:ext cx="4724400" cy="1143000"/>
          </a:xfrm>
          <a:prstGeom prst="wedgeRoundRectCallout">
            <a:avLst>
              <a:gd name="adj1" fmla="val 53541"/>
              <a:gd name="adj2" fmla="val 10474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See what </a:t>
            </a:r>
            <a:r>
              <a:rPr lang="en-US" sz="3200" dirty="0" err="1" smtClean="0">
                <a:solidFill>
                  <a:srgbClr val="FFC000"/>
                </a:solidFill>
              </a:rPr>
              <a:t>repr</a:t>
            </a:r>
            <a:r>
              <a:rPr lang="en-US" sz="3200" dirty="0" smtClean="0">
                <a:solidFill>
                  <a:srgbClr val="FFC000"/>
                </a:solidFill>
              </a:rPr>
              <a:t>() does?</a:t>
            </a:r>
          </a:p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It is the opposite of </a:t>
            </a:r>
            <a:r>
              <a:rPr lang="en-US" sz="3200" dirty="0" err="1" smtClean="0">
                <a:solidFill>
                  <a:srgbClr val="FFC000"/>
                </a:solidFill>
              </a:rPr>
              <a:t>eval</a:t>
            </a:r>
            <a:r>
              <a:rPr lang="en-US" sz="3200" dirty="0" smtClean="0">
                <a:solidFill>
                  <a:srgbClr val="FFC000"/>
                </a:solidFill>
              </a:rPr>
              <a:t>().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2694" y="4267200"/>
            <a:ext cx="4724400" cy="2438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endParaRPr lang="en-US" sz="2400" dirty="0">
              <a:solidFill>
                <a:srgbClr val="FFFF00"/>
              </a:solidFill>
              <a:latin typeface="Lucida Fax" panose="02060602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02694" y="4267200"/>
            <a:ext cx="47244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2000"/>
              </a:lnSpc>
            </a:pPr>
            <a:r>
              <a:rPr lang="en-US" sz="2400" dirty="0">
                <a:solidFill>
                  <a:schemeClr val="tx1"/>
                </a:solidFill>
                <a:latin typeface="Lucida Fax" panose="02060602050505020204" pitchFamily="18" charset="0"/>
              </a:rPr>
              <a:t>&gt;&gt;&gt;</a:t>
            </a:r>
            <a:r>
              <a:rPr lang="en-US" sz="2400" dirty="0">
                <a:latin typeface="Lucida Fax" panose="02060602050505020204" pitchFamily="18" charset="0"/>
              </a:rPr>
              <a:t> </a:t>
            </a:r>
            <a:r>
              <a:rPr lang="en-US" sz="2400" dirty="0" smtClean="0">
                <a:latin typeface="Lucida Fax" panose="02060602050505020204" pitchFamily="18" charset="0"/>
              </a:rPr>
              <a:t>s=</a:t>
            </a:r>
            <a:r>
              <a:rPr lang="en-US" sz="2400" dirty="0" err="1" smtClean="0">
                <a:solidFill>
                  <a:srgbClr val="FFC000"/>
                </a:solidFill>
                <a:latin typeface="Lucida Fax" panose="02060602050505020204" pitchFamily="18" charset="0"/>
              </a:rPr>
              <a:t>rep</a:t>
            </a:r>
            <a:r>
              <a:rPr lang="en-US" sz="2400" spc="200" dirty="0" err="1" smtClean="0">
                <a:solidFill>
                  <a:srgbClr val="FFC000"/>
                </a:solidFill>
                <a:latin typeface="Lucida Fax" panose="02060602050505020204" pitchFamily="18" charset="0"/>
              </a:rPr>
              <a:t>r</a:t>
            </a:r>
            <a:r>
              <a:rPr lang="en-US" sz="2400" spc="200" dirty="0">
                <a:solidFill>
                  <a:srgbClr val="FFC000"/>
                </a:solidFill>
                <a:latin typeface="Lucida Fax" panose="02060602050505020204" pitchFamily="18" charset="0"/>
              </a:rPr>
              <a:t>(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{</a:t>
            </a:r>
            <a:r>
              <a:rPr lang="en-US" sz="2400" spc="50" dirty="0">
                <a:solidFill>
                  <a:srgbClr val="FFFF00"/>
                </a:solidFill>
                <a:latin typeface="Lucida Fax" panose="02060602050505020204" pitchFamily="18" charset="0"/>
              </a:rPr>
              <a:t>1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,</a:t>
            </a:r>
            <a:r>
              <a:rPr lang="en-US" sz="2400" spc="50" dirty="0">
                <a:solidFill>
                  <a:srgbClr val="FFFF00"/>
                </a:solidFill>
                <a:latin typeface="Lucida Fax" panose="02060602050505020204" pitchFamily="18" charset="0"/>
              </a:rPr>
              <a:t>2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,(1,),'@♞</a:t>
            </a:r>
            <a:r>
              <a:rPr lang="en-US" sz="2400" spc="3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'}</a:t>
            </a:r>
            <a:r>
              <a:rPr lang="en-US" sz="2400" spc="2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)</a:t>
            </a:r>
          </a:p>
          <a:p>
            <a:pPr>
              <a:lnSpc>
                <a:spcPct val="82000"/>
              </a:lnSpc>
            </a:pPr>
            <a:r>
              <a:rPr lang="en-US" sz="240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&gt;&gt;&gt;</a:t>
            </a:r>
            <a:r>
              <a:rPr lang="en-US" sz="2400" dirty="0" smtClean="0">
                <a:latin typeface="Lucida Fax" panose="02060602050505020204" pitchFamily="18" charset="0"/>
              </a:rPr>
              <a:t> s </a:t>
            </a:r>
            <a:endParaRPr lang="en-US" sz="2400" dirty="0">
              <a:latin typeface="Lucida Fax" panose="02060602050505020204" pitchFamily="18" charset="0"/>
            </a:endParaRPr>
          </a:p>
          <a:p>
            <a:pPr>
              <a:lnSpc>
                <a:spcPct val="82000"/>
              </a:lnSpc>
            </a:pPr>
            <a:r>
              <a:rPr lang="en-US" sz="2400" spc="2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"</a:t>
            </a:r>
            <a:r>
              <a:rPr lang="en-US" sz="2400" spc="200" dirty="0">
                <a:latin typeface="Lucida Fax" panose="02060602050505020204" pitchFamily="18" charset="0"/>
              </a:rPr>
              <a:t>{</a:t>
            </a:r>
            <a:r>
              <a:rPr lang="en-US" sz="2400" spc="50" dirty="0">
                <a:latin typeface="Lucida Fax" panose="02060602050505020204" pitchFamily="18" charset="0"/>
              </a:rPr>
              <a:t>1</a:t>
            </a:r>
            <a:r>
              <a:rPr lang="en-US" sz="2400" spc="200" dirty="0">
                <a:latin typeface="Lucida Fax" panose="02060602050505020204" pitchFamily="18" charset="0"/>
              </a:rPr>
              <a:t>,</a:t>
            </a:r>
            <a:r>
              <a:rPr lang="en-US" sz="2400" spc="50" dirty="0">
                <a:latin typeface="Lucida Fax" panose="02060602050505020204" pitchFamily="18" charset="0"/>
              </a:rPr>
              <a:t>2</a:t>
            </a:r>
            <a:r>
              <a:rPr lang="en-US" sz="2400" spc="200" dirty="0">
                <a:latin typeface="Lucida Fax" panose="02060602050505020204" pitchFamily="18" charset="0"/>
              </a:rPr>
              <a:t>,(1,),'@</a:t>
            </a:r>
            <a:r>
              <a:rPr lang="en-US" sz="2400" spc="200" dirty="0" smtClean="0">
                <a:latin typeface="Lucida Fax" panose="02060602050505020204" pitchFamily="18" charset="0"/>
              </a:rPr>
              <a:t>♞</a:t>
            </a:r>
            <a:r>
              <a:rPr lang="en-US" sz="2400" spc="400" dirty="0">
                <a:latin typeface="Lucida Fax" panose="02060602050505020204" pitchFamily="18" charset="0"/>
              </a:rPr>
              <a:t>'}</a:t>
            </a:r>
            <a:r>
              <a:rPr lang="en-US" sz="24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"</a:t>
            </a:r>
            <a:endParaRPr lang="en-US" sz="2400" dirty="0">
              <a:solidFill>
                <a:srgbClr val="FFFF00"/>
              </a:solidFill>
              <a:latin typeface="Lucida Fax" panose="02060602050505020204" pitchFamily="18" charset="0"/>
            </a:endParaRPr>
          </a:p>
          <a:p>
            <a:pPr>
              <a:lnSpc>
                <a:spcPct val="82000"/>
              </a:lnSpc>
            </a:pPr>
            <a:r>
              <a:rPr lang="en-US" sz="2400" dirty="0">
                <a:solidFill>
                  <a:schemeClr val="tx1"/>
                </a:solidFill>
                <a:latin typeface="Lucida Fax" panose="02060602050505020204" pitchFamily="18" charset="0"/>
              </a:rPr>
              <a:t>&gt;&gt;&gt;</a:t>
            </a:r>
            <a:r>
              <a:rPr lang="en-US" sz="2400" dirty="0">
                <a:latin typeface="Lucida Fax" panose="02060602050505020204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Lucida Fax" panose="02060602050505020204" pitchFamily="18" charset="0"/>
              </a:rPr>
              <a:t>eval</a:t>
            </a:r>
            <a:r>
              <a:rPr lang="en-US" sz="2400" dirty="0" smtClean="0">
                <a:solidFill>
                  <a:srgbClr val="00B0F0"/>
                </a:solidFill>
                <a:latin typeface="Lucida Fax" panose="02060602050505020204" pitchFamily="18" charset="0"/>
              </a:rPr>
              <a:t>(</a:t>
            </a:r>
            <a:r>
              <a:rPr lang="en-US" sz="2400" dirty="0" smtClean="0">
                <a:latin typeface="Lucida Fax" panose="02060602050505020204" pitchFamily="18" charset="0"/>
              </a:rPr>
              <a:t>s</a:t>
            </a:r>
            <a:r>
              <a:rPr lang="en-US" sz="2400" dirty="0" smtClean="0">
                <a:solidFill>
                  <a:srgbClr val="00B0F0"/>
                </a:solidFill>
                <a:latin typeface="Lucida Fax" panose="02060602050505020204" pitchFamily="18" charset="0"/>
              </a:rPr>
              <a:t>)</a:t>
            </a:r>
            <a:endParaRPr lang="en-US" sz="2400" dirty="0">
              <a:solidFill>
                <a:srgbClr val="00B0F0"/>
              </a:solidFill>
              <a:latin typeface="Lucida Fax" panose="02060602050505020204" pitchFamily="18" charset="0"/>
            </a:endParaRPr>
          </a:p>
          <a:p>
            <a:pPr>
              <a:lnSpc>
                <a:spcPct val="82000"/>
              </a:lnSpc>
            </a:pPr>
            <a:r>
              <a:rPr lang="en-US" sz="2400" spc="2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{</a:t>
            </a:r>
            <a:r>
              <a:rPr lang="en-US" sz="2400" spc="50" dirty="0">
                <a:solidFill>
                  <a:srgbClr val="FFFF00"/>
                </a:solidFill>
                <a:latin typeface="Lucida Fax" panose="02060602050505020204" pitchFamily="18" charset="0"/>
              </a:rPr>
              <a:t>1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,</a:t>
            </a:r>
            <a:r>
              <a:rPr lang="en-US" sz="2400" spc="50" dirty="0">
                <a:solidFill>
                  <a:srgbClr val="FFFF00"/>
                </a:solidFill>
                <a:latin typeface="Lucida Fax" panose="02060602050505020204" pitchFamily="18" charset="0"/>
              </a:rPr>
              <a:t>2</a:t>
            </a:r>
            <a:r>
              <a:rPr lang="en-US" sz="2400" spc="200" dirty="0">
                <a:solidFill>
                  <a:srgbClr val="FFFF00"/>
                </a:solidFill>
                <a:latin typeface="Lucida Fax" panose="02060602050505020204" pitchFamily="18" charset="0"/>
              </a:rPr>
              <a:t>,(1,),'@♞</a:t>
            </a:r>
            <a:r>
              <a:rPr lang="en-US" sz="2400" spc="4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'}</a:t>
            </a:r>
            <a:endParaRPr lang="en-US" sz="2400" dirty="0">
              <a:solidFill>
                <a:srgbClr val="FFFF00"/>
              </a:solidFill>
              <a:latin typeface="Lucida Fax" panose="02060602050505020204" pitchFamily="18" charset="0"/>
            </a:endParaRPr>
          </a:p>
          <a:p>
            <a:pPr>
              <a:lnSpc>
                <a:spcPct val="82000"/>
              </a:lnSpc>
            </a:pPr>
            <a:r>
              <a:rPr lang="en-US" sz="2400" dirty="0" smtClean="0">
                <a:solidFill>
                  <a:schemeClr val="tx1"/>
                </a:solidFill>
                <a:latin typeface="Lucida Fax" panose="02060602050505020204" pitchFamily="18" charset="0"/>
              </a:rPr>
              <a:t>&gt;&gt;&gt;</a:t>
            </a:r>
            <a:r>
              <a:rPr lang="en-US" sz="2400" dirty="0" smtClean="0">
                <a:latin typeface="Lucida Fax" panose="02060602050505020204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Lucida Fax" panose="02060602050505020204" pitchFamily="18" charset="0"/>
              </a:rPr>
              <a:t>eval</a:t>
            </a:r>
            <a:r>
              <a:rPr lang="en-US" sz="2400" dirty="0" smtClean="0">
                <a:solidFill>
                  <a:srgbClr val="00B0F0"/>
                </a:solidFill>
                <a:latin typeface="Lucida Fax" panose="02060602050505020204" pitchFamily="18" charset="0"/>
              </a:rPr>
              <a:t>(</a:t>
            </a:r>
            <a:r>
              <a:rPr lang="en-US" sz="2400" dirty="0" err="1" smtClean="0">
                <a:solidFill>
                  <a:srgbClr val="FFC000"/>
                </a:solidFill>
                <a:latin typeface="Lucida Fax" panose="02060602050505020204" pitchFamily="18" charset="0"/>
              </a:rPr>
              <a:t>repr</a:t>
            </a:r>
            <a:r>
              <a:rPr lang="en-US" sz="24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(</a:t>
            </a:r>
            <a:r>
              <a:rPr lang="en-US" sz="24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X</a:t>
            </a:r>
            <a:r>
              <a:rPr lang="en-US" sz="2400" dirty="0" smtClean="0">
                <a:solidFill>
                  <a:srgbClr val="FFC000"/>
                </a:solidFill>
                <a:latin typeface="Lucida Fax" panose="02060602050505020204" pitchFamily="18" charset="0"/>
              </a:rPr>
              <a:t>)</a:t>
            </a:r>
            <a:r>
              <a:rPr lang="en-US" sz="2400" dirty="0" smtClean="0">
                <a:solidFill>
                  <a:srgbClr val="00B0F0"/>
                </a:solidFill>
                <a:latin typeface="Lucida Fax" panose="02060602050505020204" pitchFamily="18" charset="0"/>
              </a:rPr>
              <a:t>)</a:t>
            </a:r>
            <a:r>
              <a:rPr lang="en-US" sz="2400" dirty="0" smtClean="0">
                <a:latin typeface="Lucida Fax" panose="02060602050505020204" pitchFamily="18" charset="0"/>
              </a:rPr>
              <a:t> == </a:t>
            </a:r>
            <a:r>
              <a:rPr lang="en-US" sz="2400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X</a:t>
            </a:r>
          </a:p>
          <a:p>
            <a:pPr>
              <a:lnSpc>
                <a:spcPct val="82000"/>
              </a:lnSpc>
            </a:pPr>
            <a:r>
              <a:rPr lang="en-US" sz="2400" dirty="0" smtClean="0">
                <a:solidFill>
                  <a:srgbClr val="00CC5C"/>
                </a:solidFill>
                <a:latin typeface="Lucida Fax" panose="02060602050505020204" pitchFamily="18" charset="0"/>
              </a:rPr>
              <a:t>True</a:t>
            </a:r>
          </a:p>
          <a:p>
            <a:pPr>
              <a:lnSpc>
                <a:spcPct val="82000"/>
              </a:lnSpc>
            </a:pPr>
            <a:endParaRPr lang="en-US" dirty="0">
              <a:solidFill>
                <a:srgbClr val="FFFF00"/>
              </a:solidFill>
              <a:latin typeface="Lucida Fax" panose="02060602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02694" y="4267200"/>
            <a:ext cx="762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Fax" panose="02060602050505020204" pitchFamily="18" charset="0"/>
              </a:rPr>
              <a:t>&gt;&gt;&gt;</a:t>
            </a:r>
            <a:endParaRPr lang="en-US" sz="2400" spc="200" dirty="0" smtClean="0">
              <a:solidFill>
                <a:schemeClr val="bg1">
                  <a:lumMod val="50000"/>
                </a:schemeClr>
              </a:solidFill>
              <a:latin typeface="Lucida Fax" panose="02060602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Fax" panose="02060602050505020204" pitchFamily="18" charset="0"/>
              </a:rPr>
              <a:t>&gt;&gt;&gt; 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Fax" panose="02060602050505020204" pitchFamily="18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Lucida Fax" panose="020606020505050202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Fax" panose="02060602050505020204" pitchFamily="18" charset="0"/>
              </a:rPr>
              <a:t>&gt;&gt;&gt; 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Lucida Fax" panose="020606020505050202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Fax" panose="02060602050505020204" pitchFamily="18" charset="0"/>
              </a:rPr>
              <a:t>&gt;&gt;&gt;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Lucida Fax" panose="020606020505050202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Fax" panose="02060602050505020204" pitchFamily="18" charset="0"/>
              </a:rPr>
              <a:t>&gt;&gt;&gt;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'callable',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compile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'copyright', 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F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rgbClr val="EAEAF8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rgbClr val="EAEAF8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rgbClr val="EAEAF8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rgbClr val="EAEAF8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rgbClr val="EAEAF8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rgbClr val="EAEAF8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kern="0" spc="-96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4" y="6477000"/>
            <a:ext cx="9144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.__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  <a:endParaRPr lang="en-US" altLang="zh-TW" sz="26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31494" y="647395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14984" y="6473952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'credits',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err="1">
                <a:solidFill>
                  <a:srgbClr val="FFFF00"/>
                </a:solidFill>
                <a:latin typeface="Consolas" panose="020B0609020204030204" pitchFamily="49" charset="0"/>
              </a:rPr>
              <a:t>dir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'enumerate', '</a:t>
            </a:r>
            <a:r>
              <a:rPr lang="en-US" sz="2600" b="1" spc="-100" dirty="0" err="1">
                <a:solidFill>
                  <a:srgbClr val="4BD0FF"/>
                </a:solidFill>
                <a:latin typeface="Consolas" panose="020B0609020204030204" pitchFamily="49" charset="0"/>
              </a:rPr>
              <a:t>eval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b="1" spc="-100" dirty="0" smtClean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9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0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 smtClean="0">
                <a:solidFill>
                  <a:srgbClr val="4BD0FF"/>
                </a:solidFill>
                <a:latin typeface="Consolas" panose="020B0609020204030204" pitchFamily="49" charset="0"/>
              </a:rPr>
              <a:t>exec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'exit', 'filter',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8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'hash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b="1" spc="-100" dirty="0">
                <a:solidFill>
                  <a:srgbClr val="FFFF00"/>
                </a:solidFill>
                <a:latin typeface="Consolas" panose="020B0609020204030204" pitchFamily="49" charset="0"/>
              </a:rPr>
              <a:t>help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'id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'input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sz="2600" spc="-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  <a:endParaRPr lang="en-US" altLang="zh-TW" sz="2400" kern="0" spc="-19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600" dirty="0">
                <a:solidFill>
                  <a:srgbClr val="7F7F7F"/>
                </a:solidFill>
              </a:rPr>
              <a:t>% python3</a:t>
            </a:r>
          </a:p>
          <a:p>
            <a:r>
              <a:rPr lang="en-US" sz="2600" dirty="0">
                <a:solidFill>
                  <a:srgbClr val="7F7F7F"/>
                </a:solidFill>
              </a:rPr>
              <a:t>Python 3.6.1 (default, Mar 21 2017, 21:49:16)</a:t>
            </a:r>
          </a:p>
          <a:p>
            <a:r>
              <a:rPr lang="en-US" sz="2600" dirty="0">
                <a:solidFill>
                  <a:srgbClr val="7F7F7F"/>
                </a:solidFill>
              </a:rPr>
              <a:t>[GCC 5.4.0] on </a:t>
            </a:r>
            <a:r>
              <a:rPr lang="en-US" sz="2600" dirty="0" err="1">
                <a:solidFill>
                  <a:srgbClr val="7F7F7F"/>
                </a:solidFill>
              </a:rPr>
              <a:t>cygwin</a:t>
            </a:r>
            <a:endParaRPr lang="en-US" sz="2600" dirty="0">
              <a:solidFill>
                <a:srgbClr val="7F7F7F"/>
              </a:solidFill>
            </a:endParaRPr>
          </a:p>
          <a:p>
            <a:r>
              <a:rPr lang="en-US" sz="2600" dirty="0">
                <a:solidFill>
                  <a:srgbClr val="7F7F7F"/>
                </a:solidFill>
              </a:rPr>
              <a:t>Type "help", "copyright", or "license" for more information</a:t>
            </a:r>
          </a:p>
          <a:p>
            <a:r>
              <a:rPr lang="en-US" altLang="zh-TW" sz="2600" dirty="0">
                <a:solidFill>
                  <a:srgbClr val="7F7F7F"/>
                </a:solidFill>
              </a:rPr>
              <a:t>&gt;&gt;&gt; </a:t>
            </a:r>
            <a:r>
              <a:rPr lang="en-US" sz="2600" dirty="0">
                <a:solidFill>
                  <a:srgbClr val="7F7F7F"/>
                </a:solidFill>
              </a:rPr>
              <a:t>help</a:t>
            </a:r>
          </a:p>
          <a:p>
            <a:r>
              <a:rPr lang="en-US" sz="2600" dirty="0">
                <a:solidFill>
                  <a:srgbClr val="7F7F7F"/>
                </a:solidFill>
              </a:rPr>
              <a:t>Type help() for interactive help, or help(object) for help about object.</a:t>
            </a:r>
            <a:endParaRPr lang="en-US" altLang="zh-TW" sz="2600" dirty="0">
              <a:solidFill>
                <a:srgbClr val="7F7F7F"/>
              </a:solidFill>
            </a:endParaRPr>
          </a:p>
          <a:p>
            <a:r>
              <a:rPr lang="en-US" altLang="zh-TW" sz="2600" dirty="0">
                <a:solidFill>
                  <a:srgbClr val="7F7F7F"/>
                </a:solidFill>
              </a:rPr>
              <a:t>&gt;&gt;&gt;</a:t>
            </a:r>
            <a:r>
              <a:rPr lang="en-US" altLang="zh-TW" sz="2600" dirty="0">
                <a:solidFill>
                  <a:prstClr val="white"/>
                </a:solidFill>
              </a:rPr>
              <a:t> </a:t>
            </a:r>
            <a:r>
              <a:rPr lang="en-US" sz="2600" spc="-40" dirty="0">
                <a:solidFill>
                  <a:srgbClr val="7F7F7F"/>
                </a:solidFill>
              </a:rPr>
              <a:t>help (</a:t>
            </a:r>
            <a:r>
              <a:rPr lang="en-US" sz="2600" spc="-40" dirty="0" err="1">
                <a:solidFill>
                  <a:srgbClr val="7F7F7F"/>
                </a:solidFill>
              </a:rPr>
              <a:t>dir</a:t>
            </a:r>
            <a:r>
              <a:rPr lang="en-US" sz="2600" spc="-40" dirty="0">
                <a:solidFill>
                  <a:srgbClr val="7F7F7F"/>
                </a:solidFill>
              </a:rPr>
              <a:t>)</a:t>
            </a:r>
            <a:r>
              <a:rPr lang="en-US" sz="2600" spc="-40" dirty="0">
                <a:solidFill>
                  <a:srgbClr val="FFC000">
                    <a:lumMod val="40000"/>
                    <a:lumOff val="60000"/>
                  </a:srgbClr>
                </a:solidFill>
              </a:rPr>
              <a:t> </a:t>
            </a:r>
            <a:r>
              <a:rPr lang="en-US" sz="2600" spc="-40" dirty="0">
                <a:solidFill>
                  <a:srgbClr val="967200"/>
                </a:solidFill>
              </a:rPr>
              <a:t># When I hit enter, I will view the </a:t>
            </a:r>
            <a:r>
              <a:rPr lang="en-US" sz="2600" spc="-40" dirty="0" err="1">
                <a:solidFill>
                  <a:srgbClr val="967200"/>
                </a:solidFill>
              </a:rPr>
              <a:t>dir</a:t>
            </a:r>
            <a:r>
              <a:rPr lang="en-US" sz="2600" spc="-40" dirty="0">
                <a:solidFill>
                  <a:srgbClr val="967200"/>
                </a:solidFill>
              </a:rPr>
              <a:t>() function’s help page</a:t>
            </a:r>
          </a:p>
          <a:p>
            <a:endParaRPr lang="en-US" sz="2600" dirty="0">
              <a:solidFill>
                <a:prstClr val="white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prstClr val="black"/>
                </a:solidFill>
              </a:rPr>
              <a:t>&gt;&gt;&gt;</a:t>
            </a:r>
            <a:r>
              <a:rPr lang="en-US" sz="26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2600" spc="-50" dirty="0" err="1">
                <a:solidFill>
                  <a:srgbClr val="FFFFFF"/>
                </a:solidFill>
              </a:rPr>
              <a:t>dir</a:t>
            </a:r>
            <a:r>
              <a:rPr lang="en-US" sz="2600" spc="-50" dirty="0">
                <a:solidFill>
                  <a:srgbClr val="FFFFFF"/>
                </a:solidFill>
              </a:rPr>
              <a:t> (tuple) </a:t>
            </a:r>
            <a:r>
              <a:rPr lang="en-US" sz="2600" spc="-50" dirty="0">
                <a:solidFill>
                  <a:srgbClr val="FFC000">
                    <a:lumMod val="40000"/>
                    <a:lumOff val="60000"/>
                  </a:srgbClr>
                </a:solidFill>
              </a:rPr>
              <a:t>#</a:t>
            </a:r>
            <a:r>
              <a:rPr lang="en-US" sz="2600" spc="-60" dirty="0">
                <a:solidFill>
                  <a:srgbClr val="FFC000">
                    <a:lumMod val="40000"/>
                    <a:lumOff val="60000"/>
                  </a:srgbClr>
                </a:solidFill>
              </a:rPr>
              <a:t>This prints junk, but also tuple object methods at the end:</a:t>
            </a:r>
            <a:r>
              <a:rPr lang="en-US" sz="2600" spc="-6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600" spc="-50" dirty="0">
                <a:solidFill>
                  <a:srgbClr val="FFFFFF"/>
                </a:solidFill>
              </a:rPr>
              <a:t>[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'__add__', '__class__', '__contains__',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delattr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dir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'__doc__',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eq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'__format__',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ge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getattribute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getitem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getnewargs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gt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'__hash__',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init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init_subclass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iter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'__le__',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len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lt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mul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'__ne__', '__new__', '__reduce__',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reduce_ex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repr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rmul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setattr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sizeof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str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'__</a:t>
            </a:r>
            <a:r>
              <a:rPr lang="en-US" sz="2600" spc="-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subclasshook</a:t>
            </a:r>
            <a:r>
              <a:rPr lang="en-US" sz="2600" spc="-50" dirty="0">
                <a:solidFill>
                  <a:prstClr val="black">
                    <a:lumMod val="75000"/>
                    <a:lumOff val="25000"/>
                  </a:prstClr>
                </a:solidFill>
              </a:rPr>
              <a:t>__', </a:t>
            </a:r>
            <a:r>
              <a:rPr lang="en-US" sz="2600" spc="-50" dirty="0">
                <a:solidFill>
                  <a:srgbClr val="FFFFFF"/>
                </a:solidFill>
              </a:rPr>
              <a:t>'count', 'index']</a:t>
            </a:r>
          </a:p>
          <a:p>
            <a:pPr>
              <a:lnSpc>
                <a:spcPct val="80000"/>
              </a:lnSpc>
            </a:pPr>
            <a:r>
              <a:rPr lang="en-US" sz="2600" spc="-50" dirty="0">
                <a:solidFill>
                  <a:prstClr val="black"/>
                </a:solidFill>
              </a:rPr>
              <a:t>&gt;&gt;&gt;</a:t>
            </a:r>
            <a:r>
              <a:rPr lang="en-US" sz="2600" spc="-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2600" spc="-60" dirty="0">
                <a:solidFill>
                  <a:srgbClr val="FFFFFF"/>
                </a:solidFill>
              </a:rPr>
              <a:t>help(</a:t>
            </a:r>
            <a:r>
              <a:rPr lang="en-US" sz="2600" spc="-60" dirty="0" err="1">
                <a:solidFill>
                  <a:srgbClr val="FFFFFF"/>
                </a:solidFill>
              </a:rPr>
              <a:t>tuple.count</a:t>
            </a:r>
            <a:r>
              <a:rPr lang="en-US" sz="2600" spc="-60" dirty="0">
                <a:solidFill>
                  <a:srgbClr val="FFFFFF"/>
                </a:solidFill>
              </a:rPr>
              <a:t>)</a:t>
            </a:r>
            <a:r>
              <a:rPr lang="en-US" sz="2600" spc="-60" dirty="0">
                <a:solidFill>
                  <a:srgbClr val="FFC000">
                    <a:lumMod val="40000"/>
                    <a:lumOff val="60000"/>
                  </a:srgbClr>
                </a:solidFill>
              </a:rPr>
              <a:t>#One of those 2 methods is count. Let’s see about it.</a:t>
            </a:r>
            <a:r>
              <a:rPr lang="en-US" sz="2600" spc="-6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9" y="688770"/>
            <a:ext cx="640123" cy="6169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  <a:p>
            <a:endParaRPr lang="en-US" altLang="zh-TW" sz="26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altLang="zh-TW" sz="2600" dirty="0">
              <a:solidFill>
                <a:prstClr val="white">
                  <a:lumMod val="50000"/>
                </a:prstClr>
              </a:solidFill>
            </a:endParaRPr>
          </a:p>
          <a:p>
            <a:endParaRPr lang="en-US" altLang="zh-TW" sz="260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&gt;&gt;&gt;</a:t>
            </a:r>
            <a:endParaRPr lang="en-US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&gt;&gt;&gt;</a:t>
            </a:r>
          </a:p>
          <a:p>
            <a:endParaRPr lang="en-US" altLang="zh-TW" sz="2200" dirty="0">
              <a:solidFill>
                <a:prstClr val="white"/>
              </a:solidFill>
            </a:endParaRPr>
          </a:p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&gt;&gt;&gt;</a:t>
            </a:r>
            <a:endParaRPr lang="en-US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  <a:p>
            <a:endParaRPr lang="en-US" altLang="zh-TW" sz="1600" dirty="0">
              <a:solidFill>
                <a:prstClr val="white"/>
              </a:solidFill>
            </a:endParaRPr>
          </a:p>
          <a:p>
            <a:r>
              <a:rPr lang="en-US" altLang="zh-TW" sz="2600" dirty="0">
                <a:solidFill>
                  <a:prstClr val="white">
                    <a:lumMod val="50000"/>
                  </a:prstClr>
                </a:solidFill>
              </a:rPr>
              <a:t>&gt;&gt;&gt;</a:t>
            </a:r>
            <a:endParaRPr lang="en-US" sz="2600" dirty="0">
              <a:solidFill>
                <a:prstClr val="white"/>
              </a:solidFill>
            </a:endParaRPr>
          </a:p>
          <a:p>
            <a:endParaRPr lang="en-US" altLang="zh-TW" sz="2600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The Methods for Each Data Type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apezoid 8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115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58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'license',</a:t>
            </a:r>
            <a:r>
              <a:rPr lang="en-US" sz="1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'locals', 'map',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  <a:r>
              <a:rPr lang="en-US" sz="24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'next',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'object',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'open',</a:t>
            </a:r>
            <a:r>
              <a:rPr lang="en-US" sz="20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'print', 'property',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  <a:endParaRPr lang="en-US" altLang="zh-TW" sz="2400" kern="0" spc="-3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5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'property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'property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'quit', 'range',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'slice',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4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600" spc="-1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'super', 'type', '</a:t>
            </a:r>
            <a:r>
              <a:rPr lang="en-US" sz="2600" spc="-1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vars</a:t>
            </a:r>
            <a:r>
              <a:rPr lang="en-US" sz="2600" spc="-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', 'zip']</a:t>
            </a:r>
          </a:p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  <a:endParaRPr lang="en-US" altLang="zh-TW" sz="2600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515" y="6429711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spc="-3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3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9094" y="5257800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9094" y="2667000"/>
            <a:ext cx="9067800" cy="12954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531894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14984" y="6510528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sz="2600" spc="-100" dirty="0" err="1">
                <a:solidFill>
                  <a:srgbClr val="FF0000"/>
                </a:solidFill>
                <a:latin typeface="Consolas" panose="020B0609020204030204" pitchFamily="49" charset="0"/>
              </a:rPr>
              <a:t>builtinsThatWeWillNeedToTalkAboutLater</a:t>
            </a:r>
            <a:r>
              <a:rPr lang="en-US" sz="2600" spc="-100" dirty="0">
                <a:solidFill>
                  <a:srgbClr val="FF0000"/>
                </a:solidFill>
                <a:latin typeface="Consolas" panose="020B0609020204030204" pitchFamily="49" charset="0"/>
              </a:rPr>
              <a:t>=_</a:t>
            </a:r>
          </a:p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True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9094" y="4876800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9094" y="2286000"/>
            <a:ext cx="9067800" cy="12954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8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sz="2600" spc="-1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b="1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  <a:endParaRPr lang="en-US" altLang="zh-TW" sz="2600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515" y="6400800"/>
            <a:ext cx="7328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spc="-3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3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9094" y="4572000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9094" y="1981200"/>
            <a:ext cx="9067800" cy="12954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22094" y="64980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14984" y="64836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2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Evaluate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9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9094" y="1626265"/>
            <a:ext cx="9067800" cy="3860135"/>
            <a:chOff x="369094" y="1981200"/>
            <a:chExt cx="9067800" cy="3860135"/>
          </a:xfrm>
        </p:grpSpPr>
        <p:sp>
          <p:nvSpPr>
            <p:cNvPr id="8" name="Rectangle 7"/>
            <p:cNvSpPr/>
            <p:nvPr/>
          </p:nvSpPr>
          <p:spPr bwMode="auto">
            <a:xfrm>
              <a:off x="369094" y="4572000"/>
              <a:ext cx="9067800" cy="1269335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69094" y="1981200"/>
              <a:ext cx="9067800" cy="1295400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5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The 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9094" y="1295400"/>
            <a:ext cx="9067800" cy="3860135"/>
            <a:chOff x="369094" y="1981200"/>
            <a:chExt cx="9067800" cy="3860135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9094" y="4572000"/>
              <a:ext cx="9067800" cy="1269335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9094" y="1981200"/>
              <a:ext cx="9067800" cy="1295400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7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source may be a string representing a Python 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or 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prstClr val="white"/>
                </a:solidFill>
                <a:latin typeface="Consolas" panose="020B0609020204030204" pitchFamily="49" charset="0"/>
              </a:rPr>
              <a:t>expression</a:t>
            </a:r>
            <a:endParaRPr lang="en-US" altLang="zh-TW" sz="2400" kern="0" spc="-13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9094" y="1016665"/>
            <a:ext cx="9067800" cy="3860135"/>
            <a:chOff x="369094" y="1981200"/>
            <a:chExt cx="9067800" cy="3860135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9094" y="4572000"/>
              <a:ext cx="9067800" cy="1269335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9094" y="1981200"/>
              <a:ext cx="9067800" cy="1295400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7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8" y="688770"/>
            <a:ext cx="9615196" cy="6169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rgbClr val="FFFFFF"/>
                </a:solidFill>
              </a:rPr>
              <a:t>Help on </a:t>
            </a:r>
            <a:r>
              <a:rPr lang="en-US" sz="2600" dirty="0" err="1">
                <a:solidFill>
                  <a:srgbClr val="FFFFFF"/>
                </a:solidFill>
              </a:rPr>
              <a:t>method_descriptor</a:t>
            </a:r>
            <a:r>
              <a:rPr lang="en-US" sz="2600" dirty="0">
                <a:solidFill>
                  <a:srgbClr val="FFFFFF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endParaRPr lang="en-US" sz="2600" dirty="0">
              <a:solidFill>
                <a:srgbClr val="FFFF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rgbClr val="FFFFFF"/>
                </a:solidFill>
              </a:rPr>
              <a:t>count(...)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rgbClr val="FFFFFF"/>
                </a:solidFill>
              </a:rPr>
              <a:t>    </a:t>
            </a:r>
            <a:r>
              <a:rPr lang="en-US" sz="2600" dirty="0" err="1">
                <a:solidFill>
                  <a:srgbClr val="FFFFFF"/>
                </a:solidFill>
              </a:rPr>
              <a:t>T.count</a:t>
            </a:r>
            <a:r>
              <a:rPr lang="en-US" sz="2600" dirty="0">
                <a:solidFill>
                  <a:srgbClr val="FFFFFF"/>
                </a:solidFill>
              </a:rPr>
              <a:t>(value) -&gt; integer -- return number of occurrences of value</a:t>
            </a: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295" y="1"/>
            <a:ext cx="9601200" cy="800100"/>
          </a:xfrm>
          <a:prstGeom prst="rect">
            <a:avLst/>
          </a:prstGeom>
        </p:spPr>
        <p:txBody>
          <a:bodyPr vert="horz" lIns="91440" tIns="0" rIns="91440" bIns="9144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4400" dirty="0">
                <a:solidFill>
                  <a:srgbClr val="0070C0"/>
                </a:solidFill>
              </a:rPr>
              <a:t>The Methods for Each Data Type </a:t>
            </a:r>
          </a:p>
        </p:txBody>
      </p:sp>
      <p:sp>
        <p:nvSpPr>
          <p:cNvPr id="8" name="Rectangle 7"/>
          <p:cNvSpPr/>
          <p:nvPr/>
        </p:nvSpPr>
        <p:spPr>
          <a:xfrm>
            <a:off x="74926" y="6475228"/>
            <a:ext cx="789468" cy="382772"/>
          </a:xfrm>
          <a:prstGeom prst="rect">
            <a:avLst/>
          </a:prstGeom>
          <a:solidFill>
            <a:srgbClr val="B1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 spc="-50" dirty="0">
                <a:solidFill>
                  <a:prstClr val="black"/>
                </a:solidFill>
              </a:rPr>
              <a:t>(END)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294" y="685800"/>
            <a:ext cx="0" cy="6163056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apezoid 8"/>
          <p:cNvSpPr/>
          <p:nvPr/>
        </p:nvSpPr>
        <p:spPr bwMode="auto">
          <a:xfrm rot="2700000" flipH="1">
            <a:off x="7351365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70000"/>
              </a:lnSpc>
              <a:spcBef>
                <a:spcPts val="600"/>
              </a:spcBef>
              <a:spcAft>
                <a:spcPct val="0"/>
              </a:spcAft>
            </a:pPr>
            <a:endParaRPr kumimoji="1" lang="en-US" sz="300" spc="-200" dirty="0" smtClean="0">
              <a:solidFill>
                <a:prstClr val="black"/>
              </a:solidFill>
              <a:latin typeface="Arial" charset="0"/>
              <a:ea typeface="新細明體" charset="-120"/>
            </a:endParaRPr>
          </a:p>
          <a:p>
            <a:pPr algn="ctr" fontAlgn="base">
              <a:lnSpc>
                <a:spcPct val="70000"/>
              </a:lnSpc>
              <a:spcAft>
                <a:spcPct val="0"/>
              </a:spcAft>
            </a:pPr>
            <a:r>
              <a:rPr kumimoji="1" lang="en-US" sz="2800" spc="-2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L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e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ct</a:t>
            </a:r>
            <a:r>
              <a:rPr kumimoji="1" lang="en-US" sz="2800" spc="-7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u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re</a:t>
            </a:r>
            <a:r>
              <a:rPr kumimoji="1" lang="en-US" sz="12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sz="2800" spc="-6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3</a:t>
            </a: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/>
            </a:r>
            <a:b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</a:br>
            <a:r>
              <a:rPr kumimoji="1" lang="en-US" sz="2800" dirty="0" smtClean="0">
                <a:solidFill>
                  <a:prstClr val="black"/>
                </a:solidFill>
                <a:latin typeface="Arial" charset="0"/>
                <a:ea typeface="新細明體" charset="-120"/>
              </a:rPr>
              <a:t>Slide 116</a:t>
            </a:r>
            <a:endParaRPr kumimoji="1" lang="en-US" sz="2800" dirty="0">
              <a:solidFill>
                <a:prstClr val="black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3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prstClr val="white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96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__[:134])</a:t>
            </a:r>
            <a:endParaRPr lang="en-US" altLang="zh-TW" sz="2600" kern="0" spc="-13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9094" y="685800"/>
            <a:ext cx="9067800" cy="3860135"/>
            <a:chOff x="369094" y="1981200"/>
            <a:chExt cx="9067800" cy="3860135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9094" y="4572000"/>
              <a:ext cx="9067800" cy="1269335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9094" y="1981200"/>
              <a:ext cx="9067800" cy="1295400"/>
            </a:xfrm>
            <a:prstGeom prst="rect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82728" y="6410266"/>
            <a:ext cx="655949" cy="49244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2600" spc="-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sz="2600" spc="-2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14984" y="64836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22094" y="64980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bg1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defaulting 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prstClr val="white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Execute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  <a:endParaRPr lang="en-US" altLang="zh-TW" sz="2400" kern="0" spc="-19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971800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9094" y="685800"/>
            <a:ext cx="9067800" cy="9906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prstClr val="white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Execute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altLang="zh-TW" sz="2400" kern="0" spc="-19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616865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9094" y="685800"/>
            <a:ext cx="9067800" cy="6858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4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Evaluate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a string representing a Python </a:t>
            </a:r>
            <a:r>
              <a:rPr lang="en-US" altLang="zh-TW" sz="2400" kern="0" spc="-130" dirty="0" smtClean="0">
                <a:solidFill>
                  <a:prstClr val="white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Execute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  <a:endParaRPr lang="en-US" altLang="zh-TW" sz="2400" kern="0" spc="-19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312065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9094" y="685800"/>
            <a:ext cx="9067800" cy="3048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"/>
    </mc:Choice>
    <mc:Fallback xmlns="">
      <p:transition advTm="3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b="1" kern="0" spc="-96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0000"/>
                </a:solidFill>
                <a:latin typeface="Consolas" panose="020B0609020204030204" pitchFamily="49" charset="0"/>
              </a:rPr>
              <a:t>Evaluate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</a:t>
            </a:r>
            <a:r>
              <a:rPr lang="en-US" altLang="zh-TW" sz="2400" kern="0" spc="-130" dirty="0">
                <a:solidFill>
                  <a:srgbClr val="FF0000"/>
                </a:solidFill>
                <a:latin typeface="Consolas" panose="020B0609020204030204" pitchFamily="49" charset="0"/>
              </a:rPr>
              <a:t>a string representing a Python </a:t>
            </a:r>
            <a:r>
              <a:rPr lang="en-US" altLang="zh-TW" sz="2400" kern="0" spc="-13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4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4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007265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894" y="685800"/>
            <a:ext cx="9220200" cy="32004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14984" y="64836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7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21494" y="920504"/>
            <a:ext cx="8991600" cy="593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 smtClean="0">
                <a:latin typeface="Lucida Console" panose="020B0609040504020204" pitchFamily="49" charset="0"/>
              </a:rPr>
              <a:t> exec(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"a=3;b=2"</a:t>
            </a:r>
            <a:r>
              <a:rPr lang="en-US" sz="26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 smtClean="0">
                <a:latin typeface="Lucida Console" panose="020B0609040504020204" pitchFamily="49" charset="0"/>
              </a:rPr>
              <a:t> a 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#Do a &amp; b live on beyond the exec()?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3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 smtClean="0">
                <a:latin typeface="Lucida Console" panose="020B0609040504020204" pitchFamily="49" charset="0"/>
              </a:rPr>
              <a:t> exec(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"print(</a:t>
            </a:r>
            <a:r>
              <a:rPr lang="en-US" sz="26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a+b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)"</a:t>
            </a:r>
            <a:r>
              <a:rPr lang="en-US" sz="2600" dirty="0" smtClean="0">
                <a:latin typeface="Lucida Console" panose="020B0609040504020204" pitchFamily="49" charset="0"/>
              </a:rPr>
              <a:t>)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#Can exec access 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vars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 smtClean="0">
                <a:latin typeface="Lucida Console" panose="020B0609040504020204" pitchFamily="49" charset="0"/>
              </a:rPr>
              <a:t> </a:t>
            </a:r>
            <a:r>
              <a:rPr lang="en-US" sz="2600" dirty="0" err="1" smtClean="0">
                <a:latin typeface="Lucida Console" panose="020B0609040504020204" pitchFamily="49" charset="0"/>
              </a:rPr>
              <a:t>eval</a:t>
            </a:r>
            <a:r>
              <a:rPr lang="en-US" sz="2600" dirty="0" smtClean="0">
                <a:latin typeface="Lucida Console" panose="020B0609040504020204" pitchFamily="49" charset="0"/>
              </a:rPr>
              <a:t>(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z="26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a+b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z="2600" dirty="0" smtClean="0">
                <a:latin typeface="Lucida Console" panose="020B0609040504020204" pitchFamily="49" charset="0"/>
              </a:rPr>
              <a:t>) 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#Can 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access variables?</a:t>
            </a:r>
            <a:endParaRPr lang="en-US" sz="26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 smtClean="0">
                <a:latin typeface="Lucida Console" panose="020B0609040504020204" pitchFamily="49" charset="0"/>
              </a:rPr>
              <a:t> </a:t>
            </a:r>
            <a:r>
              <a:rPr lang="en-US" sz="2600" dirty="0" err="1" smtClean="0">
                <a:latin typeface="Lucida Console" panose="020B0609040504020204" pitchFamily="49" charset="0"/>
              </a:rPr>
              <a:t>eval</a:t>
            </a:r>
            <a:r>
              <a:rPr lang="en-US" sz="2600" dirty="0" smtClean="0">
                <a:latin typeface="Lucida Console" panose="020B0609040504020204" pitchFamily="49" charset="0"/>
              </a:rPr>
              <a:t>(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"a=1"</a:t>
            </a:r>
            <a:r>
              <a:rPr lang="en-US" sz="2600" dirty="0" smtClean="0">
                <a:latin typeface="Lucida Console" panose="020B0609040504020204" pitchFamily="49" charset="0"/>
              </a:rPr>
              <a:t>) 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isn’t same as exec: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err="1" smtClean="0">
                <a:solidFill>
                  <a:srgbClr val="FFB7B7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2600" dirty="0" err="1" smtClean="0">
                <a:solidFill>
                  <a:srgbClr val="FFB7B7"/>
                </a:solidFill>
                <a:latin typeface="Lucida Console" panose="020B0609040504020204" pitchFamily="49" charset="0"/>
              </a:rPr>
              <a:t>stdin</a:t>
            </a: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  File "&lt;string&gt;", line 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    a=1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     ^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err="1" smtClean="0">
                <a:solidFill>
                  <a:srgbClr val="FFB7B7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600" dirty="0" smtClean="0">
                <a:solidFill>
                  <a:srgbClr val="FFB7B7"/>
                </a:solidFill>
                <a:latin typeface="Lucida Console" panose="020B0609040504020204" pitchFamily="49" charset="0"/>
              </a:rPr>
              <a:t>: invalid syntax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 smtClean="0">
                <a:latin typeface="Lucida Console" panose="020B0609040504020204" pitchFamily="49" charset="0"/>
              </a:rPr>
              <a:t> </a:t>
            </a:r>
            <a:r>
              <a:rPr lang="en-US" sz="2600" dirty="0" err="1" smtClean="0">
                <a:latin typeface="Lucida Console" panose="020B0609040504020204" pitchFamily="49" charset="0"/>
              </a:rPr>
              <a:t>eval</a:t>
            </a:r>
            <a:r>
              <a:rPr lang="en-US" sz="2600" dirty="0" smtClean="0">
                <a:latin typeface="Lucida Console" panose="020B0609040504020204" pitchFamily="49" charset="0"/>
              </a:rPr>
              <a:t>(</a:t>
            </a:r>
            <a:r>
              <a:rPr lang="en-US" sz="2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"a==1"</a:t>
            </a:r>
            <a:r>
              <a:rPr lang="en-US" sz="2600" dirty="0" smtClean="0">
                <a:latin typeface="Lucida Console" panose="020B0609040504020204" pitchFamily="49" charset="0"/>
              </a:rPr>
              <a:t>)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2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eval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can do a tes</a:t>
            </a:r>
            <a:r>
              <a:rPr lang="en-US" sz="260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 thoug</a:t>
            </a:r>
            <a:r>
              <a:rPr lang="en-US" sz="260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endParaRPr lang="en-US" sz="26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494" y="920504"/>
            <a:ext cx="838200" cy="593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FFB7B7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60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5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B05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b="1" kern="0" spc="-96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0000"/>
                </a:solidFill>
                <a:latin typeface="Consolas" panose="020B0609020204030204" pitchFamily="49" charset="0"/>
              </a:rPr>
              <a:t>Evaluate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</a:t>
            </a:r>
            <a:r>
              <a:rPr lang="en-US" altLang="zh-TW" sz="2400" kern="0" spc="-130" dirty="0">
                <a:solidFill>
                  <a:srgbClr val="FF0000"/>
                </a:solidFill>
                <a:latin typeface="Consolas" panose="020B0609020204030204" pitchFamily="49" charset="0"/>
              </a:rPr>
              <a:t>a string representing a Python </a:t>
            </a:r>
            <a:r>
              <a:rPr lang="en-US" altLang="zh-TW" sz="2400" kern="0" spc="-13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4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007265"/>
            <a:ext cx="9067800" cy="12693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894" y="685800"/>
            <a:ext cx="9220200" cy="32004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14984" y="64836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5838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prstClr val="white"/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prstClr val="white"/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prstClr val="white"/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prstClr val="white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prstClr val="white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bg1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233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231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233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231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231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231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b="1" kern="0" spc="-96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0000"/>
                </a:solidFill>
                <a:latin typeface="Consolas" panose="020B0609020204030204" pitchFamily="49" charset="0"/>
              </a:rPr>
              <a:t>Evaluate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</a:t>
            </a:r>
            <a:r>
              <a:rPr lang="en-US" altLang="zh-TW" sz="2400" kern="0" spc="-130" dirty="0">
                <a:solidFill>
                  <a:srgbClr val="FF0000"/>
                </a:solidFill>
                <a:latin typeface="Consolas" panose="020B0609020204030204" pitchFamily="49" charset="0"/>
              </a:rPr>
              <a:t>a string representing a Python </a:t>
            </a:r>
            <a:r>
              <a:rPr lang="en-US" altLang="zh-TW" sz="2400" kern="0" spc="-13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4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007265"/>
            <a:ext cx="9067800" cy="2787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588" y="3657600"/>
            <a:ext cx="9220200" cy="318836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14984" y="64836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894" y="685800"/>
            <a:ext cx="92202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b="1" kern="0" spc="-96" dirty="0" err="1">
                <a:solidFill>
                  <a:srgbClr val="00B05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b="1" kern="0" spc="-96" dirty="0" smtClean="0">
                <a:solidFill>
                  <a:srgbClr val="00B050"/>
                </a:solidFill>
                <a:latin typeface="Consolas" panose="020B0609020204030204" pitchFamily="49" charset="0"/>
              </a:rPr>
              <a:t>__)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Execute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given source in the context of </a:t>
            </a:r>
            <a:r>
              <a:rPr lang="en-US" altLang="zh-TW" sz="2400" kern="0" spc="-19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endParaRPr lang="en-US" altLang="zh-TW" sz="2400" kern="0" spc="-13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or </a:t>
            </a:r>
            <a:r>
              <a:rPr lang="en-US" altLang="zh-TW" sz="2400" kern="0" spc="-130" dirty="0">
                <a:solidFill>
                  <a:schemeClr val="bg1"/>
                </a:solidFill>
                <a:latin typeface="Consolas" panose="020B0609020204030204" pitchFamily="49" charset="0"/>
              </a:rPr>
              <a:t>a code object as returned by compile().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2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obals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must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TW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21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oc</a:t>
            </a:r>
            <a:r>
              <a:rPr lang="en-US" altLang="zh-TW" sz="2400" kern="0" spc="-21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any</a:t>
            </a:r>
            <a:r>
              <a:rPr lang="en-US" altLang="zh-TW" sz="20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400" kern="0" spc="-18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kern="0" spc="-41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kern="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defaulting 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 the current </a:t>
            </a:r>
            <a:r>
              <a:rPr lang="en-US" altLang="zh-TW" sz="2400" kern="0" spc="-1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and locals.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 only </a:t>
            </a:r>
            <a:r>
              <a:rPr lang="en-US" altLang="zh-TW" sz="2400" kern="0" spc="-1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is given, locals defaults to it</a:t>
            </a:r>
            <a:r>
              <a:rPr lang="en-US" altLang="zh-TW" sz="2400" kern="0" spc="-1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b="1" kern="0" spc="-96" dirty="0" err="1" smtClean="0">
                <a:solidFill>
                  <a:srgbClr val="00233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rgbClr val="002310"/>
                </a:solidFill>
                <a:latin typeface="Consolas" panose="020B0609020204030204" pitchFamily="49" charset="0"/>
              </a:rPr>
              <a:t>.__doc__[125:]==</a:t>
            </a:r>
            <a:r>
              <a:rPr lang="en-US" altLang="zh-TW" sz="2600" b="1" kern="0" spc="-96" dirty="0" err="1">
                <a:solidFill>
                  <a:srgbClr val="00233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rgbClr val="002310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rgbClr val="002310"/>
                </a:solidFill>
                <a:latin typeface="Consolas" panose="020B0609020204030204" pitchFamily="49" charset="0"/>
              </a:rPr>
              <a:t>__[134</a:t>
            </a:r>
            <a:r>
              <a:rPr lang="en-US" altLang="zh-TW" sz="2600" kern="0" spc="-96" dirty="0" smtClean="0">
                <a:solidFill>
                  <a:srgbClr val="002310"/>
                </a:solidFill>
                <a:latin typeface="Consolas" panose="020B0609020204030204" pitchFamily="49" charset="0"/>
              </a:rPr>
              <a:t>:]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ct val="82000"/>
              </a:lnSpc>
            </a:pPr>
            <a:r>
              <a:rPr lang="en-US" altLang="zh-TW" sz="2600" kern="0" spc="-96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print(</a:t>
            </a:r>
            <a:r>
              <a:rPr lang="en-US" altLang="zh-TW" sz="2600" b="1" kern="0" spc="-96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eval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__[:125])</a:t>
            </a:r>
          </a:p>
          <a:p>
            <a:pPr lvl="0"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0000"/>
                </a:solidFill>
                <a:latin typeface="Consolas" panose="020B0609020204030204" pitchFamily="49" charset="0"/>
              </a:rPr>
              <a:t>Evaluate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30" dirty="0">
                <a:solidFill>
                  <a:prstClr val="white"/>
                </a:solidFill>
                <a:latin typeface="Consolas" panose="020B0609020204030204" pitchFamily="49" charset="0"/>
              </a:rPr>
              <a:t>The source may be </a:t>
            </a:r>
            <a:r>
              <a:rPr lang="en-US" altLang="zh-TW" sz="2400" kern="0" spc="-130" dirty="0">
                <a:solidFill>
                  <a:srgbClr val="FF0000"/>
                </a:solidFill>
                <a:latin typeface="Consolas" panose="020B0609020204030204" pitchFamily="49" charset="0"/>
              </a:rPr>
              <a:t>a string representing a Python </a:t>
            </a:r>
            <a:r>
              <a:rPr lang="en-US" altLang="zh-TW" sz="2400" kern="0" spc="-13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expression</a:t>
            </a:r>
          </a:p>
          <a:p>
            <a:pPr>
              <a:lnSpc>
                <a:spcPct val="87000"/>
              </a:lnSpc>
            </a:pPr>
            <a:r>
              <a:rPr lang="en-US" altLang="zh-TW" sz="2600" kern="0" spc="-96" dirty="0">
                <a:solidFill>
                  <a:prstClr val="white">
                    <a:lumMod val="7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b="1" kern="0" spc="-96" dirty="0" err="1">
                <a:solidFill>
                  <a:srgbClr val="FFFF00"/>
                </a:solidFill>
                <a:latin typeface="Consolas" panose="020B0609020204030204" pitchFamily="49" charset="0"/>
              </a:rPr>
              <a:t>exec</a:t>
            </a:r>
            <a:r>
              <a:rPr lang="en-US" altLang="zh-TW" sz="2600" kern="0" spc="-96" dirty="0" err="1">
                <a:solidFill>
                  <a:schemeClr val="bg1"/>
                </a:solidFill>
                <a:latin typeface="Consolas" panose="020B0609020204030204" pitchFamily="49" charset="0"/>
              </a:rPr>
              <a:t>.__doc</a:t>
            </a:r>
            <a:r>
              <a:rPr lang="en-US" altLang="zh-TW" sz="2600" kern="0" spc="-96" dirty="0">
                <a:solidFill>
                  <a:schemeClr val="bg1"/>
                </a:solidFill>
                <a:latin typeface="Consolas" panose="020B0609020204030204" pitchFamily="49" charset="0"/>
              </a:rPr>
              <a:t>__[:134</a:t>
            </a:r>
            <a:r>
              <a:rPr lang="en-US" altLang="zh-TW" sz="2600" kern="0" spc="-96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the given source in the context of </a:t>
            </a:r>
            <a:r>
              <a:rPr lang="en-US" altLang="zh-TW" sz="2400" kern="0" spc="-19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globals</a:t>
            </a:r>
            <a:r>
              <a:rPr lang="en-US" altLang="zh-TW" sz="2400" kern="0" spc="-190" dirty="0">
                <a:solidFill>
                  <a:prstClr val="white"/>
                </a:solidFill>
                <a:latin typeface="Consolas" panose="020B0609020204030204" pitchFamily="49" charset="0"/>
              </a:rPr>
              <a:t> and locals</a:t>
            </a:r>
            <a:r>
              <a:rPr lang="en-US" altLang="zh-TW" sz="2400" kern="0" spc="-190" dirty="0" smtClean="0">
                <a:solidFill>
                  <a:prstClr val="white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87000"/>
              </a:lnSpc>
            </a:pPr>
            <a:endParaRPr lang="en-US" altLang="zh-TW" sz="2400" kern="0" spc="-19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may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200" kern="0" spc="-19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representing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one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more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Python</a:t>
            </a:r>
            <a:r>
              <a:rPr lang="en-US" altLang="zh-TW" sz="1200" kern="0" spc="-19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kern="0" spc="-19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statements</a:t>
            </a:r>
          </a:p>
          <a:p>
            <a:pPr>
              <a:lnSpc>
                <a:spcPct val="87000"/>
              </a:lnSpc>
            </a:pPr>
            <a:r>
              <a:rPr lang="en-US" altLang="zh-TW" sz="2400" kern="0" spc="-96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400" b="1" kern="0" spc="-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err="1" smtClean="0">
                <a:solidFill>
                  <a:srgbClr val="0070C0"/>
                </a:solidFill>
              </a:rPr>
              <a:t>eval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r>
              <a:rPr lang="en-US" altLang="en-US" sz="4200" spc="-100" dirty="0" smtClean="0">
                <a:solidFill>
                  <a:srgbClr val="0070C0"/>
                </a:solidFill>
              </a:rPr>
              <a:t> </a:t>
            </a:r>
            <a:r>
              <a:rPr lang="en-US" altLang="en-US" spc="-100" dirty="0" smtClean="0">
                <a:solidFill>
                  <a:srgbClr val="0070C0"/>
                </a:solidFill>
              </a:rPr>
              <a:t>and exec</a:t>
            </a:r>
            <a:r>
              <a:rPr lang="en-US" altLang="en-US" sz="4200" spc="-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</a:t>
            </a:r>
            <a:endParaRPr lang="en-US" altLang="en-US" sz="4200" spc="-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9094" y="2007265"/>
            <a:ext cx="9067800" cy="278735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588" y="3657600"/>
            <a:ext cx="9220200" cy="318836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14984" y="6483600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 bwMode="auto">
          <a:xfrm>
            <a:off x="6617495" y="3352800"/>
            <a:ext cx="2303099" cy="489812"/>
          </a:xfrm>
          <a:prstGeom prst="wedgeRoundRectCallout">
            <a:avLst>
              <a:gd name="adj1" fmla="val -88004"/>
              <a:gd name="adj2" fmla="val -26971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 kern="0" dirty="0">
                <a:solidFill>
                  <a:srgbClr val="C00000"/>
                </a:solidFill>
                <a:cs typeface="Times New Roman" panose="02020603050405020304" pitchFamily="18" charset="0"/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9457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3200" dirty="0" smtClean="0">
                <a:solidFill>
                  <a:srgbClr val="2D2DB9"/>
                </a:solidFill>
              </a:rPr>
              <a:t>So far, our </a:t>
            </a:r>
            <a:r>
              <a:rPr lang="en-US" altLang="zh-TW" sz="3200" dirty="0" err="1" smtClean="0">
                <a:solidFill>
                  <a:srgbClr val="2D2DB9"/>
                </a:solidFill>
              </a:rPr>
              <a:t>eval</a:t>
            </a:r>
            <a:r>
              <a:rPr lang="en-US" altLang="zh-TW" sz="3200" dirty="0" smtClean="0">
                <a:solidFill>
                  <a:srgbClr val="2D2DB9"/>
                </a:solidFill>
              </a:rPr>
              <a:t>() and exec() examples have all had string inputs. </a:t>
            </a:r>
          </a:p>
          <a:p>
            <a:pPr>
              <a:spcBef>
                <a:spcPts val="0"/>
              </a:spcBef>
            </a:pPr>
            <a:r>
              <a:rPr lang="en-US" altLang="zh-TW" sz="3200" dirty="0" smtClean="0">
                <a:solidFill>
                  <a:srgbClr val="2D2DB9"/>
                </a:solidFill>
              </a:rPr>
              <a:t>But there is another kind of argument that they can </a:t>
            </a:r>
            <a:br>
              <a:rPr lang="en-US" altLang="zh-TW" sz="3200" dirty="0" smtClean="0">
                <a:solidFill>
                  <a:srgbClr val="2D2DB9"/>
                </a:solidFill>
              </a:rPr>
            </a:br>
            <a:r>
              <a:rPr lang="en-US" altLang="zh-TW" sz="3200" dirty="0" smtClean="0">
                <a:solidFill>
                  <a:srgbClr val="2D2DB9"/>
                </a:solidFill>
              </a:rPr>
              <a:t>be given: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bytecode</a:t>
            </a:r>
            <a:r>
              <a:rPr lang="en-US" altLang="zh-TW" sz="3200" dirty="0" smtClean="0">
                <a:solidFill>
                  <a:srgbClr val="2D2DB9"/>
                </a:solidFill>
              </a:rPr>
              <a:t>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Using </a:t>
            </a:r>
            <a:r>
              <a:rPr lang="en-GB" altLang="en-US" sz="3478" dirty="0">
                <a:solidFill>
                  <a:srgbClr val="00B0F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B0F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 with exec</a:t>
            </a:r>
            <a:r>
              <a:rPr lang="en-GB" altLang="en-US" sz="32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 /</a:t>
            </a: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3478" dirty="0" err="1">
                <a:solidFill>
                  <a:srgbClr val="0070C0"/>
                </a:solidFill>
                <a:cs typeface="Arial" panose="020B0604020202020204" pitchFamily="34" charset="0"/>
              </a:rPr>
              <a:t>eval</a:t>
            </a:r>
            <a:r>
              <a:rPr lang="en-GB" altLang="en-US" sz="32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dirty="0">
              <a:solidFill>
                <a:srgbClr val="0070C0"/>
              </a:solidFill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645695" y="3581400"/>
            <a:ext cx="2303099" cy="489812"/>
          </a:xfrm>
          <a:prstGeom prst="wedgeRoundRectCallout">
            <a:avLst>
              <a:gd name="adj1" fmla="val -62416"/>
              <a:gd name="adj2" fmla="val -25588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 kern="0" dirty="0">
                <a:solidFill>
                  <a:srgbClr val="C00000"/>
                </a:solidFill>
                <a:cs typeface="Times New Roman" panose="02020603050405020304" pitchFamily="18" charset="0"/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37740394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292894" y="956405"/>
            <a:ext cx="9144000" cy="98960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3000" dirty="0"/>
              <a:t>The </a:t>
            </a:r>
            <a:r>
              <a:rPr lang="en-US" sz="3000" dirty="0" err="1"/>
              <a:t>dir</a:t>
            </a:r>
            <a:r>
              <a:rPr lang="en-US" sz="3000" dirty="0"/>
              <a:t>() </a:t>
            </a:r>
            <a:r>
              <a:rPr lang="en-US" sz="3000" dirty="0" smtClean="0"/>
              <a:t>function gives </a:t>
            </a:r>
            <a:r>
              <a:rPr lang="en-US" sz="3000" dirty="0"/>
              <a:t>the names of all the </a:t>
            </a:r>
            <a:r>
              <a:rPr lang="en-US" sz="3000" dirty="0" smtClean="0"/>
              <a:t> </a:t>
            </a:r>
            <a:r>
              <a:rPr lang="en-US" sz="3000" dirty="0"/>
              <a:t>variables, and functions that are defined in a </a:t>
            </a:r>
            <a:r>
              <a:rPr lang="en-US" sz="3000" dirty="0" smtClean="0"/>
              <a:t>module: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92894" y="1810141"/>
            <a:ext cx="9144000" cy="50478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t" anchorCtr="0"/>
          <a:lstStyle/>
          <a:p>
            <a:pPr>
              <a:lnSpc>
                <a:spcPct val="80000"/>
              </a:lnSpc>
            </a:pPr>
            <a:r>
              <a:rPr lang="en-US" sz="2600" dirty="0">
                <a:solidFill>
                  <a:prstClr val="white">
                    <a:lumMod val="6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600" dirty="0">
                <a:solidFill>
                  <a:srgbClr val="FFFF00"/>
                </a:solidFill>
                <a:latin typeface="Lucida Console" panose="020B0609040504020204" pitchFamily="49" charset="0"/>
              </a:rPr>
              <a:t> import math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dir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(math)</a:t>
            </a:r>
          </a:p>
          <a:p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['</a:t>
            </a:r>
            <a:r>
              <a:rPr lang="en-US" sz="2600" spc="-300" dirty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doc</a:t>
            </a:r>
            <a:r>
              <a:rPr lang="en-US" sz="2600" spc="-3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_file</a:t>
            </a:r>
            <a:r>
              <a:rPr lang="en-US" sz="2600" spc="-3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2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'_</a:t>
            </a:r>
            <a:r>
              <a:rPr lang="en-US" sz="2600" spc="-3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loader</a:t>
            </a:r>
            <a:r>
              <a:rPr lang="en-US" sz="2600" spc="-3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3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_name</a:t>
            </a:r>
            <a:r>
              <a:rPr lang="en-US" sz="2600" spc="-3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_</a:t>
            </a:r>
            <a:r>
              <a:rPr lang="en-US" sz="2600" spc="-4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4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'__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package__', '__spec__',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acos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acosh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asin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asinh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atan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'atan2',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atanh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'ceil',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copysign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'cos',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cosh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'degrees', 'e', 'erf',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erfc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exp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'expm1',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fabs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'factorial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'floor',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fmo</a:t>
            </a:r>
            <a:r>
              <a:rPr lang="en-US" sz="2600" spc="-1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frex</a:t>
            </a:r>
            <a:r>
              <a:rPr lang="en-US" sz="2600" spc="-2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',</a:t>
            </a:r>
            <a:r>
              <a:rPr lang="en-US" sz="24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2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fsum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,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'gamma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hypot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isfinit</a:t>
            </a:r>
            <a:r>
              <a:rPr lang="en-US" sz="2600" spc="-1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isin</a:t>
            </a:r>
            <a:r>
              <a:rPr lang="en-US" sz="2600" spc="-1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f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',</a:t>
            </a:r>
            <a:r>
              <a:rPr lang="en-US" sz="20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spc="-1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 smtClean="0">
                <a:solidFill>
                  <a:prstClr val="white"/>
                </a:solidFill>
                <a:latin typeface="Lucida Console" panose="020B0609040504020204" pitchFamily="49" charset="0"/>
              </a:rPr>
              <a:t>isnan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ldexp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lgamma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'log', 'log10', 'log1p',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'log2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modf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'pi', 'pow', 'radians', 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'si</a:t>
            </a:r>
            <a:r>
              <a:rPr lang="en-US" sz="2600" spc="-1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n</a:t>
            </a:r>
            <a:r>
              <a:rPr lang="en-US" sz="2600" spc="-4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spc="-1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,</a:t>
            </a:r>
            <a:r>
              <a:rPr lang="en-US" sz="2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sinh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sqrt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'tan',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tanh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', '</a:t>
            </a:r>
            <a:r>
              <a:rPr lang="en-US" sz="26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trunc</a:t>
            </a:r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']</a:t>
            </a:r>
          </a:p>
          <a:p>
            <a:r>
              <a:rPr lang="en-US" sz="2600" dirty="0">
                <a:solidFill>
                  <a:prstClr val="white"/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lnSpc>
                <a:spcPct val="80000"/>
              </a:lnSpc>
            </a:pPr>
            <a:endParaRPr lang="en-US" sz="2600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195024"/>
            <a:ext cx="9726745" cy="685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Exploring a module with </a:t>
            </a:r>
            <a:r>
              <a:rPr lang="en-US" sz="4800" b="1" dirty="0" err="1" smtClean="0">
                <a:solidFill>
                  <a:srgbClr val="0C77C3"/>
                </a:solidFill>
                <a:latin typeface="Elephant" panose="02020904090505020303" pitchFamily="18" charset="0"/>
              </a:rPr>
              <a:t>dir</a:t>
            </a:r>
            <a:r>
              <a:rPr lang="en-US" sz="2000" b="1" dirty="0" smtClean="0">
                <a:solidFill>
                  <a:srgbClr val="0C77C3"/>
                </a:solidFill>
                <a:latin typeface="Elephant" panose="02020904090505020303" pitchFamily="18" charset="0"/>
              </a:rPr>
              <a:t> </a:t>
            </a:r>
            <a:r>
              <a:rPr lang="en-US" sz="4800" b="1" dirty="0" smtClean="0">
                <a:solidFill>
                  <a:srgbClr val="0C77C3"/>
                </a:solidFill>
                <a:latin typeface="Agency FB" panose="020B0503020202020204" pitchFamily="34" charset="0"/>
              </a:rPr>
              <a:t>(</a:t>
            </a:r>
            <a:r>
              <a:rPr lang="en-US" sz="1600" b="1" dirty="0" smtClean="0">
                <a:solidFill>
                  <a:srgbClr val="0C77C3"/>
                </a:solidFill>
                <a:latin typeface="Agency FB" panose="020B0503020202020204" pitchFamily="34" charset="0"/>
              </a:rPr>
              <a:t> </a:t>
            </a:r>
            <a:r>
              <a:rPr lang="en-US" sz="4800" b="1" dirty="0" smtClean="0">
                <a:solidFill>
                  <a:srgbClr val="0C77C3"/>
                </a:solidFill>
                <a:latin typeface="Agency FB" panose="020B0503020202020204" pitchFamily="34" charset="0"/>
              </a:rPr>
              <a:t>)</a:t>
            </a:r>
            <a:endParaRPr lang="en-US" sz="4800" dirty="0">
              <a:solidFill>
                <a:srgbClr val="0C77C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2894" y="1106906"/>
            <a:ext cx="9144000" cy="5751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7053" indent="-197053" algn="l" defTabSz="788213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160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266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37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3479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7585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1692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5798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49904" indent="-197053" algn="l" defTabSz="788213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/>
              <a:t>These are </a:t>
            </a:r>
            <a:r>
              <a:rPr lang="en-US" altLang="en-US" sz="4000" dirty="0">
                <a:solidFill>
                  <a:srgbClr val="00B0F0"/>
                </a:solidFill>
              </a:rPr>
              <a:t>byte-compiled</a:t>
            </a:r>
            <a:r>
              <a:rPr lang="en-US" altLang="en-US" sz="4000" dirty="0"/>
              <a:t> versions of modules end in “</a:t>
            </a:r>
            <a:r>
              <a:rPr lang="en-US" altLang="en-US" sz="4000" dirty="0">
                <a:solidFill>
                  <a:srgbClr val="FF0000"/>
                </a:solidFill>
              </a:rPr>
              <a:t>.</a:t>
            </a:r>
            <a:r>
              <a:rPr lang="en-US" altLang="en-US" sz="4000" dirty="0" err="1">
                <a:solidFill>
                  <a:srgbClr val="FF0000"/>
                </a:solidFill>
              </a:rPr>
              <a:t>pyc</a:t>
            </a:r>
            <a:r>
              <a:rPr lang="en-US" altLang="en-US" sz="4000" dirty="0"/>
              <a:t>” instead of “</a:t>
            </a:r>
            <a:r>
              <a:rPr lang="en-US" altLang="en-US" sz="4000" dirty="0">
                <a:solidFill>
                  <a:srgbClr val="FF0000"/>
                </a:solidFill>
              </a:rPr>
              <a:t>.</a:t>
            </a:r>
            <a:r>
              <a:rPr lang="en-US" altLang="en-US" sz="4000" dirty="0" err="1">
                <a:solidFill>
                  <a:srgbClr val="FF0000"/>
                </a:solidFill>
              </a:rPr>
              <a:t>py</a:t>
            </a:r>
            <a:r>
              <a:rPr lang="en-US" altLang="en-US" sz="4000" dirty="0"/>
              <a:t>” </a:t>
            </a:r>
            <a:endParaRPr lang="en-US" altLang="en-US" sz="4000" dirty="0">
              <a:solidFill>
                <a:srgbClr val="FF0000"/>
              </a:solidFill>
            </a:endParaRPr>
          </a:p>
          <a:p>
            <a:pPr lvl="1"/>
            <a:r>
              <a:rPr lang="en-US" altLang="en-US" sz="3400" dirty="0"/>
              <a:t>This is done to hide the X.py source code</a:t>
            </a:r>
          </a:p>
          <a:p>
            <a:pPr lvl="1"/>
            <a:r>
              <a:rPr lang="en-US" altLang="en-US" sz="3400" dirty="0"/>
              <a:t>Or to get a slight speed up</a:t>
            </a:r>
          </a:p>
          <a:p>
            <a:pPr lvl="2"/>
            <a:r>
              <a:rPr lang="en-US" altLang="en-US" sz="3200" dirty="0"/>
              <a:t>It doesn't run any faster, but may </a:t>
            </a:r>
            <a:r>
              <a:rPr lang="en-US" altLang="en-US" sz="3200" i="1" dirty="0"/>
              <a:t>load</a:t>
            </a:r>
            <a:r>
              <a:rPr lang="en-US" altLang="en-US" sz="3200" dirty="0"/>
              <a:t> faster</a:t>
            </a:r>
          </a:p>
          <a:p>
            <a:pPr lvl="3"/>
            <a:r>
              <a:rPr lang="en-US" altLang="en-US" sz="3200" dirty="0"/>
              <a:t>But only if creation time of </a:t>
            </a:r>
            <a:r>
              <a:rPr lang="en-US" altLang="en-US" sz="3200" dirty="0" err="1"/>
              <a:t>X.pyc</a:t>
            </a:r>
            <a:r>
              <a:rPr lang="en-US" altLang="en-US" sz="3200" dirty="0"/>
              <a:t> </a:t>
            </a:r>
            <a:r>
              <a:rPr lang="en-US" altLang="en-US" sz="3200" b="1" dirty="0">
                <a:latin typeface="Lucida Console" panose="020B0609040504020204" pitchFamily="49" charset="0"/>
              </a:rPr>
              <a:t>≥</a:t>
            </a:r>
            <a:r>
              <a:rPr lang="en-US" altLang="en-US" sz="3200" dirty="0"/>
              <a:t> X.py</a:t>
            </a:r>
          </a:p>
          <a:p>
            <a:pPr lvl="2"/>
            <a:r>
              <a:rPr lang="en-US" altLang="en-US" sz="3200" dirty="0"/>
              <a:t>And so, sometimes, the same directory may contain both the </a:t>
            </a:r>
            <a:r>
              <a:rPr lang="en-US" altLang="en-US" sz="3200" dirty="0" err="1"/>
              <a:t>X.pyc</a:t>
            </a:r>
            <a:r>
              <a:rPr lang="en-US" altLang="en-US" sz="3200" dirty="0"/>
              <a:t> and X.py files</a:t>
            </a:r>
          </a:p>
          <a:p>
            <a:pPr>
              <a:spcBef>
                <a:spcPts val="2400"/>
              </a:spcBef>
            </a:pPr>
            <a:r>
              <a:rPr lang="en-US" altLang="en-US" sz="4000" dirty="0"/>
              <a:t>It is compiled to byte-code, so it is platform independent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292894" y="105781"/>
            <a:ext cx="9144000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4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dirty="0"/>
              <a:t>Some Packages Have .</a:t>
            </a:r>
            <a:r>
              <a:rPr lang="en-GB" altLang="en-US" dirty="0" err="1"/>
              <a:t>pyc</a:t>
            </a:r>
            <a:r>
              <a:rPr lang="en-GB" altLang="en-US" dirty="0"/>
              <a:t> Files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684366" y="458120"/>
            <a:ext cx="2980617" cy="695576"/>
          </a:xfrm>
          <a:prstGeom prst="trapezoid">
            <a:avLst>
              <a:gd name="adj" fmla="val 99476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4</a:t>
            </a:r>
            <a:b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592" dirty="0">
                <a:solidFill>
                  <a:srgbClr val="000000"/>
                </a:solidFill>
                <a:latin typeface="Arial" charset="0"/>
                <a:ea typeface="新細明體" charset="-120"/>
              </a:rPr>
              <a:t>Slide </a:t>
            </a:r>
            <a:r>
              <a:rPr lang="en-US" sz="2592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#74</a:t>
            </a:r>
            <a:endParaRPr lang="en-US" sz="3024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645695" y="3581400"/>
            <a:ext cx="2303099" cy="489812"/>
          </a:xfrm>
          <a:prstGeom prst="wedgeRoundRectCallout">
            <a:avLst>
              <a:gd name="adj1" fmla="val -28035"/>
              <a:gd name="adj2" fmla="val -46682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 kern="0" dirty="0">
                <a:solidFill>
                  <a:srgbClr val="C00000"/>
                </a:solidFill>
                <a:cs typeface="Times New Roman" panose="02020603050405020304" pitchFamily="18" charset="0"/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4452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 err="1">
                <a:latin typeface="Lucida Console" panose="020B0609040504020204" pitchFamily="49" charset="0"/>
              </a:rPr>
              <a:t>.</a:t>
            </a:r>
            <a:r>
              <a:rPr lang="en-US" altLang="zh-TW" sz="2300" spc="-600" dirty="0" err="1"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Compile source into a code object that can be executed by exec() or </a:t>
            </a:r>
            <a:r>
              <a:rPr lang="en-US" altLang="zh-TW" sz="2300" spc="-96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4F4F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4F4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4F4F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4F4F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 into 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print 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','&lt;string&gt;','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3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into a code object 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print 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9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9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9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79294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8334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</a:t>
            </a:r>
            <a:r>
              <a:rPr lang="en-US" altLang="zh-TW" sz="2300" spc="-96" dirty="0">
                <a:solidFill>
                  <a:srgbClr val="7F7F7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b="1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779294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435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0" y="105781"/>
            <a:ext cx="9729788" cy="10461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US" altLang="en-US" dirty="0">
                <a:solidFill>
                  <a:srgbClr val="0070C0"/>
                </a:solidFill>
              </a:rPr>
              <a:t>The </a:t>
            </a:r>
            <a:r>
              <a:rPr lang="en-US" altLang="en-US" dirty="0" smtClean="0">
                <a:solidFill>
                  <a:srgbClr val="0070C0"/>
                </a:solidFill>
              </a:rPr>
              <a:t>from </a:t>
            </a:r>
            <a:r>
              <a:rPr lang="en-US" altLang="en-US" sz="3600" b="1" dirty="0" smtClean="0">
                <a:solidFill>
                  <a:srgbClr val="0070C0"/>
                </a:solidFill>
              </a:rPr>
              <a:t>…</a:t>
            </a:r>
            <a:r>
              <a:rPr lang="en-US" altLang="en-US" dirty="0" smtClean="0">
                <a:solidFill>
                  <a:srgbClr val="0070C0"/>
                </a:solidFill>
              </a:rPr>
              <a:t> import  </a:t>
            </a:r>
            <a:r>
              <a:rPr lang="en-US" altLang="en-US" dirty="0">
                <a:solidFill>
                  <a:srgbClr val="0070C0"/>
                </a:solidFill>
              </a:rPr>
              <a:t>Statement: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4414" y="1122947"/>
            <a:ext cx="9458510" cy="5735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You can import specific names from a module:</a:t>
            </a:r>
          </a:p>
          <a:p>
            <a:pPr>
              <a:buFontTx/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 smtClean="0">
                <a:latin typeface="Lucida Console" panose="020B0609040504020204" pitchFamily="49" charset="0"/>
                <a:cs typeface="Courier New" pitchFamily="49" charset="0"/>
              </a:rPr>
              <a:t>from </a:t>
            </a:r>
            <a:r>
              <a:rPr lang="en-US" sz="3200" dirty="0" err="1" smtClean="0">
                <a:latin typeface="Lucida Console" panose="020B0609040504020204" pitchFamily="49" charset="0"/>
                <a:cs typeface="Courier New" pitchFamily="49" charset="0"/>
              </a:rPr>
              <a:t>modname</a:t>
            </a:r>
            <a:r>
              <a:rPr lang="en-US" sz="32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itchFamily="49" charset="0"/>
              </a:rPr>
              <a:t>import </a:t>
            </a:r>
            <a:r>
              <a:rPr lang="en-US" sz="3200" dirty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itchFamily="49" charset="0"/>
              </a:rPr>
              <a:t>f1, f2, </a:t>
            </a:r>
            <a:r>
              <a:rPr lang="en-US" sz="3200" dirty="0" smtClean="0">
                <a:solidFill>
                  <a:sysClr val="windowText" lastClr="000000"/>
                </a:solidFill>
                <a:latin typeface="Lucida Console" panose="020B0609040504020204" pitchFamily="49" charset="0"/>
                <a:cs typeface="Courier New" pitchFamily="49" charset="0"/>
              </a:rPr>
              <a:t>s1</a:t>
            </a:r>
            <a:r>
              <a:rPr lang="en-US" sz="32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br>
              <a:rPr lang="en-US" sz="3200" dirty="0" smtClean="0">
                <a:latin typeface="Lucida Console" panose="020B0609040504020204" pitchFamily="49" charset="0"/>
                <a:cs typeface="Courier New" pitchFamily="49" charset="0"/>
              </a:rPr>
            </a:br>
            <a:endParaRPr lang="en-US" sz="7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marL="509588" lvl="1" indent="-220663">
              <a:defRPr/>
            </a:pPr>
            <a:r>
              <a:rPr lang="en-US" spc="-50" dirty="0" smtClean="0">
                <a:solidFill>
                  <a:sysClr val="windowText" lastClr="000000"/>
                </a:solidFill>
              </a:rPr>
              <a:t>The specified objects are </a:t>
            </a:r>
            <a:r>
              <a:rPr lang="en-US" spc="-50" dirty="0">
                <a:solidFill>
                  <a:sysClr val="windowText" lastClr="000000"/>
                </a:solidFill>
              </a:rPr>
              <a:t>defined in </a:t>
            </a:r>
            <a:r>
              <a:rPr lang="en-US" spc="-50" dirty="0" err="1">
                <a:solidFill>
                  <a:sysClr val="windowText" lastClr="000000"/>
                </a:solidFill>
              </a:rPr>
              <a:t>modname</a:t>
            </a:r>
            <a:r>
              <a:rPr lang="en-US" spc="-50" dirty="0">
                <a:solidFill>
                  <a:sysClr val="windowText" lastClr="000000"/>
                </a:solidFill>
              </a:rPr>
              <a:t>.</a:t>
            </a:r>
          </a:p>
          <a:p>
            <a:pPr marL="798513" lvl="1" indent="-230188">
              <a:defRPr/>
            </a:pPr>
            <a:r>
              <a:rPr lang="en-US" sz="3400" dirty="0">
                <a:solidFill>
                  <a:sysClr val="windowText" lastClr="000000"/>
                </a:solidFill>
              </a:rPr>
              <a:t>Remember: in Python, everything is an </a:t>
            </a:r>
            <a:r>
              <a:rPr lang="en-US" sz="3400" dirty="0" smtClean="0">
                <a:solidFill>
                  <a:sysClr val="windowText" lastClr="000000"/>
                </a:solidFill>
              </a:rPr>
              <a:t>object </a:t>
            </a:r>
            <a:r>
              <a:rPr lang="en-US" sz="3400" dirty="0">
                <a:solidFill>
                  <a:sysClr val="windowText" lastClr="000000"/>
                </a:solidFill>
              </a:rPr>
              <a:t>(including functions).</a:t>
            </a:r>
          </a:p>
          <a:p>
            <a:pPr marL="798513" lvl="2" indent="-230188">
              <a:defRPr/>
            </a:pPr>
            <a:r>
              <a:rPr lang="en-US" sz="3400" spc="-30" dirty="0">
                <a:solidFill>
                  <a:sysClr val="windowText" lastClr="000000"/>
                </a:solidFill>
              </a:rPr>
              <a:t>Perhaps, f1 &amp; f2 are functions and s1 is a string.</a:t>
            </a:r>
          </a:p>
          <a:p>
            <a:pPr lvl="0">
              <a:defRPr/>
            </a:pPr>
            <a:endParaRPr lang="en-US" sz="1300" dirty="0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sz="3900" dirty="0">
                <a:solidFill>
                  <a:sysClr val="windowText" lastClr="000000"/>
                </a:solidFill>
              </a:rPr>
              <a:t>The effect of a</a:t>
            </a:r>
            <a:r>
              <a:rPr lang="en-US" sz="3900" dirty="0" smtClean="0">
                <a:solidFill>
                  <a:sysClr val="windowText" lastClr="000000"/>
                </a:solidFill>
              </a:rPr>
              <a:t> </a:t>
            </a:r>
            <a:r>
              <a:rPr lang="en-US" sz="3900" dirty="0">
                <a:solidFill>
                  <a:sysClr val="windowText" lastClr="000000"/>
                </a:solidFill>
              </a:rPr>
              <a:t>from… import command is:</a:t>
            </a:r>
          </a:p>
          <a:p>
            <a:pPr marL="509588" lvl="1" indent="-220663">
              <a:defRPr/>
            </a:pPr>
            <a:r>
              <a:rPr lang="en-US" spc="-80" dirty="0">
                <a:solidFill>
                  <a:sysClr val="windowText" lastClr="000000"/>
                </a:solidFill>
              </a:rPr>
              <a:t>You’ll access these objects directly, </a:t>
            </a:r>
            <a:r>
              <a:rPr lang="en-US" i="1" spc="-80" dirty="0">
                <a:solidFill>
                  <a:sysClr val="windowText" lastClr="000000"/>
                </a:solidFill>
              </a:rPr>
              <a:t>not indirectly through the module</a:t>
            </a:r>
            <a:r>
              <a:rPr lang="en-US" spc="-80" dirty="0">
                <a:solidFill>
                  <a:sysClr val="windowText" lastClr="000000"/>
                </a:solidFill>
              </a:rPr>
              <a:t>. (</a:t>
            </a:r>
            <a:r>
              <a:rPr lang="en-US" spc="-80" dirty="0" err="1" smtClean="0">
                <a:solidFill>
                  <a:sysClr val="windowText" lastClr="000000"/>
                </a:solidFill>
              </a:rPr>
              <a:t>ie</a:t>
            </a:r>
            <a:r>
              <a:rPr lang="en-US" spc="-80" dirty="0" smtClean="0">
                <a:solidFill>
                  <a:sysClr val="windowText" lastClr="000000"/>
                </a:solidFill>
              </a:rPr>
              <a:t>:</a:t>
            </a:r>
            <a:r>
              <a:rPr lang="en-US" sz="1200" spc="-80" dirty="0" smtClean="0">
                <a:solidFill>
                  <a:sysClr val="windowText" lastClr="000000"/>
                </a:solidFill>
              </a:rPr>
              <a:t> </a:t>
            </a:r>
            <a:r>
              <a:rPr lang="en-US" spc="-80" dirty="0">
                <a:solidFill>
                  <a:sysClr val="windowText" lastClr="000000"/>
                </a:solidFill>
              </a:rPr>
              <a:t>“s1”</a:t>
            </a:r>
            <a:r>
              <a:rPr lang="en-US" sz="2000" spc="-80" dirty="0">
                <a:solidFill>
                  <a:sysClr val="windowText" lastClr="000000"/>
                </a:solidFill>
              </a:rPr>
              <a:t> </a:t>
            </a:r>
            <a:r>
              <a:rPr lang="en-US" i="1" spc="-80" dirty="0">
                <a:solidFill>
                  <a:sysClr val="windowText" lastClr="000000"/>
                </a:solidFill>
              </a:rPr>
              <a:t>not </a:t>
            </a:r>
            <a:r>
              <a:rPr lang="en-US" spc="-80" dirty="0">
                <a:solidFill>
                  <a:sysClr val="windowText" lastClr="000000"/>
                </a:solidFill>
              </a:rPr>
              <a:t>“</a:t>
            </a:r>
            <a:r>
              <a:rPr lang="en-US" i="1" spc="-80" dirty="0">
                <a:solidFill>
                  <a:sysClr val="windowText" lastClr="000000"/>
                </a:solidFill>
              </a:rPr>
              <a:t>modname.s1</a:t>
            </a:r>
            <a:r>
              <a:rPr lang="en-US" spc="-80" dirty="0">
                <a:solidFill>
                  <a:sysClr val="windowText" lastClr="000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5012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&gt;'</a:t>
            </a:r>
            <a:r>
              <a:rPr lang="en-US" altLang="zh-TW" sz="2300" spc="-96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zh-TW" sz="2300" spc="-96" dirty="0" smtClean="0">
                <a:latin typeface="Lucida Console" panose="020B0609040504020204" pitchFamily="49" charset="0"/>
              </a:rPr>
              <a:t>)</a:t>
            </a:r>
            <a:endParaRPr lang="en-US" altLang="zh-TW" sz="2300" spc="-96" dirty="0"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79294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782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must be 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'exec'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 compile a module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79294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>
                <a:alpha val="20000"/>
              </a:srgb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62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must be </a:t>
            </a:r>
            <a:r>
              <a:rPr lang="en-US" altLang="zh-TW" sz="2300" b="1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'exec'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 compile a module,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'single'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to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compile a single (interactive) 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single</a:t>
            </a:r>
            <a:r>
              <a:rPr lang="en-US" altLang="zh-TW" sz="2300" spc="-96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 smtClean="0">
                <a:latin typeface="Lucida Console" panose="020B0609040504020204" pitchFamily="49" charset="0"/>
              </a:rPr>
              <a:t>)</a:t>
            </a:r>
            <a:endParaRPr lang="en-US" altLang="zh-TW" sz="2300" spc="-96" dirty="0"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79294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>
                <a:alpha val="20000"/>
              </a:srgb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84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must be </a:t>
            </a:r>
            <a:r>
              <a:rPr lang="en-US" altLang="zh-TW" sz="2300" b="1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'exec'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 compile a module, </a:t>
            </a:r>
            <a:r>
              <a:rPr lang="en-US" altLang="zh-TW" sz="2300" b="1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'single'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compile a single (interactive) statement, or 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trike="sngStrike" spc="-96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 smtClean="0">
                <a:latin typeface="Lucida Console" panose="020B0609040504020204" pitchFamily="49" charset="0"/>
              </a:rPr>
              <a:t>)</a:t>
            </a:r>
            <a:endParaRPr lang="en-US" altLang="zh-TW" sz="2300" spc="-96" dirty="0"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5779294" y="2286000"/>
            <a:ext cx="2590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>
                <a:alpha val="20000"/>
              </a:srgb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>
                <a:alpha val="20000"/>
              </a:srgb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025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into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that can be executed by exec() or </a:t>
            </a:r>
            <a:r>
              <a:rPr lang="en-US" altLang="zh-TW" sz="2300" spc="-96" dirty="0" err="1">
                <a:solidFill>
                  <a:srgbClr val="FF7979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statement</a:t>
            </a:r>
            <a:r>
              <a:rPr lang="en-US" altLang="zh-TW" sz="2300" strike="sngStrike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trike="sngStrike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or expression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The mode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must be 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'exec'</a:t>
            </a:r>
            <a:r>
              <a:rPr lang="en-US" altLang="zh-TW" sz="2300" spc="-96" dirty="0">
                <a:solidFill>
                  <a:srgbClr val="FF7979"/>
                </a:solidFill>
                <a:latin typeface="Lucida Console" panose="020B0609040504020204" pitchFamily="49" charset="0"/>
              </a:rPr>
              <a:t> to compile a 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module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print(42)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398294" y="2286000"/>
            <a:ext cx="1726096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F0F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699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Compile source into a code object 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)','&lt;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string&gt;','exec')</a:t>
            </a:r>
            <a:endParaRPr lang="en-US" altLang="zh-TW" sz="2300" spc="-15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8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Compile source into </a:t>
            </a:r>
            <a:r>
              <a:rPr lang="en-US" altLang="zh-TW" sz="2300" b="1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a code object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that can be executed by exec()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)','&lt;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string&gt;','exec')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b="1" spc="-96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9797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000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9797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9797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9797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Compile source into a code object that</a:t>
            </a:r>
            <a:r>
              <a:rPr lang="en-US" altLang="zh-TW" sz="2300" b="1" spc="-96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can be executed by exec()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 mode must be 'exec' to compile a module,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</a:t>
            </a: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print(42</a:t>
            </a:r>
            <a:r>
              <a:rPr lang="en-US" altLang="zh-TW" sz="2300" spc="-96" dirty="0" smtClean="0">
                <a:solidFill>
                  <a:srgbClr val="CF0FAA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','&lt;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string&gt;','exec')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spc="-96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DCD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CDCD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latin typeface="Lucida Console" panose="020B0609040504020204" pitchFamily="49" charset="0"/>
              </a:rPr>
              <a:t>(</a:t>
            </a:r>
            <a:r>
              <a:rPr lang="en-US" altLang="zh-TW" sz="2300" b="1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8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into a code object that 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can be executed by exec()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 mode must be 'exec' to compile a module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)','&lt;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string&gt;','exec')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spc="-96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DCD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CDCD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200" dirty="0">
                <a:latin typeface="Lucida Console" panose="020B0609040504020204" pitchFamily="49" charset="0"/>
              </a:rPr>
              <a:t>(</a:t>
            </a:r>
            <a:r>
              <a:rPr lang="en-US" altLang="zh-TW" sz="2300" b="1" spc="-200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200" dirty="0">
                <a:latin typeface="Lucida Console" panose="020B0609040504020204" pitchFamily="49" charset="0"/>
              </a:rPr>
              <a:t>('</a:t>
            </a:r>
            <a:r>
              <a:rPr lang="en-US" altLang="zh-TW" sz="2300" b="1" spc="-200" dirty="0">
                <a:solidFill>
                  <a:srgbClr val="CF0FAA"/>
                </a:solidFill>
                <a:latin typeface="Lucida Console" panose="020B0609040504020204" pitchFamily="49" charset="0"/>
              </a:rPr>
              <a:t>print(1,end=""</a:t>
            </a:r>
            <a:r>
              <a:rPr lang="en-US" altLang="zh-TW" sz="2300" b="1" spc="-400" dirty="0">
                <a:solidFill>
                  <a:srgbClr val="CF0FAA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b="1" spc="-200" dirty="0">
                <a:solidFill>
                  <a:srgbClr val="CF0FAA"/>
                </a:solidFill>
                <a:latin typeface="Lucida Console" panose="020B0609040504020204" pitchFamily="49" charset="0"/>
              </a:rPr>
              <a:t>;print(2</a:t>
            </a:r>
            <a:r>
              <a:rPr lang="en-US" altLang="zh-TW" sz="2300" b="1" spc="-500" dirty="0">
                <a:solidFill>
                  <a:srgbClr val="CF0FAA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b="1" spc="-800" dirty="0">
                <a:solidFill>
                  <a:srgbClr val="CF0FAA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&lt;string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00" spc="-500" dirty="0">
                <a:latin typeface="Lucida Console" panose="020B0609040504020204" pitchFamily="49" charset="0"/>
              </a:rPr>
              <a:t>'</a:t>
            </a:r>
            <a:r>
              <a:rPr lang="en-US" altLang="zh-TW" sz="2300" b="1" spc="-200" dirty="0">
                <a:solidFill>
                  <a:srgbClr val="2D2DB9"/>
                </a:solidFill>
                <a:latin typeface="Lucida Console" panose="020B0609040504020204" pitchFamily="49" charset="0"/>
              </a:rPr>
              <a:t>exe</a:t>
            </a:r>
            <a:r>
              <a:rPr lang="en-US" altLang="zh-TW" sz="2300" b="1" spc="-400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2300" spc="-400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12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5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32" y="835352"/>
            <a:ext cx="9186020" cy="6022648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[: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148]+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compile.</a:t>
            </a:r>
            <a:r>
              <a:rPr lang="en-US" altLang="zh-TW" sz="2300" spc="-6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_doc</a:t>
            </a:r>
            <a:r>
              <a:rPr lang="en-US" altLang="zh-TW" sz="2300" spc="-6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_[20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3: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338</a:t>
            </a:r>
            <a:r>
              <a:rPr lang="en-US" altLang="zh-TW" sz="2300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])</a:t>
            </a:r>
            <a:endParaRPr lang="en-US" altLang="zh-TW" sz="2300" spc="-96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b="1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b="1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into a </a:t>
            </a:r>
            <a:r>
              <a:rPr lang="en-US" altLang="zh-TW" sz="2300" spc="-96" dirty="0">
                <a:solidFill>
                  <a:srgbClr val="FFC000"/>
                </a:solidFill>
                <a:latin typeface="Lucida Console" panose="020B0609040504020204" pitchFamily="49" charset="0"/>
              </a:rPr>
              <a:t>code object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that 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can be executed by exec()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or 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().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400" spc="-96" dirty="0">
              <a:solidFill>
                <a:srgbClr val="FFCDCD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source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code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may</a:t>
            </a:r>
            <a:r>
              <a:rPr lang="en-US" altLang="zh-TW" sz="18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represent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Python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modul</a:t>
            </a:r>
            <a:r>
              <a:rPr lang="en-US" altLang="zh-TW" sz="2300" spc="-400" dirty="0">
                <a:solidFill>
                  <a:srgbClr val="FFCDCD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statement or expression.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The mode must be 'exec' to compile a module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, 'single' to compile a single (interactive) statement, or '</a:t>
            </a:r>
            <a:r>
              <a:rPr lang="en-US" altLang="zh-TW" sz="2300" spc="-96" dirty="0" err="1">
                <a:solidFill>
                  <a:srgbClr val="FFCDCD"/>
                </a:solidFill>
                <a:latin typeface="Lucida Console" panose="020B0609040504020204" pitchFamily="49" charset="0"/>
              </a:rPr>
              <a:t>eval</a:t>
            </a:r>
            <a:r>
              <a:rPr lang="en-US" altLang="zh-TW" sz="2300" spc="-96" dirty="0">
                <a:solidFill>
                  <a:srgbClr val="FFCDCD"/>
                </a:solidFill>
                <a:latin typeface="Lucida Console" panose="020B0609040504020204" pitchFamily="49" charset="0"/>
              </a:rPr>
              <a:t>' to compile an expression.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=compile('print(42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)','&lt;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string&gt;','exec')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endParaRPr lang="en-US" altLang="zh-TW" sz="2300" spc="-96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&lt;</a:t>
            </a:r>
            <a:r>
              <a:rPr lang="en-US" altLang="zh-TW" sz="2300" b="1" spc="-70" dirty="0">
                <a:solidFill>
                  <a:srgbClr val="FFCDCD"/>
                </a:solidFill>
                <a:latin typeface="Lucida Fax" panose="02060602050505020204" pitchFamily="18" charset="0"/>
              </a:rPr>
              <a:t>code object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&lt;module&gt;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at 0x6ffffd85db0,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file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130" dirty="0">
                <a:solidFill>
                  <a:srgbClr val="FFCDCD"/>
                </a:solidFill>
                <a:latin typeface="Lucida Fax" panose="02060602050505020204" pitchFamily="18" charset="0"/>
              </a:rPr>
              <a:t>"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&lt;string&gt;",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line</a:t>
            </a:r>
            <a:r>
              <a:rPr lang="en-US" altLang="zh-TW" sz="20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 </a:t>
            </a:r>
            <a:r>
              <a:rPr lang="en-US" altLang="zh-TW" sz="2300" spc="-70" dirty="0">
                <a:solidFill>
                  <a:srgbClr val="FFCDCD"/>
                </a:solidFill>
                <a:latin typeface="Lucida Fax" panose="02060602050505020204" pitchFamily="18" charset="0"/>
              </a:rPr>
              <a:t>1</a:t>
            </a:r>
            <a:r>
              <a:rPr lang="en-US" altLang="zh-TW" sz="2300" spc="100" dirty="0">
                <a:solidFill>
                  <a:srgbClr val="FFCDCD"/>
                </a:solidFill>
                <a:latin typeface="Lucida Fax" panose="02060602050505020204" pitchFamily="18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300" spc="-96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exec(</a:t>
            </a:r>
            <a:r>
              <a:rPr lang="en-US" altLang="zh-TW" sz="2300" spc="-96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print_exec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exec(compile('print(1,end=""</a:t>
            </a:r>
            <a:r>
              <a:rPr lang="en-US" altLang="zh-TW" sz="23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;print(2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&lt;string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US" altLang="zh-TW" sz="2300" spc="-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spc="-5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</a:t>
            </a:r>
            <a:r>
              <a:rPr lang="en-US" altLang="zh-TW" sz="2300" spc="-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exe</a:t>
            </a:r>
            <a:r>
              <a:rPr lang="en-US" altLang="zh-TW" sz="2300" spc="-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12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300" spc="-96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var_exec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 = </a:t>
            </a:r>
            <a:r>
              <a:rPr lang="en-US" altLang="zh-TW" sz="2300" spc="-96" dirty="0">
                <a:solidFill>
                  <a:srgbClr val="00B0F0"/>
                </a:solidFill>
                <a:latin typeface="Lucida Console" panose="020B0609040504020204" pitchFamily="49" charset="0"/>
              </a:rPr>
              <a:t>compile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CF0FAA"/>
                </a:solidFill>
                <a:latin typeface="Lucida Console" panose="020B0609040504020204" pitchFamily="49" charset="0"/>
              </a:rPr>
              <a:t>print(X)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</a:t>
            </a:r>
            <a:r>
              <a:rPr lang="en-US" altLang="zh-TW" sz="2300" spc="-96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,'&lt;string&gt;',</a:t>
            </a:r>
            <a:r>
              <a:rPr lang="en-US" altLang="zh-TW" sz="2300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300" b="1" spc="-96" dirty="0">
                <a:solidFill>
                  <a:srgbClr val="2D2DB9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2300" spc="-96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altLang="zh-TW" sz="23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300" spc="-96" dirty="0">
              <a:solidFill>
                <a:srgbClr val="FFB7B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92894" y="208446"/>
            <a:ext cx="9144000" cy="712058"/>
          </a:xfrm>
          <a:prstGeom prst="rect">
            <a:avLst/>
          </a:prstGeom>
        </p:spPr>
        <p:txBody>
          <a:bodyPr vert="horz" lIns="79513" tIns="39757" rIns="79513" bIns="39757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389169" algn="l"/>
                <a:tab pos="778337" algn="l"/>
                <a:tab pos="1167506" algn="l"/>
                <a:tab pos="1556674" algn="l"/>
                <a:tab pos="1947334" algn="l"/>
                <a:tab pos="2336503" algn="l"/>
                <a:tab pos="2725671" algn="l"/>
                <a:tab pos="3114840" algn="l"/>
                <a:tab pos="3505499" algn="l"/>
                <a:tab pos="3894668" algn="l"/>
                <a:tab pos="4283837" algn="l"/>
                <a:tab pos="4673005" algn="l"/>
                <a:tab pos="5063664" algn="l"/>
                <a:tab pos="5452834" algn="l"/>
                <a:tab pos="5842001" algn="l"/>
                <a:tab pos="6231170" algn="l"/>
                <a:tab pos="6621830" algn="l"/>
                <a:tab pos="7010998" algn="l"/>
                <a:tab pos="7400167" algn="l"/>
                <a:tab pos="7789335" algn="l"/>
              </a:tabLst>
            </a:pPr>
            <a:r>
              <a:rPr lang="en-GB" altLang="en-US" sz="3478" dirty="0">
                <a:solidFill>
                  <a:srgbClr val="0070C0"/>
                </a:solidFill>
                <a:cs typeface="Arial" panose="020B0604020202020204" pitchFamily="34" charset="0"/>
              </a:rPr>
              <a:t>Compile</a:t>
            </a:r>
            <a:r>
              <a:rPr lang="en-GB" altLang="en-US" sz="3600" b="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()</a:t>
            </a:r>
            <a:endParaRPr lang="en-GB" altLang="en-US" sz="3478" b="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/>
      </p:transition>
    </mc:Choice>
    <mc:Fallback xmlns="">
      <p:transition>
        <p:randomBa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10234</TotalTime>
  <Words>21645</Words>
  <Application>Microsoft Office PowerPoint</Application>
  <PresentationFormat>Custom</PresentationFormat>
  <Paragraphs>3112</Paragraphs>
  <Slides>221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221</vt:i4>
      </vt:variant>
    </vt:vector>
  </HeadingPairs>
  <TitlesOfParts>
    <vt:vector size="250" baseType="lpstr">
      <vt:lpstr>Arial Unicode MS</vt:lpstr>
      <vt:lpstr>ＭＳ Ｐゴシック</vt:lpstr>
      <vt:lpstr>ＭＳ Ｐゴシック</vt:lpstr>
      <vt:lpstr>新細明體</vt:lpstr>
      <vt:lpstr>Agency FB</vt:lpstr>
      <vt:lpstr>Arial</vt:lpstr>
      <vt:lpstr>Arial Black</vt:lpstr>
      <vt:lpstr>Arial Narrow</vt:lpstr>
      <vt:lpstr>Bahnschrift</vt:lpstr>
      <vt:lpstr>Calibri</vt:lpstr>
      <vt:lpstr>Calibri Light</vt:lpstr>
      <vt:lpstr>Century</vt:lpstr>
      <vt:lpstr>Consolas</vt:lpstr>
      <vt:lpstr>Cooper Black</vt:lpstr>
      <vt:lpstr>Courier New</vt:lpstr>
      <vt:lpstr>Elephant</vt:lpstr>
      <vt:lpstr>Franklin Gothic Heavy</vt:lpstr>
      <vt:lpstr>Lucida Console</vt:lpstr>
      <vt:lpstr>Lucida Fax</vt:lpstr>
      <vt:lpstr>Lucida Sans Typewriter</vt:lpstr>
      <vt:lpstr>Symbol</vt:lpstr>
      <vt:lpstr>Times</vt:lpstr>
      <vt:lpstr>Times New Roman</vt:lpstr>
      <vt:lpstr>Verdana</vt:lpstr>
      <vt:lpstr>Wingdings</vt:lpstr>
      <vt:lpstr>1_Office Theme</vt:lpstr>
      <vt:lpstr>5_Office Theme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a module with dir (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 control with _...</vt:lpstr>
      <vt:lpstr>The system variables in math</vt:lpstr>
      <vt:lpstr>The system variables in math</vt:lpstr>
      <vt:lpstr>The system variables in math</vt:lpstr>
      <vt:lpstr>The system variables in math</vt:lpstr>
      <vt:lpstr>The system variables in math</vt:lpstr>
      <vt:lpstr>The system variables in math</vt:lpstr>
      <vt:lpstr>PowerPoint Presentation</vt:lpstr>
      <vt:lpstr>PowerPoint Presentation</vt:lpstr>
      <vt:lpstr>The system variables in math</vt:lpstr>
      <vt:lpstr>The system variables in math</vt:lpstr>
      <vt:lpstr>The system variables in math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Sidebar: Consider the following program…</vt:lpstr>
      <vt:lpstr>Sidebar: Consider the following program…</vt:lpstr>
      <vt:lpstr>Sidebar: Consider the following program…</vt:lpstr>
      <vt:lpstr>Sidebar: Consider the following program…</vt:lpstr>
      <vt:lpstr>But, of course, the process of total overwriting is not the same process as that of updating, so it doesn’t affect the original variable.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 names</dc:title>
  <dc:creator>Steve Haga</dc:creator>
  <cp:lastModifiedBy>Me</cp:lastModifiedBy>
  <cp:revision>424</cp:revision>
  <dcterms:created xsi:type="dcterms:W3CDTF">2017-03-07T03:26:49Z</dcterms:created>
  <dcterms:modified xsi:type="dcterms:W3CDTF">2020-04-18T05:12:26Z</dcterms:modified>
</cp:coreProperties>
</file>