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55"/>
  </p:notesMasterIdLst>
  <p:sldIdLst>
    <p:sldId id="1299" r:id="rId4"/>
    <p:sldId id="1300" r:id="rId5"/>
    <p:sldId id="1301" r:id="rId6"/>
    <p:sldId id="1303" r:id="rId7"/>
    <p:sldId id="1302" r:id="rId8"/>
    <p:sldId id="1304" r:id="rId9"/>
    <p:sldId id="1305" r:id="rId10"/>
    <p:sldId id="1306" r:id="rId11"/>
    <p:sldId id="1307" r:id="rId12"/>
    <p:sldId id="1308" r:id="rId13"/>
    <p:sldId id="1309" r:id="rId14"/>
    <p:sldId id="1313" r:id="rId15"/>
    <p:sldId id="1310" r:id="rId16"/>
    <p:sldId id="1311" r:id="rId17"/>
    <p:sldId id="759" r:id="rId18"/>
    <p:sldId id="1314" r:id="rId19"/>
    <p:sldId id="1315" r:id="rId20"/>
    <p:sldId id="1316" r:id="rId21"/>
    <p:sldId id="760" r:id="rId22"/>
    <p:sldId id="697" r:id="rId23"/>
    <p:sldId id="1579" r:id="rId24"/>
    <p:sldId id="943" r:id="rId25"/>
    <p:sldId id="1321" r:id="rId26"/>
    <p:sldId id="1320" r:id="rId27"/>
    <p:sldId id="1319" r:id="rId28"/>
    <p:sldId id="1318" r:id="rId29"/>
    <p:sldId id="1317" r:id="rId30"/>
    <p:sldId id="922" r:id="rId31"/>
    <p:sldId id="1326" r:id="rId32"/>
    <p:sldId id="1327" r:id="rId33"/>
    <p:sldId id="1324" r:id="rId34"/>
    <p:sldId id="1328" r:id="rId35"/>
    <p:sldId id="1325" r:id="rId36"/>
    <p:sldId id="1329" r:id="rId37"/>
    <p:sldId id="1330" r:id="rId38"/>
    <p:sldId id="1331" r:id="rId39"/>
    <p:sldId id="1332" r:id="rId40"/>
    <p:sldId id="1333" r:id="rId41"/>
    <p:sldId id="1335" r:id="rId42"/>
    <p:sldId id="1336" r:id="rId43"/>
    <p:sldId id="1337" r:id="rId44"/>
    <p:sldId id="1339" r:id="rId45"/>
    <p:sldId id="1340" r:id="rId46"/>
    <p:sldId id="1341" r:id="rId47"/>
    <p:sldId id="1001" r:id="rId48"/>
    <p:sldId id="1003" r:id="rId49"/>
    <p:sldId id="1004" r:id="rId50"/>
    <p:sldId id="1005" r:id="rId51"/>
    <p:sldId id="1011" r:id="rId52"/>
    <p:sldId id="1022" r:id="rId53"/>
    <p:sldId id="1015" r:id="rId54"/>
    <p:sldId id="1019" r:id="rId55"/>
    <p:sldId id="1020" r:id="rId56"/>
    <p:sldId id="1342" r:id="rId57"/>
    <p:sldId id="956" r:id="rId58"/>
    <p:sldId id="1344" r:id="rId59"/>
    <p:sldId id="1345" r:id="rId60"/>
    <p:sldId id="1346" r:id="rId61"/>
    <p:sldId id="1347" r:id="rId62"/>
    <p:sldId id="959" r:id="rId63"/>
    <p:sldId id="1348" r:id="rId64"/>
    <p:sldId id="1350" r:id="rId65"/>
    <p:sldId id="1349" r:id="rId66"/>
    <p:sldId id="1352" r:id="rId67"/>
    <p:sldId id="1353" r:id="rId68"/>
    <p:sldId id="1354" r:id="rId69"/>
    <p:sldId id="1355" r:id="rId70"/>
    <p:sldId id="1357" r:id="rId71"/>
    <p:sldId id="1359" r:id="rId72"/>
    <p:sldId id="1364" r:id="rId73"/>
    <p:sldId id="1363" r:id="rId74"/>
    <p:sldId id="1365" r:id="rId75"/>
    <p:sldId id="1380" r:id="rId76"/>
    <p:sldId id="1381" r:id="rId77"/>
    <p:sldId id="1228" r:id="rId78"/>
    <p:sldId id="1241" r:id="rId79"/>
    <p:sldId id="1230" r:id="rId80"/>
    <p:sldId id="1231" r:id="rId81"/>
    <p:sldId id="1377" r:id="rId82"/>
    <p:sldId id="1378" r:id="rId83"/>
    <p:sldId id="1376" r:id="rId84"/>
    <p:sldId id="1372" r:id="rId85"/>
    <p:sldId id="1366" r:id="rId86"/>
    <p:sldId id="1373" r:id="rId87"/>
    <p:sldId id="1369" r:id="rId88"/>
    <p:sldId id="1370" r:id="rId89"/>
    <p:sldId id="1374" r:id="rId90"/>
    <p:sldId id="1375" r:id="rId91"/>
    <p:sldId id="1379" r:id="rId92"/>
    <p:sldId id="1238" r:id="rId93"/>
    <p:sldId id="1383" r:id="rId94"/>
    <p:sldId id="1384" r:id="rId95"/>
    <p:sldId id="1387" r:id="rId96"/>
    <p:sldId id="1386" r:id="rId97"/>
    <p:sldId id="1388" r:id="rId98"/>
    <p:sldId id="1247" r:id="rId99"/>
    <p:sldId id="1390" r:id="rId100"/>
    <p:sldId id="1391" r:id="rId101"/>
    <p:sldId id="1392" r:id="rId102"/>
    <p:sldId id="1393" r:id="rId103"/>
    <p:sldId id="1395" r:id="rId104"/>
    <p:sldId id="1396" r:id="rId105"/>
    <p:sldId id="1397" r:id="rId106"/>
    <p:sldId id="1398" r:id="rId107"/>
    <p:sldId id="1261" r:id="rId108"/>
    <p:sldId id="1401" r:id="rId109"/>
    <p:sldId id="1402" r:id="rId110"/>
    <p:sldId id="1262" r:id="rId111"/>
    <p:sldId id="1404" r:id="rId112"/>
    <p:sldId id="1403" r:id="rId113"/>
    <p:sldId id="1405" r:id="rId114"/>
    <p:sldId id="1406" r:id="rId115"/>
    <p:sldId id="1407" r:id="rId116"/>
    <p:sldId id="1408" r:id="rId117"/>
    <p:sldId id="1410" r:id="rId118"/>
    <p:sldId id="1411" r:id="rId119"/>
    <p:sldId id="1412" r:id="rId120"/>
    <p:sldId id="1413" r:id="rId121"/>
    <p:sldId id="1414" r:id="rId122"/>
    <p:sldId id="1415" r:id="rId123"/>
    <p:sldId id="1416" r:id="rId124"/>
    <p:sldId id="1417" r:id="rId125"/>
    <p:sldId id="1426" r:id="rId126"/>
    <p:sldId id="1419" r:id="rId127"/>
    <p:sldId id="1418" r:id="rId128"/>
    <p:sldId id="1420" r:id="rId129"/>
    <p:sldId id="1421" r:id="rId130"/>
    <p:sldId id="1422" r:id="rId131"/>
    <p:sldId id="1423" r:id="rId132"/>
    <p:sldId id="1424" r:id="rId133"/>
    <p:sldId id="1425" r:id="rId134"/>
    <p:sldId id="1427" r:id="rId135"/>
    <p:sldId id="1428" r:id="rId136"/>
    <p:sldId id="1284" r:id="rId137"/>
    <p:sldId id="1285" r:id="rId138"/>
    <p:sldId id="1286" r:id="rId139"/>
    <p:sldId id="1287" r:id="rId140"/>
    <p:sldId id="1288" r:id="rId141"/>
    <p:sldId id="1429" r:id="rId142"/>
    <p:sldId id="1430" r:id="rId143"/>
    <p:sldId id="1432" r:id="rId144"/>
    <p:sldId id="1293" r:id="rId145"/>
    <p:sldId id="1294" r:id="rId146"/>
    <p:sldId id="1295" r:id="rId147"/>
    <p:sldId id="1296" r:id="rId148"/>
    <p:sldId id="1297" r:id="rId149"/>
    <p:sldId id="1434" r:id="rId150"/>
    <p:sldId id="1435" r:id="rId151"/>
    <p:sldId id="1439" r:id="rId152"/>
    <p:sldId id="1437" r:id="rId153"/>
    <p:sldId id="1438" r:id="rId154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8000"/>
    <a:srgbClr val="7B430B"/>
    <a:srgbClr val="A2580E"/>
    <a:srgbClr val="894D0B"/>
    <a:srgbClr val="B86410"/>
    <a:srgbClr val="5B9BD5"/>
    <a:srgbClr val="BFBFBF"/>
    <a:srgbClr val="33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52"/>
      </p:cViewPr>
      <p:guideLst>
        <p:guide orient="horz" pos="2160"/>
        <p:guide pos="3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tableStyles" Target="tableStyles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presProps" Target="presProp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558E-8742-4BFA-AD8A-F33C97E8B945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357-523C-40C5-B7CE-88AC67A9F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57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21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52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1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69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90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7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96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406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99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507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3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6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3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104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763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58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186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107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7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134</a:t>
            </a:fld>
            <a:endParaRPr lang="en-GB" altLang="en-US"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512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135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37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136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827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77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423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433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139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08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49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141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806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149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574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78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79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05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80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9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81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82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82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17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8C6C360-1AA6-426F-A8D9-CCF19AC95601}" type="slidenum">
              <a:rPr lang="en-GB" altLang="en-US" smtClean="0">
                <a:solidFill>
                  <a:prstClr val="black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83</a:t>
            </a:fld>
            <a:endParaRPr lang="en-GB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4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70" y="4191000"/>
            <a:ext cx="6648689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7" y="6248400"/>
            <a:ext cx="3081099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6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22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7" y="381000"/>
            <a:ext cx="2148661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3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39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1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6" y="1681163"/>
            <a:ext cx="41364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6" y="2505075"/>
            <a:ext cx="41364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9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2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7"/>
            <a:ext cx="49257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78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457200"/>
            <a:ext cx="31381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7"/>
            <a:ext cx="49257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0" y="2057400"/>
            <a:ext cx="31381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67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5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06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77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92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32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18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59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6"/>
            <a:ext cx="82703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3"/>
            <a:ext cx="827032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95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6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38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92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4/14/2020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3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8" y="1676400"/>
            <a:ext cx="421624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8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89" y="274638"/>
            <a:ext cx="875681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92" y="1535113"/>
            <a:ext cx="4299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92" y="2174875"/>
            <a:ext cx="4299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7" y="1535113"/>
            <a:ext cx="430070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7" y="2174875"/>
            <a:ext cx="430070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2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1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2" y="273050"/>
            <a:ext cx="32010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6"/>
            <a:ext cx="543922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2" y="1435103"/>
            <a:ext cx="320103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9" y="4800600"/>
            <a:ext cx="58378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9" y="612775"/>
            <a:ext cx="583787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9" y="5367338"/>
            <a:ext cx="58378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2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2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2" y="1295400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2" y="6324600"/>
            <a:ext cx="6243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6" y="6324600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3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3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3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</a:t>
            </a:r>
            <a:r>
              <a:rPr lang="en-US" sz="3302" dirty="0"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altLang="zh-TW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6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</a:t>
            </a:r>
            <a:r>
              <a:rPr lang="en-US" altLang="en-US" sz="3200" dirty="0" smtClean="0">
                <a:solidFill>
                  <a:srgbClr val="00B0F0"/>
                </a:solidFill>
              </a:rPr>
              <a:t>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 arguments</a:t>
            </a:r>
            <a:r>
              <a:rPr lang="en-US" altLang="en-US" sz="3200" u="sng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B0F0"/>
                </a:solidFill>
              </a:rPr>
              <a:t>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slides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19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pc="-5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#It will fail. Why?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CCCC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0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f()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got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unexpected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keyword</a:t>
            </a:r>
            <a:r>
              <a:rPr lang="en-US" altLang="en-US" sz="1800" u="sng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'x'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rgbClr val="FFFFFF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0" y="4480560"/>
            <a:ext cx="5095586" cy="1968367"/>
          </a:xfrm>
          <a:prstGeom prst="wedgeRoundRectCallout">
            <a:avLst>
              <a:gd name="adj1" fmla="val 46719"/>
              <a:gd name="adj2" fmla="val -218490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altLang="zh-TW" sz="3200" b="1" dirty="0">
                <a:solidFill>
                  <a:srgbClr val="000000"/>
                </a:solidFill>
                <a:latin typeface="Times New Roman" charset="0"/>
              </a:rPr>
              <a:t>positional </a:t>
            </a:r>
            <a:r>
              <a:rPr lang="en-US" altLang="zh-TW" sz="3200" b="1" dirty="0" smtClean="0">
                <a:solidFill>
                  <a:srgbClr val="000000"/>
                </a:solidFill>
                <a:latin typeface="Times New Roman" charset="0"/>
              </a:rPr>
              <a:t>argument 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is an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3600" i="1" dirty="0" err="1" smtClean="0">
                <a:solidFill>
                  <a:srgbClr val="FF0000"/>
                </a:solidFill>
                <a:latin typeface="Times New Roman" charset="0"/>
              </a:rPr>
              <a:t>unamed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 argument (</a:t>
            </a:r>
            <a:r>
              <a:rPr lang="en-US" altLang="zh-TW" sz="3600" i="1" dirty="0" err="1">
                <a:solidFill>
                  <a:srgbClr val="FF0000"/>
                </a:solidFill>
                <a:latin typeface="Times New Roman" charset="0"/>
              </a:rPr>
              <a:t>ie</a:t>
            </a: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,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it</a:t>
            </a:r>
            <a:b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is identified </a:t>
            </a:r>
            <a:r>
              <a:rPr lang="en-US" altLang="zh-TW" sz="3600" i="1" u="sng" dirty="0" smtClean="0">
                <a:solidFill>
                  <a:schemeClr val="accent6"/>
                </a:solidFill>
                <a:latin typeface="Times New Roman" charset="0"/>
              </a:rPr>
              <a:t>by </a:t>
            </a:r>
            <a:r>
              <a:rPr lang="en-US" altLang="zh-TW" sz="3600" i="1" u="sng" dirty="0">
                <a:solidFill>
                  <a:schemeClr val="accent6"/>
                </a:solidFill>
                <a:latin typeface="Times New Roman" charset="0"/>
              </a:rPr>
              <a:t>position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600" i="1" dirty="0">
                <a:solidFill>
                  <a:srgbClr val="FF0000"/>
                </a:solidFill>
                <a:latin typeface="Times New Roman" charset="0"/>
              </a:rPr>
              <a:t>in the argument list).</a:t>
            </a:r>
            <a:endParaRPr lang="en-US" altLang="zh-TW" sz="2400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449824" y="4477512"/>
            <a:ext cx="4279964" cy="1968367"/>
          </a:xfrm>
          <a:prstGeom prst="wedgeRoundRectCallout">
            <a:avLst>
              <a:gd name="adj1" fmla="val -13264"/>
              <a:gd name="adj2" fmla="val -90740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A </a:t>
            </a:r>
            <a:r>
              <a:rPr lang="en-US" altLang="zh-TW" sz="3200" b="1" dirty="0" smtClean="0">
                <a:solidFill>
                  <a:srgbClr val="000000"/>
                </a:solidFill>
                <a:latin typeface="Times New Roman" charset="0"/>
              </a:rPr>
              <a:t>keyword argument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400" dirty="0" smtClean="0">
                <a:solidFill>
                  <a:srgbClr val="000000"/>
                </a:solidFill>
                <a:latin typeface="Times New Roman" charset="0"/>
              </a:rPr>
              <a:t>is a</a:t>
            </a:r>
            <a:r>
              <a:rPr lang="en-US" altLang="zh-TW" sz="3600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named argument </a:t>
            </a:r>
            <a:b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zh-TW" sz="3600" i="1" dirty="0" err="1" smtClean="0">
                <a:solidFill>
                  <a:srgbClr val="FF0000"/>
                </a:solidFill>
                <a:latin typeface="Times New Roman" charset="0"/>
              </a:rPr>
              <a:t>ie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, it is identified</a:t>
            </a:r>
            <a:b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zh-TW" sz="3600" i="1" u="sng" dirty="0" smtClean="0">
                <a:solidFill>
                  <a:schemeClr val="accent6"/>
                </a:solidFill>
                <a:latin typeface="Times New Roman" charset="0"/>
              </a:rPr>
              <a:t>by its name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charset="0"/>
              </a:rPr>
              <a:t>).</a:t>
            </a:r>
            <a:endParaRPr lang="en-US" altLang="zh-TW" sz="2400" i="1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</a:t>
            </a:r>
            <a:r>
              <a:rPr lang="en-US" altLang="en-US" sz="3200" dirty="0" smtClean="0">
                <a:solidFill>
                  <a:srgbClr val="00B0F0"/>
                </a:solidFill>
              </a:rPr>
              <a:t>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 arguments</a:t>
            </a:r>
            <a:r>
              <a:rPr lang="en-US" altLang="en-US" sz="3200" u="sng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B0F0"/>
                </a:solidFill>
              </a:rPr>
              <a:t>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slides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19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pc="-5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#It will fail. Why?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 smtClean="0">
                <a:solidFill>
                  <a:srgbClr val="FFF5F5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0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f()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got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unexpected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F5F5"/>
                </a:solidFill>
                <a:latin typeface="Lucida Fax" panose="02060602050505020204" pitchFamily="18" charset="0"/>
              </a:rPr>
              <a:t>keyword</a:t>
            </a:r>
            <a:r>
              <a:rPr lang="en-US" altLang="en-US" sz="1800" u="sng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F5F5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1800" dirty="0">
                <a:solidFill>
                  <a:srgbClr val="FFF5F5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F5F5"/>
                </a:solidFill>
                <a:latin typeface="Lucida Fax" panose="02060602050505020204" pitchFamily="18" charset="0"/>
              </a:rPr>
              <a:t>'x'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(1,)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78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000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f()</a:t>
            </a:r>
            <a:r>
              <a:rPr lang="en-US" altLang="en-US" sz="1800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got</a:t>
            </a:r>
            <a:r>
              <a:rPr lang="en-US" altLang="en-US" sz="1800" spc="-4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multiple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values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argument</a:t>
            </a:r>
            <a:r>
              <a:rPr lang="en-US" altLang="en-US" sz="1800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90" dirty="0">
                <a:solidFill>
                  <a:srgbClr val="FF0000"/>
                </a:solidFill>
                <a:latin typeface="Lucida Console" panose="020B0609040504020204" pitchFamily="49" charset="0"/>
              </a:rPr>
              <a:t>'x'</a:t>
            </a:r>
          </a:p>
          <a:p>
            <a:pPr marL="95250" indent="0" eaLnBrk="1">
              <a:lnSpc>
                <a:spcPct val="7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rgbClr val="FFFFFF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3566485"/>
            <a:ext cx="819312" cy="26873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50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230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3453" y="1221581"/>
            <a:ext cx="9616335" cy="211246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1558678">
            <a:off x="882404" y="805131"/>
            <a:ext cx="5128592" cy="7513025"/>
          </a:xfrm>
          <a:prstGeom prst="arc">
            <a:avLst>
              <a:gd name="adj1" fmla="val 9287531"/>
              <a:gd name="adj2" fmla="val 14696538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27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7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7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</a:t>
            </a:r>
            <a:r>
              <a:rPr lang="en-US" altLang="en-US" sz="3200" dirty="0" smtClean="0">
                <a:solidFill>
                  <a:schemeClr val="tx1"/>
                </a:solidFill>
              </a:rPr>
              <a:t>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rgbClr val="00B0F0"/>
                </a:solidFill>
              </a:rPr>
              <a:t>: Collects all </a:t>
            </a:r>
            <a:r>
              <a:rPr lang="en-US" altLang="en-US" sz="3200" u="sng" dirty="0">
                <a:solidFill>
                  <a:srgbClr val="00B0F0"/>
                </a:solidFill>
              </a:rPr>
              <a:t>keyword</a:t>
            </a:r>
            <a:r>
              <a:rPr lang="en-US" altLang="en-US" sz="3200" dirty="0">
                <a:solidFill>
                  <a:srgbClr val="00B0F0"/>
                </a:solidFill>
              </a:rPr>
              <a:t> arguments into a </a:t>
            </a:r>
            <a:r>
              <a:rPr lang="en-US" altLang="en-US" sz="3200" dirty="0" err="1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err="1" smtClean="0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="\n")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6, a=2, b=3, c=5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}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a=2, b=3, c=5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'b': 3, 'c': 5}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File "&lt;</a:t>
            </a:r>
            <a:r>
              <a:rPr lang="en-US" altLang="en-US" sz="2400" spc="-10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stdin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&gt;", line 1</a:t>
            </a: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6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SyntaxError</a:t>
            </a:r>
            <a:r>
              <a:rPr lang="en-US" altLang="en-US" sz="2400" spc="-16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altLang="en-US" sz="1000" spc="-16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siti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on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l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gum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ent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oll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ow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key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w</a:t>
            </a:r>
            <a:r>
              <a:rPr lang="en-US" altLang="en-US" sz="2400" spc="-25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rd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argument</a:t>
            </a: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3454" y="688770"/>
            <a:ext cx="1012820" cy="61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 smtClean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 smtClean="0">
              <a:solidFill>
                <a:srgbClr val="00B0F0"/>
              </a:solidFill>
            </a:endParaRP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00" dirty="0" smtClean="0">
              <a:solidFill>
                <a:srgbClr val="FFCCCC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60" dirty="0" smtClean="0">
              <a:solidFill>
                <a:srgbClr val="FF0000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30124" y="3429000"/>
            <a:ext cx="2837261" cy="1417982"/>
          </a:xfrm>
          <a:prstGeom prst="wedgeRoundRectCallout">
            <a:avLst>
              <a:gd name="adj1" fmla="val -71925"/>
              <a:gd name="adj2" fmla="val 1540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atin typeface="Times New Roman" charset="0"/>
              </a:rPr>
              <a:t>Why did this error happen?</a:t>
            </a:r>
            <a:endParaRPr lang="zh-TW" altLang="en-US" sz="36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2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2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19" y="1026160"/>
            <a:ext cx="9227489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f(1,2,</a:t>
            </a:r>
            <a:r>
              <a:rPr lang="en-US" altLang="zh-TW" sz="3000" dirty="0" smtClean="0">
                <a:solidFill>
                  <a:srgbClr val="8989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800" dirty="0" err="1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&gt;", line 1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600" spc="-1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4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n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taxError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positional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23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600" spc="-8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6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wo</a:t>
            </a:r>
            <a:r>
              <a:rPr lang="en-US" altLang="zh-TW" sz="36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rd</a:t>
            </a:r>
            <a:r>
              <a:rPr lang="en-US" altLang="zh-TW" sz="32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argu</a:t>
            </a:r>
            <a:r>
              <a:rPr lang="en-US" altLang="zh-TW" sz="3600" spc="-13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men</a:t>
            </a:r>
            <a:r>
              <a:rPr lang="en-US" altLang="zh-TW" sz="36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endParaRPr lang="en-US" altLang="zh-TW" sz="3000" dirty="0">
              <a:solidFill>
                <a:srgbClr val="0000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63440" y="2168983"/>
            <a:ext cx="4782312" cy="1441584"/>
          </a:xfrm>
          <a:prstGeom prst="wedgeRoundRectCallout">
            <a:avLst>
              <a:gd name="adj1" fmla="val -75106"/>
              <a:gd name="adj2" fmla="val 6774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/>
              <a:t>Any parameter that comes</a:t>
            </a:r>
            <a:r>
              <a:rPr lang="en-US" sz="2800" dirty="0"/>
              <a:t> </a:t>
            </a:r>
            <a:r>
              <a:rPr lang="en-US" sz="4000" dirty="0"/>
              <a:t>after</a:t>
            </a:r>
            <a:r>
              <a:rPr lang="en-US" sz="2800" dirty="0"/>
              <a:t> </a:t>
            </a:r>
            <a:r>
              <a:rPr lang="en-US" sz="4000" dirty="0"/>
              <a:t>the</a:t>
            </a:r>
            <a:r>
              <a:rPr lang="en-US" sz="2800" dirty="0"/>
              <a:t> </a:t>
            </a:r>
            <a:r>
              <a:rPr lang="en-US" sz="4000" dirty="0"/>
              <a:t>*</a:t>
            </a:r>
            <a:r>
              <a:rPr lang="en-US" sz="4000" dirty="0" smtClean="0"/>
              <a:t> </a:t>
            </a:r>
            <a:r>
              <a:rPr lang="en-US" sz="4000" dirty="0"/>
              <a:t>must be named.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10339" y="4552122"/>
            <a:ext cx="576470" cy="795131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4663440" y="3614948"/>
            <a:ext cx="4782312" cy="1412065"/>
          </a:xfrm>
          <a:prstGeom prst="wedgeRoundRectCallout">
            <a:avLst>
              <a:gd name="adj1" fmla="val -79975"/>
              <a:gd name="adj2" fmla="val 1114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>
                <a:solidFill>
                  <a:schemeClr val="bg1"/>
                </a:solidFill>
              </a:rPr>
              <a:t>And</a:t>
            </a:r>
            <a:r>
              <a:rPr lang="en-US" sz="4000" dirty="0"/>
              <a:t>, it </a:t>
            </a:r>
            <a:r>
              <a:rPr lang="en-US" sz="4000" b="1" i="1" dirty="0">
                <a:solidFill>
                  <a:srgbClr val="FFFF00"/>
                </a:solidFill>
              </a:rPr>
              <a:t>must be </a:t>
            </a:r>
            <a:r>
              <a:rPr lang="en-US" sz="4000" b="1" i="1" dirty="0" smtClean="0">
                <a:solidFill>
                  <a:srgbClr val="FFFF00"/>
                </a:solidFill>
              </a:rPr>
              <a:t>at</a:t>
            </a:r>
            <a:br>
              <a:rPr lang="en-US" sz="4000" b="1" i="1" dirty="0" smtClean="0">
                <a:solidFill>
                  <a:srgbClr val="FFFF00"/>
                </a:solidFill>
              </a:rPr>
            </a:br>
            <a:r>
              <a:rPr lang="en-US" sz="4000" b="1" i="1" dirty="0" smtClean="0">
                <a:solidFill>
                  <a:srgbClr val="FFFF00"/>
                </a:solidFill>
              </a:rPr>
              <a:t>the </a:t>
            </a:r>
            <a:r>
              <a:rPr lang="en-US" sz="4000" b="1" i="1" dirty="0">
                <a:solidFill>
                  <a:srgbClr val="FFFF00"/>
                </a:solidFill>
              </a:rPr>
              <a:t>end</a:t>
            </a:r>
            <a:r>
              <a:rPr lang="en-US" sz="4000" dirty="0"/>
              <a:t> of the </a:t>
            </a:r>
            <a:r>
              <a:rPr lang="en-US" sz="4000" dirty="0" smtClean="0"/>
              <a:t>call arguments</a:t>
            </a:r>
            <a:r>
              <a:rPr lang="en-US" sz="4000" dirty="0"/>
              <a:t>.</a:t>
            </a:r>
          </a:p>
        </p:txBody>
      </p:sp>
      <p:sp>
        <p:nvSpPr>
          <p:cNvPr id="14" name="Arc 13"/>
          <p:cNvSpPr/>
          <p:nvPr/>
        </p:nvSpPr>
        <p:spPr>
          <a:xfrm rot="795317" flipH="1">
            <a:off x="2408286" y="4315559"/>
            <a:ext cx="5061959" cy="1266363"/>
          </a:xfrm>
          <a:prstGeom prst="arc">
            <a:avLst>
              <a:gd name="adj1" fmla="val 11082044"/>
              <a:gd name="adj2" fmla="val 61930"/>
            </a:avLst>
          </a:prstGeom>
          <a:ln w="762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7920828" y="185411"/>
            <a:ext cx="2438274" cy="784901"/>
            <a:chOff x="-734800" y="434792"/>
            <a:chExt cx="3125129" cy="784901"/>
          </a:xfrm>
        </p:grpSpPr>
        <p:sp>
          <p:nvSpPr>
            <p:cNvPr id="17" name="Trapezoid 16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</a:t>
            </a:r>
            <a:r>
              <a:rPr lang="en-US" altLang="en-US" sz="3200" dirty="0" smtClean="0">
                <a:solidFill>
                  <a:schemeClr val="tx1"/>
                </a:solidFill>
              </a:rPr>
              <a:t>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rgbClr val="00B0F0"/>
                </a:solidFill>
              </a:rPr>
              <a:t>: Collects all </a:t>
            </a:r>
            <a:r>
              <a:rPr lang="en-US" altLang="en-US" sz="3200" u="sng" dirty="0">
                <a:solidFill>
                  <a:srgbClr val="00B0F0"/>
                </a:solidFill>
              </a:rPr>
              <a:t>keyword</a:t>
            </a:r>
            <a:r>
              <a:rPr lang="en-US" altLang="en-US" sz="3200" dirty="0">
                <a:solidFill>
                  <a:srgbClr val="00B0F0"/>
                </a:solidFill>
              </a:rPr>
              <a:t> arguments into a </a:t>
            </a:r>
            <a:r>
              <a:rPr lang="en-US" altLang="en-US" sz="3200" dirty="0" err="1">
                <a:solidFill>
                  <a:srgbClr val="9B2D00"/>
                </a:solidFill>
              </a:rPr>
              <a:t>dict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err="1" smtClean="0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="\n")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6, a=2, b=3, c=5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en-US" alt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}</a:t>
            </a: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1, 2, 3, 4, 5, 6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a=2, b=3, c=5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'b': 3, 'c': 5}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9B2D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en-US" alt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File "&lt;</a:t>
            </a:r>
            <a:r>
              <a:rPr lang="en-US" altLang="en-US" sz="2400" spc="-10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stdin</a:t>
            </a:r>
            <a:r>
              <a:rPr lang="en-US" altLang="en-US" sz="2400" spc="-10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&gt;", line 1</a:t>
            </a: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60" dirty="0" err="1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SyntaxError</a:t>
            </a:r>
            <a:r>
              <a:rPr lang="en-US" altLang="en-US" sz="2400" spc="-160" dirty="0">
                <a:solidFill>
                  <a:srgbClr val="FFCCCC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  <a:r>
              <a:rPr lang="en-US" altLang="en-US" sz="1000" spc="-160" dirty="0">
                <a:solidFill>
                  <a:srgbClr val="00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po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siti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on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l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gum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ent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f</a:t>
            </a:r>
            <a:r>
              <a:rPr lang="en-US" altLang="en-US" sz="2400" spc="-30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oll</a:t>
            </a:r>
            <a:r>
              <a:rPr lang="en-US" altLang="en-US" sz="2400" spc="-12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ow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s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key</a:t>
            </a:r>
            <a:r>
              <a:rPr lang="en-US" altLang="en-US" sz="2400" spc="-8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w</a:t>
            </a:r>
            <a:r>
              <a:rPr lang="en-US" altLang="en-US" sz="2400" spc="-25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o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rd</a:t>
            </a:r>
            <a:r>
              <a:rPr lang="en-US" altLang="en-US" sz="18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en-US" sz="2400" spc="-160" dirty="0">
                <a:solidFill>
                  <a:srgbClr val="FF0000"/>
                </a:solidFill>
                <a:latin typeface="Lucida Console" panose="020B0609040504020204" pitchFamily="49" charset="0"/>
                <a:ea typeface="Ebrima" panose="02000000000000000000" pitchFamily="2" charset="0"/>
                <a:cs typeface="Ebrima" panose="02000000000000000000" pitchFamily="2" charset="0"/>
              </a:rPr>
              <a:t>argument</a:t>
            </a: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3454" y="688770"/>
            <a:ext cx="1012820" cy="61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 smtClean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kern="0" dirty="0" smtClean="0">
              <a:solidFill>
                <a:srgbClr val="00B0F0"/>
              </a:solidFill>
            </a:endParaRPr>
          </a:p>
          <a:p>
            <a:pPr marL="95250" indent="0" eaLnBrk="1">
              <a:lnSpc>
                <a:spcPct val="5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2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5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4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00" dirty="0" smtClean="0">
              <a:solidFill>
                <a:srgbClr val="FFCCCC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6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400" kern="0" spc="-160" dirty="0" smtClean="0">
              <a:solidFill>
                <a:srgbClr val="FF0000"/>
              </a:solidFill>
              <a:latin typeface="Lucida Console" panose="020B0609040504020204" pitchFamily="49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5250" indent="0" eaLnBrk="1">
              <a:lnSpc>
                <a:spcPct val="43000"/>
              </a:lnSpc>
              <a:spcBef>
                <a:spcPts val="120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30124" y="3429000"/>
            <a:ext cx="2837261" cy="1417982"/>
          </a:xfrm>
          <a:prstGeom prst="wedgeRoundRectCallout">
            <a:avLst>
              <a:gd name="adj1" fmla="val -71925"/>
              <a:gd name="adj2" fmla="val 1540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atin typeface="Times New Roman" charset="0"/>
              </a:rPr>
              <a:t>Why did this error happen?</a:t>
            </a:r>
            <a:endParaRPr lang="zh-TW" altLang="en-US" sz="36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F0000"/>
                </a:solidFill>
              </a:rPr>
              <a:t>But the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and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run into trouble when you forward your arguments onward to your own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callee</a:t>
            </a:r>
            <a:r>
              <a:rPr lang="en-US" altLang="en-US" sz="3200" dirty="0" smtClean="0">
                <a:solidFill>
                  <a:srgbClr val="FF0000"/>
                </a:solidFill>
              </a:rPr>
              <a:t>...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601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But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>
                <a:solidFill>
                  <a:schemeClr val="tx1"/>
                </a:solidFill>
              </a:rPr>
              <a:t> run into trouble when you forward your arguments onward to your own </a:t>
            </a:r>
            <a:r>
              <a:rPr lang="en-US" altLang="en-US" sz="3200" dirty="0" err="1">
                <a:solidFill>
                  <a:schemeClr val="tx1"/>
                </a:solidFill>
              </a:rPr>
              <a:t>callee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g() forwards its arguments to f()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print(x)</a:t>
            </a: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smtClean="0">
                <a:solidFill>
                  <a:srgbClr val="FF0000"/>
                </a:solidFill>
              </a:rPr>
              <a:t>OK so far. My arguments became a tuple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1, 2, 3)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smtClean="0">
                <a:solidFill>
                  <a:srgbClr val="FF0000"/>
                </a:solidFill>
              </a:rPr>
              <a:t>What could possibly go wrong?</a:t>
            </a:r>
            <a:endParaRPr lang="en-US" altLang="en-US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1, 2, 3)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,)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f() </a:t>
            </a:r>
            <a:r>
              <a:rPr lang="en-US" altLang="en-US" dirty="0" smtClean="0">
                <a:solidFill>
                  <a:srgbClr val="FF0000"/>
                </a:solidFill>
              </a:rPr>
              <a:t>received </a:t>
            </a:r>
            <a:r>
              <a:rPr lang="en-US" altLang="en-US" dirty="0">
                <a:solidFill>
                  <a:srgbClr val="FF0000"/>
                </a:solidFill>
              </a:rPr>
              <a:t>a singleton tuple of a tuple!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454" y="3195583"/>
            <a:ext cx="1242312" cy="366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chemeClr val="bg1"/>
                </a:solidFill>
              </a:rPr>
              <a:t>)</a:t>
            </a: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</a:t>
            </a:r>
            <a:r>
              <a:rPr lang="en-US" altLang="en-US" sz="3200" dirty="0">
                <a:solidFill>
                  <a:schemeClr val="tx1"/>
                </a:solidFill>
              </a:rPr>
              <a:t>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**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run into trouble </a:t>
            </a:r>
            <a:r>
              <a:rPr lang="en-US" altLang="en-US" sz="3200" dirty="0">
                <a:solidFill>
                  <a:srgbClr val="92D050"/>
                </a:solidFill>
              </a:rPr>
              <a:t>when you forward </a:t>
            </a:r>
            <a:r>
              <a:rPr lang="en-US" altLang="en-US" sz="3200" dirty="0">
                <a:solidFill>
                  <a:schemeClr val="tx1"/>
                </a:solidFill>
              </a:rPr>
              <a:t>your arguments onward to your own </a:t>
            </a:r>
            <a:r>
              <a:rPr lang="en-US" altLang="en-US" sz="3200" dirty="0" err="1">
                <a:solidFill>
                  <a:schemeClr val="tx1"/>
                </a:solidFill>
              </a:rPr>
              <a:t>callee</a:t>
            </a:r>
            <a:r>
              <a:rPr lang="en-US" altLang="en-US" sz="3200" dirty="0">
                <a:solidFill>
                  <a:schemeClr val="tx1"/>
                </a:solidFill>
              </a:rPr>
              <a:t>: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g() forwards its arguments to f()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print(x)</a:t>
            </a: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f(1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3)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#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OK so far. My arguments became a tuple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1, 2, 3)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smtClean="0">
                <a:solidFill>
                  <a:srgbClr val="FFCCCC"/>
                </a:solidFill>
              </a:rPr>
              <a:t>What could possibly go wrong?</a:t>
            </a:r>
            <a:endParaRPr lang="en-US" altLang="en-US" dirty="0" smtClean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1, 2, 3)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,)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rgbClr val="FF99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9999"/>
                </a:solidFill>
              </a:rPr>
              <a:t>f() </a:t>
            </a:r>
            <a:r>
              <a:rPr lang="en-US" altLang="en-US" dirty="0" smtClean="0">
                <a:solidFill>
                  <a:srgbClr val="FF9999"/>
                </a:solidFill>
              </a:rPr>
              <a:t>received </a:t>
            </a:r>
            <a:r>
              <a:rPr lang="en-US" altLang="en-US" dirty="0">
                <a:solidFill>
                  <a:srgbClr val="FF9999"/>
                </a:solidFill>
              </a:rPr>
              <a:t>a singleton tuple of a tuple!</a:t>
            </a:r>
            <a:endParaRPr lang="en-US" altLang="en-US" sz="3200" dirty="0">
              <a:solidFill>
                <a:srgbClr val="FF999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454" y="3195583"/>
            <a:ext cx="1242312" cy="366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chemeClr val="bg1"/>
                </a:solidFill>
              </a:rPr>
              <a:t>)</a:t>
            </a: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FF9999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 rot="20896573" flipH="1">
            <a:off x="1948718" y="3447875"/>
            <a:ext cx="1667597" cy="3899044"/>
          </a:xfrm>
          <a:prstGeom prst="arc">
            <a:avLst>
              <a:gd name="adj1" fmla="val 16336262"/>
              <a:gd name="adj2" fmla="val 0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rot="20896573" flipH="1">
            <a:off x="2257215" y="3082321"/>
            <a:ext cx="2265624" cy="3899044"/>
          </a:xfrm>
          <a:prstGeom prst="arc">
            <a:avLst>
              <a:gd name="adj1" fmla="val 14781256"/>
              <a:gd name="adj2" fmla="val 17076043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 rot="5400000">
            <a:off x="3223260" y="3288390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16200000">
            <a:off x="2582868" y="3833678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Connector 22"/>
          <p:cNvCxnSpPr>
            <a:stCxn id="19" idx="2"/>
            <a:endCxn id="21" idx="2"/>
          </p:cNvCxnSpPr>
          <p:nvPr/>
        </p:nvCxnSpPr>
        <p:spPr bwMode="auto">
          <a:xfrm flipH="1" flipV="1">
            <a:off x="2857188" y="3833678"/>
            <a:ext cx="640392" cy="335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ular Callout 25"/>
          <p:cNvSpPr/>
          <p:nvPr/>
        </p:nvSpPr>
        <p:spPr bwMode="auto">
          <a:xfrm>
            <a:off x="4168847" y="4880703"/>
            <a:ext cx="5256393" cy="1977297"/>
          </a:xfrm>
          <a:prstGeom prst="wedgeRoundRectCallout">
            <a:avLst>
              <a:gd name="adj1" fmla="val -55751"/>
              <a:gd name="adj2" fmla="val -1175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zh-TW" sz="3600" dirty="0">
                <a:latin typeface="Times New Roman" charset="0"/>
              </a:rPr>
              <a:t>How to change the code so that it forwards as-is?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solidFill>
                  <a:srgbClr val="00B050"/>
                </a:solidFill>
                <a:latin typeface="Times New Roman" charset="0"/>
              </a:rPr>
              <a:t>A:</a:t>
            </a:r>
            <a:r>
              <a:rPr lang="en-US" altLang="zh-TW" sz="3600" dirty="0">
                <a:latin typeface="Times New Roman" charset="0"/>
              </a:rPr>
              <a:t>The </a:t>
            </a:r>
            <a:r>
              <a:rPr lang="en-US" altLang="zh-TW" sz="3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splat</a:t>
            </a:r>
            <a:r>
              <a:rPr lang="en-US" altLang="zh-TW" sz="3600" dirty="0">
                <a:latin typeface="Times New Roman" charset="0"/>
              </a:rPr>
              <a:t> operator…</a:t>
            </a:r>
            <a:endParaRPr lang="zh-TW" altLang="en-US" sz="3600" dirty="0">
              <a:latin typeface="Times New Roman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6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9" grpId="0" animBg="1"/>
      <p:bldP spid="21" grpId="0" animBg="1"/>
      <p:bldP spid="26" grpId="0" build="p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f(1,2,3):First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(age = 20, name =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"Sally",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"&lt;test.py&gt;", line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7" name="Trapezoid 6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f(1,2,3)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02494" y="1403452"/>
            <a:ext cx="6477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07294" y="1403452"/>
            <a:ext cx="4572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588294" y="1403452"/>
            <a:ext cx="2286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3079852"/>
            <a:ext cx="4495800" cy="609600"/>
          </a:xfrm>
          <a:prstGeom prst="wedgeRectCallout">
            <a:avLst>
              <a:gd name="adj1" fmla="val -119391"/>
              <a:gd name="adj2" fmla="val 287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We pass 3 arguments.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02494" y="1403452"/>
            <a:ext cx="6477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07294" y="1403452"/>
            <a:ext cx="4572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588294" y="1403452"/>
            <a:ext cx="2286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3079852"/>
            <a:ext cx="4495800" cy="609600"/>
          </a:xfrm>
          <a:prstGeom prst="wedgeRectCallout">
            <a:avLst>
              <a:gd name="adj1" fmla="val -119391"/>
              <a:gd name="adj2" fmla="val 287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We pass 3 arguments.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626894" y="1708252"/>
            <a:ext cx="914400" cy="396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91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</a:t>
            </a:r>
            <a:r>
              <a:rPr lang="en-US" altLang="zh-TW" sz="2400" dirty="0" smtClean="0">
                <a:solidFill>
                  <a:schemeClr val="accent2"/>
                </a:solidFill>
                <a:latin typeface="Lucida Console" pitchFamily="49" charset="0"/>
              </a:rPr>
              <a:t>First </a:t>
            </a:r>
            <a:r>
              <a:rPr lang="en-US" altLang="zh-TW" sz="2400" dirty="0">
                <a:solidFill>
                  <a:schemeClr val="accent2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rgbClr val="FF0000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941094" y="3079852"/>
            <a:ext cx="4495800" cy="609600"/>
          </a:xfrm>
          <a:prstGeom prst="wedgeRectCallout">
            <a:avLst>
              <a:gd name="adj1" fmla="val -119391"/>
              <a:gd name="adj2" fmla="val 287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We pass 3 arguments.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017294" y="4832452"/>
            <a:ext cx="4495800" cy="609600"/>
          </a:xfrm>
          <a:prstGeom prst="wedgeRectCallout">
            <a:avLst>
              <a:gd name="adj1" fmla="val -34645"/>
              <a:gd name="adj2" fmla="val 9910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Yes. The 1</a:t>
            </a:r>
            <a:r>
              <a:rPr lang="en-US" altLang="zh-TW" sz="3200" baseline="30000" dirty="0">
                <a:solidFill>
                  <a:srgbClr val="2D2DB9"/>
                </a:solidFill>
                <a:latin typeface="Times New Roman" charset="0"/>
              </a:rPr>
              <a:t>st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argument is </a:t>
            </a:r>
            <a:r>
              <a:rPr lang="en-US" altLang="zh-TW" sz="3200" b="1" dirty="0">
                <a:solidFill>
                  <a:srgbClr val="2D2DB9"/>
                </a:solidFill>
                <a:latin typeface="Times New Roman" charset="0"/>
              </a:rPr>
              <a:t>1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902494" y="1403452"/>
            <a:ext cx="6477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207294" y="1403452"/>
            <a:ext cx="4572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588294" y="1403452"/>
            <a:ext cx="2286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5626894" y="1708252"/>
            <a:ext cx="914400" cy="396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Arc 16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9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55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2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62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(age = 20, name =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"Sally", 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File "&lt;test.py&gt;", line 5</a:t>
            </a:r>
          </a:p>
          <a:p>
            <a:pPr lvl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7030A0"/>
                </a:solidFill>
                <a:latin typeface="Arial Narrow" panose="020B0606020202030204" pitchFamily="34" charset="0"/>
                <a:cs typeface="Courier New" pitchFamily="49" charset="0"/>
              </a:rPr>
              <a:t>positional argument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 keyword argument</a:t>
            </a:r>
          </a:p>
          <a:p>
            <a:pPr lvl="1">
              <a:lnSpc>
                <a:spcPct val="65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3" name="直線單箭頭接點 2"/>
          <p:cNvCxnSpPr>
            <a:cxnSpLocks noChangeAspect="1"/>
          </p:cNvCxnSpPr>
          <p:nvPr/>
        </p:nvCxnSpPr>
        <p:spPr>
          <a:xfrm flipV="1">
            <a:off x="3951489" y="4914900"/>
            <a:ext cx="2014716" cy="143602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7" name="Trapezoid 6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6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Arc 10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Arc 10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Arc 1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41294" y="1708252"/>
            <a:ext cx="1447800" cy="426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85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rgbClr val="00B050"/>
                </a:solidFill>
                <a:latin typeface="Lucida Console" pitchFamily="49" charset="0"/>
              </a:rPr>
              <a:t>is:",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b="1" dirty="0">
                <a:solidFill>
                  <a:srgbClr val="00B050"/>
                </a:solidFill>
                <a:latin typeface="Lucida Console" pitchFamily="49" charset="0"/>
              </a:rPr>
              <a:t>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 smtClean="0">
                <a:solidFill>
                  <a:srgbClr val="3333CC"/>
                </a:solidFill>
                <a:latin typeface="Lucida Console" pitchFamily="49" charset="0"/>
              </a:rPr>
              <a:t>passPacked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,</a:t>
            </a:r>
            <a:r>
              <a:rPr lang="en-US" altLang="zh-TW" sz="2400" b="1" dirty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b="1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b="1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rgbClr val="00B050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45029" y="1936855"/>
            <a:ext cx="681567" cy="21335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892163" y="1936855"/>
            <a:ext cx="448733" cy="2108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39294" y="1936854"/>
            <a:ext cx="254000" cy="2116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588296" y="1327252"/>
            <a:ext cx="48803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Arc 18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1695319" y="1907458"/>
            <a:ext cx="1480500" cy="3059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ular Callout 7"/>
          <p:cNvSpPr/>
          <p:nvPr/>
        </p:nvSpPr>
        <p:spPr bwMode="auto">
          <a:xfrm>
            <a:off x="4941094" y="1860652"/>
            <a:ext cx="4495800" cy="1066800"/>
          </a:xfrm>
          <a:prstGeom prst="wedgeRectCallout">
            <a:avLst>
              <a:gd name="adj1" fmla="val -118638"/>
              <a:gd name="adj2" fmla="val -18824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u="sng" dirty="0">
                <a:solidFill>
                  <a:srgbClr val="2D2DB9"/>
                </a:solidFill>
                <a:latin typeface="Times New Roman" charset="0"/>
              </a:rPr>
              <a:t>The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 Question: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What gets passed to f()?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41294" y="1708252"/>
            <a:ext cx="1447800" cy="426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ular Callout 12"/>
          <p:cNvSpPr/>
          <p:nvPr/>
        </p:nvSpPr>
        <p:spPr bwMode="auto">
          <a:xfrm>
            <a:off x="3798094" y="3003652"/>
            <a:ext cx="5638800" cy="2133600"/>
          </a:xfrm>
          <a:prstGeom prst="wedgeRectCallout">
            <a:avLst>
              <a:gd name="adj1" fmla="val 28509"/>
              <a:gd name="adj2" fmla="val 8673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See? It didn’t work.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We wanted to forward the three variable length arguments. </a:t>
            </a:r>
            <a:b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But it got forwarded as </a:t>
            </a:r>
            <a:r>
              <a:rPr lang="en-US" altLang="zh-TW" sz="3200" b="1" u="sng" dirty="0">
                <a:latin typeface="Times New Roman" charset="0"/>
              </a:rPr>
              <a:t>one tuple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8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13" grpId="0" animBg="1"/>
      <p:bldP spid="13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(1,2,3)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b="1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b="1" dirty="0">
                <a:solidFill>
                  <a:srgbClr val="3333CC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14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f(*v)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08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09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rc 11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Default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  		#after midterm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	#after midterm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#after 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midterm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is:",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rc 19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6541294" y="1708252"/>
            <a:ext cx="1060777" cy="4549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33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 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print("First argument </a:t>
            </a:r>
            <a:r>
              <a:rPr lang="en-US" altLang="zh-TW" sz="2400" dirty="0" err="1">
                <a:solidFill>
                  <a:srgbClr val="339933"/>
                </a:solidFill>
                <a:latin typeface="Lucida Console" pitchFamily="49" charset="0"/>
              </a:rPr>
              <a:t>is:",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f(v)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33CC"/>
                </a:solidFill>
                <a:latin typeface="Lucida Console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    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f(</a:t>
            </a:r>
            <a:r>
              <a:rPr lang="en-US" altLang="zh-TW" sz="2400" b="1" dirty="0">
                <a:solidFill>
                  <a:schemeClr val="tx1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rgbClr val="339933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rgbClr val="3333CC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CC3399"/>
                </a:solidFill>
                <a:latin typeface="Lucida Console" pitchFamily="49" charset="0"/>
              </a:rPr>
              <a:t>2</a:t>
            </a:r>
            <a:r>
              <a:rPr lang="en-US" altLang="zh-TW" sz="2400" dirty="0" smtClean="0">
                <a:solidFill>
                  <a:srgbClr val="2D2DB9"/>
                </a:solidFill>
                <a:latin typeface="Lucida Console" pitchFamily="49" charset="0"/>
              </a:rPr>
              <a:t>,</a:t>
            </a:r>
            <a:r>
              <a:rPr lang="en-US" altLang="zh-TW" sz="2400" b="1" dirty="0" smtClean="0">
                <a:solidFill>
                  <a:srgbClr val="FFC000"/>
                </a:solidFill>
                <a:latin typeface="Lucida Console" pitchFamily="49" charset="0"/>
              </a:rPr>
              <a:t>3</a:t>
            </a:r>
            <a:r>
              <a:rPr lang="en-US" altLang="zh-TW" sz="2400" dirty="0" smtClean="0">
                <a:solidFill>
                  <a:srgbClr val="3333CC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rgbClr val="3333CC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First argument is: 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921796" y="2669991"/>
            <a:ext cx="6188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64696" y="2669991"/>
            <a:ext cx="390237" cy="20412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621449" y="2669992"/>
            <a:ext cx="185882" cy="20377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73402" y="2572994"/>
            <a:ext cx="1655852" cy="2988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811759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588296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696841" y="1329824"/>
            <a:ext cx="5137" cy="14589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rc 19"/>
          <p:cNvSpPr/>
          <p:nvPr/>
        </p:nvSpPr>
        <p:spPr bwMode="auto">
          <a:xfrm rot="21270295">
            <a:off x="1530680" y="311972"/>
            <a:ext cx="5096014" cy="2224192"/>
          </a:xfrm>
          <a:prstGeom prst="arc">
            <a:avLst>
              <a:gd name="adj1" fmla="val 11557114"/>
              <a:gd name="adj2" fmla="val 27086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6541294" y="1708252"/>
            <a:ext cx="1060777" cy="45491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ular Callout 21"/>
          <p:cNvSpPr/>
          <p:nvPr/>
        </p:nvSpPr>
        <p:spPr bwMode="auto">
          <a:xfrm>
            <a:off x="5931694" y="2013052"/>
            <a:ext cx="3505200" cy="3124200"/>
          </a:xfrm>
          <a:prstGeom prst="wedgeRectCallout">
            <a:avLst>
              <a:gd name="adj1" fmla="val 1759"/>
              <a:gd name="adj2" fmla="val 8822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See? It worked!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We </a:t>
            </a:r>
            <a:r>
              <a:rPr lang="en-US" altLang="zh-TW" sz="3200" dirty="0" smtClean="0">
                <a:solidFill>
                  <a:srgbClr val="2D2DB9"/>
                </a:solidFill>
                <a:latin typeface="Times New Roman" charset="0"/>
              </a:rPr>
              <a:t>forwarded </a:t>
            </a: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the three variable length arguments correctly, because it printed just the first.</a:t>
            </a:r>
          </a:p>
        </p:txBody>
      </p:sp>
    </p:spTree>
    <p:extLst>
      <p:ext uri="{BB962C8B-B14F-4D97-AF65-F5344CB8AC3E}">
        <p14:creationId xmlns:p14="http://schemas.microsoft.com/office/powerpoint/2010/main" val="14528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 smtClean="0">
                <a:solidFill>
                  <a:srgbClr val="339933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6312694" y="2013052"/>
            <a:ext cx="3124200" cy="609600"/>
          </a:xfrm>
          <a:prstGeom prst="wedgeRectCallout">
            <a:avLst>
              <a:gd name="adj1" fmla="val -196199"/>
              <a:gd name="adj2" fmla="val -1382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No splat? 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64894" y="2775052"/>
            <a:ext cx="3124200" cy="609600"/>
          </a:xfrm>
          <a:prstGeom prst="wedgeRectCallout">
            <a:avLst>
              <a:gd name="adj1" fmla="val -144457"/>
              <a:gd name="adj2" fmla="val -29895"/>
            </a:avLst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S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charset="0"/>
              </a:rPr>
              <a:t>plat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? 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92894" y="717652"/>
            <a:ext cx="9144000" cy="61403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cat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f(*v):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print("First argument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is:",v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[0])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def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(*v):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    f(</a:t>
            </a:r>
            <a:r>
              <a:rPr lang="en-US" altLang="zh-TW" sz="2400" b="1" dirty="0">
                <a:solidFill>
                  <a:srgbClr val="339933"/>
                </a:solidFill>
                <a:latin typeface="Lucida Console" pitchFamily="49" charset="0"/>
              </a:rPr>
              <a:t>*v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print("f(1,2,3):",end="")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f(1,2,3)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print("</a:t>
            </a: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(1,2,3):",end="")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 smtClean="0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(1,2,3)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 python3 splat.py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f(1,2,3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):First 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argument is: 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altLang="zh-TW" sz="2400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>
                <a:solidFill>
                  <a:srgbClr val="FF0000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400" dirty="0" err="1">
                <a:solidFill>
                  <a:schemeClr val="tx1"/>
                </a:solidFill>
                <a:latin typeface="Lucida Console" pitchFamily="49" charset="0"/>
              </a:rPr>
              <a:t>passUnpacked</a:t>
            </a:r>
            <a:r>
              <a:rPr lang="en-US" altLang="zh-TW" sz="2400" dirty="0">
                <a:solidFill>
                  <a:schemeClr val="tx1"/>
                </a:solidFill>
                <a:latin typeface="Lucida Console" pitchFamily="49" charset="0"/>
              </a:rPr>
              <a:t>(1,2,3):First argument is: </a:t>
            </a:r>
            <a:r>
              <a:rPr lang="en-US" altLang="zh-TW" sz="2400" b="1" dirty="0" smtClean="0">
                <a:solidFill>
                  <a:srgbClr val="339933"/>
                </a:solidFill>
                <a:latin typeface="Lucida Console" pitchFamily="49" charset="0"/>
              </a:rPr>
              <a:t>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6312694" y="2013052"/>
            <a:ext cx="3124200" cy="609600"/>
          </a:xfrm>
          <a:prstGeom prst="wedgeRectCallout">
            <a:avLst>
              <a:gd name="adj1" fmla="val -196199"/>
              <a:gd name="adj2" fmla="val -1382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No splat? Failed!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64894" y="2775052"/>
            <a:ext cx="3124200" cy="609600"/>
          </a:xfrm>
          <a:prstGeom prst="wedgeRectCallout">
            <a:avLst>
              <a:gd name="adj1" fmla="val -144457"/>
              <a:gd name="adj2" fmla="val -29895"/>
            </a:avLst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 smtClean="0">
                <a:solidFill>
                  <a:schemeClr val="bg1"/>
                </a:solidFill>
                <a:latin typeface="Times New Roman" charset="0"/>
              </a:rPr>
              <a:t>Splat?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4" name="Rectangular Callout 23"/>
          <p:cNvSpPr/>
          <p:nvPr/>
        </p:nvSpPr>
        <p:spPr bwMode="auto">
          <a:xfrm>
            <a:off x="7987552" y="2013052"/>
            <a:ext cx="1449341" cy="609600"/>
          </a:xfrm>
          <a:prstGeom prst="wedgeRectCallout">
            <a:avLst>
              <a:gd name="adj1" fmla="val -40150"/>
              <a:gd name="adj2" fmla="val 59941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charset="0"/>
              </a:rPr>
              <a:t>Failed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!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6033247" y="2775052"/>
            <a:ext cx="1955846" cy="609600"/>
          </a:xfrm>
          <a:prstGeom prst="wedgeRectCallout">
            <a:avLst>
              <a:gd name="adj1" fmla="val 31641"/>
              <a:gd name="adj2" fmla="val 521628"/>
            </a:avLst>
          </a:prstGeom>
          <a:solidFill>
            <a:srgbClr val="33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spc="-100" dirty="0" smtClean="0">
                <a:solidFill>
                  <a:schemeClr val="bg1"/>
                </a:solidFill>
                <a:latin typeface="Times New Roman" charset="0"/>
              </a:rPr>
              <a:t>Su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charset="0"/>
              </a:rPr>
              <a:t>ccee</a:t>
            </a:r>
            <a:r>
              <a:rPr lang="en-US" altLang="zh-TW" sz="3200" spc="-100" dirty="0" smtClean="0">
                <a:solidFill>
                  <a:schemeClr val="bg1"/>
                </a:solidFill>
                <a:latin typeface="Times New Roman" charset="0"/>
              </a:rPr>
              <a:t>d</a:t>
            </a:r>
            <a:r>
              <a:rPr lang="en-US" altLang="zh-TW" sz="3200" dirty="0" smtClean="0">
                <a:solidFill>
                  <a:schemeClr val="bg1"/>
                </a:solidFill>
                <a:latin typeface="Times New Roman" charset="0"/>
              </a:rPr>
              <a:t>e</a:t>
            </a:r>
            <a:r>
              <a:rPr lang="en-US" altLang="zh-TW" sz="3200" spc="-100" dirty="0" smtClean="0">
                <a:solidFill>
                  <a:schemeClr val="bg1"/>
                </a:solidFill>
                <a:latin typeface="Times New Roman" charset="0"/>
              </a:rPr>
              <a:t>d</a:t>
            </a: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!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9094" y="914402"/>
            <a:ext cx="9067800" cy="4948237"/>
          </a:xfrm>
        </p:spPr>
        <p:txBody>
          <a:bodyPr/>
          <a:lstStyle/>
          <a:p>
            <a:pPr marL="363538" indent="-268288" eaLnBrk="1">
              <a:lnSpc>
                <a:spcPct val="93000"/>
              </a:lnSpc>
              <a:buClrTx/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So, if your function wants to pass its received variable-length argument onward to another function, it calls, then you need to splat it.</a:t>
            </a:r>
          </a:p>
          <a:p>
            <a:pPr marL="363538" indent="-268288" eaLnBrk="1">
              <a:lnSpc>
                <a:spcPct val="93000"/>
              </a:lnSpc>
              <a:buClrTx/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tx1"/>
              </a:solidFill>
            </a:endParaRPr>
          </a:p>
          <a:p>
            <a:pPr marL="363538" indent="-268288" eaLnBrk="1">
              <a:lnSpc>
                <a:spcPct val="93000"/>
              </a:lnSpc>
              <a:buClrTx/>
              <a:buSzPct val="45000"/>
              <a:buFont typeface="Wingdings" pitchFamily="2" charset="2"/>
              <a:buChar char="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F0000"/>
                </a:solidFill>
              </a:rPr>
              <a:t>But the following slides show that dictionaries require a double-splat…</a:t>
            </a:r>
            <a:endParaRPr lang="en-GB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729788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 with Splat </a:t>
            </a:r>
            <a:r>
              <a:rPr lang="en-US" altLang="zh-TW" sz="4400" b="1" kern="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*</a:t>
            </a:r>
            <a:endParaRPr lang="en-US" altLang="zh-TW" sz="4400" b="1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5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3344452"/>
            <a:ext cx="9616335" cy="2799567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spc="-7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a dictionary into keyword arguments.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438943" y="-1"/>
            <a:ext cx="10589340" cy="12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  <a:b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</a:br>
            <a:r>
              <a:rPr lang="en-US" altLang="zh-TW" kern="0" dirty="0">
                <a:solidFill>
                  <a:srgbClr val="FF9900"/>
                </a:solidFill>
              </a:rPr>
              <a:t>(In the function definition header)</a:t>
            </a:r>
            <a:endParaRPr lang="en-US" altLang="zh-TW" sz="4000" kern="0" dirty="0">
              <a:solidFill>
                <a:srgbClr val="FF99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3453" y="1327760"/>
            <a:ext cx="9616335" cy="14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positional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kern="0" dirty="0">
                <a:solidFill>
                  <a:schemeClr val="accent6"/>
                </a:solidFill>
              </a:rPr>
              <a:t>tuple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keyword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</a:t>
            </a:r>
            <a:r>
              <a:rPr lang="en-US" altLang="en-US" sz="3200" kern="0" dirty="0">
                <a:solidFill>
                  <a:srgbClr val="00B0F0"/>
                </a:solidFill>
              </a:rPr>
              <a:t> </a:t>
            </a:r>
            <a:r>
              <a:rPr lang="en-US" altLang="en-US" sz="3200" kern="0" dirty="0">
                <a:solidFill>
                  <a:srgbClr val="9B2D00"/>
                </a:solidFill>
              </a:rPr>
              <a:t>dict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3453" y="1327760"/>
            <a:ext cx="9616335" cy="14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chemeClr val="accent6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positional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kern="0" dirty="0">
                <a:solidFill>
                  <a:schemeClr val="accent6"/>
                </a:solidFill>
              </a:rPr>
              <a:t>tuple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Collects all </a:t>
            </a:r>
            <a:r>
              <a:rPr lang="en-US" altLang="en-US" sz="3200" u="sng" kern="0" dirty="0">
                <a:solidFill>
                  <a:schemeClr val="tx1"/>
                </a:solidFill>
              </a:rPr>
              <a:t>keyword</a:t>
            </a:r>
            <a:r>
              <a:rPr lang="en-US" altLang="en-US" sz="3200" kern="0" dirty="0">
                <a:solidFill>
                  <a:schemeClr val="tx1"/>
                </a:solidFill>
              </a:rPr>
              <a:t> arguments into a</a:t>
            </a:r>
            <a:r>
              <a:rPr lang="en-US" altLang="en-US" sz="3200" kern="0" dirty="0">
                <a:solidFill>
                  <a:srgbClr val="00B0F0"/>
                </a:solidFill>
              </a:rPr>
              <a:t> </a:t>
            </a:r>
            <a:r>
              <a:rPr lang="en-US" altLang="en-US" sz="3200" kern="0" dirty="0">
                <a:solidFill>
                  <a:srgbClr val="860000"/>
                </a:solidFill>
              </a:rPr>
              <a:t>dict</a:t>
            </a:r>
            <a:r>
              <a:rPr lang="en-US" altLang="en-US" sz="3200" kern="0" dirty="0">
                <a:solidFill>
                  <a:schemeClr val="tx1"/>
                </a:solidFill>
              </a:rPr>
              <a:t>.</a:t>
            </a: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600" kern="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438943" y="-1"/>
            <a:ext cx="10589340" cy="124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</a:rPr>
              <a:t/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</a:rPr>
            </a:br>
            <a:r>
              <a:rPr lang="en-US" altLang="zh-TW" kern="0" dirty="0">
                <a:solidFill>
                  <a:srgbClr val="FF9900"/>
                </a:solidFill>
              </a:rPr>
              <a:t>(In the function definition header)</a:t>
            </a:r>
            <a:endParaRPr lang="en-US" altLang="zh-TW" sz="4000" kern="0" dirty="0">
              <a:solidFill>
                <a:srgbClr val="FF99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9616335" cy="279956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.</a:t>
            </a:r>
            <a:endParaRPr lang="en-US" altLang="en-US" sz="3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3200" kern="0" dirty="0">
                <a:solidFill>
                  <a:schemeClr val="tx1"/>
                </a:solidFill>
              </a:rPr>
              <a:t>a dictionary into keyword arguments.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3344452"/>
            <a:ext cx="9616335" cy="3513549"/>
          </a:xfrm>
          <a:solidFill>
            <a:schemeClr val="bg1"/>
          </a:solidFill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a dictionary into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31904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3575E-6 1.11022E-16 L -0.00114 -0.485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2707" grpId="0" animBg="1"/>
      <p:bldP spid="72707" grpI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9616335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.</a:t>
            </a:r>
            <a:endParaRPr lang="en-US" altLang="en-US" sz="3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>
                <a:solidFill>
                  <a:schemeClr val="tx1"/>
                </a:solidFill>
              </a:rPr>
              <a:t>Un</a:t>
            </a:r>
            <a:r>
              <a:rPr lang="en-US" altLang="en-US" sz="3200" spc="-70" dirty="0">
                <a:solidFill>
                  <a:schemeClr val="tx1"/>
                </a:solidFill>
              </a:rPr>
              <a:t>pack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3200" kern="0" dirty="0">
                <a:solidFill>
                  <a:schemeClr val="tx1"/>
                </a:solidFill>
              </a:rPr>
              <a:t>a dictionary into keyword arguments.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6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10036944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00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.</a:t>
            </a:r>
            <a:endParaRPr lang="en-US" altLang="en-US" sz="3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</a:t>
            </a:r>
            <a:r>
              <a:rPr lang="en-US" altLang="en-US" sz="3200" spc="-7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3200" kern="0" dirty="0">
                <a:solidFill>
                  <a:schemeClr val="tx1"/>
                </a:solidFill>
              </a:rPr>
              <a:t>a dictionary into keyword arguments.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6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lis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=[1, 2, 3, 4, 5, 6]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dic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={'a': 2, 'b':3, 'c':5}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3453" y="12536"/>
            <a:ext cx="10036944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00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</a:t>
            </a: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20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 in the call statement within the caller)</a:t>
            </a:r>
          </a:p>
          <a:p>
            <a:pPr marL="0" indent="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en-US" sz="1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0000FF"/>
                </a:solidFill>
              </a:rPr>
              <a:t>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packs</a:t>
            </a:r>
            <a:r>
              <a:rPr lang="en-US" altLang="en-US" sz="24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list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tuple</a:t>
            </a:r>
            <a:r>
              <a:rPr lang="en-US" altLang="en-US" sz="3200" b="1" spc="-7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en-US" sz="3200" spc="-70" dirty="0">
                <a:solidFill>
                  <a:schemeClr val="tx1"/>
                </a:solidFill>
              </a:rPr>
              <a:t>string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into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position</a:t>
            </a:r>
            <a:r>
              <a:rPr lang="en-US" altLang="en-US" sz="24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argument</a:t>
            </a:r>
            <a:r>
              <a:rPr lang="en-US" altLang="en-US" sz="3200" spc="-20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.</a:t>
            </a:r>
            <a:endParaRPr lang="en-US" altLang="en-US" sz="3200" kern="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b="1" kern="0" dirty="0">
                <a:solidFill>
                  <a:srgbClr val="9B2D00"/>
                </a:solidFill>
              </a:rPr>
              <a:t>**x</a:t>
            </a:r>
            <a:r>
              <a:rPr lang="en-US" altLang="en-US" sz="3200" kern="0" dirty="0">
                <a:solidFill>
                  <a:schemeClr val="tx1"/>
                </a:solidFill>
              </a:rPr>
              <a:t>:	</a:t>
            </a:r>
            <a:r>
              <a:rPr lang="en-US" altLang="en-US" sz="3200" spc="-170" dirty="0" smtClean="0">
                <a:solidFill>
                  <a:schemeClr val="tx1"/>
                </a:solidFill>
              </a:rPr>
              <a:t>Un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pack</a:t>
            </a:r>
            <a:r>
              <a:rPr lang="en-US" altLang="en-US" sz="3200" spc="-70" dirty="0">
                <a:solidFill>
                  <a:schemeClr val="tx1"/>
                </a:solidFill>
              </a:rPr>
              <a:t>s</a:t>
            </a:r>
            <a:r>
              <a:rPr lang="en-US" altLang="en-US" sz="32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3200" kern="0" dirty="0">
                <a:solidFill>
                  <a:schemeClr val="tx1"/>
                </a:solidFill>
              </a:rPr>
              <a:t>a dictionary into keyword arguments.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6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B2B2B2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C0C0EA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DAB2B2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lis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=[1, 2, 3, 4, 5, 6]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FF33CC"/>
                </a:solidFill>
                <a:latin typeface="Lucida Console" panose="020B0609040504020204" pitchFamily="49" charset="0"/>
              </a:rPr>
              <a:t>dic</a:t>
            </a:r>
            <a:r>
              <a:rPr lang="en-US" altLang="en-US" dirty="0">
                <a:solidFill>
                  <a:srgbClr val="FF33CC"/>
                </a:solidFill>
                <a:latin typeface="Lucida Console" panose="020B0609040504020204" pitchFamily="49" charset="0"/>
              </a:rPr>
              <a:t>={'a': 2, 'b':3, 'c':5}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dirty="0">
                <a:solidFill>
                  <a:srgbClr val="9B2D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en-US" b="1" dirty="0" err="1">
                <a:solidFill>
                  <a:srgbClr val="9B2D00"/>
                </a:solidFill>
                <a:latin typeface="Lucida Console" panose="020B0609040504020204" pitchFamily="49" charset="0"/>
              </a:rPr>
              <a:t>dic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9B2D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9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</a:t>
            </a:r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arguments 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	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	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9616335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 </a:t>
            </a:r>
            <a:r>
              <a:rPr lang="en-US" altLang="en-US" sz="3200" b="1" dirty="0">
                <a:solidFill>
                  <a:srgbClr val="0000FF"/>
                </a:solidFill>
              </a:rPr>
              <a:t>*x</a:t>
            </a:r>
            <a:r>
              <a:rPr lang="en-US" altLang="en-US" sz="3200" dirty="0">
                <a:solidFill>
                  <a:schemeClr val="tx1"/>
                </a:solidFill>
              </a:rPr>
              <a:t>: Only puts </a:t>
            </a:r>
            <a:r>
              <a:rPr lang="en-US" altLang="en-US" sz="3200" u="sng" dirty="0">
                <a:solidFill>
                  <a:schemeClr val="tx1"/>
                </a:solidFill>
              </a:rPr>
              <a:t>positional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chemeClr val="accent6"/>
                </a:solidFill>
              </a:rPr>
              <a:t>tupl</a:t>
            </a:r>
            <a:r>
              <a:rPr lang="en-US" altLang="en-US" sz="3200" spc="-200" dirty="0">
                <a:solidFill>
                  <a:schemeClr val="accent6"/>
                </a:solidFill>
              </a:rPr>
              <a:t>e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The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b="1" dirty="0">
                <a:solidFill>
                  <a:srgbClr val="9B2D00"/>
                </a:solidFill>
              </a:rPr>
              <a:t>**x</a:t>
            </a:r>
            <a:r>
              <a:rPr lang="en-US" altLang="en-US" sz="3200" dirty="0">
                <a:solidFill>
                  <a:schemeClr val="tx1"/>
                </a:solidFill>
              </a:rPr>
              <a:t>: Collects all </a:t>
            </a:r>
            <a:r>
              <a:rPr lang="en-US" altLang="en-US" sz="3200" u="sng" dirty="0">
                <a:solidFill>
                  <a:schemeClr val="tx1"/>
                </a:solidFill>
              </a:rPr>
              <a:t>keyword</a:t>
            </a:r>
            <a:r>
              <a:rPr lang="en-US" altLang="en-US" sz="3200" dirty="0">
                <a:solidFill>
                  <a:schemeClr val="tx1"/>
                </a:solidFill>
              </a:rPr>
              <a:t> arguments into a </a:t>
            </a:r>
            <a:r>
              <a:rPr lang="en-US" altLang="en-US" sz="3200" dirty="0">
                <a:solidFill>
                  <a:srgbClr val="9B2D00"/>
                </a:solidFill>
              </a:rPr>
              <a:t>dict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95250" indent="0" eaLnBrk="1">
              <a:lnSpc>
                <a:spcPct val="93000"/>
              </a:lnSpc>
              <a:spcAft>
                <a:spcPts val="1200"/>
              </a:spcAft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rgbClr val="92D050"/>
                </a:solidFill>
              </a:rPr>
              <a:t/>
            </a:r>
            <a:br>
              <a:rPr lang="en-US" altLang="en-US" sz="3200" dirty="0" smtClean="0">
                <a:solidFill>
                  <a:srgbClr val="92D050"/>
                </a:solidFill>
              </a:rPr>
            </a:br>
            <a:endParaRPr lang="en-US" altLang="en-US" sz="3200" dirty="0">
              <a:solidFill>
                <a:schemeClr val="tx1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dirty="0">
                <a:solidFill>
                  <a:srgbClr val="FF99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0000"/>
                </a:solidFill>
              </a:rPr>
              <a:t>g() forwards its arguments to f()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*x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: print(x)</a:t>
            </a: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f(1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3)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#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</a:rPr>
              <a:t>OK so far. My arguments became a tuple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1, 2, 3)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CCCC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smtClean="0">
                <a:solidFill>
                  <a:srgbClr val="FFCCCC"/>
                </a:solidFill>
              </a:rPr>
              <a:t>What could possibly go wrong?</a:t>
            </a:r>
            <a:endParaRPr lang="en-US" altLang="en-US" dirty="0" smtClean="0">
              <a:solidFill>
                <a:srgbClr val="FFCCCC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 smtClean="0">
                <a:solidFill>
                  <a:srgbClr val="FF9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1, 2, 3)</a:t>
            </a:r>
            <a:r>
              <a:rPr lang="en-US" altLang="en-US" b="1" dirty="0">
                <a:solidFill>
                  <a:srgbClr val="FF9900"/>
                </a:solidFill>
                <a:latin typeface="Lucida Console" panose="020B0609040504020204" pitchFamily="49" charset="0"/>
              </a:rPr>
              <a:t>,)</a:t>
            </a:r>
          </a:p>
          <a:p>
            <a:pPr marL="95250" indent="0" eaLnBrk="1"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>
                <a:solidFill>
                  <a:srgbClr val="FF9999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FF9999"/>
                </a:solidFill>
              </a:rPr>
              <a:t>f() </a:t>
            </a:r>
            <a:r>
              <a:rPr lang="en-US" altLang="en-US" dirty="0" smtClean="0">
                <a:solidFill>
                  <a:srgbClr val="FF9999"/>
                </a:solidFill>
              </a:rPr>
              <a:t>received </a:t>
            </a:r>
            <a:r>
              <a:rPr lang="en-US" altLang="en-US" dirty="0">
                <a:solidFill>
                  <a:srgbClr val="FF9999"/>
                </a:solidFill>
              </a:rPr>
              <a:t>a singleton tuple of a tuple!</a:t>
            </a:r>
            <a:endParaRPr lang="en-US" altLang="en-US" sz="3200" dirty="0">
              <a:solidFill>
                <a:srgbClr val="FF99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330" y="2126974"/>
            <a:ext cx="9283148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>
              <a:lnSpc>
                <a:spcPct val="93000"/>
              </a:lnSpc>
              <a:spcAft>
                <a:spcPts val="120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But</a:t>
            </a:r>
            <a:r>
              <a:rPr lang="en-US" altLang="en-US" sz="3200" dirty="0"/>
              <a:t>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altLang="en-US" sz="3200" b="1" dirty="0">
                <a:solidFill>
                  <a:schemeClr val="bg1">
                    <a:lumMod val="85000"/>
                  </a:schemeClr>
                </a:solidFill>
              </a:rPr>
              <a:t>**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en-US" sz="3200" dirty="0"/>
              <a:t>run into trouble </a:t>
            </a:r>
            <a:r>
              <a:rPr lang="en-US" altLang="en-US" sz="3200" dirty="0">
                <a:solidFill>
                  <a:srgbClr val="92D050"/>
                </a:solidFill>
              </a:rPr>
              <a:t>when you forward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your arguments onward to your own </a:t>
            </a:r>
            <a:r>
              <a:rPr lang="en-US" altLang="en-US" sz="3200" dirty="0" err="1"/>
              <a:t>callee</a:t>
            </a:r>
            <a:r>
              <a:rPr lang="en-US" altLang="en-US" sz="32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454" y="3195583"/>
            <a:ext cx="1242312" cy="366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/>
                </a:solidFill>
              </a:rPr>
              <a:t>)</a:t>
            </a:r>
            <a:endParaRPr lang="en-US" altLang="en-US" kern="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0000"/>
              </a:lnSpc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FF0000"/>
              </a:solidFill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spcBef>
                <a:spcPts val="0"/>
              </a:spcBef>
              <a:buClrTx/>
              <a:buSzPct val="4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 smtClean="0">
              <a:solidFill>
                <a:srgbClr val="FF9999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 rot="20896573" flipH="1">
            <a:off x="1948718" y="3447875"/>
            <a:ext cx="1667597" cy="3899044"/>
          </a:xfrm>
          <a:prstGeom prst="arc">
            <a:avLst>
              <a:gd name="adj1" fmla="val 16336262"/>
              <a:gd name="adj2" fmla="val 0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9" name="Arc 18"/>
          <p:cNvSpPr/>
          <p:nvPr/>
        </p:nvSpPr>
        <p:spPr bwMode="auto">
          <a:xfrm rot="5400000">
            <a:off x="3223260" y="3288390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16200000">
            <a:off x="2582868" y="3833678"/>
            <a:ext cx="548640" cy="548640"/>
          </a:xfrm>
          <a:prstGeom prst="arc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Times New Roman" charset="0"/>
            </a:endParaRPr>
          </a:p>
        </p:txBody>
      </p:sp>
      <p:cxnSp>
        <p:nvCxnSpPr>
          <p:cNvPr id="23" name="Straight Connector 22"/>
          <p:cNvCxnSpPr>
            <a:stCxn id="19" idx="2"/>
            <a:endCxn id="21" idx="2"/>
          </p:cNvCxnSpPr>
          <p:nvPr/>
        </p:nvCxnSpPr>
        <p:spPr bwMode="auto">
          <a:xfrm flipH="1" flipV="1">
            <a:off x="2857188" y="3833678"/>
            <a:ext cx="640392" cy="335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ular Callout 25"/>
          <p:cNvSpPr/>
          <p:nvPr/>
        </p:nvSpPr>
        <p:spPr bwMode="auto">
          <a:xfrm>
            <a:off x="4168847" y="4880703"/>
            <a:ext cx="5256393" cy="1977297"/>
          </a:xfrm>
          <a:prstGeom prst="wedgeRoundRectCallout">
            <a:avLst>
              <a:gd name="adj1" fmla="val -55751"/>
              <a:gd name="adj2" fmla="val -117589"/>
              <a:gd name="adj3" fmla="val 16667"/>
            </a:avLst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How to change the code so that it forwards as-is?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b="1" dirty="0">
                <a:solidFill>
                  <a:srgbClr val="00B050"/>
                </a:solidFill>
                <a:latin typeface="Times New Roman" charset="0"/>
              </a:rPr>
              <a:t>A: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The </a:t>
            </a:r>
            <a:r>
              <a:rPr lang="en-US" altLang="zh-TW" sz="3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splat</a:t>
            </a:r>
            <a:r>
              <a:rPr lang="en-US" altLang="zh-TW" sz="3600" dirty="0">
                <a:solidFill>
                  <a:srgbClr val="000000"/>
                </a:solidFill>
                <a:latin typeface="Times New Roman" charset="0"/>
              </a:rPr>
              <a:t> operator…</a:t>
            </a:r>
            <a:endParaRPr lang="zh-TW" altLang="en-US" sz="3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329" y="2126974"/>
            <a:ext cx="9501809" cy="10082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95250">
              <a:lnSpc>
                <a:spcPct val="93000"/>
              </a:lnSpc>
              <a:spcAft>
                <a:spcPts val="120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/>
              <a:t>But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/>
              <a:t> run into trouble when you forward your arguments onward to your own </a:t>
            </a:r>
            <a:r>
              <a:rPr lang="en-US" altLang="en-US" sz="3200" dirty="0" err="1" smtClean="0"/>
              <a:t>callee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7" name="Arc 6"/>
          <p:cNvSpPr/>
          <p:nvPr/>
        </p:nvSpPr>
        <p:spPr bwMode="auto">
          <a:xfrm rot="20896573" flipH="1">
            <a:off x="2257215" y="3082321"/>
            <a:ext cx="2265624" cy="3899044"/>
          </a:xfrm>
          <a:prstGeom prst="arc">
            <a:avLst>
              <a:gd name="adj1" fmla="val 14781256"/>
              <a:gd name="adj2" fmla="val 17076043"/>
            </a:avLst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 flipH="1">
            <a:off x="7316170" y="346208"/>
            <a:ext cx="3219279" cy="949560"/>
            <a:chOff x="-797507" y="346208"/>
            <a:chExt cx="3219279" cy="949560"/>
          </a:xfrm>
        </p:grpSpPr>
        <p:sp>
          <p:nvSpPr>
            <p:cNvPr id="12" name="Trapezoid 11"/>
            <p:cNvSpPr/>
            <p:nvPr/>
          </p:nvSpPr>
          <p:spPr bwMode="auto">
            <a:xfrm rot="18900000">
              <a:off x="-797507" y="346208"/>
              <a:ext cx="3219279" cy="92222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8900000">
              <a:off x="-473394" y="417941"/>
              <a:ext cx="2717649" cy="877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 why</a:t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we’re doing this, from slide #</a:t>
              </a: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107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12536"/>
            <a:ext cx="9729788" cy="6845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    </a:t>
            </a:r>
            <a:r>
              <a:rPr lang="en-US" altLang="zh-TW" sz="36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Function Arguments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  <a:ea typeface="+mn-ea"/>
                <a:cs typeface="+mn-cs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  <a:ea typeface="+mn-ea"/>
                <a:cs typeface="+mn-cs"/>
              </a:rPr>
              <a:t>&amp;</a:t>
            </a:r>
            <a:r>
              <a:rPr lang="en-US" altLang="zh-TW" sz="4400" kern="0" dirty="0">
                <a:solidFill>
                  <a:srgbClr val="002060"/>
                </a:solidFill>
                <a:latin typeface="Elephant" panose="02020904090505020303" pitchFamily="18" charset="0"/>
                <a:ea typeface="+mn-ea"/>
                <a:cs typeface="+mn-cs"/>
              </a:rPr>
              <a:t>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  <a:ea typeface="+mn-ea"/>
                <a:cs typeface="+mn-cs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  <a:ea typeface="+mn-ea"/>
                <a:cs typeface="+mn-cs"/>
              </a:rPr>
              <a:t>x </a:t>
            </a: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/>
            </a:r>
            <a:b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</a:br>
            <a:r>
              <a:rPr lang="en-US" altLang="zh-TW" sz="440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   </a:t>
            </a:r>
            <a:r>
              <a:rPr lang="en-US" altLang="zh-TW" sz="1050" kern="0" dirty="0">
                <a:solidFill>
                  <a:srgbClr val="860000"/>
                </a:solidFill>
                <a:latin typeface="Elephant" panose="02020904090505020303" pitchFamily="18" charset="0"/>
                <a:ea typeface="+mn-ea"/>
                <a:cs typeface="+mn-cs"/>
              </a:rPr>
              <a:t>                                      </a:t>
            </a:r>
            <a:r>
              <a:rPr lang="en-US" altLang="zh-TW" sz="3600" kern="0" dirty="0">
                <a:solidFill>
                  <a:srgbClr val="FF9900"/>
                </a:solidFill>
                <a:ea typeface="+mn-ea"/>
                <a:cs typeface="+mn-cs"/>
              </a:rPr>
              <a:t>(Splatting in the call statement)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1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,sep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="\n")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g(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f(</a:t>
            </a:r>
            <a:r>
              <a:rPr lang="en-US" altLang="en-US" b="1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g(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((1, 2, 3, 4, 5, 6), {'a': 2, 'b': 3, 'c': 5})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gSplat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f(</a:t>
            </a: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kern="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 err="1">
                <a:solidFill>
                  <a:srgbClr val="860000"/>
                </a:solidFill>
                <a:latin typeface="Lucida Console" panose="020B0609040504020204" pitchFamily="49" charset="0"/>
              </a:rPr>
              <a:t>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gSplat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(1, 2, 3, 4, 5, 6, {'a': 2, 'b': 3, 'c': 5})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{}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gDoubleSpat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): f(</a:t>
            </a:r>
            <a:r>
              <a:rPr lang="en-US" altLang="en-US" b="1" kern="0" dirty="0">
                <a:solidFill>
                  <a:schemeClr val="accent6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**kw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gDoubleSplat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 smtClean="0">
                <a:solidFill>
                  <a:srgbClr val="2D2DB9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6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a=2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b=3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c=5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2D2DB9"/>
                </a:solidFill>
                <a:latin typeface="Lucida Console" panose="020B0609040504020204" pitchFamily="49" charset="0"/>
              </a:rPr>
              <a:t>(1, 2, 3, 4, 5, 6)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kern="0" dirty="0">
                <a:solidFill>
                  <a:srgbClr val="860000"/>
                </a:solidFill>
                <a:latin typeface="Lucida Console" panose="020B0609040504020204" pitchFamily="49" charset="0"/>
              </a:rPr>
              <a:t>{'a': 2, 'c': 5, 'b': 3}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2400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kern="0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last </a:t>
            </a:r>
            <a:r>
              <a:rPr lang="en-US" altLang="en-US" kern="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was the one that actually worked</a:t>
            </a:r>
            <a:r>
              <a:rPr lang="en-US" altLang="en-US" kern="0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endParaRPr lang="en-US" altLang="en-US" kern="0" spc="-2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64" y="1406545"/>
            <a:ext cx="940904" cy="55990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100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6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b="1" kern="0" dirty="0">
              <a:solidFill>
                <a:srgbClr val="86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 </a:t>
            </a:r>
            <a:endParaRPr lang="en-US" altLang="en-US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kern="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" y="1930400"/>
            <a:ext cx="9263380" cy="1651000"/>
            <a:chOff x="114300" y="1930400"/>
            <a:chExt cx="9263380" cy="1651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939800" y="1930400"/>
              <a:ext cx="8437880" cy="14986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4300" y="2870200"/>
              <a:ext cx="812800" cy="7112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429000"/>
            <a:ext cx="9263380" cy="1651000"/>
            <a:chOff x="114300" y="1930400"/>
            <a:chExt cx="9263380" cy="16510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939800" y="1930400"/>
              <a:ext cx="8437880" cy="14986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4300" y="2870200"/>
              <a:ext cx="812800" cy="71120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9329" y="2126974"/>
            <a:ext cx="9501809" cy="10082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95250">
              <a:lnSpc>
                <a:spcPct val="93000"/>
              </a:lnSpc>
              <a:spcAft>
                <a:spcPts val="1200"/>
              </a:spcAft>
              <a:buSzPct val="45000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/>
              <a:t>But the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</a:rPr>
              <a:t>*</a:t>
            </a:r>
            <a:r>
              <a:rPr lang="en-US" altLang="en-US" sz="3200" dirty="0">
                <a:solidFill>
                  <a:srgbClr val="0000FF"/>
                </a:solidFill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rgbClr val="9B2D00"/>
                </a:solidFill>
              </a:rPr>
              <a:t>**</a:t>
            </a:r>
            <a:r>
              <a:rPr lang="en-US" altLang="en-US" sz="3200" dirty="0"/>
              <a:t> run into trouble when you forward your arguments onward to your own </a:t>
            </a:r>
            <a:r>
              <a:rPr lang="en-US" altLang="en-US" sz="3200" dirty="0" err="1" smtClean="0"/>
              <a:t>callee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38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92894" y="783920"/>
            <a:ext cx="9144000" cy="60740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% cat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def splat(*v):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    print("splat:",v)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def doublesplat(**v):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    print("doublesplat:",v)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d = {"A":65,"B":66,"C":67}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splat(d)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splat(*d)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#splat(**d)# TypeError: 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#doublesplat(d)# TypeError: doublesplat()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#            takes 0 positional arguments but 1 was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#doublesplat(*d)# TypeError: doublesplat()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doublesplat(**d)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80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% python3 double 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splat: ({'B': 66, 'C': 67, 'A': 65},)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splat: ('B', 'C', 'A')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>
                <a:latin typeface="Lucida Console" pitchFamily="49" charset="0"/>
              </a:rPr>
              <a:t>doublesplat: {'B': 66, 'A': 65, 'C': 67}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&amp; </a:t>
            </a:r>
            <a:r>
              <a:rPr lang="en-US" altLang="zh-TW" sz="4400" b="1" kern="0" dirty="0">
                <a:solidFill>
                  <a:srgbClr val="9B2D00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9B2D00"/>
                </a:solidFill>
                <a:latin typeface="Elephant" panose="020209040905050203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29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92894" y="783920"/>
            <a:ext cx="9144000" cy="60740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cat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splat(*v):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splat:",v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 = {"A":65,"B":66,"C":67}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splat(d)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splat(*d)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#splat(**d)#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1 was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8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python3 double 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splat: ({'B': 66, 'C': 67, 'A': 65},)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splat: ('B', 'C', 'A')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 {'B': 66, 'A': 65, 'C': 67}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07894" y="860120"/>
            <a:ext cx="3429000" cy="1066800"/>
          </a:xfrm>
          <a:prstGeom prst="wedgeRectCallout">
            <a:avLst>
              <a:gd name="adj1" fmla="val -152180"/>
              <a:gd name="adj2" fmla="val 428700"/>
            </a:avLst>
          </a:prstGeom>
          <a:solidFill>
            <a:srgbClr val="2D2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Without splatting, it became a tuple.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588294" y="1469720"/>
            <a:ext cx="4343400" cy="1219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2D2DB9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778794" y="2917522"/>
            <a:ext cx="4152900" cy="2231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ular Callout 15"/>
          <p:cNvSpPr/>
          <p:nvPr/>
        </p:nvSpPr>
        <p:spPr bwMode="auto">
          <a:xfrm>
            <a:off x="6007894" y="2307920"/>
            <a:ext cx="3429000" cy="1066800"/>
          </a:xfrm>
          <a:prstGeom prst="wedgeRectCallout">
            <a:avLst>
              <a:gd name="adj1" fmla="val -124561"/>
              <a:gd name="adj2" fmla="val 32308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With splatting, </a:t>
            </a:r>
            <a:br>
              <a:rPr lang="en-US" altLang="zh-TW" sz="3200" dirty="0">
                <a:solidFill>
                  <a:schemeClr val="bg1"/>
                </a:solidFill>
                <a:latin typeface="Times New Roman" charset="0"/>
              </a:rPr>
            </a:br>
            <a:r>
              <a:rPr lang="en-US" altLang="zh-TW" sz="3200" dirty="0">
                <a:solidFill>
                  <a:schemeClr val="bg1"/>
                </a:solidFill>
                <a:latin typeface="Times New Roman" charset="0"/>
              </a:rPr>
              <a:t>it got the keys.</a:t>
            </a:r>
            <a:endParaRPr lang="zh-TW" altLang="en-US" sz="320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731294" y="4365323"/>
            <a:ext cx="3200400" cy="11429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Rectangular Callout 3"/>
          <p:cNvSpPr/>
          <p:nvPr/>
        </p:nvSpPr>
        <p:spPr bwMode="auto">
          <a:xfrm>
            <a:off x="6007894" y="3755720"/>
            <a:ext cx="3429000" cy="1066800"/>
          </a:xfrm>
          <a:prstGeom prst="wedgeRectCallout">
            <a:avLst>
              <a:gd name="adj1" fmla="val -83609"/>
              <a:gd name="adj2" fmla="val 20523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With</a:t>
            </a:r>
            <a:r>
              <a:rPr lang="en-US" altLang="zh-TW" sz="2000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double</a:t>
            </a:r>
            <a:r>
              <a:rPr lang="en-US" altLang="zh-TW" sz="2000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splatting, </a:t>
            </a:r>
            <a:br>
              <a:rPr lang="en-US" altLang="zh-TW" sz="3000" dirty="0">
                <a:solidFill>
                  <a:schemeClr val="bg1"/>
                </a:solidFill>
                <a:latin typeface="Times New Roman" charset="0"/>
              </a:rPr>
            </a:br>
            <a:r>
              <a:rPr lang="en-US" altLang="zh-TW" sz="3000" dirty="0">
                <a:solidFill>
                  <a:schemeClr val="bg1"/>
                </a:solidFill>
                <a:latin typeface="Times New Roman" charset="0"/>
              </a:rPr>
              <a:t>it worked correctly.</a:t>
            </a:r>
            <a:endParaRPr lang="zh-TW" altLang="en-US" sz="30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Calls:</a:t>
            </a:r>
            <a:r>
              <a:rPr lang="en-US" altLang="zh-TW" sz="40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</a:t>
            </a:r>
            <a:r>
              <a:rPr lang="en-US" altLang="zh-TW" sz="44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 smtClean="0">
                <a:solidFill>
                  <a:srgbClr val="FF0000"/>
                </a:solidFill>
              </a:rPr>
              <a:t>**</a:t>
            </a:r>
            <a:endParaRPr lang="en-US" altLang="zh-TW" sz="4400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92894" y="783920"/>
            <a:ext cx="9144000" cy="6074080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cat doublesplat.py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splat(*v):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7030A0"/>
                </a:solidFill>
                <a:latin typeface="Lucida Console" pitchFamily="49" charset="0"/>
              </a:rPr>
              <a:t>splat:",v</a:t>
            </a:r>
            <a:r>
              <a:rPr lang="en-US" altLang="zh-TW" sz="2000" dirty="0">
                <a:solidFill>
                  <a:srgbClr val="7030A0"/>
                </a:solidFill>
                <a:latin typeface="Lucida Console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def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(**v):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    print("</a:t>
            </a: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:",v)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d = {"A":65,"B":66,"C":67}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splat(d)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splat(*d)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#splat(**d)#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splat()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1 was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0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(*d)#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TypeError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: </a:t>
            </a:r>
            <a:r>
              <a:rPr lang="en-US" altLang="zh-TW" sz="2000" dirty="0" err="1">
                <a:solidFill>
                  <a:srgbClr val="A6A6A6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() 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#            takes 0 positional arguments but 3 were given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1100" dirty="0"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(**d)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zh-TW" sz="800" dirty="0">
              <a:solidFill>
                <a:srgbClr val="A6A6A6"/>
              </a:solidFill>
              <a:latin typeface="Lucida Console" pitchFamily="49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A6A6A6"/>
                </a:solidFill>
                <a:latin typeface="Lucida Console" pitchFamily="49" charset="0"/>
              </a:rPr>
              <a:t>% python3 double splat.py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chemeClr val="accent2"/>
                </a:solidFill>
                <a:latin typeface="Lucida Console" pitchFamily="49" charset="0"/>
              </a:rPr>
              <a:t>splat: ({'B': 66, 'C': 67, 'A': 65},)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  <a:latin typeface="Lucida Console" pitchFamily="49" charset="0"/>
              </a:rPr>
              <a:t>splat: ('B', 'C', 'A')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2000" dirty="0" err="1">
                <a:solidFill>
                  <a:srgbClr val="FFC000"/>
                </a:solidFill>
                <a:latin typeface="Lucida Console" pitchFamily="49" charset="0"/>
              </a:rPr>
              <a:t>doublesplat</a:t>
            </a:r>
            <a:r>
              <a:rPr lang="en-US" altLang="zh-TW" sz="2000" dirty="0">
                <a:solidFill>
                  <a:srgbClr val="FFC000"/>
                </a:solidFill>
                <a:latin typeface="Lucida Console" pitchFamily="49" charset="0"/>
              </a:rPr>
              <a:t>: {'B': 66, 'A': 65, 'C': 67}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474494" y="2231720"/>
            <a:ext cx="3429000" cy="1066800"/>
          </a:xfrm>
          <a:prstGeom prst="wedgeRectCallout">
            <a:avLst>
              <a:gd name="adj1" fmla="val -167222"/>
              <a:gd name="adj2" fmla="val 3124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474494" y="3755720"/>
            <a:ext cx="3429000" cy="1066800"/>
          </a:xfrm>
          <a:prstGeom prst="wedgeRectCallout">
            <a:avLst>
              <a:gd name="adj1" fmla="val -136943"/>
              <a:gd name="adj2" fmla="val 102679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double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74494" y="707720"/>
            <a:ext cx="3429000" cy="1066800"/>
          </a:xfrm>
          <a:prstGeom prst="wedgeRectCallout">
            <a:avLst>
              <a:gd name="adj1" fmla="val -172777"/>
              <a:gd name="adj2" fmla="val 137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without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Functions Calls:</a:t>
            </a:r>
            <a:r>
              <a:rPr lang="en-US" altLang="zh-TW" sz="40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</a:t>
            </a:r>
            <a:r>
              <a:rPr lang="en-US" altLang="zh-TW" sz="4400" kern="0" dirty="0">
                <a:solidFill>
                  <a:srgbClr val="0070C0"/>
                </a:solidFill>
              </a:rPr>
              <a:t> </a:t>
            </a:r>
            <a:r>
              <a:rPr lang="en-US" altLang="zh-TW" sz="4400" kern="0" dirty="0" smtClean="0">
                <a:solidFill>
                  <a:srgbClr val="FF0000"/>
                </a:solidFill>
              </a:rPr>
              <a:t>**</a:t>
            </a:r>
            <a:endParaRPr lang="en-US" altLang="zh-TW" sz="4400" kern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Calling print with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splats of lists</a:t>
            </a:r>
            <a:endParaRPr lang="en-US" altLang="zh-TW" sz="4400" kern="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2894" y="739036"/>
            <a:ext cx="9144000" cy="611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Clr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1,2.0,'three'</a:t>
            </a:r>
            <a:r>
              <a:rPr lang="en-US" altLang="zh-TW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1, 2.0, 'three'</a:t>
            </a:r>
            <a:r>
              <a:rPr lang="en-US" altLang="zh-TW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#Splat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list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get elements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1 2.0 three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#Can’t double splat a </a:t>
            </a:r>
            <a:r>
              <a:rPr lang="en-US" altLang="zh-TW" sz="2800" dirty="0">
                <a:solidFill>
                  <a:srgbClr val="339933"/>
                </a:solidFill>
                <a:latin typeface="Lucida Console" panose="020B0609040504020204" pitchFamily="49" charset="0"/>
              </a:rPr>
              <a:t>list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: print() argument after ** must be a mapping, not list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474494" y="2231136"/>
            <a:ext cx="3429000" cy="1066800"/>
          </a:xfrm>
          <a:prstGeom prst="wedgeRectCallout">
            <a:avLst>
              <a:gd name="adj1" fmla="val -129897"/>
              <a:gd name="adj2" fmla="val 5343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74494" y="3758184"/>
            <a:ext cx="3429000" cy="1066800"/>
          </a:xfrm>
          <a:prstGeom prst="wedgeRectCallout">
            <a:avLst>
              <a:gd name="adj1" fmla="val -124515"/>
              <a:gd name="adj2" fmla="val 4488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 double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474494" y="704088"/>
            <a:ext cx="3429000" cy="1066800"/>
          </a:xfrm>
          <a:prstGeom prst="wedgeRectCallout">
            <a:avLst>
              <a:gd name="adj1" fmla="val -135555"/>
              <a:gd name="adj2" fmla="val 7232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solidFill>
                  <a:srgbClr val="2D2DB9"/>
                </a:solidFill>
                <a:latin typeface="Times New Roman" charset="0"/>
              </a:rPr>
              <a:t>A function call without splatting.</a:t>
            </a:r>
            <a:endParaRPr lang="zh-TW" altLang="en-US" sz="3200" dirty="0">
              <a:solidFill>
                <a:srgbClr val="2D2DB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2894" y="739036"/>
            <a:ext cx="9144000" cy="604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{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"apple":"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蘋果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b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   "banana":"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香蕉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","cherry":"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{'apple':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蘋果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'banana':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香蕉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', 'cherry': '</a:t>
            </a:r>
            <a:r>
              <a:rPr lang="zh-TW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櫻桃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'}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#Splat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dictionary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get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keys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apple banana cherry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#Can’t double splat a </a:t>
            </a:r>
            <a:r>
              <a:rPr lang="en-US" altLang="zh-TW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dict</a:t>
            </a:r>
            <a:endParaRPr lang="en-US" altLang="zh-TW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solidFill>
                  <a:srgbClr val="E89898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sz="2800" dirty="0">
                <a:solidFill>
                  <a:srgbClr val="E89898"/>
                </a:solidFill>
                <a:latin typeface="Lucida Console" panose="020B0609040504020204" pitchFamily="49" charset="0"/>
              </a:rPr>
              <a:t>: 'apple' is an invalid keyword argument for this function</a:t>
            </a:r>
          </a:p>
          <a:p>
            <a:pPr marL="0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-438943" y="0"/>
            <a:ext cx="10607675" cy="7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Calling print with</a:t>
            </a:r>
            <a:r>
              <a:rPr lang="en-US" altLang="zh-TW" sz="40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splats of </a:t>
            </a:r>
            <a:r>
              <a:rPr lang="en-US" altLang="zh-TW" sz="4400" kern="0" dirty="0" err="1">
                <a:solidFill>
                  <a:srgbClr val="0070C0"/>
                </a:solidFill>
                <a:latin typeface="Elephant" panose="02020904090505020303" pitchFamily="18" charset="0"/>
              </a:rPr>
              <a:t>dicts</a:t>
            </a:r>
            <a:endParaRPr lang="en-US" altLang="zh-TW" sz="4400" kern="0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100" y="1695174"/>
            <a:ext cx="9144000" cy="37394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tIns="274320" bIns="274320">
            <a:spAutoFit/>
          </a:bodyPr>
          <a:lstStyle/>
          <a:p>
            <a:pPr algn="ctr">
              <a:lnSpc>
                <a:spcPct val="75000"/>
              </a:lnSpc>
              <a:spcBef>
                <a:spcPts val="600"/>
              </a:spcBef>
            </a:pPr>
            <a:r>
              <a:rPr lang="en-US" altLang="zh-TW" sz="7200" kern="0" dirty="0">
                <a:solidFill>
                  <a:srgbClr val="FFFF00"/>
                </a:solidFill>
                <a:latin typeface="Elephant" panose="02020904090505020303" pitchFamily="18" charset="0"/>
              </a:rPr>
              <a:t>Splat </a:t>
            </a:r>
            <a:r>
              <a:rPr lang="en-US" altLang="zh-TW" sz="7200" kern="0" dirty="0" smtClean="0">
                <a:solidFill>
                  <a:srgbClr val="FFFF00"/>
                </a:solidFill>
                <a:latin typeface="Elephant" panose="02020904090505020303" pitchFamily="18" charset="0"/>
              </a:rPr>
              <a:t>is also useful </a:t>
            </a:r>
            <a:r>
              <a:rPr lang="en-US" altLang="zh-TW" sz="7200" kern="0" dirty="0">
                <a:solidFill>
                  <a:srgbClr val="FFFF00"/>
                </a:solidFill>
                <a:latin typeface="Elephant" panose="02020904090505020303" pitchFamily="18" charset="0"/>
              </a:rPr>
              <a:t>outside of </a:t>
            </a:r>
            <a:r>
              <a:rPr lang="en-US" altLang="zh-TW" sz="7200" kern="0" dirty="0" smtClean="0">
                <a:solidFill>
                  <a:srgbClr val="FFFF00"/>
                </a:solidFill>
                <a:latin typeface="Elephant" panose="02020904090505020303" pitchFamily="18" charset="0"/>
              </a:rPr>
              <a:t>calls…</a:t>
            </a:r>
            <a:r>
              <a:rPr lang="en-US" altLang="zh-TW" sz="7200" kern="0" dirty="0">
                <a:solidFill>
                  <a:srgbClr val="0070C0"/>
                </a:solidFill>
                <a:latin typeface="Elephant" panose="02020904090505020303" pitchFamily="18" charset="0"/>
              </a:rPr>
              <a:t/>
            </a:r>
            <a:br>
              <a:rPr lang="en-US" altLang="zh-TW" sz="7200" kern="0" dirty="0">
                <a:solidFill>
                  <a:srgbClr val="0070C0"/>
                </a:solidFill>
                <a:latin typeface="Elephant" panose="02020904090505020303" pitchFamily="18" charset="0"/>
              </a:rPr>
            </a:b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double splat has </a:t>
            </a:r>
            <a: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usefulness)</a:t>
            </a:r>
            <a:endParaRPr lang="en-US" altLang="zh-TW" sz="7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894" y="1219200"/>
            <a:ext cx="9296399" cy="5638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20" dirty="0">
                <a:latin typeface="Lucida Console" panose="020B0609040504020204" pitchFamily="49" charset="0"/>
              </a:rPr>
              <a:t>L=[1,2,3]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20" dirty="0">
                <a:latin typeface="Lucida Console" panose="020B0609040504020204" pitchFamily="49" charset="0"/>
              </a:rPr>
              <a:t>T=(2,4,6)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20" dirty="0">
                <a:latin typeface="Lucida Console" panose="020B0609040504020204" pitchFamily="49" charset="0"/>
              </a:rPr>
              <a:t>S="ABC"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>
                <a:latin typeface="Lucida Console" panose="020B0609040504020204" pitchFamily="49" charset="0"/>
              </a:rPr>
              <a:t>V1=(L,T,S)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V1</a:t>
            </a:r>
            <a:r>
              <a:rPr lang="en-US" altLang="zh-TW" sz="2800" spc="-2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#?</a:t>
            </a:r>
            <a:endParaRPr lang="en-US" altLang="zh-TW" sz="2800" spc="-2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latin typeface="Lucida Console" panose="020B0609040504020204" pitchFamily="49" charset="0"/>
              </a:rPr>
              <a:t>([1, 2, 3], (2, 4, 6), 'ABC')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>
                <a:latin typeface="Lucida Console" panose="020B0609040504020204" pitchFamily="49" charset="0"/>
              </a:rPr>
              <a:t>V2=(*L,*T,*S)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V2</a:t>
            </a:r>
            <a:r>
              <a:rPr lang="en-US" altLang="zh-TW" sz="2800" spc="-20" dirty="0"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#?</a:t>
            </a:r>
            <a:endParaRPr lang="en-US" altLang="zh-TW" sz="2800" spc="-2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latin typeface="Lucida Console" panose="020B0609040504020204" pitchFamily="49" charset="0"/>
              </a:rPr>
              <a:t>(1, 2, 3, 2, 4, 6, 'A', 'B', 'C')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2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>
                <a:solidFill>
                  <a:srgbClr val="FF0000"/>
                </a:solidFill>
                <a:latin typeface="Lucida Console" panose="020B0609040504020204" pitchFamily="49" charset="0"/>
              </a:rPr>
              <a:t>{*_}</a:t>
            </a:r>
            <a:r>
              <a:rPr lang="en-US" altLang="zh-TW" sz="2800" spc="-20" dirty="0">
                <a:latin typeface="Lucida Console" panose="020B0609040504020204" pitchFamily="49" charset="0"/>
              </a:rPr>
              <a:t> </a:t>
            </a:r>
            <a:r>
              <a:rPr lang="en-US" altLang="zh-TW" sz="2800" spc="-2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#?</a:t>
            </a:r>
            <a:endParaRPr lang="en-US" altLang="zh-TW" sz="2800" spc="-2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latin typeface="Lucida Console" panose="020B0609040504020204" pitchFamily="49" charset="0"/>
              </a:rPr>
              <a:t>{1, 2, 3, 4, 'A', 6, 'C', 'B'}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spc="-2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100" y="1695174"/>
            <a:ext cx="9144000" cy="37394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tIns="274320" bIns="274320">
            <a:spAutoFit/>
          </a:bodyPr>
          <a:lstStyle/>
          <a:p>
            <a:pPr algn="ctr">
              <a:lnSpc>
                <a:spcPct val="75000"/>
              </a:lnSpc>
              <a:spcBef>
                <a:spcPts val="600"/>
              </a:spcBef>
            </a:pPr>
            <a:r>
              <a:rPr lang="en-US" altLang="zh-TW" sz="7200" kern="0" dirty="0">
                <a:solidFill>
                  <a:srgbClr val="FFFF00"/>
                </a:solidFill>
                <a:latin typeface="Elephant" panose="02020904090505020303" pitchFamily="18" charset="0"/>
              </a:rPr>
              <a:t>Splat </a:t>
            </a:r>
            <a:r>
              <a:rPr lang="en-US" altLang="zh-TW" sz="7200" kern="0" dirty="0" smtClean="0">
                <a:solidFill>
                  <a:srgbClr val="FFFF00"/>
                </a:solidFill>
                <a:latin typeface="Elephant" panose="02020904090505020303" pitchFamily="18" charset="0"/>
              </a:rPr>
              <a:t>is also useful </a:t>
            </a:r>
            <a:r>
              <a:rPr lang="en-US" altLang="zh-TW" sz="7200" kern="0" dirty="0">
                <a:solidFill>
                  <a:srgbClr val="FFFF00"/>
                </a:solidFill>
                <a:latin typeface="Elephant" panose="02020904090505020303" pitchFamily="18" charset="0"/>
              </a:rPr>
              <a:t>outside of </a:t>
            </a:r>
            <a:r>
              <a:rPr lang="en-US" altLang="zh-TW" sz="7200" kern="0" dirty="0" smtClean="0">
                <a:solidFill>
                  <a:srgbClr val="FFFF00"/>
                </a:solidFill>
                <a:latin typeface="Elephant" panose="02020904090505020303" pitchFamily="18" charset="0"/>
              </a:rPr>
              <a:t>calls…</a:t>
            </a:r>
            <a:r>
              <a:rPr lang="en-US" altLang="zh-TW" sz="7200" kern="0" dirty="0">
                <a:solidFill>
                  <a:srgbClr val="0070C0"/>
                </a:solidFill>
                <a:latin typeface="Elephant" panose="02020904090505020303" pitchFamily="18" charset="0"/>
              </a:rPr>
              <a:t/>
            </a:r>
            <a:br>
              <a:rPr lang="en-US" altLang="zh-TW" sz="7200" kern="0" dirty="0">
                <a:solidFill>
                  <a:srgbClr val="0070C0"/>
                </a:solidFill>
                <a:latin typeface="Elephant" panose="02020904090505020303" pitchFamily="18" charset="0"/>
              </a:rPr>
            </a:b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(but double splat has </a:t>
            </a:r>
            <a: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TW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altLang="zh-TW" sz="6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usefulness)</a:t>
            </a:r>
            <a:endParaRPr lang="en-US" altLang="zh-TW" sz="7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729788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There is Another Way to </a:t>
            </a:r>
            <a:br>
              <a:rPr lang="en-US" altLang="en-US" dirty="0" smtClean="0">
                <a:solidFill>
                  <a:srgbClr val="0070C0"/>
                </a:solidFill>
              </a:rPr>
            </a:br>
            <a:r>
              <a:rPr lang="en-US" altLang="en-US" dirty="0" smtClean="0">
                <a:solidFill>
                  <a:srgbClr val="0070C0"/>
                </a:solidFill>
              </a:rPr>
              <a:t>Convert Data Types: * (splat)</a:t>
            </a:r>
            <a:endParaRPr lang="en-US" altLang="en-US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7629707" y="348924"/>
            <a:ext cx="2727978" cy="718419"/>
            <a:chOff x="-632443" y="348924"/>
            <a:chExt cx="2727978" cy="718419"/>
          </a:xfrm>
        </p:grpSpPr>
        <p:sp>
          <p:nvSpPr>
            <p:cNvPr id="7" name="Trapezoid 6"/>
            <p:cNvSpPr/>
            <p:nvPr/>
          </p:nvSpPr>
          <p:spPr bwMode="auto">
            <a:xfrm rot="18900000">
              <a:off x="-632443" y="363600"/>
              <a:ext cx="2694076" cy="682500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900000">
              <a:off x="-622114" y="348924"/>
              <a:ext cx="2717649" cy="7184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3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#72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9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</a:t>
            </a:r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6 </a:t>
            </a: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rgbClr val="BFBFBF"/>
                </a:solidFill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Variable-length keyword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1000960"/>
            <a:ext cx="9729788" cy="5854910"/>
          </a:xfrm>
        </p:spPr>
        <p:txBody>
          <a:bodyPr>
            <a:noAutofit/>
          </a:bodyPr>
          <a:lstStyle/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dirty="0" err="1">
                <a:latin typeface="Lucida Console" panose="020B0609040504020204" pitchFamily="49" charset="0"/>
              </a:rPr>
              <a:t>def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,</a:t>
            </a:r>
            <a:r>
              <a:rPr lang="en-US" altLang="zh-TW" sz="2221" b="1" dirty="0">
                <a:solidFill>
                  <a:srgbClr val="CC660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221" dirty="0" err="1">
                <a:latin typeface="Lucida Console" panose="020B0609040504020204" pitchFamily="49" charset="0"/>
              </a:rPr>
              <a:t>kwlist</a:t>
            </a:r>
            <a:r>
              <a:rPr lang="en-US" altLang="zh-TW" sz="2221" dirty="0">
                <a:latin typeface="Lucida Console" panose="020B0609040504020204" pitchFamily="49" charset="0"/>
              </a:rPr>
              <a:t>):print(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,</a:t>
            </a:r>
            <a:r>
              <a:rPr lang="en-US" altLang="zh-TW" sz="2221" b="1" dirty="0">
                <a:solidFill>
                  <a:srgbClr val="7030A0"/>
                </a:solidFill>
                <a:latin typeface="Lucida Console" panose="020B0609040504020204" pitchFamily="49" charset="0"/>
              </a:rPr>
              <a:t>**</a:t>
            </a:r>
            <a:r>
              <a:rPr lang="en-US" altLang="zh-TW" sz="2221" dirty="0" err="1">
                <a:latin typeface="Lucida Console" panose="020B0609040504020204" pitchFamily="49" charset="0"/>
              </a:rPr>
              <a:t>kwlist</a:t>
            </a:r>
            <a:r>
              <a:rPr lang="en-US" altLang="zh-TW" sz="2221" dirty="0">
                <a:latin typeface="Lucida Console" panose="020B0609040504020204" pitchFamily="49" charset="0"/>
              </a:rPr>
              <a:t>)</a:t>
            </a:r>
          </a:p>
          <a:p>
            <a:pPr marL="456933" lvl="1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dirty="0" err="1">
                <a:latin typeface="Lucida Console" panose="020B0609040504020204" pitchFamily="49" charset="0"/>
              </a:rPr>
              <a:t>def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00B0F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, end="\n", </a:t>
            </a:r>
            <a:r>
              <a:rPr lang="en-US" altLang="zh-TW" sz="2221" dirty="0" err="1">
                <a:latin typeface="Lucida Console" panose="020B0609040504020204" pitchFamily="49" charset="0"/>
              </a:rPr>
              <a:t>sep</a:t>
            </a:r>
            <a:r>
              <a:rPr lang="en-US" altLang="zh-TW" sz="2221" dirty="0">
                <a:latin typeface="Lucida Console" panose="020B0609040504020204" pitchFamily="49" charset="0"/>
              </a:rPr>
              <a:t>=", "):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1" dirty="0">
                <a:latin typeface="Lucida Console" panose="020B0609040504020204" pitchFamily="49" charset="0"/>
              </a:rPr>
              <a:t>    for </a:t>
            </a:r>
            <a:r>
              <a:rPr lang="en-US" altLang="zh-TW" sz="2221" dirty="0" err="1">
                <a:latin typeface="Lucida Console" panose="020B0609040504020204" pitchFamily="49" charset="0"/>
              </a:rPr>
              <a:t>i</a:t>
            </a:r>
            <a:r>
              <a:rPr lang="en-US" altLang="zh-TW" sz="2221" dirty="0">
                <a:latin typeface="Lucida Console" panose="020B0609040504020204" pitchFamily="49" charset="0"/>
              </a:rPr>
              <a:t> in 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[:-1]: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1" dirty="0">
                <a:latin typeface="Lucida Console" panose="020B0609040504020204" pitchFamily="49" charset="0"/>
              </a:rPr>
              <a:t>       print(</a:t>
            </a:r>
            <a:r>
              <a:rPr lang="en-US" altLang="zh-TW" sz="2221" dirty="0" err="1">
                <a:latin typeface="Lucida Console" panose="020B0609040504020204" pitchFamily="49" charset="0"/>
              </a:rPr>
              <a:t>i,end</a:t>
            </a:r>
            <a:r>
              <a:rPr lang="en-US" altLang="zh-TW" sz="2221" dirty="0">
                <a:latin typeface="Lucida Console" panose="020B0609040504020204" pitchFamily="49" charset="0"/>
              </a:rPr>
              <a:t>=</a:t>
            </a:r>
            <a:r>
              <a:rPr lang="en-US" altLang="zh-TW" sz="2221" dirty="0" err="1">
                <a:latin typeface="Lucida Console" panose="020B0609040504020204" pitchFamily="49" charset="0"/>
              </a:rPr>
              <a:t>sep</a:t>
            </a:r>
            <a:r>
              <a:rPr lang="en-US" altLang="zh-TW" sz="2221" dirty="0">
                <a:latin typeface="Lucida Console" panose="020B0609040504020204" pitchFamily="49" charset="0"/>
              </a:rPr>
              <a:t>, </a:t>
            </a:r>
            <a:r>
              <a:rPr lang="en-US" altLang="zh-TW" sz="2221" dirty="0" err="1">
                <a:latin typeface="Lucida Console" panose="020B0609040504020204" pitchFamily="49" charset="0"/>
              </a:rPr>
              <a:t>sep</a:t>
            </a:r>
            <a:r>
              <a:rPr lang="en-US" altLang="zh-TW" sz="2221" dirty="0">
                <a:latin typeface="Lucida Console" panose="020B0609040504020204" pitchFamily="49" charset="0"/>
              </a:rPr>
              <a:t>="")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spc="100" baseline="10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2221" dirty="0">
                <a:latin typeface="Lucida Console" panose="020B0609040504020204" pitchFamily="49" charset="0"/>
              </a:rPr>
              <a:t>    print(</a:t>
            </a:r>
            <a:r>
              <a:rPr lang="en-US" altLang="zh-TW" sz="2221" dirty="0" err="1">
                <a:latin typeface="Lucida Console" panose="020B0609040504020204" pitchFamily="49" charset="0"/>
              </a:rPr>
              <a:t>args</a:t>
            </a:r>
            <a:r>
              <a:rPr lang="en-US" altLang="zh-TW" sz="2221" dirty="0">
                <a:latin typeface="Lucida Console" panose="020B0609040504020204" pitchFamily="49" charset="0"/>
              </a:rPr>
              <a:t>[-1],end=end)</a:t>
            </a:r>
          </a:p>
          <a:p>
            <a:pPr marL="456933" lvl="1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221" dirty="0">
                <a:latin typeface="Lucida Console" panose="020B0609040504020204" pitchFamily="49" charset="0"/>
              </a:rPr>
              <a:t>(1,2,3,5,6,sep="+")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1+2+3+5+6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(1,2,3,5,6,sep="+")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1+2+3+5+6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L=['a','b',5]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dirty="0" err="1">
                <a:latin typeface="Lucida Console" panose="020B0609040504020204" pitchFamily="49" charset="0"/>
              </a:rPr>
              <a:t>L,sep</a:t>
            </a:r>
            <a:r>
              <a:rPr lang="en-US" altLang="zh-TW" sz="2221" dirty="0">
                <a:latin typeface="Lucida Console" panose="020B0609040504020204" pitchFamily="49" charset="0"/>
              </a:rPr>
              <a:t>=":",end=' &lt;\n')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['a', 'b', 5] &lt;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 err="1">
                <a:latin typeface="Lucida Console" panose="020B0609040504020204" pitchFamily="49" charset="0"/>
              </a:rPr>
              <a:t>L,sep</a:t>
            </a:r>
            <a:r>
              <a:rPr lang="en-US" altLang="zh-TW" sz="2221" dirty="0">
                <a:latin typeface="Lucida Console" panose="020B0609040504020204" pitchFamily="49" charset="0"/>
              </a:rPr>
              <a:t>="::")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a::b::5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>
                <a:latin typeface="Lucida Console" panose="020B0609040504020204" pitchFamily="49" charset="0"/>
              </a:rPr>
              <a:t>L)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a b 5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FFC000"/>
                </a:solidFill>
                <a:latin typeface="Lucida Console" panose="020B0609040504020204" pitchFamily="49" charset="0"/>
              </a:rPr>
              <a:t>printv2</a:t>
            </a:r>
            <a:r>
              <a:rPr lang="en-US" altLang="zh-TW" sz="2221" dirty="0">
                <a:latin typeface="Lucida Console" panose="020B0609040504020204" pitchFamily="49" charset="0"/>
              </a:rPr>
              <a:t>("hello")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hello</a:t>
            </a:r>
          </a:p>
          <a:p>
            <a:pPr marL="456933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221" dirty="0">
                <a:latin typeface="Lucida Console" panose="020B0609040504020204" pitchFamily="49" charset="0"/>
              </a:rPr>
              <a:t> </a:t>
            </a:r>
            <a:r>
              <a:rPr lang="en-US" altLang="zh-TW" sz="2221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printv3</a:t>
            </a:r>
            <a:r>
              <a:rPr lang="en-US" altLang="zh-TW" sz="2221" dirty="0">
                <a:latin typeface="Lucida Console" panose="020B0609040504020204" pitchFamily="49" charset="0"/>
              </a:rPr>
              <a:t>(</a:t>
            </a:r>
            <a:r>
              <a:rPr lang="en-US" altLang="zh-TW" sz="2221" b="1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2221" dirty="0">
                <a:latin typeface="Lucida Console" panose="020B0609040504020204" pitchFamily="49" charset="0"/>
              </a:rPr>
              <a:t>"hello")</a:t>
            </a:r>
          </a:p>
          <a:p>
            <a:pPr marL="456933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2221" dirty="0">
                <a:latin typeface="Lucida Console" panose="020B0609040504020204" pitchFamily="49" charset="0"/>
              </a:rPr>
              <a:t>h e l </a:t>
            </a:r>
            <a:r>
              <a:rPr lang="en-US" altLang="zh-TW" sz="2221" dirty="0" err="1">
                <a:latin typeface="Lucida Console" panose="020B0609040504020204" pitchFamily="49" charset="0"/>
              </a:rPr>
              <a:t>l</a:t>
            </a:r>
            <a:r>
              <a:rPr lang="en-US" altLang="zh-TW" sz="2221" dirty="0">
                <a:latin typeface="Lucida Console" panose="020B0609040504020204" pitchFamily="49" charset="0"/>
              </a:rPr>
              <a:t> o</a:t>
            </a:r>
          </a:p>
          <a:p>
            <a:pPr marL="456933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TW" sz="2221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-129260" y="2130"/>
            <a:ext cx="9929553" cy="1047099"/>
          </a:xfrm>
        </p:spPr>
        <p:txBody>
          <a:bodyPr/>
          <a:lstStyle/>
          <a:p>
            <a:pPr>
              <a:lnSpc>
                <a:spcPct val="70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GB" altLang="en-US" sz="4071" dirty="0">
                <a:solidFill>
                  <a:srgbClr val="0070C0"/>
                </a:solidFill>
              </a:rPr>
              <a:t>Review example: These wrapper functions both behave just like print</a:t>
            </a:r>
            <a:r>
              <a:rPr lang="en-GB" altLang="en-US" sz="4071" b="1" dirty="0">
                <a:solidFill>
                  <a:srgbClr val="0070C0"/>
                </a:solidFill>
                <a:latin typeface="Agency FB" panose="020B0503020202020204" pitchFamily="34" charset="0"/>
              </a:rPr>
              <a:t>()</a:t>
            </a:r>
            <a:endParaRPr lang="en-GB" altLang="en-US" sz="4071" b="1" i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002398" y="2317699"/>
            <a:ext cx="1269103" cy="1269103"/>
          </a:xfrm>
          <a:prstGeom prst="wedgeRoundRectCallout">
            <a:avLst>
              <a:gd name="adj1" fmla="val -32870"/>
              <a:gd name="adj2" fmla="val -134722"/>
              <a:gd name="adj3" fmla="val 16667"/>
            </a:avLst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607" tIns="42303" rIns="84607" bIns="42303" numCol="1" rtlCol="0" anchor="ctr" anchorCtr="0" compatLnSpc="1">
            <a:prstTxWarp prst="textNoShape">
              <a:avLst/>
            </a:prstTxWarp>
          </a:bodyPr>
          <a:lstStyle/>
          <a:p>
            <a:pPr algn="ctr" defTabSz="846094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double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splat</a:t>
            </a:r>
            <a:endParaRPr lang="zh-TW" altLang="en-US" sz="3331" dirty="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2479" y="3809437"/>
            <a:ext cx="1269103" cy="1269103"/>
            <a:chOff x="6400800" y="4114800"/>
            <a:chExt cx="1371600" cy="13716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-302315"/>
                <a:gd name="adj2" fmla="val 128241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-327315"/>
                <a:gd name="adj2" fmla="val 56018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6400800" y="4114800"/>
              <a:ext cx="1371600" cy="1092200"/>
            </a:xfrm>
            <a:prstGeom prst="wedgeRoundRectCallout">
              <a:avLst>
                <a:gd name="adj1" fmla="val -300463"/>
                <a:gd name="adj2" fmla="val 38233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9" name="Rounded Rectangular Callout 8"/>
            <p:cNvSpPr/>
            <p:nvPr/>
          </p:nvSpPr>
          <p:spPr bwMode="auto">
            <a:xfrm>
              <a:off x="6400800" y="4114800"/>
              <a:ext cx="1371600" cy="1371600"/>
            </a:xfrm>
            <a:prstGeom prst="wedgeRoundRectCallout">
              <a:avLst>
                <a:gd name="adj1" fmla="val 43981"/>
                <a:gd name="adj2" fmla="val -256943"/>
                <a:gd name="adj3" fmla="val 16667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splats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632" y="2470462"/>
            <a:ext cx="1856650" cy="1844267"/>
            <a:chOff x="69851" y="2667683"/>
            <a:chExt cx="2006600" cy="1993217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9851" y="2667683"/>
              <a:ext cx="2006600" cy="1993217"/>
            </a:xfrm>
            <a:prstGeom prst="wedgeRoundRectCallout">
              <a:avLst>
                <a:gd name="adj1" fmla="val 122193"/>
                <a:gd name="adj2" fmla="val -120067"/>
                <a:gd name="adj3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variable-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length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arguments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 bwMode="auto">
            <a:xfrm>
              <a:off x="69851" y="2667683"/>
              <a:ext cx="2006600" cy="1993217"/>
            </a:xfrm>
            <a:prstGeom prst="wedgeRoundRectCallout">
              <a:avLst>
                <a:gd name="adj1" fmla="val 121560"/>
                <a:gd name="adj2" fmla="val -97766"/>
                <a:gd name="adj3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4607" tIns="42303" rIns="84607" bIns="4230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4609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variable-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length</a:t>
              </a:r>
              <a:b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</a:br>
              <a:r>
                <a:rPr lang="en-US" altLang="zh-TW" sz="3331" dirty="0">
                  <a:solidFill>
                    <a:srgbClr val="FFFFFF"/>
                  </a:solidFill>
                  <a:latin typeface="Times New Roman" charset="0"/>
                </a:rPr>
                <a:t>arguments</a:t>
              </a:r>
              <a:endParaRPr lang="zh-TW" altLang="en-US" sz="3331" dirty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3484158" y="2108283"/>
            <a:ext cx="1856650" cy="1844267"/>
          </a:xfrm>
          <a:prstGeom prst="wedgeRoundRectCallout">
            <a:avLst>
              <a:gd name="adj1" fmla="val 2573"/>
              <a:gd name="adj2" fmla="val -101589"/>
              <a:gd name="adj3" fmla="val 16667"/>
            </a:avLst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607" tIns="42303" rIns="84607" bIns="42303" numCol="1" rtlCol="0" anchor="ctr" anchorCtr="0" compatLnSpc="1">
            <a:prstTxWarp prst="textNoShape">
              <a:avLst/>
            </a:prstTxWarp>
          </a:bodyPr>
          <a:lstStyle/>
          <a:p>
            <a:pPr algn="ctr" defTabSz="84609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variable-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length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keyword</a:t>
            </a:r>
            <a:b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</a:br>
            <a:r>
              <a:rPr lang="en-US" altLang="zh-TW" sz="3331" dirty="0">
                <a:solidFill>
                  <a:srgbClr val="FFFFFF"/>
                </a:solidFill>
                <a:latin typeface="Times New Roman" charset="0"/>
              </a:rPr>
              <a:t>arguments</a:t>
            </a:r>
            <a:endParaRPr lang="zh-TW" altLang="en-US" sz="3331" dirty="0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94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1033272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 default argument </a:t>
            </a:r>
            <a:r>
              <a:rPr lang="en-US" sz="3600" dirty="0" smtClean="0"/>
              <a:t>can take </a:t>
            </a:r>
            <a:r>
              <a:rPr lang="en-US" sz="3600" dirty="0"/>
              <a:t>a default value if no other value is provided in the function call.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broken.py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497838" y="5255538"/>
            <a:ext cx="3946788" cy="871165"/>
          </a:xfrm>
          <a:prstGeom prst="wedgeRoundRectCallout">
            <a:avLst>
              <a:gd name="adj1" fmla="val -64673"/>
              <a:gd name="adj2" fmla="val -381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2800" dirty="0"/>
              <a:t>Yes, it worked. But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how </a:t>
            </a:r>
            <a:r>
              <a:rPr lang="en-US" sz="2800" dirty="0"/>
              <a:t>did Python know?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97838" y="3057090"/>
            <a:ext cx="3934261" cy="2142698"/>
          </a:xfrm>
          <a:prstGeom prst="wedgeRoundRectCallout">
            <a:avLst>
              <a:gd name="adj1" fmla="val -76822"/>
              <a:gd name="adj2" fmla="val -210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spc="-30" dirty="0"/>
              <a:t>I wonder: Will this work</a:t>
            </a:r>
            <a:r>
              <a:rPr lang="en-US" sz="2800" dirty="0"/>
              <a:t>?</a:t>
            </a:r>
          </a:p>
          <a:p>
            <a:pPr algn="ctr"/>
            <a:r>
              <a:rPr lang="en-US" sz="2800" dirty="0"/>
              <a:t>After all, how is Python supposed to know that you didn’t mean for “Sally” to be the age?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</p:spTree>
    <p:extLst>
      <p:ext uri="{BB962C8B-B14F-4D97-AF65-F5344CB8AC3E}">
        <p14:creationId xmlns:p14="http://schemas.microsoft.com/office/powerpoint/2010/main" val="1820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0"/>
            <a:ext cx="9105900" cy="6858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In Lecture 5, we learned </a:t>
            </a:r>
            <a:r>
              <a:rPr lang="en-US" sz="3400" b="1" dirty="0" smtClean="0">
                <a:solidFill>
                  <a:srgbClr val="0000FF"/>
                </a:solidFill>
              </a:rPr>
              <a:t>how to define functions</a:t>
            </a:r>
            <a:r>
              <a:rPr lang="en-US" sz="3400" dirty="0" smtClean="0">
                <a:solidFill>
                  <a:srgbClr val="0000FF"/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syntax.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 smtClean="0"/>
              <a:t>Where they can be defined.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Including bizarre places, like inside an if's body.</a:t>
            </a:r>
          </a:p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In today's lecture (and at the end of Lecture 5)  we learned </a:t>
            </a:r>
            <a:r>
              <a:rPr lang="en-US" sz="3400" b="1" dirty="0" smtClean="0">
                <a:solidFill>
                  <a:srgbClr val="0000FF"/>
                </a:solidFill>
              </a:rPr>
              <a:t>how to pass arguments </a:t>
            </a:r>
            <a:r>
              <a:rPr lang="en-US" sz="3400" dirty="0" smtClean="0">
                <a:solidFill>
                  <a:srgbClr val="0000FF"/>
                </a:solidFill>
              </a:rPr>
              <a:t>to functions (which the function then receives as </a:t>
            </a:r>
            <a:r>
              <a:rPr lang="en-US" sz="3400" i="1" dirty="0" smtClean="0">
                <a:solidFill>
                  <a:srgbClr val="0000FF"/>
                </a:solidFill>
              </a:rPr>
              <a:t>parameters</a:t>
            </a:r>
            <a:r>
              <a:rPr lang="en-US" sz="3400" dirty="0" smtClean="0">
                <a:solidFill>
                  <a:srgbClr val="0000FF"/>
                </a:solidFill>
              </a:rPr>
              <a:t>):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syntax for the 6 types of parameters.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/>
              <a:t>P</a:t>
            </a:r>
            <a:r>
              <a:rPr lang="en-US" sz="3200" dirty="0" smtClean="0"/>
              <a:t>otential bugs caused by: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The default only being initialized once.</a:t>
            </a:r>
          </a:p>
          <a:p>
            <a:pPr lvl="2">
              <a:lnSpc>
                <a:spcPct val="85000"/>
              </a:lnSpc>
              <a:spcBef>
                <a:spcPts val="600"/>
              </a:spcBef>
            </a:pPr>
            <a:r>
              <a:rPr lang="en-US" sz="3200" dirty="0" smtClean="0"/>
              <a:t>The incorrect forwarding of </a:t>
            </a:r>
            <a:r>
              <a:rPr lang="en-US" sz="3200" i="1" dirty="0" smtClean="0"/>
              <a:t>the tuple of extra arguments</a:t>
            </a:r>
            <a:r>
              <a:rPr lang="en-US" sz="3200" dirty="0" smtClean="0"/>
              <a:t> or </a:t>
            </a:r>
            <a:r>
              <a:rPr lang="en-US" sz="3200" i="1" dirty="0" smtClean="0"/>
              <a:t>the dictionary of extra keywords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9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1D7F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0"/>
            <a:ext cx="9105900" cy="6858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Lecture 5, we learned </a:t>
            </a:r>
            <a:r>
              <a:rPr lang="en-US" sz="3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define functions</a:t>
            </a:r>
            <a:r>
              <a:rPr lang="en-US" sz="3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syntax.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Where they can be defined.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Including bizarre places, like inside an if's body.</a:t>
            </a:r>
          </a:p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B1D7FD"/>
                </a:solidFill>
              </a:rPr>
              <a:t>In today's lecture (and at the end of Lecture 5)  we learned </a:t>
            </a:r>
            <a:r>
              <a:rPr lang="en-US" sz="3400" b="1" dirty="0" smtClean="0">
                <a:solidFill>
                  <a:srgbClr val="B1D7FD"/>
                </a:solidFill>
              </a:rPr>
              <a:t>how to pass arguments </a:t>
            </a:r>
            <a:r>
              <a:rPr lang="en-US" sz="3400" dirty="0" smtClean="0">
                <a:solidFill>
                  <a:srgbClr val="B1D7FD"/>
                </a:solidFill>
              </a:rPr>
              <a:t>to functions (which the function then receives as </a:t>
            </a:r>
            <a:r>
              <a:rPr lang="en-US" sz="3400" i="1" dirty="0" smtClean="0">
                <a:solidFill>
                  <a:srgbClr val="B1D7FD"/>
                </a:solidFill>
              </a:rPr>
              <a:t>parameters</a:t>
            </a:r>
            <a:r>
              <a:rPr lang="en-US" sz="3400" dirty="0" smtClean="0">
                <a:solidFill>
                  <a:srgbClr val="B1D7FD"/>
                </a:solidFill>
              </a:rPr>
              <a:t>)</a:t>
            </a:r>
            <a:r>
              <a:rPr lang="en-US" sz="3400" dirty="0" smtClean="0">
                <a:solidFill>
                  <a:srgbClr val="0000FF"/>
                </a:solidFill>
              </a:rPr>
              <a:t>:</a:t>
            </a: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syntax for the 6 types of parameters.</a:t>
            </a:r>
          </a:p>
          <a:p>
            <a:pPr lvl="1">
              <a:lnSpc>
                <a:spcPct val="85000"/>
              </a:lnSpc>
              <a:spcBef>
                <a:spcPts val="1000"/>
              </a:spcBef>
            </a:pPr>
            <a:r>
              <a:rPr lang="en-US" sz="3200" dirty="0">
                <a:solidFill>
                  <a:srgbClr val="B2B2B2"/>
                </a:solidFill>
              </a:rPr>
              <a:t>P</a:t>
            </a:r>
            <a:r>
              <a:rPr lang="en-US" sz="3200" dirty="0" smtClean="0">
                <a:solidFill>
                  <a:srgbClr val="B2B2B2"/>
                </a:solidFill>
              </a:rPr>
              <a:t>otential bugs caused by:</a:t>
            </a:r>
          </a:p>
          <a:p>
            <a:pPr lvl="2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default only being initialized once.</a:t>
            </a:r>
          </a:p>
          <a:p>
            <a:pPr lvl="2">
              <a:lnSpc>
                <a:spcPct val="85000"/>
              </a:lnSpc>
              <a:spcBef>
                <a:spcPts val="600"/>
              </a:spcBef>
            </a:pPr>
            <a:r>
              <a:rPr lang="en-US" sz="3200" dirty="0" smtClean="0">
                <a:solidFill>
                  <a:srgbClr val="B2B2B2"/>
                </a:solidFill>
              </a:rPr>
              <a:t>The incorrect forwarding of </a:t>
            </a:r>
            <a:r>
              <a:rPr lang="en-US" sz="3200" i="1" dirty="0" smtClean="0">
                <a:solidFill>
                  <a:srgbClr val="B2B2B2"/>
                </a:solidFill>
              </a:rPr>
              <a:t>the tuple of extra arguments </a:t>
            </a:r>
            <a:r>
              <a:rPr lang="en-US" sz="3200" dirty="0" smtClean="0">
                <a:solidFill>
                  <a:srgbClr val="B2B2B2"/>
                </a:solidFill>
              </a:rPr>
              <a:t>or </a:t>
            </a:r>
            <a:r>
              <a:rPr lang="en-US" sz="3200" i="1" dirty="0" smtClean="0">
                <a:solidFill>
                  <a:srgbClr val="B2B2B2"/>
                </a:solidFill>
              </a:rPr>
              <a:t>the dictionary of extra keywords</a:t>
            </a:r>
            <a:r>
              <a:rPr lang="en-US" sz="3200" dirty="0" smtClean="0">
                <a:solidFill>
                  <a:srgbClr val="B2B2B2"/>
                </a:solidFill>
              </a:rPr>
              <a:t>.</a:t>
            </a:r>
          </a:p>
          <a:p>
            <a:pPr>
              <a:lnSpc>
                <a:spcPct val="85000"/>
              </a:lnSpc>
              <a:spcBef>
                <a:spcPts val="1000"/>
              </a:spcBef>
            </a:pPr>
            <a:r>
              <a:rPr lang="en-US" sz="3400" dirty="0" smtClean="0">
                <a:solidFill>
                  <a:srgbClr val="0000FF"/>
                </a:solidFill>
              </a:rPr>
              <a:t>Next week, we’ll consider </a:t>
            </a:r>
            <a:r>
              <a:rPr lang="en-US" sz="3400" b="1" dirty="0">
                <a:solidFill>
                  <a:srgbClr val="0000FF"/>
                </a:solidFill>
              </a:rPr>
              <a:t>how to </a:t>
            </a:r>
            <a:r>
              <a:rPr lang="en-US" sz="3400" b="1" dirty="0" smtClean="0">
                <a:solidFill>
                  <a:srgbClr val="0000FF"/>
                </a:solidFill>
              </a:rPr>
              <a:t>return values</a:t>
            </a:r>
            <a:r>
              <a:rPr lang="en-US" sz="3400" dirty="0" smtClean="0">
                <a:solidFill>
                  <a:srgbClr val="0000FF"/>
                </a:solidFill>
              </a:rPr>
              <a:t>:</a:t>
            </a:r>
            <a:endParaRPr lang="en-US" sz="3400" dirty="0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spcBef>
                <a:spcPts val="200"/>
              </a:spcBef>
            </a:pPr>
            <a:r>
              <a:rPr lang="en-US" sz="3200" dirty="0" smtClean="0"/>
              <a:t>Including the returning of </a:t>
            </a:r>
            <a:r>
              <a:rPr lang="en-US" sz="3200" b="1" dirty="0" smtClean="0"/>
              <a:t>multiple values</a:t>
            </a:r>
            <a:r>
              <a:rPr lang="en-US" sz="3200" dirty="0" smtClean="0"/>
              <a:t>.</a:t>
            </a:r>
          </a:p>
          <a:p>
            <a:pPr marL="0" indent="0">
              <a:lnSpc>
                <a:spcPct val="85000"/>
              </a:lnSpc>
              <a:spcBef>
                <a:spcPts val="100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7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>
          <a:xfrm>
            <a:off x="5497838" y="5255538"/>
            <a:ext cx="3946788" cy="871165"/>
          </a:xfrm>
          <a:prstGeom prst="wedgeRoundRectCallout">
            <a:avLst>
              <a:gd name="adj1" fmla="val -64673"/>
              <a:gd name="adj2" fmla="val -381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2800" dirty="0"/>
              <a:t>Yes, it worked. But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how </a:t>
            </a:r>
            <a:r>
              <a:rPr lang="en-US" sz="2800" dirty="0"/>
              <a:t>did Python know?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97838" y="3057090"/>
            <a:ext cx="3934261" cy="2142698"/>
          </a:xfrm>
          <a:prstGeom prst="wedgeRoundRectCallout">
            <a:avLst>
              <a:gd name="adj1" fmla="val -76822"/>
              <a:gd name="adj2" fmla="val -2108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spc="-30" dirty="0"/>
              <a:t>I wonder: Will this work</a:t>
            </a:r>
            <a:r>
              <a:rPr lang="en-US" sz="2800" dirty="0"/>
              <a:t>?</a:t>
            </a:r>
          </a:p>
          <a:p>
            <a:pPr algn="ctr"/>
            <a:r>
              <a:rPr lang="en-US" sz="2800" dirty="0"/>
              <a:t>After all, how is Python supposed to know that you didn’t mean for “Sally” to be the age?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1033272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 default argument </a:t>
            </a:r>
            <a:r>
              <a:rPr lang="en-US" sz="3600" dirty="0" smtClean="0"/>
              <a:t>can take </a:t>
            </a:r>
            <a:r>
              <a:rPr lang="en-US" sz="3600" dirty="0"/>
              <a:t>a default value if no other value is provided in the function call.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rgbClr val="BFBFBF"/>
                </a:solidFill>
                <a:latin typeface="Consolas" panose="020B0609020204030204" pitchFamily="49" charset="0"/>
                <a:cs typeface="Courier New" pitchFamily="49" charset="0"/>
              </a:rPr>
              <a:t>python3 test.py</a:t>
            </a:r>
            <a:endParaRPr lang="en-US" sz="2800" dirty="0">
              <a:solidFill>
                <a:srgbClr val="BFBFB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 name="Sally", age):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print ("Name: ", name, ", Age: ", age)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python3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“broken.py", line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non-default argument follows default argument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37747" y="2745055"/>
            <a:ext cx="3212756" cy="1754658"/>
          </a:xfrm>
          <a:prstGeom prst="wedgeRoundRectCallout">
            <a:avLst>
              <a:gd name="adj1" fmla="val -143325"/>
              <a:gd name="adj2" fmla="val 141409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/>
            <a:r>
              <a:rPr lang="en-US" sz="2800" dirty="0"/>
              <a:t>That’s how it knew: It has a special rule.</a:t>
            </a:r>
          </a:p>
          <a:p>
            <a:pPr marL="0" lvl="1" algn="ctr"/>
            <a:r>
              <a:rPr lang="en-US" sz="2800" dirty="0"/>
              <a:t>(Actually, C++ has this same rule.)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</p:spTree>
    <p:extLst>
      <p:ext uri="{BB962C8B-B14F-4D97-AF65-F5344CB8AC3E}">
        <p14:creationId xmlns:p14="http://schemas.microsoft.com/office/powerpoint/2010/main" val="22517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</a:t>
            </a:r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arguments 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	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Variable-length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	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</a:t>
            </a:r>
            <a:r>
              <a:rPr lang="en-US" sz="3302" dirty="0" smtClean="0">
                <a:cs typeface="Courier New" pitchFamily="49" charset="0"/>
              </a:rPr>
              <a:t>arguments 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	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Variable-length </a:t>
            </a:r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arguments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  <a:endParaRPr lang="en-US" sz="3302" dirty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Keyword-only </a:t>
            </a:r>
            <a:r>
              <a:rPr lang="en-US" sz="3302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arguments</a:t>
            </a:r>
            <a:r>
              <a:rPr lang="en-US" sz="3302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	</a:t>
            </a:r>
          </a:p>
          <a:p>
            <a:pPr marL="525636" indent="-362558"/>
            <a:endParaRPr lang="en-US" sz="3302" dirty="0"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Some functions (</a:t>
            </a:r>
            <a:r>
              <a:rPr lang="en-US" sz="3600" dirty="0" err="1"/>
              <a:t>eg</a:t>
            </a:r>
            <a:r>
              <a:rPr lang="en-US" sz="3600" dirty="0"/>
              <a:t>., </a:t>
            </a:r>
            <a:r>
              <a:rPr lang="en-US" sz="3600" b="1" dirty="0">
                <a:latin typeface="Consolas" panose="020B0609020204030204" pitchFamily="49" charset="0"/>
              </a:rPr>
              <a:t>print</a:t>
            </a:r>
            <a:r>
              <a:rPr lang="en-US" sz="3600" dirty="0"/>
              <a:t>) can receive a variable number of arguments</a:t>
            </a:r>
          </a:p>
          <a:p>
            <a:r>
              <a:rPr lang="en-US" sz="3600" dirty="0"/>
              <a:t>To do this, put an asterisk, *, before the name of a variable that will hold all of these indeterminate arguments. </a:t>
            </a:r>
            <a:endParaRPr lang="en-US" sz="3600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will be </a:t>
            </a:r>
            <a:r>
              <a:rPr lang="en-US" dirty="0">
                <a:solidFill>
                  <a:srgbClr val="0000FF"/>
                </a:solidFill>
              </a:rPr>
              <a:t>a tuple </a:t>
            </a:r>
            <a:r>
              <a:rPr lang="en-US" dirty="0"/>
              <a:t>and will be empty if no additional arguments are sent in.</a:t>
            </a:r>
          </a:p>
        </p:txBody>
      </p:sp>
    </p:spTree>
    <p:extLst>
      <p:ext uri="{BB962C8B-B14F-4D97-AF65-F5344CB8AC3E}">
        <p14:creationId xmlns:p14="http://schemas.microsoft.com/office/powerpoint/2010/main" val="10579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1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438943" y="1066800"/>
            <a:ext cx="10342483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235" y="668740"/>
            <a:ext cx="9458510" cy="618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all.py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("Output is:")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lvl="1" indent="-68580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marL="685800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% python3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call.py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</p:spTree>
    <p:extLst>
      <p:ext uri="{BB962C8B-B14F-4D97-AF65-F5344CB8AC3E}">
        <p14:creationId xmlns:p14="http://schemas.microsoft.com/office/powerpoint/2010/main" val="24948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438943" y="1066800"/>
            <a:ext cx="10342483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235" y="668740"/>
            <a:ext cx="9458510" cy="618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c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allTwice.py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("Output is:")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 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60, 50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marL="685800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% python3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callTwice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.py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50 </a:t>
            </a:r>
          </a:p>
          <a:p>
            <a:pPr lvl="1" indent="-685800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</p:spTree>
    <p:extLst>
      <p:ext uri="{BB962C8B-B14F-4D97-AF65-F5344CB8AC3E}">
        <p14:creationId xmlns:p14="http://schemas.microsoft.com/office/powerpoint/2010/main" val="16458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</a:t>
            </a:r>
            <a:r>
              <a:rPr lang="en-US" altLang="zh-TW" sz="4300" dirty="0" smtClean="0"/>
              <a:t>at </a:t>
            </a:r>
            <a:r>
              <a:rPr lang="en-US" altLang="zh-TW" sz="4300" dirty="0"/>
              <a:t>the end of the </a:t>
            </a:r>
            <a:r>
              <a:rPr lang="en-US" altLang="zh-TW" sz="900" dirty="0"/>
              <a:t> </a:t>
            </a:r>
            <a:r>
              <a:rPr lang="en-US" altLang="zh-TW" sz="4300" dirty="0" smtClean="0"/>
              <a:t>parameters </a:t>
            </a:r>
            <a:r>
              <a:rPr lang="en-US" altLang="zh-TW" sz="1300" dirty="0" smtClean="0"/>
              <a:t> </a:t>
            </a:r>
            <a:r>
              <a:rPr lang="en-US" altLang="zh-TW" sz="4300" dirty="0"/>
              <a:t>creates a tuple that holds </a:t>
            </a:r>
            <a:r>
              <a:rPr lang="en-US" altLang="zh-TW" sz="4300" dirty="0" smtClean="0"/>
              <a:t>all </a:t>
            </a:r>
            <a:r>
              <a:rPr lang="en-US" altLang="zh-TW" sz="4300" dirty="0"/>
              <a:t>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 smtClean="0"/>
              <a:t>This </a:t>
            </a:r>
            <a:r>
              <a:rPr lang="en-US" altLang="zh-TW" sz="4300" dirty="0"/>
              <a:t>takes 2 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</a:t>
            </a:r>
            <a:r>
              <a:rPr lang="en-US" altLang="zh-TW" sz="4300" dirty="0">
                <a:solidFill>
                  <a:srgbClr val="FF0000"/>
                </a:solidFill>
              </a:rPr>
              <a:t>an asterisked variable </a:t>
            </a:r>
            <a:r>
              <a:rPr lang="en-US" altLang="zh-TW" sz="4300" dirty="0" smtClean="0"/>
              <a:t>at </a:t>
            </a:r>
            <a:r>
              <a:rPr lang="en-US" altLang="zh-TW" sz="4300" dirty="0"/>
              <a:t>the end of the </a:t>
            </a:r>
            <a:r>
              <a:rPr lang="en-US" altLang="zh-TW" sz="900" dirty="0"/>
              <a:t> </a:t>
            </a:r>
            <a:r>
              <a:rPr lang="en-US" altLang="zh-TW" sz="4300" dirty="0" smtClean="0"/>
              <a:t>parameters </a:t>
            </a:r>
            <a:r>
              <a:rPr lang="en-US" altLang="zh-TW" sz="1300" dirty="0" smtClean="0"/>
              <a:t> </a:t>
            </a:r>
            <a:r>
              <a:rPr lang="en-US" altLang="zh-TW" sz="4300" dirty="0"/>
              <a:t>creates a tuple that holds </a:t>
            </a:r>
            <a:r>
              <a:rPr lang="en-US" altLang="zh-TW" sz="4300" dirty="0" smtClean="0"/>
              <a:t>all </a:t>
            </a:r>
            <a:r>
              <a:rPr lang="en-US" altLang="zh-TW" sz="4300" dirty="0"/>
              <a:t>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 smtClean="0"/>
              <a:t>This </a:t>
            </a:r>
            <a:r>
              <a:rPr lang="en-US" altLang="zh-TW" sz="4300" dirty="0"/>
              <a:t>takes 2 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i="1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06190" y="1417320"/>
            <a:ext cx="811530" cy="1817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</a:t>
            </a:r>
            <a:r>
              <a:rPr lang="en-US" altLang="zh-TW" sz="4300" dirty="0">
                <a:solidFill>
                  <a:srgbClr val="FF0000"/>
                </a:solidFill>
              </a:rPr>
              <a:t>an asterisked variable </a:t>
            </a:r>
            <a:r>
              <a:rPr lang="en-US" altLang="zh-TW" sz="4300" dirty="0" smtClean="0">
                <a:solidFill>
                  <a:srgbClr val="FFC000"/>
                </a:solidFill>
              </a:rPr>
              <a:t>at </a:t>
            </a:r>
            <a:r>
              <a:rPr lang="en-US" altLang="zh-TW" sz="4300" dirty="0">
                <a:solidFill>
                  <a:srgbClr val="FFC000"/>
                </a:solidFill>
              </a:rPr>
              <a:t>the end </a:t>
            </a:r>
            <a:r>
              <a:rPr lang="en-US" altLang="zh-TW" sz="4300" dirty="0"/>
              <a:t>of the </a:t>
            </a:r>
            <a:r>
              <a:rPr lang="en-US" altLang="zh-TW" sz="900" dirty="0"/>
              <a:t> </a:t>
            </a:r>
            <a:r>
              <a:rPr lang="en-US" altLang="zh-TW" sz="4300" dirty="0" smtClean="0"/>
              <a:t>parameters </a:t>
            </a:r>
            <a:r>
              <a:rPr lang="en-US" altLang="zh-TW" sz="1300" dirty="0" smtClean="0"/>
              <a:t> </a:t>
            </a:r>
            <a:r>
              <a:rPr lang="en-US" altLang="zh-TW" sz="4300" dirty="0"/>
              <a:t>creates a tuple that holds </a:t>
            </a:r>
            <a:r>
              <a:rPr lang="en-US" altLang="zh-TW" sz="4300" dirty="0" smtClean="0"/>
              <a:t>all </a:t>
            </a:r>
            <a:r>
              <a:rPr lang="en-US" altLang="zh-TW" sz="4300" dirty="0"/>
              <a:t>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 smtClean="0"/>
              <a:t>This </a:t>
            </a:r>
            <a:r>
              <a:rPr lang="en-US" altLang="zh-TW" sz="4300" dirty="0"/>
              <a:t>takes 2 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i="1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06190" y="1417320"/>
            <a:ext cx="811530" cy="18173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48790" y="1943100"/>
            <a:ext cx="1840230" cy="14859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 smtClean="0"/>
              <a:t>parameters </a:t>
            </a:r>
            <a:r>
              <a:rPr lang="en-US" altLang="zh-TW" sz="1300" dirty="0" smtClean="0"/>
              <a:t> </a:t>
            </a:r>
            <a:r>
              <a:rPr lang="en-US" altLang="zh-TW" sz="4300" dirty="0"/>
              <a:t>creates a tuple that holds </a:t>
            </a:r>
            <a:r>
              <a:rPr lang="en-US" altLang="zh-TW" sz="4300" dirty="0" smtClean="0"/>
              <a:t>all </a:t>
            </a:r>
            <a:r>
              <a:rPr lang="en-US" altLang="zh-TW" sz="4300" dirty="0"/>
              <a:t>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 smtClean="0"/>
              <a:t>This </a:t>
            </a:r>
            <a:r>
              <a:rPr lang="en-US" altLang="zh-TW" sz="4300" dirty="0"/>
              <a:t>takes </a:t>
            </a:r>
            <a:r>
              <a:rPr lang="en-US" altLang="zh-TW" sz="4300" dirty="0">
                <a:solidFill>
                  <a:srgbClr val="008000"/>
                </a:solidFill>
              </a:rPr>
              <a:t>2</a:t>
            </a:r>
            <a:r>
              <a:rPr lang="en-US" altLang="zh-TW" sz="4300" dirty="0">
                <a:solidFill>
                  <a:srgbClr val="FF0000"/>
                </a:solidFill>
              </a:rPr>
              <a:t> </a:t>
            </a:r>
            <a:r>
              <a:rPr lang="en-US" altLang="zh-TW" sz="4300" dirty="0"/>
              <a:t>or more 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1,2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023110" y="3086100"/>
            <a:ext cx="640080" cy="902970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 smtClean="0"/>
              <a:t>parameters </a:t>
            </a:r>
            <a:r>
              <a:rPr lang="en-US" altLang="zh-TW" sz="1300" dirty="0" smtClean="0"/>
              <a:t> </a:t>
            </a:r>
            <a:r>
              <a:rPr lang="en-US" altLang="zh-TW" sz="4300" dirty="0"/>
              <a:t>creates a tuple that holds </a:t>
            </a:r>
            <a:r>
              <a:rPr lang="en-US" altLang="zh-TW" sz="4300" dirty="0" smtClean="0"/>
              <a:t>all </a:t>
            </a:r>
            <a:r>
              <a:rPr lang="en-US" altLang="zh-TW" sz="4300" dirty="0"/>
              <a:t>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 smtClean="0"/>
              <a:t>This </a:t>
            </a:r>
            <a:r>
              <a:rPr lang="en-US" altLang="zh-TW" sz="4300" dirty="0"/>
              <a:t>takes 2</a:t>
            </a:r>
            <a:r>
              <a:rPr lang="en-US" altLang="zh-TW" sz="4300" dirty="0">
                <a:solidFill>
                  <a:srgbClr val="FF0000"/>
                </a:solidFill>
              </a:rPr>
              <a:t> </a:t>
            </a:r>
            <a:r>
              <a:rPr lang="en-US" altLang="zh-TW" sz="4300" dirty="0">
                <a:solidFill>
                  <a:srgbClr val="0000FF"/>
                </a:solidFill>
              </a:rPr>
              <a:t>or more </a:t>
            </a:r>
            <a:r>
              <a:rPr lang="en-US" altLang="zh-TW" sz="4300" dirty="0"/>
              <a:t>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1,2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1,2,3,4,5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23210" y="3097530"/>
            <a:ext cx="971550" cy="1200150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74320" y="914400"/>
            <a:ext cx="9144000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4300" dirty="0"/>
              <a:t>So, putting an asterisked variable at the end of the </a:t>
            </a:r>
            <a:r>
              <a:rPr lang="en-US" altLang="zh-TW" sz="900" dirty="0"/>
              <a:t> </a:t>
            </a:r>
            <a:r>
              <a:rPr lang="en-US" altLang="zh-TW" sz="4300" dirty="0" smtClean="0"/>
              <a:t>parameters </a:t>
            </a:r>
            <a:r>
              <a:rPr lang="en-US" altLang="zh-TW" sz="1300" dirty="0" smtClean="0"/>
              <a:t> </a:t>
            </a:r>
            <a:r>
              <a:rPr lang="en-US" altLang="zh-TW" sz="4300" dirty="0"/>
              <a:t>creates a tuple that holds </a:t>
            </a:r>
            <a:r>
              <a:rPr lang="en-US" altLang="zh-TW" sz="4300" dirty="0" smtClean="0"/>
              <a:t>all </a:t>
            </a:r>
            <a:r>
              <a:rPr lang="en-US" altLang="zh-TW" sz="4300" dirty="0"/>
              <a:t>“extra” parameters.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4300" dirty="0" smtClean="0"/>
              <a:t>This </a:t>
            </a:r>
            <a:r>
              <a:rPr lang="en-US" altLang="zh-TW" sz="4300" dirty="0"/>
              <a:t>takes </a:t>
            </a:r>
            <a:r>
              <a:rPr lang="en-US" altLang="zh-TW" sz="4300" dirty="0">
                <a:solidFill>
                  <a:srgbClr val="FF0000"/>
                </a:solidFill>
              </a:rPr>
              <a:t>2 or more </a:t>
            </a:r>
            <a:r>
              <a:rPr lang="en-US" altLang="zh-TW" sz="4300" dirty="0"/>
              <a:t>parameters: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i="1" dirty="0" err="1">
                <a:latin typeface="Lucida Console" panose="020B0609040504020204" pitchFamily="49" charset="0"/>
                <a:cs typeface="Courier New" pitchFamily="49" charset="0"/>
              </a:rPr>
              <a:t>a,b</a:t>
            </a:r>
            <a:r>
              <a:rPr lang="en-US" altLang="zh-TW" sz="3000" i="1" dirty="0">
                <a:latin typeface="Lucida Console" panose="020B0609040504020204" pitchFamily="49" charset="0"/>
                <a:cs typeface="Courier New" pitchFamily="49" charset="0"/>
              </a:rPr>
              <a:t>,*c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6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f(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1,2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1,2,3,4,5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#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len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(c) will be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</a:t>
            </a:r>
            <a:r>
              <a:rPr lang="en-US" altLang="zh-TW" sz="30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1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         # this 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is 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an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&gt;", line 1, in &lt;module&gt;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TypeError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f()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missing</a:t>
            </a:r>
            <a:r>
              <a:rPr lang="en-US" altLang="zh-TW" sz="26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required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positional</a:t>
            </a:r>
            <a:r>
              <a:rPr lang="en-US" altLang="zh-TW" sz="26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argument:</a:t>
            </a:r>
            <a:r>
              <a:rPr lang="en-US" altLang="zh-TW" sz="30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'b'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77392" y="3051810"/>
            <a:ext cx="1405888" cy="1714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0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</a:t>
            </a:r>
            <a:r>
              <a:rPr lang="en-US" altLang="zh-TW" sz="4300" dirty="0" smtClean="0"/>
              <a:t>end …</a:t>
            </a:r>
            <a:endParaRPr lang="en-US" altLang="zh-TW" sz="43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f(a,*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b,c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</a:t>
            </a:r>
            <a:r>
              <a:rPr lang="en-US" altLang="zh-TW" sz="4300" dirty="0">
                <a:solidFill>
                  <a:srgbClr val="008000"/>
                </a:solidFill>
              </a:rPr>
              <a:t>asterisked-variable</a:t>
            </a:r>
            <a:r>
              <a:rPr lang="en-US" altLang="zh-TW" sz="4300" dirty="0"/>
              <a:t> wasn’t at the </a:t>
            </a:r>
            <a:r>
              <a:rPr lang="en-US" altLang="zh-TW" sz="4300" dirty="0" smtClean="0"/>
              <a:t>end</a:t>
            </a:r>
            <a:r>
              <a:rPr lang="en-US" altLang="zh-TW" sz="4300" dirty="0" smtClean="0">
                <a:solidFill>
                  <a:srgbClr val="FFC000"/>
                </a:solidFill>
              </a:rPr>
              <a:t> </a:t>
            </a:r>
            <a:r>
              <a:rPr lang="en-US" altLang="zh-TW" sz="4300" dirty="0" smtClean="0"/>
              <a:t>…</a:t>
            </a:r>
            <a:endParaRPr lang="en-US" altLang="zh-TW" sz="43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25253" y="1419726"/>
            <a:ext cx="782052" cy="757990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9891" y="444749"/>
            <a:ext cx="9479422" cy="5779999"/>
            <a:chOff x="272955" y="175490"/>
            <a:chExt cx="10334720" cy="630151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272955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None/>
              </a:pPr>
              <a:r>
                <a:rPr lang="en-US" sz="3600" dirty="0"/>
                <a:t/>
              </a:r>
              <a:br>
                <a:rPr lang="en-US" sz="3600" dirty="0"/>
              </a:br>
              <a:r>
                <a:rPr lang="en-US" sz="3600" dirty="0"/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2955" y="175490"/>
              <a:ext cx="161154" cy="64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/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are </a:t>
            </a:r>
            <a:r>
              <a:rPr lang="en-US" sz="3600" dirty="0"/>
              <a:t>passed to a </a:t>
            </a:r>
            <a:r>
              <a:rPr lang="en-US" sz="3600" dirty="0" smtClean="0"/>
              <a:t>function based on their position in the argument list. 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("Sally", 20)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9" name="Trapezoid 8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5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</a:t>
            </a:r>
            <a:r>
              <a:rPr lang="en-US" altLang="zh-TW" sz="4300" dirty="0">
                <a:solidFill>
                  <a:srgbClr val="008000"/>
                </a:solidFill>
              </a:rPr>
              <a:t>asterisked-variable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FFC000"/>
                </a:solidFill>
              </a:rPr>
              <a:t>wasn’t at the </a:t>
            </a:r>
            <a:r>
              <a:rPr lang="en-US" altLang="zh-TW" sz="4300" dirty="0" smtClean="0">
                <a:solidFill>
                  <a:srgbClr val="FFC000"/>
                </a:solidFill>
              </a:rPr>
              <a:t>end </a:t>
            </a:r>
            <a:r>
              <a:rPr lang="en-US" altLang="zh-TW" sz="4300" dirty="0" smtClean="0"/>
              <a:t>…</a:t>
            </a:r>
            <a:endParaRPr lang="en-US" altLang="zh-TW" sz="43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25253" y="1419726"/>
            <a:ext cx="782052" cy="757990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390882" flipV="1">
            <a:off x="1451076" y="1620520"/>
            <a:ext cx="2474304" cy="820318"/>
          </a:xfrm>
          <a:prstGeom prst="arc">
            <a:avLst>
              <a:gd name="adj1" fmla="val 11728559"/>
              <a:gd name="adj2" fmla="val 142863"/>
            </a:avLst>
          </a:prstGeom>
          <a:ln w="762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</a:t>
            </a:r>
            <a:r>
              <a:rPr lang="en-US" altLang="zh-TW" sz="4300" dirty="0" smtClean="0">
                <a:solidFill>
                  <a:srgbClr val="0000FF"/>
                </a:solidFill>
              </a:rPr>
              <a:t>call</a:t>
            </a:r>
            <a:r>
              <a:rPr lang="en-US" altLang="zh-TW" sz="4300" dirty="0" smtClean="0"/>
              <a:t>:</a:t>
            </a:r>
            <a:endParaRPr lang="en-US" altLang="zh-TW" sz="43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altLang="zh-TW" sz="3000" dirty="0">
              <a:solidFill>
                <a:srgbClr val="0000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60158" y="1929468"/>
            <a:ext cx="1158169" cy="920058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24493" y="1912690"/>
            <a:ext cx="4568586" cy="23934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0158" y="1929468"/>
            <a:ext cx="1158169" cy="920058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55823" y="1904301"/>
            <a:ext cx="5070812" cy="41957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05528" y="1921079"/>
            <a:ext cx="1946355" cy="2867489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FD3E3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rgbClr val="FD3E31"/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rgbClr val="FD3E3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59235" y="3284916"/>
            <a:ext cx="5170528" cy="1828800"/>
          </a:xfrm>
          <a:prstGeom prst="wedgeRoundRectCallout">
            <a:avLst>
              <a:gd name="adj1" fmla="val -111468"/>
              <a:gd name="adj2" fmla="val -6031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that there was not any error when the function was defined.</a:t>
            </a:r>
          </a:p>
        </p:txBody>
      </p:sp>
    </p:spTree>
    <p:extLst>
      <p:ext uri="{BB962C8B-B14F-4D97-AF65-F5344CB8AC3E}">
        <p14:creationId xmlns:p14="http://schemas.microsoft.com/office/powerpoint/2010/main" val="2604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/>
              <a:t>But, if the asterisked-variable wasn’t at 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97963" y="5029200"/>
            <a:ext cx="4111144" cy="1828800"/>
          </a:xfrm>
          <a:prstGeom prst="wedgeRoundRectCallout">
            <a:avLst>
              <a:gd name="adj1" fmla="val 45072"/>
              <a:gd name="adj2" fmla="val -77992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</a:t>
            </a:r>
            <a:r>
              <a:rPr lang="en-US" sz="4000" b="1" i="1" dirty="0">
                <a:solidFill>
                  <a:schemeClr val="tx1"/>
                </a:solidFill>
              </a:rPr>
              <a:t>what</a:t>
            </a:r>
            <a:r>
              <a:rPr lang="en-US" sz="4000" dirty="0"/>
              <a:t> the actual error message was.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35035"/>
              <a:gd name="adj2" fmla="val -75775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 smtClean="0"/>
              <a:t>What’s </a:t>
            </a:r>
            <a:r>
              <a:rPr lang="en-US" sz="4000" spc="-80" dirty="0"/>
              <a:t>a </a:t>
            </a:r>
            <a:r>
              <a:rPr lang="en-US" sz="4000" spc="-80" dirty="0" smtClean="0"/>
              <a:t>keyword?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Let’s </a:t>
            </a:r>
            <a:r>
              <a:rPr lang="en-US" sz="4000" dirty="0"/>
              <a:t>recall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slide #10…</a:t>
            </a:r>
            <a:endParaRPr lang="en-US" sz="4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59235" y="3284916"/>
            <a:ext cx="5170528" cy="1828800"/>
          </a:xfrm>
          <a:prstGeom prst="wedgeRoundRectCallout">
            <a:avLst>
              <a:gd name="adj1" fmla="val -111468"/>
              <a:gd name="adj2" fmla="val -6031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that there was not any error when the function was defined.</a:t>
            </a:r>
          </a:p>
        </p:txBody>
      </p:sp>
    </p:spTree>
    <p:extLst>
      <p:ext uri="{BB962C8B-B14F-4D97-AF65-F5344CB8AC3E}">
        <p14:creationId xmlns:p14="http://schemas.microsoft.com/office/powerpoint/2010/main" val="383269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 smtClean="0"/>
              <a:t>When you use keyword arguments, the caller identifies the arguments by parameter name.</a:t>
            </a:r>
            <a:endParaRPr lang="en-US" sz="3600" dirty="0"/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TW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altLang="zh-TW" sz="28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endParaRPr lang="en-US" altLang="zh-TW" sz="28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3568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67108"/>
              <a:gd name="adj2" fmla="val -20979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 smtClean="0"/>
              <a:t>What’s </a:t>
            </a:r>
            <a:r>
              <a:rPr lang="en-US" sz="4000" spc="-80" dirty="0"/>
              <a:t>a </a:t>
            </a:r>
            <a:r>
              <a:rPr lang="en-US" sz="4000" spc="-80" dirty="0" smtClean="0"/>
              <a:t>keyword?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Let’s </a:t>
            </a:r>
            <a:r>
              <a:rPr lang="en-US" sz="4000" dirty="0"/>
              <a:t>recall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slide #10…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21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5" grpId="0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97963" y="5029200"/>
            <a:ext cx="4111144" cy="1828800"/>
          </a:xfrm>
          <a:prstGeom prst="wedgeRoundRectCallout">
            <a:avLst>
              <a:gd name="adj1" fmla="val 45072"/>
              <a:gd name="adj2" fmla="val -77992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</a:t>
            </a:r>
            <a:r>
              <a:rPr lang="en-US" sz="4000" b="1" i="1" dirty="0">
                <a:solidFill>
                  <a:schemeClr val="tx1"/>
                </a:solidFill>
              </a:rPr>
              <a:t>what</a:t>
            </a:r>
            <a:r>
              <a:rPr lang="en-US" sz="4000" dirty="0"/>
              <a:t> the actual error message was.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35035"/>
              <a:gd name="adj2" fmla="val -75775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 smtClean="0"/>
              <a:t>What’s </a:t>
            </a:r>
            <a:r>
              <a:rPr lang="en-US" sz="4000" spc="-80" dirty="0"/>
              <a:t>a </a:t>
            </a:r>
            <a:r>
              <a:rPr lang="en-US" sz="4000" spc="-80" dirty="0" smtClean="0"/>
              <a:t>keyword?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Let’s </a:t>
            </a:r>
            <a:r>
              <a:rPr lang="en-US" sz="4000" dirty="0"/>
              <a:t>recall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slide #10…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559260" y="2527279"/>
            <a:ext cx="5170528" cy="1303867"/>
          </a:xfrm>
          <a:prstGeom prst="wedgeRoundRectCallout">
            <a:avLst>
              <a:gd name="adj1" fmla="val -101006"/>
              <a:gd name="adj2" fmla="val 9193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4000" dirty="0"/>
              <a:t>So the error is that </a:t>
            </a:r>
            <a:r>
              <a:rPr lang="en-US" sz="4000" dirty="0">
                <a:solidFill>
                  <a:schemeClr val="bg1"/>
                </a:solidFill>
              </a:rPr>
              <a:t>“c</a:t>
            </a:r>
            <a:r>
              <a:rPr lang="en-US" sz="4000" dirty="0"/>
              <a:t>” must be named</a:t>
            </a:r>
          </a:p>
        </p:txBody>
      </p:sp>
    </p:spTree>
    <p:extLst>
      <p:ext uri="{BB962C8B-B14F-4D97-AF65-F5344CB8AC3E}">
        <p14:creationId xmlns:p14="http://schemas.microsoft.com/office/powerpoint/2010/main" val="18790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solidFill>
                  <a:srgbClr val="FFCCCC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435682" y="5029200"/>
            <a:ext cx="4114800" cy="1828800"/>
          </a:xfrm>
          <a:prstGeom prst="wedgeRoundRectCallout">
            <a:avLst>
              <a:gd name="adj1" fmla="val -35035"/>
              <a:gd name="adj2" fmla="val -75775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spc="-80" dirty="0" smtClean="0"/>
              <a:t>What’s </a:t>
            </a:r>
            <a:r>
              <a:rPr lang="en-US" sz="4000" spc="-80" dirty="0"/>
              <a:t>a </a:t>
            </a:r>
            <a:r>
              <a:rPr lang="en-US" sz="4000" spc="-80" dirty="0" smtClean="0"/>
              <a:t>keyword?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Let’s </a:t>
            </a:r>
            <a:r>
              <a:rPr lang="en-US" sz="4000" dirty="0"/>
              <a:t>recall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slide #10…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559260" y="2527279"/>
            <a:ext cx="5170528" cy="1303867"/>
          </a:xfrm>
          <a:prstGeom prst="wedgeRoundRectCallout">
            <a:avLst>
              <a:gd name="adj1" fmla="val -101006"/>
              <a:gd name="adj2" fmla="val 9193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4000" dirty="0"/>
              <a:t>So the error is that “</a:t>
            </a:r>
            <a:r>
              <a:rPr lang="en-US" sz="4000" dirty="0">
                <a:solidFill>
                  <a:srgbClr val="0000FF"/>
                </a:solidFill>
              </a:rPr>
              <a:t>c</a:t>
            </a:r>
            <a:r>
              <a:rPr lang="en-US" sz="4000" dirty="0"/>
              <a:t>” must be named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106293" y="3035431"/>
            <a:ext cx="28280" cy="1291472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053526" y="2366128"/>
            <a:ext cx="4967167" cy="20392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53765" y="4647414"/>
            <a:ext cx="1489435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97963" y="5029200"/>
            <a:ext cx="4111144" cy="1828800"/>
          </a:xfrm>
          <a:prstGeom prst="wedgeRoundRectCallout">
            <a:avLst>
              <a:gd name="adj1" fmla="val 45072"/>
              <a:gd name="adj2" fmla="val -77992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>
              <a:lnSpc>
                <a:spcPct val="90000"/>
              </a:lnSpc>
            </a:pPr>
            <a:r>
              <a:rPr lang="en-US" sz="4000" dirty="0"/>
              <a:t>Notice </a:t>
            </a:r>
            <a:r>
              <a:rPr lang="en-US" sz="4000" b="1" i="1" dirty="0">
                <a:solidFill>
                  <a:schemeClr val="tx1"/>
                </a:solidFill>
              </a:rPr>
              <a:t>what</a:t>
            </a:r>
            <a:r>
              <a:rPr lang="en-US" sz="4000" dirty="0"/>
              <a:t> the actual error message was.</a:t>
            </a:r>
          </a:p>
        </p:txBody>
      </p:sp>
    </p:spTree>
    <p:extLst>
      <p:ext uri="{BB962C8B-B14F-4D97-AF65-F5344CB8AC3E}">
        <p14:creationId xmlns:p14="http://schemas.microsoft.com/office/powerpoint/2010/main" val="1200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wants</a:t>
            </a:r>
            <a:endParaRPr lang="en-US" altLang="zh-TW" sz="3000" spc="-1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f(1,c=3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  <a:endParaRPr lang="en-US" altLang="zh-TW" sz="3000" spc="-1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</a:t>
            </a:r>
            <a:r>
              <a:rPr lang="en-US" altLang="zh-TW" sz="3000" dirty="0" smtClean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 smtClean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 smtClean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 smtClean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 smtClean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 smtClean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y</a:t>
            </a:r>
            <a:endParaRPr lang="en-US" altLang="zh-TW" sz="3000" spc="-16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75280" y="2468880"/>
            <a:ext cx="1026160" cy="22860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602" y="4635355"/>
            <a:ext cx="8819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00960" y="2479040"/>
            <a:ext cx="1290320" cy="3149600"/>
          </a:xfrm>
          <a:prstGeom prst="straightConnector1">
            <a:avLst/>
          </a:prstGeom>
          <a:ln w="571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77440" y="24892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</a:t>
            </a:r>
            <a:r>
              <a:rPr lang="en-US" sz="3600" dirty="0"/>
              <a:t>are </a:t>
            </a:r>
            <a:r>
              <a:rPr lang="en-US" sz="3600" dirty="0"/>
              <a:t>passed to a function based on their position in the argument list. 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Traceback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(most recent call last):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 "test.py", line 4, in &lt;module&gt;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TypeError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568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568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 takes exactly 2 arguments (1 given)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568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366" y="1034880"/>
            <a:ext cx="9479422" cy="5189869"/>
          </a:xfrm>
          <a:prstGeom prst="rect">
            <a:avLst/>
          </a:prstGeom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101"/>
              </a:spcAft>
              <a:buNone/>
            </a:pPr>
            <a:r>
              <a:rPr lang="en-US" sz="3302" dirty="0"/>
              <a:t/>
            </a:r>
            <a:br>
              <a:rPr lang="en-US" sz="3302" dirty="0"/>
            </a:br>
            <a:r>
              <a:rPr lang="en-US" sz="3302" dirty="0"/>
              <a:t>  </a:t>
            </a: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56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568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4403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8" name="Trapezoid 7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3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>
                <a:solidFill>
                  <a:schemeClr val="bg1"/>
                </a:solidFill>
              </a:rPr>
              <a:t>But, if the asterisked-variable wasn’t at </a:t>
            </a:r>
            <a:r>
              <a:rPr lang="en-US" altLang="zh-TW" sz="4300" dirty="0"/>
              <a:t>the </a:t>
            </a:r>
            <a:r>
              <a:rPr lang="en-US" altLang="zh-TW" sz="4300" dirty="0" smtClean="0"/>
              <a:t>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wants</a:t>
            </a:r>
            <a:endParaRPr lang="en-US" altLang="zh-TW" sz="3000" spc="-1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f(1,c=3</a:t>
            </a:r>
            <a:r>
              <a:rPr lang="en-US" altLang="zh-TW" sz="3000" dirty="0" smtClean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  <a:endParaRPr lang="en-US" altLang="zh-TW" sz="3000" spc="-1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</a:t>
            </a:r>
            <a:r>
              <a:rPr lang="en-US" altLang="zh-TW" sz="3000" dirty="0" smtClean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 smtClean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 smtClean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 smtClean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 smtClean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 smtClean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y</a:t>
            </a:r>
            <a:endParaRPr lang="en-US" altLang="zh-TW" sz="3000" spc="-1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02552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602" y="4635355"/>
            <a:ext cx="8819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77440" y="24892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1026160"/>
            <a:ext cx="9144000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zh-TW" sz="4300" dirty="0" smtClean="0"/>
              <a:t>the end </a:t>
            </a:r>
            <a:r>
              <a:rPr lang="en-US" altLang="zh-TW" sz="4300" dirty="0"/>
              <a:t>then </a:t>
            </a:r>
            <a:r>
              <a:rPr lang="en-US" altLang="zh-TW" sz="4300" dirty="0">
                <a:solidFill>
                  <a:srgbClr val="0000FF"/>
                </a:solidFill>
              </a:rPr>
              <a:t>this call </a:t>
            </a:r>
            <a:r>
              <a:rPr lang="en-US" altLang="zh-TW" sz="4300" dirty="0"/>
              <a:t>is </a:t>
            </a:r>
            <a:r>
              <a:rPr lang="en-US" altLang="zh-TW" sz="4300" dirty="0">
                <a:solidFill>
                  <a:srgbClr val="FF0000"/>
                </a:solidFill>
              </a:rPr>
              <a:t>an error</a:t>
            </a:r>
            <a:r>
              <a:rPr lang="en-US" altLang="zh-TW" sz="43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wants</a:t>
            </a:r>
            <a:endParaRPr lang="en-US" altLang="zh-TW" sz="3000" spc="-1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f(1,c=3</a:t>
            </a:r>
            <a:r>
              <a:rPr lang="en-US" altLang="zh-TW" sz="3000" dirty="0" smtClean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  <a:endParaRPr lang="en-US" altLang="zh-TW" sz="3000" spc="-1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</a:t>
            </a:r>
            <a:r>
              <a:rPr lang="en-US" altLang="zh-TW" sz="3000" dirty="0" smtClean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 smtClean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 smtClean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 smtClean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 smtClean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 smtClean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y</a:t>
            </a:r>
            <a:endParaRPr lang="en-US" altLang="zh-TW" sz="3000" spc="-1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</a:t>
            </a:r>
            <a:endParaRPr lang="en-US" altLang="zh-TW" sz="3500" dirty="0">
              <a:solidFill>
                <a:srgbClr val="FFCCCC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58864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77440" y="20828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1026160"/>
            <a:ext cx="9144000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f(1,2,c=3)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#Le</a:t>
            </a:r>
            <a:r>
              <a:rPr lang="en-US" altLang="zh-TW" sz="3000" spc="-5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give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what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it</a:t>
            </a:r>
            <a:r>
              <a:rPr lang="en-US" altLang="zh-TW" sz="28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wants</a:t>
            </a:r>
            <a:endParaRPr lang="en-US" altLang="zh-TW" sz="3000" spc="-1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###########Yep, it worked.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f(1,c=3</a:t>
            </a:r>
            <a:r>
              <a:rPr lang="en-US" altLang="zh-TW" sz="3000" dirty="0" smtClean="0">
                <a:solidFill>
                  <a:srgbClr val="B7B7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b is optional, so this works</a:t>
            </a:r>
            <a:endParaRPr lang="en-US" altLang="zh-TW" sz="3000" spc="-16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</a:t>
            </a:r>
            <a:r>
              <a:rPr lang="en-US" altLang="zh-TW" sz="3000" dirty="0" smtClean="0">
                <a:solidFill>
                  <a:srgbClr val="FF0066"/>
                </a:solidFill>
                <a:latin typeface="Lucida Console" panose="020B0609040504020204" pitchFamily="49" charset="0"/>
                <a:cs typeface="Courier New" pitchFamily="49" charset="0"/>
              </a:rPr>
              <a:t>3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#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Wo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n'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t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assume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10" dirty="0" smtClean="0">
                <a:latin typeface="Lucida Console" panose="020B0609040504020204" pitchFamily="49" charset="0"/>
                <a:cs typeface="Courier New" pitchFamily="49" charset="0"/>
              </a:rPr>
              <a:t>i</a:t>
            </a:r>
            <a:r>
              <a:rPr lang="en-US" altLang="zh-TW" sz="3000" spc="-500" dirty="0" smtClean="0">
                <a:latin typeface="Lucida Console" panose="020B0609040504020204" pitchFamily="49" charset="0"/>
                <a:cs typeface="Courier New" pitchFamily="49" charset="0"/>
              </a:rPr>
              <a:t>t'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s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450" dirty="0" smtClean="0"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lang="en-US" altLang="zh-TW" sz="2400" spc="-16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spc="-260" dirty="0" smtClean="0">
                <a:latin typeface="Lucida Console" panose="020B0609040504020204" pitchFamily="49" charset="0"/>
                <a:cs typeface="Courier New" pitchFamily="49" charset="0"/>
              </a:rPr>
              <a:t>K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eyw</a:t>
            </a:r>
            <a:r>
              <a:rPr lang="en-US" altLang="zh-TW" sz="3000" spc="-350" dirty="0" smtClean="0">
                <a:latin typeface="Lucida Console" panose="020B0609040504020204" pitchFamily="49" charset="0"/>
                <a:cs typeface="Courier New" pitchFamily="49" charset="0"/>
              </a:rPr>
              <a:t>o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rd-O</a:t>
            </a:r>
            <a:r>
              <a:rPr lang="en-US" altLang="zh-TW" sz="3000" spc="-400" dirty="0" smtClean="0">
                <a:latin typeface="Lucida Console" panose="020B0609040504020204" pitchFamily="49" charset="0"/>
                <a:cs typeface="Courier New" pitchFamily="49" charset="0"/>
              </a:rPr>
              <a:t>nl</a:t>
            </a:r>
            <a:r>
              <a:rPr lang="en-US" altLang="zh-TW" sz="3000" spc="-160" dirty="0" smtClean="0">
                <a:latin typeface="Lucida Console" panose="020B0609040504020204" pitchFamily="49" charset="0"/>
                <a:cs typeface="Courier New" pitchFamily="49" charset="0"/>
              </a:rPr>
              <a:t>y</a:t>
            </a:r>
            <a:endParaRPr lang="en-US" altLang="zh-TW" sz="3000" spc="-16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lvl="0" indent="0">
              <a:lnSpc>
                <a:spcPct val="75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7166" y="141608"/>
            <a:ext cx="9357043" cy="1077667"/>
          </a:xfrm>
          <a:prstGeom prst="rect">
            <a:avLst/>
          </a:prstGeom>
          <a:solidFill>
            <a:srgbClr val="FFFF00"/>
          </a:solidFill>
          <a:ln>
            <a:solidFill>
              <a:srgbClr val="FD3E3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indent="-168275">
              <a:buClr>
                <a:srgbClr val="FFFF00"/>
              </a:buClr>
            </a:pPr>
            <a:r>
              <a:rPr lang="en-US" sz="3600" dirty="0">
                <a:solidFill>
                  <a:srgbClr val="FD3E31"/>
                </a:solidFill>
              </a:rPr>
              <a:t>When you use keyword arguments, the caller identifies the arguments by parameter name.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77440" y="1676400"/>
            <a:ext cx="1513840" cy="3423920"/>
          </a:xfrm>
          <a:prstGeom prst="straightConnector1">
            <a:avLst/>
          </a:prstGeom>
          <a:ln w="57150">
            <a:solidFill>
              <a:srgbClr val="FF006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19" y="1026160"/>
            <a:ext cx="9227489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f(1,2,</a:t>
            </a:r>
            <a:r>
              <a:rPr lang="en-US" altLang="zh-TW" sz="3000" dirty="0" smtClean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663440" y="2168983"/>
            <a:ext cx="4782312" cy="1441584"/>
          </a:xfrm>
          <a:prstGeom prst="wedgeRoundRectCallout">
            <a:avLst>
              <a:gd name="adj1" fmla="val -75106"/>
              <a:gd name="adj2" fmla="val 6774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/>
              <a:t>Any parameter that comes</a:t>
            </a:r>
            <a:r>
              <a:rPr lang="en-US" sz="2800" dirty="0"/>
              <a:t> </a:t>
            </a:r>
            <a:r>
              <a:rPr lang="en-US" sz="4000" dirty="0"/>
              <a:t>after</a:t>
            </a:r>
            <a:r>
              <a:rPr lang="en-US" sz="2800" dirty="0"/>
              <a:t> </a:t>
            </a:r>
            <a:r>
              <a:rPr lang="en-US" sz="4000" dirty="0"/>
              <a:t>the</a:t>
            </a:r>
            <a:r>
              <a:rPr lang="en-US" sz="2800" dirty="0"/>
              <a:t> </a:t>
            </a:r>
            <a:r>
              <a:rPr lang="en-US" sz="4000" dirty="0"/>
              <a:t>*</a:t>
            </a:r>
            <a:r>
              <a:rPr lang="en-US" sz="4000" dirty="0" smtClean="0"/>
              <a:t> </a:t>
            </a:r>
            <a:r>
              <a:rPr lang="en-US" sz="4000" dirty="0"/>
              <a:t>must be named. </a:t>
            </a:r>
          </a:p>
        </p:txBody>
      </p:sp>
    </p:spTree>
    <p:extLst>
      <p:ext uri="{BB962C8B-B14F-4D97-AF65-F5344CB8AC3E}">
        <p14:creationId xmlns:p14="http://schemas.microsoft.com/office/powerpoint/2010/main" val="28359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74319" y="1026160"/>
            <a:ext cx="9227489" cy="573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 f(a,</a:t>
            </a:r>
            <a:r>
              <a:rPr lang="en-US" altLang="zh-TW" sz="300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300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b</a:t>
            </a:r>
            <a:r>
              <a:rPr lang="en-US" altLang="zh-TW" sz="3000" dirty="0" err="1"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): pass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f(1,2,3)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Traceback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r>
              <a:rPr lang="en-US" altLang="zh-TW" sz="3500" spc="-5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yp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eE</a:t>
            </a:r>
            <a:r>
              <a:rPr lang="en-US" altLang="zh-TW" sz="35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6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500" spc="-100" dirty="0" err="1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f()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missing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1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require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500" spc="-2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500" spc="-13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w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ord-only</a:t>
            </a:r>
            <a:r>
              <a:rPr lang="en-US" altLang="zh-TW" sz="32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6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500" spc="-1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  <a:r>
              <a:rPr lang="en-US" altLang="zh-TW" sz="3500" b="1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c</a:t>
            </a:r>
            <a:r>
              <a:rPr lang="en-US" altLang="zh-TW" sz="3500" dirty="0" smtClean="0">
                <a:solidFill>
                  <a:srgbClr val="FFCCCC"/>
                </a:solidFill>
                <a:latin typeface="Arial Narrow" panose="020B0606020202030204" pitchFamily="34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zh-TW" sz="30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f(1,2,</a:t>
            </a:r>
            <a:r>
              <a:rPr lang="en-US" altLang="zh-TW" sz="3000" dirty="0" smtClean="0">
                <a:solidFill>
                  <a:srgbClr val="8989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 f(1,</a:t>
            </a:r>
            <a:r>
              <a:rPr lang="en-US" altLang="zh-TW" sz="3000" b="1" dirty="0">
                <a:solidFill>
                  <a:srgbClr val="0000FF"/>
                </a:solidFill>
                <a:latin typeface="Lucida Console" panose="020B0609040504020204" pitchFamily="49" charset="0"/>
                <a:cs typeface="Courier New" pitchFamily="49" charset="0"/>
              </a:rPr>
              <a:t>c=3</a:t>
            </a:r>
            <a:r>
              <a:rPr lang="en-US" altLang="zh-TW" sz="3000" dirty="0">
                <a:solidFill>
                  <a:prstClr val="black"/>
                </a:solidFill>
                <a:latin typeface="Lucida Console" panose="020B0609040504020204" pitchFamily="49" charset="0"/>
                <a:cs typeface="Courier New" pitchFamily="49" charset="0"/>
              </a:rPr>
              <a:t>,</a:t>
            </a:r>
            <a:r>
              <a:rPr lang="en-US" altLang="zh-TW" sz="3000" b="1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2</a:t>
            </a:r>
            <a:r>
              <a:rPr lang="en-US" altLang="zh-TW" sz="300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800" dirty="0" err="1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800" dirty="0">
                <a:solidFill>
                  <a:prstClr val="black"/>
                </a:solidFill>
                <a:latin typeface="Arial Narrow" panose="020B0606020202030204" pitchFamily="34" charset="0"/>
                <a:cs typeface="Courier New" pitchFamily="49" charset="0"/>
              </a:rPr>
              <a:t>&gt;", line 1</a:t>
            </a:r>
          </a:p>
          <a:p>
            <a:pPr marL="0" lv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600" spc="-16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4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n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taxError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8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positional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200" spc="-100" dirty="0">
                <a:solidFill>
                  <a:srgbClr val="008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follows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23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600" spc="-8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y</a:t>
            </a:r>
            <a:r>
              <a:rPr lang="en-US" altLang="zh-TW" sz="3600" spc="-16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wo</a:t>
            </a:r>
            <a:r>
              <a:rPr lang="en-US" altLang="zh-TW" sz="36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rd</a:t>
            </a:r>
            <a:r>
              <a:rPr lang="en-US" altLang="zh-TW" sz="32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argu</a:t>
            </a:r>
            <a:r>
              <a:rPr lang="en-US" altLang="zh-TW" sz="3600" spc="-13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men</a:t>
            </a:r>
            <a:r>
              <a:rPr lang="en-US" altLang="zh-TW" sz="3600" spc="-100" dirty="0" smtClean="0">
                <a:solidFill>
                  <a:srgbClr val="0000FF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  <a:endParaRPr lang="en-US" altLang="zh-TW" sz="3000" dirty="0">
              <a:solidFill>
                <a:srgbClr val="0000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30738" algn="l"/>
              </a:tabLst>
            </a:pPr>
            <a:r>
              <a:rPr lang="en-US" altLang="zh-TW" sz="30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500" dirty="0">
              <a:solidFill>
                <a:srgbClr val="FF0000"/>
              </a:solidFill>
              <a:latin typeface="Arial Narrow" panose="020B0606020202030204" pitchFamily="34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663440" y="2168983"/>
            <a:ext cx="4782312" cy="1441584"/>
          </a:xfrm>
          <a:prstGeom prst="wedgeRoundRectCallout">
            <a:avLst>
              <a:gd name="adj1" fmla="val -75106"/>
              <a:gd name="adj2" fmla="val 67746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/>
              <a:t>Any parameter that comes</a:t>
            </a:r>
            <a:r>
              <a:rPr lang="en-US" sz="2800" dirty="0"/>
              <a:t> </a:t>
            </a:r>
            <a:r>
              <a:rPr lang="en-US" sz="4000" dirty="0"/>
              <a:t>after</a:t>
            </a:r>
            <a:r>
              <a:rPr lang="en-US" sz="2800" dirty="0"/>
              <a:t> </a:t>
            </a:r>
            <a:r>
              <a:rPr lang="en-US" sz="4000" dirty="0"/>
              <a:t>the</a:t>
            </a:r>
            <a:r>
              <a:rPr lang="en-US" sz="2800" dirty="0"/>
              <a:t> </a:t>
            </a:r>
            <a:r>
              <a:rPr lang="en-US" sz="4000" dirty="0"/>
              <a:t>*</a:t>
            </a:r>
            <a:r>
              <a:rPr lang="en-US" sz="4000" dirty="0" smtClean="0"/>
              <a:t> </a:t>
            </a:r>
            <a:r>
              <a:rPr lang="en-US" sz="4000" dirty="0"/>
              <a:t>must be named.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10339" y="4552122"/>
            <a:ext cx="576470" cy="795131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" y="5703631"/>
            <a:ext cx="9729788" cy="1154370"/>
          </a:xfrm>
          <a:prstGeom prst="roundRect">
            <a:avLst/>
          </a:prstGeom>
          <a:solidFill>
            <a:srgbClr val="FFFF00"/>
          </a:solidFill>
          <a:ln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This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 a design decision to allow</a:t>
            </a:r>
            <a:endParaRPr lang="en-US" altLang="zh-TW" sz="4000" dirty="0">
              <a:solidFill>
                <a:srgbClr val="B864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  <a:p>
            <a:pPr marL="0" lvl="1" algn="ctr">
              <a:lnSpc>
                <a:spcPct val="80000"/>
              </a:lnSpc>
            </a:pP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to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create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always-named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arguments</a:t>
            </a:r>
            <a:endParaRPr lang="en-US" altLang="zh-TW" sz="4000" dirty="0">
              <a:solidFill>
                <a:srgbClr val="B864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663440" y="3614948"/>
            <a:ext cx="4782312" cy="1412065"/>
          </a:xfrm>
          <a:prstGeom prst="wedgeRoundRectCallout">
            <a:avLst>
              <a:gd name="adj1" fmla="val -79975"/>
              <a:gd name="adj2" fmla="val 11144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sz="4000" dirty="0">
                <a:solidFill>
                  <a:schemeClr val="bg1"/>
                </a:solidFill>
              </a:rPr>
              <a:t>And</a:t>
            </a:r>
            <a:r>
              <a:rPr lang="en-US" sz="4000" dirty="0"/>
              <a:t>, it </a:t>
            </a:r>
            <a:r>
              <a:rPr lang="en-US" sz="4000" b="1" i="1" dirty="0">
                <a:solidFill>
                  <a:srgbClr val="FFFF00"/>
                </a:solidFill>
              </a:rPr>
              <a:t>must be </a:t>
            </a:r>
            <a:r>
              <a:rPr lang="en-US" sz="4000" b="1" i="1" dirty="0" smtClean="0">
                <a:solidFill>
                  <a:srgbClr val="FFFF00"/>
                </a:solidFill>
              </a:rPr>
              <a:t>at</a:t>
            </a:r>
            <a:br>
              <a:rPr lang="en-US" sz="4000" b="1" i="1" dirty="0" smtClean="0">
                <a:solidFill>
                  <a:srgbClr val="FFFF00"/>
                </a:solidFill>
              </a:rPr>
            </a:br>
            <a:r>
              <a:rPr lang="en-US" sz="4000" b="1" i="1" dirty="0" smtClean="0">
                <a:solidFill>
                  <a:srgbClr val="FFFF00"/>
                </a:solidFill>
              </a:rPr>
              <a:t>the </a:t>
            </a:r>
            <a:r>
              <a:rPr lang="en-US" sz="4000" b="1" i="1" dirty="0">
                <a:solidFill>
                  <a:srgbClr val="FFFF00"/>
                </a:solidFill>
              </a:rPr>
              <a:t>end</a:t>
            </a:r>
            <a:r>
              <a:rPr lang="en-US" sz="4000" dirty="0"/>
              <a:t> of the </a:t>
            </a:r>
            <a:r>
              <a:rPr lang="en-US" sz="4000" dirty="0" smtClean="0"/>
              <a:t>call arguments</a:t>
            </a:r>
            <a:r>
              <a:rPr lang="en-US" sz="4000" dirty="0"/>
              <a:t>.</a:t>
            </a:r>
          </a:p>
        </p:txBody>
      </p:sp>
      <p:sp>
        <p:nvSpPr>
          <p:cNvPr id="14" name="Arc 13"/>
          <p:cNvSpPr/>
          <p:nvPr/>
        </p:nvSpPr>
        <p:spPr>
          <a:xfrm rot="795317" flipH="1">
            <a:off x="2408286" y="4315559"/>
            <a:ext cx="5061959" cy="1266363"/>
          </a:xfrm>
          <a:prstGeom prst="arc">
            <a:avLst>
              <a:gd name="adj1" fmla="val 11082044"/>
              <a:gd name="adj2" fmla="val 61930"/>
            </a:avLst>
          </a:prstGeom>
          <a:ln w="762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4" grpId="0" animBg="1"/>
      <p:bldP spid="14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-59316" y="3230861"/>
            <a:ext cx="9900497" cy="346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Python 3 designers decided to add a feature: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programmer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 function to insist that a specific parameter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that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can only be passed in by name.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3313" y="5424384"/>
            <a:ext cx="9733101" cy="1441928"/>
            <a:chOff x="82400" y="2875153"/>
            <a:chExt cx="10525275" cy="1441928"/>
          </a:xfrm>
        </p:grpSpPr>
        <p:sp>
          <p:nvSpPr>
            <p:cNvPr id="22" name="Rounded Rectangle 21"/>
            <p:cNvSpPr/>
            <p:nvPr/>
          </p:nvSpPr>
          <p:spPr>
            <a:xfrm>
              <a:off x="5437147" y="2899326"/>
              <a:ext cx="5170528" cy="1412065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en-US" altLang="zh-TW" sz="4000" dirty="0">
                  <a:solidFill>
                    <a:prstClr val="white"/>
                  </a:solidFill>
                </a:rPr>
                <a:t>And, it </a:t>
              </a:r>
              <a:r>
                <a:rPr lang="en-US" altLang="zh-TW" sz="4000" b="1" i="1" dirty="0">
                  <a:solidFill>
                    <a:srgbClr val="FFFF00"/>
                  </a:solidFill>
                </a:rPr>
                <a:t>must be at </a:t>
              </a:r>
              <a:endParaRPr lang="en-US" altLang="zh-TW" sz="4000" b="1" i="1" dirty="0" smtClean="0">
                <a:solidFill>
                  <a:srgbClr val="FFFF00"/>
                </a:solidFill>
              </a:endParaRPr>
            </a:p>
            <a:p>
              <a:pPr marL="0" lvl="1" algn="ctr">
                <a:lnSpc>
                  <a:spcPct val="75000"/>
                </a:lnSpc>
              </a:pPr>
              <a:r>
                <a:rPr lang="en-US" altLang="zh-TW" sz="4000" b="1" i="1" dirty="0" smtClean="0">
                  <a:solidFill>
                    <a:srgbClr val="FFFF00"/>
                  </a:solidFill>
                </a:rPr>
                <a:t>the </a:t>
              </a:r>
              <a:r>
                <a:rPr lang="en-US" altLang="zh-TW" sz="4000" b="1" i="1" dirty="0">
                  <a:solidFill>
                    <a:srgbClr val="FFFF00"/>
                  </a:solidFill>
                </a:rPr>
                <a:t>end</a:t>
              </a:r>
              <a:r>
                <a:rPr lang="en-US" altLang="zh-TW" sz="4000" dirty="0">
                  <a:solidFill>
                    <a:prstClr val="white"/>
                  </a:solidFill>
                </a:rPr>
                <a:t> of the </a:t>
              </a:r>
              <a:r>
                <a:rPr lang="en-US" altLang="zh-TW" sz="4000" dirty="0" smtClean="0">
                  <a:solidFill>
                    <a:prstClr val="white"/>
                  </a:solidFill>
                </a:rPr>
                <a:t>call </a:t>
              </a:r>
              <a:r>
                <a:rPr lang="en-US" altLang="zh-TW" sz="4000" dirty="0">
                  <a:solidFill>
                    <a:prstClr val="white"/>
                  </a:solidFill>
                </a:rPr>
                <a:t>arguments.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2400" y="2875153"/>
              <a:ext cx="5170528" cy="1441928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75000"/>
                </a:lnSpc>
              </a:pPr>
              <a:r>
                <a:rPr lang="en-US" altLang="zh-TW" sz="4000" dirty="0"/>
                <a:t>Any parameter that comes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after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the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*</a:t>
              </a:r>
              <a:r>
                <a:rPr lang="en-US" altLang="zh-TW" sz="4000" dirty="0" smtClean="0"/>
                <a:t> </a:t>
              </a:r>
              <a:r>
                <a:rPr lang="en-US" altLang="zh-TW" sz="4000" dirty="0"/>
                <a:t>must be named. 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663440" y="2167128"/>
            <a:ext cx="4782312" cy="1441928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altLang="zh-TW" sz="4000" dirty="0"/>
              <a:t>Any parameter that comes</a:t>
            </a:r>
            <a:r>
              <a:rPr lang="en-US" altLang="zh-TW" sz="2800" dirty="0"/>
              <a:t> </a:t>
            </a:r>
            <a:r>
              <a:rPr lang="en-US" altLang="zh-TW" sz="4000" dirty="0"/>
              <a:t>after</a:t>
            </a:r>
            <a:r>
              <a:rPr lang="en-US" altLang="zh-TW" sz="2800" dirty="0"/>
              <a:t> </a:t>
            </a:r>
            <a:r>
              <a:rPr lang="en-US" altLang="zh-TW" sz="4000" dirty="0"/>
              <a:t>the</a:t>
            </a:r>
            <a:r>
              <a:rPr lang="en-US" altLang="zh-TW" sz="2800" dirty="0"/>
              <a:t> </a:t>
            </a:r>
            <a:r>
              <a:rPr lang="en-US" altLang="zh-TW" sz="4000" dirty="0"/>
              <a:t>*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must be named.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4528881" y="2583195"/>
            <a:ext cx="534203" cy="779646"/>
          </a:xfrm>
          <a:prstGeom prst="downArrow">
            <a:avLst/>
          </a:prstGeom>
          <a:solidFill>
            <a:srgbClr val="FFFF00"/>
          </a:solidFill>
          <a:ln w="57150"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7" name="Rounded Rectangle 26"/>
          <p:cNvSpPr/>
          <p:nvPr/>
        </p:nvSpPr>
        <p:spPr>
          <a:xfrm>
            <a:off x="4663440" y="3611880"/>
            <a:ext cx="4782312" cy="1412065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altLang="zh-TW" sz="4000" dirty="0">
                <a:solidFill>
                  <a:prstClr val="white"/>
                </a:solidFill>
              </a:rPr>
              <a:t>And, it </a:t>
            </a:r>
            <a:r>
              <a:rPr lang="en-US" altLang="zh-TW" sz="4000" b="1" i="1" dirty="0">
                <a:solidFill>
                  <a:srgbClr val="FFFF00"/>
                </a:solidFill>
              </a:rPr>
              <a:t>must be at </a:t>
            </a:r>
            <a:r>
              <a:rPr lang="en-US" altLang="zh-TW" sz="4000" b="1" i="1" dirty="0" smtClean="0">
                <a:solidFill>
                  <a:srgbClr val="FFFF00"/>
                </a:solidFill>
              </a:rPr>
              <a:t/>
            </a:r>
            <a:br>
              <a:rPr lang="en-US" altLang="zh-TW" sz="4000" b="1" i="1" dirty="0" smtClean="0">
                <a:solidFill>
                  <a:srgbClr val="FFFF00"/>
                </a:solidFill>
              </a:rPr>
            </a:br>
            <a:r>
              <a:rPr lang="en-US" altLang="zh-TW" sz="4000" b="1" i="1" dirty="0" smtClean="0">
                <a:solidFill>
                  <a:srgbClr val="FFFF00"/>
                </a:solidFill>
              </a:rPr>
              <a:t>the </a:t>
            </a:r>
            <a:r>
              <a:rPr lang="en-US" altLang="zh-TW" sz="4000" b="1" i="1" dirty="0">
                <a:solidFill>
                  <a:srgbClr val="FFFF00"/>
                </a:solidFill>
              </a:rPr>
              <a:t>end</a:t>
            </a:r>
            <a:r>
              <a:rPr lang="en-US" altLang="zh-TW" sz="4000" dirty="0">
                <a:solidFill>
                  <a:prstClr val="white"/>
                </a:solidFill>
              </a:rPr>
              <a:t> of the </a:t>
            </a:r>
            <a:r>
              <a:rPr lang="en-US" altLang="zh-TW" sz="4000" dirty="0" smtClean="0">
                <a:solidFill>
                  <a:prstClr val="white"/>
                </a:solidFill>
              </a:rPr>
              <a:t>call </a:t>
            </a:r>
            <a:r>
              <a:rPr lang="en-US" altLang="zh-TW" sz="4000" dirty="0">
                <a:solidFill>
                  <a:prstClr val="white"/>
                </a:solidFill>
              </a:rPr>
              <a:t>arguments.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" y="1608719"/>
            <a:ext cx="9729788" cy="1154370"/>
          </a:xfrm>
          <a:prstGeom prst="roundRect">
            <a:avLst/>
          </a:prstGeom>
          <a:solidFill>
            <a:srgbClr val="FFFF00"/>
          </a:solidFill>
          <a:ln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This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 a design decision to allow</a:t>
            </a:r>
            <a:endParaRPr lang="en-US" altLang="zh-TW" sz="4000" dirty="0">
              <a:solidFill>
                <a:srgbClr val="B864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  <a:p>
            <a:pPr marL="0" lvl="1" algn="ctr">
              <a:lnSpc>
                <a:spcPct val="80000"/>
              </a:lnSpc>
            </a:pP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to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create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always-named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arguments</a:t>
            </a:r>
            <a:endParaRPr lang="en-US" altLang="zh-TW" sz="4000" dirty="0">
              <a:solidFill>
                <a:srgbClr val="B864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" y="5703631"/>
            <a:ext cx="9729788" cy="1154370"/>
          </a:xfrm>
          <a:prstGeom prst="roundRect">
            <a:avLst/>
          </a:prstGeom>
          <a:solidFill>
            <a:srgbClr val="FFFF00"/>
          </a:solidFill>
          <a:ln>
            <a:solidFill>
              <a:srgbClr val="B86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This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was a design decision to allow</a:t>
            </a:r>
            <a:endParaRPr lang="en-US" altLang="zh-TW" sz="4000" dirty="0">
              <a:solidFill>
                <a:srgbClr val="B864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  <a:p>
            <a:pPr marL="0" lvl="1" algn="ctr">
              <a:lnSpc>
                <a:spcPct val="80000"/>
              </a:lnSpc>
            </a:pP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you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to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create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always-named</a:t>
            </a:r>
            <a:r>
              <a:rPr lang="en-US" altLang="zh-TW" sz="36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altLang="zh-TW" sz="4000" dirty="0" smtClean="0">
                <a:solidFill>
                  <a:srgbClr val="B864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arguments</a:t>
            </a:r>
            <a:endParaRPr lang="en-US" altLang="zh-TW" sz="4000" dirty="0">
              <a:solidFill>
                <a:srgbClr val="B864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959E-6 -4.81481E-6 L -0.48002 0.47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1" y="2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938E-6 -7.40741E-7 L 0.00016 -0.59699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959E-6 3.7037E-7 L 0.02937 0.267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8" grpId="0" animBg="1"/>
      <p:bldP spid="28" grpId="1" animBg="1"/>
      <p:bldP spid="29" grpId="0" animBg="1"/>
      <p:bldP spid="29" grpId="1" animBg="1"/>
      <p:bldP spid="27" grpId="1" animBg="1"/>
      <p:bldP spid="27" grpId="2" animBg="1"/>
      <p:bldP spid="17" grpId="0" animBg="1"/>
      <p:bldP spid="18" grpId="0" animBg="1"/>
      <p:bldP spid="1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 txBox="1">
            <a:spLocks/>
          </p:cNvSpPr>
          <p:nvPr/>
        </p:nvSpPr>
        <p:spPr>
          <a:xfrm>
            <a:off x="-59316" y="3230861"/>
            <a:ext cx="9900497" cy="3466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programmer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 function to insist that a specific parameter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that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can only be passed in by name.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-59315" y="1497081"/>
            <a:ext cx="9789104" cy="520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progr</a:t>
            </a:r>
            <a:r>
              <a:rPr lang="en-US" sz="3200" spc="-40" dirty="0" smtClean="0">
                <a:solidFill>
                  <a:prstClr val="black"/>
                </a:solidFill>
                <a:cs typeface="Courier New" pitchFamily="49" charset="0"/>
              </a:rPr>
              <a:t>amme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r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spc="-50" dirty="0" smtClean="0">
                <a:solidFill>
                  <a:prstClr val="black"/>
                </a:solidFill>
                <a:cs typeface="Courier New" pitchFamily="49" charset="0"/>
              </a:rPr>
              <a:t>o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f a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to insist that a specific parameter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that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can only be passed in by name.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3313" y="5424384"/>
            <a:ext cx="9733101" cy="1441928"/>
            <a:chOff x="82400" y="2875153"/>
            <a:chExt cx="10525275" cy="1441928"/>
          </a:xfrm>
        </p:grpSpPr>
        <p:sp>
          <p:nvSpPr>
            <p:cNvPr id="13" name="Rounded Rectangle 12"/>
            <p:cNvSpPr/>
            <p:nvPr/>
          </p:nvSpPr>
          <p:spPr>
            <a:xfrm>
              <a:off x="5437147" y="2899326"/>
              <a:ext cx="5170528" cy="1412065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80000"/>
                </a:lnSpc>
              </a:pPr>
              <a:r>
                <a:rPr lang="en-US" altLang="zh-TW" sz="4000" dirty="0">
                  <a:solidFill>
                    <a:prstClr val="white"/>
                  </a:solidFill>
                </a:rPr>
                <a:t>And, it </a:t>
              </a:r>
              <a:r>
                <a:rPr lang="en-US" altLang="zh-TW" sz="4000" b="1" i="1" dirty="0">
                  <a:solidFill>
                    <a:srgbClr val="FFFF00"/>
                  </a:solidFill>
                </a:rPr>
                <a:t>must be at </a:t>
              </a:r>
              <a:endParaRPr lang="en-US" altLang="zh-TW" sz="4000" b="1" i="1" dirty="0" smtClean="0">
                <a:solidFill>
                  <a:srgbClr val="FFFF00"/>
                </a:solidFill>
              </a:endParaRPr>
            </a:p>
            <a:p>
              <a:pPr marL="0" lvl="1" algn="ctr">
                <a:lnSpc>
                  <a:spcPct val="75000"/>
                </a:lnSpc>
              </a:pPr>
              <a:r>
                <a:rPr lang="en-US" altLang="zh-TW" sz="4000" b="1" i="1" dirty="0" smtClean="0">
                  <a:solidFill>
                    <a:srgbClr val="FFFF00"/>
                  </a:solidFill>
                </a:rPr>
                <a:t>the </a:t>
              </a:r>
              <a:r>
                <a:rPr lang="en-US" altLang="zh-TW" sz="4000" b="1" i="1" dirty="0">
                  <a:solidFill>
                    <a:srgbClr val="FFFF00"/>
                  </a:solidFill>
                </a:rPr>
                <a:t>end</a:t>
              </a:r>
              <a:r>
                <a:rPr lang="en-US" altLang="zh-TW" sz="4000" dirty="0">
                  <a:solidFill>
                    <a:prstClr val="white"/>
                  </a:solidFill>
                </a:rPr>
                <a:t> of the </a:t>
              </a:r>
              <a:r>
                <a:rPr lang="en-US" altLang="zh-TW" sz="4000" dirty="0" smtClean="0">
                  <a:solidFill>
                    <a:prstClr val="white"/>
                  </a:solidFill>
                </a:rPr>
                <a:t>call </a:t>
              </a:r>
              <a:r>
                <a:rPr lang="en-US" altLang="zh-TW" sz="4000" dirty="0">
                  <a:solidFill>
                    <a:prstClr val="white"/>
                  </a:solidFill>
                </a:rPr>
                <a:t>arguments.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400" y="2875153"/>
              <a:ext cx="5170528" cy="1441928"/>
            </a:xfrm>
            <a:prstGeom prst="roundRect">
              <a:avLst/>
            </a:prstGeom>
            <a:solidFill>
              <a:srgbClr val="FD3E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noAutofit/>
            </a:bodyPr>
            <a:lstStyle/>
            <a:p>
              <a:pPr marL="0" lvl="1" algn="ctr">
                <a:lnSpc>
                  <a:spcPct val="75000"/>
                </a:lnSpc>
              </a:pPr>
              <a:r>
                <a:rPr lang="en-US" altLang="zh-TW" sz="4000" dirty="0"/>
                <a:t>Any parameter that comes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after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the</a:t>
              </a:r>
              <a:r>
                <a:rPr lang="en-US" altLang="zh-TW" sz="2800" dirty="0"/>
                <a:t> </a:t>
              </a:r>
              <a:r>
                <a:rPr lang="en-US" altLang="zh-TW" sz="4000" dirty="0"/>
                <a:t>*</a:t>
              </a:r>
              <a:r>
                <a:rPr lang="en-US" altLang="zh-TW" sz="4000" dirty="0" smtClean="0"/>
                <a:t> </a:t>
              </a:r>
              <a:r>
                <a:rPr lang="en-US" altLang="zh-TW" sz="4000" dirty="0"/>
                <a:t>must be named.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9267E-6 -2.59259E-6 L 0.00015 -0.25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-59316" y="1497081"/>
            <a:ext cx="9900497" cy="520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progr</a:t>
            </a:r>
            <a:r>
              <a:rPr lang="en-US" sz="3200" spc="-40" dirty="0" smtClean="0">
                <a:solidFill>
                  <a:prstClr val="black"/>
                </a:solidFill>
                <a:cs typeface="Courier New" pitchFamily="49" charset="0"/>
              </a:rPr>
              <a:t>amme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r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spc="-50" dirty="0" smtClean="0">
                <a:solidFill>
                  <a:prstClr val="black"/>
                </a:solidFill>
                <a:cs typeface="Courier New" pitchFamily="49" charset="0"/>
              </a:rPr>
              <a:t>o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f a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to insist that a specific parameter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that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can only be passed in by name.</a:t>
            </a:r>
          </a:p>
          <a:p>
            <a:pPr marL="400050" indent="-225425"/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spc="-170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3600" spc="-40" dirty="0">
                <a:solidFill>
                  <a:prstClr val="black"/>
                </a:solidFill>
                <a:cs typeface="Courier New" pitchFamily="49" charset="0"/>
              </a:rPr>
              <a:t>y p</a:t>
            </a:r>
            <a:r>
              <a:rPr lang="en-US" sz="3600" spc="-9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rameters aft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 t</a:t>
            </a:r>
            <a:r>
              <a:rPr lang="en-US" sz="3600" spc="-160" dirty="0">
                <a:solidFill>
                  <a:prstClr val="black"/>
                </a:solidFill>
                <a:cs typeface="Courier New" pitchFamily="49" charset="0"/>
              </a:rPr>
              <a:t>h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aster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is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mu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st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be na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me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d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.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And must go at the end of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call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argument list.</a:t>
            </a:r>
          </a:p>
          <a:p>
            <a:r>
              <a:rPr lang="en-US" sz="3600" dirty="0">
                <a:solidFill>
                  <a:schemeClr val="bg1"/>
                </a:solidFill>
                <a:cs typeface="Courier New" pitchFamily="49" charset="0"/>
              </a:rPr>
              <a:t>w</a:t>
            </a:r>
            <a:endParaRPr lang="en-US" sz="2800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 flipH="1" flipV="1">
            <a:off x="7161835" y="4464848"/>
            <a:ext cx="534203" cy="997058"/>
          </a:xfrm>
          <a:prstGeom prst="downArrow">
            <a:avLst/>
          </a:prstGeom>
          <a:solidFill>
            <a:srgbClr val="FD3E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" name="Down Arrow 8"/>
          <p:cNvSpPr/>
          <p:nvPr/>
        </p:nvSpPr>
        <p:spPr>
          <a:xfrm flipH="1" flipV="1">
            <a:off x="1892002" y="3990758"/>
            <a:ext cx="534203" cy="1448975"/>
          </a:xfrm>
          <a:prstGeom prst="downArrow">
            <a:avLst/>
          </a:prstGeom>
          <a:solidFill>
            <a:srgbClr val="FD3E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8414" y="5448557"/>
            <a:ext cx="4781374" cy="1412065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80000"/>
              </a:lnSpc>
            </a:pPr>
            <a:r>
              <a:rPr lang="en-US" altLang="zh-TW" sz="4000" dirty="0">
                <a:solidFill>
                  <a:prstClr val="white"/>
                </a:solidFill>
              </a:rPr>
              <a:t>And, it </a:t>
            </a:r>
            <a:r>
              <a:rPr lang="en-US" altLang="zh-TW" sz="4000" b="1" i="1" dirty="0">
                <a:solidFill>
                  <a:srgbClr val="FFFF00"/>
                </a:solidFill>
              </a:rPr>
              <a:t>must be at </a:t>
            </a:r>
            <a:endParaRPr lang="en-US" altLang="zh-TW" sz="4000" b="1" i="1" dirty="0" smtClean="0">
              <a:solidFill>
                <a:srgbClr val="FFFF00"/>
              </a:solidFill>
            </a:endParaRPr>
          </a:p>
          <a:p>
            <a:pPr marL="0" lvl="1" algn="ctr">
              <a:lnSpc>
                <a:spcPct val="75000"/>
              </a:lnSpc>
            </a:pPr>
            <a:r>
              <a:rPr lang="en-US" altLang="zh-TW" sz="4000" b="1" i="1" dirty="0" smtClean="0">
                <a:solidFill>
                  <a:srgbClr val="FFFF00"/>
                </a:solidFill>
              </a:rPr>
              <a:t>the </a:t>
            </a:r>
            <a:r>
              <a:rPr lang="en-US" altLang="zh-TW" sz="4000" b="1" i="1" dirty="0">
                <a:solidFill>
                  <a:srgbClr val="FFFF00"/>
                </a:solidFill>
              </a:rPr>
              <a:t>end</a:t>
            </a:r>
            <a:r>
              <a:rPr lang="en-US" altLang="zh-TW" sz="4000" dirty="0">
                <a:solidFill>
                  <a:prstClr val="white"/>
                </a:solidFill>
              </a:rPr>
              <a:t> of the </a:t>
            </a:r>
            <a:r>
              <a:rPr lang="en-US" altLang="zh-TW" sz="4000" dirty="0" smtClean="0">
                <a:solidFill>
                  <a:prstClr val="white"/>
                </a:solidFill>
              </a:rPr>
              <a:t>call </a:t>
            </a:r>
            <a:r>
              <a:rPr lang="en-US" altLang="zh-TW" sz="4000" dirty="0">
                <a:solidFill>
                  <a:prstClr val="white"/>
                </a:solidFill>
              </a:rPr>
              <a:t>arguments.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-3313" y="5424384"/>
            <a:ext cx="4781374" cy="1441928"/>
          </a:xfrm>
          <a:prstGeom prst="roundRect">
            <a:avLst/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noAutofit/>
          </a:bodyPr>
          <a:lstStyle/>
          <a:p>
            <a:pPr marL="0" lvl="1" algn="ctr">
              <a:lnSpc>
                <a:spcPct val="75000"/>
              </a:lnSpc>
            </a:pPr>
            <a:r>
              <a:rPr lang="en-US" altLang="zh-TW" sz="4000" dirty="0"/>
              <a:t>Any parameter that comes</a:t>
            </a:r>
            <a:r>
              <a:rPr lang="en-US" altLang="zh-TW" sz="2800" dirty="0"/>
              <a:t> </a:t>
            </a:r>
            <a:r>
              <a:rPr lang="en-US" altLang="zh-TW" sz="4000" dirty="0"/>
              <a:t>after</a:t>
            </a:r>
            <a:r>
              <a:rPr lang="en-US" altLang="zh-TW" sz="2800" dirty="0"/>
              <a:t> </a:t>
            </a:r>
            <a:r>
              <a:rPr lang="en-US" altLang="zh-TW" sz="4000" dirty="0"/>
              <a:t>the</a:t>
            </a:r>
            <a:r>
              <a:rPr lang="en-US" altLang="zh-TW" sz="2800" dirty="0"/>
              <a:t> </a:t>
            </a:r>
            <a:r>
              <a:rPr lang="en-US" altLang="zh-TW" sz="4000" dirty="0"/>
              <a:t>*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must be named. </a:t>
            </a:r>
          </a:p>
        </p:txBody>
      </p:sp>
    </p:spTree>
    <p:extLst>
      <p:ext uri="{BB962C8B-B14F-4D97-AF65-F5344CB8AC3E}">
        <p14:creationId xmlns:p14="http://schemas.microsoft.com/office/powerpoint/2010/main" val="26465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-59316" y="1497081"/>
            <a:ext cx="9900497" cy="520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25425"/>
            <a:r>
              <a:rPr lang="en-US" sz="3600" dirty="0"/>
              <a:t>The Python 3 </a:t>
            </a:r>
            <a:r>
              <a:rPr lang="en-US" sz="3600" spc="-20" dirty="0"/>
              <a:t>designers de</a:t>
            </a:r>
            <a:r>
              <a:rPr lang="en-US" sz="3600" dirty="0"/>
              <a:t>c</a:t>
            </a:r>
            <a:r>
              <a:rPr lang="en-US" sz="3600" spc="-20" dirty="0"/>
              <a:t>ide</a:t>
            </a:r>
            <a:r>
              <a:rPr lang="en-US" sz="3600" dirty="0"/>
              <a:t>d to </a:t>
            </a:r>
            <a:r>
              <a:rPr lang="en-US" sz="3600" spc="-50" dirty="0"/>
              <a:t>ad</a:t>
            </a:r>
            <a:r>
              <a:rPr lang="en-US" sz="3600" dirty="0"/>
              <a:t>d a </a:t>
            </a:r>
            <a:r>
              <a:rPr lang="en-US" sz="3600" spc="-30" dirty="0"/>
              <a:t>featu</a:t>
            </a:r>
            <a:r>
              <a:rPr lang="en-US" sz="3600" dirty="0"/>
              <a:t>r</a:t>
            </a:r>
            <a:r>
              <a:rPr lang="en-US" sz="3600" spc="-100" dirty="0"/>
              <a:t>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They wanted to provide a way for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progr</a:t>
            </a:r>
            <a:r>
              <a:rPr lang="en-US" sz="3200" spc="-40" dirty="0" smtClean="0">
                <a:solidFill>
                  <a:prstClr val="black"/>
                </a:solidFill>
                <a:cs typeface="Courier New" pitchFamily="49" charset="0"/>
              </a:rPr>
              <a:t>amme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r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spc="-50" dirty="0" smtClean="0">
                <a:solidFill>
                  <a:prstClr val="black"/>
                </a:solidFill>
                <a:cs typeface="Courier New" pitchFamily="49" charset="0"/>
              </a:rPr>
              <a:t>o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f a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to insist that a specific parameter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of</a:t>
            </a:r>
            <a:b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</a:b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that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function can only be passed in by name.</a:t>
            </a:r>
          </a:p>
          <a:p>
            <a:pPr marL="400050" indent="-225425"/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spc="-170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3600" spc="-40" dirty="0">
                <a:solidFill>
                  <a:prstClr val="black"/>
                </a:solidFill>
                <a:cs typeface="Courier New" pitchFamily="49" charset="0"/>
              </a:rPr>
              <a:t>y p</a:t>
            </a:r>
            <a:r>
              <a:rPr lang="en-US" sz="3600" spc="-90" dirty="0">
                <a:solidFill>
                  <a:prstClr val="black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rameters aft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r t</a:t>
            </a:r>
            <a:r>
              <a:rPr lang="en-US" sz="3600" spc="-160" dirty="0">
                <a:solidFill>
                  <a:prstClr val="black"/>
                </a:solidFill>
                <a:cs typeface="Courier New" pitchFamily="49" charset="0"/>
              </a:rPr>
              <a:t>h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e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aster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is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k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mu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st 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be na</a:t>
            </a:r>
            <a:r>
              <a:rPr lang="en-US" sz="3600" spc="-50" dirty="0">
                <a:solidFill>
                  <a:prstClr val="black"/>
                </a:solidFill>
                <a:cs typeface="Courier New" pitchFamily="49" charset="0"/>
              </a:rPr>
              <a:t>me</a:t>
            </a:r>
            <a:r>
              <a:rPr lang="en-US" sz="3600" spc="-100" dirty="0">
                <a:solidFill>
                  <a:prstClr val="black"/>
                </a:solidFill>
                <a:cs typeface="Courier New" pitchFamily="49" charset="0"/>
              </a:rPr>
              <a:t>d</a:t>
            </a:r>
            <a:r>
              <a:rPr lang="en-US" sz="3600" dirty="0">
                <a:solidFill>
                  <a:prstClr val="black"/>
                </a:solidFill>
                <a:cs typeface="Courier New" pitchFamily="49" charset="0"/>
              </a:rPr>
              <a:t>.</a:t>
            </a:r>
            <a:r>
              <a:rPr lang="en-US" sz="3600" dirty="0" smtClean="0">
                <a:solidFill>
                  <a:prstClr val="black"/>
                </a:solidFill>
                <a:cs typeface="Courier New" pitchFamily="49" charset="0"/>
              </a:rPr>
              <a:t> </a:t>
            </a:r>
          </a:p>
          <a:p>
            <a:pPr lvl="1"/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And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must go at the end of the 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call </a:t>
            </a:r>
            <a:r>
              <a:rPr lang="en-US" sz="3200" dirty="0">
                <a:solidFill>
                  <a:prstClr val="black"/>
                </a:solidFill>
                <a:cs typeface="Courier New" pitchFamily="49" charset="0"/>
              </a:rPr>
              <a:t>argument list</a:t>
            </a:r>
            <a:r>
              <a:rPr lang="en-US" sz="3200" dirty="0" smtClean="0">
                <a:solidFill>
                  <a:prstClr val="black"/>
                </a:solidFill>
                <a:cs typeface="Courier New" pitchFamily="49" charset="0"/>
              </a:rPr>
              <a:t>.</a:t>
            </a:r>
            <a:endParaRPr lang="en-US" sz="2800" dirty="0" smtClean="0">
              <a:cs typeface="Courier New" pitchFamily="49" charset="0"/>
            </a:endParaRPr>
          </a:p>
          <a:p>
            <a:pPr marL="400050" indent="-225425"/>
            <a:r>
              <a:rPr lang="en-US" sz="3600" dirty="0" smtClean="0">
                <a:cs typeface="Courier New" pitchFamily="49" charset="0"/>
              </a:rPr>
              <a:t>But </a:t>
            </a:r>
            <a:r>
              <a:rPr lang="en-US" sz="3600" dirty="0">
                <a:cs typeface="Courier New" pitchFamily="49" charset="0"/>
              </a:rPr>
              <a:t>what if a funct</a:t>
            </a:r>
            <a:r>
              <a:rPr lang="en-US" sz="3600" spc="-40" dirty="0">
                <a:cs typeface="Courier New" pitchFamily="49" charset="0"/>
              </a:rPr>
              <a:t>ion ou</a:t>
            </a:r>
            <a:r>
              <a:rPr lang="en-US" sz="3600" dirty="0">
                <a:cs typeface="Courier New" pitchFamily="49" charset="0"/>
              </a:rPr>
              <a:t>ght not receive var</a:t>
            </a:r>
            <a:r>
              <a:rPr lang="en-US" sz="3600" spc="-30" dirty="0">
                <a:cs typeface="Courier New" pitchFamily="49" charset="0"/>
              </a:rPr>
              <a:t>iabl</a:t>
            </a:r>
            <a:r>
              <a:rPr lang="en-US" sz="3600" dirty="0">
                <a:cs typeface="Courier New" pitchFamily="49" charset="0"/>
              </a:rPr>
              <a:t>e-</a:t>
            </a:r>
            <a:r>
              <a:rPr lang="en-US" sz="3600" spc="-40" dirty="0">
                <a:cs typeface="Courier New" pitchFamily="49" charset="0"/>
              </a:rPr>
              <a:t>len</a:t>
            </a:r>
            <a:r>
              <a:rPr lang="en-US" sz="3600" dirty="0">
                <a:cs typeface="Courier New" pitchFamily="49" charset="0"/>
              </a:rPr>
              <a:t>gth arg</a:t>
            </a:r>
            <a:r>
              <a:rPr lang="en-US" sz="3600" spc="-40" dirty="0">
                <a:cs typeface="Courier New" pitchFamily="49" charset="0"/>
              </a:rPr>
              <a:t>umen</a:t>
            </a:r>
            <a:r>
              <a:rPr lang="en-US" sz="3600" dirty="0">
                <a:cs typeface="Courier New" pitchFamily="49" charset="0"/>
              </a:rPr>
              <a:t>t</a:t>
            </a:r>
            <a:r>
              <a:rPr lang="en-US" sz="3600" spc="-50" dirty="0">
                <a:cs typeface="Courier New" pitchFamily="49" charset="0"/>
              </a:rPr>
              <a:t>s</a:t>
            </a:r>
            <a:r>
              <a:rPr lang="en-US" sz="3200" spc="-50" dirty="0">
                <a:cs typeface="Courier New" pitchFamily="49" charset="0"/>
              </a:rPr>
              <a:t> </a:t>
            </a:r>
            <a:r>
              <a:rPr lang="en-US" sz="3600" spc="-100" dirty="0">
                <a:cs typeface="Courier New" pitchFamily="49" charset="0"/>
              </a:rPr>
              <a:t>(</a:t>
            </a:r>
            <a:r>
              <a:rPr lang="en-US" sz="3600" i="1" spc="-100" dirty="0">
                <a:cs typeface="Courier New" pitchFamily="49" charset="0"/>
              </a:rPr>
              <a:t>i.</a:t>
            </a:r>
            <a:r>
              <a:rPr lang="en-US" sz="3600" i="1" spc="-60" dirty="0">
                <a:cs typeface="Courier New" pitchFamily="49" charset="0"/>
              </a:rPr>
              <a:t>e</a:t>
            </a:r>
            <a:r>
              <a:rPr lang="en-US" sz="3600" i="1" spc="-300" dirty="0">
                <a:cs typeface="Courier New" pitchFamily="49" charset="0"/>
              </a:rPr>
              <a:t>.</a:t>
            </a:r>
            <a:r>
              <a:rPr lang="en-US" sz="3600" spc="-50" dirty="0">
                <a:cs typeface="Courier New" pitchFamily="49" charset="0"/>
              </a:rPr>
              <a:t>,</a:t>
            </a:r>
            <a:r>
              <a:rPr lang="en-US" sz="3200" spc="-50" dirty="0">
                <a:cs typeface="Courier New" pitchFamily="49" charset="0"/>
              </a:rPr>
              <a:t> </a:t>
            </a:r>
            <a:r>
              <a:rPr lang="en-US" sz="3600" spc="-100" dirty="0">
                <a:cs typeface="Courier New" pitchFamily="49" charset="0"/>
              </a:rPr>
              <a:t>h</a:t>
            </a:r>
            <a:r>
              <a:rPr lang="en-US" sz="3600" spc="-80" dirty="0">
                <a:cs typeface="Courier New" pitchFamily="49" charset="0"/>
              </a:rPr>
              <a:t>as n</a:t>
            </a:r>
            <a:r>
              <a:rPr lang="en-US" sz="3600" spc="-50" dirty="0">
                <a:cs typeface="Courier New" pitchFamily="49" charset="0"/>
              </a:rPr>
              <a:t>o 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st</a:t>
            </a:r>
            <a:r>
              <a:rPr lang="en-US" sz="3600" spc="-30" dirty="0">
                <a:solidFill>
                  <a:srgbClr val="002060"/>
                </a:solidFill>
                <a:cs typeface="Courier New" pitchFamily="49" charset="0"/>
              </a:rPr>
              <a:t>e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r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is</a:t>
            </a:r>
            <a:r>
              <a:rPr lang="en-US" sz="3600" spc="-30" dirty="0">
                <a:solidFill>
                  <a:srgbClr val="002060"/>
                </a:solidFill>
                <a:cs typeface="Courier New" pitchFamily="49" charset="0"/>
              </a:rPr>
              <a:t>k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e</a:t>
            </a:r>
            <a:r>
              <a:rPr lang="en-US" sz="3600" spc="-30" dirty="0">
                <a:solidFill>
                  <a:srgbClr val="002060"/>
                </a:solidFill>
                <a:cs typeface="Courier New" pitchFamily="49" charset="0"/>
              </a:rPr>
              <a:t>d-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v</a:t>
            </a:r>
            <a:r>
              <a:rPr lang="en-US" sz="3600" spc="-100" dirty="0">
                <a:solidFill>
                  <a:srgbClr val="002060"/>
                </a:solidFill>
                <a:cs typeface="Courier New" pitchFamily="49" charset="0"/>
              </a:rPr>
              <a:t>a</a:t>
            </a:r>
            <a:r>
              <a:rPr lang="en-US" sz="3600" dirty="0">
                <a:solidFill>
                  <a:srgbClr val="002060"/>
                </a:solidFill>
                <a:cs typeface="Courier New" pitchFamily="49" charset="0"/>
              </a:rPr>
              <a:t>ri</a:t>
            </a:r>
            <a:r>
              <a:rPr lang="en-US" sz="3600" spc="-50" dirty="0">
                <a:solidFill>
                  <a:srgbClr val="002060"/>
                </a:solidFill>
                <a:cs typeface="Courier New" pitchFamily="49" charset="0"/>
              </a:rPr>
              <a:t>abl</a:t>
            </a:r>
            <a:r>
              <a:rPr lang="en-US" sz="3600" spc="-250" dirty="0">
                <a:solidFill>
                  <a:srgbClr val="002060"/>
                </a:solidFill>
                <a:cs typeface="Courier New" pitchFamily="49" charset="0"/>
              </a:rPr>
              <a:t>e</a:t>
            </a:r>
            <a:r>
              <a:rPr lang="en-US" sz="3600" spc="-200" dirty="0">
                <a:cs typeface="Courier New" pitchFamily="49" charset="0"/>
              </a:rPr>
              <a:t>)</a:t>
            </a:r>
            <a:r>
              <a:rPr lang="en-US" sz="3600" dirty="0">
                <a:cs typeface="Courier New" pitchFamily="49" charset="0"/>
              </a:rPr>
              <a:t>?</a:t>
            </a:r>
          </a:p>
          <a:p>
            <a:pPr lvl="1"/>
            <a:r>
              <a:rPr lang="en-US" sz="3200" spc="-30" dirty="0">
                <a:cs typeface="Courier New" pitchFamily="49" charset="0"/>
              </a:rPr>
              <a:t>Then you could do:</a:t>
            </a:r>
            <a:r>
              <a:rPr lang="en-US" sz="2800" spc="-30" dirty="0">
                <a:cs typeface="Courier New" pitchFamily="49" charset="0"/>
              </a:rPr>
              <a:t> </a:t>
            </a:r>
            <a:r>
              <a:rPr lang="en-US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sz="1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f(a,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junk</a:t>
            </a:r>
            <a:r>
              <a:rPr lang="en-US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,PassByName</a:t>
            </a:r>
            <a:r>
              <a:rPr lang="en-US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=7)</a:t>
            </a:r>
          </a:p>
          <a:p>
            <a:pPr lvl="1"/>
            <a:r>
              <a:rPr lang="en-US" sz="3200" spc="-30" dirty="0">
                <a:cs typeface="Courier New" pitchFamily="49" charset="0"/>
              </a:rPr>
              <a:t>But the better way is: </a:t>
            </a:r>
            <a:r>
              <a:rPr lang="en-US" altLang="zh-TW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zh-TW" sz="1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f(a, </a:t>
            </a:r>
            <a:r>
              <a:rPr lang="en-US" altLang="zh-TW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*</a:t>
            </a:r>
            <a:r>
              <a:rPr lang="en-US" altLang="zh-TW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altLang="zh-TW" sz="2800" spc="-30" dirty="0" err="1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PassByName</a:t>
            </a:r>
            <a:r>
              <a:rPr lang="en-US" altLang="zh-TW" sz="2800" spc="-30" dirty="0">
                <a:solidFill>
                  <a:srgbClr val="008000"/>
                </a:solidFill>
                <a:latin typeface="Lucida Console" panose="020B0609040504020204" pitchFamily="49" charset="0"/>
                <a:cs typeface="Courier New" pitchFamily="49" charset="0"/>
              </a:rPr>
              <a:t>=7)</a:t>
            </a:r>
            <a:endParaRPr lang="en-US" sz="2400" spc="-30" dirty="0"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527131" y="627967"/>
            <a:ext cx="3134814" cy="465841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268357" y="2699658"/>
            <a:ext cx="3788500" cy="2281918"/>
          </a:xfrm>
          <a:prstGeom prst="wedgeRoundRectCallout">
            <a:avLst>
              <a:gd name="adj1" fmla="val 52801"/>
              <a:gd name="adj2" fmla="val 84672"/>
              <a:gd name="adj3" fmla="val 16667"/>
            </a:avLst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solidFill>
                  <a:srgbClr val="99FF66"/>
                </a:solidFill>
              </a:rPr>
              <a:t>Let’s take a few minutes to explain these two choices…</a:t>
            </a:r>
            <a:endParaRPr lang="zh-TW" altLang="en-US" sz="4000" dirty="0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9076" y="854811"/>
            <a:ext cx="9220199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Notice that </a:t>
            </a:r>
            <a:r>
              <a:rPr lang="en-US" sz="3600" dirty="0">
                <a:solidFill>
                  <a:srgbClr val="FF0000"/>
                </a:solidFill>
              </a:rPr>
              <a:t>parameters are </a:t>
            </a:r>
            <a:r>
              <a:rPr lang="en-US" sz="3600" u="sng" dirty="0">
                <a:solidFill>
                  <a:srgbClr val="FF0000"/>
                </a:solidFill>
              </a:rPr>
              <a:t>not</a:t>
            </a:r>
            <a:r>
              <a:rPr lang="en-US" sz="3600" dirty="0"/>
              <a:t>, by default, </a:t>
            </a:r>
            <a:r>
              <a:rPr lang="en-US" sz="3600" dirty="0">
                <a:solidFill>
                  <a:srgbClr val="FF0000"/>
                </a:solidFill>
              </a:rPr>
              <a:t>keyword-only</a:t>
            </a:r>
            <a:r>
              <a:rPr lang="en-US" sz="36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828800"/>
            <a:ext cx="9577388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600" dirty="0"/>
              <a:t/>
            </a: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="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meters"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    print 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"miles"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#No nam</a:t>
            </a:r>
            <a:r>
              <a:rPr lang="en-US" altLang="en-US" sz="3200" spc="-500" dirty="0">
                <a:solidFill>
                  <a:srgbClr val="FF1493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0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no</a:t>
            </a:r>
            <a:r>
              <a:rPr lang="en-US" altLang="en-US" sz="28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rgbClr val="FF1493"/>
                </a:solidFill>
                <a:latin typeface="Lucida Console" panose="020B0609040504020204" pitchFamily="49" charset="0"/>
              </a:rPr>
              <a:t>error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miles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>
                <a:solidFill>
                  <a:srgbClr val="0070C0"/>
                </a:solidFill>
              </a:rPr>
              <a:t>for </a:t>
            </a:r>
            <a:r>
              <a:rPr lang="en-US" altLang="zh-TW" sz="4000" dirty="0">
                <a:solidFill>
                  <a:srgbClr val="0070C0"/>
                </a:solidFill>
              </a:rPr>
              <a:t>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200" dirty="0" smtClean="0"/>
              <a:t/>
            </a:r>
            <a:br>
              <a:rPr lang="en-GB" altLang="en-US" sz="1200" dirty="0" smtClean="0"/>
            </a:b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3069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93" y="514667"/>
            <a:ext cx="9669421" cy="5710082"/>
            <a:chOff x="76199" y="251716"/>
            <a:chExt cx="10541861" cy="622528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83340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None/>
              </a:pPr>
              <a:r>
                <a:rPr lang="en-US" sz="3600" dirty="0"/>
                <a:t/>
              </a:r>
              <a:br>
                <a:rPr lang="en-US" sz="3600" dirty="0"/>
              </a:br>
              <a:r>
                <a:rPr lang="en-US" sz="3600" dirty="0"/>
                <a:t>  </a:t>
              </a:r>
            </a:p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199" y="251716"/>
              <a:ext cx="371475" cy="567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/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50366" y="1034880"/>
            <a:ext cx="9479422" cy="5189869"/>
          </a:xfrm>
        </p:spPr>
        <p:txBody>
          <a:bodyPr>
            <a:noAutofit/>
          </a:bodyPr>
          <a:lstStyle/>
          <a:p>
            <a:pPr>
              <a:spcAft>
                <a:spcPts val="1101"/>
              </a:spcAft>
            </a:pPr>
            <a:r>
              <a:rPr lang="en-US" sz="3600" dirty="0" smtClean="0"/>
              <a:t>Positional arguments </a:t>
            </a:r>
            <a:r>
              <a:rPr lang="en-US" sz="3600" dirty="0"/>
              <a:t>are </a:t>
            </a:r>
            <a:r>
              <a:rPr lang="en-US" sz="3600" dirty="0"/>
              <a:t>passed to a function based on </a:t>
            </a:r>
            <a:r>
              <a:rPr lang="en-US" sz="3600" u="sng" dirty="0">
                <a:solidFill>
                  <a:srgbClr val="0000FF"/>
                </a:solidFill>
              </a:rPr>
              <a:t>their position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/>
              <a:t>in the argument list. </a:t>
            </a:r>
            <a:endParaRPr lang="en-US" sz="3600" dirty="0"/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buFontTx/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(20, "Sally")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endParaRPr lang="en-US" sz="4800" dirty="0">
              <a:solidFill>
                <a:srgbClr val="660066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Positional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9" name="Trapezoid 8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9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9456" y="859536"/>
            <a:ext cx="9200769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Notice</a:t>
            </a:r>
            <a:r>
              <a:rPr lang="en-US" sz="2800" dirty="0" smtClean="0"/>
              <a:t> </a:t>
            </a:r>
            <a:r>
              <a:rPr lang="en-US" sz="3600" dirty="0"/>
              <a:t>that</a:t>
            </a:r>
            <a:r>
              <a:rPr lang="en-US" sz="28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keyword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parameters</a:t>
            </a:r>
            <a:r>
              <a:rPr lang="en-US" sz="3600" dirty="0"/>
              <a:t>, if used, </a:t>
            </a:r>
            <a:r>
              <a:rPr lang="en-US" sz="3600" dirty="0">
                <a:solidFill>
                  <a:srgbClr val="FF0000"/>
                </a:solidFill>
              </a:rPr>
              <a:t>must go at the end</a:t>
            </a:r>
            <a:r>
              <a:rPr lang="en-US" sz="3600" dirty="0"/>
              <a:t>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448" y="1828800"/>
            <a:ext cx="9574340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600" dirty="0"/>
              <a:t/>
            </a: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="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meters"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   print 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"miles"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 Watch this: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milesmiles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 square 3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unit="miles"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3)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   File "&lt;</a:t>
            </a:r>
            <a:r>
              <a:rPr lang="en-US" altLang="en-US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&gt;", line 1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SyntaxError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positional argument follows keyword argument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>
                <a:solidFill>
                  <a:srgbClr val="0070C0"/>
                </a:solidFill>
              </a:rPr>
              <a:t>for </a:t>
            </a:r>
            <a:r>
              <a:rPr lang="en-US" altLang="zh-TW" sz="4000" dirty="0">
                <a:solidFill>
                  <a:srgbClr val="0070C0"/>
                </a:solidFill>
              </a:rPr>
              <a:t>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200" dirty="0" smtClean="0"/>
              <a:t/>
            </a:r>
            <a:br>
              <a:rPr lang="en-GB" altLang="en-US" sz="1200" dirty="0" smtClean="0"/>
            </a:b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6278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448" y="1828800"/>
            <a:ext cx="9574340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600" dirty="0"/>
              <a:t/>
            </a: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):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   print 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feetfeet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 square 3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feet</a:t>
            </a:r>
            <a:r>
              <a:rPr lang="en-US" altLang="en-US" sz="3200" spc="-30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3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3200" spc="-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#O</a:t>
            </a:r>
            <a:r>
              <a:rPr lang="en-US" altLang="en-US" sz="3200" spc="-400" dirty="0">
                <a:solidFill>
                  <a:srgbClr val="FF1493"/>
                </a:solidFill>
                <a:latin typeface="Lucida Console" panose="020B0609040504020204" pitchFamily="49" charset="0"/>
              </a:rPr>
              <a:t>K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8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sz="3200" spc="-200" dirty="0">
                <a:solidFill>
                  <a:srgbClr val="FF1493"/>
                </a:solidFill>
                <a:latin typeface="Lucida Console" panose="020B0609040504020204" pitchFamily="49" charset="0"/>
              </a:rPr>
              <a:t>hy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?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x=2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unit="feet</a:t>
            </a:r>
            <a:r>
              <a:rPr lang="en-US" altLang="en-US" sz="3200" spc="-3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3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 Ba</a:t>
            </a:r>
            <a:r>
              <a:rPr lang="en-US" altLang="en-US" sz="3200" spc="-500" dirty="0">
                <a:solidFill>
                  <a:srgbClr val="FF1493"/>
                </a:solidFill>
                <a:latin typeface="Lucida Console" panose="020B0609040504020204" pitchFamily="49" charset="0"/>
              </a:rPr>
              <a:t>d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800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W</a:t>
            </a:r>
            <a:r>
              <a:rPr lang="en-US" altLang="en-US" sz="3200" spc="-200" dirty="0">
                <a:solidFill>
                  <a:srgbClr val="FF1493"/>
                </a:solidFill>
                <a:latin typeface="Lucida Console" panose="020B0609040504020204" pitchFamily="49" charset="0"/>
              </a:rPr>
              <a:t>hy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?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  File "&lt;</a:t>
            </a:r>
            <a:r>
              <a:rPr lang="en-US" altLang="en-US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stdin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&gt;", line 1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SyntaxError</a:t>
            </a:r>
            <a:r>
              <a:rPr lang="en-US" alt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positional argument follows keyword argument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>
                <a:solidFill>
                  <a:srgbClr val="0070C0"/>
                </a:solidFill>
              </a:rPr>
              <a:t>for </a:t>
            </a:r>
            <a:r>
              <a:rPr lang="en-US" altLang="zh-TW" sz="4000" dirty="0">
                <a:solidFill>
                  <a:srgbClr val="0070C0"/>
                </a:solidFill>
              </a:rPr>
              <a:t>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9456" y="859536"/>
            <a:ext cx="9510332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Notice</a:t>
            </a:r>
            <a:r>
              <a:rPr lang="en-US" sz="2800" dirty="0" smtClean="0"/>
              <a:t> </a:t>
            </a:r>
            <a:r>
              <a:rPr lang="en-US" sz="3600" dirty="0"/>
              <a:t>that</a:t>
            </a:r>
            <a:r>
              <a:rPr lang="en-US" sz="2800" dirty="0"/>
              <a:t> </a:t>
            </a:r>
            <a:r>
              <a:rPr lang="en-US" sz="3600" dirty="0"/>
              <a:t>keyword</a:t>
            </a:r>
            <a:r>
              <a:rPr lang="en-US" sz="2800" dirty="0"/>
              <a:t> </a:t>
            </a:r>
            <a:r>
              <a:rPr lang="en-US" sz="3600" dirty="0"/>
              <a:t>parameters go at the end, and </a:t>
            </a:r>
            <a:r>
              <a:rPr lang="en-US" sz="3600" dirty="0">
                <a:solidFill>
                  <a:srgbClr val="FF0000"/>
                </a:solidFill>
              </a:rPr>
              <a:t>they don’t need default values</a:t>
            </a:r>
            <a:r>
              <a:rPr lang="en-US" sz="3600" dirty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200" dirty="0" smtClean="0"/>
              <a:t/>
            </a:r>
            <a:br>
              <a:rPr lang="en-GB" altLang="en-US" sz="1200" dirty="0" smtClean="0"/>
            </a:b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9456" y="854811"/>
            <a:ext cx="9961804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/>
              <a:t>Can a</a:t>
            </a:r>
            <a:r>
              <a:rPr lang="en-US" altLang="zh-TW" sz="2800" dirty="0" smtClean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variable-length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argument </a:t>
            </a:r>
            <a:r>
              <a:rPr lang="en-US" altLang="zh-TW" sz="3600" dirty="0" smtClean="0"/>
              <a:t>be used to</a:t>
            </a:r>
            <a:r>
              <a:rPr lang="en-US" altLang="zh-TW" sz="3600" dirty="0" smtClean="0">
                <a:solidFill>
                  <a:srgbClr val="FF0000"/>
                </a:solidFill>
              </a:rPr>
              <a:t> force</a:t>
            </a:r>
            <a:r>
              <a:rPr lang="en-US" altLang="zh-TW" sz="3600" dirty="0" smtClean="0"/>
              <a:t> remaining parameters </a:t>
            </a:r>
            <a:r>
              <a:rPr lang="en-US" altLang="zh-TW" sz="3600" dirty="0"/>
              <a:t>to be </a:t>
            </a:r>
            <a:r>
              <a:rPr lang="en-US" altLang="zh-TW" sz="3600" dirty="0" smtClean="0">
                <a:solidFill>
                  <a:srgbClr val="FF0000"/>
                </a:solidFill>
              </a:rPr>
              <a:t>keyword-only</a:t>
            </a:r>
            <a:r>
              <a:rPr lang="en-US" altLang="zh-TW" sz="3600" dirty="0" smtClean="0"/>
              <a:t>?</a:t>
            </a:r>
            <a:endParaRPr lang="en-US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448" y="1828800"/>
            <a:ext cx="95743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600" dirty="0"/>
              <a:t/>
            </a: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jun</a:t>
            </a:r>
            <a:r>
              <a:rPr lang="en-US" altLang="en-US" sz="3200" spc="-2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en-US" sz="3200" spc="-2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" dirty="0" err="1" smtClean="0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spc="-2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="</a:t>
            </a:r>
            <a:r>
              <a:rPr lang="en-US" altLang="en-US" sz="3200" spc="-20" dirty="0">
                <a:solidFill>
                  <a:srgbClr val="7B430B"/>
                </a:solidFill>
                <a:latin typeface="Lucida Console" panose="020B0609040504020204" pitchFamily="49" charset="0"/>
              </a:rPr>
              <a:t>meter</a:t>
            </a:r>
            <a:r>
              <a:rPr lang="en-US" altLang="en-US" sz="3200" spc="-200" dirty="0">
                <a:solidFill>
                  <a:srgbClr val="7B430B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1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500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>
                <a:solidFill>
                  <a:srgbClr val="F98700"/>
                </a:solidFill>
                <a:latin typeface="Lucida Console" panose="020B0609040504020204" pitchFamily="49" charset="0"/>
              </a:rPr>
              <a:t>: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   print 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4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"miles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3200" dirty="0" err="1" smtClean="0">
                <a:solidFill>
                  <a:srgbClr val="FF1493"/>
                </a:solidFill>
                <a:latin typeface="Lucida Console" panose="020B0609040504020204" pitchFamily="49" charset="0"/>
              </a:rPr>
              <a:t>Q:Why</a:t>
            </a:r>
            <a:r>
              <a:rPr lang="en-US" altLang="en-US" sz="24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get</a:t>
            </a:r>
            <a:r>
              <a:rPr lang="en-US" altLang="en-US" sz="24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this</a:t>
            </a:r>
            <a:r>
              <a:rPr lang="en-US" altLang="en-US" sz="3200" spc="-5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?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:</a:t>
            </a:r>
            <a:endParaRPr lang="en-US" altLang="en-US" sz="32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#A: Because ("miles</a:t>
            </a:r>
            <a:r>
              <a:rPr lang="en-US" altLang="en-US" sz="3200" spc="-3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2800" dirty="0" smtClean="0">
                <a:solidFill>
                  <a:srgbClr val="FF1493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junk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latin typeface="Lucida Console" panose="020B0609040504020204" pitchFamily="49" charset="0"/>
              </a:rPr>
              <a:t>#So nothing but keywords can go</a:t>
            </a:r>
            <a:endParaRPr lang="en-US" altLang="en-US" sz="3200" spc="-150" dirty="0"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latin typeface="Lucida Console" panose="020B0609040504020204" pitchFamily="49" charset="0"/>
              </a:rPr>
              <a:t>#after </a:t>
            </a:r>
            <a:r>
              <a:rPr lang="en-US" altLang="en-US" sz="3200" dirty="0">
                <a:latin typeface="Lucida Console" panose="020B0609040504020204" pitchFamily="49" charset="0"/>
              </a:rPr>
              <a:t>a</a:t>
            </a:r>
            <a:r>
              <a:rPr lang="en-US" altLang="en-US" sz="1800" spc="-100" dirty="0">
                <a:latin typeface="Lucida Console" panose="020B0609040504020204" pitchFamily="49" charset="0"/>
              </a:rPr>
              <a:t> </a:t>
            </a:r>
            <a:r>
              <a:rPr lang="en-US" altLang="en-US" sz="3200" spc="-200" dirty="0">
                <a:latin typeface="Lucida Console" panose="020B0609040504020204" pitchFamily="49" charset="0"/>
              </a:rPr>
              <a:t>v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aria</a:t>
            </a:r>
            <a:r>
              <a:rPr lang="en-US" altLang="en-US" sz="3200" spc="-300" dirty="0">
                <a:latin typeface="Lucida Console" panose="020B0609040504020204" pitchFamily="49" charset="0"/>
              </a:rPr>
              <a:t>bl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e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 </a:t>
            </a:r>
            <a:r>
              <a:rPr lang="en-US" altLang="en-US" sz="3200" spc="-300" dirty="0">
                <a:latin typeface="Lucida Console" panose="020B0609040504020204" pitchFamily="49" charset="0"/>
              </a:rPr>
              <a:t>l</a:t>
            </a:r>
            <a:r>
              <a:rPr lang="en-US" altLang="en-US" sz="3200" spc="-100" dirty="0">
                <a:latin typeface="Lucida Console" panose="020B0609040504020204" pitchFamily="49" charset="0"/>
              </a:rPr>
              <a:t>ength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smtClean="0">
                <a:latin typeface="Lucida Console" panose="020B0609040504020204" pitchFamily="49" charset="0"/>
              </a:rPr>
              <a:t>arguments.</a:t>
            </a:r>
            <a:endParaRPr lang="en-US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>
                <a:solidFill>
                  <a:srgbClr val="0070C0"/>
                </a:solidFill>
              </a:rPr>
              <a:t>for </a:t>
            </a:r>
            <a:r>
              <a:rPr lang="en-US" altLang="zh-TW" sz="4000" dirty="0">
                <a:solidFill>
                  <a:srgbClr val="0070C0"/>
                </a:solidFill>
              </a:rPr>
              <a:t>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2354580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 smtClean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200" dirty="0" smtClean="0"/>
              <a:t/>
            </a:r>
            <a:br>
              <a:rPr lang="en-GB" altLang="en-US" sz="1200" dirty="0" smtClean="0"/>
            </a:b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9456" y="854811"/>
            <a:ext cx="9510332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The</a:t>
            </a:r>
            <a:r>
              <a:rPr lang="en-US" altLang="zh-TW" sz="2400" dirty="0"/>
              <a:t> </a:t>
            </a:r>
            <a:r>
              <a:rPr lang="en-US" altLang="zh-TW" sz="3600" dirty="0" smtClean="0"/>
              <a:t>following</a:t>
            </a:r>
            <a:r>
              <a:rPr lang="en-US" altLang="zh-TW" sz="2400" dirty="0" smtClean="0"/>
              <a:t> </a:t>
            </a:r>
            <a:r>
              <a:rPr lang="en-US" altLang="zh-TW" sz="3600" dirty="0"/>
              <a:t>shows</a:t>
            </a:r>
            <a:r>
              <a:rPr lang="en-US" altLang="zh-TW" sz="2400" dirty="0"/>
              <a:t> </a:t>
            </a:r>
            <a:r>
              <a:rPr lang="en-US" altLang="zh-TW" sz="3600" dirty="0"/>
              <a:t>how</a:t>
            </a:r>
            <a:r>
              <a:rPr lang="en-US" altLang="zh-TW" sz="2400" dirty="0"/>
              <a:t> </a:t>
            </a:r>
            <a:r>
              <a:rPr lang="en-US" altLang="zh-TW" sz="3600" dirty="0"/>
              <a:t>using</a:t>
            </a:r>
            <a:r>
              <a:rPr lang="en-US" altLang="zh-TW" sz="2400" dirty="0"/>
              <a:t> </a:t>
            </a:r>
            <a:r>
              <a:rPr lang="en-US" altLang="zh-TW" sz="3600" dirty="0"/>
              <a:t>an</a:t>
            </a:r>
            <a:r>
              <a:rPr lang="en-US" altLang="zh-TW" sz="2400" dirty="0"/>
              <a:t> </a:t>
            </a:r>
            <a:r>
              <a:rPr lang="en-US" altLang="zh-TW" sz="3600" dirty="0"/>
              <a:t>unnecessary variable-length argument has the side effect of </a:t>
            </a:r>
            <a:r>
              <a:rPr lang="en-US" altLang="zh-TW" sz="3600" dirty="0">
                <a:solidFill>
                  <a:srgbClr val="FF0000"/>
                </a:solidFill>
              </a:rPr>
              <a:t>preventing detection</a:t>
            </a:r>
            <a:r>
              <a:rPr lang="en-US" altLang="zh-TW" sz="3600" dirty="0"/>
              <a:t> of a</a:t>
            </a:r>
            <a:r>
              <a:rPr lang="en-US" altLang="zh-TW" sz="3600" dirty="0" smtClean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bad </a:t>
            </a:r>
            <a:r>
              <a:rPr lang="en-US" altLang="zh-TW" sz="3600" dirty="0" smtClean="0">
                <a:solidFill>
                  <a:srgbClr val="FF0000"/>
                </a:solidFill>
              </a:rPr>
              <a:t>call</a:t>
            </a:r>
            <a:r>
              <a:rPr lang="en-US" altLang="zh-TW" sz="3600" dirty="0" smtClean="0"/>
              <a:t>:</a:t>
            </a:r>
            <a:endParaRPr lang="en-US" altLang="zh-TW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448" y="2220691"/>
            <a:ext cx="10145626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600" dirty="0"/>
              <a:t/>
            </a: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jun</a:t>
            </a:r>
            <a:r>
              <a:rPr lang="en-US" altLang="en-US" sz="3200" spc="-2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</a:t>
            </a:r>
            <a:r>
              <a:rPr lang="en-US" altLang="en-US" sz="3200" spc="-2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" dirty="0" err="1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spc="-20" dirty="0">
                <a:solidFill>
                  <a:srgbClr val="7B430B"/>
                </a:solidFill>
                <a:latin typeface="Lucida Console" panose="020B0609040504020204" pitchFamily="49" charset="0"/>
              </a:rPr>
              <a:t>="meter</a:t>
            </a:r>
            <a:r>
              <a:rPr lang="en-US" altLang="en-US" sz="3200" spc="-200" dirty="0">
                <a:solidFill>
                  <a:srgbClr val="7B430B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1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5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: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   print 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50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meters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>
                <a:solidFill>
                  <a:srgbClr val="894D0B"/>
                </a:solidFill>
                <a:latin typeface="Lucida Console" panose="020B0609040504020204" pitchFamily="49" charset="0"/>
              </a:rPr>
              <a:t>feet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feet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unit="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km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#Bad call:</a:t>
            </a:r>
            <a:endParaRPr lang="en-US" altLang="en-US" sz="32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km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But no error. (4,5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3200" dirty="0" smtClean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FF1493"/>
                </a:solidFill>
                <a:latin typeface="Lucida Console" panose="020B0609040504020204" pitchFamily="49" charset="0"/>
              </a:rPr>
              <a:t>junk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>
                <a:solidFill>
                  <a:srgbClr val="0070C0"/>
                </a:solidFill>
              </a:rPr>
              <a:t>for </a:t>
            </a:r>
            <a:r>
              <a:rPr lang="en-US" altLang="zh-TW" sz="4000" dirty="0">
                <a:solidFill>
                  <a:srgbClr val="0070C0"/>
                </a:solidFill>
              </a:rPr>
              <a:t>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2864032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GB" altLang="en-US" sz="1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19456" y="854811"/>
            <a:ext cx="9510332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The</a:t>
            </a:r>
            <a:r>
              <a:rPr lang="en-US" altLang="zh-TW" sz="2400" dirty="0"/>
              <a:t> </a:t>
            </a:r>
            <a:r>
              <a:rPr lang="en-US" altLang="zh-TW" sz="3600" dirty="0" smtClean="0"/>
              <a:t>following</a:t>
            </a:r>
            <a:r>
              <a:rPr lang="en-US" altLang="zh-TW" sz="2400" dirty="0" smtClean="0"/>
              <a:t> </a:t>
            </a:r>
            <a:r>
              <a:rPr lang="en-US" altLang="zh-TW" sz="3600" dirty="0"/>
              <a:t>shows</a:t>
            </a:r>
            <a:r>
              <a:rPr lang="en-US" altLang="zh-TW" sz="2400" dirty="0"/>
              <a:t> </a:t>
            </a:r>
            <a:r>
              <a:rPr lang="en-US" altLang="zh-TW" sz="3600" dirty="0" smtClean="0"/>
              <a:t>how</a:t>
            </a:r>
            <a:r>
              <a:rPr lang="en-US" altLang="zh-TW" sz="2400" dirty="0" smtClean="0"/>
              <a:t> </a:t>
            </a:r>
            <a:r>
              <a:rPr lang="en-US" altLang="zh-TW" sz="3600" dirty="0" smtClean="0"/>
              <a:t>a plain * </a:t>
            </a:r>
            <a:r>
              <a:rPr lang="en-US" altLang="zh-TW" sz="3600" dirty="0"/>
              <a:t>is able to create keyword-only parameters, without sacrificing detection of bad call </a:t>
            </a:r>
            <a:r>
              <a:rPr lang="en-US" altLang="zh-TW" sz="3600" dirty="0" smtClean="0"/>
              <a:t>statements:</a:t>
            </a:r>
            <a:endParaRPr lang="en-US" altLang="zh-TW" sz="36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448" y="2220691"/>
            <a:ext cx="10145626" cy="463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600" dirty="0"/>
              <a:t/>
            </a:r>
            <a:br>
              <a:rPr lang="en-GB" altLang="en-US" sz="1600" dirty="0"/>
            </a:b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spc="-2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2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spc="-20" dirty="0">
                <a:solidFill>
                  <a:srgbClr val="7B430B"/>
                </a:solidFill>
                <a:latin typeface="Lucida Console" panose="020B0609040504020204" pitchFamily="49" charset="0"/>
              </a:rPr>
              <a:t>="meter</a:t>
            </a:r>
            <a:r>
              <a:rPr lang="en-US" altLang="en-US" sz="3200" spc="-200" dirty="0">
                <a:solidFill>
                  <a:srgbClr val="7B430B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1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spc="-5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spc="-1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: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   print 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y</a:t>
            </a:r>
            <a:r>
              <a:rPr lang="en-US" altLang="en-US" sz="3200" dirty="0">
                <a:solidFill>
                  <a:srgbClr val="F98700"/>
                </a:solidFill>
                <a:latin typeface="Lucida Console" panose="020B0609040504020204" pitchFamily="49" charset="0"/>
              </a:rPr>
              <a:t>, "square %</a:t>
            </a:r>
            <a:r>
              <a:rPr lang="en-US" altLang="en-US" sz="320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s"%</a:t>
            </a:r>
            <a:r>
              <a:rPr lang="en-US" altLang="en-US" sz="3200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unit</a:t>
            </a:r>
            <a:r>
              <a:rPr lang="en-US" altLang="en-US" sz="320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50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 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unit="feet</a:t>
            </a:r>
            <a:r>
              <a:rPr lang="en-US" altLang="en-US" sz="3200" dirty="0" smtClean="0">
                <a:solidFill>
                  <a:srgbClr val="7B430B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6 square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feet</a:t>
            </a:r>
            <a:endParaRPr lang="en-US" altLang="en-US" sz="32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95250" indent="0"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"feet"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32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TypeError</a:t>
            </a:r>
            <a:r>
              <a:rPr lang="en-US" altLang="zh-TW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area() takes 2 positional arguments but 3 were given</a:t>
            </a:r>
          </a:p>
          <a:p>
            <a:pPr marL="95250" indent="0">
              <a:spcBef>
                <a:spcPts val="60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area(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3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>
                <a:solidFill>
                  <a:srgbClr val="7B430B"/>
                </a:solidFill>
                <a:latin typeface="Lucida Console" panose="020B0609040504020204" pitchFamily="49" charset="0"/>
              </a:rPr>
              <a:t>unit="km"</a:t>
            </a:r>
            <a:r>
              <a:rPr lang="en-US" altLang="en-US" sz="3200" dirty="0">
                <a:solidFill>
                  <a:srgbClr val="0080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rgbClr val="FF1493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32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TypeError</a:t>
            </a:r>
            <a:r>
              <a:rPr lang="en-US" altLang="zh-TW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area() takes 2 positional arguments but 4 positional arguments (and 1 keyword-only argument) were given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"/>
            <a:ext cx="9729788" cy="85997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0070C0"/>
                </a:solidFill>
              </a:rPr>
              <a:t>Use </a:t>
            </a:r>
            <a:r>
              <a:rPr lang="en-US" altLang="zh-TW" sz="4000" dirty="0">
                <a:solidFill>
                  <a:srgbClr val="0070C0"/>
                </a:solidFill>
                <a:latin typeface="Rockwell Extra Bold" panose="02060903040505020403" pitchFamily="18" charset="0"/>
              </a:rPr>
              <a:t>*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zh-TW" sz="4000" dirty="0" smtClean="0">
                <a:solidFill>
                  <a:srgbClr val="0070C0"/>
                </a:solidFill>
              </a:rPr>
              <a:t>for </a:t>
            </a:r>
            <a:r>
              <a:rPr lang="en-US" altLang="zh-TW" sz="4000" dirty="0">
                <a:solidFill>
                  <a:srgbClr val="0070C0"/>
                </a:solidFill>
              </a:rPr>
              <a:t>Keyword-only Parameters</a:t>
            </a:r>
            <a:endParaRPr lang="zh-TW" altLang="en-US" sz="40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2864032"/>
            <a:ext cx="1070919" cy="4106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 indent="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1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GB" altLang="en-US" sz="1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6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spc="-1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>
              <a:lnSpc>
                <a:spcPct val="85000"/>
              </a:lnSpc>
              <a:spcBef>
                <a:spcPct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32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8234" y="1351724"/>
            <a:ext cx="9650465" cy="5598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So, the </a:t>
            </a:r>
            <a:r>
              <a:rPr lang="en-US" altLang="zh-TW" sz="4300" i="1" dirty="0">
                <a:solidFill>
                  <a:srgbClr val="0000FF"/>
                </a:solidFill>
              </a:rPr>
              <a:t>asterisked-variable</a:t>
            </a:r>
            <a:r>
              <a:rPr lang="en-US" altLang="zh-TW" sz="4300" dirty="0"/>
              <a:t> goes </a:t>
            </a:r>
            <a:r>
              <a:rPr lang="en-US" altLang="zh-TW" sz="4300" dirty="0" smtClean="0"/>
              <a:t>at </a:t>
            </a:r>
            <a:r>
              <a:rPr lang="en-US" altLang="zh-TW" sz="4300" dirty="0"/>
              <a:t>end.</a:t>
            </a:r>
          </a:p>
          <a:p>
            <a:pPr marL="517525" indent="-5175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Q:But, wait a minute. Didn’t we say that </a:t>
            </a:r>
            <a:r>
              <a:rPr lang="en-US" altLang="zh-TW" sz="4300" i="1" dirty="0">
                <a:solidFill>
                  <a:srgbClr val="0000FF"/>
                </a:solidFill>
              </a:rPr>
              <a:t>default arguments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008000"/>
                </a:solidFill>
              </a:rPr>
              <a:t>also go at the end?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A:Well, Let’s recall what we had said</a:t>
            </a:r>
            <a:r>
              <a:rPr lang="en-US" altLang="zh-TW" sz="4300" dirty="0" smtClean="0">
                <a:solidFill>
                  <a:srgbClr val="FF0000"/>
                </a:solidFill>
              </a:rPr>
              <a:t>…</a:t>
            </a:r>
            <a:endParaRPr lang="en-US" altLang="zh-TW" sz="43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</a:t>
            </a:r>
            <a:r>
              <a:rPr lang="en-US" altLang="zh-TW" sz="4300" dirty="0" smtClean="0"/>
              <a:t>Let’s </a:t>
            </a:r>
            <a:r>
              <a:rPr lang="en-US" altLang="zh-TW" sz="4300" dirty="0"/>
              <a:t>recall what we had said…</a:t>
            </a:r>
          </a:p>
        </p:txBody>
      </p:sp>
    </p:spTree>
    <p:extLst>
      <p:ext uri="{BB962C8B-B14F-4D97-AF65-F5344CB8AC3E}">
        <p14:creationId xmlns:p14="http://schemas.microsoft.com/office/powerpoint/2010/main" val="3240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655978"/>
            <a:ext cx="9079992" cy="6202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cat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 name="Sally", age):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print ("Name: ", name, ", Age: ", age)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% python3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“broken.py", line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non-default argument follows default argument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7344071" y="434793"/>
            <a:ext cx="3125129" cy="784901"/>
            <a:chOff x="-734800" y="434792"/>
            <a:chExt cx="3125129" cy="784901"/>
          </a:xfrm>
        </p:grpSpPr>
        <p:sp>
          <p:nvSpPr>
            <p:cNvPr id="11" name="Trapezoid 10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#16,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/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Reproduced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</a:t>
            </a:r>
            <a:r>
              <a:rPr lang="en-US" altLang="zh-TW" sz="4300" dirty="0" smtClean="0"/>
              <a:t>Let’s </a:t>
            </a:r>
            <a:r>
              <a:rPr lang="en-US" altLang="zh-TW" sz="4300" dirty="0"/>
              <a:t>recall what we had said…</a:t>
            </a:r>
          </a:p>
        </p:txBody>
      </p:sp>
    </p:spTree>
    <p:extLst>
      <p:ext uri="{BB962C8B-B14F-4D97-AF65-F5344CB8AC3E}">
        <p14:creationId xmlns:p14="http://schemas.microsoft.com/office/powerpoint/2010/main" val="23332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47472" y="655978"/>
            <a:ext cx="9079992" cy="6202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name, age=20):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(name="Sally")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("Sally",19)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("Sally")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19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cat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name="Sally"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):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print ("Name: ", name, ", Age: ", age)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broken.py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>
                <a:solidFill>
                  <a:srgbClr val="FFCCCC"/>
                </a:solidFill>
                <a:latin typeface="Consolas" panose="020B0609020204030204" pitchFamily="49" charset="0"/>
                <a:cs typeface="Courier New" pitchFamily="49" charset="0"/>
              </a:rPr>
              <a:t>File “broken.py", line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SyntaxError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non-default argument </a:t>
            </a:r>
            <a:r>
              <a:rPr lang="en-US" sz="2800" dirty="0">
                <a:latin typeface="Consolas" panose="020B0609020204030204" pitchFamily="49" charset="0"/>
                <a:cs typeface="Courier New" pitchFamily="49" charset="0"/>
              </a:rPr>
              <a:t>follows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default argument</a:t>
            </a:r>
          </a:p>
          <a:p>
            <a:pPr lvl="1"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726745" cy="7119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Default  Arguments: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7344071" y="434793"/>
            <a:ext cx="3125129" cy="784901"/>
            <a:chOff x="-734800" y="434792"/>
            <a:chExt cx="3125129" cy="784901"/>
          </a:xfrm>
        </p:grpSpPr>
        <p:sp>
          <p:nvSpPr>
            <p:cNvPr id="11" name="Trapezoid 10"/>
            <p:cNvSpPr/>
            <p:nvPr/>
          </p:nvSpPr>
          <p:spPr bwMode="auto">
            <a:xfrm rot="-2700000">
              <a:off x="-734800" y="435836"/>
              <a:ext cx="3125129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-2700000">
              <a:off x="-514076" y="434792"/>
              <a:ext cx="271764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</a:t>
              </a: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#16,</a:t>
              </a: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/>
              </a:r>
              <a:b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Reproduced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</a:t>
            </a:r>
            <a:r>
              <a:rPr lang="en-US" altLang="zh-TW" sz="4300" dirty="0" smtClean="0"/>
              <a:t>Let’s </a:t>
            </a:r>
            <a:r>
              <a:rPr lang="en-US" altLang="zh-TW" sz="4300" dirty="0"/>
              <a:t>recall what we had said…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27942" y="1151404"/>
            <a:ext cx="5170528" cy="2031248"/>
          </a:xfrm>
          <a:prstGeom prst="wedgeRoundRectCallout">
            <a:avLst>
              <a:gd name="adj1" fmla="val -22194"/>
              <a:gd name="adj2" fmla="val 197540"/>
              <a:gd name="adj3" fmla="val 16667"/>
            </a:avLst>
          </a:prstGeom>
          <a:solidFill>
            <a:srgbClr val="FD3E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lvl="1" algn="ctr"/>
            <a:r>
              <a:rPr lang="en-US" sz="4000" dirty="0"/>
              <a:t>So yes: we had said that default arguments must go last.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199855" y="4867229"/>
            <a:ext cx="1543050" cy="1206408"/>
          </a:xfrm>
          <a:prstGeom prst="straightConnector1">
            <a:avLst/>
          </a:prstGeom>
          <a:ln w="7620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40481" y="4887108"/>
            <a:ext cx="2038350" cy="1625508"/>
          </a:xfrm>
          <a:prstGeom prst="straightConnector1">
            <a:avLst/>
          </a:prstGeom>
          <a:ln w="762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8234" y="1351724"/>
            <a:ext cx="9650465" cy="5598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/>
              <a:t>So, the </a:t>
            </a:r>
            <a:r>
              <a:rPr lang="en-US" altLang="zh-TW" sz="4300" i="1" dirty="0">
                <a:solidFill>
                  <a:srgbClr val="0000FF"/>
                </a:solidFill>
              </a:rPr>
              <a:t>asterisked-variable</a:t>
            </a:r>
            <a:r>
              <a:rPr lang="en-US" altLang="zh-TW" sz="4300" dirty="0"/>
              <a:t> goes </a:t>
            </a:r>
            <a:r>
              <a:rPr lang="en-US" altLang="zh-TW" sz="4300" dirty="0" smtClean="0"/>
              <a:t>at </a:t>
            </a:r>
            <a:r>
              <a:rPr lang="en-US" altLang="zh-TW" sz="4300" dirty="0"/>
              <a:t>end.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Q:But, wait a minute. Didn’t we say that </a:t>
            </a:r>
            <a:r>
              <a:rPr lang="en-US" altLang="zh-TW" sz="4300" i="1" dirty="0">
                <a:solidFill>
                  <a:srgbClr val="0000FF"/>
                </a:solidFill>
              </a:rPr>
              <a:t>default arguments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008000"/>
                </a:solidFill>
              </a:rPr>
              <a:t>also go at the end?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A:Well, Let’s recall what we had said…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chemeClr val="bg1"/>
                </a:solidFill>
              </a:rPr>
              <a:t>Q:Well, they can’t </a:t>
            </a:r>
            <a:r>
              <a:rPr lang="en-US" altLang="zh-TW" sz="4300" i="1" dirty="0">
                <a:solidFill>
                  <a:schemeClr val="bg1"/>
                </a:solidFill>
              </a:rPr>
              <a:t>both</a:t>
            </a:r>
            <a:r>
              <a:rPr lang="en-US" altLang="zh-TW" sz="4300" dirty="0">
                <a:solidFill>
                  <a:schemeClr val="bg1"/>
                </a:solidFill>
              </a:rPr>
              <a:t> go at the end. What if I want both types of arguments?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chemeClr val="bg1"/>
                </a:solidFill>
              </a:rPr>
              <a:t>A:Then the defaults go at the end, and can </a:t>
            </a:r>
            <a:r>
              <a:rPr lang="en-US" altLang="zh-TW" sz="4300" i="1" dirty="0">
                <a:solidFill>
                  <a:schemeClr val="bg1"/>
                </a:solidFill>
              </a:rPr>
              <a:t>only</a:t>
            </a:r>
            <a:r>
              <a:rPr lang="en-US" altLang="zh-TW" sz="4300" dirty="0">
                <a:solidFill>
                  <a:schemeClr val="bg1"/>
                </a:solidFill>
              </a:rPr>
              <a:t> be changed from their defaults by name.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3678" y="3314212"/>
            <a:ext cx="6941782" cy="77821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 </a:t>
            </a:r>
            <a:r>
              <a:rPr lang="en-US" altLang="zh-TW" sz="4300" dirty="0" smtClean="0"/>
              <a:t>Let’s </a:t>
            </a:r>
            <a:r>
              <a:rPr lang="en-US" altLang="zh-TW" sz="4300" dirty="0"/>
              <a:t>recall what we had said…</a:t>
            </a:r>
          </a:p>
        </p:txBody>
      </p:sp>
    </p:spTree>
    <p:extLst>
      <p:ext uri="{BB962C8B-B14F-4D97-AF65-F5344CB8AC3E}">
        <p14:creationId xmlns:p14="http://schemas.microsoft.com/office/powerpoint/2010/main" val="16141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88235" y="1351724"/>
            <a:ext cx="9441554" cy="5598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/>
              <a:t>So, the </a:t>
            </a:r>
            <a:r>
              <a:rPr lang="en-US" altLang="zh-TW" sz="4300" i="1" dirty="0">
                <a:solidFill>
                  <a:srgbClr val="0000FF"/>
                </a:solidFill>
              </a:rPr>
              <a:t>asterisked-variable</a:t>
            </a:r>
            <a:r>
              <a:rPr lang="en-US" altLang="zh-TW" sz="4300" dirty="0"/>
              <a:t> goes </a:t>
            </a:r>
            <a:r>
              <a:rPr lang="en-US" altLang="zh-TW" sz="4300" dirty="0" smtClean="0"/>
              <a:t>at </a:t>
            </a:r>
            <a:r>
              <a:rPr lang="en-US" altLang="zh-TW" sz="4300" dirty="0"/>
              <a:t>end.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Q:But, wait a minute. Didn’t we say that </a:t>
            </a:r>
            <a:r>
              <a:rPr lang="en-US" altLang="zh-TW" sz="4300" i="1" dirty="0">
                <a:solidFill>
                  <a:srgbClr val="0000FF"/>
                </a:solidFill>
              </a:rPr>
              <a:t>default arguments</a:t>
            </a:r>
            <a:r>
              <a:rPr lang="en-US" altLang="zh-TW" sz="4300" dirty="0"/>
              <a:t> </a:t>
            </a:r>
            <a:r>
              <a:rPr lang="en-US" altLang="zh-TW" sz="4300" dirty="0">
                <a:solidFill>
                  <a:srgbClr val="008000"/>
                </a:solidFill>
              </a:rPr>
              <a:t>also go at the end?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 smtClean="0">
                <a:solidFill>
                  <a:srgbClr val="FF0000"/>
                </a:solidFill>
              </a:rPr>
              <a:t>A:Now </a:t>
            </a:r>
            <a:r>
              <a:rPr lang="en-US" altLang="zh-TW" sz="4300" dirty="0">
                <a:solidFill>
                  <a:srgbClr val="FF0000"/>
                </a:solidFill>
              </a:rPr>
              <a:t>I remember. Yes, we </a:t>
            </a:r>
            <a:r>
              <a:rPr lang="en-US" altLang="zh-TW" sz="4300" dirty="0" smtClean="0">
                <a:solidFill>
                  <a:srgbClr val="FF0000"/>
                </a:solidFill>
              </a:rPr>
              <a:t>did say that.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008000"/>
                </a:solidFill>
              </a:rPr>
              <a:t>Q:Well, they can’t </a:t>
            </a:r>
            <a:r>
              <a:rPr lang="en-US" altLang="zh-TW" sz="4300" i="1" dirty="0">
                <a:solidFill>
                  <a:srgbClr val="008000"/>
                </a:solidFill>
              </a:rPr>
              <a:t>both</a:t>
            </a:r>
            <a:r>
              <a:rPr lang="en-US" altLang="zh-TW" sz="4300" dirty="0">
                <a:solidFill>
                  <a:srgbClr val="008000"/>
                </a:solidFill>
              </a:rPr>
              <a:t> go at the end. </a:t>
            </a:r>
            <a:r>
              <a:rPr lang="en-US" altLang="zh-TW" sz="4300" spc="-90" dirty="0">
                <a:solidFill>
                  <a:srgbClr val="008000"/>
                </a:solidFill>
              </a:rPr>
              <a:t>What if I want both types of arguments</a:t>
            </a:r>
            <a:r>
              <a:rPr lang="en-US" altLang="zh-TW" sz="4300" dirty="0">
                <a:solidFill>
                  <a:srgbClr val="008000"/>
                </a:solidFill>
              </a:rPr>
              <a:t>?</a:t>
            </a:r>
          </a:p>
          <a:p>
            <a:pPr marL="517525" indent="-517525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4300" dirty="0">
                <a:solidFill>
                  <a:srgbClr val="FF0000"/>
                </a:solidFill>
              </a:rPr>
              <a:t>A:Then the defaults go </a:t>
            </a:r>
            <a:r>
              <a:rPr lang="en-US" altLang="zh-TW" sz="4300" dirty="0" smtClean="0">
                <a:solidFill>
                  <a:srgbClr val="FF0000"/>
                </a:solidFill>
              </a:rPr>
              <a:t>at </a:t>
            </a:r>
            <a:r>
              <a:rPr lang="en-US" altLang="zh-TW" sz="4300" dirty="0">
                <a:solidFill>
                  <a:srgbClr val="FF0000"/>
                </a:solidFill>
              </a:rPr>
              <a:t>end</a:t>
            </a:r>
            <a:r>
              <a:rPr lang="en-US" altLang="zh-TW" sz="4300" dirty="0" smtClean="0">
                <a:solidFill>
                  <a:srgbClr val="FF0000"/>
                </a:solidFill>
              </a:rPr>
              <a:t>, </a:t>
            </a:r>
            <a:r>
              <a:rPr lang="en-US" altLang="zh-TW" sz="4300" dirty="0">
                <a:solidFill>
                  <a:srgbClr val="FF0000"/>
                </a:solidFill>
              </a:rPr>
              <a:t>so </a:t>
            </a:r>
            <a:r>
              <a:rPr lang="en-US" altLang="zh-TW" sz="4300" dirty="0" smtClean="0">
                <a:solidFill>
                  <a:srgbClr val="FF0000"/>
                </a:solidFill>
              </a:rPr>
              <a:t>their</a:t>
            </a:r>
            <a:br>
              <a:rPr lang="en-US" altLang="zh-TW" sz="4300" dirty="0" smtClean="0">
                <a:solidFill>
                  <a:srgbClr val="FF0000"/>
                </a:solidFill>
              </a:rPr>
            </a:br>
            <a:r>
              <a:rPr lang="en-US" altLang="zh-TW" sz="4300" dirty="0" smtClean="0">
                <a:solidFill>
                  <a:srgbClr val="FF0000"/>
                </a:solidFill>
              </a:rPr>
              <a:t>values can </a:t>
            </a:r>
            <a:r>
              <a:rPr lang="en-US" altLang="zh-TW" sz="4300" i="1" dirty="0">
                <a:solidFill>
                  <a:srgbClr val="FF0000"/>
                </a:solidFill>
              </a:rPr>
              <a:t>only</a:t>
            </a:r>
            <a:r>
              <a:rPr lang="en-US" altLang="zh-TW" sz="4300" dirty="0">
                <a:solidFill>
                  <a:srgbClr val="FF0000"/>
                </a:solidFill>
              </a:rPr>
              <a:t> be changed </a:t>
            </a:r>
            <a:r>
              <a:rPr lang="en-US" altLang="zh-TW" sz="4300" dirty="0" smtClean="0">
                <a:solidFill>
                  <a:srgbClr val="FF0000"/>
                </a:solidFill>
              </a:rPr>
              <a:t>by </a:t>
            </a:r>
            <a:r>
              <a:rPr lang="en-US" altLang="zh-TW" sz="4300" dirty="0">
                <a:solidFill>
                  <a:srgbClr val="FF0000"/>
                </a:solidFill>
              </a:rPr>
              <a:t>name</a:t>
            </a:r>
            <a:r>
              <a:rPr lang="en-US" altLang="zh-TW" sz="4300" dirty="0" smtClean="0">
                <a:solidFill>
                  <a:srgbClr val="FF0000"/>
                </a:solidFill>
              </a:rPr>
              <a:t>.</a:t>
            </a:r>
            <a:endParaRPr lang="en-US" altLang="zh-TW" sz="43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38941" y="6"/>
            <a:ext cx="10607675" cy="848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Asterisked </a:t>
            </a:r>
            <a:r>
              <a:rPr lang="en-US" altLang="zh-TW" dirty="0">
                <a:solidFill>
                  <a:srgbClr val="0070C0"/>
                </a:solidFill>
              </a:rPr>
              <a:t>Variable Goes </a:t>
            </a:r>
            <a:r>
              <a:rPr lang="en-US" altLang="zh-TW" dirty="0" smtClean="0">
                <a:solidFill>
                  <a:srgbClr val="0070C0"/>
                </a:solidFill>
              </a:rPr>
              <a:t>at </a:t>
            </a:r>
            <a:r>
              <a:rPr lang="en-US" altLang="zh-TW" dirty="0">
                <a:solidFill>
                  <a:srgbClr val="0070C0"/>
                </a:solidFill>
              </a:rPr>
              <a:t>End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38941" y="6"/>
            <a:ext cx="10607675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 </a:t>
            </a:r>
            <a:br>
              <a:rPr lang="en-US" altLang="zh-TW" b="1" dirty="0"/>
            </a:br>
            <a:r>
              <a:rPr lang="en-US" altLang="zh-TW" sz="3800" b="1" spc="-160" dirty="0">
                <a:solidFill>
                  <a:srgbClr val="FF0000"/>
                </a:solidFill>
                <a:latin typeface="Agency FB" panose="020B0503020202020204" pitchFamily="34" charset="0"/>
              </a:rPr>
              <a:t>(</a:t>
            </a:r>
            <a:r>
              <a:rPr lang="en-US" altLang="zh-TW" sz="3800" spc="-100" dirty="0">
                <a:solidFill>
                  <a:srgbClr val="FF0000"/>
                </a:solidFill>
              </a:rPr>
              <a:t>u</a:t>
            </a:r>
            <a:r>
              <a:rPr lang="en-US" altLang="zh-TW" sz="3800" spc="-140" dirty="0">
                <a:solidFill>
                  <a:srgbClr val="FF0000"/>
                </a:solidFill>
              </a:rPr>
              <a:t>nl</a:t>
            </a:r>
            <a:r>
              <a:rPr lang="en-US" altLang="zh-TW" sz="3800" spc="-100" dirty="0">
                <a:solidFill>
                  <a:srgbClr val="FF0000"/>
                </a:solidFill>
              </a:rPr>
              <a:t>ess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</a:t>
            </a:r>
            <a:r>
              <a:rPr lang="en-US" altLang="zh-TW" sz="3800" spc="-15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maining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para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m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et</a:t>
            </a:r>
            <a:r>
              <a:rPr lang="en-US" altLang="zh-TW" sz="3800" spc="-140" dirty="0" smtClean="0">
                <a:solidFill>
                  <a:srgbClr val="FF0000"/>
                </a:solidFill>
              </a:rPr>
              <a:t>e</a:t>
            </a:r>
            <a:r>
              <a:rPr lang="en-US" altLang="zh-TW" sz="3800" spc="-100" dirty="0" smtClean="0">
                <a:solidFill>
                  <a:srgbClr val="FF0000"/>
                </a:solidFill>
              </a:rPr>
              <a:t>rs</a:t>
            </a:r>
            <a:r>
              <a:rPr lang="en-US" altLang="zh-TW" sz="3600" spc="-100" dirty="0" smtClean="0">
                <a:solidFill>
                  <a:srgbClr val="FF0000"/>
                </a:solidFill>
              </a:rPr>
              <a:t> </a:t>
            </a:r>
            <a:r>
              <a:rPr lang="en-US" altLang="zh-TW" sz="3800" spc="-100" dirty="0">
                <a:solidFill>
                  <a:srgbClr val="FF0000"/>
                </a:solidFill>
              </a:rPr>
              <a:t>are</a:t>
            </a:r>
            <a:r>
              <a:rPr lang="en-US" altLang="zh-TW" sz="3600" spc="-100" dirty="0">
                <a:solidFill>
                  <a:srgbClr val="FF0000"/>
                </a:solidFill>
              </a:rPr>
              <a:t> </a:t>
            </a:r>
            <a:r>
              <a:rPr lang="en-US" altLang="zh-TW" sz="3800" spc="-140" dirty="0">
                <a:solidFill>
                  <a:srgbClr val="FF0000"/>
                </a:solidFill>
              </a:rPr>
              <a:t>n</a:t>
            </a:r>
            <a:r>
              <a:rPr lang="en-US" altLang="zh-TW" sz="3800" spc="-100" dirty="0">
                <a:solidFill>
                  <a:srgbClr val="FF0000"/>
                </a:solidFill>
              </a:rPr>
              <a:t>a</a:t>
            </a:r>
            <a:r>
              <a:rPr lang="en-US" altLang="zh-TW" sz="3800" spc="-180" dirty="0">
                <a:solidFill>
                  <a:srgbClr val="FF0000"/>
                </a:solidFill>
              </a:rPr>
              <a:t>m</a:t>
            </a:r>
            <a:r>
              <a:rPr lang="en-US" altLang="zh-TW" sz="3800" spc="-40" dirty="0">
                <a:solidFill>
                  <a:srgbClr val="FF0000"/>
                </a:solidFill>
              </a:rPr>
              <a:t>e</a:t>
            </a:r>
            <a:r>
              <a:rPr lang="en-US" altLang="zh-TW" sz="3800" spc="-150" dirty="0">
                <a:solidFill>
                  <a:srgbClr val="FF0000"/>
                </a:solidFill>
              </a:rPr>
              <a:t>d</a:t>
            </a:r>
            <a:r>
              <a:rPr lang="en-US" altLang="zh-TW" sz="3800" b="1" spc="-100" dirty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endParaRPr lang="zh-TW" altLang="en-US" sz="3800" b="1" spc="-1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8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has</a:t>
            </a:r>
            <a:r>
              <a:rPr lang="en-US" altLang="zh-TW" sz="4800" dirty="0"/>
              <a:t> </a:t>
            </a:r>
            <a:r>
              <a:rPr lang="en-US" altLang="zh-TW" sz="5400" dirty="0" smtClean="0"/>
              <a:t>2</a:t>
            </a:r>
            <a:r>
              <a:rPr lang="en-US" altLang="zh-TW" sz="4800" dirty="0" smtClean="0"/>
              <a:t> </a:t>
            </a:r>
            <a:r>
              <a:rPr lang="en-US" altLang="zh-TW" sz="5400" dirty="0"/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/>
              <a:t>:	By default, this is a space</a:t>
            </a:r>
            <a:r>
              <a:rPr lang="en-US" altLang="zh-TW" sz="4300" dirty="0" smtClean="0"/>
              <a:t>.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val="27524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has</a:t>
            </a:r>
            <a:r>
              <a:rPr lang="en-US" altLang="zh-TW" sz="4800" dirty="0"/>
              <a:t> </a:t>
            </a:r>
            <a:r>
              <a:rPr lang="en-US" altLang="zh-TW" sz="5400" dirty="0" smtClean="0"/>
              <a:t>2</a:t>
            </a:r>
            <a:r>
              <a:rPr lang="en-US" altLang="zh-TW" sz="4800" dirty="0" smtClean="0"/>
              <a:t> </a:t>
            </a:r>
            <a:r>
              <a:rPr lang="en-US" altLang="zh-TW" sz="5400" dirty="0"/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BFB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rgbClr val="BFBFBF"/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</a:t>
            </a:r>
            <a:r>
              <a:rPr lang="en-US" altLang="zh-TW" sz="3600" dirty="0">
                <a:solidFill>
                  <a:srgbClr val="008000"/>
                </a:solidFill>
                <a:latin typeface="Lucida Console" panose="020B0609040504020204" pitchFamily="49" charset="0"/>
              </a:rPr>
              <a:t>'a='</a:t>
            </a:r>
            <a:r>
              <a:rPr lang="en-US" altLang="zh-TW" sz="3600" dirty="0">
                <a:latin typeface="Lucida Console" panose="020B0609040504020204" pitchFamily="49" charset="0"/>
              </a:rPr>
              <a:t>,</a:t>
            </a:r>
            <a:r>
              <a:rPr lang="zh-TW" altLang="zh-TW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'.'</a:t>
            </a:r>
            <a:r>
              <a:rPr lang="en-US" altLang="zh-TW" sz="36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008000"/>
                </a:solidFill>
                <a:latin typeface="Lucida Console" panose="020B0609040504020204" pitchFamily="49" charset="0"/>
              </a:rPr>
              <a:t>a=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2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BFB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rgbClr val="BFBFBF"/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print('a=',</a:t>
            </a:r>
            <a:r>
              <a:rPr lang="zh-TW" altLang="zh-TW" sz="3600" dirty="0"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latin typeface="Lucida Console" panose="020B0609040504020204" pitchFamily="49" charset="0"/>
              </a:rPr>
              <a:t>,'.')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8482" y="522258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090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print('a=',</a:t>
            </a:r>
            <a:r>
              <a:rPr lang="zh-TW" altLang="zh-TW" sz="3600" dirty="0"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latin typeface="Lucida Console" panose="020B0609040504020204" pitchFamily="49" charset="0"/>
              </a:rPr>
              <a:t>,'.')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...	</a:t>
            </a:r>
            <a:r>
              <a:rPr lang="en-US" altLang="zh-TW" sz="3600" dirty="0">
                <a:latin typeface="Lucida Console" panose="020B0609040504020204" pitchFamily="49" charset="0"/>
              </a:rPr>
              <a:t>  </a:t>
            </a:r>
            <a:r>
              <a:rPr lang="en-US" altLang="zh-TW" sz="36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 smtClean="0"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latin typeface="Lucida Console" panose="020B0609040504020204" pitchFamily="49" charset="0"/>
              </a:rPr>
              <a:t>, </a:t>
            </a:r>
            <a:r>
              <a:rPr lang="en-US" altLang="zh-TW" sz="36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= ", "</a:t>
            </a:r>
            <a:r>
              <a:rPr lang="en-US" altLang="zh-TW" sz="3600" dirty="0">
                <a:latin typeface="Lucida Console" panose="020B0609040504020204" pitchFamily="49" charset="0"/>
              </a:rPr>
              <a:t>)</a:t>
            </a:r>
            <a:endParaRPr lang="zh-TW" altLang="zh-TW" sz="3600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rgbClr val="2DFF2D"/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rgbClr val="FF1493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482" y="522258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11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chemeClr val="bg1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bg1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600" dirty="0">
                <a:latin typeface="Lucida Console" panose="020B0609040504020204" pitchFamily="49" charset="0"/>
              </a:rPr>
              <a:t>'a='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zh-TW" altLang="zh-TW" sz="3600" dirty="0"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'.'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  </a:t>
            </a:r>
            <a:r>
              <a:rPr lang="en-US" altLang="zh-TW" sz="36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latin typeface="Lucida Console" panose="020B0609040504020204" pitchFamily="49" charset="0"/>
              </a:rPr>
              <a:t> = ", "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zh-TW" altLang="zh-TW" sz="36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179979" y="2504660"/>
            <a:ext cx="2105403" cy="828259"/>
          </a:xfrm>
          <a:prstGeom prst="wedgeRoundRectCallout">
            <a:avLst>
              <a:gd name="adj1" fmla="val -68350"/>
              <a:gd name="adj2" fmla="val 126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3 here.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58408" y="0"/>
            <a:ext cx="4274828" cy="2514600"/>
          </a:xfrm>
          <a:prstGeom prst="wedgeRoundRectCallout">
            <a:avLst>
              <a:gd name="adj1" fmla="val -24270"/>
              <a:gd name="adj2" fmla="val 497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4400" dirty="0">
                <a:solidFill>
                  <a:schemeClr val="tx1"/>
                </a:solidFill>
              </a:rPr>
              <a:t>See? </a:t>
            </a:r>
            <a:r>
              <a:rPr lang="en-US" altLang="zh-TW" sz="4400" b="1" dirty="0" smtClean="0">
                <a:solidFill>
                  <a:srgbClr val="FFC000"/>
                </a:solidFill>
              </a:rPr>
              <a:t>print</a:t>
            </a:r>
            <a:r>
              <a:rPr lang="en-US" altLang="zh-TW" sz="4400" b="1" dirty="0">
                <a:solidFill>
                  <a:srgbClr val="FFC000"/>
                </a:solidFill>
              </a:rPr>
              <a:t>() </a:t>
            </a:r>
            <a:r>
              <a:rPr lang="en-US" altLang="zh-TW" sz="4400" dirty="0">
                <a:solidFill>
                  <a:schemeClr val="tx1"/>
                </a:solidFill>
              </a:rPr>
              <a:t>can </a:t>
            </a:r>
            <a:r>
              <a:rPr lang="en-US" altLang="zh-TW" sz="4400" dirty="0" smtClean="0">
                <a:solidFill>
                  <a:schemeClr val="tx1"/>
                </a:solidFill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</a:rPr>
            </a:br>
            <a:r>
              <a:rPr lang="en-US" altLang="zh-TW" sz="4400" dirty="0" smtClean="0">
                <a:solidFill>
                  <a:schemeClr val="tx1"/>
                </a:solidFill>
              </a:rPr>
              <a:t>take </a:t>
            </a:r>
            <a:r>
              <a:rPr lang="en-US" altLang="zh-TW" sz="4400" dirty="0">
                <a:solidFill>
                  <a:schemeClr val="tx1"/>
                </a:solidFill>
              </a:rPr>
              <a:t>a variable number of arguments</a:t>
            </a:r>
            <a:r>
              <a:rPr lang="en-US" altLang="zh-TW" sz="4400" dirty="0" smtClean="0">
                <a:solidFill>
                  <a:schemeClr val="tx1"/>
                </a:solidFill>
              </a:rPr>
              <a:t>.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340085" y="2527851"/>
            <a:ext cx="2105403" cy="828259"/>
          </a:xfrm>
          <a:prstGeom prst="wedgeRoundRectCallout">
            <a:avLst>
              <a:gd name="adj1" fmla="val -108962"/>
              <a:gd name="adj2" fmla="val 2946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2 here.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'a=',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,'.'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 </a:t>
            </a:r>
            <a:r>
              <a:rPr lang="en-US" altLang="zh-TW" sz="36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=</a:t>
            </a:r>
            <a:r>
              <a:rPr lang="en-US" altLang="zh-TW" sz="3600" dirty="0">
                <a:latin typeface="Lucida Console" panose="020B0609040504020204" pitchFamily="49" charset="0"/>
              </a:rPr>
              <a:t> ", "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  <a:endParaRPr lang="zh-TW" altLang="zh-TW" sz="36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65688" y="2472385"/>
            <a:ext cx="4564683" cy="2925487"/>
            <a:chOff x="4865688" y="2472385"/>
            <a:chExt cx="4564683" cy="2925487"/>
          </a:xfrm>
        </p:grpSpPr>
        <p:sp>
          <p:nvSpPr>
            <p:cNvPr id="14" name="Isosceles Triangle 13"/>
            <p:cNvSpPr/>
            <p:nvPr/>
          </p:nvSpPr>
          <p:spPr>
            <a:xfrm rot="12523596">
              <a:off x="6037192" y="3117671"/>
              <a:ext cx="573136" cy="228020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4865688" y="2472385"/>
              <a:ext cx="4564683" cy="1332700"/>
            </a:xfrm>
            <a:prstGeom prst="wedgeRoundRectCallout">
              <a:avLst>
                <a:gd name="adj1" fmla="val -122737"/>
                <a:gd name="adj2" fmla="val -610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See? One of its default arguments is “end”.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flipV="1">
              <a:off x="6451742" y="3698174"/>
              <a:ext cx="551399" cy="503516"/>
            </a:xfrm>
            <a:prstGeom prst="triangle">
              <a:avLst>
                <a:gd name="adj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85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/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chemeClr val="bg1">
                    <a:lumMod val="75000"/>
                  </a:schemeClr>
                </a:solidFill>
              </a:rPr>
              <a:t>: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 = [1, 2, 3, 4]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'a=',</a:t>
            </a:r>
            <a:r>
              <a:rPr lang="zh-TW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,'.'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a=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[1, 2, 3, 4]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for x in range(len(a)):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sz="3600" dirty="0">
                <a:latin typeface="Lucida Console" panose="020B0609040504020204" pitchFamily="49" charset="0"/>
              </a:rPr>
              <a:t>	  </a:t>
            </a:r>
            <a:r>
              <a:rPr lang="en-US" altLang="zh-TW" sz="36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zh-TW" altLang="zh-TW" sz="36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a[x]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end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=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", "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)</a:t>
            </a:r>
            <a:endParaRPr lang="zh-TW" altLang="zh-TW" sz="3600" b="1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r>
              <a:rPr lang="zh-TW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65688" y="2472385"/>
            <a:ext cx="4564683" cy="2925487"/>
            <a:chOff x="4865688" y="2472385"/>
            <a:chExt cx="4564683" cy="2925487"/>
          </a:xfrm>
        </p:grpSpPr>
        <p:sp>
          <p:nvSpPr>
            <p:cNvPr id="9" name="Isosceles Triangle 8"/>
            <p:cNvSpPr/>
            <p:nvPr/>
          </p:nvSpPr>
          <p:spPr>
            <a:xfrm rot="12523596">
              <a:off x="6037192" y="3117671"/>
              <a:ext cx="573136" cy="2280201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865688" y="2472385"/>
              <a:ext cx="4564683" cy="1332700"/>
            </a:xfrm>
            <a:prstGeom prst="wedgeRoundRectCallout">
              <a:avLst>
                <a:gd name="adj1" fmla="val -122737"/>
                <a:gd name="adj2" fmla="val -610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See? One of its default arguments is “end”.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6451742" y="3698174"/>
              <a:ext cx="551399" cy="503516"/>
            </a:xfrm>
            <a:prstGeom prst="triangle">
              <a:avLst>
                <a:gd name="adj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252371" y="4838700"/>
            <a:ext cx="4370429" cy="1993788"/>
          </a:xfrm>
          <a:prstGeom prst="wedgeRoundRectCallout">
            <a:avLst>
              <a:gd name="adj1" fmla="val 74327"/>
              <a:gd name="adj2" fmla="val -85376"/>
              <a:gd name="adj3" fmla="val 16667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88000"/>
              </a:lnSpc>
            </a:pPr>
            <a:r>
              <a:rPr lang="en-US" altLang="zh-TW" sz="3600" spc="-100" dirty="0" smtClean="0">
                <a:solidFill>
                  <a:schemeClr val="tx1"/>
                </a:solidFill>
              </a:rPr>
              <a:t>and</a:t>
            </a:r>
            <a:r>
              <a:rPr lang="en-US" altLang="zh-TW" sz="3200" spc="-100" dirty="0" smtClean="0">
                <a:solidFill>
                  <a:schemeClr val="tx1"/>
                </a:solidFill>
              </a:rPr>
              <a:t> </a:t>
            </a:r>
            <a:r>
              <a:rPr lang="en-US" altLang="zh-TW" sz="3600" spc="-100" dirty="0" smtClean="0">
                <a:solidFill>
                  <a:schemeClr val="tx1"/>
                </a:solidFill>
              </a:rPr>
              <a:t>the</a:t>
            </a:r>
            <a:r>
              <a:rPr lang="en-US" altLang="zh-TW" sz="3200" spc="-100" dirty="0" smtClean="0">
                <a:solidFill>
                  <a:schemeClr val="tx1"/>
                </a:solidFill>
              </a:rPr>
              <a:t> </a:t>
            </a:r>
            <a:r>
              <a:rPr lang="en-US" altLang="zh-TW" sz="3600" spc="-100" dirty="0" smtClean="0">
                <a:solidFill>
                  <a:schemeClr val="tx1"/>
                </a:solidFill>
              </a:rPr>
              <a:t>value</a:t>
            </a:r>
            <a:r>
              <a:rPr lang="en-US" altLang="zh-TW" sz="3200" spc="-100" dirty="0" smtClean="0">
                <a:solidFill>
                  <a:schemeClr val="tx1"/>
                </a:solidFill>
              </a:rPr>
              <a:t> </a:t>
            </a:r>
            <a:r>
              <a:rPr lang="en-US" altLang="zh-TW" sz="3600" spc="-100" dirty="0" smtClean="0">
                <a:solidFill>
                  <a:schemeClr val="tx1"/>
                </a:solidFill>
              </a:rPr>
              <a:t>must</a:t>
            </a:r>
            <a:r>
              <a:rPr lang="en-US" altLang="zh-TW" sz="3200" spc="-100" dirty="0" smtClean="0">
                <a:solidFill>
                  <a:schemeClr val="tx1"/>
                </a:solidFill>
              </a:rPr>
              <a:t> </a:t>
            </a:r>
            <a:r>
              <a:rPr lang="en-US" altLang="zh-TW" sz="3600" spc="-100" dirty="0" smtClean="0">
                <a:solidFill>
                  <a:schemeClr val="tx1"/>
                </a:solidFill>
              </a:rPr>
              <a:t>have</a:t>
            </a:r>
          </a:p>
          <a:p>
            <a:pPr algn="ctr">
              <a:lnSpc>
                <a:spcPct val="88000"/>
              </a:lnSpc>
            </a:pPr>
            <a:r>
              <a:rPr lang="en-US" altLang="zh-TW" sz="3600" dirty="0" smtClean="0">
                <a:solidFill>
                  <a:schemeClr val="tx1"/>
                </a:solidFill>
              </a:rPr>
              <a:t> a default, because it</a:t>
            </a:r>
          </a:p>
          <a:p>
            <a:pPr algn="ctr">
              <a:lnSpc>
                <a:spcPct val="88000"/>
              </a:lnSpc>
            </a:pPr>
            <a:r>
              <a:rPr lang="en-US" altLang="zh-TW" sz="3600" dirty="0" smtClean="0">
                <a:solidFill>
                  <a:schemeClr val="tx1"/>
                </a:solidFill>
              </a:rPr>
              <a:t> </a:t>
            </a:r>
            <a:r>
              <a:rPr lang="en-US" altLang="zh-TW" sz="3600" dirty="0">
                <a:solidFill>
                  <a:schemeClr val="tx1"/>
                </a:solidFill>
              </a:rPr>
              <a:t>didn’t complain </a:t>
            </a:r>
            <a:r>
              <a:rPr lang="en-US" altLang="zh-TW" sz="3600" dirty="0" smtClean="0">
                <a:solidFill>
                  <a:schemeClr val="tx1"/>
                </a:solidFill>
              </a:rPr>
              <a:t>when</a:t>
            </a:r>
          </a:p>
          <a:p>
            <a:pPr algn="ctr">
              <a:lnSpc>
                <a:spcPct val="88000"/>
              </a:lnSpc>
            </a:pPr>
            <a:r>
              <a:rPr lang="en-US" altLang="zh-TW" sz="3600" dirty="0" smtClean="0">
                <a:solidFill>
                  <a:schemeClr val="tx1"/>
                </a:solidFill>
              </a:rPr>
              <a:t>I </a:t>
            </a:r>
            <a:r>
              <a:rPr lang="en-US" altLang="zh-TW" sz="3600" dirty="0">
                <a:solidFill>
                  <a:schemeClr val="tx1"/>
                </a:solidFill>
              </a:rPr>
              <a:t>didn’t give it one.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chemeClr val="bg1">
                    <a:lumMod val="65000"/>
                  </a:schemeClr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rgbClr val="FF1493"/>
                </a:solidFill>
              </a:rPr>
              <a:t>:</a:t>
            </a:r>
            <a:r>
              <a:rPr lang="en-US" altLang="zh-TW" sz="4300" dirty="0"/>
              <a:t>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(0,1,2,3)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latin typeface="Lucida Console" panose="020B0609040504020204" pitchFamily="49" charset="0"/>
              </a:rPr>
              <a:t>1 2 3 4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</a:rPr>
              <a:t>(0,1,2,3,</a:t>
            </a:r>
            <a:r>
              <a:rPr lang="en-US" altLang="zh-TW" sz="3600" b="1" dirty="0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sep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=', '</a:t>
            </a:r>
            <a:r>
              <a:rPr lang="en-US" altLang="zh-TW" sz="36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latin typeface="Lucida Console" panose="020B0609040504020204" pitchFamily="49" charset="0"/>
              </a:rPr>
              <a:t>1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2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3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600" dirty="0">
                <a:latin typeface="Lucida Console" panose="020B0609040504020204" pitchFamily="49" charset="0"/>
              </a:rPr>
              <a:t> </a:t>
            </a:r>
            <a:r>
              <a:rPr lang="zh-TW" altLang="zh-TW" sz="3600" dirty="0">
                <a:latin typeface="Lucida Console" panose="020B0609040504020204" pitchFamily="49" charset="0"/>
              </a:rPr>
              <a:t>4</a:t>
            </a:r>
            <a:endParaRPr lang="en-US" altLang="zh-TW" sz="3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79988" y="1151585"/>
            <a:ext cx="4564683" cy="3402333"/>
            <a:chOff x="4865688" y="2472385"/>
            <a:chExt cx="4564683" cy="3402333"/>
          </a:xfrm>
        </p:grpSpPr>
        <p:sp>
          <p:nvSpPr>
            <p:cNvPr id="9" name="Isosceles Triangle 8"/>
            <p:cNvSpPr/>
            <p:nvPr/>
          </p:nvSpPr>
          <p:spPr>
            <a:xfrm rot="12493908">
              <a:off x="5994730" y="2956685"/>
              <a:ext cx="523220" cy="29180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4865688" y="2472385"/>
              <a:ext cx="4564683" cy="1332700"/>
            </a:xfrm>
            <a:prstGeom prst="wedgeRoundRectCallout">
              <a:avLst>
                <a:gd name="adj1" fmla="val -127521"/>
                <a:gd name="adj2" fmla="val 804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See? One of its default arguments is </a:t>
              </a:r>
              <a:r>
                <a:rPr lang="en-US" altLang="zh-TW" sz="3600" dirty="0" smtClean="0">
                  <a:solidFill>
                    <a:schemeClr val="tx1"/>
                  </a:solidFill>
                </a:rPr>
                <a:t>“</a:t>
              </a:r>
              <a:r>
                <a:rPr lang="en-US" altLang="zh-TW" sz="3600" dirty="0" err="1" smtClean="0">
                  <a:solidFill>
                    <a:schemeClr val="tx1"/>
                  </a:solidFill>
                </a:rPr>
                <a:t>sep</a:t>
              </a:r>
              <a:r>
                <a:rPr lang="en-US" altLang="zh-TW" sz="3600" dirty="0" smtClean="0">
                  <a:solidFill>
                    <a:schemeClr val="tx1"/>
                  </a:solidFill>
                </a:rPr>
                <a:t>”.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6462569" y="3654481"/>
              <a:ext cx="570271" cy="503516"/>
            </a:xfrm>
            <a:prstGeom prst="triangle">
              <a:avLst>
                <a:gd name="adj" fmla="val 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6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0167" y="1087878"/>
            <a:ext cx="9489621" cy="584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b="1" dirty="0">
                <a:solidFill>
                  <a:srgbClr val="F98700"/>
                </a:solidFill>
              </a:rPr>
              <a:t>print</a:t>
            </a:r>
            <a:r>
              <a:rPr lang="en-US" altLang="zh-TW" sz="5400" b="1" dirty="0">
                <a:solidFill>
                  <a:srgbClr val="F98700"/>
                </a:solidFill>
                <a:latin typeface="Agency FB" panose="020B0503020202020204" pitchFamily="34" charset="0"/>
              </a:rPr>
              <a:t>()</a:t>
            </a:r>
            <a:r>
              <a:rPr lang="en-US" altLang="zh-TW" sz="5400" dirty="0"/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en-US" altLang="zh-TW" sz="4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bg1">
                    <a:lumMod val="65000"/>
                  </a:schemeClr>
                </a:solidFill>
              </a:rPr>
              <a:t>default parameters: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4300" dirty="0"/>
              <a:t>- </a:t>
            </a:r>
            <a:r>
              <a:rPr lang="en-US" altLang="zh-TW" sz="43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4300" dirty="0">
                <a:solidFill>
                  <a:schemeClr val="bg1">
                    <a:lumMod val="65000"/>
                  </a:schemeClr>
                </a:solidFill>
              </a:rPr>
              <a:t>:	By default, this is a newline.</a:t>
            </a:r>
          </a:p>
          <a:p>
            <a:pPr marL="1550988" indent="-15509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TW" sz="4300" dirty="0"/>
              <a:t>- </a:t>
            </a:r>
            <a:r>
              <a:rPr lang="en-US" altLang="zh-TW" sz="4300" b="1" dirty="0" err="1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4300" dirty="0">
                <a:solidFill>
                  <a:srgbClr val="FF1493"/>
                </a:solidFill>
              </a:rPr>
              <a:t>:</a:t>
            </a:r>
            <a:r>
              <a:rPr lang="en-US" altLang="zh-TW" sz="4300" dirty="0"/>
              <a:t>	By default, this is a space.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(0,1,2,3)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1 2 3 4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print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(0,1,2,3,</a:t>
            </a:r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sep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=', ')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zh-TW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4</a:t>
            </a:r>
            <a:endParaRPr lang="en-US" altLang="zh-TW" sz="36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zh-TW" sz="360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zh-TW" sz="3600" b="1" dirty="0">
                <a:solidFill>
                  <a:srgbClr val="F98700"/>
                </a:solidFill>
                <a:latin typeface="Lucida Console" panose="020B0609040504020204" pitchFamily="49" charset="0"/>
                <a:cs typeface="Courier New" pitchFamily="49" charset="0"/>
              </a:rPr>
              <a:t>print</a:t>
            </a:r>
            <a:r>
              <a:rPr lang="en-US" altLang="zh-TW" sz="3600" dirty="0"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altLang="zh-TW" sz="3600" b="1" dirty="0" err="1">
                <a:solidFill>
                  <a:srgbClr val="FF14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  <a:cs typeface="Courier New" pitchFamily="49" charset="0"/>
              </a:rPr>
              <a:t>sep</a:t>
            </a:r>
            <a:r>
              <a:rPr lang="en-US" altLang="zh-TW" sz="3600" dirty="0">
                <a:solidFill>
                  <a:srgbClr val="FF1493"/>
                </a:solidFill>
                <a:latin typeface="Lucida Console" panose="020B0609040504020204" pitchFamily="49" charset="0"/>
                <a:cs typeface="Courier New" pitchFamily="49" charset="0"/>
              </a:rPr>
              <a:t>=', '</a:t>
            </a:r>
            <a:r>
              <a:rPr lang="en-US" altLang="zh-TW" sz="3600" dirty="0">
                <a:latin typeface="Lucida Console" panose="020B0609040504020204" pitchFamily="49" charset="0"/>
                <a:cs typeface="Courier New" pitchFamily="49" charset="0"/>
              </a:rPr>
              <a:t>,0,1,2,3)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 File "&lt;</a:t>
            </a:r>
            <a:r>
              <a:rPr lang="en-US" altLang="zh-TW" sz="36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stdin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&gt;", line 1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zh-TW" sz="3600" spc="-17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Sy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ntaxE</a:t>
            </a:r>
            <a:r>
              <a:rPr lang="en-US" altLang="zh-TW" sz="36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rr</a:t>
            </a:r>
            <a:r>
              <a:rPr lang="en-US" altLang="zh-TW" sz="3600" spc="-1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</a:t>
            </a:r>
            <a:r>
              <a:rPr lang="en-US" altLang="zh-TW" sz="36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:</a:t>
            </a:r>
            <a:r>
              <a:rPr lang="en-US" altLang="zh-TW" sz="24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posit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ional</a:t>
            </a:r>
            <a:r>
              <a:rPr lang="en-US" altLang="zh-TW" sz="32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argument</a:t>
            </a:r>
            <a:r>
              <a:rPr lang="en-US" altLang="zh-TW" sz="3200" spc="-100" dirty="0" smtClean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fo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l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l</a:t>
            </a:r>
            <a:r>
              <a:rPr lang="en-US" altLang="zh-TW" sz="3600" spc="-1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o</a:t>
            </a:r>
            <a:r>
              <a:rPr lang="en-US" altLang="zh-TW" sz="36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ws</a:t>
            </a:r>
            <a:r>
              <a:rPr lang="en-US" altLang="zh-TW" sz="32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ke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ywo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r</a:t>
            </a:r>
            <a:r>
              <a:rPr lang="en-US" altLang="zh-TW" sz="36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d</a:t>
            </a:r>
            <a:r>
              <a:rPr lang="en-US" altLang="zh-TW" sz="2800" spc="-7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 </a:t>
            </a:r>
            <a:r>
              <a:rPr lang="en-US" altLang="zh-TW" sz="3600" spc="-1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argumen</a:t>
            </a:r>
            <a:r>
              <a:rPr lang="en-US" altLang="zh-TW" sz="3600" dirty="0">
                <a:solidFill>
                  <a:srgbClr val="FF0000"/>
                </a:solidFill>
                <a:latin typeface="Arial Narrow" panose="020B0606020202030204" pitchFamily="34" charset="0"/>
                <a:cs typeface="Courier New" pitchFamily="49" charset="0"/>
              </a:rPr>
              <a:t>t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30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"/>
            <a:ext cx="9729788" cy="13546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sz="4300" spc="-200" dirty="0">
                <a:solidFill>
                  <a:srgbClr val="0070C0"/>
                </a:solidFill>
              </a:rPr>
              <a:t>T</a:t>
            </a:r>
            <a:r>
              <a:rPr lang="en-US" altLang="zh-TW" sz="4300" spc="-50" dirty="0">
                <a:solidFill>
                  <a:srgbClr val="0070C0"/>
                </a:solidFill>
              </a:rPr>
              <a:t>o</a:t>
            </a:r>
            <a:r>
              <a:rPr lang="en-US" altLang="zh-TW" sz="4300" spc="-100" dirty="0">
                <a:solidFill>
                  <a:srgbClr val="0070C0"/>
                </a:solidFill>
              </a:rPr>
              <a:t>o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sz="4300" spc="-100" dirty="0">
                <a:solidFill>
                  <a:srgbClr val="0070C0"/>
                </a:solidFill>
              </a:rPr>
              <a:t>abstrac</a:t>
            </a:r>
            <a:r>
              <a:rPr lang="en-US" altLang="zh-TW" sz="4300" spc="-300" dirty="0">
                <a:solidFill>
                  <a:srgbClr val="0070C0"/>
                </a:solidFill>
              </a:rPr>
              <a:t>t</a:t>
            </a:r>
            <a:r>
              <a:rPr lang="en-US" altLang="zh-TW" spc="-1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?</a:t>
            </a:r>
            <a:r>
              <a:rPr lang="en-US" altLang="zh-TW" spc="-100" dirty="0">
                <a:solidFill>
                  <a:srgbClr val="0070C0"/>
                </a:solidFill>
              </a:rPr>
              <a:t> T</a:t>
            </a:r>
            <a:r>
              <a:rPr lang="en-US" altLang="zh-TW" spc="-200" dirty="0">
                <a:solidFill>
                  <a:srgbClr val="0070C0"/>
                </a:solidFill>
              </a:rPr>
              <a:t>he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z="4000" spc="-1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spc="-150" dirty="0">
                <a:solidFill>
                  <a:srgbClr val="0070C0"/>
                </a:solidFill>
              </a:rPr>
              <a:t>o</a:t>
            </a:r>
            <a:r>
              <a:rPr lang="en-US" altLang="zh-TW" spc="-100" dirty="0">
                <a:solidFill>
                  <a:srgbClr val="0070C0"/>
                </a:solidFill>
              </a:rPr>
              <a:t>n</a:t>
            </a:r>
            <a:r>
              <a:rPr lang="en-US" altLang="zh-TW" spc="-150" dirty="0">
                <a:solidFill>
                  <a:srgbClr val="0070C0"/>
                </a:solidFill>
              </a:rPr>
              <a:t>sider </a:t>
            </a:r>
            <a:r>
              <a:rPr lang="en-US" altLang="zh-TW" dirty="0">
                <a:solidFill>
                  <a:srgbClr val="0070C0"/>
                </a:solidFill>
              </a:rPr>
              <a:t>pr</a:t>
            </a:r>
            <a:r>
              <a:rPr lang="en-US" altLang="zh-TW" spc="-100" dirty="0">
                <a:solidFill>
                  <a:srgbClr val="0070C0"/>
                </a:solidFill>
              </a:rPr>
              <a:t>in</a:t>
            </a:r>
            <a:r>
              <a:rPr lang="en-US" altLang="zh-TW" spc="-300" dirty="0">
                <a:solidFill>
                  <a:srgbClr val="0070C0"/>
                </a:solidFill>
              </a:rPr>
              <a:t>t</a:t>
            </a:r>
            <a:r>
              <a:rPr lang="en-US" altLang="zh-TW" sz="1800" spc="-300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TW" sz="1100" dirty="0">
                <a:solidFill>
                  <a:srgbClr val="0070C0"/>
                </a:solidFill>
                <a:latin typeface="Bernard MT Condensed" panose="020508060609050204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70C0"/>
                </a:solidFill>
                <a:latin typeface="Agency FB" panose="020B0503020202020204" pitchFamily="34" charset="0"/>
                <a:ea typeface="LiSu" panose="02010509060101010101" pitchFamily="49" charset="-122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70C0"/>
              </a:solidFill>
              <a:latin typeface="Agency FB" panose="020B0503020202020204" pitchFamily="34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434442" y="1940921"/>
            <a:ext cx="4180114" cy="2251068"/>
          </a:xfrm>
          <a:prstGeom prst="wedgeRoundRectCallout">
            <a:avLst>
              <a:gd name="adj1" fmla="val -23916"/>
              <a:gd name="adj2" fmla="val 107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dirty="0">
                <a:solidFill>
                  <a:schemeClr val="tx1"/>
                </a:solidFill>
              </a:rPr>
              <a:t>Lets see if </a:t>
            </a:r>
            <a:r>
              <a:rPr lang="en-US" altLang="zh-TW" sz="3600" dirty="0" smtClean="0">
                <a:solidFill>
                  <a:schemeClr val="tx1"/>
                </a:solidFill>
              </a:rPr>
              <a:t>a </a:t>
            </a:r>
            <a:r>
              <a:rPr lang="en-US" altLang="zh-TW" sz="3600" dirty="0">
                <a:solidFill>
                  <a:schemeClr val="tx1"/>
                </a:solidFill>
              </a:rPr>
              <a:t>default argument can go </a:t>
            </a:r>
            <a:r>
              <a:rPr lang="en-US" altLang="zh-TW" sz="3600" dirty="0" smtClean="0">
                <a:solidFill>
                  <a:schemeClr val="tx1"/>
                </a:solidFill>
              </a:rPr>
              <a:t>anywhere </a:t>
            </a:r>
            <a:r>
              <a:rPr lang="en-US" altLang="zh-TW" sz="3600" dirty="0">
                <a:solidFill>
                  <a:schemeClr val="tx1"/>
                </a:solidFill>
              </a:rPr>
              <a:t>other than the end.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152270" y="4565958"/>
            <a:ext cx="3320891" cy="798276"/>
          </a:xfrm>
          <a:prstGeom prst="wedgeRoundRectCallout">
            <a:avLst>
              <a:gd name="adj1" fmla="val -60641"/>
              <a:gd name="adj2" fmla="val 179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Nope. It can’t.</a:t>
            </a:r>
          </a:p>
        </p:txBody>
      </p:sp>
    </p:spTree>
    <p:extLst>
      <p:ext uri="{BB962C8B-B14F-4D97-AF65-F5344CB8AC3E}">
        <p14:creationId xmlns:p14="http://schemas.microsoft.com/office/powerpoint/2010/main" val="28822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200" y="1102102"/>
            <a:ext cx="9227672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It takes a variable-number of arguments.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It also has default parameters.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r>
              <a:rPr lang="en-US" altLang="zh-TW" dirty="0"/>
              <a:t>these can only be set by name. </a:t>
            </a:r>
          </a:p>
          <a:p>
            <a:pPr lvl="1"/>
            <a:r>
              <a:rPr lang="en-US" altLang="zh-TW" dirty="0"/>
              <a:t>(Slide </a:t>
            </a:r>
            <a:r>
              <a:rPr lang="en-US" altLang="zh-TW" dirty="0" smtClean="0"/>
              <a:t>15 showed </a:t>
            </a:r>
            <a:r>
              <a:rPr lang="en-US" altLang="zh-TW" dirty="0"/>
              <a:t>it is different when there is no asterisked-variable. ‘</a:t>
            </a:r>
            <a:r>
              <a:rPr lang="en-US" altLang="zh-TW" dirty="0" err="1"/>
              <a:t>printinfo</a:t>
            </a:r>
            <a:r>
              <a:rPr lang="en-US" altLang="zh-TW" dirty="0"/>
              <a:t>("Sally",19)’ worked, even though age had a default</a:t>
            </a:r>
            <a:r>
              <a:rPr lang="en-US" altLang="zh-TW" dirty="0" smtClean="0"/>
              <a:t>.)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</a:t>
            </a:r>
            <a:r>
              <a:rPr lang="en-US" altLang="zh-TW" dirty="0" smtClean="0">
                <a:solidFill>
                  <a:srgbClr val="0070C0"/>
                </a:solidFill>
              </a:rPr>
              <a:t>prin</a:t>
            </a:r>
            <a:r>
              <a:rPr lang="en-US" altLang="zh-TW" spc="-900" dirty="0" smtClean="0">
                <a:solidFill>
                  <a:srgbClr val="0070C0"/>
                </a:solidFill>
              </a:rPr>
              <a:t>t</a:t>
            </a:r>
            <a:r>
              <a:rPr lang="en-US" altLang="zh-TW" sz="5400" dirty="0" smtClean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</a:t>
            </a:r>
            <a:r>
              <a:rPr lang="en-US" sz="3302" dirty="0">
                <a:cs typeface="Courier New" pitchFamily="49" charset="0"/>
              </a:rPr>
              <a:t> </a:t>
            </a:r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199" y="1102102"/>
            <a:ext cx="9599315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777777"/>
                </a:solidFill>
              </a:rPr>
              <a:t>It takes a variable-number of arguments.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It also has default parameters. </a:t>
            </a:r>
            <a:r>
              <a:rPr lang="en-US" altLang="zh-TW" dirty="0" smtClean="0">
                <a:solidFill>
                  <a:srgbClr val="777777"/>
                </a:solidFill>
              </a:rPr>
              <a:t/>
            </a:r>
            <a:br>
              <a:rPr lang="en-US" altLang="zh-TW" dirty="0" smtClean="0">
                <a:solidFill>
                  <a:srgbClr val="777777"/>
                </a:solidFill>
              </a:rPr>
            </a:br>
            <a:r>
              <a:rPr lang="en-US" altLang="zh-TW" dirty="0" smtClean="0">
                <a:solidFill>
                  <a:srgbClr val="777777"/>
                </a:solidFill>
              </a:rPr>
              <a:t>And </a:t>
            </a:r>
            <a:r>
              <a:rPr lang="en-US" altLang="zh-TW" dirty="0">
                <a:solidFill>
                  <a:srgbClr val="777777"/>
                </a:solidFill>
              </a:rPr>
              <a:t>these can only be set by name. </a:t>
            </a:r>
          </a:p>
          <a:p>
            <a:pPr lvl="1"/>
            <a:r>
              <a:rPr lang="en-US" altLang="zh-TW" dirty="0">
                <a:solidFill>
                  <a:srgbClr val="777777"/>
                </a:solidFill>
              </a:rPr>
              <a:t>(Slide </a:t>
            </a:r>
            <a:r>
              <a:rPr lang="en-US" altLang="zh-TW" dirty="0" smtClean="0">
                <a:solidFill>
                  <a:srgbClr val="777777"/>
                </a:solidFill>
              </a:rPr>
              <a:t>15 </a:t>
            </a:r>
            <a:r>
              <a:rPr lang="en-US" altLang="zh-TW" dirty="0">
                <a:solidFill>
                  <a:srgbClr val="777777"/>
                </a:solidFill>
              </a:rPr>
              <a:t>showed </a:t>
            </a:r>
            <a:r>
              <a:rPr lang="en-US" altLang="zh-TW" dirty="0" smtClean="0">
                <a:solidFill>
                  <a:srgbClr val="777777"/>
                </a:solidFill>
              </a:rPr>
              <a:t>it </a:t>
            </a:r>
            <a:r>
              <a:rPr lang="en-US" altLang="zh-TW" dirty="0">
                <a:solidFill>
                  <a:srgbClr val="777777"/>
                </a:solidFill>
              </a:rPr>
              <a:t>is different when there is no asterisked-variable. ‘</a:t>
            </a:r>
            <a:r>
              <a:rPr lang="en-US" altLang="zh-TW" dirty="0" err="1">
                <a:solidFill>
                  <a:srgbClr val="777777"/>
                </a:solidFill>
              </a:rPr>
              <a:t>printinfo</a:t>
            </a:r>
            <a:r>
              <a:rPr lang="en-US" altLang="zh-TW" dirty="0">
                <a:solidFill>
                  <a:srgbClr val="777777"/>
                </a:solidFill>
              </a:rPr>
              <a:t>("Sally",19)’ worked, even though age had a default</a:t>
            </a:r>
            <a:r>
              <a:rPr lang="en-US" altLang="zh-TW" dirty="0" smtClean="0">
                <a:solidFill>
                  <a:srgbClr val="777777"/>
                </a:solidFill>
              </a:rPr>
              <a:t>.)</a:t>
            </a:r>
            <a:endParaRPr lang="en-US" altLang="zh-TW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</a:t>
            </a:r>
            <a:r>
              <a:rPr lang="en-US" altLang="zh-TW" dirty="0" smtClean="0">
                <a:solidFill>
                  <a:srgbClr val="0070C0"/>
                </a:solidFill>
              </a:rPr>
              <a:t>prin</a:t>
            </a:r>
            <a:r>
              <a:rPr lang="en-US" altLang="zh-TW" spc="-900" dirty="0" smtClean="0">
                <a:solidFill>
                  <a:srgbClr val="0070C0"/>
                </a:solidFill>
              </a:rPr>
              <a:t>t</a:t>
            </a:r>
            <a:r>
              <a:rPr lang="en-US" altLang="zh-TW" sz="5400" dirty="0" smtClean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199" y="459649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 smtClean="0"/>
              <a:t>The default parameters must go at t</a:t>
            </a:r>
            <a:r>
              <a:rPr lang="en-US" altLang="zh-TW" spc="-50" dirty="0" smtClean="0"/>
              <a:t>he en</a:t>
            </a:r>
            <a:r>
              <a:rPr lang="en-US" altLang="zh-TW" spc="-100" dirty="0" smtClean="0"/>
              <a:t>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3199" y="305366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777777"/>
                </a:solidFill>
              </a:rPr>
              <a:t>The default parameters must go at t</a:t>
            </a:r>
            <a:r>
              <a:rPr lang="en-US" altLang="zh-TW" spc="-50" dirty="0" smtClean="0">
                <a:solidFill>
                  <a:srgbClr val="777777"/>
                </a:solidFill>
              </a:rPr>
              <a:t>he en</a:t>
            </a:r>
            <a:r>
              <a:rPr lang="en-US" altLang="zh-TW" spc="-100" dirty="0" smtClean="0">
                <a:solidFill>
                  <a:srgbClr val="777777"/>
                </a:solidFill>
              </a:rPr>
              <a:t>d</a:t>
            </a:r>
            <a:r>
              <a:rPr lang="en-US" altLang="zh-TW" dirty="0" smtClean="0">
                <a:solidFill>
                  <a:srgbClr val="777777"/>
                </a:solidFill>
              </a:rPr>
              <a:t>.</a:t>
            </a:r>
            <a:endParaRPr lang="en-US" altLang="zh-TW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3477E-7 3.33333E-6 L -0.00049 -0.2245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199" y="1102102"/>
            <a:ext cx="9599315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takes a variable-number of arguments.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also has default parameters.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can only be set by name.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default parameters must go at t</a:t>
            </a:r>
            <a:r>
              <a:rPr lang="en-US" altLang="zh-TW" spc="-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en</a:t>
            </a:r>
            <a:r>
              <a:rPr lang="en-US" altLang="zh-TW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Combining the above 3 observations, we can infer that the declaration of the print function looks something like this: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sz="3200" b="1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 print</a:t>
            </a:r>
            <a:r>
              <a:rPr lang="en-US" altLang="zh-TW" sz="32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(*</a:t>
            </a:r>
            <a:r>
              <a:rPr lang="en-US" altLang="zh-TW" sz="3200" b="1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args,end</a:t>
            </a:r>
            <a:r>
              <a:rPr lang="en-US" altLang="zh-TW" sz="3200" b="1" dirty="0">
                <a:solidFill>
                  <a:srgbClr val="F987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"\n</a:t>
            </a:r>
            <a:r>
              <a:rPr lang="en-US" altLang="zh-TW" sz="32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",</a:t>
            </a:r>
            <a:r>
              <a:rPr lang="en-US" altLang="zh-TW" sz="3200" b="1" dirty="0" err="1" smtClean="0">
                <a:solidFill>
                  <a:srgbClr val="F98700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3200" b="1" dirty="0">
                <a:solidFill>
                  <a:srgbClr val="F987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" "):</a:t>
            </a:r>
            <a:endParaRPr lang="en-US" altLang="zh-TW" sz="32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3200" b="1" dirty="0">
                <a:solidFill>
                  <a:srgbClr val="F98700"/>
                </a:solidFill>
                <a:latin typeface="Lucida Console" panose="020B0609040504020204" pitchFamily="49" charset="0"/>
              </a:rPr>
              <a:t>	...</a:t>
            </a:r>
            <a:endParaRPr lang="zh-TW" altLang="en-US" sz="3200" b="1" dirty="0">
              <a:solidFill>
                <a:srgbClr val="F987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</a:t>
            </a:r>
            <a:r>
              <a:rPr lang="en-US" altLang="zh-TW" dirty="0" smtClean="0">
                <a:solidFill>
                  <a:srgbClr val="0070C0"/>
                </a:solidFill>
              </a:rPr>
              <a:t>prin</a:t>
            </a:r>
            <a:r>
              <a:rPr lang="en-US" altLang="zh-TW" spc="-900" dirty="0" smtClean="0">
                <a:solidFill>
                  <a:srgbClr val="0070C0"/>
                </a:solidFill>
              </a:rPr>
              <a:t>t</a:t>
            </a:r>
            <a:r>
              <a:rPr lang="en-US" altLang="zh-TW" sz="5400" dirty="0" smtClean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199" y="305366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777777"/>
                </a:solidFill>
              </a:rPr>
              <a:t>The default parameters must go at t</a:t>
            </a:r>
            <a:r>
              <a:rPr lang="en-US" altLang="zh-TW" spc="-50" dirty="0" smtClean="0">
                <a:solidFill>
                  <a:srgbClr val="777777"/>
                </a:solidFill>
              </a:rPr>
              <a:t>he en</a:t>
            </a:r>
            <a:r>
              <a:rPr lang="en-US" altLang="zh-TW" spc="-100" dirty="0" smtClean="0">
                <a:solidFill>
                  <a:srgbClr val="777777"/>
                </a:solidFill>
              </a:rPr>
              <a:t>d</a:t>
            </a:r>
            <a:r>
              <a:rPr lang="en-US" altLang="zh-TW" dirty="0" smtClean="0">
                <a:solidFill>
                  <a:srgbClr val="777777"/>
                </a:solidFill>
              </a:rPr>
              <a:t>.</a:t>
            </a:r>
            <a:endParaRPr lang="en-US" altLang="zh-TW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03199" y="1102102"/>
            <a:ext cx="9599315" cy="571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takes a </a:t>
            </a:r>
            <a:r>
              <a:rPr lang="en-US" altLang="zh-TW" b="1" dirty="0">
                <a:solidFill>
                  <a:srgbClr val="7030A0"/>
                </a:solidFill>
              </a:rPr>
              <a:t>variable-number of arguments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also has </a:t>
            </a:r>
            <a:r>
              <a:rPr lang="en-US" altLang="zh-TW" b="1" dirty="0">
                <a:solidFill>
                  <a:srgbClr val="FF0000"/>
                </a:solidFill>
              </a:rPr>
              <a:t>default parameters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can only be set by name. 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default parameters must go at t</a:t>
            </a:r>
            <a:r>
              <a:rPr lang="en-US" altLang="zh-TW" spc="-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en</a:t>
            </a:r>
            <a:r>
              <a:rPr lang="en-US" altLang="zh-TW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>
                <a:solidFill>
                  <a:srgbClr val="777777"/>
                </a:solidFill>
              </a:rPr>
              <a:t>Combining the above 3 observations, we can infer that the declaration of the print function looks something like this: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sz="3200" b="1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def</a:t>
            </a:r>
            <a:r>
              <a:rPr lang="en-US" altLang="zh-TW" sz="3200" b="1" dirty="0">
                <a:solidFill>
                  <a:srgbClr val="777777"/>
                </a:solidFill>
                <a:latin typeface="Lucida Console" panose="020B0609040504020204" pitchFamily="49" charset="0"/>
              </a:rPr>
              <a:t> print</a:t>
            </a:r>
            <a:r>
              <a:rPr lang="en-US" altLang="zh-TW" sz="3200" b="1" dirty="0" smtClean="0">
                <a:solidFill>
                  <a:srgbClr val="777777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*</a:t>
            </a:r>
            <a:r>
              <a:rPr lang="en-US" altLang="zh-TW" sz="32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zh-TW" sz="3200" b="1" dirty="0" err="1" smtClean="0">
                <a:solidFill>
                  <a:srgbClr val="777777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end</a:t>
            </a:r>
            <a:r>
              <a:rPr lang="en-US" altLang="zh-TW" sz="32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"\n</a:t>
            </a:r>
            <a:r>
              <a:rPr lang="en-US" altLang="zh-TW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3200" b="1" dirty="0" smtClean="0">
                <a:solidFill>
                  <a:srgbClr val="777777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sep</a:t>
            </a:r>
            <a:r>
              <a:rPr lang="en-US" altLang="zh-TW" sz="3200" b="1" dirty="0">
                <a:solidFill>
                  <a:srgbClr val="FF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=</a:t>
            </a:r>
            <a:r>
              <a:rPr lang="en-US" altLang="zh-TW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zh-TW" sz="3200" b="1" dirty="0" smtClean="0">
                <a:solidFill>
                  <a:srgbClr val="777777"/>
                </a:solidFill>
                <a:latin typeface="Lucida Console" panose="020B0609040504020204" pitchFamily="49" charset="0"/>
              </a:rPr>
              <a:t>):</a:t>
            </a:r>
            <a:endParaRPr lang="en-US" altLang="zh-TW" sz="3200" b="1" dirty="0">
              <a:solidFill>
                <a:srgbClr val="777777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3200" b="1" dirty="0">
                <a:solidFill>
                  <a:srgbClr val="777777"/>
                </a:solidFill>
                <a:latin typeface="Lucida Console" panose="020B0609040504020204" pitchFamily="49" charset="0"/>
              </a:rPr>
              <a:t>	...</a:t>
            </a:r>
            <a:endParaRPr lang="zh-TW" altLang="en-US" sz="3200" b="1" dirty="0">
              <a:solidFill>
                <a:srgbClr val="777777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70C0"/>
                </a:solidFill>
              </a:rPr>
              <a:t>So,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what did we learn from </a:t>
            </a:r>
            <a:r>
              <a:rPr lang="en-US" altLang="zh-TW" dirty="0" smtClean="0">
                <a:solidFill>
                  <a:srgbClr val="0070C0"/>
                </a:solidFill>
              </a:rPr>
              <a:t>prin</a:t>
            </a:r>
            <a:r>
              <a:rPr lang="en-US" altLang="zh-TW" spc="-900" dirty="0" smtClean="0">
                <a:solidFill>
                  <a:srgbClr val="0070C0"/>
                </a:solidFill>
              </a:rPr>
              <a:t>t</a:t>
            </a:r>
            <a:r>
              <a:rPr lang="en-US" altLang="zh-TW" sz="5400" dirty="0" smtClean="0">
                <a:solidFill>
                  <a:srgbClr val="0070C0"/>
                </a:solidFill>
                <a:latin typeface="Engravers MT" panose="02090707080505020304" pitchFamily="18" charset="0"/>
              </a:rPr>
              <a:t>?</a:t>
            </a:r>
            <a:endParaRPr lang="zh-TW" altLang="en-US" dirty="0">
              <a:solidFill>
                <a:srgbClr val="0070C0"/>
              </a:solidFill>
              <a:latin typeface="Engravers MT" panose="020907070805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3199" y="3053664"/>
            <a:ext cx="959931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777777"/>
                </a:solidFill>
              </a:rPr>
              <a:t>The default parameters must go at t</a:t>
            </a:r>
            <a:r>
              <a:rPr lang="en-US" altLang="zh-TW" spc="-50" dirty="0" smtClean="0">
                <a:solidFill>
                  <a:srgbClr val="777777"/>
                </a:solidFill>
              </a:rPr>
              <a:t>he en</a:t>
            </a:r>
            <a:r>
              <a:rPr lang="en-US" altLang="zh-TW" spc="-100" dirty="0" smtClean="0">
                <a:solidFill>
                  <a:srgbClr val="777777"/>
                </a:solidFill>
              </a:rPr>
              <a:t>d</a:t>
            </a:r>
            <a:r>
              <a:rPr lang="en-US" altLang="zh-TW" dirty="0" smtClean="0">
                <a:solidFill>
                  <a:srgbClr val="777777"/>
                </a:solidFill>
              </a:rPr>
              <a:t>.</a:t>
            </a:r>
            <a:endParaRPr lang="en-US" altLang="zh-TW" dirty="0">
              <a:solidFill>
                <a:srgbClr val="7777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cs typeface="Courier New" pitchFamily="49" charset="0"/>
              </a:rPr>
              <a:t>Positional arguments</a:t>
            </a:r>
            <a:endParaRPr lang="en-US" sz="3302" dirty="0"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7764" y="3809329"/>
            <a:ext cx="5008909" cy="1234562"/>
          </a:xfrm>
          <a:prstGeom prst="wedgeRoundRectCallout">
            <a:avLst>
              <a:gd name="adj1" fmla="val -103541"/>
              <a:gd name="adj2" fmla="val -10170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What if a default value 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is </a:t>
            </a:r>
            <a:r>
              <a:rPr lang="en-US" sz="3200" b="1" spc="100" dirty="0" smtClean="0">
                <a:solidFill>
                  <a:srgbClr val="FF0000"/>
                </a:solidFill>
                <a:latin typeface="Times New Roman" charset="0"/>
              </a:rPr>
              <a:t>mutable</a:t>
            </a: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?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417764" y="2233914"/>
            <a:ext cx="5008909" cy="1234562"/>
          </a:xfrm>
          <a:prstGeom prst="wedgeRoundRectCallout">
            <a:avLst>
              <a:gd name="adj1" fmla="val -21501"/>
              <a:gd name="adj2" fmla="val 9729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charset="0"/>
              </a:rPr>
              <a:t>Then there is a concern that you may not have </a:t>
            </a:r>
            <a:r>
              <a:rPr lang="en-US" sz="3200" dirty="0" smtClean="0">
                <a:solidFill>
                  <a:srgbClr val="FF0000"/>
                </a:solidFill>
                <a:latin typeface="Times New Roman" charset="0"/>
              </a:rPr>
              <a:t>realized…</a:t>
            </a:r>
            <a:endParaRPr lang="en-US" sz="32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17764" y="669520"/>
            <a:ext cx="5008909" cy="1234562"/>
          </a:xfrm>
          <a:prstGeom prst="wedgeRoundRectCallout">
            <a:avLst>
              <a:gd name="adj1" fmla="val -21501"/>
              <a:gd name="adj2" fmla="val 92836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It is a concern that 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C programs also have...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3148"/>
            <a:ext cx="9067800" cy="601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% cat </a:t>
            </a:r>
            <a:r>
              <a:rPr lang="en-US" sz="2400" kern="0" dirty="0" err="1">
                <a:latin typeface="Lucida Console" panose="020B0609040504020204" pitchFamily="49" charset="0"/>
              </a:rPr>
              <a:t>exampleOfStatic.c</a:t>
            </a: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#include &lt;</a:t>
            </a:r>
            <a:r>
              <a:rPr lang="en-US" sz="2400" kern="0" dirty="0" err="1">
                <a:latin typeface="Lucida Console" panose="020B0609040504020204" pitchFamily="49" charset="0"/>
              </a:rPr>
              <a:t>stdio.h</a:t>
            </a:r>
            <a:r>
              <a:rPr lang="en-US" sz="2400" kern="0" dirty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void f()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</a:t>
            </a:r>
            <a:r>
              <a:rPr lang="en-US" sz="2400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,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Y=0</a:t>
            </a:r>
            <a:r>
              <a:rPr lang="en-US" sz="2400" kern="0" dirty="0">
                <a:latin typeface="Lucida Console" panose="020B0609040504020204" pitchFamily="49" charset="0"/>
              </a:rPr>
              <a:t>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Y initializes once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X=0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kern="0" dirty="0" err="1">
                <a:latin typeface="Lucida Console" panose="020B0609040504020204" pitchFamily="49" charset="0"/>
              </a:rPr>
              <a:t>printf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%</a:t>
            </a:r>
            <a:r>
              <a:rPr lang="en-US" sz="2400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d</a:t>
            </a:r>
            <a:r>
              <a:rPr lang="en-US" sz="2400" kern="0" dirty="0" err="1">
                <a:latin typeface="Lucida Console" panose="020B0609040504020204" pitchFamily="49" charset="0"/>
              </a:rPr>
              <a:t>,</a:t>
            </a:r>
            <a:r>
              <a:rPr 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%</a:t>
            </a:r>
            <a:r>
              <a:rPr lang="en-US" sz="2400" b="1" kern="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d</a:t>
            </a:r>
            <a:r>
              <a:rPr lang="en-US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kern="0" dirty="0" smtClean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 reset</a:t>
            </a:r>
            <a:r>
              <a:rPr lang="en-US" sz="2400" kern="0" spc="-200" dirty="0">
                <a:latin typeface="Lucida Console" panose="020B0609040504020204" pitchFamily="49" charset="0"/>
              </a:rPr>
              <a:t>s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0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dirty="0">
                <a:latin typeface="Lucida Console" panose="020B0609040504020204" pitchFamily="49" charset="0"/>
              </a:rPr>
              <a:t> does</a:t>
            </a:r>
            <a:r>
              <a:rPr lang="en-US" sz="2400" kern="0" spc="-300" dirty="0">
                <a:latin typeface="Lucida Console" panose="020B0609040504020204" pitchFamily="49" charset="0"/>
              </a:rPr>
              <a:t>n'</a:t>
            </a:r>
            <a:r>
              <a:rPr lang="en-US" sz="2400" kern="0" dirty="0">
                <a:latin typeface="Lucida Console" panose="020B0609040504020204" pitchFamily="49" charset="0"/>
              </a:rPr>
              <a:t>t\</a:t>
            </a:r>
            <a:r>
              <a:rPr lang="en-US" sz="2400" kern="0" dirty="0" err="1">
                <a:latin typeface="Lucida Console" panose="020B0609040504020204" pitchFamily="49" charset="0"/>
              </a:rPr>
              <a:t>n",</a:t>
            </a:r>
            <a:r>
              <a:rPr lang="en-US" sz="2400" b="1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++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Y++</a:t>
            </a:r>
            <a:r>
              <a:rPr lang="en-US" sz="2400" kern="0" spc="-300" dirty="0">
                <a:latin typeface="Lucida Console" panose="020B0609040504020204" pitchFamily="49" charset="0"/>
              </a:rPr>
              <a:t>)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main()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f();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Y=0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Y=1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Y=2</a:t>
            </a:r>
            <a:endParaRPr 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gcc</a:t>
            </a:r>
            <a:r>
              <a:rPr lang="en-US" altLang="zh-TW" sz="2400" kern="0" dirty="0">
                <a:latin typeface="Lucida Console" panose="020B0609040504020204" pitchFamily="49" charset="0"/>
              </a:rPr>
              <a:t> -o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exampleOfStatic.c</a:t>
            </a:r>
            <a:r>
              <a:rPr lang="en-US" altLang="zh-TW" sz="2400" kern="0" dirty="0">
                <a:latin typeface="Lucida Console" panose="020B0609040504020204" pitchFamily="49" charset="0"/>
              </a:rPr>
              <a:t>; ./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1" y="5942"/>
            <a:ext cx="10607675" cy="8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FF0000"/>
                </a:solidFill>
                <a:latin typeface="Elephant" panose="02020904090505020303" pitchFamily="18" charset="0"/>
              </a:rPr>
              <a:t>C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b="1" dirty="0">
                <a:solidFill>
                  <a:srgbClr val="FF0000"/>
                </a:solidFill>
                <a:latin typeface="Elephant" panose="02020904090505020303" pitchFamily="18" charset="0"/>
              </a:rPr>
              <a:t>Static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spc="-200" dirty="0">
                <a:solidFill>
                  <a:srgbClr val="FF0000"/>
                </a:solidFill>
                <a:latin typeface="Elephant" panose="02020904090505020303" pitchFamily="18" charset="0"/>
              </a:rPr>
              <a:t>V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aria</a:t>
            </a:r>
            <a:r>
              <a:rPr lang="en-GB" altLang="en-US" sz="4400" spc="-100" dirty="0">
                <a:solidFill>
                  <a:srgbClr val="FF0000"/>
                </a:solidFill>
                <a:latin typeface="Elephant" panose="02020904090505020303" pitchFamily="18" charset="0"/>
              </a:rPr>
              <a:t>bl</a:t>
            </a:r>
            <a:r>
              <a:rPr lang="en-GB" alt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es 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Initialize </a:t>
            </a:r>
            <a:r>
              <a:rPr lang="en-GB" altLang="en-US" sz="4400" spc="-100" dirty="0" smtClean="0">
                <a:solidFill>
                  <a:srgbClr val="0070C0"/>
                </a:solidFill>
                <a:latin typeface="Elephant" panose="02020904090505020303" pitchFamily="18" charset="0"/>
              </a:rPr>
              <a:t>On</a:t>
            </a:r>
            <a:r>
              <a:rPr lang="en-GB" altLang="en-US" sz="4400" dirty="0" smtClean="0">
                <a:solidFill>
                  <a:srgbClr val="0070C0"/>
                </a:solidFill>
                <a:latin typeface="Elephant" panose="02020904090505020303" pitchFamily="18" charset="0"/>
              </a:rPr>
              <a:t>ce</a:t>
            </a:r>
            <a:endParaRPr lang="en-US" altLang="zh-TW" sz="4400" b="1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417764" y="669520"/>
            <a:ext cx="5008909" cy="1234562"/>
          </a:xfrm>
          <a:prstGeom prst="wedgeRoundRectCallout">
            <a:avLst>
              <a:gd name="adj1" fmla="val -87265"/>
              <a:gd name="adj2" fmla="val -57974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It is a concern that 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C programs also have...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825" y="1246912"/>
            <a:ext cx="9666513" cy="52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96875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285750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chemeClr val="tx1"/>
                </a:solidFill>
              </a:rPr>
              <a:t>Mutable default arguments persist between calls to a function </a:t>
            </a:r>
            <a:r>
              <a:rPr lang="en-GB" altLang="en-US" sz="3600" kern="0" dirty="0">
                <a:solidFill>
                  <a:srgbClr val="FF0000"/>
                </a:solidFill>
              </a:rPr>
              <a:t>(like static variables in C)</a:t>
            </a:r>
            <a:r>
              <a:rPr lang="en-GB" altLang="en-US" sz="3600" kern="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ar-SA" altLang="en-US" sz="3600" kern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‏</a:t>
            </a:r>
            <a:endParaRPr lang="en-GB" altLang="en-US" sz="36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4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825" y="1246912"/>
            <a:ext cx="9666513" cy="528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96875" indent="-301625" eaLnBrk="1">
              <a:lnSpc>
                <a:spcPct val="93000"/>
              </a:lnSpc>
              <a:buClrTx/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chemeClr val="bg1">
                    <a:lumMod val="50000"/>
                  </a:schemeClr>
                </a:solidFill>
              </a:rPr>
              <a:t>Mutable default arguments persist between calls to a function (like static variables in C).</a:t>
            </a:r>
            <a:r>
              <a:rPr lang="ar-SA" altLang="en-US" sz="3600" kern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‏</a:t>
            </a:r>
            <a:endParaRPr lang="en-GB" altLang="en-US" sz="3600" kern="0" dirty="0">
              <a:solidFill>
                <a:schemeClr val="bg1">
                  <a:lumMod val="50000"/>
                </a:schemeClr>
              </a:solidFill>
            </a:endParaRPr>
          </a:p>
          <a:p>
            <a:pPr marL="396875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>
                <a:solidFill>
                  <a:srgbClr val="FF0000"/>
                </a:solidFill>
              </a:rPr>
              <a:t>If your code needs persistence, then this feature is a good thing.</a:t>
            </a:r>
          </a:p>
          <a:p>
            <a:pPr marL="396875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kern="0" dirty="0" smtClean="0">
                <a:solidFill>
                  <a:srgbClr val="FF0000"/>
                </a:solidFill>
              </a:rPr>
              <a:t>But often you don’t want persistence.</a:t>
            </a:r>
          </a:p>
          <a:p>
            <a:pPr marL="796925" lvl="1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400" kern="0" dirty="0" smtClean="0"/>
              <a:t>Then you ought to copy </a:t>
            </a:r>
            <a:r>
              <a:rPr lang="en-GB" altLang="en-US" sz="3400" kern="0" dirty="0"/>
              <a:t>the default at the </a:t>
            </a:r>
            <a:r>
              <a:rPr lang="en-GB" altLang="en-US" sz="3400" kern="0" dirty="0" smtClean="0"/>
              <a:t>top </a:t>
            </a:r>
            <a:r>
              <a:rPr lang="en-GB" altLang="en-US" sz="3400" kern="0" dirty="0"/>
              <a:t>of the function body to another </a:t>
            </a:r>
            <a:r>
              <a:rPr lang="en-GB" altLang="en-US" sz="3400" kern="0" dirty="0" smtClean="0"/>
              <a:t>variable.</a:t>
            </a:r>
          </a:p>
          <a:p>
            <a:pPr marL="796925" lvl="1" indent="-301625" eaLnBrk="1">
              <a:lnSpc>
                <a:spcPct val="93000"/>
              </a:lnSpc>
              <a:buSzPct val="90000"/>
              <a:buFont typeface="Arial" panose="020B0604020202020204" pitchFamily="34" charset="0"/>
              <a:buChar char="•"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400" kern="0" dirty="0" smtClean="0"/>
              <a:t>Or </a:t>
            </a:r>
            <a:r>
              <a:rPr lang="en-GB" altLang="en-US" sz="3400" kern="0" dirty="0"/>
              <a:t>move the default value expression into the body of the function.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1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</a:t>
            </a: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sz="2400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82" y="439032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51314" y="4386943"/>
            <a:ext cx="1110343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7218" y="5375558"/>
            <a:ext cx="3755798" cy="1482442"/>
          </a:xfrm>
          <a:prstGeom prst="wedgeRoundRectCallout">
            <a:avLst>
              <a:gd name="adj1" fmla="val -119240"/>
              <a:gd name="adj2" fmla="val -4947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8000"/>
                </a:solidFill>
                <a:latin typeface="Times New Roman" charset="0"/>
              </a:rPr>
              <a:t>See? Like a C-language static variable, it only initialized to </a:t>
            </a:r>
            <a:r>
              <a:rPr lang="en-US" sz="2800" dirty="0" smtClean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]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</a:rPr>
              <a:t> once.</a:t>
            </a:r>
            <a:endParaRPr lang="en-US" sz="280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19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3148"/>
            <a:ext cx="9067800" cy="601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% cat </a:t>
            </a:r>
            <a:r>
              <a:rPr lang="en-US" sz="2400" kern="0" dirty="0" err="1">
                <a:latin typeface="Lucida Console" panose="020B0609040504020204" pitchFamily="49" charset="0"/>
              </a:rPr>
              <a:t>exampleOfStatic.c</a:t>
            </a: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#include &lt;</a:t>
            </a:r>
            <a:r>
              <a:rPr lang="en-US" sz="2400" kern="0" dirty="0" err="1">
                <a:latin typeface="Lucida Console" panose="020B0609040504020204" pitchFamily="49" charset="0"/>
              </a:rPr>
              <a:t>stdio.h</a:t>
            </a:r>
            <a:r>
              <a:rPr lang="en-US" sz="2400" kern="0" dirty="0"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void f()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</a:t>
            </a:r>
            <a:r>
              <a:rPr lang="en-US" sz="2400" b="1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,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Y=0</a:t>
            </a:r>
            <a:r>
              <a:rPr lang="en-US" sz="2400" kern="0" dirty="0">
                <a:latin typeface="Lucida Console" panose="020B0609040504020204" pitchFamily="49" charset="0"/>
              </a:rPr>
              <a:t>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Y initializes once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X=0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</a:t>
            </a:r>
            <a:r>
              <a:rPr lang="en-US" sz="2400" kern="0" dirty="0" err="1">
                <a:latin typeface="Lucida Console" panose="020B0609040504020204" pitchFamily="49" charset="0"/>
              </a:rPr>
              <a:t>printf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%</a:t>
            </a:r>
            <a:r>
              <a:rPr lang="en-US" sz="2400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d</a:t>
            </a:r>
            <a:r>
              <a:rPr lang="en-US" sz="2400" kern="0" dirty="0" err="1">
                <a:latin typeface="Lucida Console" panose="020B0609040504020204" pitchFamily="49" charset="0"/>
              </a:rPr>
              <a:t>,</a:t>
            </a:r>
            <a:r>
              <a:rPr lang="en-US" sz="2400" b="1" kern="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%</a:t>
            </a:r>
            <a:r>
              <a:rPr lang="en-US" sz="2400" b="1" kern="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d</a:t>
            </a:r>
            <a:r>
              <a:rPr lang="en-US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sz="2400" kern="0" dirty="0" smtClean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kern="0" dirty="0">
                <a:latin typeface="Lucida Console" panose="020B0609040504020204" pitchFamily="49" charset="0"/>
              </a:rPr>
              <a:t> reset</a:t>
            </a:r>
            <a:r>
              <a:rPr lang="en-US" sz="2400" kern="0" spc="-200" dirty="0">
                <a:latin typeface="Lucida Console" panose="020B0609040504020204" pitchFamily="49" charset="0"/>
              </a:rPr>
              <a:t>s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000" kern="0" dirty="0"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sz="2400" kern="0" dirty="0">
                <a:latin typeface="Lucida Console" panose="020B0609040504020204" pitchFamily="49" charset="0"/>
              </a:rPr>
              <a:t> does</a:t>
            </a:r>
            <a:r>
              <a:rPr lang="en-US" sz="2400" kern="0" spc="-300" dirty="0">
                <a:latin typeface="Lucida Console" panose="020B0609040504020204" pitchFamily="49" charset="0"/>
              </a:rPr>
              <a:t>n'</a:t>
            </a:r>
            <a:r>
              <a:rPr lang="en-US" sz="2400" kern="0" dirty="0">
                <a:latin typeface="Lucida Console" panose="020B0609040504020204" pitchFamily="49" charset="0"/>
              </a:rPr>
              <a:t>t\</a:t>
            </a:r>
            <a:r>
              <a:rPr lang="en-US" sz="2400" kern="0" dirty="0" err="1">
                <a:latin typeface="Lucida Console" panose="020B0609040504020204" pitchFamily="49" charset="0"/>
              </a:rPr>
              <a:t>n",</a:t>
            </a:r>
            <a:r>
              <a:rPr lang="en-US" sz="2400" b="1" kern="0" dirty="0" err="1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++</a:t>
            </a:r>
            <a:r>
              <a:rPr lang="en-US" sz="2400" kern="0" dirty="0">
                <a:latin typeface="Lucida Console" panose="020B0609040504020204" pitchFamily="49" charset="0"/>
              </a:rPr>
              <a:t>,</a:t>
            </a:r>
            <a:r>
              <a:rPr lang="en-US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Y++</a:t>
            </a:r>
            <a:r>
              <a:rPr lang="en-US" sz="2400" kern="0" spc="-300" dirty="0">
                <a:latin typeface="Lucida Console" panose="020B0609040504020204" pitchFamily="49" charset="0"/>
              </a:rPr>
              <a:t>)</a:t>
            </a:r>
            <a:r>
              <a:rPr lang="en-US" sz="2400" kern="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 err="1">
                <a:latin typeface="Lucida Console" panose="020B0609040504020204" pitchFamily="49" charset="0"/>
              </a:rPr>
              <a:t>int</a:t>
            </a:r>
            <a:r>
              <a:rPr lang="en-US" sz="2400" kern="0" dirty="0">
                <a:latin typeface="Lucida Console" panose="020B0609040504020204" pitchFamily="49" charset="0"/>
              </a:rPr>
              <a:t> main()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{ f();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Y=0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Y=1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  f(); </a:t>
            </a:r>
            <a:r>
              <a:rPr lang="en-US" altLang="zh-TW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// When called, X=0 &amp; Y=2</a:t>
            </a:r>
            <a:endParaRPr lang="en-US" sz="2400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400" kern="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gcc</a:t>
            </a:r>
            <a:r>
              <a:rPr lang="en-US" altLang="zh-TW" sz="2400" kern="0" dirty="0">
                <a:latin typeface="Lucida Console" panose="020B0609040504020204" pitchFamily="49" charset="0"/>
              </a:rPr>
              <a:t> -o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exampleOfStatic.c</a:t>
            </a:r>
            <a:r>
              <a:rPr lang="en-US" altLang="zh-TW" sz="2400" kern="0" dirty="0">
                <a:latin typeface="Lucida Console" panose="020B0609040504020204" pitchFamily="49" charset="0"/>
              </a:rPr>
              <a:t>; ./</a:t>
            </a:r>
            <a:r>
              <a:rPr lang="en-US" altLang="zh-TW" sz="2400" kern="0" dirty="0" err="1">
                <a:latin typeface="Lucida Console" panose="020B0609040504020204" pitchFamily="49" charset="0"/>
              </a:rPr>
              <a:t>static.x</a:t>
            </a:r>
            <a:endParaRPr lang="en-US" altLang="zh-TW" sz="2400" kern="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b="1" kern="0" dirty="0" smtClean="0">
                <a:solidFill>
                  <a:srgbClr val="339933"/>
                </a:solidFill>
                <a:latin typeface="Lucida Console" panose="020B0609040504020204" pitchFamily="49" charset="0"/>
              </a:rPr>
              <a:t>0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,</a:t>
            </a:r>
            <a:r>
              <a:rPr lang="en-US" altLang="zh-TW" sz="2400" b="1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400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2400" kern="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b="1" kern="0" dirty="0">
                <a:solidFill>
                  <a:srgbClr val="339933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kern="0" dirty="0">
                <a:latin typeface="Lucida Console" panose="020B0609040504020204" pitchFamily="49" charset="0"/>
              </a:rPr>
              <a:t> resets, </a:t>
            </a:r>
            <a:r>
              <a:rPr lang="en-US" altLang="zh-TW" sz="2400" b="1" kern="0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400" kern="0" dirty="0">
                <a:latin typeface="Lucida Console" panose="020B0609040504020204" pitchFamily="49" charset="0"/>
              </a:rPr>
              <a:t> doesn't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400" kern="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438941" y="5942"/>
            <a:ext cx="10607675" cy="8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C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b="1" dirty="0">
                <a:solidFill>
                  <a:srgbClr val="0070C0"/>
                </a:solidFill>
                <a:latin typeface="Elephant" panose="02020904090505020303" pitchFamily="18" charset="0"/>
              </a:rPr>
              <a:t>Static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GB" altLang="en-US" sz="4400" spc="-200" dirty="0">
                <a:solidFill>
                  <a:srgbClr val="0070C0"/>
                </a:solidFill>
                <a:latin typeface="Elephant" panose="02020904090505020303" pitchFamily="18" charset="0"/>
              </a:rPr>
              <a:t>V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aria</a:t>
            </a:r>
            <a:r>
              <a:rPr lang="en-GB" altLang="en-US" sz="4400" spc="-100" dirty="0">
                <a:solidFill>
                  <a:srgbClr val="0070C0"/>
                </a:solidFill>
                <a:latin typeface="Elephant" panose="02020904090505020303" pitchFamily="18" charset="0"/>
              </a:rPr>
              <a:t>bl</a:t>
            </a:r>
            <a:r>
              <a:rPr lang="en-GB" altLang="en-US" sz="4400" dirty="0">
                <a:solidFill>
                  <a:srgbClr val="0070C0"/>
                </a:solidFill>
                <a:latin typeface="Elephant" panose="02020904090505020303" pitchFamily="18" charset="0"/>
              </a:rPr>
              <a:t>es Initialize </a:t>
            </a:r>
            <a:r>
              <a:rPr lang="en-GB" altLang="en-US" sz="4400" spc="-100" dirty="0" smtClean="0">
                <a:solidFill>
                  <a:srgbClr val="0070C0"/>
                </a:solidFill>
                <a:latin typeface="Elephant" panose="02020904090505020303" pitchFamily="18" charset="0"/>
              </a:rPr>
              <a:t>On</a:t>
            </a:r>
            <a:r>
              <a:rPr lang="en-GB" altLang="en-US" sz="4400" dirty="0" smtClean="0">
                <a:solidFill>
                  <a:srgbClr val="0070C0"/>
                </a:solidFill>
                <a:latin typeface="Elephant" panose="02020904090505020303" pitchFamily="18" charset="0"/>
              </a:rPr>
              <a:t>ce</a:t>
            </a:r>
            <a:endParaRPr lang="en-US" altLang="zh-TW" sz="4400" b="1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665788" y="5375558"/>
            <a:ext cx="3755798" cy="1482442"/>
          </a:xfrm>
          <a:prstGeom prst="wedgeRoundRectCallout">
            <a:avLst>
              <a:gd name="adj1" fmla="val -107676"/>
              <a:gd name="adj2" fmla="val -124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8000"/>
                </a:solidFill>
                <a:latin typeface="Times New Roman" charset="0"/>
              </a:rPr>
              <a:t>See? Like a C-language static variable, it only initialized to 0 once.</a:t>
            </a:r>
            <a:endParaRPr lang="en-US" sz="280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622" y="431257"/>
            <a:ext cx="9601272" cy="5822359"/>
            <a:chOff x="147782" y="129308"/>
            <a:chExt cx="10467564" cy="634769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80626" y="818866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None/>
              </a:pPr>
              <a:r>
                <a:rPr lang="en-US" sz="3600" dirty="0"/>
                <a:t/>
              </a:r>
              <a:br>
                <a:rPr lang="en-US" sz="3600" dirty="0"/>
              </a:br>
              <a:r>
                <a:rPr lang="en-US" sz="3600" dirty="0"/>
                <a:t>  </a:t>
              </a:r>
            </a:p>
            <a:p>
              <a:pPr marL="0" indent="0">
                <a:spcAft>
                  <a:spcPts val="1101"/>
                </a:spcAft>
                <a:buNone/>
              </a:pPr>
              <a:endParaRPr lang="en-US" sz="3600" dirty="0"/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/>
            </a:p>
          </p:txBody>
        </p:sp>
      </p:grp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7472" y="1033272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</a:t>
            </a:r>
            <a:r>
              <a:rPr lang="en-US" sz="3600" dirty="0" smtClean="0"/>
              <a:t>by </a:t>
            </a:r>
            <a:r>
              <a:rPr lang="en-US" sz="3600" dirty="0"/>
              <a:t>parameter name.</a:t>
            </a:r>
          </a:p>
          <a:p>
            <a:r>
              <a:rPr lang="en-US" sz="3600" dirty="0" smtClean="0"/>
              <a:t>So they can </a:t>
            </a:r>
            <a:r>
              <a:rPr lang="en-US" sz="3600" dirty="0"/>
              <a:t>be out of order, because </a:t>
            </a:r>
            <a:r>
              <a:rPr lang="en-US" sz="3600" dirty="0" smtClean="0"/>
              <a:t>the given keywords can match </a:t>
            </a:r>
            <a:r>
              <a:rPr lang="en-US" sz="3600" dirty="0"/>
              <a:t>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name, age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9" name="Trapezoid 8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</a:t>
            </a: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endParaRPr lang="en-US" sz="2400" kern="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82" y="439032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7218" y="5375558"/>
            <a:ext cx="3755798" cy="1482442"/>
          </a:xfrm>
          <a:prstGeom prst="wedgeRoundRectCallout">
            <a:avLst>
              <a:gd name="adj1" fmla="val -119240"/>
              <a:gd name="adj2" fmla="val -4947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8000"/>
                </a:solidFill>
                <a:latin typeface="Times New Roman" charset="0"/>
              </a:rPr>
              <a:t>See? Like a C-language static variable, it only initialized to </a:t>
            </a:r>
            <a:r>
              <a:rPr lang="en-US" sz="2800" dirty="0" smtClean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]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</a:rPr>
              <a:t> once.</a:t>
            </a:r>
            <a:endParaRPr lang="en-US" sz="2800" dirty="0">
              <a:solidFill>
                <a:srgbClr val="008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</a:t>
            </a:r>
            <a:r>
              <a:rPr 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282" y="439032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494314" y="4430486"/>
            <a:ext cx="3820886" cy="4354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00912" y="4441371"/>
            <a:ext cx="1560059" cy="4354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40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foo();foo();foo([1,2,3,4,5,6,7]);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22094" y="2904500"/>
            <a:ext cx="4114800" cy="979488"/>
            <a:chOff x="5322094" y="2904500"/>
            <a:chExt cx="4114800" cy="979488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322094" y="2904500"/>
              <a:ext cx="4114800" cy="979488"/>
            </a:xfrm>
            <a:prstGeom prst="wedgeRoundRectCallout">
              <a:avLst>
                <a:gd name="adj1" fmla="val 10829"/>
                <a:gd name="adj2" fmla="val 112268"/>
                <a:gd name="adj3" fmla="val 16667"/>
              </a:avLst>
            </a:prstGeom>
            <a:solidFill>
              <a:srgbClr val="FFC000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FFC000"/>
                  </a:solidFill>
                  <a:latin typeface="Times New Roman" charset="0"/>
                </a:rPr>
                <a:t>…and so, when 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this call </a:t>
              </a:r>
              <a:r>
                <a:rPr lang="en-US" sz="2800" b="1" dirty="0">
                  <a:solidFill>
                    <a:srgbClr val="FFC000"/>
                  </a:solidFill>
                  <a:latin typeface="Times New Roman" charset="0"/>
                </a:rPr>
                <a:t>does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 use the default…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8720667" y="3589867"/>
              <a:ext cx="287866" cy="203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96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22094" y="2904500"/>
            <a:ext cx="4114800" cy="979488"/>
            <a:chOff x="5322094" y="2904500"/>
            <a:chExt cx="4114800" cy="979488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322094" y="2904500"/>
              <a:ext cx="4114800" cy="979488"/>
            </a:xfrm>
            <a:prstGeom prst="wedgeRoundRectCallout">
              <a:avLst>
                <a:gd name="adj1" fmla="val 10829"/>
                <a:gd name="adj2" fmla="val 112268"/>
                <a:gd name="adj3" fmla="val 16667"/>
              </a:avLst>
            </a:prstGeom>
            <a:solidFill>
              <a:srgbClr val="FFC000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FFC000"/>
                  </a:solidFill>
                  <a:latin typeface="Times New Roman" charset="0"/>
                </a:rPr>
                <a:t>…and so, when 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this call </a:t>
              </a:r>
              <a:r>
                <a:rPr lang="en-US" sz="2800" b="1" dirty="0">
                  <a:solidFill>
                    <a:srgbClr val="FFC000"/>
                  </a:solidFill>
                  <a:latin typeface="Times New Roman" charset="0"/>
                </a:rPr>
                <a:t>does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 use the default…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720667" y="3589867"/>
              <a:ext cx="287866" cy="203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944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foo(bar=[]):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4" name="Arc 13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22094" y="2904500"/>
            <a:ext cx="4114800" cy="979488"/>
            <a:chOff x="5322094" y="2904500"/>
            <a:chExt cx="4114800" cy="979488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5322094" y="2904500"/>
              <a:ext cx="4114800" cy="979488"/>
            </a:xfrm>
            <a:prstGeom prst="wedgeRoundRectCallout">
              <a:avLst>
                <a:gd name="adj1" fmla="val 10829"/>
                <a:gd name="adj2" fmla="val 112268"/>
                <a:gd name="adj3" fmla="val 16667"/>
              </a:avLst>
            </a:prstGeom>
            <a:solidFill>
              <a:srgbClr val="FFC000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FFC000"/>
                  </a:solidFill>
                  <a:latin typeface="Times New Roman" charset="0"/>
                </a:rPr>
                <a:t>…and so, when 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this call </a:t>
              </a:r>
              <a:r>
                <a:rPr lang="en-US" sz="2800" b="1" dirty="0">
                  <a:solidFill>
                    <a:srgbClr val="FFC000"/>
                  </a:solidFill>
                  <a:latin typeface="Times New Roman" charset="0"/>
                </a:rPr>
                <a:t>does</a:t>
              </a:r>
              <a:r>
                <a:rPr lang="en-US" sz="2800" dirty="0">
                  <a:solidFill>
                    <a:srgbClr val="0000FF"/>
                  </a:solidFill>
                  <a:latin typeface="Times New Roman" charset="0"/>
                </a:rPr>
                <a:t> use the default…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20667" y="3589867"/>
              <a:ext cx="287866" cy="2032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24004"/>
              <a:gd name="adj2" fmla="val 491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</p:spTree>
    <p:extLst>
      <p:ext uri="{BB962C8B-B14F-4D97-AF65-F5344CB8AC3E}">
        <p14:creationId xmlns:p14="http://schemas.microsoft.com/office/powerpoint/2010/main" val="2708709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5" grpId="0" animBg="1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</p:spTree>
    <p:extLst>
      <p:ext uri="{BB962C8B-B14F-4D97-AF65-F5344CB8AC3E}">
        <p14:creationId xmlns:p14="http://schemas.microsoft.com/office/powerpoint/2010/main" val="3525688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12457531"/>
              <a:gd name="adj2" fmla="val 1478051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5294" y="618500"/>
            <a:ext cx="2895600" cy="1404144"/>
          </a:xfrm>
          <a:prstGeom prst="wedgeRoundRectCallout">
            <a:avLst>
              <a:gd name="adj1" fmla="val -17478"/>
              <a:gd name="adj2" fmla="val 50364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see that,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 last time, it was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['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']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...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</p:spTree>
    <p:extLst>
      <p:ext uri="{BB962C8B-B14F-4D97-AF65-F5344CB8AC3E}">
        <p14:creationId xmlns:p14="http://schemas.microsoft.com/office/powerpoint/2010/main" val="982218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12457531"/>
              <a:gd name="adj2" fmla="val 1478051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058" y="5120816"/>
            <a:ext cx="27879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47588" y="3361635"/>
            <a:ext cx="2410801" cy="32921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2400" b="1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append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("</a:t>
            </a:r>
            <a:r>
              <a:rPr lang="en-US" sz="2400" b="1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")</a:t>
            </a:r>
            <a:endParaRPr lang="en-US" sz="2400" dirty="0"/>
          </a:p>
        </p:txBody>
      </p:sp>
      <p:sp>
        <p:nvSpPr>
          <p:cNvPr id="15" name="Arc 14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8109183"/>
              <a:gd name="adj2" fmla="val 10967632"/>
            </a:avLst>
          </a:prstGeom>
          <a:noFill/>
          <a:ln w="76200" cap="flat" cmpd="sng" algn="ctr">
            <a:solidFill>
              <a:srgbClr val="F987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246503" y="3883988"/>
            <a:ext cx="1923197" cy="1880394"/>
          </a:xfrm>
          <a:prstGeom prst="wedgeRoundRectCallout">
            <a:avLst>
              <a:gd name="adj1" fmla="val -636"/>
              <a:gd name="adj2" fmla="val -62237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98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…so, after appending another '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'…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5294" y="618500"/>
            <a:ext cx="2895600" cy="1404144"/>
          </a:xfrm>
          <a:prstGeom prst="wedgeRoundRectCallout">
            <a:avLst>
              <a:gd name="adj1" fmla="val -4846"/>
              <a:gd name="adj2" fmla="val 277105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see that,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 last time, it was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['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']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00503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/>
              <a:t>A</a:t>
            </a:r>
            <a:r>
              <a:rPr lang="en-US" sz="2800" kern="0" dirty="0"/>
              <a:t> </a:t>
            </a:r>
            <a:r>
              <a:rPr lang="en-US" sz="3200" kern="0" dirty="0"/>
              <a:t>common</a:t>
            </a:r>
            <a:r>
              <a:rPr lang="en-US" sz="2800" kern="0" dirty="0"/>
              <a:t> </a:t>
            </a:r>
            <a:r>
              <a:rPr lang="en-US" sz="3200" kern="0" dirty="0"/>
              <a:t>error</a:t>
            </a:r>
            <a:r>
              <a:rPr lang="en-US" sz="2800" kern="0" dirty="0"/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foo(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bar=</a:t>
            </a:r>
            <a:r>
              <a:rPr lang="en-US" sz="2400" kern="0" dirty="0">
                <a:latin typeface="Lucida Console" panose="020B0609040504020204" pitchFamily="49" charset="0"/>
              </a:rPr>
              <a:t>[]): 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foo();foo();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7588" y="3361635"/>
            <a:ext cx="2410801" cy="32921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2400" b="1" kern="0" dirty="0" smtClean="0">
                <a:solidFill>
                  <a:srgbClr val="F98700"/>
                </a:solidFill>
                <a:latin typeface="Lucida Console" panose="020B0609040504020204" pitchFamily="49" charset="0"/>
              </a:rPr>
              <a:t>append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("</a:t>
            </a:r>
            <a:r>
              <a:rPr lang="en-US" sz="2400" b="1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")</a:t>
            </a:r>
            <a:endParaRPr lang="en-US" sz="2400" dirty="0"/>
          </a:p>
        </p:txBody>
      </p:sp>
      <p:sp>
        <p:nvSpPr>
          <p:cNvPr id="7" name="Arc 6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21114911"/>
              <a:gd name="adj2" fmla="val 448637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stealth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-316706" y="847100"/>
            <a:ext cx="9296400" cy="7405356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12457531"/>
              <a:gd name="adj2" fmla="val 1478051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22094" y="2904500"/>
            <a:ext cx="4114800" cy="979488"/>
          </a:xfrm>
          <a:prstGeom prst="wedgeRoundRectCallout">
            <a:avLst>
              <a:gd name="adj1" fmla="val 10829"/>
              <a:gd name="adj2" fmla="val 11226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…and so, when this call </a:t>
            </a:r>
            <a:r>
              <a:rPr lang="en-US" sz="2800" b="1" dirty="0">
                <a:solidFill>
                  <a:srgbClr val="0000FF"/>
                </a:solidFill>
                <a:latin typeface="Times New Roman" charset="0"/>
              </a:rPr>
              <a:t>does</a:t>
            </a:r>
            <a:r>
              <a:rPr lang="en-US" sz="2800" dirty="0">
                <a:solidFill>
                  <a:srgbClr val="0000FF"/>
                </a:solidFill>
                <a:latin typeface="Times New Roman" charset="0"/>
              </a:rPr>
              <a:t> use the default…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69694" y="618500"/>
            <a:ext cx="4267200" cy="1404144"/>
          </a:xfrm>
          <a:prstGeom prst="wedgeRoundRectCallout">
            <a:avLst>
              <a:gd name="adj1" fmla="val -94718"/>
              <a:gd name="adj2" fmla="val 12256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…then that default is what it had been the last time that the default was used...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69894" y="5114300"/>
            <a:ext cx="2667000" cy="1066800"/>
          </a:xfrm>
          <a:prstGeom prst="wedgeRoundRectCallout">
            <a:avLst>
              <a:gd name="adj1" fmla="val -90398"/>
              <a:gd name="adj2" fmla="val -838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Times New Roman" charset="0"/>
              </a:rPr>
              <a:t>This one doesn’t use the default.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058" y="5120816"/>
            <a:ext cx="27879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5" name="Arc 14"/>
          <p:cNvSpPr/>
          <p:nvPr/>
        </p:nvSpPr>
        <p:spPr bwMode="auto">
          <a:xfrm rot="981329">
            <a:off x="1981494" y="929389"/>
            <a:ext cx="7165658" cy="4370058"/>
          </a:xfrm>
          <a:prstGeom prst="arc">
            <a:avLst>
              <a:gd name="adj1" fmla="val 8109183"/>
              <a:gd name="adj2" fmla="val 10967632"/>
            </a:avLst>
          </a:prstGeom>
          <a:noFill/>
          <a:ln w="76200" cap="flat" cmpd="sng" algn="ctr">
            <a:solidFill>
              <a:srgbClr val="F98700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8" name="Arc 17"/>
          <p:cNvSpPr/>
          <p:nvPr/>
        </p:nvSpPr>
        <p:spPr bwMode="auto">
          <a:xfrm>
            <a:off x="-3107406" y="4390900"/>
            <a:ext cx="9296400" cy="6781800"/>
          </a:xfrm>
          <a:prstGeom prst="arc">
            <a:avLst>
              <a:gd name="adj1" fmla="val 19419231"/>
              <a:gd name="adj2" fmla="val 20401575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537" y="5856913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45294" y="618500"/>
            <a:ext cx="2895600" cy="1404144"/>
          </a:xfrm>
          <a:prstGeom prst="wedgeRoundRectCallout">
            <a:avLst>
              <a:gd name="adj1" fmla="val -4846"/>
              <a:gd name="adj2" fmla="val 277105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see that, </a:t>
            </a:r>
            <a:br>
              <a:rPr lang="en-US" sz="2800" dirty="0">
                <a:solidFill>
                  <a:srgbClr val="000000"/>
                </a:solidFill>
                <a:latin typeface="Times New Roman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the last time, it was 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['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', '</a:t>
            </a:r>
            <a:r>
              <a:rPr lang="en-US" sz="2800" dirty="0" err="1">
                <a:solidFill>
                  <a:srgbClr val="FF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']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... 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246503" y="3883988"/>
            <a:ext cx="1923197" cy="1880394"/>
          </a:xfrm>
          <a:prstGeom prst="wedgeRoundRectCallout">
            <a:avLst>
              <a:gd name="adj1" fmla="val -636"/>
              <a:gd name="adj2" fmla="val -62237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98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…so, after appending another '</a:t>
            </a:r>
            <a:r>
              <a:rPr lang="en-US" sz="2800" dirty="0" err="1">
                <a:solidFill>
                  <a:srgbClr val="000000"/>
                </a:solidFill>
                <a:latin typeface="Times New Roman" charset="0"/>
              </a:rPr>
              <a:t>baz</a:t>
            </a: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'…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664994" y="6286738"/>
            <a:ext cx="2286000" cy="565944"/>
          </a:xfrm>
          <a:prstGeom prst="wedgeRoundRectCallout">
            <a:avLst>
              <a:gd name="adj1" fmla="val -78480"/>
              <a:gd name="adj2" fmla="val -7654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charset="0"/>
              </a:rPr>
              <a:t>…we get this.</a:t>
            </a:r>
          </a:p>
        </p:txBody>
      </p:sp>
    </p:spTree>
    <p:extLst>
      <p:ext uri="{BB962C8B-B14F-4D97-AF65-F5344CB8AC3E}">
        <p14:creationId xmlns:p14="http://schemas.microsoft.com/office/powerpoint/2010/main" val="657833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7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https://www.toptal.com/python/top-10-mistakes-that-python-programmers-make</a:t>
            </a:r>
          </a:p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sz="3200" kern="0" dirty="0">
                <a:solidFill>
                  <a:srgbClr val="0000FF"/>
                </a:solidFill>
              </a:rPr>
              <a:t>A</a:t>
            </a:r>
            <a:r>
              <a:rPr lang="en-US" sz="2800" kern="0" dirty="0">
                <a:solidFill>
                  <a:srgbClr val="0000FF"/>
                </a:solidFill>
              </a:rPr>
              <a:t> </a:t>
            </a:r>
            <a:r>
              <a:rPr lang="en-US" sz="3200" kern="0" dirty="0">
                <a:solidFill>
                  <a:srgbClr val="0000FF"/>
                </a:solidFill>
              </a:rPr>
              <a:t>common</a:t>
            </a:r>
            <a:r>
              <a:rPr lang="en-US" sz="2800" kern="0" dirty="0">
                <a:solidFill>
                  <a:srgbClr val="0000FF"/>
                </a:solidFill>
              </a:rPr>
              <a:t> </a:t>
            </a:r>
            <a:r>
              <a:rPr lang="en-US" sz="3200" kern="0" dirty="0">
                <a:solidFill>
                  <a:srgbClr val="0000FF"/>
                </a:solidFill>
              </a:rPr>
              <a:t>error</a:t>
            </a:r>
            <a:r>
              <a:rPr lang="en-US" sz="2800" kern="0" dirty="0">
                <a:solidFill>
                  <a:srgbClr val="0000FF"/>
                </a:solidFill>
              </a:rPr>
              <a:t> </a:t>
            </a:r>
            <a:r>
              <a:rPr lang="en-US" sz="3200" kern="0" dirty="0"/>
              <a:t>is</a:t>
            </a:r>
            <a:r>
              <a:rPr lang="en-US" sz="2800" kern="0" dirty="0"/>
              <a:t> </a:t>
            </a:r>
            <a:r>
              <a:rPr lang="en-US" sz="3200" kern="0" dirty="0"/>
              <a:t>to</a:t>
            </a:r>
            <a:r>
              <a:rPr lang="en-US" sz="2800" kern="0" dirty="0"/>
              <a:t> </a:t>
            </a:r>
            <a:r>
              <a:rPr lang="en-US" sz="3200" kern="0" dirty="0"/>
              <a:t>think</a:t>
            </a:r>
            <a:r>
              <a:rPr lang="en-US" sz="2800" kern="0" dirty="0"/>
              <a:t> </a:t>
            </a:r>
            <a:r>
              <a:rPr lang="en-US" sz="3200" kern="0" dirty="0"/>
              <a:t>an</a:t>
            </a:r>
            <a:r>
              <a:rPr lang="en-US" sz="2800" kern="0" dirty="0"/>
              <a:t> </a:t>
            </a:r>
            <a:r>
              <a:rPr lang="en-US" sz="3200" kern="0" dirty="0"/>
              <a:t>optional</a:t>
            </a:r>
            <a:r>
              <a:rPr lang="en-US" sz="2800" kern="0" dirty="0"/>
              <a:t> </a:t>
            </a:r>
            <a:r>
              <a:rPr lang="en-US" sz="3200" kern="0" dirty="0"/>
              <a:t>argument will be set to the default </a:t>
            </a:r>
            <a:r>
              <a:rPr lang="en-US" sz="3200" i="1" kern="0" dirty="0"/>
              <a:t>each time</a:t>
            </a:r>
            <a:r>
              <a:rPr lang="en-US" sz="3200" kern="0" dirty="0"/>
              <a:t> the function is called without that optional argument: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400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 err="1">
                <a:latin typeface="Lucida Console" panose="020B0609040504020204" pitchFamily="49" charset="0"/>
              </a:rPr>
              <a:t>def</a:t>
            </a:r>
            <a:r>
              <a:rPr lang="en-US" sz="2400" kern="0" dirty="0">
                <a:latin typeface="Lucida Console" panose="020B0609040504020204" pitchFamily="49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foo(bar=[]): </a:t>
            </a:r>
            <a:r>
              <a:rPr lang="en-US" sz="2400" kern="0" dirty="0">
                <a:latin typeface="Lucida Console" panose="020B0609040504020204" pitchFamily="49" charset="0"/>
              </a:rPr>
              <a:t># bar defaults to []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</a:t>
            </a:r>
            <a:r>
              <a:rPr lang="en-US" sz="2400" kern="0" dirty="0" err="1">
                <a:latin typeface="Lucida Console" panose="020B0609040504020204" pitchFamily="49" charset="0"/>
              </a:rPr>
              <a:t>bar.append</a:t>
            </a:r>
            <a:r>
              <a:rPr lang="en-US" sz="2400" kern="0" dirty="0">
                <a:latin typeface="Lucida Console" panose="020B0609040504020204" pitchFamily="49" charset="0"/>
              </a:rPr>
              <a:t>("</a:t>
            </a:r>
            <a:r>
              <a:rPr lang="en-US" sz="2400" kern="0" dirty="0" err="1">
                <a:latin typeface="Lucida Console" panose="020B0609040504020204" pitchFamily="49" charset="0"/>
              </a:rPr>
              <a:t>baz</a:t>
            </a:r>
            <a:r>
              <a:rPr lang="en-US" sz="2400" kern="0" dirty="0">
                <a:latin typeface="Lucida Console" panose="020B0609040504020204" pitchFamily="49" charset="0"/>
              </a:rPr>
              <a:t>") # this is problematic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400" kern="0" dirty="0">
                <a:latin typeface="Lucida Console" panose="020B0609040504020204" pitchFamily="49" charset="0"/>
              </a:rPr>
              <a:t>    return 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foo([1,2,3,4,5,6,7])</a:t>
            </a:r>
            <a:r>
              <a:rPr lang="en-US" sz="2400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;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[1, 2, 3, 4, 5, 6, 7, '</a:t>
            </a:r>
            <a:r>
              <a:rPr lang="en-US" altLang="zh-TW" sz="2400" kern="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baz</a:t>
            </a:r>
            <a:r>
              <a:rPr lang="en-US" altLang="zh-TW" sz="24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777777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777777"/>
                </a:solidFill>
                <a:latin typeface="Lucida Console" panose="020B060904050402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4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058" y="5120816"/>
            <a:ext cx="27879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b="1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']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537" y="5856913"/>
            <a:ext cx="4089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['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2400" b="1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baz</a:t>
            </a:r>
            <a:r>
              <a:rPr lang="en-US" sz="2400" b="1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928586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539337"/>
          </a:xfrm>
        </p:spPr>
        <p:txBody>
          <a:bodyPr>
            <a:noAutofit/>
          </a:bodyPr>
          <a:lstStyle/>
          <a:p>
            <a:r>
              <a:rPr lang="en-US" sz="3600" dirty="0"/>
              <a:t>When you use keyword arguments, the caller identifies the arguments by parameter name.</a:t>
            </a:r>
          </a:p>
          <a:p>
            <a:r>
              <a:rPr lang="en-US" sz="3600" dirty="0"/>
              <a:t>So they can be out of order, because the given keywords can match values with parameters.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cat test.py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):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  print ("Name:", name, " Age:", age) 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age = 20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  <a:cs typeface="Courier New" pitchFamily="49" charset="0"/>
              </a:rPr>
              <a:t>name = "Sally"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% python3 test.py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Name: 20  Age: Sally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Name: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 Sally  Age: 20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6739" y="443759"/>
            <a:ext cx="9585847" cy="5806814"/>
            <a:chOff x="147782" y="129308"/>
            <a:chExt cx="10450747" cy="63307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63809" y="801918"/>
              <a:ext cx="10334720" cy="5658134"/>
            </a:xfrm>
            <a:prstGeom prst="rect">
              <a:avLst/>
            </a:prstGeom>
          </p:spPr>
          <p:txBody>
            <a:bodyPr vert="horz" lIns="83872" tIns="41936" rIns="83872" bIns="41936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101"/>
                </a:spcAft>
                <a:buNone/>
              </a:pPr>
              <a:r>
                <a:rPr lang="en-US" sz="3600" dirty="0"/>
                <a:t/>
              </a:r>
              <a:br>
                <a:rPr lang="en-US" sz="3600" dirty="0"/>
              </a:br>
              <a:r>
                <a:rPr lang="en-US" sz="3600" dirty="0"/>
                <a:t>  </a:t>
              </a:r>
            </a:p>
            <a:p>
              <a:pPr marL="0" indent="0">
                <a:spcAft>
                  <a:spcPts val="1101"/>
                </a:spcAft>
                <a:buNone/>
              </a:pPr>
              <a:endParaRPr lang="en-US" sz="3600" dirty="0"/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r>
                <a:rPr lang="en-US" sz="2800" dirty="0">
                  <a:solidFill>
                    <a:srgbClr val="FF0000"/>
                  </a:solidFill>
                  <a:latin typeface="Consolas" panose="020B0609020204030204" pitchFamily="49" charset="0"/>
                  <a:cs typeface="Courier New" pitchFamily="49" charset="0"/>
                </a:rPr>
                <a:t>	  </a:t>
              </a:r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urier New" pitchFamily="49" charset="0"/>
                </a:rPr>
                <a:t>print ("Name:", name, " Age:", age) </a:t>
              </a: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 lvl="1">
                <a:lnSpc>
                  <a:spcPct val="85000"/>
                </a:lnSpc>
                <a:buFontTx/>
                <a:buNone/>
              </a:pPr>
              <a:endParaRPr lang="en-US" sz="2800" dirty="0">
                <a:latin typeface="Consolas" panose="020B0609020204030204" pitchFamily="49" charset="0"/>
                <a:cs typeface="Courier New" pitchFamily="49" charset="0"/>
              </a:endParaRPr>
            </a:p>
            <a:p>
              <a:pPr>
                <a:lnSpc>
                  <a:spcPct val="85000"/>
                </a:lnSpc>
              </a:pPr>
              <a:endParaRPr lang="en-US" sz="4800" dirty="0">
                <a:solidFill>
                  <a:srgbClr val="660066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7782" y="129308"/>
              <a:ext cx="559395" cy="689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51" dirty="0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Keyword Arguments</a:t>
            </a:r>
            <a:endParaRPr lang="en-US" sz="4400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flipH="1">
            <a:off x="8138459" y="151719"/>
            <a:ext cx="2143638" cy="720501"/>
            <a:chOff x="2289" y="199343"/>
            <a:chExt cx="2143638" cy="720501"/>
          </a:xfrm>
        </p:grpSpPr>
        <p:sp>
          <p:nvSpPr>
            <p:cNvPr id="9" name="Trapezoid 8"/>
            <p:cNvSpPr/>
            <p:nvPr/>
          </p:nvSpPr>
          <p:spPr bwMode="auto">
            <a:xfrm rot="18900000">
              <a:off x="2289" y="230680"/>
              <a:ext cx="2143638" cy="660774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54350" y="199343"/>
              <a:ext cx="2034192" cy="720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from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Lecture 5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4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65760" y="847100"/>
            <a:ext cx="906399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chemeClr val="bg1"/>
                </a:solidFill>
                <a:latin typeface="Arial Narrow" panose="020B0606020202030204" pitchFamily="34" charset="0"/>
              </a:rPr>
              <a:t>From: https://www.toptal.com/python/top-10-mistakes-that-python-programmers-make</a:t>
            </a:r>
          </a:p>
          <a:p>
            <a:pPr marL="0" indent="0">
              <a:buNone/>
            </a:pPr>
            <a:r>
              <a:rPr lang="en-US" sz="3200" kern="0" dirty="0">
                <a:solidFill>
                  <a:srgbClr val="0000FF"/>
                </a:solidFill>
              </a:rPr>
              <a:t>A</a:t>
            </a:r>
            <a:r>
              <a:rPr lang="en-US" sz="3200" kern="0" dirty="0" smtClean="0"/>
              <a:t> </a:t>
            </a:r>
            <a:r>
              <a:rPr lang="en-US" sz="3200" kern="0" dirty="0">
                <a:solidFill>
                  <a:srgbClr val="0000FF"/>
                </a:solidFill>
              </a:rPr>
              <a:t>common workaround </a:t>
            </a:r>
            <a:r>
              <a:rPr lang="en-US" sz="3200" kern="0" dirty="0"/>
              <a:t>for this is as follows: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kern="0" dirty="0">
                <a:latin typeface="Lucida Console" panose="020B0609040504020204" pitchFamily="49" charset="0"/>
              </a:rPr>
              <a:t> </a:t>
            </a:r>
            <a:r>
              <a:rPr lang="en-US" sz="2800" kern="0" dirty="0" err="1">
                <a:latin typeface="Lucida Console" panose="020B0609040504020204" pitchFamily="49" charset="0"/>
              </a:rPr>
              <a:t>def</a:t>
            </a:r>
            <a:r>
              <a:rPr lang="en-US" sz="2800" kern="0" dirty="0">
                <a:latin typeface="Lucida Console" panose="020B0609040504020204" pitchFamily="49" charset="0"/>
              </a:rPr>
              <a:t> foo(</a:t>
            </a:r>
            <a:r>
              <a:rPr lang="en-US" sz="28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bar=None</a:t>
            </a:r>
            <a:r>
              <a:rPr lang="en-US" sz="2800" kern="0" dirty="0">
                <a:latin typeface="Lucida Console" panose="020B0609040504020204" pitchFamily="49" charset="0"/>
              </a:rPr>
              <a:t>):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</a:t>
            </a:r>
            <a:r>
              <a:rPr lang="en-US" sz="28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if bar is None: </a:t>
            </a:r>
            <a:r>
              <a:rPr lang="en-US" sz="2800" kern="0" dirty="0">
                <a:solidFill>
                  <a:srgbClr val="FF9999"/>
                </a:solidFill>
                <a:latin typeface="Lucida Console" panose="020B0609040504020204" pitchFamily="49" charset="0"/>
              </a:rPr>
              <a:t># </a:t>
            </a:r>
            <a:r>
              <a:rPr lang="en-US" sz="2800" kern="0" dirty="0" err="1" smtClean="0">
                <a:solidFill>
                  <a:srgbClr val="FF9999"/>
                </a:solidFill>
                <a:latin typeface="Lucida Console" panose="020B0609040504020204" pitchFamily="49" charset="0"/>
              </a:rPr>
              <a:t>ie</a:t>
            </a:r>
            <a:r>
              <a:rPr lang="en-US" sz="2800" kern="0" dirty="0" smtClean="0">
                <a:solidFill>
                  <a:srgbClr val="FF9999"/>
                </a:solidFill>
                <a:latin typeface="Lucida Console" panose="020B0609040504020204" pitchFamily="49" charset="0"/>
              </a:rPr>
              <a:t>, </a:t>
            </a:r>
            <a:r>
              <a:rPr lang="en-US" sz="2800" kern="0" dirty="0">
                <a:solidFill>
                  <a:srgbClr val="FF9999"/>
                </a:solidFill>
                <a:latin typeface="Lucida Console" panose="020B0609040504020204" pitchFamily="49" charset="0"/>
              </a:rPr>
              <a:t>if </a:t>
            </a:r>
            <a:r>
              <a:rPr lang="en-US" sz="2800" kern="0" dirty="0" smtClean="0">
                <a:solidFill>
                  <a:srgbClr val="FF9999"/>
                </a:solidFill>
                <a:latin typeface="Lucida Console" panose="020B0609040504020204" pitchFamily="49" charset="0"/>
              </a:rPr>
              <a:t>no </a:t>
            </a:r>
            <a:r>
              <a:rPr lang="en-US" sz="2800" kern="0" dirty="0">
                <a:solidFill>
                  <a:srgbClr val="FF9999"/>
                </a:solidFill>
                <a:latin typeface="Lucida Console" panose="020B0609040504020204" pitchFamily="49" charset="0"/>
              </a:rPr>
              <a:t>bar: </a:t>
            </a: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   </a:t>
            </a:r>
            <a:r>
              <a:rPr lang="en-US" sz="28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bar = []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</a:t>
            </a:r>
            <a:r>
              <a:rPr lang="en-US" sz="2800" kern="0" dirty="0" err="1">
                <a:latin typeface="Lucida Console" panose="020B0609040504020204" pitchFamily="49" charset="0"/>
              </a:rPr>
              <a:t>bar.append</a:t>
            </a:r>
            <a:r>
              <a:rPr lang="en-US" sz="2800" kern="0" dirty="0">
                <a:latin typeface="Lucida Console" panose="020B0609040504020204" pitchFamily="49" charset="0"/>
              </a:rPr>
              <a:t>("</a:t>
            </a:r>
            <a:r>
              <a:rPr lang="en-US" sz="2800" kern="0" dirty="0" err="1"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latin typeface="Lucida Console" panose="020B0609040504020204" pitchFamily="49" charset="0"/>
              </a:rPr>
              <a:t>")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   return bar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800" kern="0" dirty="0">
                <a:latin typeface="Lucida Console" panose="020B0609040504020204" pitchFamily="49" charset="0"/>
              </a:rPr>
              <a:t> </a:t>
            </a:r>
            <a:endParaRPr lang="en-US" sz="2800" kern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foo()</a:t>
            </a: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foo()</a:t>
            </a: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sz="28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foo() </a:t>
            </a:r>
          </a:p>
          <a:p>
            <a:pPr marL="17145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8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["</a:t>
            </a:r>
            <a:r>
              <a:rPr lang="en-US" sz="2800" kern="0" dirty="0" err="1">
                <a:solidFill>
                  <a:srgbClr val="F98700"/>
                </a:solidFill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solidFill>
                  <a:srgbClr val="F98700"/>
                </a:solidFill>
                <a:latin typeface="Lucida Console" panose="020B0609040504020204" pitchFamily="49" charset="0"/>
              </a:rPr>
              <a:t>"] </a:t>
            </a:r>
          </a:p>
          <a:p>
            <a:pPr marL="17145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["</a:t>
            </a:r>
            <a:r>
              <a:rPr lang="en-US" sz="2800" kern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"]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["</a:t>
            </a:r>
            <a:r>
              <a:rPr lang="en-US" sz="2800" kern="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baz</a:t>
            </a:r>
            <a:r>
              <a:rPr lang="en-US" sz="2800" kern="0" dirty="0">
                <a:solidFill>
                  <a:srgbClr val="008000"/>
                </a:solidFill>
                <a:latin typeface="Lucida Console" panose="020B0609040504020204" pitchFamily="49" charset="0"/>
              </a:rPr>
              <a:t>"] </a:t>
            </a:r>
          </a:p>
          <a:p>
            <a:pPr marL="171450" indent="0">
              <a:spcBef>
                <a:spcPts val="0"/>
              </a:spcBef>
              <a:buNone/>
            </a:pPr>
            <a:r>
              <a:rPr lang="en-US" sz="28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800" kern="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1"/>
            <a:ext cx="9729788" cy="116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dirty="0">
                <a:solidFill>
                  <a:srgbClr val="0070C0"/>
                </a:solidFill>
                <a:latin typeface="Elephant" panose="02020904090505020303" pitchFamily="18" charset="0"/>
                <a:ea typeface="新細明體" panose="02020500000000000000" pitchFamily="18" charset="-120"/>
                <a:cs typeface="+mj-cs"/>
              </a:rPr>
              <a:t>Mutable Default Arguments</a:t>
            </a:r>
            <a:endParaRPr lang="zh-TW" altLang="en-US" sz="4400" kern="0" dirty="0">
              <a:solidFill>
                <a:srgbClr val="0070C0"/>
              </a:solidFill>
              <a:latin typeface="Elephant" panose="020209040905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7320" y="4286422"/>
            <a:ext cx="83388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A6A6A6"/>
                </a:solidFill>
                <a:latin typeface="Lucida Console" panose="020B0609040504020204" pitchFamily="49" charset="0"/>
              </a:rPr>
              <a:t>&gt;&gt;&gt;</a:t>
            </a:r>
            <a:endParaRPr lang="en-US" sz="2800" dirty="0">
              <a:solidFill>
                <a:srgbClr val="A6A6A6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45294" y="847100"/>
            <a:ext cx="8991600" cy="33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eaLnBrk="1">
              <a:lnSpc>
                <a:spcPct val="93000"/>
              </a:lnSpc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100" kern="0" dirty="0">
                <a:solidFill>
                  <a:srgbClr val="FF0000"/>
                </a:solidFill>
                <a:latin typeface="Arial Narrow" panose="020B0606020202030204" pitchFamily="34" charset="0"/>
              </a:rPr>
              <a:t>  From: https://</a:t>
            </a:r>
            <a:r>
              <a:rPr lang="en-GB" altLang="en-US" sz="2100" kern="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www.toptal.com/python/top-10-mistakes-that-python-programmers-make</a:t>
            </a:r>
            <a:endParaRPr lang="en-GB" altLang="en-US" sz="2100" kern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52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17764" y="3809329"/>
            <a:ext cx="5008909" cy="1234562"/>
          </a:xfrm>
          <a:prstGeom prst="wedgeRoundRectCallout">
            <a:avLst>
              <a:gd name="adj1" fmla="val -103541"/>
              <a:gd name="adj2" fmla="val -10170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What if a default value 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is </a:t>
            </a:r>
            <a:r>
              <a:rPr lang="en-US" sz="3200" b="1" spc="100" dirty="0" smtClean="0">
                <a:solidFill>
                  <a:srgbClr val="FF0000"/>
                </a:solidFill>
                <a:latin typeface="Times New Roman" charset="0"/>
              </a:rPr>
              <a:t>mutable</a:t>
            </a: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?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417764" y="2233914"/>
            <a:ext cx="5008909" cy="1234562"/>
          </a:xfrm>
          <a:prstGeom prst="wedgeRoundRectCallout">
            <a:avLst>
              <a:gd name="adj1" fmla="val -21501"/>
              <a:gd name="adj2" fmla="val 97298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charset="0"/>
              </a:rPr>
              <a:t>Then there is a concern that you may not have </a:t>
            </a:r>
            <a:r>
              <a:rPr lang="en-US" sz="3200" dirty="0" smtClean="0">
                <a:solidFill>
                  <a:srgbClr val="FF0000"/>
                </a:solidFill>
                <a:latin typeface="Times New Roman" charset="0"/>
              </a:rPr>
              <a:t>realized…</a:t>
            </a:r>
            <a:endParaRPr lang="en-US" sz="32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17764" y="669520"/>
            <a:ext cx="5008909" cy="1234562"/>
          </a:xfrm>
          <a:prstGeom prst="wedgeRoundRectCallout">
            <a:avLst>
              <a:gd name="adj1" fmla="val -21501"/>
              <a:gd name="adj2" fmla="val 92836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It is a concern that 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C programs also have...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go into a tuple.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solidFill>
                  <a:srgbClr val="FF0000"/>
                </a:solidFill>
                <a:cs typeface="Courier New" pitchFamily="49" charset="0"/>
              </a:rPr>
              <a:t>Keyword-only arguments</a:t>
            </a: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go into a tuple.</a:t>
            </a:r>
            <a:endParaRPr lang="en-US" sz="3200" spc="100" dirty="0">
              <a:solidFill>
                <a:srgbClr val="FF6400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28763" y="4620707"/>
            <a:ext cx="5008909" cy="1791092"/>
          </a:xfrm>
          <a:prstGeom prst="wedgeRoundRectCallout">
            <a:avLst>
              <a:gd name="adj1" fmla="val -77757"/>
              <a:gd name="adj2" fmla="val -64171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We have learned about keyword arguments.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go into a named variables.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5 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</a:t>
            </a:r>
            <a:r>
              <a:rPr lang="en-US" sz="3302" dirty="0" smtClean="0">
                <a:cs typeface="Courier New" pitchFamily="49" charset="0"/>
              </a:rPr>
              <a:t>arguments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go into a tuple.</a:t>
            </a:r>
            <a:endParaRPr lang="en-US" sz="3200" spc="100" dirty="0">
              <a:solidFill>
                <a:srgbClr val="FF6400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28763" y="4620707"/>
            <a:ext cx="5008909" cy="1791092"/>
          </a:xfrm>
          <a:prstGeom prst="wedgeRoundRectCallout">
            <a:avLst>
              <a:gd name="adj1" fmla="val -77757"/>
              <a:gd name="adj2" fmla="val -64171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learned about keyword arguments.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go into a named variables.</a:t>
            </a:r>
            <a:endParaRPr lang="en-US" sz="3200" spc="100" dirty="0">
              <a:solidFill>
                <a:srgbClr val="FF6400"/>
              </a:solidFill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30334" y="3509915"/>
            <a:ext cx="5008909" cy="854695"/>
          </a:xfrm>
          <a:prstGeom prst="wedgeRoundRectCallout">
            <a:avLst>
              <a:gd name="adj1" fmla="val -50091"/>
              <a:gd name="adj2" fmla="val 19653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But there are also variable-length keyword arguments.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48209" y="1034880"/>
            <a:ext cx="9081135" cy="518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There are </a:t>
            </a:r>
            <a:r>
              <a:rPr lang="en-US" sz="3302" dirty="0" smtClean="0">
                <a:cs typeface="Courier New" pitchFamily="49" charset="0"/>
              </a:rPr>
              <a:t>6</a:t>
            </a:r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possible types of parameter definitions:</a:t>
            </a:r>
          </a:p>
          <a:p>
            <a:pPr marL="525636" indent="-362558"/>
            <a:r>
              <a:rPr lang="en-US" sz="3302" dirty="0" smtClean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Positional arguments</a:t>
            </a:r>
            <a:endParaRPr lang="en-US" sz="3302" dirty="0">
              <a:solidFill>
                <a:schemeClr val="bg1">
                  <a:lumMod val="75000"/>
                </a:schemeClr>
              </a:solidFill>
              <a:cs typeface="Courier New" pitchFamily="49" charset="0"/>
            </a:endParaRPr>
          </a:p>
          <a:p>
            <a:pPr marL="525636" indent="-362558"/>
            <a:r>
              <a:rPr lang="en-US" sz="3302" dirty="0">
                <a:solidFill>
                  <a:schemeClr val="bg1">
                    <a:lumMod val="75000"/>
                  </a:schemeClr>
                </a:solidFill>
                <a:cs typeface="Courier New" pitchFamily="49" charset="0"/>
              </a:rPr>
              <a:t>Keyword arguments</a:t>
            </a:r>
          </a:p>
          <a:p>
            <a:pPr marL="525636" indent="-362558"/>
            <a:r>
              <a:rPr lang="en-US" sz="3302" dirty="0">
                <a:solidFill>
                  <a:srgbClr val="BFBFBF"/>
                </a:solidFill>
                <a:cs typeface="Courier New" pitchFamily="49" charset="0"/>
              </a:rPr>
              <a:t>Default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Variable-length arguments</a:t>
            </a:r>
          </a:p>
          <a:p>
            <a:pPr marL="525636" indent="-362558"/>
            <a:r>
              <a:rPr lang="en-US" sz="3302" dirty="0">
                <a:cs typeface="Courier New" pitchFamily="49" charset="0"/>
              </a:rPr>
              <a:t>Keyword-only </a:t>
            </a:r>
            <a:r>
              <a:rPr lang="en-US" sz="3302" dirty="0" smtClean="0">
                <a:cs typeface="Courier New" pitchFamily="49" charset="0"/>
              </a:rPr>
              <a:t>arguments</a:t>
            </a:r>
          </a:p>
          <a:p>
            <a:pPr marL="525636" indent="-362558"/>
            <a:r>
              <a:rPr lang="en-US" sz="3302" dirty="0" smtClean="0">
                <a:solidFill>
                  <a:srgbClr val="FF0000"/>
                </a:solidFill>
                <a:cs typeface="Courier New" pitchFamily="49" charset="0"/>
              </a:rPr>
              <a:t>Variable-length keyword arguments</a:t>
            </a:r>
            <a:endParaRPr lang="en-US" sz="3302" dirty="0">
              <a:solidFill>
                <a:srgbClr val="FF0000"/>
              </a:solidFill>
              <a:cs typeface="Courier New" pitchFamily="49" charset="0"/>
            </a:endParaRPr>
          </a:p>
          <a:p>
            <a:endParaRPr lang="en-US" sz="3302" dirty="0">
              <a:solidFill>
                <a:srgbClr val="660066"/>
              </a:solidFill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152"/>
            <a:ext cx="9726745" cy="96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</a:rPr>
              <a:t>Defining Function Parameters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27191" y="1451728"/>
            <a:ext cx="5008909" cy="1791092"/>
          </a:xfrm>
          <a:prstGeom prst="wedgeRoundRectCallout">
            <a:avLst>
              <a:gd name="adj1" fmla="val -77757"/>
              <a:gd name="adj2" fmla="val 64250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learned about variable-length arguments.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go into a tuple.</a:t>
            </a:r>
            <a:endParaRPr lang="en-US" sz="3200" spc="100" dirty="0">
              <a:solidFill>
                <a:srgbClr val="FF6400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28763" y="4620707"/>
            <a:ext cx="5008909" cy="1791092"/>
          </a:xfrm>
          <a:prstGeom prst="wedgeRoundRectCallout">
            <a:avLst>
              <a:gd name="adj1" fmla="val -77757"/>
              <a:gd name="adj2" fmla="val -64171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learned about keyword arguments.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We have seen that they</a:t>
            </a:r>
            <a:b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</a:br>
            <a:r>
              <a:rPr lang="en-US" sz="3200" spc="100" dirty="0" smtClean="0">
                <a:solidFill>
                  <a:srgbClr val="FF6400"/>
                </a:solidFill>
                <a:latin typeface="Times New Roman" charset="0"/>
              </a:rPr>
              <a:t>go into a named variables.</a:t>
            </a:r>
            <a:endParaRPr lang="en-US" sz="3200" spc="100" dirty="0">
              <a:solidFill>
                <a:srgbClr val="FF6400"/>
              </a:solidFill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30334" y="3509915"/>
            <a:ext cx="5008909" cy="854695"/>
          </a:xfrm>
          <a:prstGeom prst="wedgeRoundRectCallout">
            <a:avLst>
              <a:gd name="adj1" fmla="val -76251"/>
              <a:gd name="adj2" fmla="val 73697"/>
              <a:gd name="adj3" fmla="val 16667"/>
            </a:avLst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spc="100" dirty="0" smtClean="0">
                <a:solidFill>
                  <a:srgbClr val="FF0000"/>
                </a:solidFill>
                <a:latin typeface="Times New Roman" charset="0"/>
              </a:rPr>
              <a:t>But there are also variable-length keyword arguments.</a:t>
            </a:r>
            <a:endParaRPr lang="en-US" sz="3200" spc="1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</a:t>
            </a:r>
            <a:r>
              <a:rPr lang="en-US" altLang="en-US" sz="3200" dirty="0" smtClean="0">
                <a:solidFill>
                  <a:srgbClr val="00B0F0"/>
                </a:solidFill>
              </a:rPr>
              <a:t>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</a:t>
            </a:r>
            <a:r>
              <a:rPr lang="en-US" altLang="en-US" sz="3200" dirty="0">
                <a:solidFill>
                  <a:srgbClr val="0000FF"/>
                </a:solidFill>
              </a:rPr>
              <a:t> arguments</a:t>
            </a:r>
            <a:r>
              <a:rPr lang="en-US" altLang="en-US" sz="3200" dirty="0">
                <a:solidFill>
                  <a:srgbClr val="00B0F0"/>
                </a:solidFill>
              </a:rPr>
              <a:t> 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00FF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slides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19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pc="-5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</a:t>
            </a:r>
            <a:r>
              <a:rPr lang="en-US" altLang="en-US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chemeClr val="bg1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chemeClr val="bg1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914400"/>
            <a:ext cx="9079992" cy="6272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prstClr val="black"/>
                </a:solidFill>
              </a:rPr>
              <a:t>Some functions (</a:t>
            </a:r>
            <a:r>
              <a:rPr lang="en-US" sz="3600" dirty="0" err="1">
                <a:solidFill>
                  <a:prstClr val="black"/>
                </a:solidFill>
              </a:rPr>
              <a:t>eg</a:t>
            </a:r>
            <a:r>
              <a:rPr lang="en-US" sz="3600" dirty="0">
                <a:solidFill>
                  <a:prstClr val="black"/>
                </a:solidFill>
              </a:rPr>
              <a:t>., </a:t>
            </a:r>
            <a:r>
              <a:rPr lang="en-US" sz="3600" b="1" dirty="0">
                <a:solidFill>
                  <a:prstClr val="black"/>
                </a:solidFill>
                <a:latin typeface="Consolas" panose="020B0609020204030204" pitchFamily="49" charset="0"/>
              </a:rPr>
              <a:t>print</a:t>
            </a:r>
            <a:r>
              <a:rPr lang="en-US" sz="3600" dirty="0">
                <a:solidFill>
                  <a:prstClr val="black"/>
                </a:solidFill>
              </a:rPr>
              <a:t>) can receive a variable number of arguments</a:t>
            </a:r>
          </a:p>
          <a:p>
            <a:r>
              <a:rPr lang="en-US" sz="3600" dirty="0">
                <a:solidFill>
                  <a:prstClr val="black"/>
                </a:solidFill>
              </a:rPr>
              <a:t>To do this, put an asterisk, *, before the name of a variable that will hold all of these indeterminate arguments. 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This </a:t>
            </a:r>
            <a:r>
              <a:rPr lang="en-US" dirty="0">
                <a:solidFill>
                  <a:prstClr val="black"/>
                </a:solidFill>
              </a:rPr>
              <a:t>will be </a:t>
            </a:r>
            <a:r>
              <a:rPr lang="en-US" dirty="0">
                <a:solidFill>
                  <a:srgbClr val="0000FF"/>
                </a:solidFill>
              </a:rPr>
              <a:t>a tuple </a:t>
            </a:r>
            <a:r>
              <a:rPr lang="en-US" dirty="0">
                <a:solidFill>
                  <a:prstClr val="black"/>
                </a:solidFill>
              </a:rPr>
              <a:t>and will be empty if no additional arguments are sent in.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7876459" y="217135"/>
            <a:ext cx="2506546" cy="783857"/>
            <a:chOff x="-206806" y="217134"/>
            <a:chExt cx="2506546" cy="783857"/>
          </a:xfrm>
        </p:grpSpPr>
        <p:sp>
          <p:nvSpPr>
            <p:cNvPr id="5" name="Trapezoid 4"/>
            <p:cNvSpPr/>
            <p:nvPr/>
          </p:nvSpPr>
          <p:spPr bwMode="auto">
            <a:xfrm rot="18900000">
              <a:off x="-206806" y="217134"/>
              <a:ext cx="2506546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900000">
              <a:off x="-11666" y="226687"/>
              <a:ext cx="212903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#19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3072384" y="3520440"/>
            <a:ext cx="1517904" cy="7498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438943" y="1066800"/>
            <a:ext cx="10342483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>
            <a:no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235" y="668740"/>
            <a:ext cx="9458510" cy="618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 cat test.py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*vartuple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):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("Output is:")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arg1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 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in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vartuple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800">
                <a:solidFill>
                  <a:srgbClr val="FFC000"/>
                </a:solidFill>
                <a:latin typeface="Consolas" panose="020B0609020204030204" pitchFamily="49" charset="0"/>
                <a:cs typeface="Courier New" pitchFamily="49" charset="0"/>
              </a:rPr>
              <a:t>print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printinfo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60, 50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</a:p>
          <a:p>
            <a:pPr marL="685800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% python3 test.py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10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  <a:cs typeface="Courier New" pitchFamily="49" charset="0"/>
              </a:rPr>
              <a:t>Output is: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92D050"/>
                </a:solidFill>
                <a:latin typeface="Consolas" panose="020B0609020204030204" pitchFamily="49" charset="0"/>
                <a:cs typeface="Courier New" pitchFamily="49" charset="0"/>
              </a:rPr>
              <a:t>70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60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50 </a:t>
            </a:r>
          </a:p>
          <a:p>
            <a:pPr lvl="1" indent="-6858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  <a:cs typeface="Courier New" pitchFamily="49" charset="0"/>
              </a:rPr>
              <a:t>%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235" y="26152"/>
            <a:ext cx="945851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Variable-Length  Arguments: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7876459" y="217135"/>
            <a:ext cx="2506546" cy="783857"/>
            <a:chOff x="-206806" y="217134"/>
            <a:chExt cx="2506546" cy="783857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206806" y="217134"/>
              <a:ext cx="2506546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sz="280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-11666" y="226687"/>
              <a:ext cx="2129039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#20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4306824" y="886968"/>
            <a:ext cx="2167128" cy="7498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453" y="688770"/>
            <a:ext cx="10036944" cy="6169231"/>
          </a:xfrm>
        </p:spPr>
        <p:txBody>
          <a:bodyPr/>
          <a:lstStyle/>
          <a:p>
            <a:pPr marL="95250" indent="0" eaLnBrk="1">
              <a:lnSpc>
                <a:spcPct val="93000"/>
              </a:lnSpc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rgbClr val="00B0F0"/>
                </a:solidFill>
              </a:rPr>
              <a:t>The </a:t>
            </a:r>
            <a:r>
              <a:rPr lang="en-US" altLang="en-US" sz="3200" b="1" dirty="0">
                <a:solidFill>
                  <a:schemeClr val="accent6"/>
                </a:solidFill>
              </a:rPr>
              <a:t>*x</a:t>
            </a:r>
            <a:r>
              <a:rPr lang="en-US" altLang="en-US" sz="3200" dirty="0">
                <a:solidFill>
                  <a:srgbClr val="00B0F0"/>
                </a:solidFill>
              </a:rPr>
              <a:t>: </a:t>
            </a:r>
            <a:r>
              <a:rPr lang="en-US" altLang="en-US" sz="3200" dirty="0" smtClean="0">
                <a:solidFill>
                  <a:srgbClr val="00B0F0"/>
                </a:solidFill>
              </a:rPr>
              <a:t>Only puts </a:t>
            </a:r>
            <a:r>
              <a:rPr lang="en-US" altLang="en-US" sz="3200" u="sng" dirty="0">
                <a:solidFill>
                  <a:srgbClr val="0000FF"/>
                </a:solidFill>
              </a:rPr>
              <a:t>positional arguments</a:t>
            </a:r>
            <a:r>
              <a:rPr lang="en-US" altLang="en-US" sz="3200" u="sng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B0F0"/>
                </a:solidFill>
              </a:rPr>
              <a:t>into </a:t>
            </a:r>
            <a:r>
              <a:rPr lang="en-US" altLang="en-US" sz="3200" dirty="0">
                <a:solidFill>
                  <a:srgbClr val="0000FF"/>
                </a:solidFill>
              </a:rPr>
              <a:t>a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sz="3200" dirty="0">
                <a:solidFill>
                  <a:srgbClr val="0000FF"/>
                </a:solidFill>
              </a:rPr>
              <a:t>tupl</a:t>
            </a:r>
            <a:r>
              <a:rPr lang="en-US" altLang="en-US" sz="3200" spc="-100" dirty="0">
                <a:solidFill>
                  <a:srgbClr val="0000FF"/>
                </a:solidFill>
              </a:rPr>
              <a:t>e</a:t>
            </a:r>
            <a:r>
              <a:rPr lang="en-US" altLang="en-US" sz="3200" dirty="0">
                <a:solidFill>
                  <a:srgbClr val="00B0F0"/>
                </a:solidFill>
              </a:rPr>
              <a:t>:</a:t>
            </a:r>
          </a:p>
          <a:p>
            <a:pPr marL="95250" indent="0" eaLnBrk="1">
              <a:lnSpc>
                <a:spcPct val="49000"/>
              </a:lnSpc>
              <a:spcBef>
                <a:spcPts val="120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*a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5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1,2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)#No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surprises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her</a:t>
            </a:r>
            <a:r>
              <a:rPr lang="en-US" altLang="en-US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See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slides</a:t>
            </a:r>
            <a:r>
              <a:rPr lang="en-US" altLang="en-US" sz="2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19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en-US" sz="1000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r>
              <a:rPr lang="en-US" altLang="en-US" spc="-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pc="-5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(1, 2)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f(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1,</a:t>
            </a:r>
            <a:r>
              <a:rPr lang="en-US" alt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#It will fail. Why?</a:t>
            </a:r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pc="-40" dirty="0" err="1">
                <a:solidFill>
                  <a:srgbClr val="FFCCCC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pc="-40" dirty="0">
                <a:solidFill>
                  <a:srgbClr val="FFCCCC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err="1">
                <a:solidFill>
                  <a:srgbClr val="FFCCCC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10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f()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got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CCCC"/>
                </a:solidFill>
                <a:latin typeface="Lucida Fax" panose="02060602050505020204" pitchFamily="18" charset="0"/>
              </a:rPr>
              <a:t>an</a:t>
            </a:r>
            <a:r>
              <a:rPr lang="en-US" altLang="en-US" sz="1800" dirty="0">
                <a:solidFill>
                  <a:srgbClr val="FFCCCC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unexpected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keyword</a:t>
            </a:r>
            <a:r>
              <a:rPr lang="en-US" altLang="en-US" sz="1800" u="sng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u="sng" dirty="0">
                <a:solidFill>
                  <a:srgbClr val="FF0000"/>
                </a:solidFill>
                <a:latin typeface="Lucida Fax" panose="02060602050505020204" pitchFamily="18" charset="0"/>
              </a:rPr>
              <a:t>argument</a:t>
            </a:r>
            <a:r>
              <a:rPr lang="en-US" altLang="en-US" sz="18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Lucida Fax" panose="02060602050505020204" pitchFamily="18" charset="0"/>
              </a:rPr>
              <a:t>'x'</a:t>
            </a:r>
          </a:p>
          <a:p>
            <a:pPr marL="95250" indent="0" eaLnBrk="1">
              <a:lnSpc>
                <a:spcPct val="85000"/>
              </a:lnSpc>
              <a:spcBef>
                <a:spcPts val="0"/>
              </a:spcBef>
              <a:buClrTx/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2894" y="0"/>
            <a:ext cx="9144000" cy="592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Function Parameters: </a:t>
            </a:r>
            <a:r>
              <a:rPr lang="en-US" altLang="zh-TW" sz="4400" b="1" kern="0" dirty="0">
                <a:solidFill>
                  <a:srgbClr val="0000FF"/>
                </a:solidFill>
                <a:latin typeface="Cooper Black" panose="0208090404030B020404" pitchFamily="18" charset="0"/>
              </a:rPr>
              <a:t>*</a:t>
            </a:r>
            <a:r>
              <a:rPr lang="en-US" altLang="zh-TW" sz="4400" kern="0" dirty="0">
                <a:solidFill>
                  <a:srgbClr val="0000FF"/>
                </a:solidFill>
                <a:latin typeface="Elephant" panose="02020904090505020303" pitchFamily="18" charset="0"/>
              </a:rPr>
              <a:t>x</a:t>
            </a:r>
            <a:r>
              <a:rPr lang="en-US" altLang="zh-TW" sz="4400" kern="0" dirty="0">
                <a:solidFill>
                  <a:srgbClr val="0070C0"/>
                </a:solidFill>
                <a:latin typeface="Elephant" panose="02020904090505020303" pitchFamily="18" charset="0"/>
              </a:rPr>
              <a:t> 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&amp; </a:t>
            </a:r>
            <a:r>
              <a:rPr lang="en-US" altLang="zh-TW" sz="4400" b="1" kern="0" dirty="0">
                <a:solidFill>
                  <a:srgbClr val="FFFFFF"/>
                </a:solidFill>
                <a:latin typeface="Cooper Black" panose="0208090404030B020404" pitchFamily="18" charset="0"/>
              </a:rPr>
              <a:t>**</a:t>
            </a:r>
            <a:r>
              <a:rPr lang="en-US" altLang="zh-TW" sz="4400" kern="0" dirty="0">
                <a:solidFill>
                  <a:srgbClr val="FFFFFF"/>
                </a:solidFill>
                <a:latin typeface="Elephant" panose="02020904090505020303" pitchFamily="18" charset="0"/>
              </a:rPr>
              <a:t>x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78906" y="4547714"/>
            <a:ext cx="4817809" cy="1182838"/>
          </a:xfrm>
          <a:prstGeom prst="wedgeRoundRectCallout">
            <a:avLst>
              <a:gd name="adj1" fmla="val 20751"/>
              <a:gd name="adj2" fmla="val -124572"/>
              <a:gd name="adj3" fmla="val 16667"/>
            </a:avLst>
          </a:prstGeom>
          <a:solidFill>
            <a:srgbClr val="99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charset="0"/>
              </a:rPr>
              <a:t>Apparently, keyword arguments</a:t>
            </a:r>
            <a:br>
              <a:rPr lang="en-US" altLang="zh-TW" sz="2800" dirty="0" smtClean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Times New Roman" charset="0"/>
              </a:rPr>
              <a:t>aren't positional arguments.</a:t>
            </a:r>
            <a:endParaRPr lang="en-US" altLang="zh-TW" sz="2800" i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9861" y="1627834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9861" y="2286325"/>
            <a:ext cx="819312" cy="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00" dirty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&gt;&gt;&gt;</a:t>
            </a:r>
            <a:endParaRPr lang="zh-TW" altLang="en-US" sz="26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82712" y="612648"/>
            <a:ext cx="1627632" cy="7498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627602" y="1980986"/>
            <a:ext cx="5157246" cy="1182838"/>
          </a:xfrm>
          <a:prstGeom prst="wedgeRoundRectCallout">
            <a:avLst>
              <a:gd name="adj1" fmla="val 21307"/>
              <a:gd name="adj2" fmla="val -124572"/>
              <a:gd name="adj3" fmla="val 16667"/>
            </a:avLst>
          </a:prstGeom>
          <a:solidFill>
            <a:srgbClr val="99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solidFill>
                  <a:srgbClr val="000000"/>
                </a:solidFill>
                <a:latin typeface="Times New Roman" charset="0"/>
              </a:rPr>
              <a:t>Because the *x would have</a:t>
            </a:r>
            <a:br>
              <a:rPr lang="en-US" altLang="zh-TW" sz="2800" dirty="0" smtClean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TW" sz="2800" dirty="0" smtClean="0">
                <a:solidFill>
                  <a:srgbClr val="000000"/>
                </a:solidFill>
                <a:latin typeface="Times New Roman" charset="0"/>
              </a:rPr>
              <a:t>accepted any positional arguments.</a:t>
            </a:r>
            <a:endParaRPr lang="en-US" altLang="zh-TW" sz="2800" i="1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10998</TotalTime>
  <Words>10065</Words>
  <Application>Microsoft Office PowerPoint</Application>
  <PresentationFormat>Custom</PresentationFormat>
  <Paragraphs>2323</Paragraphs>
  <Slides>151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151</vt:i4>
      </vt:variant>
    </vt:vector>
  </HeadingPairs>
  <TitlesOfParts>
    <vt:vector size="179" baseType="lpstr">
      <vt:lpstr>Arial Unicode MS</vt:lpstr>
      <vt:lpstr>LiSu</vt:lpstr>
      <vt:lpstr>ＭＳ Ｐゴシック</vt:lpstr>
      <vt:lpstr>ＭＳ Ｐゴシック</vt:lpstr>
      <vt:lpstr>新細明體</vt:lpstr>
      <vt:lpstr>Agency FB</vt:lpstr>
      <vt:lpstr>Arial</vt:lpstr>
      <vt:lpstr>Arial Narrow</vt:lpstr>
      <vt:lpstr>Arial Rounded MT Bold</vt:lpstr>
      <vt:lpstr>Bernard MT Condensed</vt:lpstr>
      <vt:lpstr>Calibri</vt:lpstr>
      <vt:lpstr>Calibri Light</vt:lpstr>
      <vt:lpstr>Consolas</vt:lpstr>
      <vt:lpstr>Cooper Black</vt:lpstr>
      <vt:lpstr>Courier New</vt:lpstr>
      <vt:lpstr>Ebrima</vt:lpstr>
      <vt:lpstr>Elephant</vt:lpstr>
      <vt:lpstr>Engravers MT</vt:lpstr>
      <vt:lpstr>Franklin Gothic Medium</vt:lpstr>
      <vt:lpstr>Leelawadee UI</vt:lpstr>
      <vt:lpstr>Lucida Console</vt:lpstr>
      <vt:lpstr>Lucida Fax</vt:lpstr>
      <vt:lpstr>Rockwell Extra Bold</vt:lpstr>
      <vt:lpstr>Times New Roman</vt:lpstr>
      <vt:lpstr>Wingdings</vt:lpstr>
      <vt:lpstr>Default Design</vt:lpstr>
      <vt:lpstr>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example: These wrapper functions both behave just like print()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 names</dc:title>
  <dc:creator>Steve Haga</dc:creator>
  <cp:lastModifiedBy>Me</cp:lastModifiedBy>
  <cp:revision>495</cp:revision>
  <dcterms:created xsi:type="dcterms:W3CDTF">2017-03-07T03:26:49Z</dcterms:created>
  <dcterms:modified xsi:type="dcterms:W3CDTF">2020-04-14T11:43:10Z</dcterms:modified>
</cp:coreProperties>
</file>