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32"/>
  </p:notesMasterIdLst>
  <p:sldIdLst>
    <p:sldId id="1339" r:id="rId6"/>
    <p:sldId id="1348" r:id="rId7"/>
    <p:sldId id="1341" r:id="rId8"/>
    <p:sldId id="1342" r:id="rId9"/>
    <p:sldId id="1343" r:id="rId10"/>
    <p:sldId id="1344" r:id="rId11"/>
    <p:sldId id="1345" r:id="rId12"/>
    <p:sldId id="1317" r:id="rId13"/>
    <p:sldId id="1310" r:id="rId14"/>
    <p:sldId id="1311" r:id="rId15"/>
    <p:sldId id="1312" r:id="rId16"/>
    <p:sldId id="1313" r:id="rId17"/>
    <p:sldId id="1314" r:id="rId18"/>
    <p:sldId id="1315" r:id="rId19"/>
    <p:sldId id="1338" r:id="rId20"/>
    <p:sldId id="1365" r:id="rId21"/>
    <p:sldId id="1368" r:id="rId22"/>
    <p:sldId id="1366" r:id="rId23"/>
    <p:sldId id="1364" r:id="rId24"/>
    <p:sldId id="1363" r:id="rId25"/>
    <p:sldId id="1362" r:id="rId26"/>
    <p:sldId id="1358" r:id="rId27"/>
    <p:sldId id="1495" r:id="rId28"/>
    <p:sldId id="1359" r:id="rId29"/>
    <p:sldId id="1370" r:id="rId30"/>
    <p:sldId id="1369" r:id="rId31"/>
    <p:sldId id="1319" r:id="rId32"/>
    <p:sldId id="1320" r:id="rId33"/>
    <p:sldId id="1321" r:id="rId34"/>
    <p:sldId id="1322" r:id="rId35"/>
    <p:sldId id="1374" r:id="rId36"/>
    <p:sldId id="1375" r:id="rId37"/>
    <p:sldId id="1376" r:id="rId38"/>
    <p:sldId id="1377" r:id="rId39"/>
    <p:sldId id="1378" r:id="rId40"/>
    <p:sldId id="1379" r:id="rId41"/>
    <p:sldId id="1380" r:id="rId42"/>
    <p:sldId id="1381" r:id="rId43"/>
    <p:sldId id="1333" r:id="rId44"/>
    <p:sldId id="1382" r:id="rId45"/>
    <p:sldId id="1454" r:id="rId46"/>
    <p:sldId id="1383" r:id="rId47"/>
    <p:sldId id="1384" r:id="rId48"/>
    <p:sldId id="1385" r:id="rId49"/>
    <p:sldId id="1386" r:id="rId50"/>
    <p:sldId id="1387" r:id="rId51"/>
    <p:sldId id="1388" r:id="rId52"/>
    <p:sldId id="1389" r:id="rId53"/>
    <p:sldId id="1390" r:id="rId54"/>
    <p:sldId id="1391" r:id="rId55"/>
    <p:sldId id="1392" r:id="rId56"/>
    <p:sldId id="1395" r:id="rId57"/>
    <p:sldId id="1396" r:id="rId58"/>
    <p:sldId id="1442" r:id="rId59"/>
    <p:sldId id="1455" r:id="rId60"/>
    <p:sldId id="1431" r:id="rId61"/>
    <p:sldId id="1432" r:id="rId62"/>
    <p:sldId id="1434" r:id="rId63"/>
    <p:sldId id="1435" r:id="rId64"/>
    <p:sldId id="1436" r:id="rId65"/>
    <p:sldId id="1433" r:id="rId66"/>
    <p:sldId id="1437" r:id="rId67"/>
    <p:sldId id="1438" r:id="rId68"/>
    <p:sldId id="1439" r:id="rId69"/>
    <p:sldId id="1440" r:id="rId70"/>
    <p:sldId id="1441" r:id="rId71"/>
    <p:sldId id="1456" r:id="rId72"/>
    <p:sldId id="1458" r:id="rId73"/>
    <p:sldId id="1459" r:id="rId74"/>
    <p:sldId id="1460" r:id="rId75"/>
    <p:sldId id="1461" r:id="rId76"/>
    <p:sldId id="1462" r:id="rId77"/>
    <p:sldId id="1463" r:id="rId78"/>
    <p:sldId id="1464" r:id="rId79"/>
    <p:sldId id="1468" r:id="rId80"/>
    <p:sldId id="1466" r:id="rId81"/>
    <p:sldId id="1465" r:id="rId82"/>
    <p:sldId id="1467" r:id="rId83"/>
    <p:sldId id="1469" r:id="rId84"/>
    <p:sldId id="1410" r:id="rId85"/>
    <p:sldId id="1412" r:id="rId86"/>
    <p:sldId id="1413" r:id="rId87"/>
    <p:sldId id="1414" r:id="rId88"/>
    <p:sldId id="1415" r:id="rId89"/>
    <p:sldId id="1416" r:id="rId90"/>
    <p:sldId id="1417" r:id="rId91"/>
    <p:sldId id="1418" r:id="rId92"/>
    <p:sldId id="1419" r:id="rId93"/>
    <p:sldId id="1420" r:id="rId94"/>
    <p:sldId id="1421" r:id="rId95"/>
    <p:sldId id="1422" r:id="rId96"/>
    <p:sldId id="1470" r:id="rId97"/>
    <p:sldId id="1471" r:id="rId98"/>
    <p:sldId id="1423" r:id="rId99"/>
    <p:sldId id="1424" r:id="rId100"/>
    <p:sldId id="1425" r:id="rId101"/>
    <p:sldId id="1426" r:id="rId102"/>
    <p:sldId id="1427" r:id="rId103"/>
    <p:sldId id="1428" r:id="rId104"/>
    <p:sldId id="1429" r:id="rId105"/>
    <p:sldId id="1430" r:id="rId106"/>
    <p:sldId id="1337" r:id="rId107"/>
    <p:sldId id="1444" r:id="rId108"/>
    <p:sldId id="1445" r:id="rId109"/>
    <p:sldId id="1472" r:id="rId110"/>
    <p:sldId id="1485" r:id="rId111"/>
    <p:sldId id="1486" r:id="rId112"/>
    <p:sldId id="1475" r:id="rId113"/>
    <p:sldId id="1477" r:id="rId114"/>
    <p:sldId id="1478" r:id="rId115"/>
    <p:sldId id="1479" r:id="rId116"/>
    <p:sldId id="1480" r:id="rId117"/>
    <p:sldId id="1481" r:id="rId118"/>
    <p:sldId id="1482" r:id="rId119"/>
    <p:sldId id="1483" r:id="rId120"/>
    <p:sldId id="1484" r:id="rId121"/>
    <p:sldId id="1248" r:id="rId122"/>
    <p:sldId id="1250" r:id="rId123"/>
    <p:sldId id="1249" r:id="rId124"/>
    <p:sldId id="1245" r:id="rId125"/>
    <p:sldId id="1244" r:id="rId126"/>
    <p:sldId id="1251" r:id="rId127"/>
    <p:sldId id="1252" r:id="rId128"/>
    <p:sldId id="1253" r:id="rId129"/>
    <p:sldId id="1254" r:id="rId130"/>
    <p:sldId id="1247" r:id="rId131"/>
    <p:sldId id="1240" r:id="rId132"/>
    <p:sldId id="1235" r:id="rId133"/>
    <p:sldId id="1237" r:id="rId134"/>
    <p:sldId id="1236" r:id="rId135"/>
    <p:sldId id="1233" r:id="rId136"/>
    <p:sldId id="1234" r:id="rId137"/>
    <p:sldId id="1193" r:id="rId138"/>
    <p:sldId id="1210" r:id="rId139"/>
    <p:sldId id="1211" r:id="rId140"/>
    <p:sldId id="1212" r:id="rId141"/>
    <p:sldId id="1262" r:id="rId142"/>
    <p:sldId id="1263" r:id="rId143"/>
    <p:sldId id="1264" r:id="rId144"/>
    <p:sldId id="1265" r:id="rId145"/>
    <p:sldId id="1267" r:id="rId146"/>
    <p:sldId id="1270" r:id="rId147"/>
    <p:sldId id="1157" r:id="rId148"/>
    <p:sldId id="1158" r:id="rId149"/>
    <p:sldId id="1159" r:id="rId150"/>
    <p:sldId id="1160" r:id="rId151"/>
    <p:sldId id="1161" r:id="rId152"/>
    <p:sldId id="1162" r:id="rId153"/>
    <p:sldId id="1163" r:id="rId154"/>
    <p:sldId id="1232" r:id="rId155"/>
    <p:sldId id="1231" r:id="rId156"/>
    <p:sldId id="1271" r:id="rId157"/>
    <p:sldId id="1272" r:id="rId158"/>
    <p:sldId id="1166" r:id="rId159"/>
    <p:sldId id="1273" r:id="rId160"/>
    <p:sldId id="1274" r:id="rId161"/>
    <p:sldId id="1276" r:id="rId162"/>
    <p:sldId id="1275" r:id="rId163"/>
    <p:sldId id="1277" r:id="rId164"/>
    <p:sldId id="1278" r:id="rId165"/>
    <p:sldId id="1279" r:id="rId166"/>
    <p:sldId id="1172" r:id="rId167"/>
    <p:sldId id="1173" r:id="rId168"/>
    <p:sldId id="1281" r:id="rId169"/>
    <p:sldId id="1175" r:id="rId170"/>
    <p:sldId id="1515" r:id="rId171"/>
    <p:sldId id="1516" r:id="rId172"/>
    <p:sldId id="1517" r:id="rId173"/>
    <p:sldId id="1511" r:id="rId174"/>
    <p:sldId id="1512" r:id="rId175"/>
    <p:sldId id="1213" r:id="rId176"/>
    <p:sldId id="1214" r:id="rId177"/>
    <p:sldId id="1215" r:id="rId178"/>
    <p:sldId id="1216" r:id="rId179"/>
    <p:sldId id="1217" r:id="rId180"/>
    <p:sldId id="1218" r:id="rId181"/>
    <p:sldId id="1219" r:id="rId182"/>
    <p:sldId id="1222" r:id="rId183"/>
    <p:sldId id="1223" r:id="rId184"/>
    <p:sldId id="1224" r:id="rId185"/>
    <p:sldId id="1487" r:id="rId186"/>
    <p:sldId id="1309" r:id="rId187"/>
    <p:sldId id="1308" r:id="rId188"/>
    <p:sldId id="1227" r:id="rId189"/>
    <p:sldId id="1291" r:id="rId190"/>
    <p:sldId id="1292" r:id="rId191"/>
    <p:sldId id="1293" r:id="rId192"/>
    <p:sldId id="1294" r:id="rId193"/>
    <p:sldId id="1295" r:id="rId194"/>
    <p:sldId id="1296" r:id="rId195"/>
    <p:sldId id="1488" r:id="rId196"/>
    <p:sldId id="1489" r:id="rId197"/>
    <p:sldId id="1490" r:id="rId198"/>
    <p:sldId id="1491" r:id="rId199"/>
    <p:sldId id="1298" r:id="rId200"/>
    <p:sldId id="1299" r:id="rId201"/>
    <p:sldId id="1300" r:id="rId202"/>
    <p:sldId id="1301" r:id="rId203"/>
    <p:sldId id="1302" r:id="rId204"/>
    <p:sldId id="1303" r:id="rId205"/>
    <p:sldId id="1304" r:id="rId206"/>
    <p:sldId id="1305" r:id="rId207"/>
    <p:sldId id="1306" r:id="rId208"/>
    <p:sldId id="1307" r:id="rId209"/>
    <p:sldId id="1288" r:id="rId210"/>
    <p:sldId id="1282" r:id="rId211"/>
    <p:sldId id="1283" r:id="rId212"/>
    <p:sldId id="1284" r:id="rId213"/>
    <p:sldId id="1285" r:id="rId214"/>
    <p:sldId id="1286" r:id="rId215"/>
    <p:sldId id="1228" r:id="rId216"/>
    <p:sldId id="1229" r:id="rId217"/>
    <p:sldId id="1230" r:id="rId218"/>
    <p:sldId id="1498" r:id="rId219"/>
    <p:sldId id="1499" r:id="rId220"/>
    <p:sldId id="1500" r:id="rId221"/>
    <p:sldId id="1501" r:id="rId222"/>
    <p:sldId id="1502" r:id="rId223"/>
    <p:sldId id="1503" r:id="rId224"/>
    <p:sldId id="1504" r:id="rId225"/>
    <p:sldId id="1505" r:id="rId226"/>
    <p:sldId id="1506" r:id="rId227"/>
    <p:sldId id="1507" r:id="rId228"/>
    <p:sldId id="1508" r:id="rId229"/>
    <p:sldId id="1509" r:id="rId230"/>
    <p:sldId id="1510" r:id="rId231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339933"/>
    <a:srgbClr val="FF9B9B"/>
    <a:srgbClr val="FF99CC"/>
    <a:srgbClr val="00CC5C"/>
    <a:srgbClr val="CF0FAA"/>
    <a:srgbClr val="92AF01"/>
    <a:srgbClr val="65B000"/>
    <a:srgbClr val="0070C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67" d="100"/>
          <a:sy n="67" d="100"/>
        </p:scale>
        <p:origin x="108" y="68"/>
      </p:cViewPr>
      <p:guideLst>
        <p:guide orient="horz" pos="2160"/>
        <p:guide pos="3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slide" Target="slides/slide154.xml"/><Relationship Id="rId170" Type="http://schemas.openxmlformats.org/officeDocument/2006/relationships/slide" Target="slides/slide165.xml"/><Relationship Id="rId191" Type="http://schemas.openxmlformats.org/officeDocument/2006/relationships/slide" Target="slides/slide186.xml"/><Relationship Id="rId205" Type="http://schemas.openxmlformats.org/officeDocument/2006/relationships/slide" Target="slides/slide200.xml"/><Relationship Id="rId226" Type="http://schemas.openxmlformats.org/officeDocument/2006/relationships/slide" Target="slides/slide22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81" Type="http://schemas.openxmlformats.org/officeDocument/2006/relationships/slide" Target="slides/slide176.xml"/><Relationship Id="rId216" Type="http://schemas.openxmlformats.org/officeDocument/2006/relationships/slide" Target="slides/slide211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71" Type="http://schemas.openxmlformats.org/officeDocument/2006/relationships/slide" Target="slides/slide166.xml"/><Relationship Id="rId192" Type="http://schemas.openxmlformats.org/officeDocument/2006/relationships/slide" Target="slides/slide187.xml"/><Relationship Id="rId206" Type="http://schemas.openxmlformats.org/officeDocument/2006/relationships/slide" Target="slides/slide201.xml"/><Relationship Id="rId227" Type="http://schemas.openxmlformats.org/officeDocument/2006/relationships/slide" Target="slides/slide222.xml"/><Relationship Id="rId12" Type="http://schemas.openxmlformats.org/officeDocument/2006/relationships/slide" Target="slides/slide7.xml"/><Relationship Id="rId33" Type="http://schemas.openxmlformats.org/officeDocument/2006/relationships/slide" Target="slides/slide28.xml"/><Relationship Id="rId108" Type="http://schemas.openxmlformats.org/officeDocument/2006/relationships/slide" Target="slides/slide103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5" Type="http://schemas.openxmlformats.org/officeDocument/2006/relationships/slide" Target="slides/slide70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61" Type="http://schemas.openxmlformats.org/officeDocument/2006/relationships/slide" Target="slides/slide156.xml"/><Relationship Id="rId182" Type="http://schemas.openxmlformats.org/officeDocument/2006/relationships/slide" Target="slides/slide177.xml"/><Relationship Id="rId217" Type="http://schemas.openxmlformats.org/officeDocument/2006/relationships/slide" Target="slides/slide212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5" Type="http://schemas.openxmlformats.org/officeDocument/2006/relationships/slide" Target="slides/slide60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51" Type="http://schemas.openxmlformats.org/officeDocument/2006/relationships/slide" Target="slides/slide146.xml"/><Relationship Id="rId172" Type="http://schemas.openxmlformats.org/officeDocument/2006/relationships/slide" Target="slides/slide167.xml"/><Relationship Id="rId193" Type="http://schemas.openxmlformats.org/officeDocument/2006/relationships/slide" Target="slides/slide188.xml"/><Relationship Id="rId207" Type="http://schemas.openxmlformats.org/officeDocument/2006/relationships/slide" Target="slides/slide202.xml"/><Relationship Id="rId228" Type="http://schemas.openxmlformats.org/officeDocument/2006/relationships/slide" Target="slides/slide223.xml"/><Relationship Id="rId13" Type="http://schemas.openxmlformats.org/officeDocument/2006/relationships/slide" Target="slides/slide8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20" Type="http://schemas.openxmlformats.org/officeDocument/2006/relationships/slide" Target="slides/slide115.xml"/><Relationship Id="rId141" Type="http://schemas.openxmlformats.org/officeDocument/2006/relationships/slide" Target="slides/slide136.xml"/><Relationship Id="rId7" Type="http://schemas.openxmlformats.org/officeDocument/2006/relationships/slide" Target="slides/slide2.xml"/><Relationship Id="rId162" Type="http://schemas.openxmlformats.org/officeDocument/2006/relationships/slide" Target="slides/slide157.xml"/><Relationship Id="rId183" Type="http://schemas.openxmlformats.org/officeDocument/2006/relationships/slide" Target="slides/slide178.xml"/><Relationship Id="rId218" Type="http://schemas.openxmlformats.org/officeDocument/2006/relationships/slide" Target="slides/slide213.xml"/><Relationship Id="rId24" Type="http://schemas.openxmlformats.org/officeDocument/2006/relationships/slide" Target="slides/slide19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31" Type="http://schemas.openxmlformats.org/officeDocument/2006/relationships/slide" Target="slides/slide126.xml"/><Relationship Id="rId152" Type="http://schemas.openxmlformats.org/officeDocument/2006/relationships/slide" Target="slides/slide147.xml"/><Relationship Id="rId173" Type="http://schemas.openxmlformats.org/officeDocument/2006/relationships/slide" Target="slides/slide168.xml"/><Relationship Id="rId194" Type="http://schemas.openxmlformats.org/officeDocument/2006/relationships/slide" Target="slides/slide189.xml"/><Relationship Id="rId208" Type="http://schemas.openxmlformats.org/officeDocument/2006/relationships/slide" Target="slides/slide203.xml"/><Relationship Id="rId229" Type="http://schemas.openxmlformats.org/officeDocument/2006/relationships/slide" Target="slides/slide224.xml"/><Relationship Id="rId14" Type="http://schemas.openxmlformats.org/officeDocument/2006/relationships/slide" Target="slides/slide9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8" Type="http://schemas.openxmlformats.org/officeDocument/2006/relationships/slide" Target="slides/slide3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slide" Target="slides/slide158.xml"/><Relationship Id="rId184" Type="http://schemas.openxmlformats.org/officeDocument/2006/relationships/slide" Target="slides/slide179.xml"/><Relationship Id="rId219" Type="http://schemas.openxmlformats.org/officeDocument/2006/relationships/slide" Target="slides/slide214.xml"/><Relationship Id="rId230" Type="http://schemas.openxmlformats.org/officeDocument/2006/relationships/slide" Target="slides/slide225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74" Type="http://schemas.openxmlformats.org/officeDocument/2006/relationships/slide" Target="slides/slide169.xml"/><Relationship Id="rId179" Type="http://schemas.openxmlformats.org/officeDocument/2006/relationships/slide" Target="slides/slide174.xml"/><Relationship Id="rId195" Type="http://schemas.openxmlformats.org/officeDocument/2006/relationships/slide" Target="slides/slide190.xml"/><Relationship Id="rId209" Type="http://schemas.openxmlformats.org/officeDocument/2006/relationships/slide" Target="slides/slide204.xml"/><Relationship Id="rId190" Type="http://schemas.openxmlformats.org/officeDocument/2006/relationships/slide" Target="slides/slide185.xml"/><Relationship Id="rId204" Type="http://schemas.openxmlformats.org/officeDocument/2006/relationships/slide" Target="slides/slide199.xml"/><Relationship Id="rId220" Type="http://schemas.openxmlformats.org/officeDocument/2006/relationships/slide" Target="slides/slide215.xml"/><Relationship Id="rId225" Type="http://schemas.openxmlformats.org/officeDocument/2006/relationships/slide" Target="slides/slide220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64" Type="http://schemas.openxmlformats.org/officeDocument/2006/relationships/slide" Target="slides/slide159.xml"/><Relationship Id="rId169" Type="http://schemas.openxmlformats.org/officeDocument/2006/relationships/slide" Target="slides/slide164.xml"/><Relationship Id="rId185" Type="http://schemas.openxmlformats.org/officeDocument/2006/relationships/slide" Target="slides/slide1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80" Type="http://schemas.openxmlformats.org/officeDocument/2006/relationships/slide" Target="slides/slide175.xml"/><Relationship Id="rId210" Type="http://schemas.openxmlformats.org/officeDocument/2006/relationships/slide" Target="slides/slide205.xml"/><Relationship Id="rId215" Type="http://schemas.openxmlformats.org/officeDocument/2006/relationships/slide" Target="slides/slide210.xml"/><Relationship Id="rId236" Type="http://schemas.openxmlformats.org/officeDocument/2006/relationships/tableStyles" Target="tableStyles.xml"/><Relationship Id="rId26" Type="http://schemas.openxmlformats.org/officeDocument/2006/relationships/slide" Target="slides/slide21.xml"/><Relationship Id="rId231" Type="http://schemas.openxmlformats.org/officeDocument/2006/relationships/slide" Target="slides/slide226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75" Type="http://schemas.openxmlformats.org/officeDocument/2006/relationships/slide" Target="slides/slide170.xml"/><Relationship Id="rId196" Type="http://schemas.openxmlformats.org/officeDocument/2006/relationships/slide" Target="slides/slide191.xml"/><Relationship Id="rId200" Type="http://schemas.openxmlformats.org/officeDocument/2006/relationships/slide" Target="slides/slide195.xml"/><Relationship Id="rId16" Type="http://schemas.openxmlformats.org/officeDocument/2006/relationships/slide" Target="slides/slide11.xml"/><Relationship Id="rId221" Type="http://schemas.openxmlformats.org/officeDocument/2006/relationships/slide" Target="slides/slide216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65" Type="http://schemas.openxmlformats.org/officeDocument/2006/relationships/slide" Target="slides/slide160.xml"/><Relationship Id="rId186" Type="http://schemas.openxmlformats.org/officeDocument/2006/relationships/slide" Target="slides/slide181.xml"/><Relationship Id="rId211" Type="http://schemas.openxmlformats.org/officeDocument/2006/relationships/slide" Target="slides/slide206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Relationship Id="rId176" Type="http://schemas.openxmlformats.org/officeDocument/2006/relationships/slide" Target="slides/slide171.xml"/><Relationship Id="rId197" Type="http://schemas.openxmlformats.org/officeDocument/2006/relationships/slide" Target="slides/slide192.xml"/><Relationship Id="rId201" Type="http://schemas.openxmlformats.org/officeDocument/2006/relationships/slide" Target="slides/slide196.xml"/><Relationship Id="rId222" Type="http://schemas.openxmlformats.org/officeDocument/2006/relationships/slide" Target="slides/slide21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24" Type="http://schemas.openxmlformats.org/officeDocument/2006/relationships/slide" Target="slides/slide119.xml"/><Relationship Id="rId70" Type="http://schemas.openxmlformats.org/officeDocument/2006/relationships/slide" Target="slides/slide65.xml"/><Relationship Id="rId91" Type="http://schemas.openxmlformats.org/officeDocument/2006/relationships/slide" Target="slides/slide86.xml"/><Relationship Id="rId145" Type="http://schemas.openxmlformats.org/officeDocument/2006/relationships/slide" Target="slides/slide140.xml"/><Relationship Id="rId166" Type="http://schemas.openxmlformats.org/officeDocument/2006/relationships/slide" Target="slides/slide161.xml"/><Relationship Id="rId187" Type="http://schemas.openxmlformats.org/officeDocument/2006/relationships/slide" Target="slides/slide18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7.xml"/><Relationship Id="rId233" Type="http://schemas.openxmlformats.org/officeDocument/2006/relationships/presProps" Target="presProps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60" Type="http://schemas.openxmlformats.org/officeDocument/2006/relationships/slide" Target="slides/slide55.xml"/><Relationship Id="rId81" Type="http://schemas.openxmlformats.org/officeDocument/2006/relationships/slide" Target="slides/slide76.xml"/><Relationship Id="rId135" Type="http://schemas.openxmlformats.org/officeDocument/2006/relationships/slide" Target="slides/slide130.xml"/><Relationship Id="rId156" Type="http://schemas.openxmlformats.org/officeDocument/2006/relationships/slide" Target="slides/slide151.xml"/><Relationship Id="rId177" Type="http://schemas.openxmlformats.org/officeDocument/2006/relationships/slide" Target="slides/slide172.xml"/><Relationship Id="rId198" Type="http://schemas.openxmlformats.org/officeDocument/2006/relationships/slide" Target="slides/slide193.xml"/><Relationship Id="rId202" Type="http://schemas.openxmlformats.org/officeDocument/2006/relationships/slide" Target="slides/slide197.xml"/><Relationship Id="rId223" Type="http://schemas.openxmlformats.org/officeDocument/2006/relationships/slide" Target="slides/slide21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104" Type="http://schemas.openxmlformats.org/officeDocument/2006/relationships/slide" Target="slides/slide99.xml"/><Relationship Id="rId125" Type="http://schemas.openxmlformats.org/officeDocument/2006/relationships/slide" Target="slides/slide120.xml"/><Relationship Id="rId146" Type="http://schemas.openxmlformats.org/officeDocument/2006/relationships/slide" Target="slides/slide141.xml"/><Relationship Id="rId167" Type="http://schemas.openxmlformats.org/officeDocument/2006/relationships/slide" Target="slides/slide162.xml"/><Relationship Id="rId188" Type="http://schemas.openxmlformats.org/officeDocument/2006/relationships/slide" Target="slides/slide183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13" Type="http://schemas.openxmlformats.org/officeDocument/2006/relationships/slide" Target="slides/slide208.xml"/><Relationship Id="rId234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115" Type="http://schemas.openxmlformats.org/officeDocument/2006/relationships/slide" Target="slides/slide110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slide" Target="slides/slide173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9" Type="http://schemas.openxmlformats.org/officeDocument/2006/relationships/slide" Target="slides/slide194.xml"/><Relationship Id="rId203" Type="http://schemas.openxmlformats.org/officeDocument/2006/relationships/slide" Target="slides/slide198.xml"/><Relationship Id="rId19" Type="http://schemas.openxmlformats.org/officeDocument/2006/relationships/slide" Target="slides/slide14.xml"/><Relationship Id="rId224" Type="http://schemas.openxmlformats.org/officeDocument/2006/relationships/slide" Target="slides/slide219.xml"/><Relationship Id="rId30" Type="http://schemas.openxmlformats.org/officeDocument/2006/relationships/slide" Target="slides/slide2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189" Type="http://schemas.openxmlformats.org/officeDocument/2006/relationships/slide" Target="slides/slide184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9.xml"/><Relationship Id="rId235" Type="http://schemas.openxmlformats.org/officeDocument/2006/relationships/theme" Target="theme/theme1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28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0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09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27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ECED83F-33EE-4E3E-90B4-BDCF3368AA78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76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25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9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14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45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9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24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7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3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6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0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5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4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16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1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0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6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6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1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53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8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1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22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22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99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03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5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05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8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5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9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04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5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41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6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9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090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68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07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87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176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814" indent="0" algn="ctr">
              <a:buNone/>
              <a:defRPr sz="1998"/>
            </a:lvl2pPr>
            <a:lvl3pPr marL="913629" indent="0" algn="ctr">
              <a:buNone/>
              <a:defRPr sz="1799"/>
            </a:lvl3pPr>
            <a:lvl4pPr marL="1370443" indent="0" algn="ctr">
              <a:buNone/>
              <a:defRPr sz="1599"/>
            </a:lvl4pPr>
            <a:lvl5pPr marL="1827258" indent="0" algn="ctr">
              <a:buNone/>
              <a:defRPr sz="1599"/>
            </a:lvl5pPr>
            <a:lvl6pPr marL="2284072" indent="0" algn="ctr">
              <a:buNone/>
              <a:defRPr sz="1599"/>
            </a:lvl6pPr>
            <a:lvl7pPr marL="2740887" indent="0" algn="ctr">
              <a:buNone/>
              <a:defRPr sz="1599"/>
            </a:lvl7pPr>
            <a:lvl8pPr marL="3197701" indent="0" algn="ctr">
              <a:buNone/>
              <a:defRPr sz="1599"/>
            </a:lvl8pPr>
            <a:lvl9pPr marL="3654515" indent="0" algn="ctr">
              <a:buNone/>
              <a:defRPr sz="15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47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536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7" y="1709741"/>
            <a:ext cx="8391942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7" y="4589467"/>
            <a:ext cx="839194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814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62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44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2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07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88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70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51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73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4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6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9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2" y="1681164"/>
            <a:ext cx="4116155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14" indent="0">
              <a:buNone/>
              <a:defRPr sz="1998" b="1"/>
            </a:lvl2pPr>
            <a:lvl3pPr marL="913629" indent="0">
              <a:buNone/>
              <a:defRPr sz="1799" b="1"/>
            </a:lvl3pPr>
            <a:lvl4pPr marL="1370443" indent="0">
              <a:buNone/>
              <a:defRPr sz="1599" b="1"/>
            </a:lvl4pPr>
            <a:lvl5pPr marL="1827258" indent="0">
              <a:buNone/>
              <a:defRPr sz="1599" b="1"/>
            </a:lvl5pPr>
            <a:lvl6pPr marL="2284072" indent="0">
              <a:buNone/>
              <a:defRPr sz="1599" b="1"/>
            </a:lvl6pPr>
            <a:lvl7pPr marL="2740887" indent="0">
              <a:buNone/>
              <a:defRPr sz="1599" b="1"/>
            </a:lvl7pPr>
            <a:lvl8pPr marL="3197701" indent="0">
              <a:buNone/>
              <a:defRPr sz="1599" b="1"/>
            </a:lvl8pPr>
            <a:lvl9pPr marL="3654515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2" y="2505075"/>
            <a:ext cx="41161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7" y="1681164"/>
            <a:ext cx="4136427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14" indent="0">
              <a:buNone/>
              <a:defRPr sz="1998" b="1"/>
            </a:lvl2pPr>
            <a:lvl3pPr marL="913629" indent="0">
              <a:buNone/>
              <a:defRPr sz="1799" b="1"/>
            </a:lvl3pPr>
            <a:lvl4pPr marL="1370443" indent="0">
              <a:buNone/>
              <a:defRPr sz="1599" b="1"/>
            </a:lvl4pPr>
            <a:lvl5pPr marL="1827258" indent="0">
              <a:buNone/>
              <a:defRPr sz="1599" b="1"/>
            </a:lvl5pPr>
            <a:lvl6pPr marL="2284072" indent="0">
              <a:buNone/>
              <a:defRPr sz="1599" b="1"/>
            </a:lvl6pPr>
            <a:lvl7pPr marL="2740887" indent="0">
              <a:buNone/>
              <a:defRPr sz="1599" b="1"/>
            </a:lvl7pPr>
            <a:lvl8pPr marL="3197701" indent="0">
              <a:buNone/>
              <a:defRPr sz="1599" b="1"/>
            </a:lvl8pPr>
            <a:lvl9pPr marL="3654515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7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0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153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97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8"/>
            <a:ext cx="4925705" cy="4873625"/>
          </a:xfrm>
        </p:spPr>
        <p:txBody>
          <a:bodyPr/>
          <a:lstStyle>
            <a:lvl1pPr>
              <a:defRPr sz="3197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14" indent="0">
              <a:buNone/>
              <a:defRPr sz="1399"/>
            </a:lvl2pPr>
            <a:lvl3pPr marL="913629" indent="0">
              <a:buNone/>
              <a:defRPr sz="1199"/>
            </a:lvl3pPr>
            <a:lvl4pPr marL="1370443" indent="0">
              <a:buNone/>
              <a:defRPr sz="999"/>
            </a:lvl4pPr>
            <a:lvl5pPr marL="1827258" indent="0">
              <a:buNone/>
              <a:defRPr sz="999"/>
            </a:lvl5pPr>
            <a:lvl6pPr marL="2284072" indent="0">
              <a:buNone/>
              <a:defRPr sz="999"/>
            </a:lvl6pPr>
            <a:lvl7pPr marL="2740887" indent="0">
              <a:buNone/>
              <a:defRPr sz="999"/>
            </a:lvl7pPr>
            <a:lvl8pPr marL="3197701" indent="0">
              <a:buNone/>
              <a:defRPr sz="999"/>
            </a:lvl8pPr>
            <a:lvl9pPr marL="3654515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144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8" y="987428"/>
            <a:ext cx="4925705" cy="4873625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814" indent="0">
              <a:buNone/>
              <a:defRPr sz="2798"/>
            </a:lvl2pPr>
            <a:lvl3pPr marL="913629" indent="0">
              <a:buNone/>
              <a:defRPr sz="2398"/>
            </a:lvl3pPr>
            <a:lvl4pPr marL="1370443" indent="0">
              <a:buNone/>
              <a:defRPr sz="1998"/>
            </a:lvl4pPr>
            <a:lvl5pPr marL="1827258" indent="0">
              <a:buNone/>
              <a:defRPr sz="1998"/>
            </a:lvl5pPr>
            <a:lvl6pPr marL="2284072" indent="0">
              <a:buNone/>
              <a:defRPr sz="1998"/>
            </a:lvl6pPr>
            <a:lvl7pPr marL="2740887" indent="0">
              <a:buNone/>
              <a:defRPr sz="1998"/>
            </a:lvl7pPr>
            <a:lvl8pPr marL="3197701" indent="0">
              <a:buNone/>
              <a:defRPr sz="1998"/>
            </a:lvl8pPr>
            <a:lvl9pPr marL="3654515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14" indent="0">
              <a:buNone/>
              <a:defRPr sz="1399"/>
            </a:lvl2pPr>
            <a:lvl3pPr marL="913629" indent="0">
              <a:buNone/>
              <a:defRPr sz="1199"/>
            </a:lvl3pPr>
            <a:lvl4pPr marL="1370443" indent="0">
              <a:buNone/>
              <a:defRPr sz="999"/>
            </a:lvl4pPr>
            <a:lvl5pPr marL="1827258" indent="0">
              <a:buNone/>
              <a:defRPr sz="999"/>
            </a:lvl5pPr>
            <a:lvl6pPr marL="2284072" indent="0">
              <a:buNone/>
              <a:defRPr sz="999"/>
            </a:lvl6pPr>
            <a:lvl7pPr marL="2740887" indent="0">
              <a:buNone/>
              <a:defRPr sz="999"/>
            </a:lvl7pPr>
            <a:lvl8pPr marL="3197701" indent="0">
              <a:buNone/>
              <a:defRPr sz="999"/>
            </a:lvl8pPr>
            <a:lvl9pPr marL="3654515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824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6"/>
            <a:ext cx="209798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5" y="365126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1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9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2" y="6356354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5875"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4" y="6356354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4" y="6356354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587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3629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07" indent="-228407" algn="l" defTabSz="913629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222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36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851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665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478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294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108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923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14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29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443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258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072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887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701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515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104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6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from…import </a:t>
            </a:r>
            <a:r>
              <a:rPr lang="en-US" altLang="zh-TW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* 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dirty="0"/>
              <a:t>You can also import </a:t>
            </a:r>
            <a:r>
              <a:rPr lang="en-US" sz="3600" u="sng" dirty="0"/>
              <a:t>all names</a:t>
            </a:r>
            <a:r>
              <a:rPr lang="en-US" sz="3600" dirty="0"/>
              <a:t> from a module:</a:t>
            </a:r>
          </a:p>
          <a:p>
            <a:pPr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import </a:t>
            </a: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  <a:cs typeface="Courier New" pitchFamily="49" charset="0"/>
              </a:rPr>
              <a:t>*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288925" indent="-288925">
              <a:lnSpc>
                <a:spcPct val="85000"/>
              </a:lnSpc>
            </a:pPr>
            <a:r>
              <a:rPr lang="en-US" sz="3600" dirty="0"/>
              <a:t>It’s an easy way to access everything without </a:t>
            </a:r>
            <a:r>
              <a:rPr lang="en-US" sz="3600" dirty="0" smtClean="0"/>
              <a:t>  all </a:t>
            </a:r>
            <a:r>
              <a:rPr lang="en-US" sz="3600" dirty="0"/>
              <a:t>of the typing of module names.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But don’t overuse it, because it makes your program unnecessarily large, etc.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Also, Windows computers may, in rare cases, have problems if two methods are the same except for upper and lower case. </a:t>
            </a:r>
          </a:p>
          <a:p>
            <a:pPr lvl="2">
              <a:spcBef>
                <a:spcPts val="800"/>
              </a:spcBef>
            </a:pPr>
            <a:r>
              <a:rPr lang="en-US" dirty="0"/>
              <a:t>It’s unlikely, but still something to be aware of...</a:t>
            </a:r>
          </a:p>
        </p:txBody>
      </p:sp>
    </p:spTree>
    <p:extLst>
      <p:ext uri="{BB962C8B-B14F-4D97-AF65-F5344CB8AC3E}">
        <p14:creationId xmlns:p14="http://schemas.microsoft.com/office/powerpoint/2010/main" val="14481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sv-SE" altLang="zh-TW" sz="2300" spc="-96" dirty="0">
                <a:latin typeface="Lucida Console" panose="020B0609040504020204" pitchFamily="49" charset="0"/>
              </a:rPr>
              <a:t>=</a:t>
            </a: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sv-SE" altLang="zh-TW" sz="2300" spc="-96" dirty="0">
                <a:latin typeface="Lucida Console" panose="020B0609040504020204" pitchFamily="49" charset="0"/>
              </a:rPr>
              <a:t>;</a:t>
            </a:r>
            <a:r>
              <a:rPr lang="sv-SE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(</a:t>
            </a:r>
            <a:r>
              <a:rPr lang="sv-SE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)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#No error if X defined B4 exec’d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'exec' mode, compiles any number of statements into a bytecode that </a:t>
            </a:r>
            <a:r>
              <a:rPr lang="en-US" altLang="zh-TW" sz="3000" dirty="0" smtClean="0">
                <a:solidFill>
                  <a:srgbClr val="2D2DB9"/>
                </a:solidFill>
              </a:rPr>
              <a:t>always </a:t>
            </a:r>
            <a:r>
              <a:rPr lang="en-US" altLang="zh-TW" sz="3000" dirty="0">
                <a:solidFill>
                  <a:srgbClr val="2D2DB9"/>
                </a:solidFill>
              </a:rPr>
              <a:t>returns None: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96" dirty="0">
                <a:latin typeface="Lucida Console" panose="020B0609040504020204" pitchFamily="49" charset="0"/>
              </a:rPr>
              <a:t>,'&lt;string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400" b="1" spc="-150" dirty="0">
                <a:solidFill>
                  <a:srgbClr val="0066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</a:t>
            </a:r>
            <a:r>
              <a:rPr lang="en-US" altLang="zh-TW" sz="20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(compile('print(42)','&lt;string&gt;','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140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</a:t>
            </a:r>
            <a:r>
              <a:rPr lang="en-US" altLang="zh-TW" sz="3000" b="1" dirty="0" err="1">
                <a:solidFill>
                  <a:srgbClr val="2D2DB9"/>
                </a:solidFill>
              </a:rPr>
              <a:t>eval</a:t>
            </a:r>
            <a:r>
              <a:rPr lang="en-US" altLang="zh-TW" sz="3000" dirty="0">
                <a:solidFill>
                  <a:srgbClr val="2D2DB9"/>
                </a:solidFill>
              </a:rPr>
              <a:t>' mode, it compiles a single expression into </a:t>
            </a:r>
            <a:r>
              <a:rPr lang="en-US" altLang="zh-TW" sz="3000" spc="-10" dirty="0">
                <a:solidFill>
                  <a:srgbClr val="2D2DB9"/>
                </a:solidFill>
              </a:rPr>
              <a:t>bytecode that returns the stringed expression’s value:</a:t>
            </a:r>
            <a:endParaRPr lang="en-US" altLang="zh-TW" sz="3000" spc="-1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 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#42</a:t>
            </a:r>
            <a:r>
              <a:rPr lang="en-US" altLang="zh-TW" sz="18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ignored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latin typeface="Lucida Console" panose="020B0609040504020204" pitchFamily="49" charset="0"/>
              </a:rPr>
              <a:t>compile('print(1);print(2)','&lt;string&gt;','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print(1);print(2)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094" y="4370832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9094" y="1981200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9094" y="4663440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[x[2],x[6],x[8:10],x[16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</a:t>
            </a:r>
            <a:endParaRPr lang="en-US" altLang="zh-TW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49240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'super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[x[2],x[6],x[8:10],x[16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['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'exec'], 'help']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9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commandsWeDiscussedInLecture5=_</a:t>
            </a:r>
            <a:endParaRPr lang="en-US" altLang="zh-TW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88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176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{*_})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326880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12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F7F7F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F7F7F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F7F7F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4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math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 smtClean="0">
                <a:solidFill>
                  <a:srgbClr val="0070C0"/>
                </a:solidFill>
              </a:rPr>
              <a:t>The imported object has methods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'credits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EFEFE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EFEFE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E7E7E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E7E7E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E7E7E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DFDFD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DFDFD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DFDFD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D7D7D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D7D7D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D7D7D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CFCFC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CFCFC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CFCFC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C7C7C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C7C7C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C7C7C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'zip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commandsWeDiscussedInLecture5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1094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control flow statements are:</a:t>
            </a:r>
            <a:endParaRPr lang="en-US" altLang="en-US" sz="4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119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control flow statements are:</a:t>
            </a:r>
            <a:endParaRPr lang="en-US" altLang="en-US" sz="4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prstClr val="black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prstClr val="white">
                    <a:lumMod val="6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prstClr val="white">
                    <a:lumMod val="65000"/>
                  </a:prstClr>
                </a:solidFill>
              </a:rPr>
              <a:t>	  </a:t>
            </a:r>
            <a:r>
              <a:rPr lang="en-US" altLang="en-US" sz="3200" b="1" dirty="0">
                <a:solidFill>
                  <a:prstClr val="white">
                    <a:lumMod val="6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7237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syntax </a:t>
            </a:r>
            <a:r>
              <a:rPr lang="en-US" altLang="en-US" sz="4000" dirty="0"/>
              <a:t>of a</a:t>
            </a:r>
            <a:r>
              <a:rPr lang="en-US" altLang="en-US" sz="4000" dirty="0" smtClean="0"/>
              <a:t> simple if </a:t>
            </a:r>
            <a:r>
              <a:rPr lang="en-US" altLang="en-US" sz="4000" dirty="0"/>
              <a:t>statement is: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expression: </a:t>
            </a:r>
          </a:p>
          <a:p>
            <a:pPr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  statement(s) </a:t>
            </a:r>
            <a:endParaRPr lang="en-US" alt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cos</a:t>
            </a:r>
            <a:endParaRPr lang="en-US" sz="32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 smtClean="0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 smtClean="0">
                <a:solidFill>
                  <a:srgbClr val="5C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rgbClr val="FF2929"/>
                </a:solidFill>
                <a:latin typeface="Lucida Console" panose="020B0609040504020204" pitchFamily="49" charset="0"/>
              </a:rPr>
              <a:t>'math'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cos(0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50" dirty="0">
                <a:solidFill>
                  <a:srgbClr val="0070C0"/>
                </a:solidFill>
              </a:rPr>
              <a:t>But</a:t>
            </a:r>
            <a:r>
              <a:rPr lang="en-US" altLang="en-US" sz="36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fr</a:t>
            </a:r>
            <a:r>
              <a:rPr lang="en-US" altLang="en-US" spc="-200" dirty="0">
                <a:solidFill>
                  <a:srgbClr val="0070C0"/>
                </a:solidFill>
              </a:rPr>
              <a:t>o</a:t>
            </a:r>
            <a:r>
              <a:rPr lang="en-US" altLang="en-US" spc="-50" dirty="0">
                <a:solidFill>
                  <a:srgbClr val="0070C0"/>
                </a:solidFill>
              </a:rPr>
              <a:t>m</a:t>
            </a:r>
            <a:r>
              <a:rPr lang="en-US" altLang="en-US" sz="3600" b="1" spc="-50" dirty="0">
                <a:solidFill>
                  <a:srgbClr val="0070C0"/>
                </a:solidFill>
              </a:rPr>
              <a:t>...</a:t>
            </a:r>
            <a:r>
              <a:rPr lang="en-US" altLang="en-US" spc="-50" dirty="0" smtClean="0">
                <a:solidFill>
                  <a:srgbClr val="0070C0"/>
                </a:solidFill>
              </a:rPr>
              <a:t>i</a:t>
            </a:r>
            <a:r>
              <a:rPr lang="en-US" altLang="en-US" spc="-200" dirty="0" smtClean="0">
                <a:solidFill>
                  <a:srgbClr val="0070C0"/>
                </a:solidFill>
              </a:rPr>
              <a:t>m</a:t>
            </a:r>
            <a:r>
              <a:rPr lang="en-US" altLang="en-US" spc="-50" dirty="0" smtClean="0">
                <a:solidFill>
                  <a:srgbClr val="0070C0"/>
                </a:solidFill>
              </a:rPr>
              <a:t>p</a:t>
            </a:r>
            <a:r>
              <a:rPr lang="en-US" altLang="en-US" spc="-200" dirty="0" smtClean="0">
                <a:solidFill>
                  <a:srgbClr val="0070C0"/>
                </a:solidFill>
              </a:rPr>
              <a:t>o</a:t>
            </a:r>
            <a:r>
              <a:rPr lang="en-US" altLang="en-US" spc="-50" dirty="0" smtClean="0">
                <a:solidFill>
                  <a:srgbClr val="0070C0"/>
                </a:solidFill>
              </a:rPr>
              <a:t>rt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pc="-50" dirty="0" smtClean="0">
                <a:solidFill>
                  <a:srgbClr val="0070C0"/>
                </a:solidFill>
              </a:rPr>
              <a:t>as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 smtClean="0">
                <a:solidFill>
                  <a:srgbClr val="0070C0"/>
                </a:solidFill>
              </a:rPr>
              <a:t>direct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access:</a:t>
            </a:r>
            <a:endParaRPr lang="en-GB" altLang="en-US" spc="-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5926" y="1143001"/>
            <a:ext cx="9423368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3600" dirty="0"/>
              <a:t>If the body of an if clause consists of only a single line, it may go on the same line as the </a:t>
            </a:r>
            <a:r>
              <a:rPr lang="en-US" altLang="en-US" sz="3600" dirty="0" smtClean="0"/>
              <a:t>header:</a:t>
            </a:r>
            <a:endParaRPr lang="en-US" altLang="en-US" sz="100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The value is 1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800" dirty="0" smtClean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Or the body may go on the next line: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The value is 1")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If:  Single-Statement Bodies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5926" y="1143001"/>
            <a:ext cx="9563862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3600" dirty="0"/>
              <a:t>Even if the </a:t>
            </a:r>
            <a:r>
              <a:rPr lang="en-US" altLang="en-US" sz="3600" dirty="0">
                <a:solidFill>
                  <a:srgbClr val="0070C0"/>
                </a:solidFill>
              </a:rPr>
              <a:t>body</a:t>
            </a:r>
            <a:r>
              <a:rPr lang="en-US" altLang="en-US" sz="3600" dirty="0"/>
              <a:t> is larger, it still can go on the same line as the </a:t>
            </a:r>
            <a:r>
              <a:rPr lang="en-US" altLang="en-US" sz="3600" dirty="0" smtClean="0"/>
              <a:t>header:</a:t>
            </a:r>
            <a:endParaRPr lang="en-US" altLang="en-US" sz="100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"); print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("2")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800" dirty="0" smtClean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Or the body may go on the next lines: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 body gets indented</a:t>
            </a:r>
            <a:endParaRPr lang="en-US" altLang="en-US" sz="2800" dirty="0">
              <a:solidFill>
                <a:srgbClr val="FFC8C8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print("2")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indent</a:t>
            </a:r>
            <a:r>
              <a:rPr lang="en-US" altLang="en-US" sz="24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amount</a:t>
            </a:r>
            <a:r>
              <a:rPr lang="en-US" altLang="en-US" sz="24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mu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st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fi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xe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zh-TW" altLang="en-US" sz="2400" spc="-100" baseline="100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一</a:t>
            </a:r>
            <a:r>
              <a:rPr lang="zh-TW" altLang="en-US" sz="24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贯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4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You </a:t>
            </a:r>
            <a:r>
              <a:rPr lang="en-US" altLang="en-US" sz="3600" b="1" dirty="0" smtClean="0">
                <a:solidFill>
                  <a:prstClr val="black"/>
                </a:solidFill>
              </a:rPr>
              <a:t>cannot</a:t>
            </a:r>
            <a:r>
              <a:rPr lang="en-US" altLang="en-US" sz="3600" dirty="0" smtClean="0">
                <a:solidFill>
                  <a:prstClr val="black"/>
                </a:solidFill>
              </a:rPr>
              <a:t> mix-and-match the two above styles: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28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z="28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This is an error</a:t>
            </a:r>
            <a:endParaRPr lang="en-US" altLang="en-US" sz="2800" dirty="0">
              <a:solidFill>
                <a:srgbClr val="FF9B9B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If:  Multi-Statement Bodies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454887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>
              <a:spcBef>
                <a:spcPts val="0"/>
              </a:spcBef>
              <a:buNone/>
            </a:pP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even number\n");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("was found\n</a:t>
            </a:r>
            <a:r>
              <a:rPr lang="en-US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("done\n");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Example </a:t>
            </a:r>
            <a:r>
              <a:rPr lang="en-US" altLang="en-US" sz="4800" dirty="0">
                <a:solidFill>
                  <a:srgbClr val="0070C0"/>
                </a:solidFill>
              </a:rPr>
              <a:t>of </a:t>
            </a:r>
            <a:r>
              <a:rPr lang="en-US" altLang="en-US" sz="4800" dirty="0" smtClean="0">
                <a:solidFill>
                  <a:srgbClr val="0070C0"/>
                </a:solidFill>
              </a:rPr>
              <a:t>Why </a:t>
            </a:r>
            <a:r>
              <a:rPr lang="en-US" altLang="en-US" sz="4800" dirty="0">
                <a:solidFill>
                  <a:srgbClr val="0070C0"/>
                </a:solidFill>
              </a:rPr>
              <a:t>Indentation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8876" y="3556006"/>
            <a:ext cx="4098018" cy="1975546"/>
            <a:chOff x="5338876" y="3556006"/>
            <a:chExt cx="4098018" cy="1975546"/>
          </a:xfrm>
        </p:grpSpPr>
        <p:sp>
          <p:nvSpPr>
            <p:cNvPr id="10" name="Isosceles Triangle 9"/>
            <p:cNvSpPr/>
            <p:nvPr/>
          </p:nvSpPr>
          <p:spPr>
            <a:xfrm rot="14150179" flipH="1">
              <a:off x="6468545" y="4249910"/>
              <a:ext cx="838200" cy="17250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454887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>
              <a:spcBef>
                <a:spcPts val="0"/>
              </a:spcBef>
              <a:buNone/>
            </a:pP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equivalent 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even number\n");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("was found\n");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("done\n");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Example </a:t>
            </a:r>
            <a:r>
              <a:rPr lang="en-US" altLang="en-US" sz="4800" dirty="0">
                <a:solidFill>
                  <a:srgbClr val="0070C0"/>
                </a:solidFill>
              </a:rPr>
              <a:t>of </a:t>
            </a:r>
            <a:r>
              <a:rPr lang="en-US" altLang="en-US" sz="4800" dirty="0" smtClean="0">
                <a:solidFill>
                  <a:srgbClr val="0070C0"/>
                </a:solidFill>
              </a:rPr>
              <a:t>Why </a:t>
            </a:r>
            <a:r>
              <a:rPr lang="en-US" altLang="en-US" sz="4800" dirty="0">
                <a:solidFill>
                  <a:srgbClr val="0070C0"/>
                </a:solidFill>
              </a:rPr>
              <a:t>Indentation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8876" y="3556006"/>
            <a:ext cx="4098018" cy="1975546"/>
            <a:chOff x="5338876" y="3556006"/>
            <a:chExt cx="4098018" cy="1975546"/>
          </a:xfrm>
        </p:grpSpPr>
        <p:sp>
          <p:nvSpPr>
            <p:cNvPr id="10" name="Isosceles Triangle 9"/>
            <p:cNvSpPr/>
            <p:nvPr/>
          </p:nvSpPr>
          <p:spPr>
            <a:xfrm rot="14150179" flipH="1">
              <a:off x="6468545" y="4249910"/>
              <a:ext cx="838200" cy="17250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5338876" y="2258453"/>
            <a:ext cx="4098018" cy="3073397"/>
          </a:xfrm>
          <a:prstGeom prst="wedgeRoundRectCallout">
            <a:avLst>
              <a:gd name="adj1" fmla="val -154168"/>
              <a:gd name="adj2" fmla="val 47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The point is that bugs like this are common in C programs, and the indentation in those programs is usually correct, even when the braces are wrong.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997405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{   if (x!=0)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 nonzero even number\n</a:t>
            </a:r>
            <a:r>
              <a:rPr lang="en-US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odd number\n");</a:t>
            </a:r>
          </a:p>
          <a:p>
            <a:pPr>
              <a:spcBef>
                <a:spcPts val="0"/>
              </a:spcBef>
              <a:buNone/>
            </a:pP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spc="-100" dirty="0" smtClean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 smtClean="0">
                <a:solidFill>
                  <a:srgbClr val="0070C0"/>
                </a:solidFill>
              </a:rPr>
              <a:t>nd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o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y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8876" y="3556006"/>
            <a:ext cx="4098018" cy="1971210"/>
            <a:chOff x="5338876" y="3556006"/>
            <a:chExt cx="4098018" cy="1971210"/>
          </a:xfrm>
        </p:grpSpPr>
        <p:sp>
          <p:nvSpPr>
            <p:cNvPr id="11" name="Isosceles Triangle 10"/>
            <p:cNvSpPr/>
            <p:nvPr/>
          </p:nvSpPr>
          <p:spPr>
            <a:xfrm rot="6865071">
              <a:off x="7551178" y="3812716"/>
              <a:ext cx="838200" cy="2590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997405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en-US" sz="3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if (x!=0)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 nonzero even number\n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 </a:t>
            </a: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odd number\n");</a:t>
            </a:r>
          </a:p>
          <a:p>
            <a:pPr>
              <a:spcBef>
                <a:spcPts val="0"/>
              </a:spcBef>
              <a:buNone/>
            </a:pP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spc="-100" dirty="0" smtClean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 smtClean="0">
                <a:solidFill>
                  <a:srgbClr val="0070C0"/>
                </a:solidFill>
              </a:rPr>
              <a:t>nd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o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y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sp>
        <p:nvSpPr>
          <p:cNvPr id="10" name="Left-Right Arrow 9"/>
          <p:cNvSpPr/>
          <p:nvPr/>
        </p:nvSpPr>
        <p:spPr>
          <a:xfrm rot="18990783">
            <a:off x="1078557" y="5533313"/>
            <a:ext cx="685325" cy="2177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38876" y="3556006"/>
            <a:ext cx="4098018" cy="1971210"/>
            <a:chOff x="5338876" y="3556006"/>
            <a:chExt cx="4098018" cy="1971210"/>
          </a:xfrm>
        </p:grpSpPr>
        <p:sp>
          <p:nvSpPr>
            <p:cNvPr id="14" name="Isosceles Triangle 13"/>
            <p:cNvSpPr/>
            <p:nvPr/>
          </p:nvSpPr>
          <p:spPr>
            <a:xfrm rot="6865071">
              <a:off x="7551178" y="3812716"/>
              <a:ext cx="838200" cy="2590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0" y="762000"/>
            <a:ext cx="9124723" cy="5791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altLang="en-US" sz="4000" dirty="0" smtClean="0"/>
              <a:t>The full syntax of the if statement allows an optional else clause and an unlimited number of optional </a:t>
            </a:r>
            <a:r>
              <a:rPr lang="en-US" altLang="en-US" sz="4000" dirty="0" err="1" smtClean="0"/>
              <a:t>elif</a:t>
            </a:r>
            <a:r>
              <a:rPr lang="en-US" altLang="en-US" sz="4000" dirty="0" smtClean="0"/>
              <a:t> (else-if) clauses:</a:t>
            </a:r>
            <a:endParaRPr lang="en-US" altLang="en-US" sz="4000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1100" dirty="0">
              <a:latin typeface="Lucida Sans Typewriter" panose="020B05090305040302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expression: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	  statement(s) 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 smtClean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32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6" y="0"/>
            <a:ext cx="9741694" cy="79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Else and Else-if Blocks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1039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668917"/>
            <a:ext cx="9436893" cy="61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Shifted, but still the same Python example: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950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: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 as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(X)#'X' versus '</a:t>
            </a:r>
            <a:r>
              <a:rPr lang="en-US" sz="3000" b="1" dirty="0" err="1"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latin typeface="Lucida Console" panose="020B0609040504020204" pitchFamily="49" charset="0"/>
              </a:rPr>
              <a:t>'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) 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prstClr val="black"/>
                </a:solidFill>
              </a:rPr>
              <a:t>When importing, you can use </a:t>
            </a:r>
            <a:r>
              <a:rPr lang="en-US" altLang="zh-TW" sz="3600" dirty="0">
                <a:solidFill>
                  <a:srgbClr val="FF0000"/>
                </a:solidFill>
              </a:rPr>
              <a:t>as</a:t>
            </a:r>
            <a:r>
              <a:rPr lang="en-US" altLang="zh-TW" sz="3600" dirty="0">
                <a:solidFill>
                  <a:prstClr val="black"/>
                </a:solidFill>
              </a:rPr>
              <a:t> to rename the module: </a:t>
            </a:r>
            <a:r>
              <a:rPr lang="en-US" altLang="zh-TW" sz="3600" dirty="0">
                <a:solidFill>
                  <a:prstClr val="white"/>
                </a:solidFill>
              </a:rPr>
              <a:t>(or a single attribute/method from it):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7865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 </a:t>
            </a:r>
            <a:r>
              <a:rPr lang="en-US" altLang="en-US" sz="2800" b="1" spc="-1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z="2800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b="1" spc="-1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5</a:t>
            </a:r>
            <a:r>
              <a:rPr lang="en-US" altLang="en-US" sz="2800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spc="-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  <p:extLst>
      <p:ext uri="{BB962C8B-B14F-4D97-AF65-F5344CB8AC3E}">
        <p14:creationId xmlns:p14="http://schemas.microsoft.com/office/powerpoint/2010/main" val="14663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</a:t>
            </a:r>
            <a:r>
              <a:rPr lang="en-US" altLang="en-US" sz="4000" spc="-1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en-US" sz="4000" spc="-1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en-US" sz="4000" spc="-4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</a:t>
            </a:r>
            <a:r>
              <a:rPr lang="en-US" altLang="en-US" sz="4000" spc="-2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100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  <p:extLst>
      <p:ext uri="{BB962C8B-B14F-4D97-AF65-F5344CB8AC3E}">
        <p14:creationId xmlns:p14="http://schemas.microsoft.com/office/powerpoint/2010/main" val="35069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</a:t>
            </a:r>
            <a:r>
              <a:rPr lang="en-US" altLang="en-US" sz="3800" dirty="0"/>
              <a:t>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</a:t>
            </a:r>
            <a:r>
              <a:rPr lang="en-US" altLang="en-US" sz="3800" dirty="0"/>
              <a:t>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While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894" y="1295400"/>
            <a:ext cx="9598706" cy="569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800" dirty="0" smtClean="0"/>
              <a:t>Continues </a:t>
            </a:r>
            <a:r>
              <a:rPr lang="en-US" altLang="en-US" sz="3800" b="1" dirty="0" smtClean="0"/>
              <a:t>while</a:t>
            </a:r>
            <a:r>
              <a:rPr lang="en-US" altLang="en-US" sz="3800" dirty="0" smtClean="0"/>
              <a:t> the </a:t>
            </a:r>
            <a:r>
              <a:rPr lang="en-US" altLang="en-US" sz="3800" dirty="0"/>
              <a:t>expression </a:t>
            </a:r>
            <a:r>
              <a:rPr lang="en-US" altLang="en-US" sz="3800" dirty="0" smtClean="0"/>
              <a:t>remains true.</a:t>
            </a:r>
          </a:p>
          <a:p>
            <a:pPr marL="0" indent="0">
              <a:buNone/>
            </a:pPr>
            <a:r>
              <a:rPr lang="en-US" altLang="en-US" sz="300" dirty="0" smtClean="0"/>
              <a:t> </a:t>
            </a:r>
            <a:endParaRPr lang="en-US" altLang="en-US" sz="100" dirty="0"/>
          </a:p>
          <a:p>
            <a:pPr marL="287338" indent="-287338"/>
            <a:r>
              <a:rPr lang="en-US" altLang="en-US" sz="3800" dirty="0" smtClean="0"/>
              <a:t>Basic syntax:</a:t>
            </a:r>
            <a:endParaRPr lang="en-US" altLang="en-US" sz="3800" dirty="0"/>
          </a:p>
          <a:p>
            <a:pPr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while expression: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statement(s)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/>
            </a:r>
            <a:b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3600" b="1" dirty="0">
                <a:solidFill>
                  <a:srgbClr val="FF0000"/>
                </a:solidFill>
                <a:cs typeface="Courier New" panose="02070309020205020404" pitchFamily="49" charset="0"/>
              </a:rPr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count = 0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(count &lt; 9):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 print ('The count is:', count)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 count = count + 1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print ("Good bye!")</a:t>
            </a:r>
          </a:p>
        </p:txBody>
      </p:sp>
    </p:spTree>
    <p:extLst>
      <p:ext uri="{BB962C8B-B14F-4D97-AF65-F5344CB8AC3E}">
        <p14:creationId xmlns:p14="http://schemas.microsoft.com/office/powerpoint/2010/main" val="20386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2894" y="1447800"/>
            <a:ext cx="9436894" cy="510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following </a:t>
            </a:r>
            <a:r>
              <a:rPr lang="en-US" altLang="en-US" sz="3600" dirty="0" smtClean="0"/>
              <a:t>loops forever, or </a:t>
            </a:r>
            <a:r>
              <a:rPr lang="en-US" altLang="en-US" sz="3600" dirty="0"/>
              <a:t>until you </a:t>
            </a:r>
            <a:r>
              <a:rPr lang="en-US" altLang="en-US" sz="3600" dirty="0" smtClean="0"/>
              <a:t>kill the program by typing type </a:t>
            </a:r>
            <a:r>
              <a:rPr lang="en-US" altLang="en-US" sz="3600" b="1" dirty="0">
                <a:solidFill>
                  <a:srgbClr val="002060"/>
                </a:solidFill>
              </a:rPr>
              <a:t>CTRL+C</a:t>
            </a:r>
            <a:r>
              <a:rPr lang="en-US" altLang="en-US" sz="700" dirty="0"/>
              <a:t> </a:t>
            </a:r>
            <a:r>
              <a:rPr lang="en-US" altLang="en-US" sz="3600" dirty="0"/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en-US" sz="1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answer </a:t>
            </a: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= "Y"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while answer=="Y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":</a:t>
            </a: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asnwer</a:t>
            </a: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input("Continue (Y/N)? ")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print ("You entered: ", answer)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print ("Good bye!")</a:t>
            </a:r>
          </a:p>
          <a:p>
            <a:pPr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7500"/>
            <a:ext cx="9729788" cy="147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Here's an Error that Might Throw You </a:t>
            </a:r>
            <a:r>
              <a:rPr lang="en-US" altLang="en-US" sz="4800" dirty="0">
                <a:solidFill>
                  <a:srgbClr val="0070C0"/>
                </a:solidFill>
              </a:rPr>
              <a:t>f</a:t>
            </a:r>
            <a:r>
              <a:rPr lang="en-US" altLang="en-US" sz="4800" dirty="0" smtClean="0">
                <a:solidFill>
                  <a:srgbClr val="0070C0"/>
                </a:solidFill>
              </a:rPr>
              <a:t>or a Loop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941094" y="4454406"/>
            <a:ext cx="4533447" cy="2327394"/>
          </a:xfrm>
          <a:prstGeom prst="wedgeRoundRectCallout">
            <a:avLst>
              <a:gd name="adj1" fmla="val -118710"/>
              <a:gd name="adj2" fmla="val -60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In C, </a:t>
            </a:r>
            <a:r>
              <a:rPr lang="en-US" altLang="zh-TW" sz="2800" dirty="0">
                <a:solidFill>
                  <a:srgbClr val="FF0000"/>
                </a:solidFill>
              </a:rPr>
              <a:t>this bug would have been caught</a:t>
            </a:r>
            <a:r>
              <a:rPr lang="en-US" altLang="zh-TW" sz="2800" dirty="0">
                <a:solidFill>
                  <a:schemeClr val="tx1"/>
                </a:solidFill>
              </a:rPr>
              <a:t>, because the compiler would have seen that you had never declared the variable “</a:t>
            </a:r>
            <a:r>
              <a:rPr lang="en-US" altLang="zh-TW" sz="2800" dirty="0" err="1">
                <a:solidFill>
                  <a:schemeClr val="tx1"/>
                </a:solidFill>
              </a:rPr>
              <a:t>asnwer</a:t>
            </a:r>
            <a:r>
              <a:rPr lang="en-US" altLang="zh-TW" sz="2800" dirty="0">
                <a:solidFill>
                  <a:schemeClr val="tx1"/>
                </a:solidFill>
              </a:rPr>
              <a:t>”.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87961" y="331240"/>
            <a:ext cx="3248933" cy="3072739"/>
          </a:xfrm>
          <a:prstGeom prst="wedgeRoundRectCallout">
            <a:avLst>
              <a:gd name="adj1" fmla="val 14166"/>
              <a:gd name="adj2" fmla="val 91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So there is some basis for arguing for requiring declarations. Nonetheless, Python doesn’t use them.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a=0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need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print(a)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re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mor</a:t>
            </a:r>
            <a:r>
              <a:rPr lang="en-US" altLang="en-US" spc="-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</a:t>
            </a:r>
            <a:r>
              <a:rPr lang="en-US" altLang="en-US" sz="2400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endParaRPr lang="en-US" altLang="en-US" dirty="0">
              <a:solidFill>
                <a:srgbClr val="FF9B9B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</a:t>
            </a:r>
            <a:endParaRPr lang="en-US" altLang="en-US" dirty="0" smtClean="0">
              <a:solidFill>
                <a:srgbClr val="FF9B9B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2359" y="990600"/>
            <a:ext cx="924935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54894" y="1600200"/>
            <a:ext cx="5867400" cy="3810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17094" y="5334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54894" y="3886200"/>
            <a:ext cx="55626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36608" y="175564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70432" y="175564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26880" y="138988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68089" y="102412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390888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40719" y="3471671"/>
            <a:ext cx="3796175" cy="519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70432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70432" y="247802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70432" y="357530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03094" y="356616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435689" y="356616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36094" y="2137436"/>
            <a:ext cx="6324600" cy="4818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036094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70432" y="138988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0432" y="102412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54894" y="2002536"/>
            <a:ext cx="5592794" cy="359664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54894" y="2438400"/>
            <a:ext cx="46482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0432" y="393192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0432" y="466344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283289" y="466344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70432" y="5056632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45089" y="50292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rint(a)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 smtClean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17094" y="4953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360694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55494" y="3581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418320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55494" y="3200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65294" y="4648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: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(X)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#'X' versus '</a:t>
            </a:r>
            <a:r>
              <a:rPr lang="en-US" sz="3000" b="1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'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502" y="2348164"/>
            <a:ext cx="8690416" cy="238812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When importing, you can use as to rename the 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module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(or a single attribute/method from it</a:t>
            </a:r>
            <a:r>
              <a:rPr lang="en-US" altLang="zh-TW" sz="3600" dirty="0" smtClean="0">
                <a:solidFill>
                  <a:srgbClr val="FF0000"/>
                </a:solidFill>
              </a:rPr>
              <a:t>):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55494" y="2819400"/>
            <a:ext cx="1371600" cy="2971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65294" y="4267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5494" y="2438400"/>
            <a:ext cx="2743200" cy="3352800"/>
            <a:chOff x="5855494" y="2819400"/>
            <a:chExt cx="2743200" cy="33528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6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855494" y="2103120"/>
            <a:ext cx="2743200" cy="3352800"/>
            <a:chOff x="5855494" y="2819400"/>
            <a:chExt cx="2743200" cy="33528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5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3" y="1017267"/>
            <a:ext cx="9144001" cy="23241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Python supports an </a:t>
            </a:r>
            <a:r>
              <a:rPr lang="en-US" altLang="en-US" sz="36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4000" dirty="0"/>
              <a:t> after a loop.</a:t>
            </a:r>
          </a:p>
          <a:p>
            <a:pPr marL="737535" lvl="1" indent="-277813">
              <a:spcBef>
                <a:spcPts val="600"/>
              </a:spcBef>
            </a:pPr>
            <a:r>
              <a:rPr lang="en-US" altLang="en-US" sz="4000" dirty="0" smtClean="0"/>
              <a:t>The else-block executes when </a:t>
            </a:r>
            <a:r>
              <a:rPr lang="en-US" altLang="en-US" sz="4000" dirty="0"/>
              <a:t>the condition test fails (</a:t>
            </a:r>
            <a:r>
              <a:rPr lang="en-US" altLang="en-US" sz="4000" i="1" dirty="0"/>
              <a:t>i.e.</a:t>
            </a:r>
            <a:r>
              <a:rPr lang="en-US" altLang="en-US" sz="4000" dirty="0"/>
              <a:t>, when the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loop finishes in the normal way).</a:t>
            </a:r>
            <a:endParaRPr lang="en-US" altLang="en-US" sz="32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Using an “Else” in a While Loop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7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017271"/>
            <a:ext cx="9436893" cy="7030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Q: </a:t>
            </a:r>
            <a:r>
              <a:rPr lang="en-US" altLang="en-US" sz="4000" dirty="0" smtClean="0"/>
              <a:t>Is </a:t>
            </a:r>
            <a:r>
              <a:rPr lang="en-US" altLang="en-US" sz="4000" dirty="0"/>
              <a:t>it unnecessary? These</a:t>
            </a:r>
            <a:r>
              <a:rPr lang="en-US" altLang="en-US" sz="3600" dirty="0"/>
              <a:t> </a:t>
            </a:r>
            <a:r>
              <a:rPr lang="en-US" altLang="en-US" sz="4000" dirty="0"/>
              <a:t>2</a:t>
            </a:r>
            <a:r>
              <a:rPr lang="en-US" altLang="en-US" sz="3600" dirty="0" smtClean="0"/>
              <a:t> </a:t>
            </a:r>
            <a:r>
              <a:rPr lang="en-US" altLang="en-US" sz="4000" dirty="0"/>
              <a:t>are</a:t>
            </a:r>
            <a:r>
              <a:rPr lang="en-US" altLang="en-US" sz="3600" dirty="0"/>
              <a:t> </a:t>
            </a:r>
            <a:r>
              <a:rPr lang="en-US" altLang="en-US" sz="4000" dirty="0"/>
              <a:t>equivalent: </a:t>
            </a:r>
            <a:endParaRPr lang="en-US" altLang="en-US" sz="2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Why Use an “Else” in a While Loop?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247884" y="1720280"/>
            <a:ext cx="10293046" cy="215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print("Final value of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23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6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5" y="1017271"/>
            <a:ext cx="9436894" cy="7030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A: </a:t>
            </a:r>
            <a:r>
              <a:rPr lang="en-US" altLang="en-US" sz="4000" spc="-20" dirty="0"/>
              <a:t>It can be useful. These</a:t>
            </a:r>
            <a:r>
              <a:rPr lang="en-US" altLang="en-US" sz="3600" spc="-20" dirty="0"/>
              <a:t> </a:t>
            </a:r>
            <a:r>
              <a:rPr lang="en-US" altLang="en-US" sz="4000" spc="-20" dirty="0"/>
              <a:t>2</a:t>
            </a:r>
            <a:r>
              <a:rPr lang="en-US" altLang="en-US" sz="3600" spc="-20" dirty="0" smtClean="0"/>
              <a:t> </a:t>
            </a:r>
            <a:r>
              <a:rPr lang="en-US" altLang="en-US" sz="4000" i="1" spc="-20" dirty="0" smtClean="0"/>
              <a:t>are</a:t>
            </a:r>
            <a:r>
              <a:rPr lang="en-US" altLang="en-US" sz="4000" i="1" spc="-200" dirty="0" smtClean="0"/>
              <a:t>n</a:t>
            </a:r>
            <a:r>
              <a:rPr lang="en-US" altLang="en-US" sz="4000" i="1" spc="-20" dirty="0" smtClean="0"/>
              <a:t>'t</a:t>
            </a:r>
            <a:r>
              <a:rPr lang="en-US" altLang="en-US" sz="4000" spc="-20" dirty="0" smtClean="0"/>
              <a:t> </a:t>
            </a:r>
            <a:r>
              <a:rPr lang="en-US" altLang="en-US" sz="4000" spc="-20" dirty="0"/>
              <a:t>equivalent: </a:t>
            </a:r>
            <a:endParaRPr lang="en-US" altLang="en-US" sz="2800" spc="-2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]=="The string I want"): break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print("No match was found")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Why Use an “Else” in a While Loop?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247884" y="1720280"/>
            <a:ext cx="10416616" cy="215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]=="The string I want"): break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print("Always prints when </a:t>
            </a:r>
            <a:r>
              <a:rPr lang="en-US" altLang="en-US" sz="2800" b="1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loop 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is done")</a:t>
            </a:r>
          </a:p>
        </p:txBody>
      </p:sp>
    </p:spTree>
    <p:extLst>
      <p:ext uri="{BB962C8B-B14F-4D97-AF65-F5344CB8AC3E}">
        <p14:creationId xmlns:p14="http://schemas.microsoft.com/office/powerpoint/2010/main" val="35951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905" y="5562600"/>
            <a:ext cx="9741694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-11905" y="1447800"/>
            <a:ext cx="9741694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-11905" y="3276600"/>
            <a:ext cx="9741694" cy="1752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92894" y="945223"/>
            <a:ext cx="9478963" cy="57638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break: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break</a:t>
            </a:r>
            <a:r>
              <a:rPr lang="en-US" altLang="en-US" sz="3200" dirty="0"/>
              <a:t> behaves in C.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Terminate </a:t>
            </a:r>
            <a:r>
              <a:rPr lang="en-US" altLang="en-US" sz="3200" dirty="0"/>
              <a:t>the current loop and </a:t>
            </a:r>
            <a:r>
              <a:rPr lang="en-US" altLang="en-US" sz="3200" dirty="0" smtClean="0"/>
              <a:t>start </a:t>
            </a:r>
            <a:r>
              <a:rPr lang="en-US" altLang="en-US" sz="3200" dirty="0"/>
              <a:t>executing the next statement after the loop.</a:t>
            </a:r>
          </a:p>
          <a:p>
            <a:pPr>
              <a:spcBef>
                <a:spcPts val="60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continue: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continue</a:t>
            </a:r>
            <a:r>
              <a:rPr lang="en-US" altLang="en-US" sz="3200" dirty="0"/>
              <a:t> behaves in C: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Reject </a:t>
            </a:r>
            <a:r>
              <a:rPr lang="en-US" altLang="en-US" sz="3200" dirty="0"/>
              <a:t>all remaining statements in the current </a:t>
            </a:r>
            <a:r>
              <a:rPr lang="en-US" altLang="en-US" sz="3200" spc="-10" dirty="0"/>
              <a:t>loo</a:t>
            </a:r>
            <a:r>
              <a:rPr lang="en-US" altLang="en-US" sz="3200" dirty="0"/>
              <a:t>p</a:t>
            </a:r>
            <a:r>
              <a:rPr lang="en-US" altLang="en-US" sz="2800" dirty="0"/>
              <a:t> </a:t>
            </a:r>
            <a:r>
              <a:rPr lang="en-US" altLang="en-US" sz="3200" dirty="0"/>
              <a:t>iteration and </a:t>
            </a:r>
            <a:r>
              <a:rPr lang="en-US" altLang="en-US" sz="3200" dirty="0" smtClean="0"/>
              <a:t>start fr</a:t>
            </a:r>
            <a:r>
              <a:rPr lang="en-US" altLang="en-US" sz="3200" spc="-10" dirty="0" smtClean="0"/>
              <a:t>om </a:t>
            </a:r>
            <a:r>
              <a:rPr lang="en-US" altLang="en-US" sz="3200" spc="-10" dirty="0"/>
              <a:t>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top</a:t>
            </a:r>
            <a:r>
              <a:rPr lang="en-US" altLang="en-US" sz="2800" spc="-10" dirty="0"/>
              <a:t> </a:t>
            </a:r>
            <a:r>
              <a:rPr lang="en-US" altLang="en-US" sz="3200" spc="-10" dirty="0" smtClean="0"/>
              <a:t>for </a:t>
            </a:r>
            <a:r>
              <a:rPr lang="en-US" altLang="en-US" sz="3200" spc="-10" dirty="0"/>
              <a:t>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next </a:t>
            </a:r>
            <a:r>
              <a:rPr lang="en-US" altLang="en-US" sz="3200" dirty="0" smtClean="0"/>
              <a:t>iteration </a:t>
            </a:r>
            <a:r>
              <a:rPr lang="en-US" altLang="en-US" sz="3200" dirty="0"/>
              <a:t>(assuming that the loop isn’t finished).</a:t>
            </a:r>
          </a:p>
          <a:p>
            <a:pPr>
              <a:spcBef>
                <a:spcPts val="60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pass: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an isolated “</a:t>
            </a:r>
            <a:r>
              <a:rPr lang="en-US" altLang="en-US" sz="2800" dirty="0">
                <a:latin typeface="Lucida Sans Typewriter" panose="020B0509030504030204" pitchFamily="49" charset="0"/>
              </a:rPr>
              <a:t>;</a:t>
            </a:r>
            <a:r>
              <a:rPr lang="en-US" altLang="en-US" sz="3200" dirty="0"/>
              <a:t>” behaves in C.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Do </a:t>
            </a:r>
            <a:r>
              <a:rPr lang="en-US" altLang="en-US" sz="3200" dirty="0"/>
              <a:t>nothing. </a:t>
            </a:r>
            <a:r>
              <a:rPr lang="en-US" altLang="en-US" sz="3200" dirty="0" smtClean="0"/>
              <a:t>Use this </a:t>
            </a:r>
            <a:r>
              <a:rPr lang="en-US" altLang="en-US" sz="3200" dirty="0"/>
              <a:t>when </a:t>
            </a:r>
            <a:r>
              <a:rPr lang="en-US" altLang="en-US" sz="3200" dirty="0" smtClean="0"/>
              <a:t>the syntax requires a statement, </a:t>
            </a:r>
            <a:r>
              <a:rPr lang="en-US" altLang="en-US" sz="3200" dirty="0"/>
              <a:t>but you have no code to execute.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 smtClean="0">
                <a:solidFill>
                  <a:srgbClr val="0070C0"/>
                </a:solidFill>
              </a:rPr>
              <a:t>Break</a:t>
            </a:r>
            <a:r>
              <a:rPr lang="en-US" altLang="en-US" sz="3830" dirty="0">
                <a:solidFill>
                  <a:srgbClr val="0070C0"/>
                </a:solidFill>
              </a:rPr>
              <a:t>, Continue, &amp; Pass Commands</a:t>
            </a:r>
          </a:p>
        </p:txBody>
      </p:sp>
    </p:spTree>
    <p:extLst>
      <p:ext uri="{BB962C8B-B14F-4D97-AF65-F5344CB8AC3E}">
        <p14:creationId xmlns:p14="http://schemas.microsoft.com/office/powerpoint/2010/main" val="3048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test1.py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stops on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end='')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test1.py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test1.c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1;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5)   //This code stops on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test1.x test1.c; ./test1.x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break</a:t>
            </a:r>
            <a:r>
              <a:rPr lang="en-US" altLang="en-US" sz="4000" dirty="0" smtClean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in Python and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328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test2.py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skips the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end='')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test2.py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test2.c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1;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5)   //This code skips the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test2.x test2.c; ./test2.x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C77C3"/>
                </a:solidFill>
                <a:latin typeface="Lucida Sans Typewriter" panose="020B0509030504030204" pitchFamily="49" charset="0"/>
              </a:rPr>
              <a:t>continue</a:t>
            </a:r>
            <a:r>
              <a:rPr lang="en-US" altLang="en-US" sz="4000" dirty="0" smtClean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in Python and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603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test3.py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True:   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#This code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intentionally freezes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pass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print ("never prints")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test3.py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Ctrl-C&gt;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has to be typed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test3.c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1) //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This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code intentionally freezes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test3.x test3.c; ./test3.x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Ctrl-C&gt;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has to be typed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pass</a:t>
            </a:r>
            <a:r>
              <a:rPr lang="en-US" altLang="en-US" sz="4000" dirty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</a:t>
            </a:r>
            <a:r>
              <a:rPr lang="en-US" altLang="en-US" sz="4000" dirty="0">
                <a:solidFill>
                  <a:srgbClr val="00B0F0"/>
                </a:solidFill>
              </a:rPr>
              <a:t>as isolated “;” in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505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Import control with _...</a:t>
            </a:r>
            <a:endParaRPr lang="en-US" sz="48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92893" y="880825"/>
            <a:ext cx="9144001" cy="5977175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solidFill>
                  <a:srgbClr val="FF0000"/>
                </a:solidFill>
              </a:rPr>
              <a:t>Names that start with </a:t>
            </a:r>
            <a:r>
              <a:rPr lang="en-US" sz="3900" dirty="0" err="1" smtClean="0">
                <a:solidFill>
                  <a:srgbClr val="FF0000"/>
                </a:solidFill>
              </a:rPr>
              <a:t>atleast</a:t>
            </a:r>
            <a:r>
              <a:rPr lang="en-US" sz="3900" dirty="0" smtClean="0">
                <a:solidFill>
                  <a:srgbClr val="FF0000"/>
                </a:solidFill>
              </a:rPr>
              <a:t> one </a:t>
            </a:r>
            <a:r>
              <a:rPr lang="en-US" sz="3900" dirty="0">
                <a:solidFill>
                  <a:srgbClr val="FF0000"/>
                </a:solidFill>
              </a:rPr>
              <a:t>underscore (_V) are not imported </a:t>
            </a:r>
            <a:r>
              <a:rPr lang="en-US" sz="3900" dirty="0" smtClean="0">
                <a:solidFill>
                  <a:srgbClr val="FF0000"/>
                </a:solidFill>
              </a:rPr>
              <a:t>by </a:t>
            </a:r>
            <a:r>
              <a:rPr lang="en-US" sz="3900" dirty="0">
                <a:solidFill>
                  <a:srgbClr val="FF0000"/>
                </a:solidFill>
              </a:rPr>
              <a:t>“from … import </a:t>
            </a:r>
            <a:r>
              <a:rPr lang="en-US" sz="3900" dirty="0" smtClean="0">
                <a:solidFill>
                  <a:srgbClr val="FF0000"/>
                </a:solidFill>
              </a:rPr>
              <a:t>*”</a:t>
            </a:r>
            <a:endParaRPr lang="en-US" sz="3900" dirty="0">
              <a:solidFill>
                <a:srgbClr val="FF0000"/>
              </a:solidFill>
            </a:endParaRPr>
          </a:p>
          <a:p>
            <a:pPr lvl="1"/>
            <a:r>
              <a:rPr lang="en-US" altLang="zh-TW" sz="3700" dirty="0">
                <a:solidFill>
                  <a:srgbClr val="FF0000"/>
                </a:solidFill>
              </a:rPr>
              <a:t>So these data and methods are </a:t>
            </a:r>
            <a:r>
              <a:rPr lang="en-US" altLang="zh-TW" sz="3700" b="1" i="1" dirty="0">
                <a:solidFill>
                  <a:srgbClr val="FF0000"/>
                </a:solidFill>
              </a:rPr>
              <a:t>private</a:t>
            </a:r>
            <a:r>
              <a:rPr lang="en-US" altLang="zh-TW" sz="3700" i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sz="3700" dirty="0">
                <a:solidFill>
                  <a:srgbClr val="FF0000"/>
                </a:solidFill>
              </a:rPr>
              <a:t>Alternatively, you can directly specify what is to be private by creating a list named “__all__”:</a:t>
            </a:r>
            <a:r>
              <a:rPr lang="en-US" altLang="zh-TW" sz="3500" dirty="0">
                <a:solidFill>
                  <a:srgbClr val="FF0000"/>
                </a:solidFill>
              </a:rPr>
              <a:t/>
            </a:r>
            <a:br>
              <a:rPr lang="en-US" altLang="zh-TW" sz="3500" dirty="0">
                <a:solidFill>
                  <a:srgbClr val="FF0000"/>
                </a:solidFill>
              </a:rPr>
            </a:br>
            <a:r>
              <a:rPr lang="en-US" altLang="zh-TW" sz="3500" dirty="0">
                <a:solidFill>
                  <a:srgbClr val="002060"/>
                </a:solidFill>
              </a:rPr>
              <a:t>__all__ = [“x1”,“y1”,“z1”] #only </a:t>
            </a:r>
            <a:r>
              <a:rPr lang="en-US" altLang="zh-TW" sz="3500" dirty="0" smtClean="0">
                <a:solidFill>
                  <a:srgbClr val="002060"/>
                </a:solidFill>
              </a:rPr>
              <a:t>these 3 import</a:t>
            </a:r>
            <a:endParaRPr lang="en-US" altLang="zh-TW" sz="3500" dirty="0">
              <a:solidFill>
                <a:srgbClr val="002060"/>
              </a:solidFill>
            </a:endParaRPr>
          </a:p>
          <a:p>
            <a:pPr lvl="2"/>
            <a:r>
              <a:rPr lang="en-US" altLang="zh-TW" sz="3100" dirty="0">
                <a:solidFill>
                  <a:srgbClr val="FF0000"/>
                </a:solidFill>
              </a:rPr>
              <a:t>This list is only read when using the “from *” syntax.</a:t>
            </a:r>
            <a:endParaRPr lang="en-US" sz="39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900" dirty="0" smtClean="0">
                <a:solidFill>
                  <a:srgbClr val="FF0000"/>
                </a:solidFill>
              </a:rPr>
              <a:t>Such names with double underscores on both sides </a:t>
            </a:r>
            <a:r>
              <a:rPr lang="en-US" altLang="zh-TW" sz="3900" dirty="0" smtClean="0">
                <a:solidFill>
                  <a:srgbClr val="FF0000"/>
                </a:solidFill>
              </a:rPr>
              <a:t>(__</a:t>
            </a:r>
            <a:r>
              <a:rPr lang="en-US" altLang="zh-TW" sz="3900" dirty="0">
                <a:solidFill>
                  <a:srgbClr val="FF0000"/>
                </a:solidFill>
              </a:rPr>
              <a:t>V__)‏ </a:t>
            </a:r>
            <a:r>
              <a:rPr lang="en-US" sz="3900" dirty="0">
                <a:solidFill>
                  <a:srgbClr val="FF0000"/>
                </a:solidFill>
              </a:rPr>
              <a:t>are </a:t>
            </a:r>
            <a:r>
              <a:rPr lang="en-US" sz="3900" dirty="0" smtClean="0">
                <a:solidFill>
                  <a:srgbClr val="FF0000"/>
                </a:solidFill>
              </a:rPr>
              <a:t>system-defined </a:t>
            </a:r>
            <a:r>
              <a:rPr lang="en-US" sz="3900" dirty="0">
                <a:solidFill>
                  <a:srgbClr val="FF0000"/>
                </a:solidFill>
              </a:rPr>
              <a:t>names.</a:t>
            </a:r>
          </a:p>
          <a:p>
            <a:pPr>
              <a:spcBef>
                <a:spcPts val="1800"/>
              </a:spcBef>
            </a:pPr>
            <a:r>
              <a:rPr lang="en-US" sz="3900" dirty="0">
                <a:solidFill>
                  <a:srgbClr val="FF0000"/>
                </a:solidFill>
              </a:rPr>
              <a:t>(Names that only start with 2 underscores (__V) are local to a class; we’ll learn this later.)</a:t>
            </a:r>
          </a:p>
        </p:txBody>
      </p:sp>
    </p:spTree>
    <p:extLst>
      <p:ext uri="{BB962C8B-B14F-4D97-AF65-F5344CB8AC3E}">
        <p14:creationId xmlns:p14="http://schemas.microsoft.com/office/powerpoint/2010/main" val="6786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>
                <a:solidFill>
                  <a:srgbClr val="0070C0"/>
                </a:solidFill>
              </a:rPr>
              <a:t>Control Flow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>
                <a:solidFill>
                  <a:srgbClr val="0070C0"/>
                </a:solidFill>
              </a:rPr>
              <a:t>Control Flow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r>
              <a:rPr lang="en-US" altLang="en-US" sz="3669" dirty="0"/>
              <a:t>  Mathematics </a:t>
            </a:r>
            <a:r>
              <a:rPr lang="en-US" altLang="en-US" sz="3669" dirty="0" smtClean="0"/>
              <a:t>(</a:t>
            </a:r>
            <a:r>
              <a:rPr lang="zh-TW" altLang="en-US" sz="3200" dirty="0"/>
              <a:t>數學</a:t>
            </a:r>
            <a:r>
              <a:rPr lang="en-US" altLang="en-US" sz="3669" dirty="0" smtClean="0"/>
              <a:t>) defines </a:t>
            </a:r>
            <a:r>
              <a:rPr lang="en-US" altLang="en-US" sz="3669" dirty="0"/>
              <a:t>two types of sets:</a:t>
            </a:r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Dealing</a:t>
            </a:r>
            <a:r>
              <a:rPr lang="en-US" altLang="en-US" sz="2935" dirty="0"/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a stack of cards</a:t>
            </a:r>
            <a:r>
              <a:rPr lang="en-US" altLang="en-US" sz="2935" dirty="0"/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Pulling</a:t>
            </a:r>
            <a:r>
              <a:rPr lang="en-US" altLang="en-US" sz="2935" dirty="0">
                <a:solidFill>
                  <a:srgbClr val="0070C0"/>
                </a:solidFill>
              </a:rPr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balls out of a bag</a:t>
            </a:r>
            <a:r>
              <a:rPr lang="en-US" altLang="en-US" sz="2935" dirty="0"/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/>
              <a:t>The balls could come out different each time.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Mathematical 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solidFill>
                  <a:srgbClr val="0070C0"/>
                </a:solidFill>
              </a:rPr>
              <a:t>數學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4400" dirty="0">
                <a:solidFill>
                  <a:srgbClr val="0070C0"/>
                </a:solidFill>
              </a:rPr>
              <a:t> </a:t>
            </a:r>
            <a:r>
              <a:rPr lang="en-US" altLang="en-US" sz="4400" dirty="0" smtClean="0">
                <a:solidFill>
                  <a:srgbClr val="0070C0"/>
                </a:solidFill>
              </a:rPr>
              <a:t>Sets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endParaRPr lang="en-US" altLang="en-US" sz="3669" dirty="0"/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Dealing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a stack of cards</a:t>
            </a:r>
            <a:r>
              <a:rPr lang="en-US" altLang="en-US" sz="2935" dirty="0">
                <a:solidFill>
                  <a:schemeClr val="bg1"/>
                </a:solidFill>
              </a:rPr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Pulling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balls out of a bag</a:t>
            </a:r>
            <a:r>
              <a:rPr lang="en-US" altLang="en-US" sz="2935" dirty="0">
                <a:solidFill>
                  <a:schemeClr val="bg1"/>
                </a:solidFill>
              </a:rPr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balls could come out different each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04" y="4332500"/>
            <a:ext cx="9598737" cy="252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68" i="1" dirty="0" smtClean="0">
                <a:solidFill>
                  <a:prstClr val="black"/>
                </a:solidFill>
              </a:rPr>
              <a:t>Sets, Dictionaries</a:t>
            </a:r>
            <a:endParaRPr lang="en-US" altLang="en-US" sz="2568" i="1" dirty="0">
              <a:solidFill>
                <a:prstClr val="black"/>
              </a:solidFill>
            </a:endParaRP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C-style: </a:t>
            </a:r>
            <a:r>
              <a:rPr lang="en-US" altLang="en-US" sz="2568" i="1" dirty="0">
                <a:solidFill>
                  <a:prstClr val="black"/>
                </a:solidFill>
              </a:rPr>
              <a:t>Nothing </a:t>
            </a:r>
            <a:r>
              <a:rPr lang="en-US" altLang="en-US" sz="2568" i="1" dirty="0" smtClean="0">
                <a:solidFill>
                  <a:prstClr val="black"/>
                </a:solidFill>
              </a:rPr>
              <a:t>(speaking </a:t>
            </a:r>
            <a:r>
              <a:rPr lang="en-US" altLang="en-US" sz="2568" i="1" dirty="0">
                <a:solidFill>
                  <a:prstClr val="black"/>
                </a:solidFill>
              </a:rPr>
              <a:t>strictly of built-in types)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FF0000"/>
                </a:solidFill>
              </a:rPr>
              <a:t>Q: But wait! We know that, mathematically, unordered sets </a:t>
            </a:r>
            <a:br>
              <a:rPr lang="en-US" altLang="en-US" sz="2568" dirty="0">
                <a:solidFill>
                  <a:srgbClr val="FF0000"/>
                </a:solidFill>
              </a:rPr>
            </a:br>
            <a:r>
              <a:rPr lang="en-US" altLang="en-US" sz="2568" dirty="0">
                <a:solidFill>
                  <a:srgbClr val="FF0000"/>
                </a:solidFill>
              </a:rPr>
              <a:t>do exist, so how can they be modeled in C?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00B050"/>
                </a:solidFill>
              </a:rPr>
              <a:t>A: Well, a full-order can be imposed upon a partial order. </a:t>
            </a:r>
            <a:br>
              <a:rPr lang="en-US" altLang="en-US" sz="2568" dirty="0">
                <a:solidFill>
                  <a:srgbClr val="00B050"/>
                </a:solidFill>
              </a:rPr>
            </a:br>
            <a:r>
              <a:rPr lang="en-US" altLang="en-US" sz="2568" dirty="0">
                <a:solidFill>
                  <a:srgbClr val="00B050"/>
                </a:solidFill>
              </a:rPr>
              <a:t>So a set can be stored into an array or linked list or table.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04" y="1785415"/>
            <a:ext cx="9633685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Lists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Tuples</a:t>
            </a:r>
            <a:r>
              <a:rPr lang="en-US" altLang="en-US" sz="2800" dirty="0">
                <a:solidFill>
                  <a:prstClr val="black"/>
                </a:solidFill>
              </a:rPr>
              <a:t> (immutable lists),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(tuples of </a:t>
            </a:r>
            <a:r>
              <a:rPr lang="en-US" altLang="en-US" sz="2800" dirty="0" smtClean="0">
                <a:solidFill>
                  <a:prstClr val="black"/>
                </a:solidFill>
              </a:rPr>
              <a:t/>
            </a:r>
            <a:br>
              <a:rPr lang="en-US" altLang="en-US" sz="2800" dirty="0" smtClean="0">
                <a:solidFill>
                  <a:prstClr val="black"/>
                </a:solidFill>
              </a:rPr>
            </a:br>
            <a:r>
              <a:rPr lang="en-US" altLang="en-US" sz="2800" dirty="0" smtClean="0">
                <a:solidFill>
                  <a:prstClr val="black"/>
                </a:solidFill>
              </a:rPr>
              <a:t>characters</a:t>
            </a:r>
            <a:r>
              <a:rPr lang="en-US" altLang="en-US" sz="2800" dirty="0">
                <a:solidFill>
                  <a:prstClr val="black"/>
                </a:solidFill>
              </a:rPr>
              <a:t>)  </a:t>
            </a: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C-style </a:t>
            </a:r>
          </a:p>
          <a:p>
            <a:pPr marL="1467703" lvl="3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Arrays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(arrays of </a:t>
            </a:r>
            <a:r>
              <a:rPr lang="en-US" altLang="en-US" sz="2800" dirty="0" smtClean="0">
                <a:solidFill>
                  <a:prstClr val="black"/>
                </a:solidFill>
              </a:rPr>
              <a:t>characters), 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Linked </a:t>
            </a:r>
            <a:r>
              <a:rPr lang="en-US" altLang="en-US" sz="2800" i="1" dirty="0" err="1" smtClean="0">
                <a:solidFill>
                  <a:prstClr val="black"/>
                </a:solidFill>
              </a:rPr>
              <a:t>lists,etc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.</a:t>
            </a:r>
            <a:endParaRPr lang="en-US" altLang="en-US" sz="2800" i="1" dirty="0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Sets in Computer Languages</a:t>
            </a:r>
          </a:p>
        </p:txBody>
      </p:sp>
    </p:spTree>
    <p:extLst>
      <p:ext uri="{BB962C8B-B14F-4D97-AF65-F5344CB8AC3E}">
        <p14:creationId xmlns:p14="http://schemas.microsoft.com/office/powerpoint/2010/main" val="18007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rgbClr val="FF0000"/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unordered (so </a:t>
            </a:r>
            <a:r>
              <a:rPr lang="en-US" altLang="en-US" sz="2800" dirty="0">
                <a:solidFill>
                  <a:srgbClr val="FF0000"/>
                </a:solidFill>
              </a:rPr>
              <a:t>its elements </a:t>
            </a:r>
            <a:r>
              <a:rPr lang="en-US" altLang="en-US" sz="2800" dirty="0" smtClean="0">
                <a:solidFill>
                  <a:srgbClr val="FF0000"/>
                </a:solidFill>
              </a:rPr>
              <a:t>can visit </a:t>
            </a:r>
            <a:r>
              <a:rPr lang="en-US" altLang="en-US" sz="2800" dirty="0">
                <a:solidFill>
                  <a:srgbClr val="FF0000"/>
                </a:solidFill>
              </a:rPr>
              <a:t>in </a:t>
            </a:r>
            <a:r>
              <a:rPr lang="en-US" altLang="en-US" sz="2800" i="1" dirty="0">
                <a:solidFill>
                  <a:srgbClr val="00B0F0"/>
                </a:solidFill>
              </a:rPr>
              <a:t>any </a:t>
            </a:r>
            <a:r>
              <a:rPr lang="en-US" altLang="en-US" sz="2800" i="1" dirty="0" smtClean="0">
                <a:solidFill>
                  <a:srgbClr val="00B0F0"/>
                </a:solidFill>
              </a:rPr>
              <a:t>order</a:t>
            </a:r>
            <a:r>
              <a:rPr lang="en-US" altLang="en-US" sz="2800" dirty="0" smtClean="0">
                <a:solidFill>
                  <a:srgbClr val="FF0000"/>
                </a:solidFill>
              </a:rPr>
              <a:t>)...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5471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rgbClr val="FF0000"/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unordered (so </a:t>
            </a:r>
            <a:r>
              <a:rPr lang="en-US" altLang="en-US" sz="2800" dirty="0">
                <a:solidFill>
                  <a:srgbClr val="FF0000"/>
                </a:solidFill>
              </a:rPr>
              <a:t>its elements </a:t>
            </a:r>
            <a:r>
              <a:rPr lang="en-US" altLang="en-US" sz="2800" dirty="0" smtClean="0">
                <a:solidFill>
                  <a:srgbClr val="FF0000"/>
                </a:solidFill>
              </a:rPr>
              <a:t>can visit </a:t>
            </a:r>
            <a:r>
              <a:rPr lang="en-US" altLang="en-US" sz="2800" dirty="0">
                <a:solidFill>
                  <a:srgbClr val="FF0000"/>
                </a:solidFill>
              </a:rPr>
              <a:t>in </a:t>
            </a:r>
            <a:r>
              <a:rPr lang="en-US" altLang="en-US" sz="2800" i="1" dirty="0">
                <a:solidFill>
                  <a:srgbClr val="00B0F0"/>
                </a:solidFill>
              </a:rPr>
              <a:t>any </a:t>
            </a:r>
            <a:r>
              <a:rPr lang="en-US" altLang="en-US" sz="2800" i="1" dirty="0" smtClean="0">
                <a:solidFill>
                  <a:srgbClr val="00B0F0"/>
                </a:solidFill>
              </a:rPr>
              <a:t>order</a:t>
            </a:r>
            <a:r>
              <a:rPr lang="en-US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</a:rPr>
              <a:t>yet the above order is certainly one possibility that is allowed by “</a:t>
            </a:r>
            <a:r>
              <a:rPr lang="en-US" altLang="en-US" sz="2800" dirty="0">
                <a:solidFill>
                  <a:srgbClr val="00B0F0"/>
                </a:solidFill>
              </a:rPr>
              <a:t>any order</a:t>
            </a:r>
            <a:r>
              <a:rPr lang="en-US" altLang="en-US" sz="2800" dirty="0">
                <a:solidFill>
                  <a:srgbClr val="FF0000"/>
                </a:solidFill>
              </a:rPr>
              <a:t>”.</a:t>
            </a:r>
          </a:p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79294" y="3876675"/>
            <a:ext cx="2209800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2273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unordered (so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its elements 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can visit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any </a:t>
            </a:r>
            <a:r>
              <a:rPr lang="en-US" altLang="en-US" sz="2800" i="1" dirty="0" smtClean="0">
                <a:solidFill>
                  <a:schemeClr val="bg1">
                    <a:lumMod val="85000"/>
                  </a:schemeClr>
                </a:solidFill>
              </a:rPr>
              <a:t>order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yet the above order is certainly one possibility that is allowed by “any order”.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2"/>
            <a:r>
              <a:rPr lang="en-US" altLang="en-US" sz="2800" dirty="0">
                <a:solidFill>
                  <a:srgbClr val="FF0000"/>
                </a:solidFill>
              </a:rPr>
              <a:t>This exactly matches the meaning of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math operation</a:t>
            </a:r>
            <a:r>
              <a:rPr lang="en-US" altLang="en-US" sz="2800" dirty="0">
                <a:solidFill>
                  <a:srgbClr val="FF0000"/>
                </a:solidFill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(for all elements, 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>
                <a:solidFill>
                  <a:srgbClr val="FF0000"/>
                </a:solidFill>
              </a:rPr>
              <a:t>, of set, 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7533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92894" y="4526312"/>
            <a:ext cx="9144000" cy="31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And </a:t>
            </a:r>
            <a:r>
              <a:rPr lang="en-US" altLang="en-US" sz="3200" dirty="0">
                <a:solidFill>
                  <a:srgbClr val="FF0000"/>
                </a:solidFill>
              </a:rPr>
              <a:t>since Python has this traversal method, why not use it for everything (while also enforcing order)?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2470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7938E-6 -2.22222E-6 L -0.00016 -0.17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3200" dirty="0" smtClean="0">
                <a:solidFill>
                  <a:schemeClr val="bg1"/>
                </a:solidFill>
              </a:rPr>
              <a:t>And </a:t>
            </a:r>
            <a:r>
              <a:rPr lang="en-US" altLang="en-US" sz="3200" dirty="0">
                <a:solidFill>
                  <a:schemeClr val="bg1"/>
                </a:solidFill>
              </a:rPr>
              <a:t>since Python has this traversal method, why not use it for everything (while also enforcing order)?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156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And </a:t>
            </a:r>
            <a:r>
              <a:rPr lang="en-US" altLang="en-US" sz="2400" dirty="0">
                <a:solidFill>
                  <a:schemeClr val="bg1"/>
                </a:solidFill>
              </a:rPr>
              <a:t>since Python has this traversal method, why not use it for everything (while also enforcing order)?</a:t>
            </a:r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4252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(while also enforcing order)?</a:t>
            </a:r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7930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MyList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en-US" dirty="0" smtClean="0">
              <a:latin typeface="Lucida Sans Typewriter" panose="020B0509030504030204" pitchFamily="49" charset="0"/>
            </a:endParaRPr>
          </a:p>
          <a:p>
            <a:r>
              <a:rPr lang="en-US" altLang="en-US" sz="3200" dirty="0">
                <a:solidFill>
                  <a:srgbClr val="FF0000"/>
                </a:solidFill>
              </a:rPr>
              <a:t>Compared to C, Python is cleaner &amp; has more power.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1921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188721"/>
            <a:ext cx="9144000" cy="47148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In Python, </a:t>
            </a:r>
            <a:r>
              <a:rPr lang="en-US" altLang="en-US" sz="3600" i="1" dirty="0"/>
              <a:t>everything</a:t>
            </a:r>
            <a:r>
              <a:rPr lang="en-US" altLang="en-US" sz="3600" dirty="0"/>
              <a:t> is an object. </a:t>
            </a:r>
          </a:p>
          <a:p>
            <a:pPr lvl="1"/>
            <a:r>
              <a:rPr lang="en-US" altLang="en-US" sz="3600" dirty="0" smtClean="0"/>
              <a:t>Including </a:t>
            </a:r>
            <a:r>
              <a:rPr lang="en-US" altLang="en-US" sz="3600" dirty="0"/>
              <a:t>the space you wish to iterate over.</a:t>
            </a:r>
          </a:p>
          <a:p>
            <a:pPr>
              <a:spcBef>
                <a:spcPts val="2400"/>
              </a:spcBef>
            </a:pPr>
            <a:r>
              <a:rPr lang="en-US" altLang="en-US" sz="3600" dirty="0"/>
              <a:t>If, for example, you want to iterate over the numbers from 1 to 10</a:t>
            </a:r>
          </a:p>
          <a:p>
            <a:pPr lvl="1"/>
            <a:r>
              <a:rPr lang="en-US" altLang="en-US" sz="3600" dirty="0"/>
              <a:t>Then that means iterating over all of the numbers </a:t>
            </a:r>
            <a:r>
              <a:rPr lang="en-US" altLang="en-US" sz="3600" i="1" dirty="0">
                <a:solidFill>
                  <a:srgbClr val="0070C0"/>
                </a:solidFill>
              </a:rPr>
              <a:t>in</a:t>
            </a:r>
            <a:r>
              <a:rPr lang="en-US" altLang="en-US" sz="3600" dirty="0"/>
              <a:t> that range. </a:t>
            </a:r>
          </a:p>
          <a:p>
            <a:pPr marL="397810" lvl="1" indent="0">
              <a:buNone/>
            </a:pPr>
            <a:r>
              <a:rPr lang="en-US" altLang="en-US" sz="4000" dirty="0">
                <a:latin typeface="Lucida Sans Typewriter" panose="020B0509030504030204" pitchFamily="49" charset="0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/>
            <a:endParaRPr lang="en-US" altLang="en-US" sz="3654" dirty="0"/>
          </a:p>
          <a:p>
            <a:pPr marL="0" indent="0">
              <a:buNone/>
            </a:pPr>
            <a:endParaRPr lang="en-US" altLang="en-US" sz="278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784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7337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88721"/>
            <a:ext cx="9436894" cy="792479"/>
          </a:xfrm>
        </p:spPr>
        <p:txBody>
          <a:bodyPr>
            <a:noAutofit/>
          </a:bodyPr>
          <a:lstStyle/>
          <a:p>
            <a:pPr marL="512763" indent="-222250">
              <a:spcAft>
                <a:spcPts val="1500"/>
              </a:spcAft>
            </a:pPr>
            <a:r>
              <a:rPr lang="en-US" altLang="en-US" sz="3600" dirty="0"/>
              <a:t>You can also loop through strings, lists, etc</a:t>
            </a:r>
            <a:r>
              <a:rPr lang="en-US" altLang="en-US" sz="3600" dirty="0" smtClean="0"/>
              <a:t>.: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16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2000" dirty="0"/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362200"/>
            <a:ext cx="9436894" cy="451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0"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S = "Python"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for letter in 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letter :', letter)</a:t>
            </a:r>
          </a:p>
          <a:p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fruits = ['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banana','apple','mango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for fruit in fruits: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fruit :', fruit)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print("Good bye!")</a:t>
            </a:r>
          </a:p>
          <a:p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743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88721"/>
            <a:ext cx="9436894" cy="792479"/>
          </a:xfrm>
        </p:spPr>
        <p:txBody>
          <a:bodyPr>
            <a:noAutofit/>
          </a:bodyPr>
          <a:lstStyle/>
          <a:p>
            <a:pPr marL="512763" indent="-222250">
              <a:spcAft>
                <a:spcPts val="1500"/>
              </a:spcAft>
            </a:pPr>
            <a:r>
              <a:rPr lang="en-US" altLang="en-US" sz="3600" dirty="0"/>
              <a:t>An alternative way of iterating through each item is by its index offset within the </a:t>
            </a:r>
            <a:r>
              <a:rPr lang="en-US" altLang="en-US" sz="3600" dirty="0" smtClean="0"/>
              <a:t>sequence: </a:t>
            </a:r>
            <a:br>
              <a:rPr lang="en-US" altLang="en-US" sz="3600" dirty="0" smtClean="0"/>
            </a:b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/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362200"/>
            <a:ext cx="9436894" cy="451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0"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S = "Python"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(S)):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letter :', S[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])</a:t>
            </a:r>
          </a:p>
          <a:p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fruits = ['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banana','apple','mango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(fruits)):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fruit :',fruits[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print("Good bye!")</a:t>
            </a:r>
          </a:p>
          <a:p>
            <a:pPr marL="0" indent="0">
              <a:buNone/>
            </a:pP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064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188720"/>
            <a:ext cx="9144000" cy="23241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Python supports an </a:t>
            </a:r>
            <a:r>
              <a:rPr lang="en-US" altLang="en-US" sz="36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4000" dirty="0"/>
              <a:t> after a for loop.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/>
              <a:t>M</a:t>
            </a:r>
            <a:r>
              <a:rPr lang="en-US" altLang="en-US" sz="4000" dirty="0" smtClean="0"/>
              <a:t>eaning </a:t>
            </a:r>
            <a:r>
              <a:rPr lang="en-US" altLang="en-US" sz="4000" dirty="0"/>
              <a:t>is the same </a:t>
            </a:r>
            <a:r>
              <a:rPr lang="en-US" altLang="en-US" sz="4000" dirty="0" smtClean="0"/>
              <a:t>as in while </a:t>
            </a:r>
            <a:r>
              <a:rPr lang="en-US" altLang="en-US" sz="4000" dirty="0"/>
              <a:t>loops:</a:t>
            </a:r>
          </a:p>
          <a:p>
            <a:pPr marL="737535" lvl="1" indent="-277813">
              <a:spcBef>
                <a:spcPts val="0"/>
              </a:spcBef>
            </a:pPr>
            <a:r>
              <a:rPr lang="en-US" altLang="en-US" sz="3600" dirty="0"/>
              <a:t>E</a:t>
            </a:r>
            <a:r>
              <a:rPr lang="en-US" altLang="en-US" sz="3600" dirty="0" smtClean="0"/>
              <a:t>xecute </a:t>
            </a:r>
            <a:r>
              <a:rPr lang="en-US" altLang="en-US" sz="3600" dirty="0"/>
              <a:t>the else-block only if the iterating </a:t>
            </a:r>
            <a:r>
              <a:rPr lang="en-US" altLang="en-US" sz="3600" dirty="0" smtClean="0"/>
              <a:t>condition </a:t>
            </a:r>
            <a:r>
              <a:rPr lang="en-US" altLang="en-US" sz="3600" dirty="0"/>
              <a:t>test </a:t>
            </a:r>
            <a:r>
              <a:rPr lang="en-US" altLang="en-US" sz="3600" dirty="0" smtClean="0"/>
              <a:t>fails in the normal way</a:t>
            </a:r>
            <a:r>
              <a:rPr lang="en-US" altLang="en-US" sz="3600" dirty="0" smtClean="0">
                <a:cs typeface="Courier New" panose="02070309020205020404" pitchFamily="49" charset="0"/>
              </a:rPr>
              <a:t>.</a:t>
            </a:r>
            <a:endParaRPr lang="en-US" alt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494" y="3429000"/>
            <a:ext cx="9372600" cy="2485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for letter in S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(letter == 'x'): break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print("The final letter is ",letter)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8941" y="96929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Using an “Else” in a For Loop</a:t>
            </a:r>
          </a:p>
        </p:txBody>
      </p:sp>
    </p:spTree>
    <p:extLst>
      <p:ext uri="{BB962C8B-B14F-4D97-AF65-F5344CB8AC3E}">
        <p14:creationId xmlns:p14="http://schemas.microsoft.com/office/powerpoint/2010/main" val="5305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3894" y="2971800"/>
            <a:ext cx="8382000" cy="3733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range (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):print(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,end</a:t>
            </a: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="");</a:t>
            </a:r>
            <a:r>
              <a:rPr lang="en-US" altLang="en-US" sz="2400" b="1" dirty="0" err="1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0123456789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cat changebound.cpp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main(){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b="1" dirty="0" err="1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err="1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g++ -o 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changebound.cpp;./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Changing</a:t>
            </a:r>
            <a:r>
              <a:rPr lang="en-US" altLang="en-US" sz="4400" dirty="0" smtClean="0">
                <a:solidFill>
                  <a:srgbClr val="0070C0"/>
                </a:solidFill>
              </a:rPr>
              <a:t> Loop Variables</a:t>
            </a:r>
            <a:endParaRPr lang="en-US" altLang="en-US" sz="44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4400" dirty="0" smtClean="0">
                <a:solidFill>
                  <a:srgbClr val="0070C0"/>
                </a:solidFill>
              </a:rPr>
              <a:t>While Inside the Loop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894" y="1188720"/>
            <a:ext cx="9144000" cy="232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4000" dirty="0" smtClean="0"/>
              <a:t>Python preserves the loop-state: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 smtClean="0"/>
              <a:t>You can change the </a:t>
            </a:r>
            <a:r>
              <a:rPr lang="en-US" altLang="en-US" sz="4000" b="1" dirty="0" smtClean="0">
                <a:solidFill>
                  <a:srgbClr val="339933"/>
                </a:solidFill>
              </a:rPr>
              <a:t>loop index</a:t>
            </a:r>
            <a:r>
              <a:rPr lang="en-US" altLang="en-US" sz="4000" dirty="0" smtClean="0"/>
              <a:t>, and it </a:t>
            </a:r>
            <a:r>
              <a:rPr lang="en-US" altLang="en-US" sz="4000" b="1" u="sng" spc="-40" dirty="0" smtClean="0"/>
              <a:t>won't</a:t>
            </a:r>
            <a:r>
              <a:rPr lang="en-US" altLang="en-US" sz="4000" spc="-40" dirty="0" smtClean="0"/>
              <a:t> affect its value on the next iteration: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496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188720"/>
            <a:ext cx="9144000" cy="2324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4000" dirty="0" smtClean="0"/>
              <a:t>Python preserves the loop-state</a:t>
            </a:r>
            <a:r>
              <a:rPr lang="en-US" altLang="en-US" sz="4000" dirty="0" smtClean="0"/>
              <a:t>:</a:t>
            </a:r>
            <a:endParaRPr lang="en-US" altLang="en-US" sz="4000" dirty="0"/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 smtClean="0"/>
              <a:t>You can chang</a:t>
            </a:r>
            <a:r>
              <a:rPr lang="en-US" altLang="en-US" sz="4000" dirty="0" smtClean="0"/>
              <a:t>e the </a:t>
            </a:r>
            <a:r>
              <a:rPr lang="en-US" altLang="en-US" sz="4000" b="1" dirty="0" smtClean="0">
                <a:solidFill>
                  <a:srgbClr val="339933"/>
                </a:solidFill>
              </a:rPr>
              <a:t>loop bound</a:t>
            </a:r>
            <a:r>
              <a:rPr lang="en-US" altLang="en-US" sz="4000" dirty="0" smtClean="0"/>
              <a:t>, and it </a:t>
            </a:r>
            <a:r>
              <a:rPr lang="en-US" altLang="en-US" sz="4000" b="1" u="sng" spc="-40" dirty="0" smtClean="0"/>
              <a:t>won't</a:t>
            </a:r>
            <a:r>
              <a:rPr lang="en-US" altLang="en-US" sz="4000" spc="-40" dirty="0" smtClean="0"/>
              <a:t> affect the loop-test condition</a:t>
            </a:r>
            <a:r>
              <a:rPr lang="en-US" altLang="en-US" sz="4000" spc="-40" dirty="0" smtClean="0"/>
              <a:t>:</a:t>
            </a:r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894" y="2971800"/>
            <a:ext cx="8382000" cy="3733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range (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):print(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i,end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="");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-=3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0123456789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cat changebound.cpp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main(){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i&lt;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-=3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g++ -o 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changebound.cpp;./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Changing</a:t>
            </a:r>
            <a:r>
              <a:rPr lang="en-US" altLang="en-US" sz="4400" dirty="0" smtClean="0">
                <a:solidFill>
                  <a:srgbClr val="0070C0"/>
                </a:solidFill>
              </a:rPr>
              <a:t> Loop Variables</a:t>
            </a:r>
            <a:endParaRPr lang="en-US" altLang="en-US" sz="44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4400" dirty="0" smtClean="0">
                <a:solidFill>
                  <a:srgbClr val="0070C0"/>
                </a:solidFill>
              </a:rPr>
              <a:t>While Inside the Loop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188720"/>
            <a:ext cx="9144000" cy="2324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4000" dirty="0" smtClean="0"/>
              <a:t>Python </a:t>
            </a:r>
            <a:r>
              <a:rPr lang="en-US" altLang="en-US" sz="4000" u="sng" spc="-20" dirty="0" smtClean="0"/>
              <a:t>doesn't</a:t>
            </a:r>
            <a:r>
              <a:rPr lang="en-US" altLang="en-US" sz="4000" spc="-20" dirty="0" smtClean="0"/>
              <a:t> preserve what it loops over</a:t>
            </a:r>
            <a:r>
              <a:rPr lang="en-US" altLang="en-US" sz="4000" spc="-20" dirty="0" smtClean="0"/>
              <a:t>:</a:t>
            </a:r>
            <a:endParaRPr lang="en-US" altLang="en-US" sz="4000" spc="-20" dirty="0"/>
          </a:p>
          <a:p>
            <a:pPr marL="339725" indent="-277813">
              <a:spcBef>
                <a:spcPts val="0"/>
              </a:spcBef>
            </a:pPr>
            <a:r>
              <a:rPr lang="en-US" altLang="en-US" sz="4000" spc="-50" dirty="0" smtClean="0"/>
              <a:t>You</a:t>
            </a:r>
            <a:r>
              <a:rPr lang="en-US" altLang="en-US" sz="3600" spc="-50" dirty="0" smtClean="0"/>
              <a:t> </a:t>
            </a:r>
            <a:r>
              <a:rPr lang="en-US" altLang="en-US" sz="4000" spc="-50" dirty="0" smtClean="0"/>
              <a:t>can</a:t>
            </a:r>
            <a:r>
              <a:rPr lang="en-US" altLang="en-US" sz="3600" spc="-50" dirty="0" smtClean="0"/>
              <a:t> </a:t>
            </a:r>
            <a:r>
              <a:rPr lang="en-US" altLang="en-US" sz="4000" spc="-50" dirty="0" smtClean="0"/>
              <a:t>chang</a:t>
            </a:r>
            <a:r>
              <a:rPr lang="en-US" altLang="en-US" sz="4000" spc="-50" dirty="0" smtClean="0"/>
              <a:t>e</a:t>
            </a:r>
            <a:r>
              <a:rPr lang="en-US" altLang="en-US" sz="3600" spc="-50" dirty="0" smtClean="0"/>
              <a:t> </a:t>
            </a:r>
            <a:r>
              <a:rPr lang="en-US" altLang="en-US" sz="4000" spc="-50" dirty="0" smtClean="0"/>
              <a:t>a</a:t>
            </a:r>
            <a:r>
              <a:rPr lang="en-US" altLang="en-US" sz="3600" spc="-50" dirty="0" smtClean="0"/>
              <a:t> </a:t>
            </a:r>
            <a:r>
              <a:rPr lang="en-US" altLang="en-US" sz="4000" b="1" spc="-50" dirty="0" smtClean="0">
                <a:solidFill>
                  <a:srgbClr val="339933"/>
                </a:solidFill>
              </a:rPr>
              <a:t>list </a:t>
            </a:r>
            <a:r>
              <a:rPr lang="en-US" altLang="en-US" sz="4000" spc="-50" dirty="0" smtClean="0"/>
              <a:t>while</a:t>
            </a:r>
            <a:r>
              <a:rPr lang="en-US" altLang="en-US" sz="3600" spc="-50" dirty="0" smtClean="0"/>
              <a:t> </a:t>
            </a:r>
            <a:r>
              <a:rPr lang="en-US" altLang="en-US" sz="4000" spc="-50" dirty="0" smtClean="0"/>
              <a:t>iterating</a:t>
            </a:r>
            <a:r>
              <a:rPr lang="en-US" altLang="en-US" sz="3600" spc="-50" dirty="0" smtClean="0"/>
              <a:t> </a:t>
            </a:r>
            <a:r>
              <a:rPr lang="en-US" altLang="en-US" sz="4000" spc="-50" dirty="0" smtClean="0"/>
              <a:t>over </a:t>
            </a:r>
            <a:r>
              <a:rPr lang="en-US" altLang="en-US" sz="4000" dirty="0" smtClean="0"/>
              <a:t>it</a:t>
            </a:r>
            <a:r>
              <a:rPr lang="en-US" altLang="en-US" sz="4000" spc="-40" dirty="0" smtClean="0"/>
              <a:t>:</a:t>
            </a:r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894" y="2362200"/>
            <a:ext cx="8382000" cy="4343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changelist.py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L=list(range(20))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L: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5&lt;=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&lt;15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del L[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2400" spc="-11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t("You </a:t>
            </a:r>
            <a:r>
              <a:rPr lang="en-US" altLang="en-US" sz="2400" b="1" i="1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can</a:t>
            </a:r>
            <a:r>
              <a:rPr lang="en-US" altLang="en-US" sz="2400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do </a:t>
            </a:r>
            <a:r>
              <a:rPr lang="en-US" altLang="en-US" sz="2400" spc="-11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it, but </a:t>
            </a:r>
            <a:r>
              <a:rPr lang="en-US" altLang="en-US" sz="2400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generally </a:t>
            </a:r>
            <a:r>
              <a:rPr lang="en-US" altLang="en-US" sz="2400" b="1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should</a:t>
            </a:r>
            <a:r>
              <a:rPr lang="en-US" altLang="en-US" sz="2400" b="1" spc="-2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sz="2400" b="1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spc="-2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2400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spc="-11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400" spc="-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Do you think </a:t>
            </a:r>
            <a:r>
              <a:rPr lang="en-US" altLang="en-US" sz="2400" spc="-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this program </a:t>
            </a:r>
            <a:r>
              <a:rPr lang="en-US" altLang="en-US" sz="2400" spc="-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drops </a:t>
            </a:r>
            <a:r>
              <a:rPr lang="en-US" altLang="en-US" sz="2400" b="1" spc="-80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5-14</a:t>
            </a:r>
            <a:r>
              <a:rPr lang="en-US" altLang="en-US" sz="2400" spc="-11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?")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400" b="1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sorted(set(range(20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))-set(L))</a:t>
            </a: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changelist.py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You </a:t>
            </a:r>
            <a:r>
              <a:rPr lang="en-US" altLang="en-US" sz="2400" b="1" i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can</a:t>
            </a: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do it, but generally </a:t>
            </a:r>
            <a:r>
              <a:rPr lang="en-US" altLang="en-US" sz="2400" b="1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shouldn't</a:t>
            </a: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24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you think this program </a:t>
            </a: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drops 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5-14</a:t>
            </a:r>
            <a:r>
              <a:rPr lang="en-US" altLang="en-US" sz="24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19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Changing</a:t>
            </a:r>
            <a:r>
              <a:rPr lang="en-US" altLang="en-US" sz="4400" dirty="0" smtClean="0">
                <a:solidFill>
                  <a:srgbClr val="0070C0"/>
                </a:solidFill>
              </a:rPr>
              <a:t> Loop Variables</a:t>
            </a:r>
            <a:endParaRPr lang="en-US" altLang="en-US" sz="44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4400" dirty="0" smtClean="0">
                <a:solidFill>
                  <a:srgbClr val="0070C0"/>
                </a:solidFill>
              </a:rPr>
              <a:t>While Inside the Loop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621" y="1079054"/>
            <a:ext cx="9432220" cy="577615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>
                <a:latin typeface="Lucida Console" pitchFamily="49" charset="0"/>
              </a:rPr>
              <a:t>={1,2,3,4,5,6}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dirty="0">
                <a:latin typeface="Lucida Console" pitchFamily="49" charset="0"/>
              </a:rPr>
              <a:t>for </a:t>
            </a:r>
            <a:r>
              <a:rPr lang="en-US" altLang="en-US" b="1" dirty="0" err="1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 in </a:t>
            </a:r>
            <a:r>
              <a:rPr lang="en-US" altLang="en-US" b="1" dirty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>
                <a:latin typeface="Lucida Console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     </a:t>
            </a:r>
            <a:r>
              <a:rPr lang="en-US" altLang="en-US" dirty="0">
                <a:latin typeface="Lucida Console" pitchFamily="49" charset="0"/>
              </a:rPr>
              <a:t>if </a:t>
            </a:r>
            <a:r>
              <a:rPr lang="en-US" altLang="en-US" b="1" dirty="0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%2: </a:t>
            </a:r>
            <a:r>
              <a:rPr lang="en-US" altLang="en-US" b="1" dirty="0" err="1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 err="1">
                <a:solidFill>
                  <a:srgbClr val="00B0F0"/>
                </a:solidFill>
                <a:latin typeface="Lucida Console" pitchFamily="49" charset="0"/>
              </a:rPr>
              <a:t>.remove</a:t>
            </a:r>
            <a:r>
              <a:rPr lang="en-US" altLang="en-US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en-US" altLang="en-US" b="1" dirty="0" err="1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solidFill>
                  <a:srgbClr val="00B0F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93" dirty="0" err="1">
                <a:solidFill>
                  <a:srgbClr val="FFC9C9"/>
                </a:solidFill>
                <a:latin typeface="Lucida Console" pitchFamily="49" charset="0"/>
              </a:rPr>
              <a:t>Tracebac</a:t>
            </a:r>
            <a:r>
              <a:rPr lang="en-US" altLang="en-US" spc="-278" dirty="0" err="1">
                <a:solidFill>
                  <a:srgbClr val="FFC9C9"/>
                </a:solidFill>
                <a:latin typeface="Lucida Console" pitchFamily="49" charset="0"/>
              </a:rPr>
              <a:t>k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 File "&lt;</a:t>
            </a:r>
            <a:r>
              <a:rPr lang="en-US" altLang="en-US" spc="-93" dirty="0" err="1">
                <a:solidFill>
                  <a:srgbClr val="FFC9C9"/>
                </a:solidFill>
                <a:latin typeface="Lucida Console" pitchFamily="49" charset="0"/>
              </a:rPr>
              <a:t>stdin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&gt;</a:t>
            </a:r>
            <a:r>
              <a:rPr lang="en-US" altLang="en-US" spc="-185" dirty="0">
                <a:solidFill>
                  <a:srgbClr val="FFC9C9"/>
                </a:solidFill>
                <a:latin typeface="Lucida Console" pitchFamily="49" charset="0"/>
              </a:rPr>
              <a:t>",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line 1, in &lt;module&gt;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185" dirty="0" err="1">
                <a:solidFill>
                  <a:srgbClr val="FFC9C9"/>
                </a:solidFill>
                <a:latin typeface="Lucida Console" pitchFamily="49" charset="0"/>
              </a:rPr>
              <a:t>RuntimeError</a:t>
            </a:r>
            <a:r>
              <a:rPr lang="en-US" altLang="en-US" spc="-278" dirty="0">
                <a:solidFill>
                  <a:srgbClr val="FFC9C9"/>
                </a:solidFill>
                <a:latin typeface="Lucida Console" pitchFamily="49" charset="0"/>
              </a:rPr>
              <a:t>:</a:t>
            </a:r>
            <a:r>
              <a:rPr lang="en-US" altLang="en-US" sz="1665" spc="-185" dirty="0">
                <a:solidFill>
                  <a:srgbClr val="FFC9C9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Set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changed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during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iteration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</a:p>
          <a:p>
            <a:pPr>
              <a:spcBef>
                <a:spcPts val="0"/>
              </a:spcBef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>
                <a:latin typeface="Lucida Console" pitchFamily="49" charset="0"/>
              </a:rPr>
              <a:t>=[1,2,3,4,5,6]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dirty="0">
                <a:latin typeface="Lucida Console" pitchFamily="49" charset="0"/>
              </a:rPr>
              <a:t>for </a:t>
            </a:r>
            <a:r>
              <a:rPr lang="en-US" altLang="en-US" b="1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 in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>
                <a:latin typeface="Lucida Console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     </a:t>
            </a:r>
            <a:r>
              <a:rPr lang="en-US" altLang="en-US" dirty="0">
                <a:latin typeface="Lucida Console" pitchFamily="49" charset="0"/>
              </a:rPr>
              <a:t>if </a:t>
            </a:r>
            <a:r>
              <a:rPr lang="en-US" altLang="en-US" b="1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%2: </a:t>
            </a:r>
            <a:r>
              <a:rPr lang="en-US" altLang="en-US" b="1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latin typeface="Lucida Console" pitchFamily="49" charset="0"/>
              </a:rPr>
              <a:t>[2, 4, 6]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47" y="3619349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47" y="2796"/>
            <a:ext cx="9727895" cy="11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You can’t change a set while iterating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6621" y="4273577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53636" y="5243719"/>
            <a:ext cx="1550825" cy="708988"/>
          </a:xfrm>
          <a:prstGeom prst="wedgeRoundRectCallout">
            <a:avLst>
              <a:gd name="adj1" fmla="val -324010"/>
              <a:gd name="adj2" fmla="val 93574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6622" y="848703"/>
            <a:ext cx="4510042" cy="55520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590" tIns="42295" rIns="84590" bIns="42295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Answer: It has to do with the data structures Python uses to implement these two data types.</a:t>
            </a:r>
          </a:p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Pyt</a:t>
            </a:r>
            <a:r>
              <a:rPr lang="en-US" altLang="zh-TW" sz="2961" spc="-74" dirty="0">
                <a:solidFill>
                  <a:prstClr val="black"/>
                </a:solidFill>
                <a:latin typeface="Times New Roman" charset="0"/>
              </a:rPr>
              <a:t>ho</a:t>
            </a:r>
            <a:r>
              <a:rPr lang="en-US" altLang="zh-TW" sz="2961" spc="-278" dirty="0">
                <a:solidFill>
                  <a:prstClr val="black"/>
                </a:solidFill>
                <a:latin typeface="Times New Roman" charset="0"/>
              </a:rPr>
              <a:t>n</a:t>
            </a:r>
            <a:r>
              <a:rPr lang="en-US" altLang="zh-TW" sz="2961" spc="-111" dirty="0">
                <a:solidFill>
                  <a:prstClr val="black"/>
                </a:solidFill>
                <a:latin typeface="Times New Roman" charset="0"/>
              </a:rPr>
              <a:t>’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smart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data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structures</a:t>
            </a: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 improve code efficiency in various ways.</a:t>
            </a:r>
          </a:p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But the trouble is that </a:t>
            </a:r>
            <a:r>
              <a:rPr lang="en-US" altLang="zh-TW" sz="2961" dirty="0" smtClean="0">
                <a:solidFill>
                  <a:prstClr val="black"/>
                </a:solidFill>
                <a:latin typeface="Times New Roman" charset="0"/>
              </a:rPr>
              <a:t>a set’s structure (a hash table) and a set's lack of order would not work predictably </a:t>
            </a: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it changed during iteration. </a:t>
            </a:r>
            <a:endParaRPr lang="zh-TW" altLang="en-US" sz="2961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947" y="854693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621" y="1508920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88135" y="1400373"/>
            <a:ext cx="2390601" cy="708988"/>
          </a:xfrm>
          <a:prstGeom prst="wedgeRoundRectCallout">
            <a:avLst>
              <a:gd name="adj1" fmla="val -99504"/>
              <a:gd name="adj2" fmla="val 221531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 not?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6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9747E-6 L 0.0006 -0.404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023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164E-6 -1.80026E-7 L 3.38164E-6 -0.4031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1" grpId="0" animBg="1"/>
      <p:bldP spid="11" grpId="1" animBg="1"/>
      <p:bldP spid="11" grpId="2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</a:t>
            </a:r>
            <a:r>
              <a:rPr lang="en-US" sz="3000" dirty="0">
                <a:solidFill>
                  <a:srgbClr val="00B050"/>
                </a:solidFill>
              </a:rPr>
              <a:t>Four aren't worth </a:t>
            </a:r>
            <a:r>
              <a:rPr lang="en-US" sz="3000" dirty="0" smtClean="0">
                <a:solidFill>
                  <a:srgbClr val="00B050"/>
                </a:solidFill>
              </a:rPr>
              <a:t>mentioning</a:t>
            </a:r>
            <a:r>
              <a:rPr lang="en-US" sz="3000" dirty="0" smtClean="0"/>
              <a:t>…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_file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__spec__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47" y="2796"/>
            <a:ext cx="9727895" cy="11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You can’t change a set while iterating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621" y="1508920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947" y="854693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947" y="3700657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even for lists, you need caution: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96621" y="4273577"/>
            <a:ext cx="9432220" cy="25816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=['</a:t>
            </a:r>
            <a:r>
              <a:rPr lang="en-US" altLang="en-US" sz="2798" kern="0" dirty="0" err="1">
                <a:solidFill>
                  <a:prstClr val="black"/>
                </a:solidFill>
                <a:latin typeface="Lucida Console" pitchFamily="49" charset="0"/>
              </a:rPr>
              <a:t>a','b','c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']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for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    print(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,": ",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 err="1">
                <a:solidFill>
                  <a:prstClr val="black"/>
                </a:solidFill>
                <a:latin typeface="Lucida Console" pitchFamily="49" charset="0"/>
              </a:rPr>
              <a:t>,sep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="")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   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.insert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(1,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len(L)-2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endParaRPr lang="en-US" altLang="en-US" sz="2798" kern="0" dirty="0">
              <a:solidFill>
                <a:srgbClr val="FFFFFF"/>
              </a:solidFill>
              <a:latin typeface="Lucida Console" pitchFamily="49" charset="0"/>
            </a:endParaRP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'b', 'c']: a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1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, 'b', 'c']: 1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2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, 1, 'b', 'c']: 1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... </a:t>
            </a:r>
            <a:r>
              <a:rPr lang="en-US" altLang="en-US" sz="2798" kern="0" dirty="0">
                <a:solidFill>
                  <a:srgbClr val="FF0000"/>
                </a:solidFill>
                <a:latin typeface="Lucida Console" pitchFamily="49" charset="0"/>
              </a:rPr>
              <a:t>← goes forever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09017" y="5199018"/>
            <a:ext cx="1550825" cy="708988"/>
          </a:xfrm>
          <a:prstGeom prst="wedgeRoundRectCallout">
            <a:avLst>
              <a:gd name="adj1" fmla="val -5787"/>
              <a:gd name="adj2" fmla="val 135977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94548" y="603219"/>
            <a:ext cx="3987834" cy="2563302"/>
          </a:xfrm>
          <a:prstGeom prst="wedgeRoundRectCallout">
            <a:avLst>
              <a:gd name="adj1" fmla="val -3142"/>
              <a:gd name="adj2" fmla="val 131908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It isn’t a surprise that </a:t>
            </a:r>
            <a:r>
              <a:rPr lang="en-US" altLang="zh-TW" sz="4071" dirty="0" smtClean="0">
                <a:solidFill>
                  <a:srgbClr val="000000"/>
                </a:solidFill>
                <a:latin typeface="Times New Roman" charset="0"/>
              </a:rPr>
              <a:t>this </a:t>
            </a: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list that keeps growing goes forever.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553033" y="2316431"/>
            <a:ext cx="3987834" cy="2563302"/>
          </a:xfrm>
          <a:prstGeom prst="wedgeRoundRectCallout">
            <a:avLst>
              <a:gd name="adj1" fmla="val -51290"/>
              <a:gd name="adj2" fmla="val 112004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But </a:t>
            </a:r>
            <a:r>
              <a:rPr lang="en-US" altLang="zh-TW" sz="4071" dirty="0" smtClean="0">
                <a:solidFill>
                  <a:srgbClr val="000000"/>
                </a:solidFill>
                <a:latin typeface="Times New Roman" charset="0"/>
              </a:rPr>
              <a:t>its revisiting of the </a:t>
            </a: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same element might be unexpected.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7" grpId="0" animBg="1"/>
      <p:bldP spid="8" grpId="0" animBg="1"/>
      <p:bldP spid="9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/>
              <a:t> But function calls are control flow too. We’ve already been using one function:</a:t>
            </a:r>
            <a:endParaRPr lang="en-US" altLang="en-US" sz="3200" b="1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endParaRPr lang="en-US" altLang="en-US" sz="1000"/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zh-TW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3200" dirty="0">
              <a:solidFill>
                <a:srgbClr val="858585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</a:t>
            </a:r>
          </a:p>
        </p:txBody>
      </p:sp>
    </p:spTree>
    <p:extLst>
      <p:ext uri="{BB962C8B-B14F-4D97-AF65-F5344CB8AC3E}">
        <p14:creationId xmlns:p14="http://schemas.microsoft.com/office/powerpoint/2010/main" val="9677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...	 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b="1">
                <a:solidFill>
                  <a:srgbClr val="FF3300"/>
                </a:solidFill>
                <a:latin typeface="Lucida Console" panose="020B0609040504020204" pitchFamily="49" charset="0"/>
              </a:rPr>
              <a:t>end</a:t>
            </a:r>
            <a:r>
              <a:rPr lang="en-US" altLang="zh-TW" sz="3200" b="1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b="1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", ")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3200" dirty="0">
              <a:solidFill>
                <a:srgbClr val="858585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 </a:t>
            </a:r>
            <a:r>
              <a:rPr lang="en-US" sz="4400" dirty="0" smtClean="0">
                <a:solidFill>
                  <a:srgbClr val="FF0000"/>
                </a:solidFill>
              </a:rPr>
              <a:t>end=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(x&lt;</a:t>
            </a:r>
            <a:r>
              <a:rPr lang="en-US" altLang="zh-TW" sz="3200" dirty="0" err="1">
                <a:solidFill>
                  <a:srgbClr val="FF35A2"/>
                </a:solidFill>
                <a:latin typeface="Lucida Console" panose="020B0609040504020204" pitchFamily="49" charset="0"/>
              </a:rPr>
              <a:t>len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(a)-1)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b="1" dirty="0">
                <a:solidFill>
                  <a:srgbClr val="FF3300"/>
                </a:solidFill>
                <a:latin typeface="Lucida Console" panose="020B0609040504020204" pitchFamily="49" charset="0"/>
              </a:rPr>
              <a:t>end =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",")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 </a:t>
            </a:r>
            <a:r>
              <a:rPr lang="en-US" sz="4400" dirty="0" smtClean="0">
                <a:solidFill>
                  <a:srgbClr val="FF0000"/>
                </a:solidFill>
              </a:rPr>
              <a:t>end=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(a[0],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sz="320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a[0],a[1],a[2]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sz="3200" b="1">
                <a:solidFill>
                  <a:srgbClr val="FF3300"/>
                </a:solidFill>
                <a:latin typeface="Lucida Console" panose="020B0609040504020204" pitchFamily="49" charset="0"/>
                <a:cs typeface="Courier New" pitchFamily="49" charset="0"/>
              </a:rPr>
              <a:t>sep =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", ") 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a[0],a[1],a[2]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sz="3200" b="1">
                <a:solidFill>
                  <a:srgbClr val="FF3300"/>
                </a:solidFill>
                <a:latin typeface="Lucida Console" panose="020B0609040504020204" pitchFamily="49" charset="0"/>
                <a:cs typeface="Courier New" pitchFamily="49" charset="0"/>
              </a:rPr>
              <a:t>sep =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"\n")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</a:t>
            </a:r>
            <a:r>
              <a:rPr lang="en-US" sz="4400" dirty="0" smtClean="0">
                <a:solidFill>
                  <a:srgbClr val="FF0000"/>
                </a:solidFill>
              </a:rPr>
              <a:t>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 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","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[0], a[1], a[2], </a:t>
            </a:r>
            <a:r>
              <a:rPr lang="en-US" altLang="zh-TW" sz="3200" b="1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F33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a[1]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a[2])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File "&lt;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: unsupported operand</a:t>
            </a:r>
            <a:r>
              <a:rPr lang="zh-TW" altLang="en-US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type(s) for +: '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' and '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'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 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a[1]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a[2])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</a:t>
            </a:r>
            <a:r>
              <a:rPr lang="en-US" sz="4400" dirty="0" smtClean="0">
                <a:solidFill>
                  <a:srgbClr val="FF0000"/>
                </a:solidFill>
              </a:rPr>
              <a:t>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0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endParaRPr lang="en-US" altLang="en-US" sz="1000" dirty="0"/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0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b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endParaRPr lang="en-US" sz="30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3000" dirty="0" smtClean="0"/>
              <a:t>But we'll look at </a:t>
            </a:r>
            <a:r>
              <a:rPr lang="en-US" sz="3000" b="1" dirty="0" smtClean="0">
                <a:solidFill>
                  <a:srgbClr val="FF0000"/>
                </a:solidFill>
              </a:rPr>
              <a:t>__doc__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00800"/>
            <a:ext cx="9144000" cy="4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 lvl="0"/>
            <a:r>
              <a:rPr lang="en-US" sz="260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53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1066800"/>
            <a:ext cx="91440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</a:t>
            </a:r>
            <a:r>
              <a:rPr lang="en-US" sz="3600" i="1" dirty="0">
                <a:solidFill>
                  <a:srgbClr val="0000FF"/>
                </a:solidFill>
              </a:rPr>
              <a:t>input([prompt])</a:t>
            </a:r>
            <a:r>
              <a:rPr lang="en-US" sz="3600" dirty="0"/>
              <a:t> function reads one line from </a:t>
            </a:r>
            <a:r>
              <a:rPr lang="en-US" sz="3600" dirty="0" smtClean="0"/>
              <a:t>the keyboard </a:t>
            </a:r>
            <a:r>
              <a:rPr lang="en-US" sz="3600" dirty="0"/>
              <a:t>and returns it as a </a:t>
            </a:r>
            <a:r>
              <a:rPr lang="en-US" sz="3600" dirty="0">
                <a:solidFill>
                  <a:srgbClr val="FD370F"/>
                </a:solidFill>
              </a:rPr>
              <a:t>string</a:t>
            </a:r>
            <a:r>
              <a:rPr lang="en-US" sz="3600" dirty="0"/>
              <a:t> (removing the trailing newline):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str1=input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("Enter a number: "); </a:t>
            </a:r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print("Received input: ",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str1)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input();print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("Hi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") </a:t>
            </a:r>
            <a:r>
              <a:rPr lang="en-US" sz="28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prompt is optional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500" dirty="0" smtClean="0">
              <a:latin typeface="Lucida Sans Typewriter" panose="020B0509030504030204" pitchFamily="49" charset="0"/>
              <a:cs typeface="Courier New" pitchFamily="49" charset="0"/>
            </a:endParaRPr>
          </a:p>
          <a:p>
            <a:r>
              <a:rPr lang="en-US" sz="3600" dirty="0" smtClean="0"/>
              <a:t>This </a:t>
            </a:r>
            <a:r>
              <a:rPr lang="en-US" sz="3600" dirty="0"/>
              <a:t>would prompt you to enter a string and it would then display it to the screen. </a:t>
            </a:r>
            <a:endParaRPr lang="en-US" sz="3600" dirty="0" smtClean="0"/>
          </a:p>
          <a:p>
            <a:r>
              <a:rPr lang="en-US" sz="3600" dirty="0" smtClean="0"/>
              <a:t>When </a:t>
            </a:r>
            <a:r>
              <a:rPr lang="en-US" sz="3600" dirty="0"/>
              <a:t>I typed “123", it outputs </a:t>
            </a:r>
            <a:r>
              <a:rPr lang="en-US" sz="3600" dirty="0" smtClean="0"/>
              <a:t>it: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Enter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a number: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123 </a:t>
            </a:r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Received input: 123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Keyboard Input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626894" y="5562600"/>
            <a:ext cx="4102894" cy="1295400"/>
          </a:xfrm>
          <a:prstGeom prst="wedgeRoundRectCallout">
            <a:avLst>
              <a:gd name="adj1" fmla="val -165216"/>
              <a:gd name="adj2" fmla="val 35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It won't print "</a:t>
            </a:r>
            <a:r>
              <a:rPr lang="en-US" sz="2400" dirty="0" smtClean="0">
                <a:solidFill>
                  <a:schemeClr val="tx1"/>
                </a:solidFill>
              </a:rPr>
              <a:t>Hi</a:t>
            </a:r>
            <a:r>
              <a:rPr lang="en-US" sz="2400" dirty="0" smtClean="0"/>
              <a:t>" until I hit enter. Or I could type something, then hit enter (but whatever I type is </a:t>
            </a:r>
            <a:r>
              <a:rPr lang="en-US" sz="2400" dirty="0" smtClean="0">
                <a:solidFill>
                  <a:srgbClr val="CF0FAA"/>
                </a:solidFill>
              </a:rPr>
              <a:t>ignored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50094" y="3657600"/>
            <a:ext cx="7620000" cy="2895600"/>
          </a:xfrm>
          <a:prstGeom prst="straightConnector1">
            <a:avLst/>
          </a:prstGeom>
          <a:ln w="38100">
            <a:solidFill>
              <a:srgbClr val="CF0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255294" y="3810000"/>
            <a:ext cx="358140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1143000"/>
            <a:ext cx="9296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cat inputisstr.py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from random import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randrange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up=input("</a:t>
            </a: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Enter an upper number: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")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print("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Here's a smaller </a:t>
            </a:r>
            <a:r>
              <a:rPr lang="en-US" sz="2400" dirty="0" err="1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number: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",end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=" ")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num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(up</a:t>
            </a:r>
            <a:r>
              <a:rPr lang="en-US" sz="2400" dirty="0" smtClean="0">
                <a:latin typeface="Lucida Sans Typewriter" panose="020B0509030504030204" pitchFamily="49" charset="0"/>
                <a:cs typeface="Courier New" pitchFamily="49" charset="0"/>
              </a:rPr>
              <a:t>)); print(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num</a:t>
            </a:r>
            <a:r>
              <a:rPr lang="en-US" sz="24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'The variable 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"up" = ',</a:t>
            </a:r>
            <a:r>
              <a:rPr lang="en-US" sz="2400" dirty="0">
                <a:solidFill>
                  <a:srgbClr val="92AF01"/>
                </a:solidFill>
                <a:latin typeface="Lucida Sans Typewriter" panose="020B0509030504030204" pitchFamily="49" charset="0"/>
                <a:cs typeface="Courier New" pitchFamily="49" charset="0"/>
              </a:rPr>
              <a:t>up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,'.',</a:t>
            </a:r>
            <a:r>
              <a:rPr lang="en-US" sz="24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sep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=""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"The type 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of", </a:t>
            </a:r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up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, "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is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", </a:t>
            </a:r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type(up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print('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So doing "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(up)" an error:'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 err="1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(up)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#up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en-US" sz="20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400" dirty="0">
              <a:solidFill>
                <a:srgbClr val="FF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inputisstr.py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Enter an upper number</a:t>
            </a:r>
            <a:r>
              <a:rPr lang="en-US" sz="2400" dirty="0" smtClean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: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Here's a smaller number: 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The variable 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"up" = </a:t>
            </a:r>
            <a:r>
              <a:rPr lang="en-US" sz="2400" dirty="0">
                <a:solidFill>
                  <a:srgbClr val="92AF01"/>
                </a:solidFill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The type 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of 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 is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 &lt;class '</a:t>
            </a:r>
            <a:r>
              <a:rPr lang="en-US" sz="24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str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'&gt;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So doing "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(up)" an error: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err="1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Traceback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(most recent call last):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 File "inputisstr.py", line 9, in &lt;module</a:t>
            </a:r>
            <a:r>
              <a:rPr lang="en-US" sz="24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...</a:t>
            </a:r>
            <a:endParaRPr 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76200"/>
            <a:ext cx="10607675" cy="931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en-US" sz="4000" dirty="0" smtClean="0">
                <a:solidFill>
                  <a:srgbClr val="0070C0"/>
                </a:solidFill>
              </a:rPr>
              <a:t>Beware: </a:t>
            </a:r>
            <a:r>
              <a:rPr lang="en-US" altLang="en-US" sz="4400" dirty="0" smtClean="0">
                <a:solidFill>
                  <a:srgbClr val="0070C0"/>
                </a:solidFill>
              </a:rPr>
              <a:t/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Input</a:t>
            </a:r>
            <a:r>
              <a:rPr lang="en-US" altLang="en-US" sz="4400" b="1" dirty="0" smtClean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US" altLang="en-US" sz="4400" dirty="0" smtClean="0">
                <a:solidFill>
                  <a:srgbClr val="0070C0"/>
                </a:solidFill>
              </a:rPr>
              <a:t> Always Returns a String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9366" y="443126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33095" y="473830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4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/>
              <a:t> But function calls are control flow too:</a:t>
            </a:r>
            <a:endParaRPr lang="en-US" altLang="en-US" sz="3200" b="1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b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3200" b="1" dirty="0" smtClean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defined functions()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300" spc="-10" dirty="0" smtClean="0"/>
              <a:t>The</a:t>
            </a:r>
            <a:r>
              <a:rPr lang="en-US" sz="3200" spc="-10" dirty="0" smtClean="0"/>
              <a:t> </a:t>
            </a:r>
            <a:r>
              <a:rPr lang="en-US" sz="3300" spc="-10" dirty="0"/>
              <a:t>header</a:t>
            </a:r>
            <a:r>
              <a:rPr lang="en-US" sz="3200" spc="-10" dirty="0"/>
              <a:t> </a:t>
            </a:r>
            <a:r>
              <a:rPr lang="en-US" sz="3300" spc="-10" dirty="0"/>
              <a:t>is</a:t>
            </a:r>
            <a:r>
              <a:rPr lang="en-US" sz="3200" spc="-10" dirty="0"/>
              <a:t> </a:t>
            </a:r>
            <a:r>
              <a:rPr lang="en-US" sz="3300" spc="-10" dirty="0"/>
              <a:t>recognized</a:t>
            </a:r>
            <a:r>
              <a:rPr lang="en-US" sz="3200" spc="-10" dirty="0"/>
              <a:t> </a:t>
            </a:r>
            <a:r>
              <a:rPr lang="en-US" sz="3300" spc="-10" dirty="0"/>
              <a:t>because</a:t>
            </a:r>
            <a:r>
              <a:rPr lang="en-US" sz="3200" spc="-10" dirty="0"/>
              <a:t> </a:t>
            </a:r>
            <a:r>
              <a:rPr lang="en-US" sz="3300" spc="-10" dirty="0"/>
              <a:t>it</a:t>
            </a:r>
            <a:r>
              <a:rPr lang="en-US" sz="3200" spc="-10" dirty="0"/>
              <a:t> </a:t>
            </a:r>
            <a:r>
              <a:rPr lang="en-US" sz="3300" spc="-10" dirty="0"/>
              <a:t>always</a:t>
            </a:r>
            <a:r>
              <a:rPr lang="en-US" sz="3200" spc="-10" dirty="0"/>
              <a:t> </a:t>
            </a:r>
            <a:r>
              <a:rPr lang="en-US" sz="3300" spc="-10" dirty="0"/>
              <a:t>has</a:t>
            </a:r>
            <a:r>
              <a:rPr lang="en-US" sz="3200" spc="-10" dirty="0"/>
              <a:t> </a:t>
            </a:r>
            <a:r>
              <a:rPr lang="en-US" sz="3300" spc="-10" dirty="0" smtClean="0"/>
              <a:t>4</a:t>
            </a:r>
            <a:r>
              <a:rPr lang="en-US" sz="3200" spc="-10" dirty="0" smtClean="0"/>
              <a:t> </a:t>
            </a:r>
            <a:r>
              <a:rPr lang="en-US" sz="3300" spc="-10" dirty="0"/>
              <a:t>parts</a:t>
            </a:r>
            <a:r>
              <a:rPr lang="en-US" sz="3200" spc="-10" dirty="0"/>
              <a:t>:</a:t>
            </a:r>
            <a:endParaRPr lang="en-US" sz="3600" spc="-10" dirty="0"/>
          </a:p>
          <a:p>
            <a:pPr marL="682625" lvl="1" indent="-395288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It begins with the keyword </a:t>
            </a:r>
            <a:r>
              <a:rPr lang="en-US" sz="3200" b="1" dirty="0" err="1"/>
              <a:t>def</a:t>
            </a:r>
            <a:endParaRPr lang="en-US" sz="3200" b="1" dirty="0"/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then has a </a:t>
            </a:r>
            <a:r>
              <a:rPr lang="en-US" sz="3200" dirty="0">
                <a:solidFill>
                  <a:srgbClr val="0000FF"/>
                </a:solidFill>
              </a:rPr>
              <a:t>function name</a:t>
            </a:r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then has a </a:t>
            </a:r>
            <a:r>
              <a:rPr lang="en-US" sz="3200" dirty="0">
                <a:solidFill>
                  <a:srgbClr val="C00000"/>
                </a:solidFill>
              </a:rPr>
              <a:t>pair of parentheses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( )</a:t>
            </a:r>
          </a:p>
          <a:p>
            <a:pPr marL="287337" lvl="2" indent="0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 - </a:t>
            </a:r>
            <a:r>
              <a:rPr lang="en-US" sz="2800" dirty="0"/>
              <a:t>Optionally, </a:t>
            </a:r>
            <a:r>
              <a:rPr lang="en-US" sz="2800" dirty="0">
                <a:solidFill>
                  <a:srgbClr val="008000"/>
                </a:solidFill>
              </a:rPr>
              <a:t>argumen</a:t>
            </a:r>
            <a:r>
              <a:rPr lang="en-US" sz="2800" spc="-100" dirty="0">
                <a:solidFill>
                  <a:srgbClr val="008000"/>
                </a:solidFill>
              </a:rPr>
              <a:t>t(s</a:t>
            </a:r>
            <a:r>
              <a:rPr lang="en-US" sz="2800" dirty="0">
                <a:solidFill>
                  <a:srgbClr val="008000"/>
                </a:solidFill>
              </a:rPr>
              <a:t>)</a:t>
            </a:r>
            <a:r>
              <a:rPr lang="en-US" sz="2800" dirty="0"/>
              <a:t> can be place inside the parentheses</a:t>
            </a:r>
            <a:endParaRPr lang="en-US" sz="1600" dirty="0"/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has a </a:t>
            </a:r>
            <a:r>
              <a:rPr lang="en-US" sz="3200" dirty="0">
                <a:solidFill>
                  <a:srgbClr val="B86410"/>
                </a:solidFill>
              </a:rPr>
              <a:t>colon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B86410"/>
                </a:solidFill>
              </a:rPr>
              <a:t>:</a:t>
            </a:r>
            <a:r>
              <a:rPr lang="en-US" sz="3200" dirty="0"/>
              <a:t>, after the closing </a:t>
            </a:r>
            <a:r>
              <a:rPr lang="en-US" sz="3200" dirty="0" smtClean="0"/>
              <a:t>parenthesis.</a:t>
            </a:r>
            <a:endParaRPr lang="en-US" sz="3200" dirty="0"/>
          </a:p>
          <a:p>
            <a:pPr marL="512763" lvl="1" indent="-225425">
              <a:buFont typeface="+mj-lt"/>
              <a:buAutoNum type="arabicPeriod"/>
            </a:pPr>
            <a:r>
              <a:rPr lang="en-US" sz="3200" i="1" spc="-100" dirty="0" smtClean="0"/>
              <a:t> </a:t>
            </a:r>
            <a:r>
              <a:rPr lang="en-US" sz="3200" i="1" dirty="0" smtClean="0">
                <a:latin typeface="Arial Narrow" panose="020B0606020202030204" pitchFamily="34" charset="0"/>
              </a:rPr>
              <a:t>Optionally</a:t>
            </a:r>
            <a:r>
              <a:rPr lang="en-US" sz="3200" i="1" dirty="0">
                <a:latin typeface="Arial Narrow" panose="020B0606020202030204" pitchFamily="34" charset="0"/>
              </a:rPr>
              <a:t>, </a:t>
            </a:r>
            <a:r>
              <a:rPr lang="en-US" sz="3200" i="1" dirty="0" smtClean="0">
                <a:latin typeface="Arial Narrow" panose="020B0606020202030204" pitchFamily="34" charset="0"/>
              </a:rPr>
              <a:t>there can be a </a:t>
            </a:r>
            <a:r>
              <a:rPr lang="en-US" sz="3200" i="1" dirty="0">
                <a:latin typeface="Arial Narrow" panose="020B0606020202030204" pitchFamily="34" charset="0"/>
              </a:rPr>
              <a:t>2</a:t>
            </a:r>
            <a:r>
              <a:rPr lang="en-US" sz="3200" i="1" baseline="30000" dirty="0">
                <a:latin typeface="Arial Narrow" panose="020B0606020202030204" pitchFamily="34" charset="0"/>
              </a:rPr>
              <a:t>nd</a:t>
            </a:r>
            <a:r>
              <a:rPr lang="en-US" sz="3200" i="1" dirty="0">
                <a:latin typeface="Arial Narrow" panose="020B0606020202030204" pitchFamily="34" charset="0"/>
              </a:rPr>
              <a:t> line, for </a:t>
            </a:r>
            <a:r>
              <a:rPr lang="en-US" sz="3200" i="1" dirty="0">
                <a:solidFill>
                  <a:srgbClr val="00FFCC"/>
                </a:solidFill>
                <a:latin typeface="Arial Narrow" panose="020B0606020202030204" pitchFamily="34" charset="0"/>
              </a:rPr>
              <a:t>documentation</a:t>
            </a:r>
            <a:r>
              <a:rPr lang="en-US" sz="3200" i="1" dirty="0">
                <a:latin typeface="Arial Narrow" panose="020B0606020202030204" pitchFamily="34" charset="0"/>
              </a:rPr>
              <a:t>.</a:t>
            </a: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spc="-10" dirty="0">
                <a:solidFill>
                  <a:srgbClr val="FF0000"/>
                </a:solidFill>
              </a:rPr>
              <a:t>The</a:t>
            </a:r>
            <a:r>
              <a:rPr lang="en-US" sz="3200" spc="-10" dirty="0"/>
              <a:t> </a:t>
            </a:r>
            <a:r>
              <a:rPr lang="en-US" sz="3200" spc="-10" dirty="0">
                <a:solidFill>
                  <a:srgbClr val="660066"/>
                </a:solidFill>
              </a:rPr>
              <a:t>body</a:t>
            </a:r>
            <a:r>
              <a:rPr lang="en-US" sz="3200" spc="-10" dirty="0"/>
              <a:t> </a:t>
            </a:r>
            <a:r>
              <a:rPr lang="en-US" sz="3200" spc="-10" dirty="0">
                <a:solidFill>
                  <a:srgbClr val="FF0000"/>
                </a:solidFill>
              </a:rPr>
              <a:t>is recognized </a:t>
            </a:r>
            <a:r>
              <a:rPr lang="en-US" sz="3200" spc="-10" dirty="0" smtClean="0">
                <a:solidFill>
                  <a:srgbClr val="FF0000"/>
                </a:solidFill>
              </a:rPr>
              <a:t>by indenting it </a:t>
            </a:r>
            <a:r>
              <a:rPr lang="en-US" sz="3200" spc="-10" dirty="0">
                <a:solidFill>
                  <a:srgbClr val="FF0000"/>
                </a:solidFill>
              </a:rPr>
              <a:t>under the </a:t>
            </a:r>
            <a:r>
              <a:rPr lang="en-US" sz="3200" spc="-10" dirty="0" smtClean="0">
                <a:solidFill>
                  <a:srgbClr val="FF0000"/>
                </a:solidFill>
              </a:rPr>
              <a:t>header.</a:t>
            </a:r>
            <a:endParaRPr lang="en-US" sz="3200" spc="-10" dirty="0">
              <a:solidFill>
                <a:srgbClr val="FF0000"/>
              </a:solidFill>
            </a:endParaRP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return statement </a:t>
            </a:r>
            <a:r>
              <a:rPr lang="en-US" sz="2800" dirty="0" smtClean="0"/>
              <a:t>exits, </a:t>
            </a:r>
            <a:r>
              <a:rPr lang="en-US" sz="2800" dirty="0"/>
              <a:t>optionally passing back a value.</a:t>
            </a:r>
          </a:p>
          <a:p>
            <a:pPr lvl="1"/>
            <a:endParaRPr lang="en-US" sz="1400" b="1" dirty="0"/>
          </a:p>
          <a:p>
            <a:pPr lvl="1">
              <a:buFontTx/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printme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b="1" dirty="0">
                <a:solidFill>
                  <a:srgbClr val="B86410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 </a:t>
            </a: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"""This prints the string passed into it"""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print (</a:t>
            </a:r>
            <a:r>
              <a:rPr lang="en-US" sz="2800" dirty="0" err="1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24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5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between top level code sequences: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sz="3200" spc="-50" dirty="0" smtClean="0"/>
              <a:t>This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can’t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happen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in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C,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because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code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must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go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in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a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function. </a:t>
            </a:r>
          </a:p>
          <a:p>
            <a:pPr lvl="1">
              <a:spcBef>
                <a:spcPts val="1200"/>
              </a:spcBef>
            </a:pPr>
            <a:r>
              <a:rPr lang="en-US" altLang="zh-TW" sz="3200" dirty="0" smtClean="0"/>
              <a:t>The top-level for C is main(). </a:t>
            </a:r>
          </a:p>
          <a:p>
            <a:pPr>
              <a:spcBef>
                <a:spcPts val="1200"/>
              </a:spcBef>
            </a:pPr>
            <a:r>
              <a:rPr lang="en-US" altLang="zh-TW" sz="3200" spc="-50" dirty="0" smtClean="0"/>
              <a:t>But in Python, code does not need to be inside a function. This is part of why Python can run interactively.</a:t>
            </a:r>
            <a:endParaRPr lang="zh-TW" altLang="en-US" sz="3200" spc="-5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1864428"/>
            <a:ext cx="9611571" cy="399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x=1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y=2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z=3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7669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smtClean="0"/>
              <a:t>Functions can be defined almost </a:t>
            </a:r>
            <a:r>
              <a:rPr lang="en-US" altLang="en-US" sz="3600" u="sng" kern="0" smtClean="0"/>
              <a:t>anywhere</a:t>
            </a:r>
            <a:r>
              <a:rPr lang="en-US" altLang="en-US" sz="3600" kern="0" smtClean="0"/>
              <a:t>:</a:t>
            </a:r>
          </a:p>
          <a:p>
            <a:pPr lvl="1"/>
            <a:r>
              <a:rPr lang="en-US" sz="3200" smtClean="0">
                <a:solidFill>
                  <a:srgbClr val="FF9900"/>
                </a:solidFill>
              </a:rPr>
              <a:t>In between top level code sequences.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6603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  <a:endParaRPr lang="en-US" sz="3200" b="1" spc="-80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error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#In C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to 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define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before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functions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each</a:t>
            </a:r>
            <a:r>
              <a:rPr lang="es-ES" altLang="en-US" sz="2400" i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other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of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them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will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prototype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This'll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allow me to cat in Python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os.system</a:t>
            </a:r>
            <a:r>
              <a:rPr lang="en-US" altLang="en-US" sz="24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</a:t>
            </a:r>
            <a:r>
              <a:rPr lang="en-US" altLang="en-US" sz="2400" kern="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o.c</a:t>
            </a:r>
            <a:r>
              <a:rPr lang="en-US" altLang="en-US" sz="2400" kern="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#Her</a:t>
            </a:r>
            <a:r>
              <a:rPr lang="en-US" altLang="en-US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’</a:t>
            </a:r>
            <a:r>
              <a:rPr lang="en-US" altLang="en-US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some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code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69" y="2315693"/>
            <a:ext cx="9142025" cy="21256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599669" y="4417622"/>
            <a:ext cx="9130119" cy="1235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4726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  <a:endParaRPr lang="en-US" sz="3200" b="1" spc="-80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#In C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to define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before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functions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each</a:t>
            </a:r>
            <a:r>
              <a:rPr lang="es-ES" altLang="en-US" sz="2400" i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other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of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them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will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prototype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This'll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allow me to cat in Python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os.system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('cat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proto.c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')#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’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s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some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code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669" y="3847606"/>
            <a:ext cx="9130119" cy="21024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6918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3785420"/>
            <a:ext cx="9731379" cy="2054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 smtClean="0">
                <a:solidFill>
                  <a:srgbClr val="FFFFFF"/>
                </a:solidFill>
              </a:rPr>
              <a:t>  See the reason for the difference?</a:t>
            </a: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C++ requires a function to be declared (or at least </a:t>
            </a:r>
            <a:r>
              <a:rPr lang="en-US" altLang="zh-TW" sz="2800" dirty="0" err="1" smtClean="0">
                <a:solidFill>
                  <a:srgbClr val="FFFFFF"/>
                </a:solidFill>
              </a:rPr>
              <a:t>protyped</a:t>
            </a:r>
            <a:r>
              <a:rPr lang="en-US" altLang="zh-TW" sz="2800" dirty="0" smtClean="0">
                <a:solidFill>
                  <a:srgbClr val="FFFFFF"/>
                </a:solidFill>
              </a:rPr>
              <a:t>), before it can be called. “Before” means: earlier in the code. </a:t>
            </a: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9200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 smtClean="0">
                <a:solidFill>
                  <a:srgbClr val="FF0000"/>
                </a:solidFill>
              </a:rPr>
              <a:t>__doc__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4965290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40637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220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sz="2400" kern="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327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601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8538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7711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 smtClean="0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9363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/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</a:t>
            </a:r>
            <a:r>
              <a:rPr lang="en-US" altLang="zh-TW" sz="2800" dirty="0" smtClean="0">
                <a:solidFill>
                  <a:srgbClr val="FF0066"/>
                </a:solidFill>
              </a:rPr>
              <a:t>earlier in the program execution.</a:t>
            </a:r>
            <a:endParaRPr lang="en-US" altLang="zh-TW" sz="2800" dirty="0">
              <a:solidFill>
                <a:srgbClr val="FF0066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1"/>
            <a:ext cx="9611571" cy="399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f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name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'g' is not defined</a:t>
            </a:r>
          </a:p>
          <a:p>
            <a:pPr marL="0" lvl="0" indent="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def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lvl="0" indent="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3600" kern="0" baseline="80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     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lang="en-US" altLang="en-US" sz="24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*2)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3600" kern="0" baseline="160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     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return </a:t>
            </a:r>
            <a:r>
              <a:rPr lang="en-US" altLang="en-US" sz="24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endParaRPr lang="en-US" altLang="en-US" sz="2400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lvl="0" indent="0" eaLnBrk="1" fontAlgn="auto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191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lang="en-US" altLang="en-US" sz="2400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1262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them.</a:t>
            </a:r>
            <a:endParaRPr lang="en-US" altLang="zh-TW" sz="3200" spc="-80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05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5923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2743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This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approach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can be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useful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n-US" sz="2400" kern="0" dirty="0" err="1" smtClean="0">
                <a:solidFill>
                  <a:srgbClr val="FF4F4F"/>
                </a:solidFill>
                <a:latin typeface="Lucida Console" panose="020B0609040504020204" pitchFamily="49" charset="0"/>
              </a:rPr>
              <a:t>scoping</a:t>
            </a:r>
            <a:endParaRPr lang="es-ES" altLang="en-US" sz="2400" kern="0" dirty="0">
              <a:solidFill>
                <a:srgbClr val="FF4F4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smtClean="0">
                <a:solidFill>
                  <a:srgbClr val="FF4F4F"/>
                </a:solidFill>
                <a:latin typeface="Lucida Console" panose="020B0609040504020204" pitchFamily="49" charset="0"/>
              </a:rPr>
              <a:t>#rules to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access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nonlocal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4F4F"/>
                </a:solidFill>
                <a:latin typeface="Lucida Console" panose="020B0609040504020204" pitchFamily="49" charset="0"/>
              </a:rPr>
              <a:t>values</a:t>
            </a:r>
            <a:r>
              <a:rPr lang="es-E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8878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104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3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This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approach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can be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useful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scoping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#rules to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access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nonlocal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CCCC"/>
                </a:solidFill>
                <a:latin typeface="Lucida Console" panose="020B0609040504020204" pitchFamily="49" charset="0"/>
              </a:rPr>
              <a:t>values</a:t>
            </a:r>
            <a:r>
              <a:rPr lang="es-E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s-ES" altLang="en-US" sz="2400" kern="0" spc="-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2400" kern="0" spc="-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s-ES" altLang="en-US" sz="20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also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used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limit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who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can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s-ES" altLang="en-US" sz="2400" b="1" kern="0" dirty="0">
                <a:solidFill>
                  <a:srgbClr val="FF0000"/>
                </a:solidFill>
                <a:latin typeface="Agency FB" panose="020B0503020202020204" pitchFamily="34" charset="0"/>
              </a:rPr>
              <a:t>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name 'g' is not defined</a:t>
            </a:r>
            <a:r>
              <a:rPr lang="es-ES" altLang="en-US" sz="2400" kern="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variable 'g' 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7608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dirty="0" smtClean="0">
                <a:solidFill>
                  <a:srgbClr val="FF9900"/>
                </a:solidFill>
              </a:rPr>
              <a:t>Inside of another function.</a:t>
            </a:r>
            <a:endParaRPr lang="en-US" sz="3200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060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dirty="0" smtClean="0"/>
              <a:t>Inside of another function.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bizarre places: </a:t>
            </a:r>
          </a:p>
          <a:p>
            <a:pPr lvl="1"/>
            <a:endParaRPr 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You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don</a:t>
            </a:r>
            <a:r>
              <a:rPr lang="es-ES" altLang="en-US" sz="24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have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s-ES" altLang="en-US" sz="1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s-ES" altLang="en-US" sz="1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endParaRPr lang="es-E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s-E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FFCC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lnSpc>
                <a:spcPct val="5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FFCC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b="1" kern="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9413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/>
              <a:t>After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other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functions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have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been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defined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that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call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them.</a:t>
            </a:r>
            <a:endParaRPr lang="en-US" altLang="zh-TW" sz="3200" dirty="0" smtClean="0"/>
          </a:p>
          <a:p>
            <a:pPr lvl="1"/>
            <a:r>
              <a:rPr lang="en-US" sz="3200" dirty="0" smtClean="0"/>
              <a:t>Inside of another function.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bizarre places: </a:t>
            </a:r>
          </a:p>
          <a:p>
            <a:pPr lvl="1"/>
            <a:endParaRPr 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You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don</a:t>
            </a:r>
            <a:r>
              <a:rPr lang="es-ES" altLang="en-US" sz="2400" b="1" kern="0" dirty="0" err="1">
                <a:solidFill>
                  <a:srgbClr val="FF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have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be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the</a:t>
            </a:r>
            <a:r>
              <a:rPr lang="es-ES" altLang="en-US" sz="1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“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”</a:t>
            </a:r>
            <a:r>
              <a:rPr lang="es-ES" altLang="en-US" sz="1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call</a:t>
            </a:r>
            <a:endParaRPr lang="es-ES" altLang="en-US" sz="2400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C1EFFF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C1EFFF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latin typeface="Lucida Console" panose="020B0609040504020204" pitchFamily="49" charset="0"/>
              </a:rPr>
              <a:t> 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why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didn’t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here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Traceback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most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recent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last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):</a:t>
            </a:r>
          </a:p>
          <a:p>
            <a:pPr marL="0" indent="0">
              <a:lnSpc>
                <a:spcPct val="5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…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spc="-4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UnboundLocalError</a:t>
            </a:r>
            <a:r>
              <a:rPr lang="es-ES" altLang="en-US" sz="2400" kern="0" spc="-4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es-ES" altLang="en-US" sz="2400" kern="0" spc="-4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 variable 'g'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referenced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before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assignment</a:t>
            </a:r>
            <a:endParaRPr lang="es-ES" altLang="en-US" sz="2400" b="1" kern="0" spc="-4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0443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 between top level code sequences.</a:t>
            </a:r>
          </a:p>
          <a:p>
            <a:pPr lvl="1"/>
            <a:r>
              <a:rPr lang="en-US" altLang="zh-TW" sz="3200" spc="-80" dirty="0">
                <a:solidFill>
                  <a:srgbClr val="FFC000"/>
                </a:solidFill>
              </a:rPr>
              <a:t>After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other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functions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have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been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defined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that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call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them.</a:t>
            </a:r>
            <a:endParaRPr lang="en-US" altLang="zh-TW" sz="3200" dirty="0" smtClean="0">
              <a:solidFill>
                <a:srgbClr val="FFC000"/>
              </a:solidFill>
            </a:endParaRP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Inside of another function.</a:t>
            </a: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 bizarre places.</a:t>
            </a:r>
          </a:p>
          <a:p>
            <a:pPr lvl="1"/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7836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0"/>
            <a:ext cx="972978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Passing Arguments 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to Functions 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 Python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43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729788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string d, char *e)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a=1;b=1;c[0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1;d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one</a:t>
            </a:r>
            <a:r>
              <a:rPr lang="en-US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";e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o';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[1]='\0';</a:t>
            </a:r>
            <a:endParaRPr lang="en-US" sz="2000" spc="-2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a,b,c,d,e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./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check.x</a:t>
            </a:r>
            <a:endParaRPr lang="en-US" sz="20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#101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1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</a:t>
            </a:r>
            <a:r>
              <a:rPr lang="en-US" sz="2000" dirty="0" err="1">
                <a:latin typeface="Lucida Console" pitchFamily="49" charset="0"/>
              </a:rPr>
              <a:t>iostream</a:t>
            </a:r>
            <a:r>
              <a:rPr lang="en-US" sz="2000" dirty="0"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00B05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string d,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char *e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00B050"/>
                </a:solidFill>
                <a:latin typeface="Lucida Console" pitchFamily="49" charset="0"/>
              </a:rPr>
              <a:t>a=1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;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b=1;c[0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1;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d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="</a:t>
            </a:r>
            <a:r>
              <a:rPr lang="en-US" altLang="zh-TW" sz="2000" spc="-20" dirty="0" err="1">
                <a:solidFill>
                  <a:srgbClr val="00B050"/>
                </a:solidFill>
                <a:latin typeface="Lucida Console" pitchFamily="49" charset="0"/>
              </a:rPr>
              <a:t>one</a:t>
            </a:r>
            <a:r>
              <a:rPr lang="en-US" altLang="zh-TW" sz="2000" spc="-20" dirty="0" err="1" smtClean="0">
                <a:solidFill>
                  <a:srgbClr val="00B050"/>
                </a:solidFill>
                <a:latin typeface="Lucida Console" pitchFamily="49" charset="0"/>
              </a:rPr>
              <a:t>";</a:t>
            </a:r>
            <a:r>
              <a:rPr lang="en-US" altLang="zh-TW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o';e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changer(</a:t>
            </a:r>
            <a:r>
              <a:rPr lang="en-US" sz="2000" dirty="0" err="1">
                <a:latin typeface="Lucida Console" pitchFamily="49" charset="0"/>
              </a:rPr>
              <a:t>a,b,c,d,e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./</a:t>
            </a:r>
            <a:r>
              <a:rPr lang="en-US" sz="2000" dirty="0" err="1">
                <a:latin typeface="Lucida Console" pitchFamily="49" charset="0"/>
              </a:rPr>
              <a:t>check.x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380" y="930800"/>
            <a:ext cx="2959499" cy="850706"/>
          </a:xfrm>
          <a:prstGeom prst="wedgeRoundRectCallout">
            <a:avLst>
              <a:gd name="adj1" fmla="val -590"/>
              <a:gd name="adj2" fmla="val 96303"/>
              <a:gd name="adj3" fmla="val 16667"/>
            </a:avLst>
          </a:prstGeom>
          <a:solidFill>
            <a:srgbClr val="FFFF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00B050"/>
                </a:solidFill>
              </a:rPr>
              <a:t>Call by value only changes a copy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7736" y="938789"/>
            <a:ext cx="2959499" cy="850706"/>
          </a:xfrm>
          <a:prstGeom prst="wedgeRoundRectCallout">
            <a:avLst>
              <a:gd name="adj1" fmla="val -56056"/>
              <a:gd name="adj2" fmla="val 92077"/>
              <a:gd name="adj3" fmla="val 16667"/>
            </a:avLst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FF0000"/>
                </a:solidFill>
              </a:rPr>
              <a:t>Call by reference changes the original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#102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0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c=[0]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b;y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c;z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FF0000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;y[0]=1;z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w,x,y,z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[0]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1 one  [1]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[1]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#103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7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y[0]=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#104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0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88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6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43420"/>
            <a:ext cx="9144000" cy="404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 lvl="0">
              <a:lnSpc>
                <a:spcPct val="90000"/>
              </a:lnSpc>
            </a:pPr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011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spc="-28" dirty="0" smtClean="0">
                <a:solidFill>
                  <a:schemeClr val="bg1"/>
                </a:solidFill>
                <a:latin typeface="Lucida Console" pitchFamily="49" charset="0"/>
              </a:rPr>
              <a:t>[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2894" y="5334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Can you see why the value of c remained as [0]?</a:t>
            </a:r>
            <a:endParaRPr lang="en-US" sz="3200" b="1" i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26494" y="6096000"/>
            <a:ext cx="1905000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9942"/>
            <a:ext cx="9729787" cy="1891258"/>
          </a:xfrm>
          <a:solidFill>
            <a:srgbClr val="FFFFFF">
              <a:alpha val="75000"/>
            </a:srgb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But, of </a:t>
            </a:r>
            <a:r>
              <a:rPr lang="en-US" sz="3600" dirty="0" smtClean="0">
                <a:solidFill>
                  <a:srgbClr val="0070C0"/>
                </a:solidFill>
              </a:rPr>
              <a:t>course, the process of total overwriting is not the same process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as that of updating, so it doesn’t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affect the original </a:t>
            </a:r>
            <a:r>
              <a:rPr lang="en-US" sz="3600" smtClean="0">
                <a:solidFill>
                  <a:srgbClr val="0070C0"/>
                </a:solidFill>
              </a:rPr>
              <a:t>variable.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#105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2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Bef>
                  <a:spcPts val="100"/>
                </a:spcBef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=(1,2,3); x = 7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print ("Values in the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, x)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152338" y="1295400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x):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=(1,2,3); x = 7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(10,20,30); x = 2 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 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(1, 2, 3) 7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r>
              <a:rPr lang="en-US" sz="4300" dirty="0">
                <a:solidFill>
                  <a:srgbClr val="0070C0"/>
                </a:solidFill>
              </a:rPr>
              <a:t/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 </a:t>
            </a:r>
            <a:r>
              <a:rPr lang="en-US" sz="53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immutable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= [1,2,3]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61541" y="1337016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 [1,2,3]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[1, 2, 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30]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r>
              <a:rPr lang="en-US" sz="4300" dirty="0">
                <a:solidFill>
                  <a:srgbClr val="0070C0"/>
                </a:solidFill>
              </a:rPr>
              <a:t/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 </a:t>
            </a:r>
            <a:r>
              <a:rPr lang="en-US" sz="53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mutable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types 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that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mylist.append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([1,2,3])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59291" y="1340004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mylist.append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([1,2,3])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[10, 20, 30, [1, 2, 3]]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30, [1, 2, 3]]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rgbClr val="008000"/>
                </a:solidFill>
              </a:rPr>
              <a:t>Reference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mutable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types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that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just</a:t>
            </a:r>
            <a:r>
              <a:rPr lang="en-US" sz="49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i="1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update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</a:t>
            </a:r>
            <a:r>
              <a:rPr lang="en-US" sz="3302" dirty="0"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891" y="444749"/>
            <a:ext cx="9479422" cy="5779999"/>
            <a:chOff x="272955" y="175490"/>
            <a:chExt cx="10334720" cy="630151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72955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955" y="175490"/>
              <a:ext cx="161154" cy="64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are </a:t>
            </a:r>
            <a:r>
              <a:rPr lang="en-US" sz="3600" dirty="0"/>
              <a:t>passed to a </a:t>
            </a:r>
            <a:r>
              <a:rPr lang="en-US" sz="3600" dirty="0" smtClean="0"/>
              <a:t>function based on their position in the argument list. 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 20)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9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passed to a function based on their position 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Traceback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(most recent call last):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 "test.py", line 4, in &lt;module&gt;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TypeError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 takes exactly 2 arguments (1 given)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366" y="1034880"/>
            <a:ext cx="9479422" cy="5189869"/>
          </a:xfrm>
          <a:prstGeom prst="rect">
            <a:avLst/>
          </a:prstGeom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01"/>
              </a:spcAft>
              <a:buFont typeface="Arial" panose="020B0604020202020204" pitchFamily="34" charset="0"/>
              <a:buNone/>
            </a:pPr>
            <a:r>
              <a:rPr lang="en-US" sz="3302" dirty="0">
                <a:solidFill>
                  <a:prstClr val="black"/>
                </a:solidFill>
              </a:rPr>
              <a:t/>
            </a:r>
            <a:br>
              <a:rPr lang="en-US" sz="3302" dirty="0">
                <a:solidFill>
                  <a:prstClr val="black"/>
                </a:solidFill>
              </a:rPr>
            </a:br>
            <a:r>
              <a:rPr lang="en-US" sz="3302" dirty="0">
                <a:solidFill>
                  <a:prstClr val="black"/>
                </a:solidFill>
              </a:rPr>
              <a:t> 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568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3" y="514667"/>
            <a:ext cx="9669421" cy="5710082"/>
            <a:chOff x="76199" y="251716"/>
            <a:chExt cx="10541861" cy="622528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3340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99" y="251716"/>
              <a:ext cx="371475" cy="567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passed to a function based on </a:t>
            </a:r>
            <a:r>
              <a:rPr lang="en-US" sz="3600" u="sng" dirty="0">
                <a:solidFill>
                  <a:srgbClr val="0000FF"/>
                </a:solidFill>
              </a:rPr>
              <a:t>their position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Help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module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math: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 smtClean="0">
                <a:solidFill>
                  <a:prstClr val="white"/>
                </a:solidFill>
              </a:rPr>
              <a:t>NAME</a:t>
            </a: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 math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MODULE REFERENCE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https://docs.python.org/3.6/library/math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    The following documentation is automatically generated </a:t>
            </a:r>
            <a:r>
              <a:rPr lang="en-US" sz="2600" spc="-70" dirty="0" smtClean="0">
                <a:solidFill>
                  <a:schemeClr val="bg1">
                    <a:lumMod val="75000"/>
                  </a:schemeClr>
                </a:solidFill>
              </a:rPr>
              <a:t>from the </a:t>
            </a: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source files.  It may be incomplete, incorrect or include features that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are considered implementation detail and may vary between 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40" dirty="0">
                <a:solidFill>
                  <a:schemeClr val="bg1">
                    <a:lumMod val="75000"/>
                  </a:schemeClr>
                </a:solidFill>
              </a:rPr>
              <a:t>implementations.  When in doubt, consult the module reference at the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location listed above.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DESCRIPTION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FUNCTIONS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30" dirty="0" err="1">
                <a:solidFill>
                  <a:schemeClr val="bg1">
                    <a:lumMod val="75000"/>
                  </a:schemeClr>
                </a:solidFill>
              </a:rPr>
              <a:t>acos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(...)</a:t>
            </a:r>
            <a:endParaRPr lang="en-US" sz="2600" spc="-3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217968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b="1" spc="-5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2600" b="1" spc="-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</a:t>
            </a:r>
            <a:r>
              <a:rPr lang="en-US" sz="3302" dirty="0">
                <a:cs typeface="Courier New" pitchFamily="49" charset="0"/>
              </a:rPr>
              <a:t> </a:t>
            </a:r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</a:t>
            </a:r>
            <a:r>
              <a:rPr lang="en-US" sz="3600" dirty="0" smtClean="0"/>
              <a:t>by </a:t>
            </a:r>
            <a:r>
              <a:rPr lang="en-US" sz="3600" dirty="0"/>
              <a:t>parameter name.</a:t>
            </a:r>
          </a:p>
          <a:p>
            <a:r>
              <a:rPr lang="en-US" sz="3600" dirty="0" smtClean="0"/>
              <a:t>So they can </a:t>
            </a:r>
            <a:r>
              <a:rPr lang="en-US" sz="3600" dirty="0"/>
              <a:t>be out of order, because </a:t>
            </a:r>
            <a:r>
              <a:rPr lang="en-US" sz="3600" dirty="0" smtClean="0"/>
              <a:t>the given keywords can match </a:t>
            </a:r>
            <a:r>
              <a:rPr lang="en-US" sz="3600" dirty="0"/>
              <a:t>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altLang="zh-TW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3" name="直線單箭頭接點 2"/>
          <p:cNvCxnSpPr>
            <a:cxnSpLocks noChangeAspect="1"/>
          </p:cNvCxnSpPr>
          <p:nvPr/>
        </p:nvCxnSpPr>
        <p:spPr>
          <a:xfrm flipV="1">
            <a:off x="3951489" y="4914900"/>
            <a:ext cx="2014716" cy="143602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Default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  	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#after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midterm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Help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module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math: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 smtClean="0">
                <a:solidFill>
                  <a:prstClr val="white"/>
                </a:solidFill>
              </a:rPr>
              <a:t>NAME</a:t>
            </a: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600" spc="-30" dirty="0" smtClean="0">
                <a:solidFill>
                  <a:srgbClr val="FFFF00"/>
                </a:solidFill>
              </a:rPr>
              <a:t>math</a:t>
            </a:r>
            <a:endParaRPr lang="en-US" sz="2600" spc="-30" dirty="0">
              <a:solidFill>
                <a:srgbClr val="FFFF00"/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MODULE REFERENCE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https://docs.python.org/3.6/library/math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    The following documentation is automatically generated </a:t>
            </a:r>
            <a:r>
              <a:rPr lang="en-US" sz="2600" spc="-70" dirty="0" smtClean="0">
                <a:solidFill>
                  <a:schemeClr val="bg1">
                    <a:lumMod val="75000"/>
                  </a:schemeClr>
                </a:solidFill>
              </a:rPr>
              <a:t>from the </a:t>
            </a: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source files.  It may be incomplete, incorrect or include features that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are considered implementation detail and may vary between 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40" dirty="0">
                <a:solidFill>
                  <a:schemeClr val="bg1">
                    <a:lumMod val="75000"/>
                  </a:schemeClr>
                </a:solidFill>
              </a:rPr>
              <a:t>implementations.  When in doubt, consult the module reference at the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location listed above.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DESCRIPTION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FUNCTIONS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30" dirty="0" err="1">
                <a:solidFill>
                  <a:schemeClr val="bg1">
                    <a:lumMod val="75000"/>
                  </a:schemeClr>
                </a:solidFill>
              </a:rPr>
              <a:t>acos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(...)</a:t>
            </a:r>
            <a:endParaRPr lang="en-US" sz="2600" spc="-3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217968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b="1" spc="-5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2600" b="1" spc="-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'ceil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15430"/>
            <a:ext cx="9144000" cy="43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</a:t>
            </a:r>
            <a:r>
              <a:rPr lang="en-US" sz="2600" dirty="0">
                <a:solidFill>
                  <a:schemeClr val="bg1"/>
                </a:solidFill>
                <a:latin typeface="Lucida Console" panose="020B0609040504020204" pitchFamily="49" charset="0"/>
              </a:rPr>
              <a:t>rin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</p:txBody>
      </p:sp>
    </p:spTree>
    <p:extLst>
      <p:ext uri="{BB962C8B-B14F-4D97-AF65-F5344CB8AC3E}">
        <p14:creationId xmlns:p14="http://schemas.microsoft.com/office/powerpoint/2010/main" val="38528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'e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524000"/>
            <a:ext cx="9296401" cy="5334000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AU" altLang="en-US" sz="3800" dirty="0" smtClean="0">
                <a:solidFill>
                  <a:srgbClr val="FF0000"/>
                </a:solidFill>
              </a:rPr>
              <a:t>The </a:t>
            </a:r>
            <a:r>
              <a:rPr lang="en-AU" altLang="en-US" sz="3800" b="1" dirty="0">
                <a:solidFill>
                  <a:srgbClr val="FF0000"/>
                </a:solidFill>
              </a:rPr>
              <a:t>same</a:t>
            </a:r>
            <a:r>
              <a:rPr lang="en-AU" altLang="en-US" sz="3800" dirty="0">
                <a:solidFill>
                  <a:srgbClr val="FF0000"/>
                </a:solidFill>
              </a:rPr>
              <a:t> </a:t>
            </a:r>
            <a:r>
              <a:rPr lang="en-AU" altLang="en-US" sz="3800" dirty="0" smtClean="0">
                <a:solidFill>
                  <a:srgbClr val="FF0000"/>
                </a:solidFill>
              </a:rPr>
              <a:t>file </a:t>
            </a:r>
            <a:r>
              <a:rPr lang="en-AU" altLang="en-US" sz="3800" dirty="0">
                <a:solidFill>
                  <a:srgbClr val="FF0000"/>
                </a:solidFill>
              </a:rPr>
              <a:t>can be </a:t>
            </a:r>
            <a:r>
              <a:rPr lang="en-AU" altLang="en-US" sz="3800" dirty="0" smtClean="0">
                <a:solidFill>
                  <a:srgbClr val="FF0000"/>
                </a:solidFill>
              </a:rPr>
              <a:t>executed as </a:t>
            </a:r>
            <a:r>
              <a:rPr lang="en-AU" altLang="en-US" sz="3800" b="1" dirty="0" smtClean="0">
                <a:solidFill>
                  <a:srgbClr val="FF0000"/>
                </a:solidFill>
              </a:rPr>
              <a:t>either</a:t>
            </a:r>
            <a:r>
              <a:rPr lang="en-AU" altLang="en-US" sz="3800" dirty="0" smtClean="0">
                <a:solidFill>
                  <a:srgbClr val="FF0000"/>
                </a:solidFill>
              </a:rPr>
              <a:t> a </a:t>
            </a:r>
            <a:r>
              <a:rPr lang="en-AU" altLang="en-US" sz="3800" dirty="0">
                <a:solidFill>
                  <a:srgbClr val="FF0000"/>
                </a:solidFill>
              </a:rPr>
              <a:t>program or </a:t>
            </a:r>
            <a:r>
              <a:rPr lang="en-AU" altLang="en-US" sz="3800" dirty="0" smtClean="0">
                <a:solidFill>
                  <a:srgbClr val="FF0000"/>
                </a:solidFill>
              </a:rPr>
              <a:t>module.</a:t>
            </a:r>
          </a:p>
          <a:p>
            <a:pPr>
              <a:spcBef>
                <a:spcPts val="3000"/>
              </a:spcBef>
            </a:pPr>
            <a:r>
              <a:rPr lang="en-AU" altLang="en-US" sz="3800" dirty="0" smtClean="0">
                <a:solidFill>
                  <a:srgbClr val="FF0000"/>
                </a:solidFill>
              </a:rPr>
              <a:t>The variable “__name__” can tell you (from inside the file, as it is being run) </a:t>
            </a:r>
            <a:r>
              <a:rPr lang="en-AU" altLang="en-US" sz="3800" i="1" dirty="0" smtClean="0">
                <a:solidFill>
                  <a:srgbClr val="FF0000"/>
                </a:solidFill>
              </a:rPr>
              <a:t>which of these ways</a:t>
            </a:r>
            <a:r>
              <a:rPr lang="en-AU" altLang="en-US" sz="3800" dirty="0" smtClean="0">
                <a:solidFill>
                  <a:srgbClr val="FF0000"/>
                </a:solidFill>
              </a:rPr>
              <a:t> it is being run. </a:t>
            </a:r>
          </a:p>
          <a:p>
            <a:pPr lvl="1">
              <a:spcBef>
                <a:spcPts val="1200"/>
              </a:spcBef>
            </a:pPr>
            <a:r>
              <a:rPr lang="en-AU" altLang="en-US" sz="3600" dirty="0" smtClean="0">
                <a:solidFill>
                  <a:srgbClr val="FF0000"/>
                </a:solidFill>
              </a:rPr>
              <a:t>This </a:t>
            </a:r>
            <a:r>
              <a:rPr lang="en-AU" altLang="en-US" sz="3600" dirty="0">
                <a:solidFill>
                  <a:srgbClr val="FF0000"/>
                </a:solidFill>
              </a:rPr>
              <a:t>feature is </a:t>
            </a:r>
            <a:r>
              <a:rPr lang="en-AU" altLang="en-US" sz="3600" dirty="0" smtClean="0">
                <a:solidFill>
                  <a:srgbClr val="FF0000"/>
                </a:solidFill>
              </a:rPr>
              <a:t>useful for </a:t>
            </a:r>
            <a:r>
              <a:rPr lang="en-AU" altLang="en-US" sz="3600" i="1" dirty="0" smtClean="0">
                <a:solidFill>
                  <a:srgbClr val="FF0000"/>
                </a:solidFill>
              </a:rPr>
              <a:t>regression </a:t>
            </a:r>
            <a:r>
              <a:rPr lang="en-AU" altLang="en-US" sz="3600" i="1" spc="-20" dirty="0" smtClean="0">
                <a:solidFill>
                  <a:srgbClr val="FF0000"/>
                </a:solidFill>
              </a:rPr>
              <a:t>testing</a:t>
            </a:r>
            <a:r>
              <a:rPr lang="en-AU" altLang="en-US" sz="3600" spc="-20" dirty="0" smtClean="0">
                <a:solidFill>
                  <a:srgbClr val="FF0000"/>
                </a:solidFill>
              </a:rPr>
              <a:t>.</a:t>
            </a:r>
            <a:endParaRPr lang="en-AU" altLang="en-US" sz="3600" spc="-2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5400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Modules Are Just Programs that </a:t>
            </a:r>
            <a:b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400" spc="-16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4400" spc="-17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</a:t>
            </a:r>
            <a:r>
              <a:rPr lang="en-US" sz="36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Im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ported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ste</a:t>
            </a:r>
            <a:r>
              <a:rPr lang="en-US" sz="4400" spc="-14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a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d</a:t>
            </a:r>
            <a:r>
              <a:rPr lang="en-US" sz="28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B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4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28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6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R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un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95" y="1219200"/>
            <a:ext cx="93726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Regression testing </a:t>
            </a:r>
            <a:r>
              <a:rPr lang="en-US" sz="4000" dirty="0" smtClean="0">
                <a:solidFill>
                  <a:srgbClr val="FF0000"/>
                </a:solidFill>
              </a:rPr>
              <a:t>verifies (</a:t>
            </a:r>
            <a:r>
              <a:rPr lang="zh-TW" altLang="en-US" sz="3600" dirty="0">
                <a:solidFill>
                  <a:srgbClr val="FF0000"/>
                </a:solidFill>
              </a:rPr>
              <a:t>校驗</a:t>
            </a:r>
            <a:r>
              <a:rPr lang="en-US" sz="4000" dirty="0" smtClean="0">
                <a:solidFill>
                  <a:srgbClr val="FF0000"/>
                </a:solidFill>
              </a:rPr>
              <a:t>) individual modules, before using them in a program.</a:t>
            </a:r>
            <a:endParaRPr lang="en-US" sz="4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It is good programing technique.</a:t>
            </a:r>
          </a:p>
          <a:p>
            <a:pPr lvl="1"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And it helps to encourage code reusing.</a:t>
            </a:r>
          </a:p>
          <a:p>
            <a:pPr>
              <a:spcBef>
                <a:spcPts val="1200"/>
              </a:spcBef>
              <a:defRPr/>
            </a:pPr>
            <a:r>
              <a:rPr lang="en-US" sz="4000" spc="-40" dirty="0">
                <a:solidFill>
                  <a:srgbClr val="FF0000"/>
                </a:solidFill>
              </a:rPr>
              <a:t>Pyt</a:t>
            </a:r>
            <a:r>
              <a:rPr lang="en-US" sz="4000" spc="-70" dirty="0">
                <a:solidFill>
                  <a:srgbClr val="FF0000"/>
                </a:solidFill>
              </a:rPr>
              <a:t>hon </a:t>
            </a:r>
            <a:r>
              <a:rPr lang="en-US" sz="4000" spc="-70" dirty="0" smtClean="0">
                <a:solidFill>
                  <a:srgbClr val="FF0000"/>
                </a:solidFill>
              </a:rPr>
              <a:t>suppo</a:t>
            </a:r>
            <a:r>
              <a:rPr lang="en-US" sz="4000" spc="-40" dirty="0" smtClean="0">
                <a:solidFill>
                  <a:srgbClr val="FF0000"/>
                </a:solidFill>
              </a:rPr>
              <a:t>rts </a:t>
            </a:r>
            <a:r>
              <a:rPr lang="en-US" sz="4000" spc="-40" dirty="0">
                <a:solidFill>
                  <a:srgbClr val="FF0000"/>
                </a:solidFill>
              </a:rPr>
              <a:t>regression </a:t>
            </a:r>
            <a:r>
              <a:rPr lang="en-US" sz="4000" spc="-40" dirty="0" smtClean="0">
                <a:solidFill>
                  <a:srgbClr val="FF0000"/>
                </a:solidFill>
              </a:rPr>
              <a:t>testing</a:t>
            </a:r>
            <a:r>
              <a:rPr lang="en-US" sz="3600" spc="-40" dirty="0" smtClean="0">
                <a:solidFill>
                  <a:srgbClr val="FF0000"/>
                </a:solidFill>
              </a:rPr>
              <a:t> </a:t>
            </a:r>
            <a:r>
              <a:rPr lang="en-US" sz="4000" spc="-40" dirty="0" smtClean="0">
                <a:solidFill>
                  <a:srgbClr val="FF0000"/>
                </a:solidFill>
              </a:rPr>
              <a:t>by</a:t>
            </a:r>
            <a:r>
              <a:rPr lang="en-US" sz="3600" spc="-40" dirty="0" smtClean="0">
                <a:solidFill>
                  <a:srgbClr val="FF0000"/>
                </a:solidFill>
              </a:rPr>
              <a:t> </a:t>
            </a:r>
            <a:r>
              <a:rPr lang="en-US" sz="4000" spc="-40" dirty="0" smtClean="0">
                <a:solidFill>
                  <a:srgbClr val="FF0000"/>
                </a:solidFill>
              </a:rPr>
              <a:t>letting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modules </a:t>
            </a:r>
            <a:r>
              <a:rPr lang="en-US" sz="4000" dirty="0" smtClean="0">
                <a:solidFill>
                  <a:srgbClr val="FF0000"/>
                </a:solidFill>
              </a:rPr>
              <a:t>run </a:t>
            </a:r>
            <a:r>
              <a:rPr lang="en-US" sz="4000" dirty="0">
                <a:solidFill>
                  <a:srgbClr val="FF0000"/>
                </a:solidFill>
              </a:rPr>
              <a:t>as stand-alone programs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AU" altLang="en-US" sz="4000" dirty="0">
                <a:solidFill>
                  <a:srgbClr val="FF0000"/>
                </a:solidFill>
              </a:rPr>
              <a:t>The regression </a:t>
            </a:r>
            <a:r>
              <a:rPr lang="en-AU" altLang="en-US" sz="4000" dirty="0" smtClean="0">
                <a:solidFill>
                  <a:srgbClr val="FF0000"/>
                </a:solidFill>
              </a:rPr>
              <a:t>test executes </a:t>
            </a:r>
            <a:r>
              <a:rPr lang="en-AU" altLang="en-US" sz="4000" dirty="0">
                <a:solidFill>
                  <a:srgbClr val="FF0000"/>
                </a:solidFill>
              </a:rPr>
              <a:t>only when the module is executed as a program:</a:t>
            </a:r>
          </a:p>
          <a:p>
            <a:pPr marL="457200" lvl="1" indent="0">
              <a:spcBef>
                <a:spcPts val="900"/>
              </a:spcBef>
              <a:buNone/>
            </a:pPr>
            <a:r>
              <a:rPr lang="en-GB" altLang="en-US" sz="3000" dirty="0">
                <a:solidFill>
                  <a:srgbClr val="00B050"/>
                </a:solidFill>
              </a:rPr>
              <a:t> 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if __name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__=='__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main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__':# Put this at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3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doRegressTest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()   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top level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95024"/>
            <a:ext cx="972674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Regression Testing with</a:t>
            </a:r>
            <a:r>
              <a:rPr lang="en-US" sz="40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pc="-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nam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pc="-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endParaRPr lang="en-US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6694" y="1143000"/>
            <a:ext cx="9513094" cy="5715003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The Python code for a module named </a:t>
            </a:r>
            <a:r>
              <a:rPr lang="en-US" altLang="zh-TW" sz="3600" i="1" dirty="0" err="1">
                <a:solidFill>
                  <a:srgbClr val="FF0000"/>
                </a:solidFill>
              </a:rPr>
              <a:t>aname</a:t>
            </a:r>
            <a:r>
              <a:rPr lang="en-US" altLang="zh-TW" sz="3600" dirty="0">
                <a:solidFill>
                  <a:srgbClr val="FF0000"/>
                </a:solidFill>
              </a:rPr>
              <a:t> normally resides in a file named </a:t>
            </a:r>
            <a:r>
              <a:rPr lang="en-US" altLang="zh-TW" sz="3600" i="1" dirty="0">
                <a:solidFill>
                  <a:srgbClr val="FF0000"/>
                </a:solidFill>
              </a:rPr>
              <a:t>aname.py</a:t>
            </a:r>
            <a:r>
              <a:rPr lang="en-US" altLang="zh-TW" sz="3600" dirty="0">
                <a:solidFill>
                  <a:srgbClr val="FF0000"/>
                </a:solidFill>
              </a:rPr>
              <a:t>. </a:t>
            </a:r>
            <a:endParaRPr lang="en-US" altLang="zh-TW" sz="4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Grouping </a:t>
            </a:r>
            <a:r>
              <a:rPr lang="en-US" sz="3600" dirty="0">
                <a:solidFill>
                  <a:srgbClr val="FF0000"/>
                </a:solidFill>
              </a:rPr>
              <a:t>related </a:t>
            </a:r>
            <a:r>
              <a:rPr lang="en-US" sz="3600" dirty="0" smtClean="0">
                <a:solidFill>
                  <a:srgbClr val="FF0000"/>
                </a:solidFill>
              </a:rPr>
              <a:t>things </a:t>
            </a:r>
            <a:r>
              <a:rPr lang="en-US" sz="3600" dirty="0">
                <a:solidFill>
                  <a:srgbClr val="FF0000"/>
                </a:solidFill>
              </a:rPr>
              <a:t>into a module makes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code easier to understand and use.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FF0000"/>
                </a:solidFill>
              </a:rPr>
              <a:t>A module is </a:t>
            </a:r>
            <a:r>
              <a:rPr lang="en-US" sz="3600" dirty="0" smtClean="0">
                <a:solidFill>
                  <a:srgbClr val="FF0000"/>
                </a:solidFill>
              </a:rPr>
              <a:t>an </a:t>
            </a:r>
            <a:r>
              <a:rPr lang="en-US" sz="3600" dirty="0">
                <a:solidFill>
                  <a:srgbClr val="FF0000"/>
                </a:solidFill>
              </a:rPr>
              <a:t>object </a:t>
            </a:r>
            <a:r>
              <a:rPr lang="en-US" sz="3600" dirty="0" smtClean="0">
                <a:solidFill>
                  <a:srgbClr val="FF0000"/>
                </a:solidFill>
              </a:rPr>
              <a:t>similar to a C++ object, with its own internal variables, methods.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A </a:t>
            </a:r>
            <a:r>
              <a:rPr lang="en-US" sz="3600" dirty="0">
                <a:solidFill>
                  <a:srgbClr val="FF0000"/>
                </a:solidFill>
              </a:rPr>
              <a:t>module can also include </a:t>
            </a:r>
            <a:r>
              <a:rPr lang="en-US" sz="3600" dirty="0" smtClean="0">
                <a:solidFill>
                  <a:srgbClr val="FF0000"/>
                </a:solidFill>
              </a:rPr>
              <a:t>top-level, runnable code (loosely analogous to a C++ constructor).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295" y="45720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 module can also include top-level, runnable code (loosely analogous to a C++ constructor).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195024"/>
            <a:ext cx="972674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Features of Modules</a:t>
            </a:r>
            <a:endParaRPr lang="en-US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</a:rPr>
              <a:t>A module can also include top-level, runnable code </a:t>
            </a:r>
            <a:r>
              <a:rPr lang="en-US" sz="3600" dirty="0">
                <a:solidFill>
                  <a:schemeClr val="bg1"/>
                </a:solidFill>
              </a:rPr>
              <a:t>(loosely analogous to a C++ constructor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054E-6 1.11022E-16 L 0.00032 -0.6634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dirty="0">
                <a:solidFill>
                  <a:prstClr val="black"/>
                </a:solidFill>
              </a:rPr>
              <a:t>% </a:t>
            </a:r>
            <a:r>
              <a:rPr lang="en-US" sz="2600" dirty="0">
                <a:solidFill>
                  <a:prstClr val="white"/>
                </a:solidFill>
              </a:rPr>
              <a:t>python3</a:t>
            </a:r>
          </a:p>
          <a:p>
            <a:r>
              <a:rPr lang="en-US" sz="2600" dirty="0">
                <a:solidFill>
                  <a:prstClr val="white"/>
                </a:solidFill>
              </a:rPr>
              <a:t>Python 3.6.1 (default, Mar 21 2017, 21:49:16)</a:t>
            </a:r>
          </a:p>
          <a:p>
            <a:r>
              <a:rPr lang="en-US" sz="2600" dirty="0">
                <a:solidFill>
                  <a:prstClr val="white"/>
                </a:solidFill>
              </a:rPr>
              <a:t>[GCC 5.4.0] on </a:t>
            </a:r>
            <a:r>
              <a:rPr lang="en-US" sz="2600" dirty="0" err="1">
                <a:solidFill>
                  <a:prstClr val="white"/>
                </a:solidFill>
              </a:rPr>
              <a:t>cygwin</a:t>
            </a:r>
            <a:endParaRPr lang="en-US" sz="2600" dirty="0">
              <a:solidFill>
                <a:prstClr val="white"/>
              </a:solidFill>
            </a:endParaRPr>
          </a:p>
          <a:p>
            <a:r>
              <a:rPr lang="en-US" sz="2600" dirty="0">
                <a:solidFill>
                  <a:prstClr val="white"/>
                </a:solidFill>
              </a:rPr>
              <a:t>Type "help", "copyright", or "license" for more information</a:t>
            </a:r>
          </a:p>
          <a:p>
            <a:r>
              <a:rPr lang="en-US" altLang="zh-TW" sz="2600" dirty="0">
                <a:solidFill>
                  <a:prstClr val="black"/>
                </a:solidFill>
              </a:rPr>
              <a:t>&gt;&gt;&gt; </a:t>
            </a:r>
            <a:r>
              <a:rPr lang="en-US" sz="2600" dirty="0">
                <a:solidFill>
                  <a:prstClr val="white"/>
                </a:solidFill>
              </a:rPr>
              <a:t>help </a:t>
            </a:r>
          </a:p>
          <a:p>
            <a:r>
              <a:rPr lang="en-US" sz="2600" dirty="0">
                <a:solidFill>
                  <a:prstClr val="white"/>
                </a:solidFill>
              </a:rPr>
              <a:t>Type help() for interactive help, or help(object) for help about object.</a:t>
            </a:r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black"/>
                </a:solidFill>
              </a:rPr>
              <a:t>&gt;&gt;&gt; </a:t>
            </a:r>
            <a:r>
              <a:rPr lang="en-US" sz="2600" spc="-40" dirty="0">
                <a:solidFill>
                  <a:prstClr val="white"/>
                </a:solidFill>
              </a:rPr>
              <a:t>help (</a:t>
            </a:r>
            <a:r>
              <a:rPr lang="en-US" sz="2600" spc="-40" dirty="0" err="1">
                <a:solidFill>
                  <a:prstClr val="white"/>
                </a:solidFill>
              </a:rPr>
              <a:t>dir</a:t>
            </a:r>
            <a:r>
              <a:rPr lang="en-US" sz="2600" spc="-40" dirty="0">
                <a:solidFill>
                  <a:prstClr val="white"/>
                </a:solidFill>
              </a:rPr>
              <a:t>)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 # When I hit enter, I will view the </a:t>
            </a:r>
            <a:r>
              <a:rPr lang="en-US" sz="2600" spc="-40" dirty="0" err="1">
                <a:solidFill>
                  <a:srgbClr val="FFC000">
                    <a:lumMod val="40000"/>
                    <a:lumOff val="60000"/>
                  </a:srgbClr>
                </a:solidFill>
              </a:rPr>
              <a:t>dir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() function’s help page </a:t>
            </a:r>
            <a:endParaRPr lang="en-US" sz="2600" spc="-4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9" y="688770"/>
            <a:ext cx="640123" cy="616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</a:p>
        </p:txBody>
      </p:sp>
      <p:sp>
        <p:nvSpPr>
          <p:cNvPr id="2" name="Oval 1"/>
          <p:cNvSpPr/>
          <p:nvPr/>
        </p:nvSpPr>
        <p:spPr>
          <a:xfrm>
            <a:off x="90309" y="1828802"/>
            <a:ext cx="1666875" cy="59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46852" y="2628902"/>
            <a:ext cx="1838426" cy="59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help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112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7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</a:rPr>
              <a:t>A module can also include </a:t>
            </a:r>
            <a:r>
              <a:rPr lang="en-US" sz="3600" dirty="0" smtClean="0">
                <a:solidFill>
                  <a:srgbClr val="0C77C3"/>
                </a:solidFill>
              </a:rPr>
              <a:t/>
            </a:r>
            <a:br>
              <a:rPr lang="en-US" sz="3600" dirty="0" smtClean="0">
                <a:solidFill>
                  <a:srgbClr val="0C77C3"/>
                </a:solidFill>
              </a:rPr>
            </a:br>
            <a:r>
              <a:rPr lang="en-US" sz="3600" dirty="0" smtClean="0">
                <a:solidFill>
                  <a:srgbClr val="0C77C3"/>
                </a:solidFill>
              </a:rPr>
              <a:t>top-level</a:t>
            </a:r>
            <a:r>
              <a:rPr lang="en-US" sz="3600" dirty="0">
                <a:solidFill>
                  <a:srgbClr val="0C77C3"/>
                </a:solidFill>
              </a:rPr>
              <a:t>, runnable code </a:t>
            </a:r>
            <a:r>
              <a:rPr lang="en-US" sz="3600" dirty="0">
                <a:solidFill>
                  <a:schemeClr val="bg1"/>
                </a:solidFill>
              </a:rPr>
              <a:t>(loosely analogous to a C++ constructor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36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36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3894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2494" y="0"/>
            <a:ext cx="84582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A 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module can also include </a:t>
            </a: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4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prstClr val="black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Fax" panose="02060602050505020204" pitchFamily="18" charset="0"/>
              </a:rPr>
              <a:t># See,</a:t>
            </a:r>
            <a:r>
              <a:rPr lang="en-US" altLang="zh-TW" sz="180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ran</a:t>
            </a:r>
            <a:r>
              <a:rPr lang="en-US" altLang="zh-TW" sz="2800" dirty="0">
                <a:latin typeface="Lucida Fax" panose="02060602050505020204" pitchFamily="18" charset="0"/>
              </a:rPr>
              <a:t>: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ran: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top-level didn't run: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ran: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top-level didn't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run: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topLevEx.f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    </a:t>
            </a:r>
            <a:r>
              <a:rPr lang="en-US" altLang="zh-TW" sz="2800" dirty="0">
                <a:latin typeface="Lucida Fax" panose="02060602050505020204" pitchFamily="18" charset="0"/>
              </a:rPr>
              <a:t># </a:t>
            </a:r>
            <a:r>
              <a:rPr lang="en-US" altLang="zh-TW" sz="2800" spc="-80" dirty="0" smtClean="0">
                <a:latin typeface="Lucida Fax" panose="02060602050505020204" pitchFamily="18" charset="0"/>
              </a:rPr>
              <a:t>O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f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cours</a:t>
            </a:r>
            <a:r>
              <a:rPr lang="en-US" altLang="zh-TW" sz="2800" spc="-130" dirty="0" smtClean="0">
                <a:latin typeface="Lucida Fax" panose="02060602050505020204" pitchFamily="18" charset="0"/>
              </a:rPr>
              <a:t>e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,</a:t>
            </a:r>
            <a:r>
              <a:rPr lang="en-US" altLang="zh-TW" sz="20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us</a:t>
            </a:r>
            <a:r>
              <a:rPr lang="en-US" altLang="zh-TW" sz="2800" spc="-90" dirty="0" smtClean="0">
                <a:latin typeface="Lucida Fax" panose="02060602050505020204" pitchFamily="18" charset="0"/>
              </a:rPr>
              <a:t>e</a:t>
            </a:r>
            <a:r>
              <a:rPr lang="en-US" altLang="zh-TW" sz="2400" spc="-9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90" dirty="0" smtClean="0">
                <a:latin typeface="Lucida Fax" panose="02060602050505020204" pitchFamily="18" charset="0"/>
              </a:rPr>
              <a:t>'.'</a:t>
            </a:r>
            <a:r>
              <a:rPr lang="en-US" altLang="zh-TW" sz="2400" spc="-9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to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run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f</a:t>
            </a:r>
            <a:r>
              <a:rPr lang="en-US" altLang="zh-TW" sz="2800" dirty="0" smtClean="0">
                <a:latin typeface="Lucida Fax" panose="02060602050505020204" pitchFamily="18" charset="0"/>
              </a:rPr>
              <a:t>()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34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438942" y="41442"/>
            <a:ext cx="10607674" cy="11777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Rerunning Top-level Code</a:t>
            </a:r>
            <a:endParaRPr lang="en-US" b="1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0494" y="882316"/>
            <a:ext cx="9270416" cy="5991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8288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prstClr val="black"/>
                </a:solidFill>
              </a:rPr>
              <a:t>A module's top-level code is only run the </a:t>
            </a:r>
            <a:r>
              <a:rPr lang="en-GB" altLang="en-US" sz="3600" i="1" dirty="0">
                <a:solidFill>
                  <a:prstClr val="black"/>
                </a:solidFill>
              </a:rPr>
              <a:t>first time </a:t>
            </a:r>
            <a:r>
              <a:rPr lang="en-GB" altLang="en-US" sz="3600" dirty="0">
                <a:solidFill>
                  <a:prstClr val="black"/>
                </a:solidFill>
              </a:rPr>
              <a:t>the module is imported.  </a:t>
            </a:r>
          </a:p>
          <a:p>
            <a:pPr marL="363538" indent="-268288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prstClr val="black"/>
                </a:solidFill>
              </a:rPr>
              <a:t>Use reload() to force it to re-run (such as if a module changes while Pyt</a:t>
            </a:r>
            <a:r>
              <a:rPr lang="en-GB" altLang="en-US" sz="3600" spc="-10" dirty="0">
                <a:solidFill>
                  <a:prstClr val="black"/>
                </a:solidFill>
              </a:rPr>
              <a:t>ho</a:t>
            </a:r>
            <a:r>
              <a:rPr lang="en-GB" altLang="en-US" sz="3600" dirty="0">
                <a:solidFill>
                  <a:prstClr val="black"/>
                </a:solidFill>
              </a:rPr>
              <a:t>n is r</a:t>
            </a:r>
            <a:r>
              <a:rPr lang="en-GB" altLang="en-US" sz="3600" spc="-10" dirty="0">
                <a:solidFill>
                  <a:prstClr val="black"/>
                </a:solidFill>
              </a:rPr>
              <a:t>unnin</a:t>
            </a:r>
            <a:r>
              <a:rPr lang="en-GB" altLang="en-US" sz="3600" spc="-100" dirty="0">
                <a:solidFill>
                  <a:prstClr val="black"/>
                </a:solidFill>
              </a:rPr>
              <a:t>g</a:t>
            </a:r>
            <a:r>
              <a:rPr lang="en-GB" altLang="en-US" sz="3600" spc="-100" dirty="0" smtClean="0">
                <a:solidFill>
                  <a:prstClr val="black"/>
                </a:solidFill>
              </a:rPr>
              <a:t>)</a:t>
            </a:r>
            <a:r>
              <a:rPr lang="en-GB" altLang="en-US" sz="3600" dirty="0" smtClean="0">
                <a:solidFill>
                  <a:prstClr val="black"/>
                </a:solidFill>
              </a:rPr>
              <a:t>. </a:t>
            </a:r>
            <a:r>
              <a:rPr lang="en-GB" altLang="en-US" sz="3600" spc="-100" dirty="0" smtClean="0">
                <a:solidFill>
                  <a:srgbClr val="FF0000"/>
                </a:solidFill>
              </a:rPr>
              <a:t>B</a:t>
            </a:r>
            <a:r>
              <a:rPr lang="en-GB" altLang="en-US" sz="3600" spc="-50" dirty="0" smtClean="0">
                <a:solidFill>
                  <a:srgbClr val="FF0000"/>
                </a:solidFill>
              </a:rPr>
              <a:t>ut</a:t>
            </a:r>
            <a:r>
              <a:rPr lang="en-GB" altLang="en-US" sz="3600" dirty="0" smtClean="0">
                <a:solidFill>
                  <a:srgbClr val="FF0000"/>
                </a:solidFill>
              </a:rPr>
              <a:t>:</a:t>
            </a:r>
            <a:endParaRPr lang="en-GB" altLang="en-US" sz="3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52450" lvl="1" indent="0">
              <a:lnSpc>
                <a:spcPct val="93000"/>
              </a:lnSpc>
              <a:buSzPct val="45000"/>
              <a:buFont typeface="Arial" panose="020B0604020202020204" pitchFamily="34" charset="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 smtClean="0">
                <a:solidFill>
                  <a:prstClr val="black"/>
                </a:solidFill>
              </a:rPr>
              <a:t>1. </a:t>
            </a:r>
            <a:r>
              <a:rPr lang="en-GB" altLang="en-US" sz="3200" dirty="0" smtClean="0">
                <a:solidFill>
                  <a:srgbClr val="FF0000"/>
                </a:solidFill>
              </a:rPr>
              <a:t>Python </a:t>
            </a:r>
            <a:r>
              <a:rPr lang="en-GB" altLang="en-US" sz="3200" dirty="0">
                <a:solidFill>
                  <a:srgbClr val="FF0000"/>
                </a:solidFill>
              </a:rPr>
              <a:t>3 moved reload to the </a:t>
            </a:r>
            <a:r>
              <a:rPr lang="en-GB" altLang="en-US" sz="3200" dirty="0" err="1">
                <a:solidFill>
                  <a:srgbClr val="FF0000"/>
                </a:solidFill>
              </a:rPr>
              <a:t>importlib</a:t>
            </a:r>
            <a:r>
              <a:rPr lang="en-GB" altLang="en-US" sz="3200" dirty="0">
                <a:solidFill>
                  <a:srgbClr val="FF0000"/>
                </a:solidFill>
              </a:rPr>
              <a:t> </a:t>
            </a:r>
            <a:r>
              <a:rPr lang="en-GB" altLang="en-US" sz="3200" dirty="0" smtClean="0">
                <a:solidFill>
                  <a:srgbClr val="FF0000"/>
                </a:solidFill>
              </a:rPr>
              <a:t>module</a:t>
            </a: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0C77C3"/>
                </a:solidFill>
                <a:cs typeface="Arial" pitchFamily="34" charset="0"/>
              </a:rPr>
              <a:t>	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% from </a:t>
            </a:r>
            <a:r>
              <a:rPr lang="en-US" altLang="en-US" sz="2800" dirty="0" err="1">
                <a:solidFill>
                  <a:srgbClr val="0C77C3"/>
                </a:solidFill>
                <a:cs typeface="Arial" pitchFamily="34" charset="0"/>
              </a:rPr>
              <a:t>moduleX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 import 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; print(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)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	Hello</a:t>
            </a: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	% 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callAfunctionThatChangesVarZInsideModuleX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()</a:t>
            </a:r>
          </a:p>
          <a:p>
            <a:pPr marL="1009650" lvl="2" indent="22225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   </a:t>
            </a:r>
            <a:r>
              <a:rPr lang="en-US" altLang="en-US" sz="800" dirty="0" smtClean="0">
                <a:solidFill>
                  <a:srgbClr val="0C77C3"/>
                </a:solidFill>
                <a:cs typeface="Arial" pitchFamily="34" charset="0"/>
              </a:rPr>
              <a:t> 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% 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from </a:t>
            </a:r>
            <a:r>
              <a:rPr lang="en-US" altLang="en-US" sz="2800" dirty="0" err="1">
                <a:solidFill>
                  <a:srgbClr val="FF0000"/>
                </a:solidFill>
                <a:cs typeface="Arial" pitchFamily="34" charset="0"/>
              </a:rPr>
              <a:t>importlib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 import reload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cs typeface="Arial" pitchFamily="34" charset="0"/>
              </a:rPr>
              <a:t>reload(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pitchFamily="34" charset="0"/>
              </a:rPr>
              <a:t>moduleX</a:t>
            </a:r>
            <a:r>
              <a:rPr lang="en-US" altLang="en-US" sz="28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en-GB" altLang="en-US" sz="3200" dirty="0">
              <a:solidFill>
                <a:srgbClr val="FF0000"/>
              </a:solidFill>
            </a:endParaRPr>
          </a:p>
          <a:p>
            <a:pPr marL="966788" lvl="1" indent="-414338">
              <a:lnSpc>
                <a:spcPct val="93000"/>
              </a:lnSpc>
              <a:buSzPct val="45000"/>
              <a:buFont typeface="Arial" panose="020B0604020202020204" pitchFamily="34" charset="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prstClr val="black"/>
                </a:solidFill>
              </a:rPr>
              <a:t>2. </a:t>
            </a:r>
            <a:r>
              <a:rPr lang="en-GB" altLang="en-US" sz="3200" spc="-30" dirty="0" smtClean="0">
                <a:solidFill>
                  <a:srgbClr val="FF0000"/>
                </a:solidFill>
              </a:rPr>
              <a:t>Reload</a:t>
            </a:r>
            <a:r>
              <a:rPr lang="en-GB" altLang="en-US" sz="2800" spc="-30" dirty="0" smtClean="0">
                <a:solidFill>
                  <a:srgbClr val="FF0000"/>
                </a:solidFill>
              </a:rPr>
              <a:t> </a:t>
            </a:r>
            <a:r>
              <a:rPr lang="en-GB" altLang="en-US" sz="3200" spc="-60" dirty="0" smtClean="0">
                <a:solidFill>
                  <a:srgbClr val="FF0000"/>
                </a:solidFill>
              </a:rPr>
              <a:t>wo</a:t>
            </a:r>
            <a:r>
              <a:rPr lang="en-GB" altLang="en-US" sz="3200" spc="-200" dirty="0" smtClean="0">
                <a:solidFill>
                  <a:srgbClr val="FF0000"/>
                </a:solidFill>
              </a:rPr>
              <a:t>n</a:t>
            </a:r>
            <a:r>
              <a:rPr lang="en-GB" altLang="en-US" sz="3200" spc="-30" dirty="0" smtClean="0">
                <a:solidFill>
                  <a:srgbClr val="FF0000"/>
                </a:solidFill>
              </a:rPr>
              <a:t>'t</a:t>
            </a:r>
            <a:r>
              <a:rPr lang="en-GB" altLang="en-US" sz="2800" spc="-30" dirty="0" smtClean="0">
                <a:solidFill>
                  <a:srgbClr val="FF0000"/>
                </a:solidFill>
              </a:rPr>
              <a:t> </a:t>
            </a:r>
            <a:r>
              <a:rPr lang="en-GB" altLang="en-US" sz="3200" spc="-30" dirty="0">
                <a:solidFill>
                  <a:srgbClr val="FF0000"/>
                </a:solidFill>
              </a:rPr>
              <a:t>a</a:t>
            </a:r>
            <a:r>
              <a:rPr lang="en-GB" altLang="en-US" sz="3200" dirty="0">
                <a:solidFill>
                  <a:srgbClr val="FF0000"/>
                </a:solidFill>
              </a:rPr>
              <a:t>ffect </a:t>
            </a:r>
            <a:r>
              <a:rPr lang="en-GB" altLang="en-US" sz="3200" spc="-30" dirty="0">
                <a:solidFill>
                  <a:srgbClr val="FF0000"/>
                </a:solidFill>
              </a:rPr>
              <a:t>prio</a:t>
            </a:r>
            <a:r>
              <a:rPr lang="en-GB" altLang="en-US" sz="3200" dirty="0">
                <a:solidFill>
                  <a:srgbClr val="FF0000"/>
                </a:solidFill>
              </a:rPr>
              <a:t>r fr</a:t>
            </a:r>
            <a:r>
              <a:rPr lang="en-GB" altLang="en-US" sz="3200" spc="-30" dirty="0">
                <a:solidFill>
                  <a:srgbClr val="FF0000"/>
                </a:solidFill>
              </a:rPr>
              <a:t>om…import statements</a:t>
            </a:r>
            <a:r>
              <a:rPr lang="en-GB" altLang="en-US" sz="3200" dirty="0">
                <a:solidFill>
                  <a:srgbClr val="FF0000"/>
                </a:solidFill>
              </a:rPr>
              <a:t> (they </a:t>
            </a:r>
            <a:r>
              <a:rPr lang="en-GB" altLang="en-US" sz="3200" dirty="0" smtClean="0">
                <a:solidFill>
                  <a:srgbClr val="FF0000"/>
                </a:solidFill>
              </a:rPr>
              <a:t>are still the </a:t>
            </a:r>
            <a:r>
              <a:rPr lang="en-GB" altLang="en-US" sz="3200" dirty="0">
                <a:solidFill>
                  <a:srgbClr val="FF0000"/>
                </a:solidFill>
              </a:rPr>
              <a:t>old objects</a:t>
            </a:r>
            <a:r>
              <a:rPr lang="en-GB" altLang="en-US" sz="3200" dirty="0" smtClean="0">
                <a:solidFill>
                  <a:srgbClr val="FF0000"/>
                </a:solidFill>
              </a:rPr>
              <a:t>):</a:t>
            </a:r>
            <a:r>
              <a:rPr lang="ar-SA" altLang="en-US" sz="3200" dirty="0" smtClean="0">
                <a:solidFill>
                  <a:srgbClr val="FF0000"/>
                </a:solidFill>
              </a:rPr>
              <a:t>‏</a:t>
            </a:r>
            <a:endParaRPr lang="en-US" altLang="en-US" sz="3200" dirty="0">
              <a:solidFill>
                <a:srgbClr val="FF0000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	% print('Is it "',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, '" or is it "',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moduleX.VarZ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,'"?')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	Is it "Hello" or is it "Goodbye"?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dirty="0" smtClean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spc="-30" dirty="0">
                <a:solidFill>
                  <a:prstClr val="white"/>
                </a:solidFill>
              </a:rPr>
              <a:t>Help on built-in function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 in module </a:t>
            </a:r>
            <a:r>
              <a:rPr lang="en-US" sz="2600" spc="-30" dirty="0" err="1">
                <a:solidFill>
                  <a:prstClr val="white"/>
                </a:solidFill>
              </a:rPr>
              <a:t>builtins</a:t>
            </a:r>
            <a:r>
              <a:rPr lang="en-US" sz="2600" spc="-30" dirty="0">
                <a:solidFill>
                  <a:prstClr val="white"/>
                </a:solidFill>
              </a:rPr>
              <a:t>:</a:t>
            </a:r>
          </a:p>
          <a:p>
            <a:endParaRPr lang="en-US" sz="2000" spc="-30" dirty="0">
              <a:solidFill>
                <a:prstClr val="white"/>
              </a:solidFill>
            </a:endParaRPr>
          </a:p>
          <a:p>
            <a:r>
              <a:rPr lang="en-US" sz="2600" b="1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(...)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([object]) -&gt; list of strings</a:t>
            </a:r>
          </a:p>
          <a:p>
            <a:endParaRPr lang="en-US" spc="-30" dirty="0">
              <a:solidFill>
                <a:prstClr val="white"/>
              </a:solidFill>
            </a:endParaRPr>
          </a:p>
          <a:p>
            <a:r>
              <a:rPr lang="en-US" sz="2600" spc="-30" dirty="0">
                <a:solidFill>
                  <a:prstClr val="white"/>
                </a:solidFill>
              </a:rPr>
              <a:t>    If called without an argument, return the names in the current scope.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Else, return an alphabetized list of names comprising (some of) the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attributes of the given object, and of attributes reachable from it.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If the object supplies a method named __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__, it will be used;  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otherwise the default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() logic is used and returns: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for a module object: the module's attributes.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for a </a:t>
            </a:r>
            <a:r>
              <a:rPr lang="en-US" sz="2600" spc="-30" dirty="0">
                <a:solidFill>
                  <a:srgbClr val="FFFFFF"/>
                </a:solidFill>
              </a:rPr>
              <a:t>class</a:t>
            </a:r>
            <a:r>
              <a:rPr lang="en-US" sz="2600" spc="-30" dirty="0">
                <a:solidFill>
                  <a:prstClr val="white"/>
                </a:solidFill>
              </a:rPr>
              <a:t> object:  its attributes, and recursively the attributes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   of its bases.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for any other object: its attributes, its class's attributes, and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  recursively the attributes of its class's base classes.</a:t>
            </a:r>
          </a:p>
          <a:p>
            <a:endParaRPr lang="en-US" sz="2600" spc="-3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113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719290" y="283436"/>
            <a:ext cx="2694077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from </a:t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spc="-1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0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#2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9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435894" y="1981200"/>
            <a:ext cx="3124200" cy="1371600"/>
          </a:xfrm>
          <a:prstGeom prst="wedgeRoundRectCallout">
            <a:avLst>
              <a:gd name="adj1" fmla="val -61879"/>
              <a:gd name="adj2" fmla="val 101194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We are using this one in our new homework,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40080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14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435894" y="1981200"/>
            <a:ext cx="3124200" cy="1371600"/>
          </a:xfrm>
          <a:prstGeom prst="wedgeRoundRectCallout">
            <a:avLst>
              <a:gd name="adj1" fmla="val -61879"/>
              <a:gd name="adj2" fmla="val 101194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We are using this one in our new homework,</a:t>
            </a:r>
            <a:endParaRPr lang="en-US" sz="3200" dirty="0">
              <a:solidFill>
                <a:srgbClr val="00B0F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21894" y="3525487"/>
            <a:ext cx="3810000" cy="2494313"/>
            <a:chOff x="3721894" y="3525487"/>
            <a:chExt cx="3810000" cy="2494313"/>
          </a:xfrm>
        </p:grpSpPr>
        <p:sp>
          <p:nvSpPr>
            <p:cNvPr id="3" name="Isosceles Triangle 2"/>
            <p:cNvSpPr/>
            <p:nvPr/>
          </p:nvSpPr>
          <p:spPr>
            <a:xfrm rot="20673744">
              <a:off x="5662407" y="3525487"/>
              <a:ext cx="1129729" cy="225484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3721894" y="4572000"/>
              <a:ext cx="3810000" cy="1447800"/>
            </a:xfrm>
            <a:prstGeom prst="wedgeRoundRectCallout">
              <a:avLst>
                <a:gd name="adj1" fmla="val 52261"/>
                <a:gd name="adj2" fmla="val -9326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rgbClr val="00B0F0"/>
                  </a:solidFill>
                </a:rPr>
                <a:t>In discussing exec(), we'll also look at </a:t>
              </a:r>
              <a:r>
                <a:rPr lang="en-US" sz="3200" dirty="0" err="1" smtClean="0">
                  <a:solidFill>
                    <a:srgbClr val="00B0F0"/>
                  </a:solidFill>
                </a:rPr>
                <a:t>eval</a:t>
              </a:r>
              <a:r>
                <a:rPr lang="en-US" sz="3200" dirty="0" smtClean="0">
                  <a:solidFill>
                    <a:srgbClr val="00B0F0"/>
                  </a:solidFill>
                </a:rPr>
                <a:t>() and compile()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20673744">
              <a:off x="5838256" y="3767268"/>
              <a:ext cx="525241" cy="85181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'super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2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_[0:3]+[_[12],_[29],_[33],_[35],_[39],_[44],_[48]]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['abs', 'all', 'any', 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8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().</a:t>
            </a:r>
          </a:p>
          <a:p>
            <a:pPr>
              <a:lnSpc>
                <a:spcPct val="87000"/>
              </a:lnSpc>
            </a:pPr>
            <a:endParaRPr lang="en-US" altLang="zh-TW" sz="1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 ', 'reversed',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  <a:endParaRPr lang="en-US" altLang="zh-TW" sz="2400" kern="0" spc="-30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Help on built-in function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 module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builtins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endParaRPr lang="en-US" sz="2000" spc="-3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600" b="1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(...)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([object]) -&gt; list of strings</a:t>
            </a:r>
          </a:p>
          <a:p>
            <a:endParaRPr lang="en-US" spc="-3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 called without an argument, return the names in the current scope.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Else, </a:t>
            </a:r>
            <a:r>
              <a:rPr lang="en-US" sz="2600" spc="-30" dirty="0">
                <a:solidFill>
                  <a:prstClr val="white"/>
                </a:solidFill>
              </a:rPr>
              <a:t>return an alphabetized list of names comprising (some of) the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attributes of the given object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and of attributes reachable from it.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 the object supplies a method named __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__, it will be used;   </a:t>
            </a:r>
            <a:b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otherwise the default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logic is used and returns: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for a module object: the module's attributes.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for a class object:  its attributes, and recursively the attributes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of its bases.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for any other object: its attributes, its class's attributes, and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recursively the attributes of its class's base classes.</a:t>
            </a:r>
          </a:p>
          <a:p>
            <a:endParaRPr lang="en-US" sz="2600" spc="-3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9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609599"/>
            <a:ext cx="9729788" cy="3200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8106" y="5334000"/>
            <a:ext cx="9729788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894" y="3803904"/>
            <a:ext cx="91440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6932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#not an expression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print expression returns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6933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399134" y="17930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23776" y="2174249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97212" y="1702015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6338" y="169689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2894" y="3810000"/>
            <a:ext cx="914400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8293894" y="304800"/>
            <a:ext cx="0" cy="464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541294" y="1935430"/>
            <a:ext cx="1447800" cy="3017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528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6932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#not an expression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  <a:cs typeface="+mn-cs"/>
              </a:rPr>
              <a:t>#The print expression returns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#This function is similar to </a:t>
            </a:r>
            <a:r>
              <a:rPr lang="en-US" altLang="zh-TW" sz="2087" b="1" kern="0" spc="-96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endParaRPr lang="en-US" altLang="zh-TW" sz="2087" b="1" kern="0" spc="-96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#code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exec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world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"print(4+4)"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8 prints, but evaluates to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#This is how </a:t>
            </a:r>
            <a:r>
              <a:rPr lang="en-US" altLang="zh-TW" sz="2087" b="1" kern="0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 is meant to be used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9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 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#Not how exec is meant to be used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#exec doesn’t return an expression 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6933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16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23776" y="5577841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6338" y="2713105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24415" y="3520441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3776" y="4818889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3776" y="532406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6338" y="661946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8674895" y="3771014"/>
            <a:ext cx="357963" cy="8009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8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35155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56459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6957" y="1714189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80" y="1075945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"#&lt;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"#^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69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08918"/>
              </p:ext>
            </p:extLst>
          </p:nvPr>
        </p:nvGraphicFramePr>
        <p:xfrm>
          <a:off x="235155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9FE1BD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9FE1BD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9FE1BD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what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you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would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type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create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spc="-70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spc="-7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56459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6957" y="1714189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80" y="1075945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"#&lt;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"#^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26694" y="1700784"/>
            <a:ext cx="5257800" cy="2667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9094" y="1143000"/>
            <a:ext cx="3581400" cy="32004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69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502694" y="3048000"/>
            <a:ext cx="4724400" cy="1143000"/>
          </a:xfrm>
          <a:prstGeom prst="wedgeRoundRectCallout">
            <a:avLst>
              <a:gd name="adj1" fmla="val 53541"/>
              <a:gd name="adj2" fmla="val 10474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See what </a:t>
            </a:r>
            <a:r>
              <a:rPr lang="en-US" sz="3200" dirty="0" err="1" smtClean="0">
                <a:solidFill>
                  <a:srgbClr val="FFC000"/>
                </a:solidFill>
              </a:rPr>
              <a:t>repr</a:t>
            </a:r>
            <a:r>
              <a:rPr lang="en-US" sz="3200" dirty="0" smtClean="0">
                <a:solidFill>
                  <a:srgbClr val="FFC000"/>
                </a:solidFill>
              </a:rPr>
              <a:t>() does?</a:t>
            </a:r>
          </a:p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It is the opposite of </a:t>
            </a:r>
            <a:r>
              <a:rPr lang="en-US" sz="3200" dirty="0" err="1" smtClean="0">
                <a:solidFill>
                  <a:srgbClr val="FFC000"/>
                </a:solidFill>
              </a:rPr>
              <a:t>eval</a:t>
            </a:r>
            <a:r>
              <a:rPr lang="en-US" sz="3200" dirty="0" smtClean="0">
                <a:solidFill>
                  <a:srgbClr val="FFC000"/>
                </a:solidFill>
              </a:rPr>
              <a:t>().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2694" y="4267200"/>
            <a:ext cx="47244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2694" y="4267200"/>
            <a:ext cx="4724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latin typeface="Lucida Fax" panose="02060602050505020204" pitchFamily="18" charset="0"/>
              </a:rPr>
              <a:t> </a:t>
            </a:r>
            <a:r>
              <a:rPr lang="en-US" sz="2400" dirty="0" smtClean="0">
                <a:latin typeface="Lucida Fax" panose="02060602050505020204" pitchFamily="18" charset="0"/>
              </a:rPr>
              <a:t>s=</a:t>
            </a:r>
            <a:r>
              <a:rPr lang="en-US" sz="24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rep</a:t>
            </a:r>
            <a:r>
              <a:rPr lang="en-US" sz="2400" spc="2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</a:t>
            </a:r>
            <a:r>
              <a:rPr lang="en-US" sz="2400" spc="200" dirty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3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r>
              <a:rPr lang="en-US" sz="2400" spc="2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 smtClean="0">
                <a:latin typeface="Lucida Fax" panose="02060602050505020204" pitchFamily="18" charset="0"/>
              </a:rPr>
              <a:t> s </a:t>
            </a:r>
            <a:endParaRPr lang="en-US" sz="2400" dirty="0"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spc="2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  <a:r>
              <a:rPr lang="en-US" sz="2400" spc="200" dirty="0"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latin typeface="Lucida Fax" panose="02060602050505020204" pitchFamily="18" charset="0"/>
              </a:rPr>
              <a:t>,(1,),'@</a:t>
            </a:r>
            <a:r>
              <a:rPr lang="en-US" sz="2400" spc="200" dirty="0" smtClean="0">
                <a:latin typeface="Lucida Fax" panose="02060602050505020204" pitchFamily="18" charset="0"/>
              </a:rPr>
              <a:t>♞</a:t>
            </a:r>
            <a:r>
              <a:rPr lang="en-US" sz="2400" spc="400" dirty="0">
                <a:latin typeface="Lucida Fax" panose="02060602050505020204" pitchFamily="18" charset="0"/>
              </a:rPr>
              <a:t>'}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latin typeface="Lucida Fax" panose="02060602050505020204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smtClean="0">
                <a:latin typeface="Lucida Fax" panose="02060602050505020204" pitchFamily="18" charset="0"/>
              </a:rPr>
              <a:t>s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  <a:endParaRPr lang="en-US" sz="2400" dirty="0">
              <a:solidFill>
                <a:srgbClr val="00B0F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spc="2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 smtClean="0">
                <a:latin typeface="Lucida Fax" panose="02060602050505020204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repr</a:t>
            </a:r>
            <a:r>
              <a:rPr lang="en-US" sz="24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  <a:r>
              <a:rPr lang="en-US" sz="24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 smtClean="0">
                <a:latin typeface="Lucida Fax" panose="02060602050505020204" pitchFamily="18" charset="0"/>
              </a:rPr>
              <a:t> == 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rgbClr val="00CC5C"/>
                </a:solidFill>
                <a:latin typeface="Lucida Fax" panose="02060602050505020204" pitchFamily="18" charset="0"/>
              </a:rPr>
              <a:t>True</a:t>
            </a:r>
          </a:p>
          <a:p>
            <a:pPr>
              <a:lnSpc>
                <a:spcPct val="82000"/>
              </a:lnSpc>
            </a:pPr>
            <a:endParaRPr lang="en-US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2694" y="4267200"/>
            <a:ext cx="762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  <a:endParaRPr lang="en-US" sz="2400" spc="200" dirty="0" smtClean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 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 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F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kern="0" spc="-96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477000"/>
            <a:ext cx="914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1494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4984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smtClean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smtClean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dirty="0">
                <a:solidFill>
                  <a:srgbClr val="7F7F7F"/>
                </a:solidFill>
              </a:rPr>
              <a:t>% python3</a:t>
            </a:r>
          </a:p>
          <a:p>
            <a:r>
              <a:rPr lang="en-US" sz="2600" dirty="0">
                <a:solidFill>
                  <a:srgbClr val="7F7F7F"/>
                </a:solidFill>
              </a:rPr>
              <a:t>Python 3.6.1 (default, Mar 21 2017, 21:49:16)</a:t>
            </a:r>
          </a:p>
          <a:p>
            <a:r>
              <a:rPr lang="en-US" sz="2600" dirty="0">
                <a:solidFill>
                  <a:srgbClr val="7F7F7F"/>
                </a:solidFill>
              </a:rPr>
              <a:t>[GCC 5.4.0] on </a:t>
            </a:r>
            <a:r>
              <a:rPr lang="en-US" sz="2600" dirty="0" err="1">
                <a:solidFill>
                  <a:srgbClr val="7F7F7F"/>
                </a:solidFill>
              </a:rPr>
              <a:t>cygwin</a:t>
            </a:r>
            <a:endParaRPr lang="en-US" sz="2600" dirty="0">
              <a:solidFill>
                <a:srgbClr val="7F7F7F"/>
              </a:solidFill>
            </a:endParaRPr>
          </a:p>
          <a:p>
            <a:r>
              <a:rPr lang="en-US" sz="2600" dirty="0">
                <a:solidFill>
                  <a:srgbClr val="7F7F7F"/>
                </a:solidFill>
              </a:rPr>
              <a:t>Type "help", "copyright", or "license" for more information</a:t>
            </a:r>
          </a:p>
          <a:p>
            <a:r>
              <a:rPr lang="en-US" altLang="zh-TW" sz="2600" dirty="0">
                <a:solidFill>
                  <a:srgbClr val="7F7F7F"/>
                </a:solidFill>
              </a:rPr>
              <a:t>&gt;&gt;&gt; </a:t>
            </a:r>
            <a:r>
              <a:rPr lang="en-US" sz="2600" dirty="0">
                <a:solidFill>
                  <a:srgbClr val="7F7F7F"/>
                </a:solidFill>
              </a:rPr>
              <a:t>help</a:t>
            </a:r>
          </a:p>
          <a:p>
            <a:r>
              <a:rPr lang="en-US" sz="2600" dirty="0">
                <a:solidFill>
                  <a:srgbClr val="7F7F7F"/>
                </a:solidFill>
              </a:rPr>
              <a:t>Type help() for interactive help, or help(object) for help about object.</a:t>
            </a:r>
            <a:endParaRPr lang="en-US" altLang="zh-TW" sz="2600" dirty="0">
              <a:solidFill>
                <a:srgbClr val="7F7F7F"/>
              </a:solidFill>
            </a:endParaRPr>
          </a:p>
          <a:p>
            <a:r>
              <a:rPr lang="en-US" altLang="zh-TW" sz="2600" dirty="0">
                <a:solidFill>
                  <a:srgbClr val="7F7F7F"/>
                </a:solidFill>
              </a:rPr>
              <a:t>&gt;&gt;&gt;</a:t>
            </a:r>
            <a:r>
              <a:rPr lang="en-US" altLang="zh-TW" sz="2600" dirty="0">
                <a:solidFill>
                  <a:prstClr val="white"/>
                </a:solidFill>
              </a:rPr>
              <a:t> </a:t>
            </a:r>
            <a:r>
              <a:rPr lang="en-US" sz="2600" spc="-40" dirty="0">
                <a:solidFill>
                  <a:srgbClr val="7F7F7F"/>
                </a:solidFill>
              </a:rPr>
              <a:t>help (</a:t>
            </a:r>
            <a:r>
              <a:rPr lang="en-US" sz="2600" spc="-40" dirty="0" err="1">
                <a:solidFill>
                  <a:srgbClr val="7F7F7F"/>
                </a:solidFill>
              </a:rPr>
              <a:t>dir</a:t>
            </a:r>
            <a:r>
              <a:rPr lang="en-US" sz="2600" spc="-40" dirty="0">
                <a:solidFill>
                  <a:srgbClr val="7F7F7F"/>
                </a:solidFill>
              </a:rPr>
              <a:t>)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600" spc="-40" dirty="0">
                <a:solidFill>
                  <a:srgbClr val="967200"/>
                </a:solidFill>
              </a:rPr>
              <a:t># When I hit enter, I will view the </a:t>
            </a:r>
            <a:r>
              <a:rPr lang="en-US" sz="2600" spc="-40" dirty="0" err="1">
                <a:solidFill>
                  <a:srgbClr val="967200"/>
                </a:solidFill>
              </a:rPr>
              <a:t>dir</a:t>
            </a:r>
            <a:r>
              <a:rPr lang="en-US" sz="2600" spc="-40" dirty="0">
                <a:solidFill>
                  <a:srgbClr val="967200"/>
                </a:solidFill>
              </a:rPr>
              <a:t>() function’s help page</a:t>
            </a:r>
          </a:p>
          <a:p>
            <a:endParaRPr lang="en-US" sz="2600" dirty="0">
              <a:solidFill>
                <a:prstClr val="white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black"/>
                </a:solidFill>
              </a:rPr>
              <a:t>&gt;&gt;&gt;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600" spc="-50" dirty="0" err="1">
                <a:solidFill>
                  <a:srgbClr val="FFFFFF"/>
                </a:solidFill>
              </a:rPr>
              <a:t>dir</a:t>
            </a:r>
            <a:r>
              <a:rPr lang="en-US" sz="2600" spc="-50" dirty="0">
                <a:solidFill>
                  <a:srgbClr val="FFFFFF"/>
                </a:solidFill>
              </a:rPr>
              <a:t> (tuple) </a:t>
            </a:r>
            <a:r>
              <a:rPr lang="en-US" sz="2600" spc="-50" dirty="0">
                <a:solidFill>
                  <a:srgbClr val="FFC000">
                    <a:lumMod val="40000"/>
                    <a:lumOff val="60000"/>
                  </a:srgbClr>
                </a:solidFill>
              </a:rPr>
              <a:t>#</a:t>
            </a:r>
            <a:r>
              <a:rPr lang="en-US" sz="2600" spc="-60" dirty="0">
                <a:solidFill>
                  <a:srgbClr val="FFC000">
                    <a:lumMod val="40000"/>
                    <a:lumOff val="60000"/>
                  </a:srgbClr>
                </a:solidFill>
              </a:rPr>
              <a:t>This prints junk, but also tuple object methods at the end:</a:t>
            </a:r>
            <a:r>
              <a:rPr lang="en-US" sz="2600" spc="-6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600" spc="-50" dirty="0">
                <a:solidFill>
                  <a:srgbClr val="FFFFFF"/>
                </a:solidFill>
              </a:rPr>
              <a:t>[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'__add__', '__class__', '__contains__',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delattr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'__doc__',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eq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'__format__',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getattribute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getitem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getnewargs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'__hash__',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init_subclass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'__le__',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len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mul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'__ne__', '__new__', '__reduce__',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reduce_ex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rmul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setattr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sizeof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subclasshook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</a:t>
            </a:r>
            <a:r>
              <a:rPr lang="en-US" sz="2600" spc="-50" dirty="0">
                <a:solidFill>
                  <a:srgbClr val="FFFFFF"/>
                </a:solidFill>
              </a:rPr>
              <a:t>'count', 'index']</a:t>
            </a:r>
          </a:p>
          <a:p>
            <a:pPr>
              <a:lnSpc>
                <a:spcPct val="80000"/>
              </a:lnSpc>
            </a:pPr>
            <a:r>
              <a:rPr lang="en-US" sz="2600" spc="-50" dirty="0">
                <a:solidFill>
                  <a:prstClr val="black"/>
                </a:solidFill>
              </a:rPr>
              <a:t>&gt;&gt;&gt;</a:t>
            </a:r>
            <a:r>
              <a:rPr lang="en-US" sz="2600" spc="-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600" spc="-60" dirty="0">
                <a:solidFill>
                  <a:srgbClr val="FFFFFF"/>
                </a:solidFill>
              </a:rPr>
              <a:t>help(</a:t>
            </a:r>
            <a:r>
              <a:rPr lang="en-US" sz="2600" spc="-60" dirty="0" err="1">
                <a:solidFill>
                  <a:srgbClr val="FFFFFF"/>
                </a:solidFill>
              </a:rPr>
              <a:t>tuple.count</a:t>
            </a:r>
            <a:r>
              <a:rPr lang="en-US" sz="2600" spc="-60" dirty="0">
                <a:solidFill>
                  <a:srgbClr val="FFFFFF"/>
                </a:solidFill>
              </a:rPr>
              <a:t>)</a:t>
            </a:r>
            <a:r>
              <a:rPr lang="en-US" sz="2600" spc="-60" dirty="0">
                <a:solidFill>
                  <a:srgbClr val="FFC000">
                    <a:lumMod val="40000"/>
                    <a:lumOff val="60000"/>
                  </a:srgbClr>
                </a:solidFill>
              </a:rPr>
              <a:t>#One of those 2 methods is count. Let’s see about it.</a:t>
            </a:r>
            <a:r>
              <a:rPr lang="en-US" sz="2600" spc="-6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9" y="688770"/>
            <a:ext cx="640123" cy="616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</a:p>
          <a:p>
            <a:endParaRPr lang="en-US" altLang="zh-TW" sz="22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1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The Methods for Each Data Type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115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5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  <a:endParaRPr lang="en-US" altLang="zh-TW" sz="2400" kern="0" spc="-3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  <a:endParaRPr lang="en-US" altLang="zh-TW" sz="2600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515" y="642971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spc="-3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3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5257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26670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3189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4984" y="651052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True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4876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22860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  <a:endParaRPr lang="en-US" altLang="zh-TW" sz="2600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515" y="640080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spc="-3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3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45720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19812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22094" y="6498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Evaluate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9094" y="1626265"/>
            <a:ext cx="9067800" cy="3860135"/>
            <a:chOff x="369094" y="1981200"/>
            <a:chExt cx="9067800" cy="3860135"/>
          </a:xfrm>
        </p:grpSpPr>
        <p:sp>
          <p:nvSpPr>
            <p:cNvPr id="8" name="Rectangle 7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5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1295400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1016665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7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Help on </a:t>
            </a:r>
            <a:r>
              <a:rPr lang="en-US" sz="2600" dirty="0" err="1">
                <a:solidFill>
                  <a:srgbClr val="FFFFFF"/>
                </a:solidFill>
              </a:rPr>
              <a:t>method_descriptor</a:t>
            </a:r>
            <a:r>
              <a:rPr lang="en-US" sz="2600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count(...)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    </a:t>
            </a:r>
            <a:r>
              <a:rPr lang="en-US" sz="2600" dirty="0" err="1">
                <a:solidFill>
                  <a:srgbClr val="FFFFFF"/>
                </a:solidFill>
              </a:rPr>
              <a:t>T.count</a:t>
            </a:r>
            <a:r>
              <a:rPr lang="en-US" sz="2600" dirty="0">
                <a:solidFill>
                  <a:srgbClr val="FFFFFF"/>
                </a:solidFill>
              </a:rPr>
              <a:t>(value) -&gt; integer -- return number of occurrences of value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The Methods for Each Data Type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116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3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__[:134])</a:t>
            </a:r>
            <a:endParaRPr lang="en-US" altLang="zh-TW" sz="2600" kern="0" spc="-13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685800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2728" y="6410266"/>
            <a:ext cx="655949" cy="4924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600" spc="-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2094" y="6498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971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9906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6168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6858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3120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3048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94" y="685800"/>
            <a:ext cx="9220200" cy="32004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1494" y="920504"/>
            <a:ext cx="89916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exec(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"a=3;b=2"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a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#Do a &amp; b live on beyond the exec()?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exec(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"print(</a:t>
            </a:r>
            <a:r>
              <a:rPr lang="en-US" sz="26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 exec access 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dirty="0" smtClean="0">
                <a:latin typeface="Lucida Console" panose="020B0609040504020204" pitchFamily="49" charset="0"/>
              </a:rPr>
              <a:t>)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 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access variables?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"a=1"</a:t>
            </a:r>
            <a:r>
              <a:rPr lang="en-US" sz="2600" dirty="0" smtClean="0">
                <a:latin typeface="Lucida Console" panose="020B0609040504020204" pitchFamily="49" charset="0"/>
              </a:rPr>
              <a:t>)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isn’t same as exec: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  a=1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"a==1"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can do a tes</a:t>
            </a:r>
            <a:r>
              <a:rPr lang="en-US" sz="26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thoug</a:t>
            </a:r>
            <a:r>
              <a:rPr lang="en-US" sz="26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494" y="920504"/>
            <a:ext cx="8382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94" y="685800"/>
            <a:ext cx="9220200" cy="32004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583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233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233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231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231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2787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88" y="3657600"/>
            <a:ext cx="9220200" cy="318836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233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233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231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231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2787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88" y="3657600"/>
            <a:ext cx="9220200" cy="318836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 bwMode="auto">
          <a:xfrm>
            <a:off x="6617495" y="3352800"/>
            <a:ext cx="2303099" cy="489812"/>
          </a:xfrm>
          <a:prstGeom prst="wedgeRoundRectCallout">
            <a:avLst>
              <a:gd name="adj1" fmla="val -88004"/>
              <a:gd name="adj2" fmla="val -2697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945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So far, our </a:t>
            </a:r>
            <a:r>
              <a:rPr lang="en-US" altLang="zh-TW" sz="3200" dirty="0" err="1" smtClean="0">
                <a:solidFill>
                  <a:srgbClr val="2D2DB9"/>
                </a:solidFill>
              </a:rPr>
              <a:t>eval</a:t>
            </a:r>
            <a:r>
              <a:rPr lang="en-US" altLang="zh-TW" sz="3200" dirty="0" smtClean="0">
                <a:solidFill>
                  <a:srgbClr val="2D2DB9"/>
                </a:solidFill>
              </a:rPr>
              <a:t>() and exec() examples have all had string inputs. </a:t>
            </a:r>
          </a:p>
          <a:p>
            <a:pPr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But there is another kind of argument that they can </a:t>
            </a:r>
            <a:br>
              <a:rPr lang="en-US" altLang="zh-TW" sz="3200" dirty="0" smtClean="0">
                <a:solidFill>
                  <a:srgbClr val="2D2DB9"/>
                </a:solidFill>
              </a:rPr>
            </a:br>
            <a:r>
              <a:rPr lang="en-US" altLang="zh-TW" sz="3200" dirty="0" smtClean="0">
                <a:solidFill>
                  <a:srgbClr val="2D2DB9"/>
                </a:solidFill>
              </a:rPr>
              <a:t>be given: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bytecode</a:t>
            </a:r>
            <a:r>
              <a:rPr lang="en-US" altLang="zh-TW" sz="3200" dirty="0" smtClean="0">
                <a:solidFill>
                  <a:srgbClr val="2D2DB9"/>
                </a:solidFill>
              </a:rPr>
              <a:t>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Using </a:t>
            </a:r>
            <a:r>
              <a:rPr lang="en-GB" altLang="en-US" sz="3478" dirty="0">
                <a:solidFill>
                  <a:srgbClr val="00B0F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B0F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with exec</a:t>
            </a:r>
            <a:r>
              <a:rPr lang="en-GB" alt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 /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dirty="0" err="1">
                <a:solidFill>
                  <a:srgbClr val="0070C0"/>
                </a:solidFill>
                <a:cs typeface="Arial" panose="020B0604020202020204" pitchFamily="34" charset="0"/>
              </a:rPr>
              <a:t>eval</a:t>
            </a:r>
            <a:r>
              <a:rPr lang="en-GB" alt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dirty="0">
              <a:solidFill>
                <a:srgbClr val="0070C0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45695" y="3581400"/>
            <a:ext cx="2303099" cy="489812"/>
          </a:xfrm>
          <a:prstGeom prst="wedgeRoundRectCallout">
            <a:avLst>
              <a:gd name="adj1" fmla="val -62416"/>
              <a:gd name="adj2" fmla="val -25588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3774039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/>
              <a:t>The </a:t>
            </a:r>
            <a:r>
              <a:rPr lang="en-US" sz="3000" dirty="0" err="1"/>
              <a:t>dir</a:t>
            </a:r>
            <a:r>
              <a:rPr lang="en-US" sz="3000" dirty="0"/>
              <a:t>() </a:t>
            </a:r>
            <a:r>
              <a:rPr lang="en-US" sz="3000" dirty="0" smtClean="0"/>
              <a:t>function gives </a:t>
            </a:r>
            <a:r>
              <a:rPr lang="en-US" sz="3000" dirty="0"/>
              <a:t>the names of all the </a:t>
            </a:r>
            <a:r>
              <a:rPr lang="en-US" sz="3000" dirty="0" smtClean="0"/>
              <a:t> </a:t>
            </a:r>
            <a:r>
              <a:rPr lang="en-US" sz="3000" dirty="0"/>
              <a:t>variables, and functions that are defined in a </a:t>
            </a:r>
            <a:r>
              <a:rPr lang="en-US" sz="3000" dirty="0" smtClean="0"/>
              <a:t>module: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(math)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_file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_name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package__', '__spec__',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']</a:t>
            </a:r>
          </a:p>
          <a:p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Exploring a module with </a:t>
            </a:r>
            <a:r>
              <a:rPr lang="en-US" sz="4800" b="1" dirty="0" err="1" smtClean="0">
                <a:solidFill>
                  <a:srgbClr val="0C77C3"/>
                </a:solidFill>
                <a:latin typeface="Elephant" panose="02020904090505020303" pitchFamily="18" charset="0"/>
              </a:rPr>
              <a:t>dir</a:t>
            </a:r>
            <a:r>
              <a:rPr lang="en-US" sz="20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8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(</a:t>
            </a:r>
            <a:r>
              <a:rPr lang="en-US" sz="16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)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2894" y="1106906"/>
            <a:ext cx="9144000" cy="575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These are </a:t>
            </a:r>
            <a:r>
              <a:rPr lang="en-US" altLang="en-US" sz="4000" dirty="0">
                <a:solidFill>
                  <a:srgbClr val="00B0F0"/>
                </a:solidFill>
              </a:rPr>
              <a:t>byte-compiled</a:t>
            </a:r>
            <a:r>
              <a:rPr lang="en-US" altLang="en-US" sz="4000" dirty="0"/>
              <a:t> versions of modules end in “</a:t>
            </a:r>
            <a:r>
              <a:rPr lang="en-US" altLang="en-US" sz="4000" dirty="0">
                <a:solidFill>
                  <a:srgbClr val="FF0000"/>
                </a:solidFill>
              </a:rPr>
              <a:t>.</a:t>
            </a:r>
            <a:r>
              <a:rPr lang="en-US" altLang="en-US" sz="4000" dirty="0" err="1">
                <a:solidFill>
                  <a:srgbClr val="FF0000"/>
                </a:solidFill>
              </a:rPr>
              <a:t>pyc</a:t>
            </a:r>
            <a:r>
              <a:rPr lang="en-US" altLang="en-US" sz="4000" dirty="0"/>
              <a:t>” instead of “</a:t>
            </a:r>
            <a:r>
              <a:rPr lang="en-US" altLang="en-US" sz="4000" dirty="0">
                <a:solidFill>
                  <a:srgbClr val="FF0000"/>
                </a:solidFill>
              </a:rPr>
              <a:t>.</a:t>
            </a:r>
            <a:r>
              <a:rPr lang="en-US" altLang="en-US" sz="4000" dirty="0" err="1">
                <a:solidFill>
                  <a:srgbClr val="FF0000"/>
                </a:solidFill>
              </a:rPr>
              <a:t>py</a:t>
            </a:r>
            <a:r>
              <a:rPr lang="en-US" altLang="en-US" sz="4000" dirty="0"/>
              <a:t>” </a:t>
            </a:r>
            <a:endParaRPr lang="en-US" altLang="en-US" sz="4000" dirty="0">
              <a:solidFill>
                <a:srgbClr val="FF0000"/>
              </a:solidFill>
            </a:endParaRPr>
          </a:p>
          <a:p>
            <a:pPr lvl="1"/>
            <a:r>
              <a:rPr lang="en-US" altLang="en-US" sz="3400" dirty="0"/>
              <a:t>This is done to hide the X.py source code</a:t>
            </a:r>
          </a:p>
          <a:p>
            <a:pPr lvl="1"/>
            <a:r>
              <a:rPr lang="en-US" altLang="en-US" sz="3400" dirty="0"/>
              <a:t>Or to get a slight speed up</a:t>
            </a:r>
          </a:p>
          <a:p>
            <a:pPr lvl="2"/>
            <a:r>
              <a:rPr lang="en-US" altLang="en-US" sz="3200" dirty="0"/>
              <a:t>It doesn't run any faster, but may </a:t>
            </a:r>
            <a:r>
              <a:rPr lang="en-US" altLang="en-US" sz="3200" i="1" dirty="0"/>
              <a:t>load</a:t>
            </a:r>
            <a:r>
              <a:rPr lang="en-US" altLang="en-US" sz="3200" dirty="0"/>
              <a:t> faster</a:t>
            </a:r>
          </a:p>
          <a:p>
            <a:pPr lvl="3"/>
            <a:r>
              <a:rPr lang="en-US" altLang="en-US" sz="3200" dirty="0"/>
              <a:t>But only if creation time of </a:t>
            </a:r>
            <a:r>
              <a:rPr lang="en-US" altLang="en-US" sz="3200" dirty="0" err="1"/>
              <a:t>X.pyc</a:t>
            </a:r>
            <a:r>
              <a:rPr lang="en-US" altLang="en-US" sz="3200" dirty="0"/>
              <a:t> </a:t>
            </a:r>
            <a:r>
              <a:rPr lang="en-US" altLang="en-US" sz="3200" b="1" dirty="0">
                <a:latin typeface="Lucida Console" panose="020B0609040504020204" pitchFamily="49" charset="0"/>
              </a:rPr>
              <a:t>≥</a:t>
            </a:r>
            <a:r>
              <a:rPr lang="en-US" altLang="en-US" sz="3200" dirty="0"/>
              <a:t> X.py</a:t>
            </a:r>
          </a:p>
          <a:p>
            <a:pPr lvl="2"/>
            <a:r>
              <a:rPr lang="en-US" altLang="en-US" sz="3200" dirty="0"/>
              <a:t>And so, sometimes, the same directory may contain both the </a:t>
            </a:r>
            <a:r>
              <a:rPr lang="en-US" altLang="en-US" sz="3200" dirty="0" err="1"/>
              <a:t>X.pyc</a:t>
            </a:r>
            <a:r>
              <a:rPr lang="en-US" altLang="en-US" sz="3200" dirty="0"/>
              <a:t> and X.py files</a:t>
            </a:r>
          </a:p>
          <a:p>
            <a:pPr>
              <a:spcBef>
                <a:spcPts val="2400"/>
              </a:spcBef>
            </a:pPr>
            <a:r>
              <a:rPr lang="en-US" altLang="en-US" sz="4000" dirty="0"/>
              <a:t>It is compiled to byte-code, so it is platform independent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292894" y="105781"/>
            <a:ext cx="9144000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4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dirty="0"/>
              <a:t>Some Packages Have .</a:t>
            </a:r>
            <a:r>
              <a:rPr lang="en-GB" altLang="en-US" dirty="0" err="1"/>
              <a:t>pyc</a:t>
            </a:r>
            <a:r>
              <a:rPr lang="en-GB" altLang="en-US" dirty="0"/>
              <a:t> Files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684366" y="458120"/>
            <a:ext cx="2980617" cy="695576"/>
          </a:xfrm>
          <a:prstGeom prst="trapezoid">
            <a:avLst>
              <a:gd name="adj" fmla="val 99476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</a:t>
            </a:r>
            <a:b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#74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45695" y="3581400"/>
            <a:ext cx="2303099" cy="489812"/>
          </a:xfrm>
          <a:prstGeom prst="wedgeRoundRectCallout">
            <a:avLst>
              <a:gd name="adj1" fmla="val -28035"/>
              <a:gd name="adj2" fmla="val -4668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445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4F4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4F4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 into 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','&lt;string&gt;','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9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833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35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 </a:t>
            </a:r>
            <a:r>
              <a:rPr lang="en-US" altLang="en-US" sz="3600" b="1" dirty="0" smtClean="0">
                <a:solidFill>
                  <a:srgbClr val="0070C0"/>
                </a:solidFill>
              </a:rPr>
              <a:t>…</a:t>
            </a:r>
            <a:r>
              <a:rPr lang="en-US" altLang="en-US" dirty="0" smtClean="0">
                <a:solidFill>
                  <a:srgbClr val="0070C0"/>
                </a:solidFill>
              </a:rPr>
              <a:t> import 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You can import specific names from a module:</a:t>
            </a:r>
          </a:p>
          <a:p>
            <a:pPr>
              <a:buFontTx/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 smtClean="0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f1, f2,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s1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509588" lvl="1" indent="-220663">
              <a:defRPr/>
            </a:pPr>
            <a:r>
              <a:rPr lang="en-US" spc="-50" dirty="0" smtClean="0">
                <a:solidFill>
                  <a:sysClr val="windowText" lastClr="000000"/>
                </a:solidFill>
              </a:rPr>
              <a:t>The specified objects are </a:t>
            </a:r>
            <a:r>
              <a:rPr lang="en-US" spc="-50" dirty="0">
                <a:solidFill>
                  <a:sysClr val="windowText" lastClr="000000"/>
                </a:solidFill>
              </a:rPr>
              <a:t>defined in </a:t>
            </a:r>
            <a:r>
              <a:rPr lang="en-US" spc="-50" dirty="0" err="1">
                <a:solidFill>
                  <a:sysClr val="windowText" lastClr="000000"/>
                </a:solidFill>
              </a:rPr>
              <a:t>modname</a:t>
            </a:r>
            <a:r>
              <a:rPr lang="en-US" spc="-50" dirty="0">
                <a:solidFill>
                  <a:sysClr val="windowText" lastClr="000000"/>
                </a:solidFill>
              </a:rPr>
              <a:t>.</a:t>
            </a:r>
          </a:p>
          <a:p>
            <a:pPr marL="798513" lvl="1" indent="-230188">
              <a:defRPr/>
            </a:pPr>
            <a:r>
              <a:rPr lang="en-US" sz="3400" dirty="0">
                <a:solidFill>
                  <a:sysClr val="windowText" lastClr="000000"/>
                </a:solidFill>
              </a:rPr>
              <a:t>Remember: in Python, everything is an </a:t>
            </a:r>
            <a:r>
              <a:rPr lang="en-US" sz="3400" dirty="0" smtClean="0">
                <a:solidFill>
                  <a:sysClr val="windowText" lastClr="000000"/>
                </a:solidFill>
              </a:rPr>
              <a:t>object </a:t>
            </a:r>
            <a:r>
              <a:rPr lang="en-US" sz="3400" dirty="0">
                <a:solidFill>
                  <a:sysClr val="windowText" lastClr="000000"/>
                </a:solidFill>
              </a:rPr>
              <a:t>(including functions).</a:t>
            </a:r>
          </a:p>
          <a:p>
            <a:pPr marL="798513" lvl="2" indent="-230188">
              <a:defRPr/>
            </a:pPr>
            <a:r>
              <a:rPr lang="en-US" sz="3400" spc="-30" dirty="0">
                <a:solidFill>
                  <a:sysClr val="windowText" lastClr="000000"/>
                </a:solidFill>
              </a:rPr>
              <a:t>Perhaps, f1 &amp; f2 are functions and s1 is a string.</a:t>
            </a:r>
          </a:p>
          <a:p>
            <a:pPr lvl="0">
              <a:defRPr/>
            </a:pPr>
            <a:endParaRPr lang="en-US" sz="1300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sz="3900" dirty="0">
                <a:solidFill>
                  <a:sysClr val="windowText" lastClr="000000"/>
                </a:solidFill>
              </a:rPr>
              <a:t>The effect of a</a:t>
            </a:r>
            <a:r>
              <a:rPr lang="en-US" sz="3900" dirty="0" smtClean="0">
                <a:solidFill>
                  <a:sysClr val="windowText" lastClr="000000"/>
                </a:solidFill>
              </a:rPr>
              <a:t> </a:t>
            </a:r>
            <a:r>
              <a:rPr lang="en-US" sz="3900" dirty="0">
                <a:solidFill>
                  <a:sysClr val="windowText" lastClr="000000"/>
                </a:solidFill>
              </a:rPr>
              <a:t>from… import command is:</a:t>
            </a:r>
          </a:p>
          <a:p>
            <a:pPr marL="509588" lvl="1" indent="-220663">
              <a:defRPr/>
            </a:pPr>
            <a:r>
              <a:rPr lang="en-US" spc="-80" dirty="0">
                <a:solidFill>
                  <a:sysClr val="windowText" lastClr="000000"/>
                </a:solidFill>
              </a:rPr>
              <a:t>You’ll access these objects directly, </a:t>
            </a:r>
            <a:r>
              <a:rPr lang="en-US" i="1" spc="-80" dirty="0">
                <a:solidFill>
                  <a:sysClr val="windowText" lastClr="000000"/>
                </a:solidFill>
              </a:rPr>
              <a:t>not indirectly through the module</a:t>
            </a:r>
            <a:r>
              <a:rPr lang="en-US" spc="-80" dirty="0">
                <a:solidFill>
                  <a:sysClr val="windowText" lastClr="000000"/>
                </a:solidFill>
              </a:rPr>
              <a:t>. (</a:t>
            </a:r>
            <a:r>
              <a:rPr lang="en-US" spc="-80" dirty="0" err="1" smtClean="0">
                <a:solidFill>
                  <a:sysClr val="windowText" lastClr="000000"/>
                </a:solidFill>
              </a:rPr>
              <a:t>ie</a:t>
            </a:r>
            <a:r>
              <a:rPr lang="en-US" spc="-80" dirty="0" smtClean="0">
                <a:solidFill>
                  <a:sysClr val="windowText" lastClr="000000"/>
                </a:solidFill>
              </a:rPr>
              <a:t>:</a:t>
            </a:r>
            <a:r>
              <a:rPr lang="en-US" sz="1200" spc="-80" dirty="0" smtClean="0">
                <a:solidFill>
                  <a:sysClr val="windowText" lastClr="000000"/>
                </a:solidFill>
              </a:rPr>
              <a:t> </a:t>
            </a:r>
            <a:r>
              <a:rPr lang="en-US" spc="-80" dirty="0">
                <a:solidFill>
                  <a:sysClr val="windowText" lastClr="000000"/>
                </a:solidFill>
              </a:rPr>
              <a:t>“s1”</a:t>
            </a:r>
            <a:r>
              <a:rPr lang="en-US" sz="2000" spc="-80" dirty="0">
                <a:solidFill>
                  <a:sysClr val="windowText" lastClr="000000"/>
                </a:solidFill>
              </a:rPr>
              <a:t> </a:t>
            </a:r>
            <a:r>
              <a:rPr lang="en-US" i="1" spc="-80" dirty="0">
                <a:solidFill>
                  <a:sysClr val="windowText" lastClr="000000"/>
                </a:solidFill>
              </a:rPr>
              <a:t>not </a:t>
            </a:r>
            <a:r>
              <a:rPr lang="en-US" spc="-80" dirty="0">
                <a:solidFill>
                  <a:sysClr val="windowText" lastClr="000000"/>
                </a:solidFill>
              </a:rPr>
              <a:t>“</a:t>
            </a:r>
            <a:r>
              <a:rPr lang="en-US" i="1" spc="-80" dirty="0">
                <a:solidFill>
                  <a:sysClr val="windowText" lastClr="000000"/>
                </a:solidFill>
              </a:rPr>
              <a:t>modname.s1</a:t>
            </a:r>
            <a:r>
              <a:rPr lang="en-US" spc="-80" dirty="0">
                <a:solidFill>
                  <a:sysClr val="windowText" lastClr="0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5012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&gt;'</a:t>
            </a:r>
            <a:r>
              <a:rPr lang="en-US" altLang="zh-TW" sz="23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8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6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single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8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statement, or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trike="sngStrike" spc="-96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02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trike="sngStrike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69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  <a:endParaRPr lang="en-US" altLang="zh-TW" sz="2300" spc="-1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b="1" spc="-96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000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9797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</a:t>
            </a:r>
            <a:r>
              <a:rPr lang="en-US" altLang="zh-TW" sz="23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</a:t>
            </a:r>
            <a:r>
              <a:rPr lang="en-US" altLang="zh-TW" sz="2300" spc="-96" dirty="0" smtClean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code object 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('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print(1,end=""</a:t>
            </a:r>
            <a:r>
              <a:rPr lang="en-US" altLang="zh-TW" sz="2300" b="1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b="1" spc="-5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800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500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b="1" spc="-4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300" spc="-400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code object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print(X)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10334</TotalTime>
  <Words>22323</Words>
  <Application>Microsoft Office PowerPoint</Application>
  <PresentationFormat>Custom</PresentationFormat>
  <Paragraphs>3231</Paragraphs>
  <Slides>226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226</vt:i4>
      </vt:variant>
    </vt:vector>
  </HeadingPairs>
  <TitlesOfParts>
    <vt:vector size="256" baseType="lpstr">
      <vt:lpstr>Arial Unicode MS</vt:lpstr>
      <vt:lpstr>ＭＳ Ｐゴシック</vt:lpstr>
      <vt:lpstr>ＭＳ Ｐゴシック</vt:lpstr>
      <vt:lpstr>新細明體</vt:lpstr>
      <vt:lpstr>Agency FB</vt:lpstr>
      <vt:lpstr>Arial</vt:lpstr>
      <vt:lpstr>Arial Black</vt:lpstr>
      <vt:lpstr>Arial Narrow</vt:lpstr>
      <vt:lpstr>Bahnschrift</vt:lpstr>
      <vt:lpstr>Calibri</vt:lpstr>
      <vt:lpstr>Calibri Light</vt:lpstr>
      <vt:lpstr>Century</vt:lpstr>
      <vt:lpstr>Consolas</vt:lpstr>
      <vt:lpstr>Cooper Black</vt:lpstr>
      <vt:lpstr>Courier New</vt:lpstr>
      <vt:lpstr>Elephant</vt:lpstr>
      <vt:lpstr>Franklin Gothic Heavy</vt:lpstr>
      <vt:lpstr>Lucida Console</vt:lpstr>
      <vt:lpstr>Lucida Fax</vt:lpstr>
      <vt:lpstr>Lucida Sans Typewriter</vt:lpstr>
      <vt:lpstr>Symbol</vt:lpstr>
      <vt:lpstr>Times</vt:lpstr>
      <vt:lpstr>Times New Roman</vt:lpstr>
      <vt:lpstr>Verdana</vt:lpstr>
      <vt:lpstr>Wingdings</vt:lpstr>
      <vt:lpstr>1_Office Theme</vt:lpstr>
      <vt:lpstr>5_Office Theme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a module with dir (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control with _...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PowerPoint Presentation</vt:lpstr>
      <vt:lpstr>PowerPoint Presentation</vt:lpstr>
      <vt:lpstr>The system variables in math</vt:lpstr>
      <vt:lpstr>The system variables in math</vt:lpstr>
      <vt:lpstr>The system variables in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Sidebar: Consider the following program…</vt:lpstr>
      <vt:lpstr>Sidebar: Consider the following program…</vt:lpstr>
      <vt:lpstr>Sidebar: Consider the following program…</vt:lpstr>
      <vt:lpstr>Sidebar: Consider the following program…</vt:lpstr>
      <vt:lpstr>But, of course, the process of total overwriting is not the same process as that of updating, so it doesn’t affect the original variable.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434</cp:revision>
  <dcterms:created xsi:type="dcterms:W3CDTF">2017-03-07T03:26:49Z</dcterms:created>
  <dcterms:modified xsi:type="dcterms:W3CDTF">2020-04-30T07:52:08Z</dcterms:modified>
</cp:coreProperties>
</file>