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20" r:id="rId4"/>
    <p:sldMasterId id="2147483756" r:id="rId5"/>
    <p:sldMasterId id="2147483780" r:id="rId6"/>
    <p:sldMasterId id="2147483792" r:id="rId7"/>
  </p:sldMasterIdLst>
  <p:notesMasterIdLst>
    <p:notesMasterId r:id="rId193"/>
  </p:notesMasterIdLst>
  <p:sldIdLst>
    <p:sldId id="1437" r:id="rId8"/>
    <p:sldId id="1438" r:id="rId9"/>
    <p:sldId id="1440" r:id="rId10"/>
    <p:sldId id="1441" r:id="rId11"/>
    <p:sldId id="1523" r:id="rId12"/>
    <p:sldId id="1443" r:id="rId13"/>
    <p:sldId id="1577" r:id="rId14"/>
    <p:sldId id="1527" r:id="rId15"/>
    <p:sldId id="1578" r:id="rId16"/>
    <p:sldId id="1445" r:id="rId17"/>
    <p:sldId id="1524" r:id="rId18"/>
    <p:sldId id="1447" r:id="rId19"/>
    <p:sldId id="1448" r:id="rId20"/>
    <p:sldId id="1525" r:id="rId21"/>
    <p:sldId id="1450" r:id="rId22"/>
    <p:sldId id="1451" r:id="rId23"/>
    <p:sldId id="1452" r:id="rId24"/>
    <p:sldId id="1453" r:id="rId25"/>
    <p:sldId id="1454" r:id="rId26"/>
    <p:sldId id="1455" r:id="rId27"/>
    <p:sldId id="1456" r:id="rId28"/>
    <p:sldId id="1457" r:id="rId29"/>
    <p:sldId id="1528" r:id="rId30"/>
    <p:sldId id="1459" r:id="rId31"/>
    <p:sldId id="1460" r:id="rId32"/>
    <p:sldId id="1465" r:id="rId33"/>
    <p:sldId id="1529" r:id="rId34"/>
    <p:sldId id="1530" r:id="rId35"/>
    <p:sldId id="1468" r:id="rId36"/>
    <p:sldId id="1531" r:id="rId37"/>
    <p:sldId id="1469" r:id="rId38"/>
    <p:sldId id="1470" r:id="rId39"/>
    <p:sldId id="1471" r:id="rId40"/>
    <p:sldId id="1472" r:id="rId41"/>
    <p:sldId id="1473" r:id="rId42"/>
    <p:sldId id="1474" r:id="rId43"/>
    <p:sldId id="1475" r:id="rId44"/>
    <p:sldId id="1476" r:id="rId45"/>
    <p:sldId id="1477" r:id="rId46"/>
    <p:sldId id="1478" r:id="rId47"/>
    <p:sldId id="1479" r:id="rId48"/>
    <p:sldId id="1480" r:id="rId49"/>
    <p:sldId id="1481" r:id="rId50"/>
    <p:sldId id="1482" r:id="rId51"/>
    <p:sldId id="1483" r:id="rId52"/>
    <p:sldId id="1484" r:id="rId53"/>
    <p:sldId id="1532" r:id="rId54"/>
    <p:sldId id="1533" r:id="rId55"/>
    <p:sldId id="1485" r:id="rId56"/>
    <p:sldId id="1486" r:id="rId57"/>
    <p:sldId id="1487" r:id="rId58"/>
    <p:sldId id="1488" r:id="rId59"/>
    <p:sldId id="1489" r:id="rId60"/>
    <p:sldId id="1490" r:id="rId61"/>
    <p:sldId id="1491" r:id="rId62"/>
    <p:sldId id="1534" r:id="rId63"/>
    <p:sldId id="1535" r:id="rId64"/>
    <p:sldId id="1536" r:id="rId65"/>
    <p:sldId id="1495" r:id="rId66"/>
    <p:sldId id="1496" r:id="rId67"/>
    <p:sldId id="1497" r:id="rId68"/>
    <p:sldId id="1498" r:id="rId69"/>
    <p:sldId id="1499" r:id="rId70"/>
    <p:sldId id="1500" r:id="rId71"/>
    <p:sldId id="1537" r:id="rId72"/>
    <p:sldId id="1502" r:id="rId73"/>
    <p:sldId id="1503" r:id="rId74"/>
    <p:sldId id="1504" r:id="rId75"/>
    <p:sldId id="1505" r:id="rId76"/>
    <p:sldId id="1506" r:id="rId77"/>
    <p:sldId id="1507" r:id="rId78"/>
    <p:sldId id="1508" r:id="rId79"/>
    <p:sldId id="1509" r:id="rId80"/>
    <p:sldId id="1510" r:id="rId81"/>
    <p:sldId id="1511" r:id="rId82"/>
    <p:sldId id="1512" r:id="rId83"/>
    <p:sldId id="1513" r:id="rId84"/>
    <p:sldId id="1514" r:id="rId85"/>
    <p:sldId id="1515" r:id="rId86"/>
    <p:sldId id="1516" r:id="rId87"/>
    <p:sldId id="1517" r:id="rId88"/>
    <p:sldId id="1518" r:id="rId89"/>
    <p:sldId id="1519" r:id="rId90"/>
    <p:sldId id="1520" r:id="rId91"/>
    <p:sldId id="1521" r:id="rId92"/>
    <p:sldId id="1522" r:id="rId93"/>
    <p:sldId id="1567" r:id="rId94"/>
    <p:sldId id="1538" r:id="rId95"/>
    <p:sldId id="1543" r:id="rId96"/>
    <p:sldId id="1544" r:id="rId97"/>
    <p:sldId id="1545" r:id="rId98"/>
    <p:sldId id="1546" r:id="rId99"/>
    <p:sldId id="1547" r:id="rId100"/>
    <p:sldId id="1548" r:id="rId101"/>
    <p:sldId id="1549" r:id="rId102"/>
    <p:sldId id="1550" r:id="rId103"/>
    <p:sldId id="1551" r:id="rId104"/>
    <p:sldId id="1553" r:id="rId105"/>
    <p:sldId id="1552" r:id="rId106"/>
    <p:sldId id="1555" r:id="rId107"/>
    <p:sldId id="1554" r:id="rId108"/>
    <p:sldId id="1557" r:id="rId109"/>
    <p:sldId id="1558" r:id="rId110"/>
    <p:sldId id="1559" r:id="rId111"/>
    <p:sldId id="1560" r:id="rId112"/>
    <p:sldId id="1561" r:id="rId113"/>
    <p:sldId id="1562" r:id="rId114"/>
    <p:sldId id="1563" r:id="rId115"/>
    <p:sldId id="1564" r:id="rId116"/>
    <p:sldId id="1565" r:id="rId117"/>
    <p:sldId id="1579" r:id="rId118"/>
    <p:sldId id="1569" r:id="rId119"/>
    <p:sldId id="1570" r:id="rId120"/>
    <p:sldId id="1571" r:id="rId121"/>
    <p:sldId id="1572" r:id="rId122"/>
    <p:sldId id="1574" r:id="rId123"/>
    <p:sldId id="1573" r:id="rId124"/>
    <p:sldId id="1575" r:id="rId125"/>
    <p:sldId id="1582" r:id="rId126"/>
    <p:sldId id="1583" r:id="rId127"/>
    <p:sldId id="1584" r:id="rId128"/>
    <p:sldId id="1585" r:id="rId129"/>
    <p:sldId id="1586" r:id="rId130"/>
    <p:sldId id="1587" r:id="rId131"/>
    <p:sldId id="1588" r:id="rId132"/>
    <p:sldId id="1590" r:id="rId133"/>
    <p:sldId id="1589" r:id="rId134"/>
    <p:sldId id="1591" r:id="rId135"/>
    <p:sldId id="1592" r:id="rId136"/>
    <p:sldId id="1593" r:id="rId137"/>
    <p:sldId id="1594" r:id="rId138"/>
    <p:sldId id="1595" r:id="rId139"/>
    <p:sldId id="1606" r:id="rId140"/>
    <p:sldId id="1607" r:id="rId141"/>
    <p:sldId id="1609" r:id="rId142"/>
    <p:sldId id="1610" r:id="rId143"/>
    <p:sldId id="1611" r:id="rId144"/>
    <p:sldId id="1612" r:id="rId145"/>
    <p:sldId id="1613" r:id="rId146"/>
    <p:sldId id="1614" r:id="rId147"/>
    <p:sldId id="1615" r:id="rId148"/>
    <p:sldId id="1616" r:id="rId149"/>
    <p:sldId id="1617" r:id="rId150"/>
    <p:sldId id="1618" r:id="rId151"/>
    <p:sldId id="1620" r:id="rId152"/>
    <p:sldId id="1619" r:id="rId153"/>
    <p:sldId id="1621" r:id="rId154"/>
    <p:sldId id="1622" r:id="rId155"/>
    <p:sldId id="1639" r:id="rId156"/>
    <p:sldId id="1634" r:id="rId157"/>
    <p:sldId id="1635" r:id="rId158"/>
    <p:sldId id="1636" r:id="rId159"/>
    <p:sldId id="1637" r:id="rId160"/>
    <p:sldId id="1638" r:id="rId161"/>
    <p:sldId id="1630" r:id="rId162"/>
    <p:sldId id="1623" r:id="rId163"/>
    <p:sldId id="1624" r:id="rId164"/>
    <p:sldId id="1625" r:id="rId165"/>
    <p:sldId id="1626" r:id="rId166"/>
    <p:sldId id="1627" r:id="rId167"/>
    <p:sldId id="1628" r:id="rId168"/>
    <p:sldId id="1629" r:id="rId169"/>
    <p:sldId id="1689" r:id="rId170"/>
    <p:sldId id="1690" r:id="rId171"/>
    <p:sldId id="1708" r:id="rId172"/>
    <p:sldId id="1712" r:id="rId173"/>
    <p:sldId id="1709" r:id="rId174"/>
    <p:sldId id="1713" r:id="rId175"/>
    <p:sldId id="1710" r:id="rId176"/>
    <p:sldId id="1711" r:id="rId177"/>
    <p:sldId id="1714" r:id="rId178"/>
    <p:sldId id="1696" r:id="rId179"/>
    <p:sldId id="1697" r:id="rId180"/>
    <p:sldId id="1698" r:id="rId181"/>
    <p:sldId id="1699" r:id="rId182"/>
    <p:sldId id="1700" r:id="rId183"/>
    <p:sldId id="1701" r:id="rId184"/>
    <p:sldId id="1702" r:id="rId185"/>
    <p:sldId id="1703" r:id="rId186"/>
    <p:sldId id="1704" r:id="rId187"/>
    <p:sldId id="1715" r:id="rId188"/>
    <p:sldId id="1666" r:id="rId189"/>
    <p:sldId id="1667" r:id="rId190"/>
    <p:sldId id="1717" r:id="rId191"/>
    <p:sldId id="1716" r:id="rId192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339933"/>
    <a:srgbClr val="B5B5ED"/>
    <a:srgbClr val="9630A0"/>
    <a:srgbClr val="3333CC"/>
    <a:srgbClr val="EEA200"/>
    <a:srgbClr val="0000FF"/>
    <a:srgbClr val="2D2DB9"/>
    <a:srgbClr val="C0DFF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65" d="100"/>
          <a:sy n="65" d="100"/>
        </p:scale>
        <p:origin x="76" y="68"/>
      </p:cViewPr>
      <p:guideLst>
        <p:guide orient="horz" pos="2160"/>
        <p:guide pos="3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63" Type="http://schemas.openxmlformats.org/officeDocument/2006/relationships/slide" Target="slides/slide56.xml"/><Relationship Id="rId84" Type="http://schemas.openxmlformats.org/officeDocument/2006/relationships/slide" Target="slides/slide77.xml"/><Relationship Id="rId138" Type="http://schemas.openxmlformats.org/officeDocument/2006/relationships/slide" Target="slides/slide131.xml"/><Relationship Id="rId159" Type="http://schemas.openxmlformats.org/officeDocument/2006/relationships/slide" Target="slides/slide152.xml"/><Relationship Id="rId170" Type="http://schemas.openxmlformats.org/officeDocument/2006/relationships/slide" Target="slides/slide163.xml"/><Relationship Id="rId191" Type="http://schemas.openxmlformats.org/officeDocument/2006/relationships/slide" Target="slides/slide184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53" Type="http://schemas.openxmlformats.org/officeDocument/2006/relationships/slide" Target="slides/slide46.xml"/><Relationship Id="rId74" Type="http://schemas.openxmlformats.org/officeDocument/2006/relationships/slide" Target="slides/slide67.xml"/><Relationship Id="rId128" Type="http://schemas.openxmlformats.org/officeDocument/2006/relationships/slide" Target="slides/slide121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8.xml"/><Relationship Id="rId160" Type="http://schemas.openxmlformats.org/officeDocument/2006/relationships/slide" Target="slides/slide153.xml"/><Relationship Id="rId181" Type="http://schemas.openxmlformats.org/officeDocument/2006/relationships/slide" Target="slides/slide174.xml"/><Relationship Id="rId22" Type="http://schemas.openxmlformats.org/officeDocument/2006/relationships/slide" Target="slides/slide15.xml"/><Relationship Id="rId43" Type="http://schemas.openxmlformats.org/officeDocument/2006/relationships/slide" Target="slides/slide36.xml"/><Relationship Id="rId64" Type="http://schemas.openxmlformats.org/officeDocument/2006/relationships/slide" Target="slides/slide57.xml"/><Relationship Id="rId118" Type="http://schemas.openxmlformats.org/officeDocument/2006/relationships/slide" Target="slides/slide111.xml"/><Relationship Id="rId139" Type="http://schemas.openxmlformats.org/officeDocument/2006/relationships/slide" Target="slides/slide132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71" Type="http://schemas.openxmlformats.org/officeDocument/2006/relationships/slide" Target="slides/slide164.xml"/><Relationship Id="rId192" Type="http://schemas.openxmlformats.org/officeDocument/2006/relationships/slide" Target="slides/slide185.xml"/><Relationship Id="rId12" Type="http://schemas.openxmlformats.org/officeDocument/2006/relationships/slide" Target="slides/slide5.xml"/><Relationship Id="rId33" Type="http://schemas.openxmlformats.org/officeDocument/2006/relationships/slide" Target="slides/slide26.xml"/><Relationship Id="rId108" Type="http://schemas.openxmlformats.org/officeDocument/2006/relationships/slide" Target="slides/slide101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5" Type="http://schemas.openxmlformats.org/officeDocument/2006/relationships/slide" Target="slides/slide68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61" Type="http://schemas.openxmlformats.org/officeDocument/2006/relationships/slide" Target="slides/slide154.xml"/><Relationship Id="rId182" Type="http://schemas.openxmlformats.org/officeDocument/2006/relationships/slide" Target="slides/slide175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5" Type="http://schemas.openxmlformats.org/officeDocument/2006/relationships/slide" Target="slides/slide58.xml"/><Relationship Id="rId86" Type="http://schemas.openxmlformats.org/officeDocument/2006/relationships/slide" Target="slides/slide79.xml"/><Relationship Id="rId130" Type="http://schemas.openxmlformats.org/officeDocument/2006/relationships/slide" Target="slides/slide123.xml"/><Relationship Id="rId151" Type="http://schemas.openxmlformats.org/officeDocument/2006/relationships/slide" Target="slides/slide144.xml"/><Relationship Id="rId172" Type="http://schemas.openxmlformats.org/officeDocument/2006/relationships/slide" Target="slides/slide165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6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20" Type="http://schemas.openxmlformats.org/officeDocument/2006/relationships/slide" Target="slides/slide113.xml"/><Relationship Id="rId141" Type="http://schemas.openxmlformats.org/officeDocument/2006/relationships/slide" Target="slides/slide13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slide" Target="slides/slide155.xml"/><Relationship Id="rId183" Type="http://schemas.openxmlformats.org/officeDocument/2006/relationships/slide" Target="slides/slide17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178" Type="http://schemas.openxmlformats.org/officeDocument/2006/relationships/slide" Target="slides/slide17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73" Type="http://schemas.openxmlformats.org/officeDocument/2006/relationships/slide" Target="slides/slide166.xml"/><Relationship Id="rId194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168" Type="http://schemas.openxmlformats.org/officeDocument/2006/relationships/slide" Target="slides/slide16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slide" Target="slides/slide156.xml"/><Relationship Id="rId184" Type="http://schemas.openxmlformats.org/officeDocument/2006/relationships/slide" Target="slides/slide177.xml"/><Relationship Id="rId189" Type="http://schemas.openxmlformats.org/officeDocument/2006/relationships/slide" Target="slides/slide18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Relationship Id="rId174" Type="http://schemas.openxmlformats.org/officeDocument/2006/relationships/slide" Target="slides/slide167.xml"/><Relationship Id="rId179" Type="http://schemas.openxmlformats.org/officeDocument/2006/relationships/slide" Target="slides/slide172.xml"/><Relationship Id="rId195" Type="http://schemas.openxmlformats.org/officeDocument/2006/relationships/viewProps" Target="viewProps.xml"/><Relationship Id="rId190" Type="http://schemas.openxmlformats.org/officeDocument/2006/relationships/slide" Target="slides/slide183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64" Type="http://schemas.openxmlformats.org/officeDocument/2006/relationships/slide" Target="slides/slide157.xml"/><Relationship Id="rId169" Type="http://schemas.openxmlformats.org/officeDocument/2006/relationships/slide" Target="slides/slide162.xml"/><Relationship Id="rId185" Type="http://schemas.openxmlformats.org/officeDocument/2006/relationships/slide" Target="slides/slide17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80" Type="http://schemas.openxmlformats.org/officeDocument/2006/relationships/slide" Target="slides/slide173.xml"/><Relationship Id="rId26" Type="http://schemas.openxmlformats.org/officeDocument/2006/relationships/slide" Target="slides/slide19.xml"/><Relationship Id="rId47" Type="http://schemas.openxmlformats.org/officeDocument/2006/relationships/slide" Target="slides/slide40.xml"/><Relationship Id="rId68" Type="http://schemas.openxmlformats.org/officeDocument/2006/relationships/slide" Target="slides/slide61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54" Type="http://schemas.openxmlformats.org/officeDocument/2006/relationships/slide" Target="slides/slide147.xml"/><Relationship Id="rId175" Type="http://schemas.openxmlformats.org/officeDocument/2006/relationships/slide" Target="slides/slide168.xml"/><Relationship Id="rId196" Type="http://schemas.openxmlformats.org/officeDocument/2006/relationships/theme" Target="theme/theme1.xml"/><Relationship Id="rId16" Type="http://schemas.openxmlformats.org/officeDocument/2006/relationships/slide" Target="slides/slide9.xml"/><Relationship Id="rId37" Type="http://schemas.openxmlformats.org/officeDocument/2006/relationships/slide" Target="slides/slide30.xml"/><Relationship Id="rId58" Type="http://schemas.openxmlformats.org/officeDocument/2006/relationships/slide" Target="slides/slide51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44" Type="http://schemas.openxmlformats.org/officeDocument/2006/relationships/slide" Target="slides/slide137.xml"/><Relationship Id="rId90" Type="http://schemas.openxmlformats.org/officeDocument/2006/relationships/slide" Target="slides/slide83.xml"/><Relationship Id="rId165" Type="http://schemas.openxmlformats.org/officeDocument/2006/relationships/slide" Target="slides/slide158.xml"/><Relationship Id="rId186" Type="http://schemas.openxmlformats.org/officeDocument/2006/relationships/slide" Target="slides/slide179.xml"/><Relationship Id="rId27" Type="http://schemas.openxmlformats.org/officeDocument/2006/relationships/slide" Target="slides/slide20.xml"/><Relationship Id="rId48" Type="http://schemas.openxmlformats.org/officeDocument/2006/relationships/slide" Target="slides/slide41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34" Type="http://schemas.openxmlformats.org/officeDocument/2006/relationships/slide" Target="slides/slide127.xml"/><Relationship Id="rId80" Type="http://schemas.openxmlformats.org/officeDocument/2006/relationships/slide" Target="slides/slide73.xml"/><Relationship Id="rId155" Type="http://schemas.openxmlformats.org/officeDocument/2006/relationships/slide" Target="slides/slide148.xml"/><Relationship Id="rId176" Type="http://schemas.openxmlformats.org/officeDocument/2006/relationships/slide" Target="slides/slide169.xml"/><Relationship Id="rId197" Type="http://schemas.openxmlformats.org/officeDocument/2006/relationships/tableStyles" Target="tableStyles.xml"/><Relationship Id="rId17" Type="http://schemas.openxmlformats.org/officeDocument/2006/relationships/slide" Target="slides/slide10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24" Type="http://schemas.openxmlformats.org/officeDocument/2006/relationships/slide" Target="slides/slide117.xml"/><Relationship Id="rId70" Type="http://schemas.openxmlformats.org/officeDocument/2006/relationships/slide" Target="slides/slide63.xml"/><Relationship Id="rId91" Type="http://schemas.openxmlformats.org/officeDocument/2006/relationships/slide" Target="slides/slide84.xml"/><Relationship Id="rId145" Type="http://schemas.openxmlformats.org/officeDocument/2006/relationships/slide" Target="slides/slide138.xml"/><Relationship Id="rId166" Type="http://schemas.openxmlformats.org/officeDocument/2006/relationships/slide" Target="slides/slide159.xml"/><Relationship Id="rId187" Type="http://schemas.openxmlformats.org/officeDocument/2006/relationships/slide" Target="slides/slide180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60" Type="http://schemas.openxmlformats.org/officeDocument/2006/relationships/slide" Target="slides/slide53.xml"/><Relationship Id="rId81" Type="http://schemas.openxmlformats.org/officeDocument/2006/relationships/slide" Target="slides/slide74.xml"/><Relationship Id="rId135" Type="http://schemas.openxmlformats.org/officeDocument/2006/relationships/slide" Target="slides/slide128.xml"/><Relationship Id="rId156" Type="http://schemas.openxmlformats.org/officeDocument/2006/relationships/slide" Target="slides/slide149.xml"/><Relationship Id="rId177" Type="http://schemas.openxmlformats.org/officeDocument/2006/relationships/slide" Target="slides/slide170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50" Type="http://schemas.openxmlformats.org/officeDocument/2006/relationships/slide" Target="slides/slide43.xml"/><Relationship Id="rId104" Type="http://schemas.openxmlformats.org/officeDocument/2006/relationships/slide" Target="slides/slide97.xml"/><Relationship Id="rId125" Type="http://schemas.openxmlformats.org/officeDocument/2006/relationships/slide" Target="slides/slide118.xml"/><Relationship Id="rId146" Type="http://schemas.openxmlformats.org/officeDocument/2006/relationships/slide" Target="slides/slide139.xml"/><Relationship Id="rId167" Type="http://schemas.openxmlformats.org/officeDocument/2006/relationships/slide" Target="slides/slide160.xml"/><Relationship Id="rId188" Type="http://schemas.openxmlformats.org/officeDocument/2006/relationships/slide" Target="slides/slide1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0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7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92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3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1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59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72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7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38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92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4/27/2020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38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3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8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297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5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011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9594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1"/>
            <a:ext cx="827032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4"/>
            <a:ext cx="827032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33" indent="0">
              <a:buNone/>
              <a:defRPr sz="1799"/>
            </a:lvl2pPr>
            <a:lvl3pPr marL="913866" indent="0">
              <a:buNone/>
              <a:defRPr sz="1599"/>
            </a:lvl3pPr>
            <a:lvl4pPr marL="1370800" indent="0">
              <a:buNone/>
              <a:defRPr sz="1399"/>
            </a:lvl4pPr>
            <a:lvl5pPr marL="1827733" indent="0">
              <a:buNone/>
              <a:defRPr sz="1399"/>
            </a:lvl5pPr>
            <a:lvl6pPr marL="2284667" indent="0">
              <a:buNone/>
              <a:defRPr sz="1399"/>
            </a:lvl6pPr>
            <a:lvl7pPr marL="2741599" indent="0">
              <a:buNone/>
              <a:defRPr sz="1399"/>
            </a:lvl7pPr>
            <a:lvl8pPr marL="3198533" indent="0">
              <a:buNone/>
              <a:defRPr sz="1399"/>
            </a:lvl8pPr>
            <a:lvl9pPr marL="3655466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068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995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4638"/>
            <a:ext cx="87568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1535113"/>
            <a:ext cx="4299013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89" y="2174875"/>
            <a:ext cx="4299013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8" y="1535113"/>
            <a:ext cx="4300701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8" y="2174875"/>
            <a:ext cx="4300701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31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255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2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8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3050"/>
            <a:ext cx="320103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1"/>
            <a:ext cx="5439222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0" y="1435101"/>
            <a:ext cx="320103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957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6"/>
            <a:ext cx="5837873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33" indent="0">
              <a:buNone/>
              <a:defRPr sz="2798"/>
            </a:lvl2pPr>
            <a:lvl3pPr marL="913866" indent="0">
              <a:buNone/>
              <a:defRPr sz="2398"/>
            </a:lvl3pPr>
            <a:lvl4pPr marL="1370800" indent="0">
              <a:buNone/>
              <a:defRPr sz="1999"/>
            </a:lvl4pPr>
            <a:lvl5pPr marL="1827733" indent="0">
              <a:buNone/>
              <a:defRPr sz="1999"/>
            </a:lvl5pPr>
            <a:lvl6pPr marL="2284667" indent="0">
              <a:buNone/>
              <a:defRPr sz="1999"/>
            </a:lvl6pPr>
            <a:lvl7pPr marL="2741599" indent="0">
              <a:buNone/>
              <a:defRPr sz="1999"/>
            </a:lvl7pPr>
            <a:lvl8pPr marL="3198533" indent="0">
              <a:buNone/>
              <a:defRPr sz="1999"/>
            </a:lvl8pPr>
            <a:lvl9pPr marL="3655466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63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6686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6" y="381000"/>
            <a:ext cx="21486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2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860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3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8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297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5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733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441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1"/>
            <a:ext cx="827032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4"/>
            <a:ext cx="827032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33" indent="0">
              <a:buNone/>
              <a:defRPr sz="1799"/>
            </a:lvl2pPr>
            <a:lvl3pPr marL="913866" indent="0">
              <a:buNone/>
              <a:defRPr sz="1599"/>
            </a:lvl3pPr>
            <a:lvl4pPr marL="1370800" indent="0">
              <a:buNone/>
              <a:defRPr sz="1399"/>
            </a:lvl4pPr>
            <a:lvl5pPr marL="1827733" indent="0">
              <a:buNone/>
              <a:defRPr sz="1399"/>
            </a:lvl5pPr>
            <a:lvl6pPr marL="2284667" indent="0">
              <a:buNone/>
              <a:defRPr sz="1399"/>
            </a:lvl6pPr>
            <a:lvl7pPr marL="2741599" indent="0">
              <a:buNone/>
              <a:defRPr sz="1399"/>
            </a:lvl7pPr>
            <a:lvl8pPr marL="3198533" indent="0">
              <a:buNone/>
              <a:defRPr sz="1399"/>
            </a:lvl8pPr>
            <a:lvl9pPr marL="3655466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009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6961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4638"/>
            <a:ext cx="87568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1535113"/>
            <a:ext cx="4299013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89" y="2174875"/>
            <a:ext cx="4299013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8" y="1535113"/>
            <a:ext cx="4300701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8" y="2174875"/>
            <a:ext cx="4300701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784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7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18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449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3050"/>
            <a:ext cx="320103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1"/>
            <a:ext cx="5439222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0" y="1435101"/>
            <a:ext cx="320103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156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6"/>
            <a:ext cx="5837873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33" indent="0">
              <a:buNone/>
              <a:defRPr sz="2798"/>
            </a:lvl2pPr>
            <a:lvl3pPr marL="913866" indent="0">
              <a:buNone/>
              <a:defRPr sz="2398"/>
            </a:lvl3pPr>
            <a:lvl4pPr marL="1370800" indent="0">
              <a:buNone/>
              <a:defRPr sz="1999"/>
            </a:lvl4pPr>
            <a:lvl5pPr marL="1827733" indent="0">
              <a:buNone/>
              <a:defRPr sz="1999"/>
            </a:lvl5pPr>
            <a:lvl6pPr marL="2284667" indent="0">
              <a:buNone/>
              <a:defRPr sz="1999"/>
            </a:lvl6pPr>
            <a:lvl7pPr marL="2741599" indent="0">
              <a:buNone/>
              <a:defRPr sz="1999"/>
            </a:lvl7pPr>
            <a:lvl8pPr marL="3198533" indent="0">
              <a:buNone/>
              <a:defRPr sz="1999"/>
            </a:lvl8pPr>
            <a:lvl9pPr marL="3655466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273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530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6" y="381000"/>
            <a:ext cx="21486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2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5359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8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5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1418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686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1"/>
            <a:ext cx="82703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3"/>
            <a:ext cx="82703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6649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8372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4638"/>
            <a:ext cx="87568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1535113"/>
            <a:ext cx="4299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89" y="2174875"/>
            <a:ext cx="4299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8" y="1535113"/>
            <a:ext cx="4300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8" y="2174875"/>
            <a:ext cx="4300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5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27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9250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4309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3050"/>
            <a:ext cx="32010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1"/>
            <a:ext cx="543922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0" y="1435101"/>
            <a:ext cx="32010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493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5"/>
            <a:ext cx="583787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0763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9949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5" y="381000"/>
            <a:ext cx="21486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1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6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517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069"/>
            </a:lvl1pPr>
            <a:lvl2pPr marL="394106" indent="0" algn="ctr">
              <a:buNone/>
              <a:defRPr sz="1724"/>
            </a:lvl2pPr>
            <a:lvl3pPr marL="788213" indent="0" algn="ctr">
              <a:buNone/>
              <a:defRPr sz="1552"/>
            </a:lvl3pPr>
            <a:lvl4pPr marL="1182319" indent="0" algn="ctr">
              <a:buNone/>
              <a:defRPr sz="1379"/>
            </a:lvl4pPr>
            <a:lvl5pPr marL="1576426" indent="0" algn="ctr">
              <a:buNone/>
              <a:defRPr sz="1379"/>
            </a:lvl5pPr>
            <a:lvl6pPr marL="1970532" indent="0" algn="ctr">
              <a:buNone/>
              <a:defRPr sz="1379"/>
            </a:lvl6pPr>
            <a:lvl7pPr marL="2364638" indent="0" algn="ctr">
              <a:buNone/>
              <a:defRPr sz="1379"/>
            </a:lvl7pPr>
            <a:lvl8pPr marL="2758745" indent="0" algn="ctr">
              <a:buNone/>
              <a:defRPr sz="1379"/>
            </a:lvl8pPr>
            <a:lvl9pPr marL="3152851" indent="0" algn="ctr">
              <a:buNone/>
              <a:defRPr sz="137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1981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3445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1"/>
            <a:ext cx="8391942" cy="2852737"/>
          </a:xfrm>
        </p:spPr>
        <p:txBody>
          <a:bodyPr anchor="b"/>
          <a:lstStyle>
            <a:lvl1pPr>
              <a:defRPr sz="517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6"/>
            <a:ext cx="8391942" cy="1500187"/>
          </a:xfrm>
        </p:spPr>
        <p:txBody>
          <a:bodyPr/>
          <a:lstStyle>
            <a:lvl1pPr marL="0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1pPr>
            <a:lvl2pPr marL="394106" indent="0">
              <a:buNone/>
              <a:defRPr sz="1724">
                <a:solidFill>
                  <a:schemeClr val="tx1">
                    <a:tint val="75000"/>
                  </a:schemeClr>
                </a:solidFill>
              </a:defRPr>
            </a:lvl2pPr>
            <a:lvl3pPr marL="788213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3pPr>
            <a:lvl4pPr marL="1182319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4pPr>
            <a:lvl5pPr marL="1576426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5pPr>
            <a:lvl6pPr marL="1970532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6pPr>
            <a:lvl7pPr marL="2364638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7pPr>
            <a:lvl8pPr marL="2758745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8pPr>
            <a:lvl9pPr marL="3152851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2546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3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9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8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069" b="1"/>
            </a:lvl1pPr>
            <a:lvl2pPr marL="394106" indent="0">
              <a:buNone/>
              <a:defRPr sz="1724" b="1"/>
            </a:lvl2pPr>
            <a:lvl3pPr marL="788213" indent="0">
              <a:buNone/>
              <a:defRPr sz="1552" b="1"/>
            </a:lvl3pPr>
            <a:lvl4pPr marL="1182319" indent="0">
              <a:buNone/>
              <a:defRPr sz="1379" b="1"/>
            </a:lvl4pPr>
            <a:lvl5pPr marL="1576426" indent="0">
              <a:buNone/>
              <a:defRPr sz="1379" b="1"/>
            </a:lvl5pPr>
            <a:lvl6pPr marL="1970532" indent="0">
              <a:buNone/>
              <a:defRPr sz="1379" b="1"/>
            </a:lvl6pPr>
            <a:lvl7pPr marL="2364638" indent="0">
              <a:buNone/>
              <a:defRPr sz="1379" b="1"/>
            </a:lvl7pPr>
            <a:lvl8pPr marL="2758745" indent="0">
              <a:buNone/>
              <a:defRPr sz="1379" b="1"/>
            </a:lvl8pPr>
            <a:lvl9pPr marL="3152851" indent="0">
              <a:buNone/>
              <a:defRPr sz="1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069" b="1"/>
            </a:lvl1pPr>
            <a:lvl2pPr marL="394106" indent="0">
              <a:buNone/>
              <a:defRPr sz="1724" b="1"/>
            </a:lvl2pPr>
            <a:lvl3pPr marL="788213" indent="0">
              <a:buNone/>
              <a:defRPr sz="1552" b="1"/>
            </a:lvl3pPr>
            <a:lvl4pPr marL="1182319" indent="0">
              <a:buNone/>
              <a:defRPr sz="1379" b="1"/>
            </a:lvl4pPr>
            <a:lvl5pPr marL="1576426" indent="0">
              <a:buNone/>
              <a:defRPr sz="1379" b="1"/>
            </a:lvl5pPr>
            <a:lvl6pPr marL="1970532" indent="0">
              <a:buNone/>
              <a:defRPr sz="1379" b="1"/>
            </a:lvl6pPr>
            <a:lvl7pPr marL="2364638" indent="0">
              <a:buNone/>
              <a:defRPr sz="1379" b="1"/>
            </a:lvl7pPr>
            <a:lvl8pPr marL="2758745" indent="0">
              <a:buNone/>
              <a:defRPr sz="1379" b="1"/>
            </a:lvl8pPr>
            <a:lvl9pPr marL="3152851" indent="0">
              <a:buNone/>
              <a:defRPr sz="1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0906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8565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813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75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8"/>
            <a:ext cx="4925705" cy="4873625"/>
          </a:xfrm>
        </p:spPr>
        <p:txBody>
          <a:bodyPr/>
          <a:lstStyle>
            <a:lvl1pPr>
              <a:defRPr sz="2758"/>
            </a:lvl1pPr>
            <a:lvl2pPr>
              <a:defRPr sz="2414"/>
            </a:lvl2pPr>
            <a:lvl3pPr>
              <a:defRPr sz="2069"/>
            </a:lvl3pPr>
            <a:lvl4pPr>
              <a:defRPr sz="1724"/>
            </a:lvl4pPr>
            <a:lvl5pPr>
              <a:defRPr sz="1724"/>
            </a:lvl5pPr>
            <a:lvl6pPr>
              <a:defRPr sz="1724"/>
            </a:lvl6pPr>
            <a:lvl7pPr>
              <a:defRPr sz="1724"/>
            </a:lvl7pPr>
            <a:lvl8pPr>
              <a:defRPr sz="1724"/>
            </a:lvl8pPr>
            <a:lvl9pPr>
              <a:defRPr sz="1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379"/>
            </a:lvl1pPr>
            <a:lvl2pPr marL="394106" indent="0">
              <a:buNone/>
              <a:defRPr sz="1207"/>
            </a:lvl2pPr>
            <a:lvl3pPr marL="788213" indent="0">
              <a:buNone/>
              <a:defRPr sz="1034"/>
            </a:lvl3pPr>
            <a:lvl4pPr marL="1182319" indent="0">
              <a:buNone/>
              <a:defRPr sz="862"/>
            </a:lvl4pPr>
            <a:lvl5pPr marL="1576426" indent="0">
              <a:buNone/>
              <a:defRPr sz="862"/>
            </a:lvl5pPr>
            <a:lvl6pPr marL="1970532" indent="0">
              <a:buNone/>
              <a:defRPr sz="862"/>
            </a:lvl6pPr>
            <a:lvl7pPr marL="2364638" indent="0">
              <a:buNone/>
              <a:defRPr sz="862"/>
            </a:lvl7pPr>
            <a:lvl8pPr marL="2758745" indent="0">
              <a:buNone/>
              <a:defRPr sz="862"/>
            </a:lvl8pPr>
            <a:lvl9pPr marL="3152851" indent="0">
              <a:buNone/>
              <a:defRPr sz="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525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75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8"/>
            <a:ext cx="4925705" cy="4873625"/>
          </a:xfrm>
        </p:spPr>
        <p:txBody>
          <a:bodyPr/>
          <a:lstStyle>
            <a:lvl1pPr marL="0" indent="0">
              <a:buNone/>
              <a:defRPr sz="2758"/>
            </a:lvl1pPr>
            <a:lvl2pPr marL="394106" indent="0">
              <a:buNone/>
              <a:defRPr sz="2414"/>
            </a:lvl2pPr>
            <a:lvl3pPr marL="788213" indent="0">
              <a:buNone/>
              <a:defRPr sz="2069"/>
            </a:lvl3pPr>
            <a:lvl4pPr marL="1182319" indent="0">
              <a:buNone/>
              <a:defRPr sz="1724"/>
            </a:lvl4pPr>
            <a:lvl5pPr marL="1576426" indent="0">
              <a:buNone/>
              <a:defRPr sz="1724"/>
            </a:lvl5pPr>
            <a:lvl6pPr marL="1970532" indent="0">
              <a:buNone/>
              <a:defRPr sz="1724"/>
            </a:lvl6pPr>
            <a:lvl7pPr marL="2364638" indent="0">
              <a:buNone/>
              <a:defRPr sz="1724"/>
            </a:lvl7pPr>
            <a:lvl8pPr marL="2758745" indent="0">
              <a:buNone/>
              <a:defRPr sz="1724"/>
            </a:lvl8pPr>
            <a:lvl9pPr marL="3152851" indent="0">
              <a:buNone/>
              <a:defRPr sz="17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379"/>
            </a:lvl1pPr>
            <a:lvl2pPr marL="394106" indent="0">
              <a:buNone/>
              <a:defRPr sz="1207"/>
            </a:lvl2pPr>
            <a:lvl3pPr marL="788213" indent="0">
              <a:buNone/>
              <a:defRPr sz="1034"/>
            </a:lvl3pPr>
            <a:lvl4pPr marL="1182319" indent="0">
              <a:buNone/>
              <a:defRPr sz="862"/>
            </a:lvl4pPr>
            <a:lvl5pPr marL="1576426" indent="0">
              <a:buNone/>
              <a:defRPr sz="862"/>
            </a:lvl5pPr>
            <a:lvl6pPr marL="1970532" indent="0">
              <a:buNone/>
              <a:defRPr sz="862"/>
            </a:lvl6pPr>
            <a:lvl7pPr marL="2364638" indent="0">
              <a:buNone/>
              <a:defRPr sz="862"/>
            </a:lvl7pPr>
            <a:lvl8pPr marL="2758745" indent="0">
              <a:buNone/>
              <a:defRPr sz="862"/>
            </a:lvl8pPr>
            <a:lvl9pPr marL="3152851" indent="0">
              <a:buNone/>
              <a:defRPr sz="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7329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5601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4/27/2020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3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3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 sz="1552" smtClean="0">
                <a:solidFill>
                  <a:prstClr val="black"/>
                </a:solidFill>
                <a:ea typeface="MS PGothic" pitchFamily="34" charset="-128"/>
              </a:rPr>
              <a:pPr/>
              <a:t>‹#›</a:t>
            </a:fld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3889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8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5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9693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624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3"/>
            <a:ext cx="827032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6"/>
            <a:ext cx="82703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92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20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7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193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4638"/>
            <a:ext cx="87568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90" y="1535113"/>
            <a:ext cx="4299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90" y="2174875"/>
            <a:ext cx="4299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9" y="1535113"/>
            <a:ext cx="4300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9" y="2174875"/>
            <a:ext cx="4300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5994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703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1279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1" y="273050"/>
            <a:ext cx="320103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3"/>
            <a:ext cx="543922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1" y="1435103"/>
            <a:ext cx="320103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1829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6"/>
            <a:ext cx="583787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1259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493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6" y="381000"/>
            <a:ext cx="21486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3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5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1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1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1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99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69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6pPr>
      <a:lvl7pPr marL="913866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7pPr>
      <a:lvl8pPr marL="1370800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8pPr>
      <a:lvl9pPr marL="18277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9pPr>
    </p:titleStyle>
    <p:bodyStyle>
      <a:lvl1pPr marL="342700" indent="-3427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598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516" indent="-285584" algn="l" rtl="0" eaLnBrk="0" fontAlgn="base" hangingPunct="0">
        <a:spcBef>
          <a:spcPct val="20000"/>
        </a:spcBef>
        <a:spcAft>
          <a:spcPct val="0"/>
        </a:spcAft>
        <a:buChar char="–"/>
        <a:defRPr sz="2398">
          <a:solidFill>
            <a:srgbClr val="222222"/>
          </a:solidFill>
          <a:latin typeface="+mn-lt"/>
          <a:ea typeface="MS PGothic" pitchFamily="34" charset="-128"/>
        </a:defRPr>
      </a:lvl2pPr>
      <a:lvl3pPr marL="1142333" indent="-228467" algn="l" rtl="0" eaLnBrk="0" fontAlgn="base" hangingPunct="0">
        <a:spcBef>
          <a:spcPct val="20000"/>
        </a:spcBef>
        <a:spcAft>
          <a:spcPct val="0"/>
        </a:spcAft>
        <a:buChar char="•"/>
        <a:defRPr sz="2199">
          <a:solidFill>
            <a:srgbClr val="222222"/>
          </a:solidFill>
          <a:latin typeface="+mn-lt"/>
          <a:ea typeface="MS PGothic" pitchFamily="34" charset="-128"/>
        </a:defRPr>
      </a:lvl3pPr>
      <a:lvl4pPr marL="1599266" indent="-228467" algn="l" rtl="0" eaLnBrk="0" fontAlgn="base" hangingPunct="0">
        <a:spcBef>
          <a:spcPct val="20000"/>
        </a:spcBef>
        <a:spcAft>
          <a:spcPct val="0"/>
        </a:spcAft>
        <a:buChar char="–"/>
        <a:defRPr sz="2199">
          <a:solidFill>
            <a:srgbClr val="222222"/>
          </a:solidFill>
          <a:latin typeface="+mn-lt"/>
          <a:ea typeface="MS PGothic" pitchFamily="34" charset="-128"/>
        </a:defRPr>
      </a:lvl4pPr>
      <a:lvl5pPr marL="2056200" indent="-228467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3132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6pPr>
      <a:lvl7pPr marL="2970066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7pPr>
      <a:lvl8pPr marL="3426999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8pPr>
      <a:lvl9pPr marL="3883933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1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1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1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99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5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69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6pPr>
      <a:lvl7pPr marL="913866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7pPr>
      <a:lvl8pPr marL="1370800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8pPr>
      <a:lvl9pPr marL="18277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9pPr>
    </p:titleStyle>
    <p:bodyStyle>
      <a:lvl1pPr marL="342700" indent="-3427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598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516" indent="-285584" algn="l" rtl="0" eaLnBrk="0" fontAlgn="base" hangingPunct="0">
        <a:spcBef>
          <a:spcPct val="20000"/>
        </a:spcBef>
        <a:spcAft>
          <a:spcPct val="0"/>
        </a:spcAft>
        <a:buChar char="–"/>
        <a:defRPr sz="2398">
          <a:solidFill>
            <a:srgbClr val="222222"/>
          </a:solidFill>
          <a:latin typeface="+mn-lt"/>
          <a:ea typeface="MS PGothic" pitchFamily="34" charset="-128"/>
        </a:defRPr>
      </a:lvl2pPr>
      <a:lvl3pPr marL="1142333" indent="-228467" algn="l" rtl="0" eaLnBrk="0" fontAlgn="base" hangingPunct="0">
        <a:spcBef>
          <a:spcPct val="20000"/>
        </a:spcBef>
        <a:spcAft>
          <a:spcPct val="0"/>
        </a:spcAft>
        <a:buChar char="•"/>
        <a:defRPr sz="2199">
          <a:solidFill>
            <a:srgbClr val="222222"/>
          </a:solidFill>
          <a:latin typeface="+mn-lt"/>
          <a:ea typeface="MS PGothic" pitchFamily="34" charset="-128"/>
        </a:defRPr>
      </a:lvl3pPr>
      <a:lvl4pPr marL="1599266" indent="-228467" algn="l" rtl="0" eaLnBrk="0" fontAlgn="base" hangingPunct="0">
        <a:spcBef>
          <a:spcPct val="20000"/>
        </a:spcBef>
        <a:spcAft>
          <a:spcPct val="0"/>
        </a:spcAft>
        <a:buChar char="–"/>
        <a:defRPr sz="2199">
          <a:solidFill>
            <a:srgbClr val="222222"/>
          </a:solidFill>
          <a:latin typeface="+mn-lt"/>
          <a:ea typeface="MS PGothic" pitchFamily="34" charset="-128"/>
        </a:defRPr>
      </a:lvl4pPr>
      <a:lvl5pPr marL="2056200" indent="-228467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3132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6pPr>
      <a:lvl7pPr marL="2970066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7pPr>
      <a:lvl8pPr marL="3426999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8pPr>
      <a:lvl9pPr marL="3883933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0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0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0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9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35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788213" rtl="0" eaLnBrk="1" latinLnBrk="0" hangingPunct="1">
        <a:lnSpc>
          <a:spcPct val="90000"/>
        </a:lnSpc>
        <a:spcBef>
          <a:spcPct val="0"/>
        </a:spcBef>
        <a:buNone/>
        <a:defRPr sz="3793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97053" indent="-197053" algn="l" defTabSz="788213" rtl="0" eaLnBrk="1" latinLnBrk="0" hangingPunct="1">
        <a:lnSpc>
          <a:spcPct val="90000"/>
        </a:lnSpc>
        <a:spcBef>
          <a:spcPts val="862"/>
        </a:spcBef>
        <a:buFont typeface="Arial" panose="020B0604020202020204" pitchFamily="34" charset="0"/>
        <a:buChar char="•"/>
        <a:defRPr sz="3448" kern="1200">
          <a:solidFill>
            <a:schemeClr val="tx1"/>
          </a:solidFill>
          <a:latin typeface="+mn-lt"/>
          <a:ea typeface="+mn-ea"/>
          <a:cs typeface="+mn-cs"/>
        </a:defRPr>
      </a:lvl1pPr>
      <a:lvl2pPr marL="591160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2pPr>
      <a:lvl3pPr marL="985266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3pPr>
      <a:lvl4pPr marL="1379372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4pPr>
      <a:lvl5pPr marL="1773479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5pPr>
      <a:lvl6pPr marL="2167585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561692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955798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349904" indent="-197053" algn="l" defTabSz="788213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1pPr>
      <a:lvl2pPr marL="394106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88213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3pPr>
      <a:lvl4pPr marL="1182319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576426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1970532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364638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758745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152851" algn="l" defTabSz="788213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1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1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1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90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0"/>
            <a:ext cx="9105900" cy="68580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0000FF"/>
                </a:solidFill>
              </a:rPr>
              <a:t>In Lecture 5, we learned </a:t>
            </a:r>
            <a:r>
              <a:rPr lang="en-US" sz="3400" b="1" dirty="0" smtClean="0">
                <a:solidFill>
                  <a:srgbClr val="0000FF"/>
                </a:solidFill>
              </a:rPr>
              <a:t>how to define functions</a:t>
            </a:r>
            <a:r>
              <a:rPr lang="en-US" sz="3400" dirty="0" smtClean="0">
                <a:solidFill>
                  <a:srgbClr val="0000FF"/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syntax.</a:t>
            </a:r>
          </a:p>
          <a:p>
            <a:pPr lvl="1">
              <a:lnSpc>
                <a:spcPct val="85000"/>
              </a:lnSpc>
              <a:spcBef>
                <a:spcPts val="1000"/>
              </a:spcBef>
            </a:pPr>
            <a:r>
              <a:rPr lang="en-US" sz="3200" dirty="0" smtClean="0"/>
              <a:t>Where they can be defined.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Including bizarre places, like inside an if's body.</a:t>
            </a:r>
          </a:p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0000FF"/>
                </a:solidFill>
              </a:rPr>
              <a:t>In Lecture 6, we learned </a:t>
            </a:r>
            <a:r>
              <a:rPr lang="en-US" sz="3400" b="1" dirty="0" smtClean="0">
                <a:solidFill>
                  <a:srgbClr val="0000FF"/>
                </a:solidFill>
              </a:rPr>
              <a:t>how to pass arguments </a:t>
            </a:r>
            <a:r>
              <a:rPr lang="en-US" sz="3400" dirty="0" smtClean="0">
                <a:solidFill>
                  <a:srgbClr val="0000FF"/>
                </a:solidFill>
              </a:rPr>
              <a:t>to functions (which the function then receives as </a:t>
            </a:r>
            <a:r>
              <a:rPr lang="en-US" sz="3400" i="1" dirty="0" smtClean="0">
                <a:solidFill>
                  <a:srgbClr val="0000FF"/>
                </a:solidFill>
              </a:rPr>
              <a:t>parameters</a:t>
            </a:r>
            <a:r>
              <a:rPr lang="en-US" sz="3400" dirty="0" smtClean="0">
                <a:solidFill>
                  <a:srgbClr val="0000FF"/>
                </a:solidFill>
              </a:rPr>
              <a:t>):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syntax for the 6 types of parameters.</a:t>
            </a:r>
          </a:p>
          <a:p>
            <a:pPr lvl="1">
              <a:lnSpc>
                <a:spcPct val="85000"/>
              </a:lnSpc>
              <a:spcBef>
                <a:spcPts val="1000"/>
              </a:spcBef>
            </a:pPr>
            <a:r>
              <a:rPr lang="en-US" sz="3200" dirty="0"/>
              <a:t>P</a:t>
            </a:r>
            <a:r>
              <a:rPr lang="en-US" sz="3200" dirty="0" smtClean="0"/>
              <a:t>otential bugs caused by: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default only being initialized once.</a:t>
            </a:r>
          </a:p>
          <a:p>
            <a:pPr lvl="2">
              <a:lnSpc>
                <a:spcPct val="85000"/>
              </a:lnSpc>
              <a:spcBef>
                <a:spcPts val="600"/>
              </a:spcBef>
            </a:pPr>
            <a:r>
              <a:rPr lang="en-US" sz="3200" dirty="0" smtClean="0"/>
              <a:t>The incorrect forwarding of </a:t>
            </a:r>
            <a:r>
              <a:rPr lang="en-US" sz="3200" i="1" dirty="0" smtClean="0"/>
              <a:t>the tuple of extra arguments</a:t>
            </a:r>
            <a:r>
              <a:rPr lang="en-US" sz="3200" dirty="0" smtClean="0"/>
              <a:t> or </a:t>
            </a:r>
            <a:r>
              <a:rPr lang="en-US" sz="3200" i="1" dirty="0" smtClean="0"/>
              <a:t>the dictionary of extra keywords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9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1D7F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cat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a=f(); print("a=",a)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 two-element tuple</a:t>
            </a:r>
            <a:endParaRPr lang="en-US" altLang="zh-TW" sz="24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=f()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; print("x=",x," y=",y)	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legal?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</a:t>
            </a:r>
            <a:r>
              <a:rPr lang="en-US" altLang="zh-TW" sz="2400" dirty="0"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4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1  y= 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1  b= 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2" name="Arc 1"/>
          <p:cNvSpPr/>
          <p:nvPr/>
        </p:nvSpPr>
        <p:spPr>
          <a:xfrm rot="10173868">
            <a:off x="845808" y="663551"/>
            <a:ext cx="6952602" cy="2887127"/>
          </a:xfrm>
          <a:prstGeom prst="arc">
            <a:avLst>
              <a:gd name="adj1" fmla="val 12051677"/>
              <a:gd name="adj2" fmla="val 90334"/>
            </a:avLst>
          </a:prstGeom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6774" y="3747541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'locals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'open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b="1" spc="-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\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86902" y="6462315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600" b="1" spc="-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\</a:t>
            </a:r>
            <a:endParaRPr lang="en-US" altLang="zh-TW" sz="2600" b="1" spc="-400" dirty="0" smtClean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</a:t>
            </a: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02393" y="6462315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2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'type',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.__doc__[:71])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</a:t>
            </a: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.__doc__[:71])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</a:t>
            </a: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3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</a:t>
            </a: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7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6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</a:t>
            </a: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8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</a:t>
            </a: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'print', 'property', 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'print', 'property', 'quit', 'rang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'print', 'property', 'quit', 'rang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-117134" y="1076326"/>
            <a:ext cx="10582728" cy="5895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900" dirty="0">
                <a:solidFill>
                  <a:sysClr val="windowText" lastClr="000000"/>
                </a:solidFill>
                <a:latin typeface="Calibri"/>
              </a:rPr>
              <a:t>    </a:t>
            </a:r>
            <a:r>
              <a:rPr lang="en-US" altLang="en-US" sz="1400" dirty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 </a:t>
            </a:r>
            <a:r>
              <a:rPr lang="en-US" altLang="en-US" sz="4000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Several variables can also be </a:t>
            </a:r>
            <a:r>
              <a:rPr lang="en-US" altLang="en-US" sz="4000" b="1" i="1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assigned  simultaneously</a:t>
            </a:r>
            <a:r>
              <a:rPr lang="en-US" altLang="en-US" sz="4000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:</a:t>
            </a:r>
            <a:endParaRPr lang="en-US" altLang="en-US" sz="3900" dirty="0">
              <a:solidFill>
                <a:sysClr val="window" lastClr="FFFFFF"/>
              </a:solidFill>
              <a:latin typeface="Calibri"/>
            </a:endParaRP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    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#all set to 1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#respectively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3200" spc="-1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spc="-2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20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1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200" spc="-1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300" b="1" spc="-1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spc="-100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spc="-1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10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spc="-1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t(</a:t>
            </a:r>
            <a:r>
              <a:rPr lang="en-US" altLang="en-US" sz="3200" spc="-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#from</a:t>
            </a:r>
            <a:r>
              <a:rPr lang="en-US" altLang="en-US" sz="21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spc="-8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Arial Black" panose="020B0A04020102020204" pitchFamily="34" charset="0"/>
                <a:cs typeface="Leelawadee UI" panose="020B0502040204020203" pitchFamily="34" charset="-34"/>
              </a:rPr>
              <a:t>/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</a:t>
            </a:r>
            <a:r>
              <a:rPr lang="en-US" altLang="en-US" sz="3200" spc="-8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en-US" altLang="en-US" sz="3200" dirty="0">
              <a:solidFill>
                <a:sysClr val="windowText" lastClr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Traceback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(most recent call last):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 File "&lt;</a:t>
            </a: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stdin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: not enough values to unpack (expected 3, got 2)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FFFF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Traceback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(most recent call last):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 File "&lt;</a:t>
            </a: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stdin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: too many values to unpack (expected 3)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5578" y="2235000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578" y="2925242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578" y="3624393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578" y="5013476"/>
            <a:ext cx="710730" cy="219612"/>
          </a:xfrm>
          <a:prstGeom prst="rect">
            <a:avLst/>
          </a:prstGeom>
          <a:solidFill>
            <a:srgbClr val="FDF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Multiple Assignments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40" y="800101"/>
            <a:ext cx="9647555" cy="82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438" indent="-198438">
              <a:lnSpc>
                <a:spcPct val="98000"/>
              </a:lnSpc>
              <a:buClr>
                <a:srgbClr val="3333C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400" spc="-10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New topic: variable </a:t>
            </a:r>
            <a:r>
              <a:rPr lang="en-US" altLang="en-US" sz="3200" kern="0" spc="-100" dirty="0">
                <a:solidFill>
                  <a:srgbClr val="FF0000"/>
                </a:solidFill>
              </a:rPr>
              <a:t>assignments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 can be </a:t>
            </a:r>
            <a:r>
              <a:rPr lang="en-US" altLang="en-US" sz="3200" b="1" i="1" kern="0" spc="-100" dirty="0">
                <a:solidFill>
                  <a:srgbClr val="FF0000"/>
                </a:solidFill>
              </a:rPr>
              <a:t>chained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 too</a:t>
            </a:r>
            <a:r>
              <a:rPr lang="en-US" altLang="en-US" sz="1050" kern="0" spc="-100" dirty="0">
                <a:solidFill>
                  <a:srgbClr val="000000"/>
                </a:solidFill>
              </a:rPr>
              <a:t> 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755" y="736269"/>
            <a:ext cx="9394798" cy="1425038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3241497"/>
            <a:ext cx="9729788" cy="344411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16774" y="3747541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7340848" y="434793"/>
            <a:ext cx="3125129" cy="784901"/>
            <a:chOff x="-734800" y="434792"/>
            <a:chExt cx="3125129" cy="784901"/>
          </a:xfrm>
        </p:grpSpPr>
        <p:sp>
          <p:nvSpPr>
            <p:cNvPr id="14" name="Trapezoid 13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4</a:t>
              </a: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/>
              </a:r>
              <a:b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#43</a:t>
              </a:r>
              <a:endParaRPr kumimoji="1"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97527" y="2835635"/>
            <a:ext cx="8732262" cy="37862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'print', 'property', 'quit', 'rang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scope's local variables.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input','print','range','type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065656" y="6462315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spc="-1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locals().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spc="-1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With an argument, equivalent to object.__</a:t>
            </a:r>
            <a:r>
              <a:rPr lang="en-US" altLang="zh-TW" sz="2600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dict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__.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spc="-1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spc="-11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builtinsThatWeWillTalkAboutAfterMidter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}\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'print', 'property', 'quit', 'rang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349472" y="6462315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','locals','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527506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=f()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; print("x=",x," y=",y)	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legal?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1,2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rgbClr val="00B05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rgbClr val="00B05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Yes, it is legal, too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A two element tuple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=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Yes, it is legal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6774" y="3747541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8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59861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'next', 'object', 'open',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'next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'open',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'print'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'property', 'quit',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  <a:endParaRPr lang="en-US" altLang="zh-TW" sz="2600" spc="-1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'quit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'rang</a:t>
            </a:r>
            <a:r>
              <a:rPr lang="en-US" altLang="zh-TW" sz="2600" b="1" spc="-15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b="1" spc="-45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59861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'type'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20" dirty="0">
                <a:solidFill>
                  <a:schemeClr val="bg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sz="2600" spc="-12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({*</a:t>
            </a:r>
            <a:r>
              <a:rPr lang="en-US" altLang="zh-TW" sz="2600" spc="-1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altLang="zh-TW" sz="2600" spc="-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input','print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','range','type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copyright',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84821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'enumerate', 'exi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=f()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; print("x=",x," y=",y)	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legal?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1,2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A two element tuple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Same as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Yes, it is legal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Arc 5"/>
          <p:cNvSpPr/>
          <p:nvPr/>
        </p:nvSpPr>
        <p:spPr>
          <a:xfrm rot="10173868">
            <a:off x="845808" y="1283486"/>
            <a:ext cx="6952602" cy="2887127"/>
          </a:xfrm>
          <a:prstGeom prst="arc">
            <a:avLst>
              <a:gd name="adj1" fmla="val 12051677"/>
              <a:gd name="adj2" fmla="val 90334"/>
            </a:avLst>
          </a:prstGeom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6774" y="3747541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84821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2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7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cens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5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2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5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ry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8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ob</a:t>
            </a:r>
            <a:r>
              <a:rPr lang="en-US" altLang="zh-TW" sz="2600" spc="-11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'property', 'quit',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</a:t>
            </a:r>
            <a:r>
              <a:rPr lang="en-US" altLang="zh-TW" sz="2600" spc="-1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spc="-4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exit()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46972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FFFCC"/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exit()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%</a:t>
            </a:r>
            <a:endParaRPr lang="en-US" altLang="zh-TW" sz="26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6284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}-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'})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09981" y="609738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006864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09738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14807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}-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</a:t>
            </a:r>
            <a:endParaRPr lang="en-US" altLang="zh-TW" sz="2600" spc="-4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copyright.__doc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}-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'filter',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</a:t>
            </a:r>
            <a:endParaRPr lang="en-US" altLang="zh-TW" sz="26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prompt objects for printing the license text, a list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}-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'filter',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a list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}-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'filter',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license text,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}-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spc="-4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-117134" y="1076326"/>
            <a:ext cx="9846922" cy="5895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900" dirty="0">
                <a:solidFill>
                  <a:sysClr val="windowText" lastClr="000000"/>
                </a:solidFill>
                <a:latin typeface="Calibri"/>
              </a:rPr>
              <a:t>    </a:t>
            </a:r>
            <a:r>
              <a:rPr lang="en-US" altLang="en-US" sz="1400" dirty="0">
                <a:solidFill>
                  <a:sysClr val="windowText" lastClr="000000"/>
                </a:solidFill>
                <a:latin typeface="Calibri"/>
                <a:cs typeface="Calibri" panose="020F0502020204030204" pitchFamily="34" charset="0"/>
              </a:rPr>
              <a:t> </a:t>
            </a:r>
            <a:r>
              <a:rPr lang="en-US" altLang="en-US" sz="4000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Several variables can also be </a:t>
            </a:r>
            <a:r>
              <a:rPr lang="en-US" altLang="en-US" sz="4000" b="1" i="1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assigned  simultaneously</a:t>
            </a:r>
            <a:r>
              <a:rPr lang="en-US" altLang="en-US" sz="4000" dirty="0">
                <a:solidFill>
                  <a:sysClr val="window" lastClr="FFFFFF"/>
                </a:solidFill>
                <a:latin typeface="Calibri"/>
                <a:cs typeface="Calibri" panose="020F0502020204030204" pitchFamily="34" charset="0"/>
              </a:rPr>
              <a:t>:</a:t>
            </a:r>
            <a:endParaRPr lang="en-US" altLang="en-US" sz="3900" dirty="0">
              <a:solidFill>
                <a:sysClr val="window" lastClr="FFFFFF"/>
              </a:solidFill>
              <a:latin typeface="Calibri"/>
            </a:endParaRP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    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#all set to 1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  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#respectively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3200" spc="-1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spc="-2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200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1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200" spc="-1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300" b="1" spc="-1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spc="-100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spc="-1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spc="-100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spc="-1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</a:t>
            </a:r>
            <a:r>
              <a:rPr lang="en-US" altLang="en-US" sz="3200" spc="-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t(</a:t>
            </a:r>
            <a:r>
              <a:rPr lang="en-US" altLang="en-US" sz="3200" spc="-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a,b,c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#from</a:t>
            </a:r>
            <a:r>
              <a:rPr lang="en-US" altLang="en-US" sz="21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spc="-8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Arial Black" panose="020B0A04020102020204" pitchFamily="34" charset="0"/>
                <a:cs typeface="Leelawadee UI" panose="020B0502040204020203" pitchFamily="34" charset="-34"/>
              </a:rPr>
              <a:t>/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tu</a:t>
            </a:r>
            <a:r>
              <a:rPr lang="en-US" altLang="en-US" sz="3200" spc="-8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pl</a:t>
            </a: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5</a:t>
            </a:r>
            <a:r>
              <a:rPr lang="en-US" altLang="en-US" sz="3200" b="1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7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5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en-US" altLang="en-US" sz="3200" dirty="0">
              <a:solidFill>
                <a:sysClr val="windowText" lastClr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Traceback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(most recent call last):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 File "&lt;</a:t>
            </a: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stdin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: not enough values to unpack (expected 3, got 2)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b="1" dirty="0">
                <a:solidFill>
                  <a:srgbClr val="FFFF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3200" dirty="0" err="1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32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Traceback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(most recent call last):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  File "&lt;</a:t>
            </a:r>
            <a:r>
              <a:rPr lang="en-US" altLang="en-US" sz="3200" dirty="0" err="1">
                <a:solidFill>
                  <a:srgbClr val="E89898"/>
                </a:solidFill>
                <a:cs typeface="Arial" panose="020B0604020202020204" pitchFamily="34" charset="0"/>
              </a:rPr>
              <a:t>stdin</a:t>
            </a:r>
            <a:r>
              <a:rPr lang="en-US" altLang="en-US" sz="3200" dirty="0">
                <a:solidFill>
                  <a:srgbClr val="E89898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 err="1">
                <a:solidFill>
                  <a:srgbClr val="FF0000"/>
                </a:solidFill>
                <a:cs typeface="Arial" panose="020B0604020202020204" pitchFamily="34" charset="0"/>
              </a:rPr>
              <a:t>ValueError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: too many values to unpack (expected 3)</a:t>
            </a:r>
          </a:p>
          <a:p>
            <a:pPr lvl="1">
              <a:lnSpc>
                <a:spcPct val="98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ysClr val="window" lastClr="FFFFFF">
                    <a:lumMod val="65000"/>
                  </a:sys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5578" y="2235000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578" y="2925242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578" y="3624393"/>
            <a:ext cx="710730" cy="219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578" y="5013476"/>
            <a:ext cx="710730" cy="219612"/>
          </a:xfrm>
          <a:prstGeom prst="rect">
            <a:avLst/>
          </a:prstGeom>
          <a:solidFill>
            <a:srgbClr val="FDF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>
              <a:defRPr/>
            </a:pPr>
            <a:r>
              <a:rPr lang="en-US" altLang="zh-TW" sz="2500" kern="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&gt;&gt;&gt;</a:t>
            </a:r>
            <a:endParaRPr lang="zh-TW" altLang="en-US" sz="2500" kern="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Multiple Assignments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40" y="800101"/>
            <a:ext cx="9647555" cy="82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438" indent="-198438">
              <a:lnSpc>
                <a:spcPct val="98000"/>
              </a:lnSpc>
              <a:buClr>
                <a:srgbClr val="3333C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400" spc="-100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New topic: variable </a:t>
            </a:r>
            <a:r>
              <a:rPr lang="en-US" altLang="en-US" sz="3200" kern="0" spc="-100" dirty="0">
                <a:solidFill>
                  <a:srgbClr val="FF0000"/>
                </a:solidFill>
              </a:rPr>
              <a:t>assignments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 can be </a:t>
            </a:r>
            <a:r>
              <a:rPr lang="en-US" altLang="en-US" sz="3200" b="1" i="1" kern="0" spc="-100" dirty="0">
                <a:solidFill>
                  <a:srgbClr val="FF0000"/>
                </a:solidFill>
              </a:rPr>
              <a:t>chained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 too</a:t>
            </a:r>
            <a:r>
              <a:rPr lang="en-US" altLang="en-US" sz="1050" kern="0" spc="-100" dirty="0">
                <a:solidFill>
                  <a:srgbClr val="000000"/>
                </a:solidFill>
              </a:rPr>
              <a:t> </a:t>
            </a:r>
            <a:r>
              <a:rPr lang="en-US" altLang="en-US" sz="3200" kern="0" spc="-1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755" y="736269"/>
            <a:ext cx="9394798" cy="2101934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3895106"/>
            <a:ext cx="9729788" cy="279050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7340848" y="434793"/>
            <a:ext cx="3125129" cy="784901"/>
            <a:chOff x="-734800" y="434792"/>
            <a:chExt cx="3125129" cy="784901"/>
          </a:xfrm>
        </p:grpSpPr>
        <p:sp>
          <p:nvSpPr>
            <p:cNvPr id="14" name="Trapezoid 13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4</a:t>
              </a: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/>
              </a:r>
              <a:b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#43</a:t>
              </a:r>
              <a:endParaRPr kumimoji="1"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02427" y="3594976"/>
            <a:ext cx="8431991" cy="3226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16774" y="3747541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prompt objects for printing the license text,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}-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/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90156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</a:t>
            </a: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endParaRPr lang="en-US" altLang="zh-TW" sz="26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a list of contributors and the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7498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whether the object is callable (i.e.,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some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interactive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prompt objects for printing the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 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whether the object is callable (i.e., some kind of function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).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text, a list of contributors and the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4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notic</a:t>
            </a:r>
            <a:r>
              <a:rPr lang="en-US" altLang="zh-TW" sz="2600" spc="-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whether the object is callable (i.e., some kind of function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zh-TW" sz="2600" spc="-1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Note that classes are callable, as are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instances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call__() method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3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454" y="1743468"/>
            <a:ext cx="9684334" cy="36057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just data, but also </a:t>
            </a:r>
            <a:r>
              <a:rPr lang="en-US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lang="en-US" sz="4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get </a:t>
            </a:r>
            <a:r>
              <a:rPr lang="en-US" sz="4800" b="1" i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4800" b="1" i="1" spc="-2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spc="-3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300" b="1" i="1" spc="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動態</a:t>
            </a:r>
            <a:r>
              <a:rPr lang="zh-TW" altLang="en-US" sz="4300" b="1" i="1" spc="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4800" b="1" i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4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binding</a:t>
            </a:r>
            <a:r>
              <a:rPr lang="en-US" sz="4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still guaranteeing </a:t>
            </a:r>
            <a:r>
              <a:rPr lang="en-US" sz="4800" b="1" i="1" dirty="0" smtClean="0">
                <a:solidFill>
                  <a:srgbClr val="FFC000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typing</a:t>
            </a:r>
            <a:r>
              <a:rPr lang="en-US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b="1" i="1" dirty="0">
              <a:solidFill>
                <a:srgbClr val="FFC000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488" lvl="1" indent="-390525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what does that mean? </a:t>
            </a:r>
            <a:endParaRPr lang="en-US" sz="4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488" lvl="1" indent="-390525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 example can illustrate it...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0" y="-3841"/>
            <a:ext cx="9729788" cy="17473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takes the idea of objects </a:t>
            </a:r>
            <a:r>
              <a:rPr lang="en-US" sz="5400" b="1" spc="-1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limit: </a:t>
            </a:r>
            <a:r>
              <a:rPr lang="en-US" sz="5400" b="1" i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sz="5400" b="1" spc="-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object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4771" y="289549"/>
            <a:ext cx="2371894" cy="6435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4" tIns="0" rIns="91384" bIns="4569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98" dirty="0">
                <a:solidFill>
                  <a:srgbClr val="000000"/>
                </a:solidFill>
                <a:ea typeface="新細明體" charset="-120"/>
              </a:rPr>
              <a:t>Lecture 1</a:t>
            </a:r>
            <a:br>
              <a:rPr lang="en-US" sz="2398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398" dirty="0">
                <a:solidFill>
                  <a:srgbClr val="000000"/>
                </a:solidFill>
                <a:ea typeface="新細明體" charset="-120"/>
              </a:rPr>
              <a:t>slide </a:t>
            </a:r>
            <a:r>
              <a:rPr lang="en-US" sz="2398" dirty="0" smtClean="0">
                <a:solidFill>
                  <a:srgbClr val="000000"/>
                </a:solidFill>
                <a:ea typeface="新細明體" charset="-120"/>
              </a:rPr>
              <a:t>102</a:t>
            </a:r>
            <a:endParaRPr lang="en-US" sz="2798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86401" y="3742441"/>
            <a:ext cx="3978112" cy="1696825"/>
          </a:xfrm>
          <a:prstGeom prst="wedgeRoundRectCallout">
            <a:avLst>
              <a:gd name="adj1" fmla="val -34814"/>
              <a:gd name="adj2" fmla="val -12527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does this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800" b="1" i="1" dirty="0">
              <a:solidFill>
                <a:srgbClr val="FFC000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6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=f()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; print("x=",x," y=",y)	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legal?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1,2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rgbClr val="00B05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rgbClr val="00B05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A two element tuple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Same as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Yes, it is legal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10173868">
            <a:off x="845808" y="1283486"/>
            <a:ext cx="6952602" cy="2887127"/>
          </a:xfrm>
          <a:prstGeom prst="arc">
            <a:avLst>
              <a:gd name="adj1" fmla="val 12051677"/>
              <a:gd name="adj2" fmla="val 90334"/>
            </a:avLst>
          </a:prstGeom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6774" y="3747541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04"/>
            <a:ext cx="9729788" cy="866361"/>
          </a:xfrm>
          <a:prstGeom prst="rect">
            <a:avLst/>
          </a:prstGeom>
        </p:spPr>
        <p:txBody>
          <a:bodyPr vert="horz" lIns="91384" tIns="45692" rIns="91384" bIns="45692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71" dirty="0">
                <a:solidFill>
                  <a:srgbClr val="0070C0"/>
                </a:solidFill>
              </a:rPr>
              <a:t>Everything is an Object</a:t>
            </a:r>
            <a:r>
              <a:rPr lang="en-US" altLang="en-US" sz="4441" dirty="0">
                <a:solidFill>
                  <a:srgbClr val="0070C0"/>
                </a:solidFill>
                <a:latin typeface="Cooper Black" panose="0208090404030B020404" pitchFamily="18" charset="0"/>
              </a:rPr>
              <a:t>?</a:t>
            </a:r>
            <a:endParaRPr lang="en-US" altLang="en-US" sz="4071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828802" y="2065999"/>
            <a:ext cx="8072185" cy="441685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999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1" y="847556"/>
            <a:ext cx="8605254" cy="5559146"/>
          </a:xfrm>
        </p:spPr>
        <p:txBody>
          <a:bodyPr/>
          <a:lstStyle/>
          <a:p>
            <a:pPr marL="0" indent="0">
              <a:spcAft>
                <a:spcPts val="1799"/>
              </a:spcAft>
              <a:buNone/>
              <a:defRPr/>
            </a:pPr>
            <a:r>
              <a:rPr lang="en-US" sz="3198" dirty="0">
                <a:solidFill>
                  <a:srgbClr val="FF0000"/>
                </a:solidFill>
              </a:rPr>
              <a:t>For example, functions can be added into lists, just like you would add anything else: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def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 f(x):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print("The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number:",x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 = [3.0,f,7]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[3.0, &lt;function f at 0x6ffffdccbf8&gt;, 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print(l[1])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&lt;function f at 0x6ffffdccbf8&gt;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l.append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(f)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l[3]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&lt;function f at 0x6ffffdccbf8&gt;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2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828802" y="2065999"/>
            <a:ext cx="8072185" cy="441685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999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1" y="847556"/>
            <a:ext cx="8605254" cy="5559146"/>
          </a:xfrm>
        </p:spPr>
        <p:txBody>
          <a:bodyPr/>
          <a:lstStyle/>
          <a:p>
            <a:pPr marL="0" indent="0">
              <a:spcAft>
                <a:spcPts val="1799"/>
              </a:spcAft>
              <a:buNone/>
              <a:defRPr/>
            </a:pPr>
            <a:r>
              <a:rPr lang="en-US" sz="3198" dirty="0">
                <a:solidFill>
                  <a:srgbClr val="FF0000"/>
                </a:solidFill>
              </a:rPr>
              <a:t>There’s no difference between a literally-typed invocation vs one invoked through a variable: 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def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 f(x):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   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print("The </a:t>
            </a:r>
            <a:r>
              <a:rPr lang="en-US" sz="2398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number:",x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f(5)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The number: 5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 = [3.0,f,7]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l[1]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&lt;function f at 0x6ffffdccbf8&gt;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l[1](5)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bg1"/>
                </a:solidFill>
                <a:latin typeface="Lucida Console" panose="020B0609040504020204" pitchFamily="49" charset="0"/>
              </a:rPr>
              <a:t>The number: 5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204"/>
            <a:ext cx="9729788" cy="866361"/>
          </a:xfrm>
          <a:prstGeom prst="rect">
            <a:avLst/>
          </a:prstGeom>
        </p:spPr>
        <p:txBody>
          <a:bodyPr vert="horz" lIns="91384" tIns="45692" rIns="91384" bIns="45692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71" dirty="0">
                <a:solidFill>
                  <a:srgbClr val="0070C0"/>
                </a:solidFill>
              </a:rPr>
              <a:t>Everything is an Object</a:t>
            </a:r>
            <a:r>
              <a:rPr lang="en-US" altLang="en-US" sz="4441" dirty="0">
                <a:solidFill>
                  <a:srgbClr val="0070C0"/>
                </a:solidFill>
                <a:latin typeface="Cooper Black" panose="0208090404030B020404" pitchFamily="18" charset="0"/>
              </a:rPr>
              <a:t>?</a:t>
            </a:r>
            <a:endParaRPr lang="en-US" altLang="en-US" sz="407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828802" y="2065999"/>
            <a:ext cx="8072185" cy="441685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999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1" y="847556"/>
            <a:ext cx="8605254" cy="5559146"/>
          </a:xfrm>
        </p:spPr>
        <p:txBody>
          <a:bodyPr/>
          <a:lstStyle/>
          <a:p>
            <a:pPr marL="0" indent="0">
              <a:spcAft>
                <a:spcPts val="1799"/>
              </a:spcAft>
              <a:buNone/>
              <a:defRPr/>
            </a:pPr>
            <a:r>
              <a:rPr lang="en-US" sz="3198" dirty="0">
                <a:solidFill>
                  <a:schemeClr val="bg1">
                    <a:lumMod val="75000"/>
                  </a:schemeClr>
                </a:solidFill>
              </a:rPr>
              <a:t>There’s</a:t>
            </a:r>
            <a:r>
              <a:rPr lang="en-US" sz="319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198" dirty="0">
                <a:solidFill>
                  <a:srgbClr val="92D050"/>
                </a:solidFill>
              </a:rPr>
              <a:t>no difference</a:t>
            </a:r>
            <a:r>
              <a:rPr lang="en-US" sz="319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198" dirty="0">
                <a:solidFill>
                  <a:schemeClr val="bg1">
                    <a:lumMod val="75000"/>
                  </a:schemeClr>
                </a:solidFill>
              </a:rPr>
              <a:t>between a</a:t>
            </a:r>
            <a:r>
              <a:rPr lang="en-US" sz="319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198" dirty="0">
                <a:solidFill>
                  <a:srgbClr val="CC3399"/>
                </a:solidFill>
              </a:rPr>
              <a:t>literally-typed</a:t>
            </a:r>
            <a:r>
              <a:rPr lang="en-US" sz="319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198" dirty="0">
                <a:solidFill>
                  <a:schemeClr val="bg1">
                    <a:lumMod val="75000"/>
                  </a:schemeClr>
                </a:solidFill>
              </a:rPr>
              <a:t>invocation vs one invoked</a:t>
            </a:r>
            <a:r>
              <a:rPr lang="en-US" sz="319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198" dirty="0">
                <a:solidFill>
                  <a:srgbClr val="00B0F0"/>
                </a:solidFill>
              </a:rPr>
              <a:t>through a variable</a:t>
            </a:r>
            <a:r>
              <a:rPr lang="en-US" sz="3198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f(x):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print("The </a:t>
            </a:r>
            <a:r>
              <a:rPr lang="en-US" sz="2398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number:",x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CC3399"/>
                </a:solidFill>
                <a:latin typeface="Lucida Console" panose="020B0609040504020204" pitchFamily="49" charset="0"/>
              </a:rPr>
              <a:t>f(5)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rgbClr val="92D050"/>
                </a:solidFill>
                <a:latin typeface="Lucida Console" panose="020B0609040504020204" pitchFamily="49" charset="0"/>
              </a:rPr>
              <a:t>The number: 5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l = [3.0,f,7]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l[1]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&lt;function f at 0x6ffffdccbf8&gt;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00B0F0"/>
                </a:solidFill>
                <a:latin typeface="Lucida Console" panose="020B0609040504020204" pitchFamily="49" charset="0"/>
              </a:rPr>
              <a:t>l[1](5)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b="1" dirty="0">
                <a:solidFill>
                  <a:srgbClr val="92D050"/>
                </a:solidFill>
                <a:latin typeface="Lucida Console" panose="020B0609040504020204" pitchFamily="49" charset="0"/>
              </a:rPr>
              <a:t>The number: 5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67276" y="542946"/>
            <a:ext cx="4721466" cy="3312642"/>
          </a:xfrm>
          <a:prstGeom prst="arc">
            <a:avLst>
              <a:gd name="adj1" fmla="val 20056895"/>
              <a:gd name="adj2" fmla="val 3428655"/>
            </a:avLst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" name="Arc 5"/>
          <p:cNvSpPr/>
          <p:nvPr/>
        </p:nvSpPr>
        <p:spPr bwMode="auto">
          <a:xfrm>
            <a:off x="-1487509" y="-227778"/>
            <a:ext cx="6396826" cy="6168368"/>
          </a:xfrm>
          <a:prstGeom prst="arc">
            <a:avLst>
              <a:gd name="adj1" fmla="val 20056895"/>
              <a:gd name="adj2" fmla="val 3428655"/>
            </a:avLst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9223" name="Straight Arrow Connector 4"/>
          <p:cNvCxnSpPr>
            <a:cxnSpLocks noChangeShapeType="1"/>
          </p:cNvCxnSpPr>
          <p:nvPr/>
        </p:nvCxnSpPr>
        <p:spPr bwMode="auto">
          <a:xfrm flipH="1">
            <a:off x="2428009" y="1318751"/>
            <a:ext cx="4426375" cy="1979970"/>
          </a:xfrm>
          <a:prstGeom prst="straightConnector1">
            <a:avLst/>
          </a:prstGeom>
          <a:noFill/>
          <a:ln w="57150" algn="ctr">
            <a:solidFill>
              <a:srgbClr val="CC3399"/>
            </a:solidFill>
            <a:round/>
            <a:headEnd/>
            <a:tailEnd type="triangle" w="med" len="med"/>
          </a:ln>
        </p:spPr>
      </p:cxnSp>
      <p:cxnSp>
        <p:nvCxnSpPr>
          <p:cNvPr id="9224" name="Straight Arrow Connector 9"/>
          <p:cNvCxnSpPr>
            <a:cxnSpLocks noChangeShapeType="1"/>
          </p:cNvCxnSpPr>
          <p:nvPr/>
        </p:nvCxnSpPr>
        <p:spPr bwMode="auto">
          <a:xfrm flipH="1">
            <a:off x="2961078" y="1837542"/>
            <a:ext cx="4721466" cy="3274565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/>
            <a:tailEnd type="triangle" w="med" len="med"/>
          </a:ln>
        </p:spPr>
      </p:cxnSp>
      <p:sp>
        <p:nvSpPr>
          <p:cNvPr id="10" name="Title 1"/>
          <p:cNvSpPr txBox="1">
            <a:spLocks/>
          </p:cNvSpPr>
          <p:nvPr/>
        </p:nvSpPr>
        <p:spPr>
          <a:xfrm>
            <a:off x="1" y="204"/>
            <a:ext cx="9729788" cy="866361"/>
          </a:xfrm>
          <a:prstGeom prst="rect">
            <a:avLst/>
          </a:prstGeom>
        </p:spPr>
        <p:txBody>
          <a:bodyPr vert="horz" lIns="91384" tIns="45692" rIns="91384" bIns="45692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71" dirty="0">
                <a:solidFill>
                  <a:srgbClr val="0070C0"/>
                </a:solidFill>
              </a:rPr>
              <a:t>Everything is an Object</a:t>
            </a:r>
            <a:r>
              <a:rPr lang="en-US" altLang="en-US" sz="4441" dirty="0">
                <a:solidFill>
                  <a:srgbClr val="0070C0"/>
                </a:solidFill>
                <a:latin typeface="Cooper Black" panose="0208090404030B020404" pitchFamily="18" charset="0"/>
              </a:rPr>
              <a:t>?</a:t>
            </a:r>
            <a:endParaRPr lang="en-US" altLang="en-US" sz="407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828802" y="2065999"/>
            <a:ext cx="8072185" cy="441685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999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1" y="847556"/>
            <a:ext cx="8605254" cy="5559146"/>
          </a:xfrm>
        </p:spPr>
        <p:txBody>
          <a:bodyPr/>
          <a:lstStyle/>
          <a:p>
            <a:pPr marL="0" indent="0">
              <a:spcAft>
                <a:spcPts val="1799"/>
              </a:spcAft>
              <a:buNone/>
              <a:defRPr/>
            </a:pPr>
            <a:r>
              <a:rPr lang="en-US" sz="3198" dirty="0">
                <a:solidFill>
                  <a:srgbClr val="FF0000"/>
                </a:solidFill>
              </a:rPr>
              <a:t>Since objects can be functions, the callable() built-in function lets you test if that is the case: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f()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: pass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L=[3.0,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f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,7]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callable(L)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rgbClr val="FF0066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callable(L[0])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altLang="zh-TW" sz="2398" dirty="0">
                <a:solidFill>
                  <a:srgbClr val="FF0066"/>
                </a:solidFill>
                <a:latin typeface="Lucida Console" panose="020B0609040504020204" pitchFamily="49" charset="0"/>
              </a:rPr>
              <a:t>False</a:t>
            </a:r>
            <a:endParaRPr lang="en-US" sz="2398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callable(L[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])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rgbClr val="00B0F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callable(1)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altLang="zh-TW" sz="2398" dirty="0">
                <a:solidFill>
                  <a:srgbClr val="FF0066"/>
                </a:solidFill>
                <a:latin typeface="Lucida Console" panose="020B0609040504020204" pitchFamily="49" charset="0"/>
              </a:rPr>
              <a:t>False</a:t>
            </a:r>
            <a:endParaRPr lang="en-US" altLang="zh-TW" sz="2398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altLang="zh-TW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398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204"/>
            <a:ext cx="9729788" cy="866361"/>
          </a:xfrm>
          <a:prstGeom prst="rect">
            <a:avLst/>
          </a:prstGeom>
        </p:spPr>
        <p:txBody>
          <a:bodyPr vert="horz" lIns="91384" tIns="45692" rIns="91384" bIns="45692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71" dirty="0">
                <a:solidFill>
                  <a:srgbClr val="0070C0"/>
                </a:solidFill>
              </a:rPr>
              <a:t>Everything is an Object</a:t>
            </a:r>
            <a:r>
              <a:rPr lang="en-US" altLang="en-US" sz="4441" dirty="0">
                <a:solidFill>
                  <a:srgbClr val="0070C0"/>
                </a:solidFill>
                <a:latin typeface="Cooper Black" panose="0208090404030B020404" pitchFamily="18" charset="0"/>
              </a:rPr>
              <a:t>?</a:t>
            </a:r>
            <a:endParaRPr lang="en-US" altLang="en-US" sz="407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91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828802" y="2065999"/>
            <a:ext cx="8072185" cy="441685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999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91" y="847556"/>
            <a:ext cx="8699795" cy="555914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3198" dirty="0">
                <a:solidFill>
                  <a:srgbClr val="FF0000"/>
                </a:solidFill>
              </a:rPr>
              <a:t>We have type(). So why do we need callable()? </a:t>
            </a:r>
          </a:p>
          <a:p>
            <a:pPr marL="0" indent="0">
              <a:spcBef>
                <a:spcPts val="0"/>
              </a:spcBef>
              <a:spcAft>
                <a:spcPts val="1799"/>
              </a:spcAft>
              <a:buNone/>
              <a:defRPr/>
            </a:pPr>
            <a:r>
              <a:rPr lang="en-US" sz="3198" dirty="0" err="1">
                <a:solidFill>
                  <a:srgbClr val="FF0000"/>
                </a:solidFill>
              </a:rPr>
              <a:t>Ans</a:t>
            </a:r>
            <a:r>
              <a:rPr lang="en-US" sz="3198" dirty="0">
                <a:solidFill>
                  <a:srgbClr val="FF0000"/>
                </a:solidFill>
              </a:rPr>
              <a:t>: Because there are different callable types: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f()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: pass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callable(</a:t>
            </a:r>
            <a:r>
              <a:rPr lang="en-US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f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rgbClr val="00B0F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type(</a:t>
            </a:r>
            <a:r>
              <a:rPr lang="en-US" altLang="zh-TW" sz="2398" b="1" dirty="0">
                <a:solidFill>
                  <a:srgbClr val="FFFF00"/>
                </a:solidFill>
                <a:latin typeface="Lucida Console" panose="020B0609040504020204" pitchFamily="49" charset="0"/>
              </a:rPr>
              <a:t>f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rgbClr val="FF0066"/>
                </a:solidFill>
                <a:latin typeface="Lucida Console" panose="020B0609040504020204" pitchFamily="49" charset="0"/>
              </a:rPr>
              <a:t>&lt;class 'function'&gt;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type(</a:t>
            </a:r>
            <a:r>
              <a:rPr lang="en-US" sz="2398" dirty="0">
                <a:solidFill>
                  <a:srgbClr val="FFFF00"/>
                </a:solidFill>
                <a:latin typeface="Lucida Console" panose="020B0609040504020204" pitchFamily="49" charset="0"/>
              </a:rPr>
              <a:t>print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rgbClr val="FF0066"/>
                </a:solidFill>
                <a:latin typeface="Lucida Console" panose="020B0609040504020204" pitchFamily="49" charset="0"/>
              </a:rPr>
              <a:t>&lt;class '</a:t>
            </a:r>
            <a:r>
              <a:rPr lang="en-US" sz="2398" dirty="0" err="1">
                <a:solidFill>
                  <a:srgbClr val="FF0066"/>
                </a:solidFill>
                <a:latin typeface="Lucida Console" panose="020B0609040504020204" pitchFamily="49" charset="0"/>
              </a:rPr>
              <a:t>builtin_function_or_method</a:t>
            </a:r>
            <a:r>
              <a:rPr lang="en-US" sz="2398" dirty="0">
                <a:solidFill>
                  <a:srgbClr val="FF0066"/>
                </a:solidFill>
                <a:latin typeface="Lucida Console" panose="020B0609040504020204" pitchFamily="49" charset="0"/>
              </a:rPr>
              <a:t>'&gt;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altLang="zh-TW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callable(</a:t>
            </a:r>
            <a:r>
              <a:rPr lang="en-US" altLang="zh-TW" sz="2398" dirty="0">
                <a:solidFill>
                  <a:srgbClr val="FFFF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altLang="zh-TW" sz="2398" dirty="0">
                <a:solidFill>
                  <a:srgbClr val="00B0F0"/>
                </a:solidFill>
                <a:latin typeface="Lucida Console" panose="020B0609040504020204" pitchFamily="49" charset="0"/>
              </a:rPr>
              <a:t>True</a:t>
            </a:r>
            <a:endParaRPr lang="en-US" altLang="zh-TW" sz="2398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398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callable(</a:t>
            </a:r>
            <a:r>
              <a:rPr lang="en-US" sz="2398" dirty="0">
                <a:solidFill>
                  <a:srgbClr val="FFFF00"/>
                </a:solidFill>
                <a:latin typeface="Lucida Console" panose="020B0609040504020204" pitchFamily="49" charset="0"/>
              </a:rPr>
              <a:t>callable</a:t>
            </a:r>
            <a:r>
              <a:rPr lang="en-US" sz="2398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287">
              <a:spcBef>
                <a:spcPts val="0"/>
              </a:spcBef>
              <a:buNone/>
              <a:defRPr/>
            </a:pPr>
            <a:r>
              <a:rPr lang="en-US" altLang="zh-TW" sz="2398" dirty="0">
                <a:solidFill>
                  <a:srgbClr val="00B0F0"/>
                </a:solidFill>
                <a:latin typeface="Lucida Console" panose="020B0609040504020204" pitchFamily="49" charset="0"/>
              </a:rPr>
              <a:t>True</a:t>
            </a:r>
            <a:endParaRPr lang="en-US" sz="2398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204"/>
            <a:ext cx="9729788" cy="866361"/>
          </a:xfrm>
          <a:prstGeom prst="rect">
            <a:avLst/>
          </a:prstGeom>
        </p:spPr>
        <p:txBody>
          <a:bodyPr vert="horz" lIns="91384" tIns="45692" rIns="91384" bIns="45692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71" dirty="0">
                <a:solidFill>
                  <a:srgbClr val="0070C0"/>
                </a:solidFill>
              </a:rPr>
              <a:t>Everything is an Object</a:t>
            </a:r>
            <a:r>
              <a:rPr lang="en-US" altLang="en-US" sz="4441" dirty="0">
                <a:solidFill>
                  <a:srgbClr val="0070C0"/>
                </a:solidFill>
                <a:latin typeface="Cooper Black" panose="0208090404030B020404" pitchFamily="18" charset="0"/>
              </a:rPr>
              <a:t>?</a:t>
            </a:r>
            <a:endParaRPr lang="en-US" altLang="en-US" sz="407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quit.__doc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("callable")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98532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378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96964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builtinsThatWeStillNeedToDiscuss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}-\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/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'filter',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copyright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license</a:t>
            </a:r>
            <a:r>
              <a:rPr lang="en-US" altLang="zh-TW" sz="2600" spc="-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credits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spc="-3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600" spc="-2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3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qui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600" spc="-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1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4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'callable'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a=f()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; print("a=",a)			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z="2400" spc="-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50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sz="2400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1,2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Same output as </a:t>
            </a:r>
            <a:r>
              <a:rPr lang="en-US" altLang="zh-TW" sz="2400" b="1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before</a:t>
            </a:r>
            <a:endParaRPr lang="en-US" altLang="zh-TW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1(1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Yes, it is legal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4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'filter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spc="-15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4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</a:t>
            </a:r>
          </a:p>
          <a:p>
            <a:pPr>
              <a:lnSpc>
                <a:spcPct val="90000"/>
              </a:lnSpc>
            </a:pP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spc="-4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spc="-4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spc="-1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callable.__doc</a:t>
            </a:r>
            <a:r>
              <a:rPr lang="en-US" altLang="zh-TW" sz="2600" spc="-1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whether the object is callable (i.e., some kind of function).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Note that classes are callable, as are instances of classes with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 __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call__() method.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("callable")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'filter',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'zip']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729788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4400" spc="-100" dirty="0" smtClean="0">
                <a:solidFill>
                  <a:srgbClr val="0070C0"/>
                </a:solidFill>
                <a:cs typeface="Arial" panose="020B0604020202020204" pitchFamily="34" charset="0"/>
              </a:rPr>
              <a:t>A lambda (or anonymous </a:t>
            </a:r>
            <a:r>
              <a:rPr lang="zh-TW" altLang="en-US" sz="4000" spc="-100" dirty="0" smtClean="0">
                <a:solidFill>
                  <a:srgbClr val="0070C0"/>
                </a:solidFill>
                <a:cs typeface="Arial" panose="020B0604020202020204" pitchFamily="34" charset="0"/>
              </a:rPr>
              <a:t>匿</a:t>
            </a:r>
            <a:r>
              <a:rPr lang="zh-TW" altLang="en-US" sz="4000" spc="-100" dirty="0">
                <a:solidFill>
                  <a:srgbClr val="0070C0"/>
                </a:solidFill>
                <a:cs typeface="Arial" panose="020B0604020202020204" pitchFamily="34" charset="0"/>
              </a:rPr>
              <a:t>名</a:t>
            </a:r>
            <a:r>
              <a:rPr lang="en-US" altLang="en-US" sz="4400" spc="-100" dirty="0" smtClean="0">
                <a:solidFill>
                  <a:srgbClr val="0070C0"/>
                </a:solidFill>
                <a:cs typeface="Arial" panose="020B0604020202020204" pitchFamily="34" charset="0"/>
              </a:rPr>
              <a:t>) function</a:t>
            </a:r>
            <a:endParaRPr lang="en-US" altLang="en-US" sz="4400" spc="-1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775" y="1524000"/>
            <a:ext cx="872251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and unnamed.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3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just one value, in the form of an expression. 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3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 single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3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own local namespace and cannot access variables other than </a:t>
            </a:r>
            <a:r>
              <a:rPr lang="en-US" sz="3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globals</a:t>
            </a: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those in its parameter list.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it looks like a one-line version of a function, it has its own </a:t>
            </a:r>
            <a:r>
              <a:rPr lang="en-US" sz="3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uses.</a:t>
            </a:r>
            <a:endParaRPr lang="en-US" sz="3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4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1495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4294" y="914400"/>
            <a:ext cx="9372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sum = lambda arg1,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arg2: arg1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None/>
            </a:pP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 smtClean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("Value of total: ", sum( 5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50 ))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pyt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hon3 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729788" cy="84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lambda function </a:t>
            </a:r>
            <a:r>
              <a:rPr lang="en-US" altLang="en-US" sz="4400" spc="-100" dirty="0">
                <a:solidFill>
                  <a:schemeClr val="bg1"/>
                </a:solidFill>
                <a:cs typeface="Arial" panose="020B0604020202020204" pitchFamily="34" charset="0"/>
              </a:rPr>
              <a:t>vs conventional</a:t>
            </a:r>
          </a:p>
        </p:txBody>
      </p:sp>
    </p:spTree>
    <p:extLst>
      <p:ext uri="{BB962C8B-B14F-4D97-AF65-F5344CB8AC3E}">
        <p14:creationId xmlns:p14="http://schemas.microsoft.com/office/powerpoint/2010/main" val="2485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1495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4294" y="914400"/>
            <a:ext cx="9372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sum = lambda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arg1, 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arg2 :        arg1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None/>
            </a:pP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 smtClean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("Value of total: ", sum( 5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50 ))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pyt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hon3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729788" cy="84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lambda function </a:t>
            </a:r>
            <a:r>
              <a:rPr lang="en-US" altLang="en-US" sz="4400" spc="-100" dirty="0">
                <a:solidFill>
                  <a:schemeClr val="bg1"/>
                </a:solidFill>
                <a:cs typeface="Arial" panose="020B0604020202020204" pitchFamily="34" charset="0"/>
              </a:rPr>
              <a:t>vs conventional</a:t>
            </a:r>
          </a:p>
        </p:txBody>
      </p:sp>
    </p:spTree>
    <p:extLst>
      <p:ext uri="{BB962C8B-B14F-4D97-AF65-F5344CB8AC3E}">
        <p14:creationId xmlns:p14="http://schemas.microsoft.com/office/powerpoint/2010/main" val="20697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1495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4294" y="914400"/>
            <a:ext cx="9372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sum = lambda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arg1, 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arg2 :        arg1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+ 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None/>
            </a:pPr>
            <a:endParaRPr lang="en-US" sz="2800" dirty="0" smtClean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("Value of total: ", sum( 5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50 ))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pyt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hon3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729788" cy="84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2D2DB9"/>
                </a:solidFill>
                <a:cs typeface="Arial" panose="020B0604020202020204" pitchFamily="34" charset="0"/>
              </a:rPr>
              <a:t>lambda function </a:t>
            </a:r>
            <a:r>
              <a:rPr lang="en-US" altLang="en-US" sz="4400" spc="-100" dirty="0">
                <a:solidFill>
                  <a:srgbClr val="B5B5ED"/>
                </a:solidFill>
                <a:cs typeface="Arial" panose="020B0604020202020204" pitchFamily="34" charset="0"/>
              </a:rPr>
              <a:t>vs conventional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4294" y="914400"/>
            <a:ext cx="9665494" cy="5867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cat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conventionalFunction.py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arg1, arg2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arg1 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+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sum( 20, 20 ))</a:t>
            </a:r>
          </a:p>
          <a:p>
            <a:pPr lvl="1">
              <a:buNone/>
            </a:pP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sum( 50, 50 ))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python3 </a:t>
            </a:r>
            <a:r>
              <a:rPr lang="en-US" altLang="zh-TW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conventionalFunction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.py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729788" cy="8412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B5B5ED"/>
                </a:solidFill>
                <a:cs typeface="Arial" panose="020B0604020202020204" pitchFamily="34" charset="0"/>
              </a:rPr>
              <a:t>lambda function vs </a:t>
            </a:r>
            <a:r>
              <a:rPr lang="en-US" altLang="en-US" sz="4400" spc="-100" dirty="0">
                <a:solidFill>
                  <a:srgbClr val="2D2DB9"/>
                </a:solidFill>
                <a:cs typeface="Arial" panose="020B0604020202020204" pitchFamily="34" charset="0"/>
              </a:rPr>
              <a:t>conventional</a:t>
            </a:r>
          </a:p>
        </p:txBody>
      </p:sp>
    </p:spTree>
    <p:extLst>
      <p:ext uri="{BB962C8B-B14F-4D97-AF65-F5344CB8AC3E}">
        <p14:creationId xmlns:p14="http://schemas.microsoft.com/office/powerpoint/2010/main" val="1218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1495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4294" y="914400"/>
            <a:ext cx="9665494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test1.py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(arg1, arg2): return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 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+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( 20, 20 ))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#</a:t>
            </a: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50, 50 ))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python3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test1.py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30 </a:t>
            </a: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72978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 smtClean="0">
                <a:solidFill>
                  <a:srgbClr val="0070C0"/>
                </a:solidFill>
                <a:cs typeface="Arial" panose="020B0604020202020204" pitchFamily="34" charset="0"/>
              </a:rPr>
              <a:t>Functions are just objects</a:t>
            </a:r>
            <a:endParaRPr lang="en-US" altLang="en-US" sz="4400" spc="-1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1495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4294" y="914400"/>
            <a:ext cx="9665494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test2.py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(arg1, arg2): return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 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+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arg2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( 10, 20 ))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( 20, 20 ))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S=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("Value of total: ", 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(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50, 50 ))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test2.py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30 </a:t>
            </a:r>
          </a:p>
          <a:p>
            <a:pPr lvl="1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of total: 40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72978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 smtClean="0">
                <a:solidFill>
                  <a:srgbClr val="0070C0"/>
                </a:solidFill>
                <a:cs typeface="Arial" panose="020B0604020202020204" pitchFamily="34" charset="0"/>
              </a:rPr>
              <a:t>Functions are just objects</a:t>
            </a:r>
            <a:endParaRPr lang="en-US" altLang="en-US" sz="4400" spc="-1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1495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4294" y="914400"/>
            <a:ext cx="9665494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test3.py</a:t>
            </a: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sum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(arg1, arg2): return arg1 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+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arg2</a:t>
            </a:r>
          </a:p>
          <a:p>
            <a:pPr lvl="1">
              <a:buNone/>
            </a:pP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S=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</a:p>
          <a:p>
            <a:pPr lvl="1">
              <a:buFontTx/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    (arg1, arg2): return arg1 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arg2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product: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",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( 20, 20 ))</a:t>
            </a:r>
          </a:p>
          <a:p>
            <a:pPr lvl="1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("Value of total: ", 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(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50, 50 ))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python3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test3.py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product: 400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72978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Redefine a function, copy remains </a:t>
            </a:r>
          </a:p>
        </p:txBody>
      </p:sp>
    </p:spTree>
    <p:extLst>
      <p:ext uri="{BB962C8B-B14F-4D97-AF65-F5344CB8AC3E}">
        <p14:creationId xmlns:p14="http://schemas.microsoft.com/office/powerpoint/2010/main" val="27437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a=f()</a:t>
            </a:r>
            <a:r>
              <a:rPr lang="en-US" altLang="zh-TW" sz="2400" dirty="0">
                <a:solidFill>
                  <a:srgbClr val="860000"/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a=f()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; print("a=",a)			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</a:t>
            </a:r>
            <a:r>
              <a:rPr lang="en-US" altLang="zh-TW" spc="-1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b="1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1,2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Same output as </a:t>
            </a:r>
            <a:r>
              <a:rPr lang="en-US" altLang="zh-TW" sz="2400" b="1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before</a:t>
            </a:r>
            <a:endParaRPr lang="en-US" altLang="zh-TW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Same as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Arc 4"/>
          <p:cNvSpPr/>
          <p:nvPr/>
        </p:nvSpPr>
        <p:spPr>
          <a:xfrm rot="10173868">
            <a:off x="755984" y="1101419"/>
            <a:ext cx="8912133" cy="3443285"/>
          </a:xfrm>
          <a:prstGeom prst="arc">
            <a:avLst>
              <a:gd name="adj1" fmla="val 12111175"/>
              <a:gd name="adj2" fmla="val 90334"/>
            </a:avLst>
          </a:prstGeom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9897543">
            <a:off x="3567118" y="910578"/>
            <a:ext cx="6105156" cy="3133151"/>
          </a:xfrm>
          <a:prstGeom prst="arc">
            <a:avLst>
              <a:gd name="adj1" fmla="val 13590456"/>
              <a:gd name="adj2" fmla="val 424105"/>
            </a:avLst>
          </a:prstGeom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2741117" flipH="1">
            <a:off x="2877158" y="1347454"/>
            <a:ext cx="7554280" cy="4594761"/>
          </a:xfrm>
          <a:prstGeom prst="arc">
            <a:avLst>
              <a:gd name="adj1" fmla="val 14165077"/>
              <a:gd name="adj2" fmla="val 424105"/>
            </a:avLst>
          </a:prstGeom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19376" y="1921791"/>
            <a:ext cx="7749152" cy="1286359"/>
          </a:xfrm>
          <a:custGeom>
            <a:avLst/>
            <a:gdLst>
              <a:gd name="connsiteX0" fmla="*/ 7640664 w 7640664"/>
              <a:gd name="connsiteY0" fmla="*/ 1286359 h 1286359"/>
              <a:gd name="connsiteX1" fmla="*/ 6617776 w 7640664"/>
              <a:gd name="connsiteY1" fmla="*/ 836908 h 1286359"/>
              <a:gd name="connsiteX2" fmla="*/ 4432515 w 7640664"/>
              <a:gd name="connsiteY2" fmla="*/ 232474 h 1286359"/>
              <a:gd name="connsiteX3" fmla="*/ 1751308 w 7640664"/>
              <a:gd name="connsiteY3" fmla="*/ 201478 h 1286359"/>
              <a:gd name="connsiteX4" fmla="*/ 464949 w 7640664"/>
              <a:gd name="connsiteY4" fmla="*/ 170481 h 1286359"/>
              <a:gd name="connsiteX5" fmla="*/ 185979 w 7640664"/>
              <a:gd name="connsiteY5" fmla="*/ 92990 h 1286359"/>
              <a:gd name="connsiteX6" fmla="*/ 0 w 7640664"/>
              <a:gd name="connsiteY6" fmla="*/ 0 h 1286359"/>
              <a:gd name="connsiteX7" fmla="*/ 0 w 7640664"/>
              <a:gd name="connsiteY7" fmla="*/ 0 h 128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0664" h="1286359">
                <a:moveTo>
                  <a:pt x="7640664" y="1286359"/>
                </a:moveTo>
                <a:cubicBezTo>
                  <a:pt x="7396565" y="1149457"/>
                  <a:pt x="7152467" y="1012555"/>
                  <a:pt x="6617776" y="836908"/>
                </a:cubicBezTo>
                <a:cubicBezTo>
                  <a:pt x="6083084" y="661260"/>
                  <a:pt x="5243593" y="338379"/>
                  <a:pt x="4432515" y="232474"/>
                </a:cubicBezTo>
                <a:cubicBezTo>
                  <a:pt x="3621437" y="126569"/>
                  <a:pt x="1751308" y="201478"/>
                  <a:pt x="1751308" y="201478"/>
                </a:cubicBezTo>
                <a:cubicBezTo>
                  <a:pt x="1090047" y="191146"/>
                  <a:pt x="725837" y="188562"/>
                  <a:pt x="464949" y="170481"/>
                </a:cubicBezTo>
                <a:cubicBezTo>
                  <a:pt x="204061" y="152400"/>
                  <a:pt x="263470" y="121403"/>
                  <a:pt x="185979" y="92990"/>
                </a:cubicBezTo>
                <a:cubicBezTo>
                  <a:pt x="108487" y="6457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21495" y="1327057"/>
            <a:ext cx="8915400" cy="52548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552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4294" y="914400"/>
            <a:ext cx="9665494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test4.py</a:t>
            </a: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 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arg1, arg2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arg1 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+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arg2</a:t>
            </a:r>
          </a:p>
          <a:p>
            <a:pPr lvl="1">
              <a:buNone/>
            </a:pP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S=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</a:p>
          <a:p>
            <a:pPr lvl="1">
              <a:buFontTx/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 </a:t>
            </a:r>
            <a:r>
              <a:rPr lang="en-US" altLang="zh-TW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= lambda </a:t>
            </a:r>
            <a:r>
              <a:rPr lang="en-US" altLang="zh-TW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altLang="zh-TW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arg2: arg1 </a:t>
            </a:r>
            <a:r>
              <a:rPr lang="en-US" altLang="zh-TW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US" altLang="zh-TW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arg2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product: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",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(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20, 20 ))</a:t>
            </a:r>
          </a:p>
          <a:p>
            <a:pPr lvl="1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("Value of total: ", 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(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50, 50 ))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#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test4.py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product: 400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Value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of total: 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100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72978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spc="-100" dirty="0">
                <a:solidFill>
                  <a:srgbClr val="0070C0"/>
                </a:solidFill>
                <a:cs typeface="Arial" panose="020B0604020202020204" pitchFamily="34" charset="0"/>
              </a:rPr>
              <a:t>lambda function vs conventional</a:t>
            </a:r>
          </a:p>
        </p:txBody>
      </p:sp>
    </p:spTree>
    <p:extLst>
      <p:ext uri="{BB962C8B-B14F-4D97-AF65-F5344CB8AC3E}">
        <p14:creationId xmlns:p14="http://schemas.microsoft.com/office/powerpoint/2010/main" val="25090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But what </a:t>
            </a:r>
            <a:r>
              <a:rPr lang="en-US" sz="4400" i="1" dirty="0" smtClean="0">
                <a:solidFill>
                  <a:srgbClr val="0070C0"/>
                </a:solidFill>
              </a:rPr>
              <a:t>is</a:t>
            </a:r>
            <a:r>
              <a:rPr lang="en-US" sz="4400" dirty="0" smtClean="0">
                <a:solidFill>
                  <a:srgbClr val="0070C0"/>
                </a:solidFill>
              </a:rPr>
              <a:t> a </a:t>
            </a:r>
            <a:r>
              <a:rPr lang="en-US" sz="4400" dirty="0" err="1" smtClean="0">
                <a:solidFill>
                  <a:srgbClr val="0070C0"/>
                </a:solidFill>
              </a:rPr>
              <a:t>lamba</a:t>
            </a:r>
            <a:r>
              <a:rPr lang="en-US" sz="4400" dirty="0" smtClean="0">
                <a:solidFill>
                  <a:srgbClr val="0070C0"/>
                </a:solidFill>
              </a:rPr>
              <a:t> function?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4" y="1161142"/>
            <a:ext cx="9144000" cy="5696857"/>
          </a:xfrm>
        </p:spPr>
        <p:txBody>
          <a:bodyPr>
            <a:normAutofit/>
          </a:bodyPr>
          <a:lstStyle/>
          <a:p>
            <a:r>
              <a:rPr lang="en-US" sz="36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lambda functions can only contain expressions, they have some similarities to:</a:t>
            </a:r>
          </a:p>
          <a:p>
            <a:pPr marL="0" indent="0">
              <a:buNone/>
            </a:pPr>
            <a:endParaRPr lang="en-US" sz="1800" spc="-3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36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spc="-3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’</a:t>
            </a:r>
            <a:r>
              <a:rPr lang="en-US" sz="36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3600" spc="-3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sz="36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macro.</a:t>
            </a:r>
          </a:p>
          <a:p>
            <a:pPr marL="0" indent="0">
              <a:buNone/>
            </a:pPr>
            <a:endParaRPr lang="en-US" sz="1800" spc="-3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spc="-5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people know the basics of C</a:t>
            </a:r>
            <a:r>
              <a:rPr lang="en-US" sz="3600" spc="-50" dirty="0" smtClean="0">
                <a:solidFill>
                  <a:schemeClr val="accent4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’</a:t>
            </a:r>
            <a:r>
              <a:rPr lang="en-US" sz="3600" spc="-5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#define:</a:t>
            </a:r>
          </a:p>
          <a:p>
            <a:pPr marL="788213" lvl="2" indent="0">
              <a:buNone/>
            </a:pPr>
            <a:r>
              <a:rPr lang="en-US" sz="3200" spc="-3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#define </a:t>
            </a:r>
            <a:r>
              <a:rPr lang="en-US" sz="3200" b="1" spc="-3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MAXsize</a:t>
            </a:r>
            <a:r>
              <a:rPr lang="en-US" sz="3200" spc="-3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100</a:t>
            </a:r>
          </a:p>
          <a:p>
            <a:pPr marL="788213" lvl="2" indent="0">
              <a:buNone/>
            </a:pPr>
            <a:r>
              <a:rPr lang="en-US" sz="3200" spc="-30" dirty="0" err="1" smtClean="0"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r>
              <a:rPr lang="en-US" sz="3200" spc="-3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 A[</a:t>
            </a:r>
            <a:r>
              <a:rPr lang="en-US" sz="3200" b="1" spc="-30" dirty="0" err="1" smtClean="0">
                <a:latin typeface="Lucida Console" panose="020B0609040504020204" pitchFamily="49" charset="0"/>
                <a:cs typeface="Arial" panose="020B0604020202020204" pitchFamily="34" charset="0"/>
              </a:rPr>
              <a:t>MAXsize</a:t>
            </a:r>
            <a:r>
              <a:rPr lang="en-US" sz="3200" spc="-3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], B[</a:t>
            </a:r>
            <a:r>
              <a:rPr lang="en-US" sz="3200" b="1" spc="-30" dirty="0" err="1" smtClean="0">
                <a:latin typeface="Lucida Console" panose="020B0609040504020204" pitchFamily="49" charset="0"/>
                <a:cs typeface="Arial" panose="020B0604020202020204" pitchFamily="34" charset="0"/>
              </a:rPr>
              <a:t>MAXsize</a:t>
            </a:r>
            <a:r>
              <a:rPr lang="en-US" sz="3200" spc="-3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];</a:t>
            </a:r>
          </a:p>
          <a:p>
            <a:r>
              <a:rPr lang="en-US" sz="3600" spc="-3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some don't know it can take </a:t>
            </a:r>
            <a:r>
              <a:rPr lang="en-US" sz="3600" i="1" spc="-3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US" sz="3600" spc="-3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88213" lvl="2" indent="0">
              <a:buNone/>
            </a:pPr>
            <a:r>
              <a:rPr lang="en-US" sz="3200" spc="-3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</a:t>
            </a:r>
            <a:r>
              <a:rPr lang="en-US" sz="3200" spc="-30" dirty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define </a:t>
            </a:r>
            <a:r>
              <a:rPr lang="en-US" sz="3200" b="1" spc="-3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sum(</a:t>
            </a:r>
            <a:r>
              <a:rPr lang="en-US" sz="3200" b="1" spc="-3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x,y</a:t>
            </a:r>
            <a:r>
              <a:rPr lang="en-US" sz="3200" b="1" spc="-3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sz="3200" spc="-3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</a:t>
            </a:r>
            <a:r>
              <a:rPr lang="en-US" sz="3200" spc="-30" dirty="0" err="1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x+y</a:t>
            </a:r>
            <a:r>
              <a:rPr lang="en-US" sz="3200" spc="-30" dirty="0" smtClean="0">
                <a:solidFill>
                  <a:srgbClr val="0000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sz="3200" spc="-30" dirty="0">
              <a:solidFill>
                <a:srgbClr val="0000FF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788213" lvl="2" indent="0">
              <a:buNone/>
            </a:pPr>
            <a:r>
              <a:rPr lang="en-US" sz="3200" spc="-30" dirty="0" err="1" smtClean="0">
                <a:latin typeface="Lucida Console" panose="020B0609040504020204" pitchFamily="49" charset="0"/>
                <a:cs typeface="Arial" panose="020B0604020202020204" pitchFamily="34" charset="0"/>
              </a:rPr>
              <a:t>printf</a:t>
            </a:r>
            <a:r>
              <a:rPr lang="en-US" sz="3200" spc="-3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("1+2=%d\</a:t>
            </a:r>
            <a:r>
              <a:rPr lang="en-US" sz="3200" spc="-30" dirty="0" err="1" smtClean="0">
                <a:latin typeface="Lucida Console" panose="020B0609040504020204" pitchFamily="49" charset="0"/>
                <a:cs typeface="Arial" panose="020B0604020202020204" pitchFamily="34" charset="0"/>
              </a:rPr>
              <a:t>n",</a:t>
            </a:r>
            <a:r>
              <a:rPr lang="en-US" sz="3200" b="1" spc="-30" dirty="0" err="1" smtClean="0">
                <a:latin typeface="Lucida Console" panose="020B0609040504020204" pitchFamily="49" charset="0"/>
                <a:cs typeface="Arial" panose="020B0604020202020204" pitchFamily="34" charset="0"/>
              </a:rPr>
              <a:t>sum</a:t>
            </a:r>
            <a:r>
              <a:rPr lang="en-US" sz="3200" b="1" spc="-3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(1,2)</a:t>
            </a:r>
            <a:r>
              <a:rPr lang="en-US" sz="3200" spc="-30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); </a:t>
            </a:r>
            <a:endParaRPr lang="en-US" sz="3200" spc="-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895" y="473144"/>
            <a:ext cx="9144000" cy="1000925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39411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we may not be calling a function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0494" y="0"/>
            <a:ext cx="94488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altLang="en-US" sz="35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en-US" altLang="en-US" sz="35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026" y="1779374"/>
            <a:ext cx="7957751" cy="4374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cat prog1.c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stdio.h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 sum(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a,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b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{</a:t>
            </a:r>
            <a:r>
              <a:rPr lang="en-US" sz="2700" dirty="0">
                <a:solidFill>
                  <a:srgbClr val="FFFFFF"/>
                </a:solidFill>
                <a:latin typeface="Lucida Console" panose="020B0609040504020204" pitchFamily="49" charset="0"/>
              </a:rPr>
              <a:t>return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a+b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);}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{ 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printf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("%d\n", 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sum(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1,2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a.out</a:t>
            </a: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9873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895" y="473144"/>
            <a:ext cx="9144000" cy="1001050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39411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endParaRPr lang="en-US" sz="3793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026" y="1779374"/>
            <a:ext cx="7957751" cy="4374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cat prog2.c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stdio.h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#define sum(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a, b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a+b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{ 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printf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("%d\n", 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sum(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1,2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a.out</a:t>
            </a: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2895" y="473144"/>
            <a:ext cx="9144000" cy="1000925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39411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we may not be calling a function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0494" y="0"/>
            <a:ext cx="944880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altLang="en-US" sz="35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en-US" altLang="en-US" sz="35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altLang="en-US" sz="3800" b="1" spc="-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895" y="0"/>
            <a:ext cx="9144000" cy="76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is pre-processed into…</a:t>
            </a:r>
          </a:p>
        </p:txBody>
      </p:sp>
    </p:spTree>
    <p:extLst>
      <p:ext uri="{BB962C8B-B14F-4D97-AF65-F5344CB8AC3E}">
        <p14:creationId xmlns:p14="http://schemas.microsoft.com/office/powerpoint/2010/main" val="29463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2895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is pre-processed into…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026" y="1779374"/>
            <a:ext cx="7957751" cy="4374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cat prog2.c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stdio.h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#define sum(a, b) 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a+b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{ 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printf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("%d\n", 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(1+2)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a.out</a:t>
            </a: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728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2895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</a:t>
            </a:r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this prints “3311”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067" y="1783080"/>
            <a:ext cx="7957751" cy="43708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cat prog3.c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stdio.h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a = 1000, b = 100, 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c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= 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10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d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= 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7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 sum(</a:t>
            </a:r>
            <a:r>
              <a:rPr lang="en-US" sz="27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700" spc="-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</a:t>
            </a:r>
            <a:r>
              <a:rPr lang="en-US" sz="27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,int</a:t>
            </a:r>
            <a:r>
              <a:rPr lang="en-US" sz="27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700" spc="-100" dirty="0">
                <a:solidFill>
                  <a:srgbClr val="FFFF00"/>
                </a:solidFill>
                <a:latin typeface="Lucida Console" panose="020B0609040504020204" pitchFamily="49" charset="0"/>
              </a:rPr>
              <a:t>b</a:t>
            </a:r>
            <a:r>
              <a:rPr lang="en-US" sz="27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) {return (</a:t>
            </a:r>
            <a:r>
              <a:rPr lang="en-US" sz="2700" spc="-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a+b+c+d</a:t>
            </a:r>
            <a:r>
              <a:rPr lang="en-US" sz="27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);}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a = 2000, b = 200, c = 20;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printf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("%d\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n",sum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(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3000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300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a.out</a:t>
            </a: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srgbClr val="FFFF00"/>
                </a:solidFill>
                <a:latin typeface="Lucida Console" panose="020B0609040504020204" pitchFamily="49" charset="0"/>
              </a:rPr>
              <a:t>3311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1458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895" y="473144"/>
            <a:ext cx="9144000" cy="1000925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15765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it preprocesses into…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2895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882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3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why does this print “3321”?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026" y="1783080"/>
            <a:ext cx="7957751" cy="43708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cat prog4.c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stdio.h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a = 1000, b = 100, c = 10,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d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=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1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#define sum(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a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b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 (</a:t>
            </a:r>
            <a:r>
              <a:rPr lang="en-US" sz="27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a+b+c+d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a = 2000, b = 200,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c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=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20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printf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("%d\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n",sum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(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3000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300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));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a.out</a:t>
            </a: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3321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9762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895" y="473144"/>
            <a:ext cx="9144000" cy="1000925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15765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it preprocesses into…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026" y="1783080"/>
            <a:ext cx="7957751" cy="43708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cat prog4.c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stdio.h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a = 1000, b = 100, c = 10,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d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=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1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#define sum(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a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b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 (</a:t>
            </a:r>
            <a:r>
              <a:rPr lang="en-US" sz="27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a+b+c+d</a:t>
            </a:r>
            <a:r>
              <a:rPr lang="en-US" sz="27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endParaRPr lang="en-US" sz="27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main()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{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int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a = 2000, b = 200,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c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= 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20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printf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("%d\n",</a:t>
            </a:r>
            <a:r>
              <a:rPr lang="en-US" sz="27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3000+300+c+d</a:t>
            </a:r>
            <a:r>
              <a:rPr lang="en-US" sz="27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 ./</a:t>
            </a:r>
            <a:r>
              <a:rPr lang="en-US" sz="27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a.out</a:t>
            </a:r>
            <a:endParaRPr lang="en-US" sz="27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srgbClr val="FFC000"/>
                </a:solidFill>
                <a:latin typeface="Lucida Console" panose="020B0609040504020204" pitchFamily="49" charset="0"/>
              </a:rPr>
              <a:t>3321</a:t>
            </a:r>
          </a:p>
          <a:p>
            <a:pPr>
              <a:lnSpc>
                <a:spcPct val="85000"/>
              </a:lnSpc>
            </a:pPr>
            <a:r>
              <a:rPr lang="en-US" sz="27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6647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42020" y="838200"/>
            <a:ext cx="8994875" cy="60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Looks like a function call, but it isn’t. </a:t>
            </a:r>
          </a:p>
          <a:p>
            <a:pPr lvl="1">
              <a:spcBef>
                <a:spcPts val="0"/>
              </a:spcBef>
            </a:pPr>
            <a:r>
              <a:rPr lang="en-US" sz="3276" dirty="0">
                <a:solidFill>
                  <a:prstClr val="black"/>
                </a:solidFill>
              </a:rPr>
              <a:t>The </a:t>
            </a:r>
            <a:r>
              <a:rPr lang="en-US" sz="3276" u="sng" dirty="0">
                <a:solidFill>
                  <a:prstClr val="black"/>
                </a:solidFill>
              </a:rPr>
              <a:t>pre</a:t>
            </a:r>
            <a:r>
              <a:rPr lang="en-US" sz="3276" dirty="0">
                <a:solidFill>
                  <a:prstClr val="black"/>
                </a:solidFill>
              </a:rPr>
              <a:t>processor substitutes it before compiling.</a:t>
            </a: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dirty="0">
                <a:solidFill>
                  <a:prstClr val="black"/>
                </a:solidFill>
              </a:rPr>
              <a:t>Doesn’t have its own scope. It can access variables of the function invoking it.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3276" dirty="0">
                <a:solidFill>
                  <a:prstClr val="black"/>
                </a:solidFill>
              </a:rPr>
              <a:t>But an actual function is different, as we saw – </a:t>
            </a:r>
            <a:br>
              <a:rPr lang="en-US" sz="3276" dirty="0">
                <a:solidFill>
                  <a:prstClr val="black"/>
                </a:solidFill>
              </a:rPr>
            </a:br>
            <a:r>
              <a:rPr lang="en-US" sz="3276" dirty="0">
                <a:solidFill>
                  <a:prstClr val="black"/>
                </a:solidFill>
              </a:rPr>
              <a:t>it can’t see the caller’s variables, only global.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spc="-30" dirty="0">
                <a:solidFill>
                  <a:prstClr val="black"/>
                </a:solidFill>
              </a:rPr>
              <a:t>Must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compute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an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expression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(can’t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have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statements),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if it gets used in an argument or expression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404813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#define sum(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a,b,c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) (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a+b+c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b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</a:b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int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 main(){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printf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("%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d",sum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(1,2,3)}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prstClr val="black"/>
                </a:solidFill>
              </a:rPr>
              <a:t>May contain statements, </a:t>
            </a:r>
            <a:r>
              <a:rPr lang="en-US" i="1" dirty="0">
                <a:solidFill>
                  <a:prstClr val="black"/>
                </a:solidFill>
              </a:rPr>
              <a:t>if used like a function call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394107" lvl="1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#def</a:t>
            </a:r>
            <a:r>
              <a:rPr lang="en-US" sz="2600" spc="-50" dirty="0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ne</a:t>
            </a:r>
            <a:r>
              <a:rPr lang="en-US" sz="190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ASSERT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sz="2600" spc="-3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{</a:t>
            </a:r>
            <a:r>
              <a:rPr lang="en-US" sz="2600" spc="-50" dirty="0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400" dirty="0">
                <a:solidFill>
                  <a:srgbClr val="2D2DB9"/>
                </a:solidFill>
                <a:latin typeface="Lucida Console" panose="020B0609040504020204" pitchFamily="49" charset="0"/>
              </a:rPr>
              <a:t>(!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(c)){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pr</a:t>
            </a:r>
            <a:r>
              <a:rPr lang="en-US" sz="2600" spc="-5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nt</a:t>
            </a:r>
            <a:r>
              <a:rPr lang="en-US" sz="2600" spc="-3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rgbClr val="2D2DB9"/>
                </a:solidFill>
                <a:latin typeface="Lucida Console" panose="020B0609040504020204" pitchFamily="49" charset="0"/>
              </a:rPr>
              <a:t>("E"</a:t>
            </a:r>
            <a:r>
              <a:rPr lang="en-US" sz="2600" spc="-50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300" dirty="0">
                <a:solidFill>
                  <a:srgbClr val="2D2DB9"/>
                </a:solidFill>
                <a:latin typeface="Lucida Console" panose="020B0609040504020204" pitchFamily="49" charset="0"/>
              </a:rPr>
              <a:t>;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exi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t(1</a:t>
            </a:r>
            <a:r>
              <a:rPr lang="en-US" sz="2600" spc="-50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300" dirty="0">
                <a:solidFill>
                  <a:srgbClr val="2D2DB9"/>
                </a:solidFill>
                <a:latin typeface="Lucida Console" panose="020B0609040504020204" pitchFamily="49" charset="0"/>
              </a:rPr>
              <a:t>;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}}</a:t>
            </a:r>
          </a:p>
          <a:p>
            <a:pPr marL="394107" lvl="1" indent="0">
              <a:spcBef>
                <a:spcPts val="0"/>
              </a:spcBef>
              <a:buNone/>
            </a:pPr>
            <a:r>
              <a:rPr lang="en-US" sz="2600" spc="-2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int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 main(){ASSERT(1</a:t>
            </a:r>
            <a:r>
              <a:rPr lang="en-US" sz="2600" spc="-200" dirty="0" smtClean="0">
                <a:solidFill>
                  <a:srgbClr val="2D2DB9"/>
                </a:solidFill>
                <a:latin typeface="Arial Narrow" panose="020B0606020202030204" pitchFamily="34" charset="0"/>
              </a:rPr>
              <a:t>=</a:t>
            </a:r>
            <a:r>
              <a:rPr lang="en-US" sz="1900" spc="-200" dirty="0" smtClean="0">
                <a:solidFill>
                  <a:srgbClr val="2D2DB9"/>
                </a:solidFill>
                <a:latin typeface="Arial Narrow" panose="020B0606020202030204" pitchFamily="34" charset="0"/>
              </a:rPr>
              <a:t> </a:t>
            </a:r>
            <a:r>
              <a:rPr lang="en-US" sz="2600" spc="-200" dirty="0" smtClean="0">
                <a:solidFill>
                  <a:srgbClr val="2D2DB9"/>
                </a:solidFill>
                <a:latin typeface="Arial Narrow" panose="020B0606020202030204" pitchFamily="34" charset="0"/>
              </a:rPr>
              <a:t>=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2);}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5" y="0"/>
            <a:ext cx="91440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15765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from C preprocessor #define</a:t>
            </a:r>
          </a:p>
        </p:txBody>
      </p:sp>
    </p:spTree>
    <p:extLst>
      <p:ext uri="{BB962C8B-B14F-4D97-AF65-F5344CB8AC3E}">
        <p14:creationId xmlns:p14="http://schemas.microsoft.com/office/powerpoint/2010/main" val="18565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42020" y="838200"/>
            <a:ext cx="8994875" cy="60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Looks like a function call, but it isn’t. </a:t>
            </a:r>
          </a:p>
          <a:p>
            <a:pPr lvl="1">
              <a:spcBef>
                <a:spcPts val="0"/>
              </a:spcBef>
            </a:pPr>
            <a:r>
              <a:rPr lang="en-US" sz="3276" dirty="0">
                <a:solidFill>
                  <a:prstClr val="white">
                    <a:lumMod val="75000"/>
                  </a:prstClr>
                </a:solidFill>
              </a:rPr>
              <a:t>The </a:t>
            </a:r>
            <a:r>
              <a:rPr lang="en-US" sz="3276" u="sng" dirty="0">
                <a:solidFill>
                  <a:prstClr val="white">
                    <a:lumMod val="75000"/>
                  </a:prstClr>
                </a:solidFill>
              </a:rPr>
              <a:t>pre</a:t>
            </a:r>
            <a:r>
              <a:rPr lang="en-US" sz="3276" dirty="0">
                <a:solidFill>
                  <a:prstClr val="white">
                    <a:lumMod val="75000"/>
                  </a:prstClr>
                </a:solidFill>
              </a:rPr>
              <a:t>processor substitutes it before compiling.</a:t>
            </a: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Doesn’t have its own scope. It can access variables of the function invoking it.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3276" dirty="0">
                <a:solidFill>
                  <a:srgbClr val="FF0000"/>
                </a:solidFill>
              </a:rPr>
              <a:t>But an actual function is different, as we saw – </a:t>
            </a:r>
            <a:br>
              <a:rPr lang="en-US" sz="3276" dirty="0">
                <a:solidFill>
                  <a:srgbClr val="FF0000"/>
                </a:solidFill>
              </a:rPr>
            </a:br>
            <a:r>
              <a:rPr lang="en-US" sz="3276" dirty="0">
                <a:solidFill>
                  <a:srgbClr val="FF0000"/>
                </a:solidFill>
              </a:rPr>
              <a:t>it can’t see the caller’s variables, only global</a:t>
            </a:r>
            <a:r>
              <a:rPr lang="en-US" sz="3276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spc="-30" dirty="0">
                <a:solidFill>
                  <a:srgbClr val="FF0000"/>
                </a:solidFill>
              </a:rPr>
              <a:t>Must</a:t>
            </a:r>
            <a:r>
              <a:rPr lang="en-US" sz="3000" spc="-30" dirty="0">
                <a:solidFill>
                  <a:srgbClr val="FF0000"/>
                </a:solidFill>
              </a:rPr>
              <a:t> </a:t>
            </a:r>
            <a:r>
              <a:rPr lang="en-US" spc="-30" dirty="0">
                <a:solidFill>
                  <a:srgbClr val="FF0000"/>
                </a:solidFill>
              </a:rPr>
              <a:t>compute</a:t>
            </a:r>
            <a:r>
              <a:rPr lang="en-US" sz="3000" spc="-30" dirty="0">
                <a:solidFill>
                  <a:srgbClr val="FF0000"/>
                </a:solidFill>
              </a:rPr>
              <a:t> </a:t>
            </a:r>
            <a:r>
              <a:rPr lang="en-US" spc="-30" dirty="0">
                <a:solidFill>
                  <a:srgbClr val="FF0000"/>
                </a:solidFill>
              </a:rPr>
              <a:t>an</a:t>
            </a:r>
            <a:r>
              <a:rPr lang="en-US" sz="3000" spc="-30" dirty="0">
                <a:solidFill>
                  <a:srgbClr val="FF0000"/>
                </a:solidFill>
              </a:rPr>
              <a:t> </a:t>
            </a:r>
            <a:r>
              <a:rPr lang="en-US" spc="-30" dirty="0">
                <a:solidFill>
                  <a:srgbClr val="FF0000"/>
                </a:solidFill>
              </a:rPr>
              <a:t>expression</a:t>
            </a:r>
            <a:r>
              <a:rPr lang="en-US" sz="3000" spc="-30" dirty="0">
                <a:solidFill>
                  <a:srgbClr val="FF0000"/>
                </a:solidFill>
              </a:rPr>
              <a:t> </a:t>
            </a:r>
            <a:r>
              <a:rPr lang="en-US" spc="-30" dirty="0">
                <a:solidFill>
                  <a:srgbClr val="FF0000"/>
                </a:solidFill>
              </a:rPr>
              <a:t>(can’t</a:t>
            </a:r>
            <a:r>
              <a:rPr lang="en-US" sz="3000" spc="-30" dirty="0">
                <a:solidFill>
                  <a:srgbClr val="FF0000"/>
                </a:solidFill>
              </a:rPr>
              <a:t> </a:t>
            </a:r>
            <a:r>
              <a:rPr lang="en-US" spc="-30" dirty="0">
                <a:solidFill>
                  <a:srgbClr val="FF0000"/>
                </a:solidFill>
              </a:rPr>
              <a:t>have</a:t>
            </a:r>
            <a:r>
              <a:rPr lang="en-US" sz="3000" spc="-30" dirty="0">
                <a:solidFill>
                  <a:srgbClr val="FF0000"/>
                </a:solidFill>
              </a:rPr>
              <a:t> </a:t>
            </a:r>
            <a:r>
              <a:rPr lang="en-US" spc="-30" dirty="0">
                <a:solidFill>
                  <a:srgbClr val="FF0000"/>
                </a:solidFill>
              </a:rPr>
              <a:t>statements)</a:t>
            </a:r>
            <a:r>
              <a:rPr lang="en-US" spc="-30" dirty="0">
                <a:solidFill>
                  <a:prstClr val="white">
                    <a:lumMod val="75000"/>
                  </a:prstClr>
                </a:solidFill>
              </a:rPr>
              <a:t>,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i="1" dirty="0">
                <a:solidFill>
                  <a:prstClr val="white">
                    <a:lumMod val="75000"/>
                  </a:prstClr>
                </a:solidFill>
              </a:rPr>
              <a:t>if it gets used in an argument or expression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:</a:t>
            </a:r>
          </a:p>
          <a:p>
            <a:pPr marL="404813" indent="0"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#define sum(</a:t>
            </a:r>
            <a:r>
              <a:rPr lang="en-US" sz="26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a,b,c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) (</a:t>
            </a:r>
            <a:r>
              <a:rPr lang="en-US" sz="26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a+b+c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)</a:t>
            </a:r>
            <a:b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</a:br>
            <a:r>
              <a:rPr lang="en-US" sz="26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main(){</a:t>
            </a:r>
            <a:r>
              <a:rPr lang="en-US" sz="26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printf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("%</a:t>
            </a:r>
            <a:r>
              <a:rPr lang="en-US" sz="26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d",sum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(1,2,3)}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May contain statements, </a:t>
            </a:r>
            <a:r>
              <a:rPr lang="en-US" i="1" dirty="0">
                <a:solidFill>
                  <a:prstClr val="white">
                    <a:lumMod val="75000"/>
                  </a:prstClr>
                </a:solidFill>
              </a:rPr>
              <a:t>if used like a function call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:</a:t>
            </a:r>
          </a:p>
          <a:p>
            <a:pPr marL="394107" lvl="1" indent="0">
              <a:spcBef>
                <a:spcPts val="0"/>
              </a:spcBef>
              <a:buNone/>
            </a:pP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#def</a:t>
            </a:r>
            <a:r>
              <a:rPr lang="en-US" sz="2600" spc="-5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ne</a:t>
            </a:r>
            <a:r>
              <a:rPr lang="en-US" sz="19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ASSERT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(</a:t>
            </a:r>
            <a:r>
              <a:rPr lang="en-US" sz="2600" spc="-3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c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{</a:t>
            </a:r>
            <a:r>
              <a:rPr lang="en-US" sz="2600" spc="-5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4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(!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(c)){</a:t>
            </a:r>
            <a:r>
              <a:rPr lang="en-US" sz="26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pr</a:t>
            </a:r>
            <a:r>
              <a:rPr lang="en-US" sz="2600" spc="-5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nt</a:t>
            </a:r>
            <a:r>
              <a:rPr lang="en-US" sz="2600" spc="-3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("E"</a:t>
            </a:r>
            <a:r>
              <a:rPr lang="en-US" sz="2600" spc="-5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3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;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exi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t(1</a:t>
            </a:r>
            <a:r>
              <a:rPr lang="en-US" sz="2600" spc="-5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3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;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}}</a:t>
            </a:r>
          </a:p>
          <a:p>
            <a:pPr marL="394107" lvl="1" indent="0">
              <a:spcBef>
                <a:spcPts val="0"/>
              </a:spcBef>
              <a:buNone/>
            </a:pPr>
            <a:r>
              <a:rPr lang="en-US" sz="2600" spc="-200" dirty="0" err="1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int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main(){ASSERT(1</a:t>
            </a:r>
            <a:r>
              <a:rPr lang="en-US" sz="2600" spc="-200" dirty="0" smtClean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</a:rPr>
              <a:t>=</a:t>
            </a:r>
            <a:r>
              <a:rPr lang="en-US" sz="1900" spc="-200" dirty="0" smtClean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</a:rPr>
              <a:t> </a:t>
            </a:r>
            <a:r>
              <a:rPr lang="en-US" sz="2600" spc="-200" dirty="0" smtClean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</a:rPr>
              <a:t>=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2);}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7295" y="5257800"/>
            <a:ext cx="7266949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Python lambda functions have these 3 features.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So they are, in some ways, closer to macros. 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And yet, in other ways, closer to functions.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5" y="0"/>
            <a:ext cx="91440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15765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from C preprocessor #define</a:t>
            </a:r>
          </a:p>
        </p:txBody>
      </p:sp>
    </p:spTree>
    <p:extLst>
      <p:ext uri="{BB962C8B-B14F-4D97-AF65-F5344CB8AC3E}">
        <p14:creationId xmlns:p14="http://schemas.microsoft.com/office/powerpoint/2010/main" val="15429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a=f()</a:t>
            </a:r>
            <a:r>
              <a:rPr lang="en-US" altLang="zh-TW" sz="2400" dirty="0">
                <a:solidFill>
                  <a:srgbClr val="860000"/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a=f()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; print("a=",a)			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</a:t>
            </a:r>
            <a:r>
              <a:rPr lang="en-US" altLang="zh-TW" spc="-1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b="1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1,2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We’ve seen this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</a:t>
            </a:r>
            <a:r>
              <a:rPr lang="en-US" altLang="zh-TW" sz="2400" dirty="0"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spc="-70" dirty="0" smtClean="0">
                <a:solidFill>
                  <a:srgbClr val="00B05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z="2400" spc="-70" dirty="0">
                <a:solidFill>
                  <a:srgbClr val="00B05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</a:t>
            </a:r>
            <a:r>
              <a:rPr lang="en-US" altLang="zh-TW" sz="2400" spc="-70" dirty="0">
                <a:solidFill>
                  <a:srgbClr val="86000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before</a:t>
            </a:r>
            <a:endParaRPr lang="en-US" altLang="zh-TW" sz="2400" spc="-70" dirty="0">
              <a:solidFill>
                <a:srgbClr val="860000"/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Same as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Yes, it is legal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5" name="Arc 4"/>
          <p:cNvSpPr/>
          <p:nvPr/>
        </p:nvSpPr>
        <p:spPr>
          <a:xfrm rot="10173868">
            <a:off x="755983" y="1101419"/>
            <a:ext cx="8912133" cy="3443285"/>
          </a:xfrm>
          <a:prstGeom prst="arc">
            <a:avLst>
              <a:gd name="adj1" fmla="val 12111175"/>
              <a:gd name="adj2" fmla="val 90334"/>
            </a:avLst>
          </a:prstGeom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9897543">
            <a:off x="3567117" y="910578"/>
            <a:ext cx="6105156" cy="3133151"/>
          </a:xfrm>
          <a:prstGeom prst="arc">
            <a:avLst>
              <a:gd name="adj1" fmla="val 13590456"/>
              <a:gd name="adj2" fmla="val 424105"/>
            </a:avLst>
          </a:prstGeom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2741117" flipH="1">
            <a:off x="2877158" y="1347454"/>
            <a:ext cx="7554280" cy="4594761"/>
          </a:xfrm>
          <a:prstGeom prst="arc">
            <a:avLst>
              <a:gd name="adj1" fmla="val 14165077"/>
              <a:gd name="adj2" fmla="val 424105"/>
            </a:avLst>
          </a:prstGeom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19376" y="1921791"/>
            <a:ext cx="7749152" cy="1286359"/>
          </a:xfrm>
          <a:custGeom>
            <a:avLst/>
            <a:gdLst>
              <a:gd name="connsiteX0" fmla="*/ 7640664 w 7640664"/>
              <a:gd name="connsiteY0" fmla="*/ 1286359 h 1286359"/>
              <a:gd name="connsiteX1" fmla="*/ 6617776 w 7640664"/>
              <a:gd name="connsiteY1" fmla="*/ 836908 h 1286359"/>
              <a:gd name="connsiteX2" fmla="*/ 4432515 w 7640664"/>
              <a:gd name="connsiteY2" fmla="*/ 232474 h 1286359"/>
              <a:gd name="connsiteX3" fmla="*/ 1751308 w 7640664"/>
              <a:gd name="connsiteY3" fmla="*/ 201478 h 1286359"/>
              <a:gd name="connsiteX4" fmla="*/ 464949 w 7640664"/>
              <a:gd name="connsiteY4" fmla="*/ 170481 h 1286359"/>
              <a:gd name="connsiteX5" fmla="*/ 185979 w 7640664"/>
              <a:gd name="connsiteY5" fmla="*/ 92990 h 1286359"/>
              <a:gd name="connsiteX6" fmla="*/ 0 w 7640664"/>
              <a:gd name="connsiteY6" fmla="*/ 0 h 1286359"/>
              <a:gd name="connsiteX7" fmla="*/ 0 w 7640664"/>
              <a:gd name="connsiteY7" fmla="*/ 0 h 128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0664" h="1286359">
                <a:moveTo>
                  <a:pt x="7640664" y="1286359"/>
                </a:moveTo>
                <a:cubicBezTo>
                  <a:pt x="7396565" y="1149457"/>
                  <a:pt x="7152467" y="1012555"/>
                  <a:pt x="6617776" y="836908"/>
                </a:cubicBezTo>
                <a:cubicBezTo>
                  <a:pt x="6083084" y="661260"/>
                  <a:pt x="5243593" y="338379"/>
                  <a:pt x="4432515" y="232474"/>
                </a:cubicBezTo>
                <a:cubicBezTo>
                  <a:pt x="3621437" y="126569"/>
                  <a:pt x="1751308" y="201478"/>
                  <a:pt x="1751308" y="201478"/>
                </a:cubicBezTo>
                <a:cubicBezTo>
                  <a:pt x="1090047" y="191146"/>
                  <a:pt x="725837" y="188562"/>
                  <a:pt x="464949" y="170481"/>
                </a:cubicBezTo>
                <a:cubicBezTo>
                  <a:pt x="204061" y="152400"/>
                  <a:pt x="263470" y="121403"/>
                  <a:pt x="185979" y="92990"/>
                </a:cubicBezTo>
                <a:cubicBezTo>
                  <a:pt x="108487" y="6457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rot="10173868">
            <a:off x="1382313" y="4257989"/>
            <a:ext cx="7108730" cy="2327754"/>
          </a:xfrm>
          <a:prstGeom prst="arc">
            <a:avLst>
              <a:gd name="adj1" fmla="val 12376082"/>
              <a:gd name="adj2" fmla="val 90334"/>
            </a:avLst>
          </a:prstGeom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21421777">
            <a:off x="1504628" y="4858924"/>
            <a:ext cx="7349418" cy="1020063"/>
          </a:xfrm>
          <a:custGeom>
            <a:avLst/>
            <a:gdLst>
              <a:gd name="connsiteX0" fmla="*/ 7640664 w 7640664"/>
              <a:gd name="connsiteY0" fmla="*/ 1286359 h 1286359"/>
              <a:gd name="connsiteX1" fmla="*/ 6617776 w 7640664"/>
              <a:gd name="connsiteY1" fmla="*/ 836908 h 1286359"/>
              <a:gd name="connsiteX2" fmla="*/ 4432515 w 7640664"/>
              <a:gd name="connsiteY2" fmla="*/ 232474 h 1286359"/>
              <a:gd name="connsiteX3" fmla="*/ 1751308 w 7640664"/>
              <a:gd name="connsiteY3" fmla="*/ 201478 h 1286359"/>
              <a:gd name="connsiteX4" fmla="*/ 464949 w 7640664"/>
              <a:gd name="connsiteY4" fmla="*/ 170481 h 1286359"/>
              <a:gd name="connsiteX5" fmla="*/ 185979 w 7640664"/>
              <a:gd name="connsiteY5" fmla="*/ 92990 h 1286359"/>
              <a:gd name="connsiteX6" fmla="*/ 0 w 7640664"/>
              <a:gd name="connsiteY6" fmla="*/ 0 h 1286359"/>
              <a:gd name="connsiteX7" fmla="*/ 0 w 7640664"/>
              <a:gd name="connsiteY7" fmla="*/ 0 h 128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0664" h="1286359">
                <a:moveTo>
                  <a:pt x="7640664" y="1286359"/>
                </a:moveTo>
                <a:cubicBezTo>
                  <a:pt x="7396565" y="1149457"/>
                  <a:pt x="7152467" y="1012555"/>
                  <a:pt x="6617776" y="836908"/>
                </a:cubicBezTo>
                <a:cubicBezTo>
                  <a:pt x="6083084" y="661260"/>
                  <a:pt x="5243593" y="338379"/>
                  <a:pt x="4432515" y="232474"/>
                </a:cubicBezTo>
                <a:cubicBezTo>
                  <a:pt x="3621437" y="126569"/>
                  <a:pt x="1751308" y="201478"/>
                  <a:pt x="1751308" y="201478"/>
                </a:cubicBezTo>
                <a:cubicBezTo>
                  <a:pt x="1090047" y="191146"/>
                  <a:pt x="725837" y="188562"/>
                  <a:pt x="464949" y="170481"/>
                </a:cubicBezTo>
                <a:cubicBezTo>
                  <a:pt x="204061" y="152400"/>
                  <a:pt x="263470" y="121403"/>
                  <a:pt x="185979" y="92990"/>
                </a:cubicBezTo>
                <a:cubicBezTo>
                  <a:pt x="108487" y="6457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1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895" y="0"/>
            <a:ext cx="9144000" cy="1295400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15765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the output here matches </a:t>
            </a:r>
            <a:r>
              <a:rPr lang="en-US" sz="3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C’s </a:t>
            </a:r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example, not </a:t>
            </a:r>
            <a:r>
              <a:rPr lang="en-US" sz="3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026" y="1853516"/>
            <a:ext cx="7957751" cy="43001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a=1000;b=100;c=10;d=1</a:t>
            </a:r>
          </a:p>
          <a:p>
            <a:r>
              <a:rPr lang="pt-BR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sum = lambda a, b: a+b+c+d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f():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...     a=2000;b=200;c=20;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...     print (sum (3000,300))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...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f()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3311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5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42020" y="838200"/>
            <a:ext cx="8994875" cy="60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Looks like a function call, but it isn’t. </a:t>
            </a:r>
          </a:p>
          <a:p>
            <a:pPr lvl="1">
              <a:spcBef>
                <a:spcPts val="0"/>
              </a:spcBef>
            </a:pPr>
            <a:r>
              <a:rPr lang="en-US" sz="3276" dirty="0">
                <a:solidFill>
                  <a:prstClr val="black"/>
                </a:solidFill>
              </a:rPr>
              <a:t>The </a:t>
            </a:r>
            <a:r>
              <a:rPr lang="en-US" sz="3276" u="sng" dirty="0">
                <a:solidFill>
                  <a:prstClr val="black"/>
                </a:solidFill>
              </a:rPr>
              <a:t>pre</a:t>
            </a:r>
            <a:r>
              <a:rPr lang="en-US" sz="3276" dirty="0">
                <a:solidFill>
                  <a:prstClr val="black"/>
                </a:solidFill>
              </a:rPr>
              <a:t>processor substitutes it before compiling.</a:t>
            </a: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dirty="0">
                <a:solidFill>
                  <a:prstClr val="black"/>
                </a:solidFill>
              </a:rPr>
              <a:t>Doesn’t have its own scope. It can access variables of the function invoking it.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3276" dirty="0">
                <a:solidFill>
                  <a:prstClr val="black"/>
                </a:solidFill>
              </a:rPr>
              <a:t>But an actual function is different, as we saw – </a:t>
            </a:r>
            <a:br>
              <a:rPr lang="en-US" sz="3276" dirty="0">
                <a:solidFill>
                  <a:prstClr val="black"/>
                </a:solidFill>
              </a:rPr>
            </a:br>
            <a:r>
              <a:rPr lang="en-US" sz="3276" dirty="0">
                <a:solidFill>
                  <a:prstClr val="black"/>
                </a:solidFill>
              </a:rPr>
              <a:t>it can’t see the caller’s variables, only global.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spc="-30" dirty="0">
                <a:solidFill>
                  <a:prstClr val="black"/>
                </a:solidFill>
              </a:rPr>
              <a:t>Must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compute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an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expression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(can’t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have</a:t>
            </a:r>
            <a:r>
              <a:rPr lang="en-US" sz="3000" spc="-30" dirty="0">
                <a:solidFill>
                  <a:prstClr val="black"/>
                </a:solidFill>
              </a:rPr>
              <a:t> </a:t>
            </a:r>
            <a:r>
              <a:rPr lang="en-US" spc="-30" dirty="0">
                <a:solidFill>
                  <a:prstClr val="black"/>
                </a:solidFill>
              </a:rPr>
              <a:t>statements),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if it gets used in an argument or expression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404813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#define sum(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a,b,c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) (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a+b+c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b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</a:b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int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 main(){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printf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("%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d",sum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(1,2,3)}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prstClr val="black"/>
                </a:solidFill>
              </a:rPr>
              <a:t>May contain statements, </a:t>
            </a:r>
            <a:r>
              <a:rPr lang="en-US" i="1" dirty="0">
                <a:solidFill>
                  <a:prstClr val="black"/>
                </a:solidFill>
              </a:rPr>
              <a:t>if used like a function call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394107" lvl="1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#def</a:t>
            </a:r>
            <a:r>
              <a:rPr lang="en-US" sz="2600" spc="-50" dirty="0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ne</a:t>
            </a:r>
            <a:r>
              <a:rPr lang="en-US" sz="190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ASSERT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sz="2600" spc="-3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{</a:t>
            </a:r>
            <a:r>
              <a:rPr lang="en-US" sz="2600" spc="-50" dirty="0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400" dirty="0">
                <a:solidFill>
                  <a:srgbClr val="2D2DB9"/>
                </a:solidFill>
                <a:latin typeface="Lucida Console" panose="020B0609040504020204" pitchFamily="49" charset="0"/>
              </a:rPr>
              <a:t>(!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(c)){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pr</a:t>
            </a:r>
            <a:r>
              <a:rPr lang="en-US" sz="2600" spc="-5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</a:t>
            </a:r>
            <a:r>
              <a:rPr lang="en-US" sz="26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nt</a:t>
            </a:r>
            <a:r>
              <a:rPr lang="en-US" sz="2600" spc="-3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rgbClr val="2D2DB9"/>
                </a:solidFill>
                <a:latin typeface="Lucida Console" panose="020B0609040504020204" pitchFamily="49" charset="0"/>
              </a:rPr>
              <a:t>("E"</a:t>
            </a:r>
            <a:r>
              <a:rPr lang="en-US" sz="2600" spc="-50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300" dirty="0">
                <a:solidFill>
                  <a:srgbClr val="2D2DB9"/>
                </a:solidFill>
                <a:latin typeface="Lucida Console" panose="020B0609040504020204" pitchFamily="49" charset="0"/>
              </a:rPr>
              <a:t>;</a:t>
            </a:r>
            <a:r>
              <a:rPr lang="en-US" sz="2600" dirty="0">
                <a:solidFill>
                  <a:srgbClr val="2D2DB9"/>
                </a:solidFill>
                <a:latin typeface="Lucida Console" panose="020B0609040504020204" pitchFamily="49" charset="0"/>
              </a:rPr>
              <a:t>exi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t(1</a:t>
            </a:r>
            <a:r>
              <a:rPr lang="en-US" sz="2600" spc="-500" dirty="0">
                <a:solidFill>
                  <a:srgbClr val="2D2DB9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300" dirty="0">
                <a:solidFill>
                  <a:srgbClr val="2D2DB9"/>
                </a:solidFill>
                <a:latin typeface="Lucida Console" panose="020B0609040504020204" pitchFamily="49" charset="0"/>
              </a:rPr>
              <a:t>;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}}</a:t>
            </a:r>
          </a:p>
          <a:p>
            <a:pPr marL="394107" lvl="1" indent="0">
              <a:spcBef>
                <a:spcPts val="0"/>
              </a:spcBef>
              <a:buNone/>
            </a:pPr>
            <a:r>
              <a:rPr lang="en-US" sz="2600" spc="-2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int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 main(){</a:t>
            </a:r>
            <a:r>
              <a:rPr lang="en-US" sz="2600" spc="-2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ASSERT(1</a:t>
            </a:r>
            <a:r>
              <a:rPr lang="en-US" sz="2600" spc="-200" dirty="0" smtClean="0">
                <a:solidFill>
                  <a:srgbClr val="2D2DB9"/>
                </a:solidFill>
                <a:latin typeface="Arial Narrow" panose="020B0606020202030204" pitchFamily="34" charset="0"/>
              </a:rPr>
              <a:t>=</a:t>
            </a:r>
            <a:r>
              <a:rPr lang="en-US" sz="1900" spc="-200" dirty="0" smtClean="0">
                <a:solidFill>
                  <a:srgbClr val="2D2DB9"/>
                </a:solidFill>
                <a:latin typeface="Arial Narrow" panose="020B0606020202030204" pitchFamily="34" charset="0"/>
              </a:rPr>
              <a:t> </a:t>
            </a:r>
            <a:r>
              <a:rPr lang="en-US" sz="2600" spc="-200" dirty="0" smtClean="0">
                <a:solidFill>
                  <a:srgbClr val="2D2DB9"/>
                </a:solidFill>
                <a:latin typeface="Arial Narrow" panose="020B0606020202030204" pitchFamily="34" charset="0"/>
              </a:rPr>
              <a:t>=</a:t>
            </a:r>
            <a:r>
              <a:rPr lang="en-US" sz="2600" spc="-2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2</a:t>
            </a:r>
            <a:r>
              <a:rPr lang="en-US" sz="26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);}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5" y="0"/>
            <a:ext cx="91440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78823" tIns="15765" rIns="78823" bIns="3941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from C preprocessor #define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2894" y="685800"/>
            <a:ext cx="9144000" cy="4876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207294" y="2895600"/>
            <a:ext cx="6324600" cy="1981200"/>
          </a:xfrm>
          <a:prstGeom prst="wedgeRoundRectCallout">
            <a:avLst>
              <a:gd name="adj1" fmla="val -20833"/>
              <a:gd name="adj2" fmla="val 94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Statements in #defines can be used in C to allow for clean iterators .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207294" y="304800"/>
            <a:ext cx="6324600" cy="1981200"/>
          </a:xfrm>
          <a:prstGeom prst="wedgeRoundRectCallout">
            <a:avLst>
              <a:gd name="adj1" fmla="val -20833"/>
              <a:gd name="adj2" fmla="val 94230"/>
              <a:gd name="adj3" fmla="val 16667"/>
            </a:avLst>
          </a:prstGeom>
          <a:solidFill>
            <a:srgbClr val="C0D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But Python is even cleaner, because it allows </a:t>
            </a:r>
            <a:r>
              <a:rPr lang="en-US" sz="4400" dirty="0" smtClean="0">
                <a:solidFill>
                  <a:srgbClr val="7030A0"/>
                </a:solidFill>
              </a:rPr>
              <a:t>generator functions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9694" y="2743200"/>
            <a:ext cx="3048000" cy="1981200"/>
          </a:xfrm>
          <a:prstGeom prst="wedgeRoundRectCallout">
            <a:avLst>
              <a:gd name="adj1" fmla="val -71628"/>
              <a:gd name="adj2" fmla="val -92549"/>
              <a:gd name="adj3" fmla="val 16667"/>
            </a:avLst>
          </a:prstGeom>
          <a:solidFill>
            <a:srgbClr val="B5B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More on these next week…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729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en-US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Using conditionals in expressions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3894" y="838200"/>
            <a:ext cx="8763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Tx/>
              <a:buNone/>
              <a:defRPr sz="4300" b="1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You know that you can’t put statements in expressions. Consider in C:</a:t>
            </a:r>
          </a:p>
          <a:p>
            <a:pPr algn="l" eaLnBrk="1" hangingPunct="1"/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("abs(%d)=%d",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x,if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(x&gt;0) x; else -x);</a:t>
            </a:r>
          </a:p>
          <a:p>
            <a:pPr algn="l" eaLnBrk="1" hangingPunct="1"/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3600" b="0" baseline="30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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syntax error</a:t>
            </a:r>
            <a:endParaRPr lang="en-US" altLang="zh-TW" sz="2400" b="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Even if we hide it in a #define, it’s still no good:</a:t>
            </a:r>
            <a:endParaRPr lang="en-US" altLang="zh-TW" sz="2400" b="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#define abs(x) if(x&gt;0) x; else</a:t>
            </a:r>
            <a:r>
              <a:rPr lang="en-US" altLang="zh-TW" sz="16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-x</a:t>
            </a:r>
          </a:p>
          <a:p>
            <a:pPr algn="l" eaLnBrk="1" hangingPunct="1">
              <a:lnSpc>
                <a:spcPct val="60000"/>
              </a:lnSpc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0" spc="-4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("abs(%d)=%d",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x,abs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(x));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3600" b="0" baseline="300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</a:t>
            </a:r>
            <a:r>
              <a:rPr lang="en-US" altLang="zh-TW" sz="2400" b="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  <a:sym typeface="Wingdings 3" panose="05040102010807070707" pitchFamily="18" charset="2"/>
              </a:rPr>
              <a:t>syntax error</a:t>
            </a:r>
            <a:r>
              <a:rPr lang="en-US" altLang="zh-TW" sz="3200" b="0" dirty="0">
                <a:solidFill>
                  <a:srgbClr val="2D2DB9"/>
                </a:solidFill>
                <a:cs typeface="Times New Roman" panose="02020603050405020304" pitchFamily="18" charset="0"/>
              </a:rPr>
              <a:t>   </a:t>
            </a:r>
          </a:p>
          <a:p>
            <a:pPr algn="l" eaLnBrk="1" hangingPunct="1"/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Of course, we could use a function: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abs(</a:t>
            </a:r>
            <a:r>
              <a:rPr lang="en-US" altLang="zh-TW" sz="24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x){i</a:t>
            </a:r>
            <a:r>
              <a:rPr lang="en-US" altLang="zh-TW" sz="2400" b="0" spc="-6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f(x&gt;0</a:t>
            </a:r>
            <a:r>
              <a:rPr lang="en-US" altLang="zh-TW" sz="2400" b="0" spc="-2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TW" sz="1800" b="0" spc="-2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0" spc="-7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400" b="0" spc="-5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;el</a:t>
            </a:r>
            <a:r>
              <a:rPr lang="en-US" altLang="zh-TW" sz="2400" b="0" spc="-2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se</a:t>
            </a:r>
            <a:r>
              <a:rPr lang="en-US" altLang="zh-TW" sz="1800" b="0" spc="-2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0" spc="-2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rn</a:t>
            </a:r>
            <a:r>
              <a:rPr lang="en-US" altLang="zh-TW" sz="16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altLang="zh-TW" sz="2400" b="0" spc="-14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400" b="0" spc="-2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r>
              <a:rPr lang="en-US" altLang="zh-TW" sz="2400" b="0" spc="-1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</a:t>
            </a:r>
            <a:endParaRPr lang="en-US" altLang="zh-TW" sz="3200" b="0" spc="-100" dirty="0">
              <a:solidFill>
                <a:srgbClr val="2D2DB9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1200"/>
              </a:spcBef>
              <a:buClrTx/>
            </a:pP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But we also could have used the </a:t>
            </a:r>
            <a:r>
              <a:rPr lang="en-US" altLang="zh-TW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?</a:t>
            </a:r>
            <a:r>
              <a:rPr lang="en-US" altLang="zh-TW" sz="3200" dirty="0">
                <a:solidFill>
                  <a:srgbClr val="339933"/>
                </a:solidFill>
                <a:cs typeface="Times New Roman" panose="02020603050405020304" pitchFamily="18" charset="0"/>
              </a:rPr>
              <a:t>:</a:t>
            </a: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 syntax:</a:t>
            </a: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#define abs(x) (x&gt;0)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?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TW" sz="24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17292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3894" y="11430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Tx/>
              <a:buNone/>
              <a:defRPr sz="4300" b="1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ts val="780"/>
              </a:spcBef>
              <a:buClrTx/>
            </a:pP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C’s “?:” syntax:</a:t>
            </a:r>
          </a:p>
          <a:p>
            <a:pPr algn="l" eaLnBrk="1" hangingPunct="1">
              <a:spcBef>
                <a:spcPts val="780"/>
              </a:spcBef>
              <a:buClrTx/>
            </a:pPr>
            <a:r>
              <a:rPr lang="en-US" altLang="zh-TW" sz="28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 err="1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("abs(x)=%d\n",</a:t>
            </a:r>
            <a:r>
              <a:rPr lang="en-US" altLang="zh-TW" sz="28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(x&gt;0)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?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-x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endParaRPr lang="en-US" altLang="zh-TW" sz="2800" b="0" dirty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780"/>
              </a:spcBef>
              <a:buClrTx/>
            </a:pPr>
            <a:endParaRPr lang="en-US" altLang="zh-TW" sz="32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780"/>
              </a:spcBef>
              <a:buClrTx/>
            </a:pPr>
            <a:r>
              <a:rPr lang="en-US" altLang="zh-TW" sz="3200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Python has an </a:t>
            </a: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analogous syntax </a:t>
            </a:r>
            <a:r>
              <a:rPr lang="en-US" altLang="zh-TW" sz="3200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2800" b="0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類似語法</a:t>
            </a:r>
            <a:r>
              <a:rPr lang="en-US" altLang="zh-TW" sz="3200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):</a:t>
            </a:r>
            <a:endParaRPr lang="en-US" altLang="zh-TW" sz="32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780"/>
              </a:spcBef>
              <a:buClrTx/>
            </a:pP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print("abs(x)=",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if </a:t>
            </a:r>
            <a:r>
              <a:rPr lang="en-US" altLang="zh-TW" sz="280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(x&gt;0)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else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-x</a:t>
            </a: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 </a:t>
            </a:r>
          </a:p>
          <a:p>
            <a:pPr algn="l" eaLnBrk="1" hangingPunct="1">
              <a:spcBef>
                <a:spcPts val="780"/>
              </a:spcBef>
              <a:buClrTx/>
            </a:pPr>
            <a:endParaRPr lang="en-US" altLang="zh-TW" sz="32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780"/>
              </a:spcBef>
              <a:buClrTx/>
            </a:pPr>
            <a:r>
              <a:rPr lang="en-US" altLang="zh-TW" sz="3200" b="0" dirty="0">
                <a:solidFill>
                  <a:srgbClr val="000000"/>
                </a:solidFill>
                <a:cs typeface="Times New Roman" panose="02020603050405020304" pitchFamily="18" charset="0"/>
              </a:rPr>
              <a:t>Of course, in the above case, none of this is  necessary, because Python has abs() built-in:</a:t>
            </a:r>
          </a:p>
          <a:p>
            <a:pPr algn="l" eaLnBrk="1" hangingPunct="1">
              <a:spcBef>
                <a:spcPts val="780"/>
              </a:spcBef>
              <a:buClrTx/>
            </a:pPr>
            <a:r>
              <a:rPr lang="en-US" altLang="zh-TW" sz="2800" b="0" dirty="0">
                <a:solidFill>
                  <a:srgbClr val="2D2DB9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print("abs(x)=",abs(x))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729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Using conditionals in </a:t>
            </a:r>
            <a:r>
              <a:rPr lang="en-US" altLang="en-US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expressions</a:t>
            </a:r>
          </a:p>
        </p:txBody>
      </p:sp>
      <p:sp>
        <p:nvSpPr>
          <p:cNvPr id="2" name="Double Bracket 1"/>
          <p:cNvSpPr/>
          <p:nvPr/>
        </p:nvSpPr>
        <p:spPr bwMode="auto">
          <a:xfrm>
            <a:off x="638945" y="4648200"/>
            <a:ext cx="8382000" cy="1447800"/>
          </a:xfrm>
          <a:prstGeom prst="bracketPair">
            <a:avLst>
              <a:gd name="adj" fmla="val 90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64494" y="4191000"/>
            <a:ext cx="6400800" cy="2362200"/>
            <a:chOff x="1371600" y="3733800"/>
            <a:chExt cx="6400800" cy="2362200"/>
          </a:xfrm>
          <a:solidFill>
            <a:srgbClr val="CCFFCC"/>
          </a:solidFill>
        </p:grpSpPr>
        <p:sp>
          <p:nvSpPr>
            <p:cNvPr id="10" name="矩形 1"/>
            <p:cNvSpPr/>
            <p:nvPr/>
          </p:nvSpPr>
          <p:spPr bwMode="auto">
            <a:xfrm>
              <a:off x="1371600" y="3733800"/>
              <a:ext cx="6400800" cy="2362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The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Python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lines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up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better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with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the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notation that is used to define abs(</a:t>
              </a:r>
              <a:r>
                <a:rPr lang="en-US" altLang="zh-TW" sz="1200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800" dirty="0">
                  <a:solidFill>
                    <a:srgbClr val="3333CC"/>
                  </a:solidFill>
                  <a:latin typeface="Times New Roman" charset="0"/>
                </a:rPr>
                <a:t>) in mathematics: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>
                <a:solidFill>
                  <a:srgbClr val="3333CC"/>
                </a:solidFill>
                <a:latin typeface="Times New Roman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dirty="0">
                <a:solidFill>
                  <a:srgbClr val="3333CC"/>
                </a:solidFill>
                <a:latin typeface="Times New Roman" charset="0"/>
              </a:endParaRPr>
            </a:p>
            <a:p>
              <a:pPr fontAlgn="base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                                  x    </a:t>
              </a:r>
              <a:r>
                <a:rPr lang="en-US" altLang="zh-TW" sz="2400" i="1" dirty="0">
                  <a:solidFill>
                    <a:srgbClr val="3333CC"/>
                  </a:solidFill>
                  <a:latin typeface="Times New Roman" charset="0"/>
                </a:rPr>
                <a:t>if (x</a:t>
              </a:r>
              <a:r>
                <a:rPr lang="en-US" altLang="zh-TW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&gt;</a:t>
              </a:r>
              <a:r>
                <a:rPr lang="en-US" altLang="zh-TW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i="1" dirty="0">
                  <a:solidFill>
                    <a:srgbClr val="3333CC"/>
                  </a:solidFill>
                  <a:latin typeface="Times New Roman" charset="0"/>
                </a:rPr>
                <a:t>0)</a:t>
              </a:r>
            </a:p>
            <a:p>
              <a:pPr fontAlgn="base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              abs(x)  =</a:t>
              </a:r>
            </a:p>
            <a:p>
              <a:pPr fontAlgn="base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                                 </a:t>
              </a:r>
              <a:r>
                <a:rPr lang="en-US" altLang="zh-TW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-x    </a:t>
              </a:r>
              <a:r>
                <a:rPr lang="en-US" altLang="zh-TW" sz="2400" i="1" dirty="0">
                  <a:solidFill>
                    <a:srgbClr val="3333CC"/>
                  </a:solidFill>
                  <a:latin typeface="Times New Roman" charset="0"/>
                </a:rPr>
                <a:t>if (x</a:t>
              </a:r>
              <a:r>
                <a:rPr lang="en-US" altLang="zh-TW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dirty="0">
                  <a:solidFill>
                    <a:srgbClr val="3333CC"/>
                  </a:solidFill>
                  <a:latin typeface="Times New Roman" charset="0"/>
                </a:rPr>
                <a:t>≤</a:t>
              </a:r>
              <a:r>
                <a:rPr lang="en-US" altLang="zh-TW" dirty="0">
                  <a:solidFill>
                    <a:srgbClr val="3333CC"/>
                  </a:solidFill>
                  <a:latin typeface="Times New Roman" charset="0"/>
                </a:rPr>
                <a:t> </a:t>
              </a:r>
              <a:r>
                <a:rPr lang="en-US" altLang="zh-TW" sz="2400" i="1" dirty="0">
                  <a:solidFill>
                    <a:srgbClr val="3333CC"/>
                  </a:solidFill>
                  <a:latin typeface="Times New Roman" charset="0"/>
                </a:rPr>
                <a:t>0)</a:t>
              </a:r>
              <a:endParaRPr lang="zh-TW" altLang="en-US" sz="2400" i="1" dirty="0">
                <a:solidFill>
                  <a:srgbClr val="3333CC"/>
                </a:solidFill>
                <a:latin typeface="Times New Roman" charset="0"/>
              </a:endParaRPr>
            </a:p>
          </p:txBody>
        </p:sp>
        <p:sp>
          <p:nvSpPr>
            <p:cNvPr id="11" name="左大括弧 2"/>
            <p:cNvSpPr/>
            <p:nvPr/>
          </p:nvSpPr>
          <p:spPr bwMode="auto">
            <a:xfrm>
              <a:off x="3810000" y="4996475"/>
              <a:ext cx="190658" cy="685800"/>
            </a:xfrm>
            <a:prstGeom prst="leftBrace">
              <a:avLst>
                <a:gd name="adj1" fmla="val 27948"/>
                <a:gd name="adj2" fmla="val 50000"/>
              </a:avLst>
            </a:prstGeom>
            <a:grpFill/>
            <a:ln w="19050" cap="flat" cmpd="sng" algn="ctr">
              <a:solidFill>
                <a:srgbClr val="2D2DB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49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3894" y="11430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Tx/>
              <a:buNone/>
              <a:defRPr sz="4300" b="1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ts val="780"/>
              </a:spcBef>
              <a:buClrTx/>
            </a:pPr>
            <a:r>
              <a:rPr lang="en-US" altLang="zh-TW" sz="3200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Since Python's lambda functions can only be expressions, the ability to put conditions into expressions is helpful:</a:t>
            </a:r>
            <a:endParaRPr lang="en-US" altLang="zh-TW" sz="32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800" b="0" dirty="0" err="1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clipsum</a:t>
            </a:r>
            <a:r>
              <a:rPr lang="en-US" altLang="zh-TW" sz="2800" b="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=lambda arg1,arg2: </a:t>
            </a: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\ </a:t>
            </a:r>
            <a:b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altLang="zh-TW" sz="2800" b="0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 </a:t>
            </a:r>
            <a:r>
              <a:rPr lang="en-US" altLang="zh-TW" sz="2800" b="0" dirty="0" smtClean="0">
                <a:solidFill>
                  <a:srgbClr val="EEA2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arg1+arg2 </a:t>
            </a:r>
            <a:r>
              <a:rPr lang="en-US" altLang="zh-TW" sz="2800" b="0" dirty="0">
                <a:solidFill>
                  <a:srgbClr val="EEA2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if arg1+arg2&lt;100 </a:t>
            </a:r>
            <a:r>
              <a:rPr lang="en-US" altLang="zh-TW" sz="2800" b="0" dirty="0">
                <a:solidFill>
                  <a:srgbClr val="96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else 100</a:t>
            </a: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800" b="0" dirty="0" err="1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clipsum</a:t>
            </a:r>
            <a:r>
              <a:rPr lang="en-US" altLang="zh-TW" sz="2800" b="0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(50,40</a:t>
            </a:r>
            <a:r>
              <a:rPr lang="en-US" altLang="zh-TW" sz="2800" b="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90</a:t>
            </a: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800" b="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clipsum</a:t>
            </a:r>
            <a:r>
              <a:rPr lang="en-US" altLang="zh-TW" sz="2800" b="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(50,60)</a:t>
            </a: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>
                <a:solidFill>
                  <a:srgbClr val="96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100</a:t>
            </a: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en-US" altLang="zh-TW" sz="2800" b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729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Using conditionals in </a:t>
            </a:r>
            <a:r>
              <a:rPr lang="en-US" altLang="en-US" kern="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expressions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3894" y="1143000"/>
            <a:ext cx="914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Tx/>
              <a:buNone/>
              <a:defRPr sz="4300" b="1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ts val="780"/>
              </a:spcBef>
              <a:buClrTx/>
            </a:pPr>
            <a:r>
              <a:rPr lang="en-US" altLang="zh-TW" sz="3200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/>
            </a:r>
            <a:br>
              <a:rPr lang="en-US" altLang="zh-TW" sz="3200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TW" sz="3200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/>
            </a:r>
            <a:br>
              <a:rPr lang="en-US" altLang="zh-TW" sz="3200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en-US" altLang="zh-TW" sz="32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 </a:t>
            </a: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en-US" altLang="zh-TW" sz="2800" b="0" dirty="0">
              <a:solidFill>
                <a:schemeClr val="accent2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0"/>
              </a:spcBef>
              <a:buClrTx/>
            </a:pPr>
            <a:endParaRPr lang="en-US" altLang="zh-TW" sz="2800" b="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0"/>
              </a:spcBef>
              <a:buClrTx/>
            </a:pPr>
            <a:r>
              <a:rPr lang="en-US" altLang="zh-TW" sz="2800" b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en-US" altLang="zh-TW" sz="2800" b="0" dirty="0">
              <a:solidFill>
                <a:schemeClr val="accent2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0"/>
              </a:spcBef>
              <a:buClrTx/>
            </a:pPr>
            <a:endParaRPr lang="en-US" altLang="zh-TW" sz="2800" b="0" dirty="0">
              <a:solidFill>
                <a:srgbClr val="7030A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56" y="609600"/>
            <a:ext cx="103330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200"/>
              </a:spcBef>
            </a:pPr>
            <a:r>
              <a:rPr lang="en-US" altLang="en-US" sz="2800" dirty="0"/>
              <a:t>When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0070C0"/>
                </a:solidFill>
              </a:rPr>
              <a:t>non-</a:t>
            </a:r>
            <a:r>
              <a:rPr lang="en-US" altLang="en-US" sz="2800" b="1" spc="-100" dirty="0" err="1">
                <a:solidFill>
                  <a:srgbClr val="0070C0"/>
                </a:solidFill>
              </a:rPr>
              <a:t>booleans</a:t>
            </a:r>
            <a:r>
              <a:rPr lang="en-US" altLang="en-US" sz="2400" dirty="0"/>
              <a:t> </a:t>
            </a:r>
            <a:r>
              <a:rPr lang="en-US" altLang="en-US" sz="2800" dirty="0"/>
              <a:t>are</a:t>
            </a:r>
            <a:r>
              <a:rPr lang="en-US" altLang="en-US" sz="2400" dirty="0"/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used</a:t>
            </a:r>
            <a:r>
              <a:rPr lang="en-US" altLang="en-US" sz="2400" b="1" spc="-100" dirty="0">
                <a:solidFill>
                  <a:srgbClr val="7030A0"/>
                </a:solidFill>
              </a:rPr>
              <a:t> </a:t>
            </a:r>
            <a:r>
              <a:rPr lang="en-US" altLang="en-US" sz="2800" b="1" spc="-100" dirty="0">
                <a:solidFill>
                  <a:srgbClr val="7030A0"/>
                </a:solidFill>
              </a:rPr>
              <a:t>as </a:t>
            </a:r>
            <a:r>
              <a:rPr lang="en-US" altLang="en-US" sz="2800" b="1" spc="-100" dirty="0" err="1">
                <a:solidFill>
                  <a:srgbClr val="7030A0"/>
                </a:solidFill>
              </a:rPr>
              <a:t>booleans</a:t>
            </a:r>
            <a:r>
              <a:rPr lang="en-US" altLang="en-US" sz="2800" dirty="0"/>
              <a:t>,</a:t>
            </a:r>
            <a:r>
              <a:rPr lang="en-US" altLang="en-US" sz="24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0</a:t>
            </a:r>
            <a:r>
              <a:rPr lang="en-US" altLang="en-US" sz="2400" dirty="0"/>
              <a:t> </a:t>
            </a:r>
            <a:r>
              <a:rPr lang="en-US" altLang="en-US" sz="2800" dirty="0"/>
              <a:t>is</a:t>
            </a:r>
            <a:r>
              <a:rPr lang="en-US" altLang="en-US" sz="2400" dirty="0"/>
              <a:t> </a:t>
            </a:r>
            <a:r>
              <a:rPr lang="en-US" altLang="en-US" sz="2800" dirty="0"/>
              <a:t>treated</a:t>
            </a:r>
            <a:r>
              <a:rPr lang="en-US" altLang="en-US" sz="2400" dirty="0"/>
              <a:t> </a:t>
            </a:r>
            <a:r>
              <a:rPr lang="en-US" altLang="en-US" sz="2800" dirty="0" smtClean="0"/>
              <a:t>as </a:t>
            </a:r>
            <a:r>
              <a:rPr lang="en-US" altLang="en-US" sz="2800" dirty="0">
                <a:solidFill>
                  <a:srgbClr val="000000"/>
                </a:solidFill>
              </a:rPr>
              <a:t>False</a:t>
            </a:r>
            <a:r>
              <a:rPr lang="en-US" altLang="en-US" sz="2800" dirty="0">
                <a:solidFill>
                  <a:srgbClr val="FFC000"/>
                </a:solidFill>
              </a:rPr>
              <a:t> </a:t>
            </a:r>
            <a:r>
              <a:rPr lang="en-US" altLang="en-US" sz="2800" dirty="0"/>
              <a:t>(</a:t>
            </a:r>
            <a:r>
              <a:rPr lang="en-US" altLang="en-US" dirty="0"/>
              <a:t>just like in C++, </a:t>
            </a:r>
            <a:r>
              <a:rPr lang="en-US" altLang="en-US" dirty="0" err="1"/>
              <a:t>eg</a:t>
            </a:r>
            <a:r>
              <a:rPr lang="en-US" altLang="en-US" dirty="0"/>
              <a:t>:  </a:t>
            </a:r>
            <a:r>
              <a:rPr lang="en-US" altLang="en-US" i="1" dirty="0" err="1"/>
              <a:t>cin</a:t>
            </a:r>
            <a:r>
              <a:rPr lang="en-US" altLang="en-US" i="1" dirty="0"/>
              <a:t>&gt;&gt;x; if (</a:t>
            </a:r>
            <a:r>
              <a:rPr lang="en-US" altLang="en-US" b="1" i="1" dirty="0">
                <a:solidFill>
                  <a:srgbClr val="7030A0"/>
                </a:solidFill>
              </a:rPr>
              <a:t>!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dirty="0"/>
              <a:t>)</a:t>
            </a:r>
            <a:r>
              <a:rPr lang="en-US" altLang="en-US" i="1" dirty="0" err="1"/>
              <a:t>cout</a:t>
            </a:r>
            <a:r>
              <a:rPr lang="en-US" altLang="en-US" i="1" dirty="0"/>
              <a:t>&lt;&lt; "</a:t>
            </a:r>
            <a:r>
              <a:rPr lang="en-US" altLang="en-US" i="1" dirty="0">
                <a:solidFill>
                  <a:srgbClr val="FFC000"/>
                </a:solidFill>
              </a:rPr>
              <a:t>It was 0.</a:t>
            </a:r>
            <a:r>
              <a:rPr lang="en-US" altLang="en-US" i="1" dirty="0"/>
              <a:t>";</a:t>
            </a:r>
            <a:r>
              <a:rPr lang="en-US" altLang="en-US" sz="2800" dirty="0"/>
              <a:t>)</a:t>
            </a:r>
          </a:p>
          <a:p>
            <a:pPr lvl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True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50" dirty="0"/>
              <a:t>G</a:t>
            </a:r>
            <a:r>
              <a:rPr lang="en-US" altLang="en-US" sz="2800" spc="-70" dirty="0"/>
              <a:t>oin</a:t>
            </a:r>
            <a:r>
              <a:rPr lang="en-US" altLang="en-US" sz="2800" spc="-50" dirty="0"/>
              <a:t>g</a:t>
            </a:r>
            <a:r>
              <a:rPr lang="en-US" altLang="en-US" spc="-50" dirty="0"/>
              <a:t> </a:t>
            </a:r>
            <a:r>
              <a:rPr lang="en-US" altLang="en-US" sz="2800" spc="-50" dirty="0"/>
              <a:t>b</a:t>
            </a:r>
            <a:r>
              <a:rPr lang="en-US" altLang="en-US" sz="2800" spc="-110" dirty="0"/>
              <a:t>ey</a:t>
            </a:r>
            <a:r>
              <a:rPr lang="en-US" altLang="en-US" sz="2800" spc="-70" dirty="0"/>
              <a:t>on</a:t>
            </a:r>
            <a:r>
              <a:rPr lang="en-US" altLang="en-US" sz="2800" spc="-50" dirty="0"/>
              <a:t>d</a:t>
            </a:r>
            <a:r>
              <a:rPr lang="en-US" altLang="en-US" sz="2400" spc="-50" dirty="0"/>
              <a:t> </a:t>
            </a:r>
            <a:r>
              <a:rPr lang="en-US" altLang="en-US" sz="2800" spc="-160" dirty="0">
                <a:solidFill>
                  <a:srgbClr val="000000"/>
                </a:solidFill>
                <a:cs typeface="+mn-cs"/>
              </a:rPr>
              <a:t>C</a:t>
            </a:r>
            <a:r>
              <a:rPr lang="en-US" altLang="en-US" spc="-5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altLang="en-US" spc="-46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,</a:t>
            </a:r>
            <a:r>
              <a:rPr lang="en-US" altLang="en-US" sz="2400" spc="-5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en-US" sz="2800" spc="-50" dirty="0" smtClean="0">
                <a:solidFill>
                  <a:srgbClr val="000000"/>
                </a:solidFill>
                <a:cs typeface="+mn-cs"/>
              </a:rPr>
              <a:t>Pyt</a:t>
            </a:r>
            <a:r>
              <a:rPr lang="en-US" altLang="en-US" sz="2800" spc="-70" dirty="0" smtClean="0">
                <a:solidFill>
                  <a:srgbClr val="000000"/>
                </a:solidFill>
                <a:cs typeface="+mn-cs"/>
              </a:rPr>
              <a:t>hon</a:t>
            </a:r>
            <a:r>
              <a:rPr lang="en-US" altLang="en-US" sz="2400" spc="-7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en-US" sz="2800" spc="-70" dirty="0">
                <a:solidFill>
                  <a:srgbClr val="000000"/>
                </a:solidFill>
                <a:cs typeface="+mn-cs"/>
              </a:rPr>
              <a:t>als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o</a:t>
            </a:r>
            <a:r>
              <a:rPr lang="en-US" altLang="en-US" sz="2400" spc="-5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treats</a:t>
            </a:r>
            <a:r>
              <a:rPr lang="en-US" altLang="en-US" sz="2400" spc="-5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  <a:cs typeface="+mn-cs"/>
              </a:rPr>
              <a:t>empty</a:t>
            </a:r>
            <a:r>
              <a:rPr lang="en-US" altLang="en-US" sz="2000" spc="-5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FF0000"/>
                </a:solidFill>
                <a:cs typeface="+mn-cs"/>
              </a:rPr>
              <a:t>things</a:t>
            </a:r>
            <a:r>
              <a:rPr lang="en-US" altLang="en-US" sz="2400" spc="-5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en-US" sz="2800" spc="-50" dirty="0">
                <a:solidFill>
                  <a:srgbClr val="000000"/>
                </a:solidFill>
                <a:cs typeface="+mn-cs"/>
              </a:rPr>
              <a:t>as </a:t>
            </a:r>
            <a:r>
              <a:rPr lang="en-US" altLang="en-US" sz="2800" spc="-210" dirty="0" smtClean="0">
                <a:solidFill>
                  <a:srgbClr val="FFC000"/>
                </a:solidFill>
                <a:cs typeface="+mn-cs"/>
              </a:rPr>
              <a:t>F</a:t>
            </a:r>
            <a:r>
              <a:rPr lang="en-US" altLang="en-US" sz="2800" spc="-50" dirty="0" smtClean="0">
                <a:solidFill>
                  <a:srgbClr val="FFC000"/>
                </a:solidFill>
                <a:cs typeface="+mn-cs"/>
              </a:rPr>
              <a:t>als</a:t>
            </a:r>
            <a:r>
              <a:rPr lang="en-US" altLang="en-US" sz="2800" spc="-100" dirty="0" smtClean="0">
                <a:solidFill>
                  <a:srgbClr val="FFC000"/>
                </a:solidFill>
                <a:cs typeface="+mn-cs"/>
              </a:rPr>
              <a:t>e</a:t>
            </a:r>
            <a:r>
              <a:rPr lang="en-US" altLang="en-US" sz="2800" spc="-50" dirty="0" smtClean="0"/>
              <a:t>: </a:t>
            </a:r>
          </a:p>
          <a:p>
            <a:pPr lvl="1"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 </a:t>
            </a:r>
            <a:r>
              <a:rPr lang="en-US" altLang="en-US" sz="2200" b="1" dirty="0" err="1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not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""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[]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set() 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200" b="1" dirty="0">
                <a:solidFill>
                  <a:srgbClr val="FFC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</a:p>
          <a:p>
            <a:pPr marL="285750" indent="-285750">
              <a:spcBef>
                <a:spcPts val="900"/>
              </a:spcBef>
            </a:pPr>
            <a:r>
              <a:rPr lang="en-US" altLang="en-US" sz="2800" spc="-100" dirty="0"/>
              <a:t>No</a:t>
            </a:r>
            <a:r>
              <a:rPr lang="en-US" altLang="en-US" sz="2800" spc="-80" dirty="0"/>
              <a:t>n-</a:t>
            </a:r>
            <a:r>
              <a:rPr lang="en-US" altLang="en-US" sz="2800" spc="-80" dirty="0" err="1"/>
              <a:t>boolean</a:t>
            </a:r>
            <a:r>
              <a:rPr lang="en-US" altLang="en-US" sz="2800" spc="-50" dirty="0" err="1"/>
              <a:t>s</a:t>
            </a:r>
            <a:r>
              <a:rPr lang="en-US" altLang="en-US" sz="1800" dirty="0"/>
              <a:t> </a:t>
            </a:r>
            <a:r>
              <a:rPr lang="en-US" altLang="en-US" sz="2800" b="1" i="1" spc="-100" dirty="0"/>
              <a:t>keep their original value</a:t>
            </a:r>
            <a:r>
              <a:rPr lang="en-US" altLang="en-US" sz="2800" b="1" i="1" spc="-300" dirty="0"/>
              <a:t>s</a:t>
            </a:r>
            <a:r>
              <a:rPr lang="en-US" altLang="en-US" sz="2800" dirty="0"/>
              <a:t>,</a:t>
            </a:r>
            <a:r>
              <a:rPr lang="en-US" altLang="en-US" sz="1800" dirty="0"/>
              <a:t> </a:t>
            </a:r>
            <a:r>
              <a:rPr lang="en-US" altLang="en-US" sz="2800" spc="-50" dirty="0"/>
              <a:t>w</a:t>
            </a:r>
            <a:r>
              <a:rPr lang="en-US" altLang="en-US" sz="2800" spc="-80" dirty="0"/>
              <a:t>he</a:t>
            </a:r>
            <a:r>
              <a:rPr lang="en-US" altLang="en-US" sz="2800" spc="-50" dirty="0"/>
              <a:t>n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used</a:t>
            </a:r>
            <a:r>
              <a:rPr lang="en-US" altLang="en-US" sz="2400" spc="-50" dirty="0"/>
              <a:t> </a:t>
            </a:r>
            <a:r>
              <a:rPr lang="en-US" altLang="en-US" sz="2800" spc="-50" dirty="0"/>
              <a:t>in</a:t>
            </a:r>
            <a:r>
              <a:rPr lang="en-US" altLang="en-US" sz="2400" spc="-50" dirty="0"/>
              <a:t> </a:t>
            </a:r>
            <a:r>
              <a:rPr lang="en-US" altLang="en-US" sz="2800" spc="-80" dirty="0" smtClean="0"/>
              <a:t>logi</a:t>
            </a:r>
            <a:r>
              <a:rPr lang="en-US" altLang="en-US" sz="2800" spc="-100" dirty="0" smtClean="0"/>
              <a:t>c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>
              <a:lnSpc>
                <a:spcPct val="75000"/>
              </a:lnSpc>
              <a:spcBef>
                <a:spcPts val="30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#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yo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u still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need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 to 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evaluate 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t</a:t>
            </a:r>
            <a:r>
              <a:rPr lang="en-US" altLang="en-US" sz="2200" spc="-50" dirty="0">
                <a:solidFill>
                  <a:srgbClr val="FF9393"/>
                </a:solidFill>
                <a:cs typeface="Arial" panose="020B0604020202020204" pitchFamily="34" charset="0"/>
              </a:rPr>
              <a:t>h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e 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something</a:t>
            </a:r>
            <a:r>
              <a:rPr lang="en-US" altLang="en-US" sz="2200" dirty="0">
                <a:solidFill>
                  <a:srgbClr val="FF939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200" spc="-40" dirty="0" smtClean="0">
                <a:solidFill>
                  <a:srgbClr val="FF9393"/>
                </a:solidFill>
                <a:cs typeface="Arial" panose="020B0604020202020204" pitchFamily="34" charset="0"/>
              </a:rPr>
              <a:t>so </a:t>
            </a:r>
            <a:r>
              <a:rPr lang="en-US" altLang="en-US" sz="2200" spc="-40" dirty="0">
                <a:solidFill>
                  <a:srgbClr val="FF9393"/>
                </a:solidFill>
                <a:cs typeface="Arial" panose="020B0604020202020204" pitchFamily="34" charset="0"/>
              </a:rPr>
              <a:t>we get an answer o</a:t>
            </a:r>
            <a:r>
              <a:rPr lang="en-US" altLang="en-US" sz="2200" dirty="0">
                <a:solidFill>
                  <a:srgbClr val="FF9393"/>
                </a:solidFill>
                <a:cs typeface="Arial" panose="020B0604020202020204" pitchFamily="34" charset="0"/>
              </a:rPr>
              <a:t>f: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spc="-100" dirty="0">
                <a:solidFill>
                  <a:srgbClr val="FFFF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altLang="en-US" sz="18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200" spc="-100" dirty="0">
                <a:solidFill>
                  <a:srgbClr val="BFBFB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5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6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r>
              <a:rPr lang="en-US" altLang="en-US" sz="16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and</a:t>
            </a:r>
            <a:r>
              <a:rPr lang="en-US" altLang="en-US" sz="20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  <a:r>
              <a:rPr lang="en-US" altLang="en-US" sz="2200" dirty="0">
                <a:solidFill>
                  <a:srgbClr val="FF9393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The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aren’t needed:</a:t>
            </a:r>
            <a:r>
              <a:rPr lang="en-US" altLang="en-US" sz="2000" spc="-30" dirty="0">
                <a:solidFill>
                  <a:srgbClr val="FF9393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2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</a:t>
            </a:r>
            <a:r>
              <a:rPr lang="en-US" altLang="en-US" sz="2200" spc="-30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has precedence </a:t>
            </a:r>
            <a:r>
              <a:rPr lang="en-US" altLang="en-US" sz="2200" spc="-100" dirty="0">
                <a:solidFill>
                  <a:srgbClr val="FF9393"/>
                </a:solidFill>
                <a:cs typeface="Arial" panose="020B0604020202020204" pitchFamily="34" charset="0"/>
              </a:rPr>
              <a:t>ov</a:t>
            </a:r>
            <a:r>
              <a:rPr lang="en-US" altLang="en-US" sz="2200" spc="-30" dirty="0">
                <a:solidFill>
                  <a:srgbClr val="FF9393"/>
                </a:solidFill>
                <a:cs typeface="Arial" panose="020B0604020202020204" pitchFamily="34" charset="0"/>
              </a:rPr>
              <a:t>er </a:t>
            </a:r>
            <a:r>
              <a:rPr lang="en-US" altLang="en-US" sz="2200" spc="-10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an</a:t>
            </a:r>
            <a:r>
              <a:rPr lang="en-US" altLang="en-US" sz="2200" spc="-30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</a:t>
            </a:r>
          </a:p>
          <a:p>
            <a:pPr marL="457200" lvl="1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en-US" sz="2200" b="1" spc="-10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7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 smtClean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0+0j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{}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spc="-100" dirty="0">
                <a:solidFill>
                  <a:srgbClr val="FF0000"/>
                </a:solidFill>
                <a:latin typeface="Lucida Console" pitchFamily="49" charset="0"/>
              </a:rPr>
              <a:t>''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'string!'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r>
              <a:rPr lang="en-US" altLang="en-US" sz="2200" b="1" spc="-100" dirty="0" smtClean="0">
                <a:solidFill>
                  <a:srgbClr val="0070C0"/>
                </a:solidFill>
                <a:latin typeface="Lucida Console" pitchFamily="49" charset="0"/>
              </a:rPr>
              <a:t>2.718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FFFFFF">
                    <a:lumMod val="75000"/>
                  </a:srgbClr>
                </a:solidFill>
                <a:latin typeface="Lucida Console" pitchFamily="49" charset="0"/>
              </a:rPr>
              <a:t>&gt;&gt;&gt; 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print("First non-null:",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a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FF0000"/>
                </a:solidFill>
                <a:latin typeface="Lucida Console" pitchFamily="49" charset="0"/>
              </a:rPr>
              <a:t>c 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d</a:t>
            </a:r>
            <a:r>
              <a:rPr lang="en-US" altLang="en-US" sz="2200" b="1" spc="-100" dirty="0">
                <a:solidFill>
                  <a:srgbClr val="7030A0"/>
                </a:solidFill>
                <a:latin typeface="Lucida Console" pitchFamily="49" charset="0"/>
              </a:rPr>
              <a:t> or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e</a:t>
            </a: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spc="-100" dirty="0">
                <a:solidFill>
                  <a:srgbClr val="000000"/>
                </a:solidFill>
                <a:latin typeface="Lucida Console" pitchFamily="49" charset="0"/>
              </a:rPr>
              <a:t>First non-null: </a:t>
            </a:r>
            <a:r>
              <a:rPr lang="en-US" altLang="en-US" sz="2200" b="1" spc="-100" dirty="0">
                <a:solidFill>
                  <a:srgbClr val="0070C0"/>
                </a:solidFill>
                <a:latin typeface="Lucida Console" pitchFamily="49" charset="0"/>
              </a:rPr>
              <a:t>string!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&gt;&gt;&gt;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(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0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{}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"a"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7030A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or</a:t>
            </a:r>
            <a:r>
              <a:rPr lang="en-US" altLang="en-US" sz="2200" b="1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3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 * 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  <a:r>
              <a:rPr lang="en-US" altLang="en-US" sz="2200" dirty="0" err="1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aaaaa</a:t>
            </a:r>
            <a:r>
              <a:rPr lang="en-US" altLang="en-US" sz="2200" dirty="0">
                <a:solidFill>
                  <a:srgbClr val="0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</a:t>
            </a:r>
            <a:endParaRPr lang="en-US" altLang="en-US" sz="2200" b="1" spc="-1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5" y="45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74" kern="0" dirty="0">
                <a:solidFill>
                  <a:srgbClr val="0070C0"/>
                </a:solidFill>
                <a:latin typeface="Elephant" panose="02020904090505020303" pitchFamily="18" charset="0"/>
              </a:rPr>
              <a:t>Non-Booleans in Comparisons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7340848" y="434793"/>
            <a:ext cx="3125129" cy="784901"/>
            <a:chOff x="-734800" y="434792"/>
            <a:chExt cx="3125129" cy="784901"/>
          </a:xfrm>
        </p:grpSpPr>
        <p:sp>
          <p:nvSpPr>
            <p:cNvPr id="6" name="Trapezoid 5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4</a:t>
              </a: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/>
              </a:r>
              <a:b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#40</a:t>
              </a:r>
              <a:endParaRPr kumimoji="1"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1893094" y="2819400"/>
            <a:ext cx="7010400" cy="2667000"/>
          </a:xfrm>
          <a:prstGeom prst="wedgeRoundRectCallout">
            <a:avLst>
              <a:gd name="adj1" fmla="val -20676"/>
              <a:gd name="adj2" fmla="val -131120"/>
              <a:gd name="adj3" fmla="val 16667"/>
            </a:avLst>
          </a:prstGeom>
          <a:solidFill>
            <a:srgbClr val="B5B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This was a different topic, but it could be used in similar ways (</a:t>
            </a:r>
            <a:r>
              <a:rPr lang="en-US" sz="4400" dirty="0" err="1" smtClean="0">
                <a:solidFill>
                  <a:schemeClr val="tx1"/>
                </a:solidFill>
              </a:rPr>
              <a:t>eg</a:t>
            </a:r>
            <a:r>
              <a:rPr lang="en-US" sz="4400" dirty="0" smtClean="0">
                <a:solidFill>
                  <a:schemeClr val="tx1"/>
                </a:solidFill>
              </a:rPr>
              <a:t>, in the current homework).</a:t>
            </a:r>
          </a:p>
        </p:txBody>
      </p:sp>
    </p:spTree>
    <p:extLst>
      <p:ext uri="{BB962C8B-B14F-4D97-AF65-F5344CB8AC3E}">
        <p14:creationId xmlns:p14="http://schemas.microsoft.com/office/powerpoint/2010/main" val="279598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a=f();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print("a=",a)		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1,2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dirty="0" smtClean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b="1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z="2400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spc="-7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Same output as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0"/>
            <a:ext cx="9105900" cy="68580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Lecture 5, we learned </a:t>
            </a:r>
            <a:r>
              <a:rPr lang="en-US" sz="3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define functions</a:t>
            </a: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syntax.</a:t>
            </a:r>
          </a:p>
          <a:p>
            <a:pPr lvl="1">
              <a:lnSpc>
                <a:spcPct val="85000"/>
              </a:lnSpc>
              <a:spcBef>
                <a:spcPts val="10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Where they can be defined.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Including bizarre places, like inside an if's body.</a:t>
            </a:r>
          </a:p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B1D7FD"/>
                </a:solidFill>
              </a:rPr>
              <a:t>In Lecture 6, we learned </a:t>
            </a:r>
            <a:r>
              <a:rPr lang="en-US" sz="3400" b="1" dirty="0" smtClean="0">
                <a:solidFill>
                  <a:srgbClr val="B1D7FD"/>
                </a:solidFill>
              </a:rPr>
              <a:t>how to pass arguments </a:t>
            </a:r>
            <a:r>
              <a:rPr lang="en-US" sz="3400" dirty="0" smtClean="0">
                <a:solidFill>
                  <a:srgbClr val="B1D7FD"/>
                </a:solidFill>
              </a:rPr>
              <a:t>to functions (which the function then receives as </a:t>
            </a:r>
            <a:r>
              <a:rPr lang="en-US" sz="3400" i="1" dirty="0" smtClean="0">
                <a:solidFill>
                  <a:srgbClr val="B1D7FD"/>
                </a:solidFill>
              </a:rPr>
              <a:t>parameters</a:t>
            </a:r>
            <a:r>
              <a:rPr lang="en-US" sz="3400" dirty="0" smtClean="0">
                <a:solidFill>
                  <a:srgbClr val="B1D7FD"/>
                </a:solidFill>
              </a:rPr>
              <a:t>)</a:t>
            </a:r>
            <a:r>
              <a:rPr lang="en-US" sz="3400" dirty="0" smtClean="0">
                <a:solidFill>
                  <a:srgbClr val="C0DFFD"/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syntax for the 6 types of parameters.</a:t>
            </a:r>
          </a:p>
          <a:p>
            <a:pPr lvl="1">
              <a:lnSpc>
                <a:spcPct val="85000"/>
              </a:lnSpc>
              <a:spcBef>
                <a:spcPts val="1000"/>
              </a:spcBef>
            </a:pPr>
            <a:r>
              <a:rPr lang="en-US" sz="3200" dirty="0">
                <a:solidFill>
                  <a:srgbClr val="B2B2B2"/>
                </a:solidFill>
              </a:rPr>
              <a:t>P</a:t>
            </a:r>
            <a:r>
              <a:rPr lang="en-US" sz="3200" dirty="0" smtClean="0">
                <a:solidFill>
                  <a:srgbClr val="B2B2B2"/>
                </a:solidFill>
              </a:rPr>
              <a:t>otential bugs caused by: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default only being initialized once.</a:t>
            </a:r>
          </a:p>
          <a:p>
            <a:pPr lvl="2">
              <a:lnSpc>
                <a:spcPct val="85000"/>
              </a:lnSpc>
              <a:spcBef>
                <a:spcPts val="6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incorrect forwarding of </a:t>
            </a:r>
            <a:r>
              <a:rPr lang="en-US" sz="3200" i="1" dirty="0" smtClean="0">
                <a:solidFill>
                  <a:srgbClr val="B2B2B2"/>
                </a:solidFill>
              </a:rPr>
              <a:t>the tuple of extra arguments </a:t>
            </a:r>
            <a:r>
              <a:rPr lang="en-US" sz="3200" dirty="0" smtClean="0">
                <a:solidFill>
                  <a:srgbClr val="B2B2B2"/>
                </a:solidFill>
              </a:rPr>
              <a:t>or </a:t>
            </a:r>
            <a:r>
              <a:rPr lang="en-US" sz="3200" i="1" dirty="0" smtClean="0">
                <a:solidFill>
                  <a:srgbClr val="B2B2B2"/>
                </a:solidFill>
              </a:rPr>
              <a:t>the dictionary of extra keywords</a:t>
            </a:r>
            <a:r>
              <a:rPr lang="en-US" sz="3200" dirty="0" smtClean="0">
                <a:solidFill>
                  <a:srgbClr val="B2B2B2"/>
                </a:solidFill>
              </a:rPr>
              <a:t>.</a:t>
            </a:r>
          </a:p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0000FF"/>
                </a:solidFill>
              </a:rPr>
              <a:t>Let's now consider </a:t>
            </a:r>
            <a:r>
              <a:rPr lang="en-US" sz="3400" b="1" dirty="0">
                <a:solidFill>
                  <a:srgbClr val="0000FF"/>
                </a:solidFill>
              </a:rPr>
              <a:t>how to </a:t>
            </a:r>
            <a:r>
              <a:rPr lang="en-US" sz="3400" b="1" dirty="0" smtClean="0">
                <a:solidFill>
                  <a:srgbClr val="0000FF"/>
                </a:solidFill>
              </a:rPr>
              <a:t>return values</a:t>
            </a:r>
            <a:r>
              <a:rPr lang="en-US" sz="3400" dirty="0" smtClean="0">
                <a:solidFill>
                  <a:srgbClr val="0000FF"/>
                </a:solidFill>
              </a:rPr>
              <a:t>:</a:t>
            </a:r>
            <a:endParaRPr lang="en-US" sz="3400" dirty="0">
              <a:solidFill>
                <a:srgbClr val="0000FF"/>
              </a:solidFill>
            </a:endParaRP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Including how to return </a:t>
            </a:r>
            <a:r>
              <a:rPr lang="en-US" sz="3200" b="1" dirty="0" smtClean="0"/>
              <a:t>multiple values</a:t>
            </a:r>
            <a:r>
              <a:rPr lang="en-US" sz="3200" dirty="0" smtClean="0"/>
              <a:t>.</a:t>
            </a:r>
          </a:p>
          <a:p>
            <a:pPr marL="0" indent="0">
              <a:lnSpc>
                <a:spcPct val="85000"/>
              </a:lnSpc>
              <a:spcBef>
                <a:spcPts val="100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7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=f()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a=f();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print("a=",a)		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f(): return 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1,2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=f()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print("x=",x," y=",y)	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b="1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z="2400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spc="-7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Same output as before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rc 5"/>
          <p:cNvSpPr/>
          <p:nvPr/>
        </p:nvSpPr>
        <p:spPr>
          <a:xfrm rot="2741117" flipH="1">
            <a:off x="2877158" y="1967385"/>
            <a:ext cx="7554280" cy="4594761"/>
          </a:xfrm>
          <a:prstGeom prst="arc">
            <a:avLst>
              <a:gd name="adj1" fmla="val 14165077"/>
              <a:gd name="adj2" fmla="val 424105"/>
            </a:avLst>
          </a:prstGeom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19376" y="2541722"/>
            <a:ext cx="7749152" cy="1286359"/>
          </a:xfrm>
          <a:custGeom>
            <a:avLst/>
            <a:gdLst>
              <a:gd name="connsiteX0" fmla="*/ 7640664 w 7640664"/>
              <a:gd name="connsiteY0" fmla="*/ 1286359 h 1286359"/>
              <a:gd name="connsiteX1" fmla="*/ 6617776 w 7640664"/>
              <a:gd name="connsiteY1" fmla="*/ 836908 h 1286359"/>
              <a:gd name="connsiteX2" fmla="*/ 4432515 w 7640664"/>
              <a:gd name="connsiteY2" fmla="*/ 232474 h 1286359"/>
              <a:gd name="connsiteX3" fmla="*/ 1751308 w 7640664"/>
              <a:gd name="connsiteY3" fmla="*/ 201478 h 1286359"/>
              <a:gd name="connsiteX4" fmla="*/ 464949 w 7640664"/>
              <a:gd name="connsiteY4" fmla="*/ 170481 h 1286359"/>
              <a:gd name="connsiteX5" fmla="*/ 185979 w 7640664"/>
              <a:gd name="connsiteY5" fmla="*/ 92990 h 1286359"/>
              <a:gd name="connsiteX6" fmla="*/ 0 w 7640664"/>
              <a:gd name="connsiteY6" fmla="*/ 0 h 1286359"/>
              <a:gd name="connsiteX7" fmla="*/ 0 w 7640664"/>
              <a:gd name="connsiteY7" fmla="*/ 0 h 128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0664" h="1286359">
                <a:moveTo>
                  <a:pt x="7640664" y="1286359"/>
                </a:moveTo>
                <a:cubicBezTo>
                  <a:pt x="7396565" y="1149457"/>
                  <a:pt x="7152467" y="1012555"/>
                  <a:pt x="6617776" y="836908"/>
                </a:cubicBezTo>
                <a:cubicBezTo>
                  <a:pt x="6083084" y="661260"/>
                  <a:pt x="5243593" y="338379"/>
                  <a:pt x="4432515" y="232474"/>
                </a:cubicBezTo>
                <a:cubicBezTo>
                  <a:pt x="3621437" y="126569"/>
                  <a:pt x="1751308" y="201478"/>
                  <a:pt x="1751308" y="201478"/>
                </a:cubicBezTo>
                <a:cubicBezTo>
                  <a:pt x="1090047" y="191146"/>
                  <a:pt x="725837" y="188562"/>
                  <a:pt x="464949" y="170481"/>
                </a:cubicBezTo>
                <a:cubicBezTo>
                  <a:pt x="204061" y="152400"/>
                  <a:pt x="263470" y="121403"/>
                  <a:pt x="185979" y="92990"/>
                </a:cubicBezTo>
                <a:cubicBezTo>
                  <a:pt x="108487" y="6457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0173868">
            <a:off x="801822" y="1590207"/>
            <a:ext cx="8991152" cy="3443285"/>
          </a:xfrm>
          <a:prstGeom prst="arc">
            <a:avLst>
              <a:gd name="adj1" fmla="val 12314088"/>
              <a:gd name="adj2" fmla="val 3520"/>
            </a:avLst>
          </a:prstGeom>
          <a:ln w="28575">
            <a:solidFill>
              <a:srgbClr val="00B0F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9897543">
            <a:off x="3535863" y="1620860"/>
            <a:ext cx="6105156" cy="2985057"/>
          </a:xfrm>
          <a:prstGeom prst="arc">
            <a:avLst>
              <a:gd name="adj1" fmla="val 13590456"/>
              <a:gd name="adj2" fmla="val 120687"/>
            </a:avLst>
          </a:prstGeom>
          <a:ln w="28575">
            <a:solidFill>
              <a:srgbClr val="00B0F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=f()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a=f();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print("a=",a)		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1,2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=f()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print("x=",x," y=",y)	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rgbClr val="8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ReturningMultiValues.py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z="2400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spc="-7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				</a:t>
            </a:r>
            <a:r>
              <a:rPr lang="en-US" altLang="zh-TW" sz="2400" dirty="0"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spc="-70" dirty="0" smtClean="0">
                <a:solidFill>
                  <a:srgbClr val="00B0F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z="2400" spc="-70" dirty="0">
                <a:solidFill>
                  <a:srgbClr val="00B0F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</a:t>
            </a:r>
            <a:r>
              <a:rPr lang="en-US" altLang="zh-TW" sz="2400" spc="-70" dirty="0">
                <a:solidFill>
                  <a:srgbClr val="86000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before</a:t>
            </a:r>
            <a:endParaRPr lang="en-US" altLang="zh-TW" sz="2400" spc="-70" dirty="0">
              <a:solidFill>
                <a:srgbClr val="860000"/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Yes, it is legal</a:t>
            </a:r>
            <a:endParaRPr lang="en-US" altLang="zh-TW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Arc 3"/>
          <p:cNvSpPr/>
          <p:nvPr/>
        </p:nvSpPr>
        <p:spPr>
          <a:xfrm rot="10173868">
            <a:off x="801822" y="1590207"/>
            <a:ext cx="8991152" cy="3443285"/>
          </a:xfrm>
          <a:prstGeom prst="arc">
            <a:avLst>
              <a:gd name="adj1" fmla="val 12314088"/>
              <a:gd name="adj2" fmla="val 3520"/>
            </a:avLst>
          </a:prstGeom>
          <a:ln w="28575">
            <a:solidFill>
              <a:srgbClr val="00B0F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 rot="9897543">
            <a:off x="3535863" y="1620860"/>
            <a:ext cx="6105156" cy="2985057"/>
          </a:xfrm>
          <a:prstGeom prst="arc">
            <a:avLst>
              <a:gd name="adj1" fmla="val 13590456"/>
              <a:gd name="adj2" fmla="val 120687"/>
            </a:avLst>
          </a:prstGeom>
          <a:ln w="28575">
            <a:solidFill>
              <a:srgbClr val="00B0F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 rot="2741117" flipH="1">
            <a:off x="2877158" y="1967385"/>
            <a:ext cx="7554280" cy="4594761"/>
          </a:xfrm>
          <a:prstGeom prst="arc">
            <a:avLst>
              <a:gd name="adj1" fmla="val 14165077"/>
              <a:gd name="adj2" fmla="val 424105"/>
            </a:avLst>
          </a:prstGeom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19376" y="2541722"/>
            <a:ext cx="7749152" cy="1286359"/>
          </a:xfrm>
          <a:custGeom>
            <a:avLst/>
            <a:gdLst>
              <a:gd name="connsiteX0" fmla="*/ 7640664 w 7640664"/>
              <a:gd name="connsiteY0" fmla="*/ 1286359 h 1286359"/>
              <a:gd name="connsiteX1" fmla="*/ 6617776 w 7640664"/>
              <a:gd name="connsiteY1" fmla="*/ 836908 h 1286359"/>
              <a:gd name="connsiteX2" fmla="*/ 4432515 w 7640664"/>
              <a:gd name="connsiteY2" fmla="*/ 232474 h 1286359"/>
              <a:gd name="connsiteX3" fmla="*/ 1751308 w 7640664"/>
              <a:gd name="connsiteY3" fmla="*/ 201478 h 1286359"/>
              <a:gd name="connsiteX4" fmla="*/ 464949 w 7640664"/>
              <a:gd name="connsiteY4" fmla="*/ 170481 h 1286359"/>
              <a:gd name="connsiteX5" fmla="*/ 185979 w 7640664"/>
              <a:gd name="connsiteY5" fmla="*/ 92990 h 1286359"/>
              <a:gd name="connsiteX6" fmla="*/ 0 w 7640664"/>
              <a:gd name="connsiteY6" fmla="*/ 0 h 1286359"/>
              <a:gd name="connsiteX7" fmla="*/ 0 w 7640664"/>
              <a:gd name="connsiteY7" fmla="*/ 0 h 128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0664" h="1286359">
                <a:moveTo>
                  <a:pt x="7640664" y="1286359"/>
                </a:moveTo>
                <a:cubicBezTo>
                  <a:pt x="7396565" y="1149457"/>
                  <a:pt x="7152467" y="1012555"/>
                  <a:pt x="6617776" y="836908"/>
                </a:cubicBezTo>
                <a:cubicBezTo>
                  <a:pt x="6083084" y="661260"/>
                  <a:pt x="5243593" y="338379"/>
                  <a:pt x="4432515" y="232474"/>
                </a:cubicBezTo>
                <a:cubicBezTo>
                  <a:pt x="3621437" y="126569"/>
                  <a:pt x="1751308" y="201478"/>
                  <a:pt x="1751308" y="201478"/>
                </a:cubicBezTo>
                <a:cubicBezTo>
                  <a:pt x="1090047" y="191146"/>
                  <a:pt x="725837" y="188562"/>
                  <a:pt x="464949" y="170481"/>
                </a:cubicBezTo>
                <a:cubicBezTo>
                  <a:pt x="204061" y="152400"/>
                  <a:pt x="263470" y="121403"/>
                  <a:pt x="185979" y="92990"/>
                </a:cubicBezTo>
                <a:cubicBezTo>
                  <a:pt x="108487" y="6457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0173868">
            <a:off x="1521611" y="4663794"/>
            <a:ext cx="7108730" cy="1983431"/>
          </a:xfrm>
          <a:prstGeom prst="arc">
            <a:avLst>
              <a:gd name="adj1" fmla="val 12681903"/>
              <a:gd name="adj2" fmla="val 21569693"/>
            </a:avLst>
          </a:prstGeom>
          <a:ln w="28575">
            <a:solidFill>
              <a:srgbClr val="00B0F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21421777">
            <a:off x="1551122" y="5168890"/>
            <a:ext cx="7349418" cy="1020063"/>
          </a:xfrm>
          <a:custGeom>
            <a:avLst/>
            <a:gdLst>
              <a:gd name="connsiteX0" fmla="*/ 7640664 w 7640664"/>
              <a:gd name="connsiteY0" fmla="*/ 1286359 h 1286359"/>
              <a:gd name="connsiteX1" fmla="*/ 6617776 w 7640664"/>
              <a:gd name="connsiteY1" fmla="*/ 836908 h 1286359"/>
              <a:gd name="connsiteX2" fmla="*/ 4432515 w 7640664"/>
              <a:gd name="connsiteY2" fmla="*/ 232474 h 1286359"/>
              <a:gd name="connsiteX3" fmla="*/ 1751308 w 7640664"/>
              <a:gd name="connsiteY3" fmla="*/ 201478 h 1286359"/>
              <a:gd name="connsiteX4" fmla="*/ 464949 w 7640664"/>
              <a:gd name="connsiteY4" fmla="*/ 170481 h 1286359"/>
              <a:gd name="connsiteX5" fmla="*/ 185979 w 7640664"/>
              <a:gd name="connsiteY5" fmla="*/ 92990 h 1286359"/>
              <a:gd name="connsiteX6" fmla="*/ 0 w 7640664"/>
              <a:gd name="connsiteY6" fmla="*/ 0 h 1286359"/>
              <a:gd name="connsiteX7" fmla="*/ 0 w 7640664"/>
              <a:gd name="connsiteY7" fmla="*/ 0 h 128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0664" h="1286359">
                <a:moveTo>
                  <a:pt x="7640664" y="1286359"/>
                </a:moveTo>
                <a:cubicBezTo>
                  <a:pt x="7396565" y="1149457"/>
                  <a:pt x="7152467" y="1012555"/>
                  <a:pt x="6617776" y="836908"/>
                </a:cubicBezTo>
                <a:cubicBezTo>
                  <a:pt x="6083084" y="661260"/>
                  <a:pt x="5243593" y="338379"/>
                  <a:pt x="4432515" y="232474"/>
                </a:cubicBezTo>
                <a:cubicBezTo>
                  <a:pt x="3621437" y="126569"/>
                  <a:pt x="1751308" y="201478"/>
                  <a:pt x="1751308" y="201478"/>
                </a:cubicBezTo>
                <a:cubicBezTo>
                  <a:pt x="1090047" y="191146"/>
                  <a:pt x="725837" y="188562"/>
                  <a:pt x="464949" y="170481"/>
                </a:cubicBezTo>
                <a:cubicBezTo>
                  <a:pt x="204061" y="152400"/>
                  <a:pt x="263470" y="121403"/>
                  <a:pt x="185979" y="92990"/>
                </a:cubicBezTo>
                <a:cubicBezTo>
                  <a:pt x="108487" y="6457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86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1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a=f();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print("a=",a)		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1,2</a:t>
            </a:r>
            <a:r>
              <a:rPr lang="en-US" altLang="zh-TW" sz="2400" dirty="0">
                <a:latin typeface="Lucida Console" panose="020B0609040504020204" pitchFamily="49" charset="0"/>
              </a:rPr>
              <a:t>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=f(); </a:t>
            </a:r>
            <a:r>
              <a:rPr lang="en-US" altLang="zh-TW" sz="2400" dirty="0">
                <a:latin typeface="Lucida Console" panose="020B0609040504020204" pitchFamily="49" charset="0"/>
              </a:rPr>
              <a:t>print("x=",x," y=",y)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legal?</a:t>
            </a:r>
            <a:endParaRPr lang="en-US" altLang="zh-TW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z="2400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spc="-7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z="2400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spc="-7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Rectangle 3" hidden="1"/>
          <p:cNvSpPr/>
          <p:nvPr/>
        </p:nvSpPr>
        <p:spPr>
          <a:xfrm>
            <a:off x="3016774" y="4739434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6250" y="3733800"/>
            <a:ext cx="2800351" cy="5334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75031" y="1411106"/>
            <a:ext cx="9314263" cy="5370694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sz="3600" dirty="0"/>
              <a:t>Any set of </a:t>
            </a:r>
            <a:r>
              <a:rPr lang="en-US" sz="3600" dirty="0">
                <a:solidFill>
                  <a:srgbClr val="FFC000"/>
                </a:solidFill>
              </a:rPr>
              <a:t>comma-separated</a:t>
            </a:r>
            <a:r>
              <a:rPr lang="en-US" sz="3600" dirty="0"/>
              <a:t> </a:t>
            </a:r>
            <a:r>
              <a:rPr lang="en-US" altLang="zh-TW" sz="3600" dirty="0"/>
              <a:t>objects</a:t>
            </a:r>
            <a:r>
              <a:rPr lang="en-US" sz="3600" dirty="0"/>
              <a:t>, written </a:t>
            </a:r>
            <a:r>
              <a:rPr lang="en-US" sz="3600" dirty="0">
                <a:solidFill>
                  <a:srgbClr val="FF0000"/>
                </a:solidFill>
              </a:rPr>
              <a:t>without</a:t>
            </a:r>
            <a:r>
              <a:rPr lang="en-US" sz="3600" dirty="0"/>
              <a:t> identifying symbols, </a:t>
            </a:r>
            <a:r>
              <a:rPr lang="en-US" sz="3600" dirty="0">
                <a:solidFill>
                  <a:srgbClr val="FFC000"/>
                </a:solidFill>
              </a:rPr>
              <a:t>defaults </a:t>
            </a:r>
            <a:r>
              <a:rPr lang="en-US" sz="3600" dirty="0" smtClean="0">
                <a:solidFill>
                  <a:srgbClr val="FFC000"/>
                </a:solidFill>
              </a:rPr>
              <a:t>to a </a:t>
            </a:r>
            <a:r>
              <a:rPr lang="en-US" sz="3600" dirty="0">
                <a:solidFill>
                  <a:srgbClr val="FFC000"/>
                </a:solidFill>
              </a:rPr>
              <a:t>tuple</a:t>
            </a:r>
            <a:r>
              <a:rPr lang="en-US" sz="3600" dirty="0"/>
              <a:t>: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'ab'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-4.24e93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7+6.6j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'xyz'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"X =&gt; ",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X =&gt; 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'ab', -4.24e93, 7+6.6j, 'xyz'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spcBef>
                <a:spcPts val="1800"/>
              </a:spcBef>
              <a:buClr>
                <a:schemeClr val="bg1"/>
              </a:buClr>
            </a:pPr>
            <a:r>
              <a:rPr lang="en-US" sz="3600" dirty="0" smtClean="0"/>
              <a:t>(Of course, if there is also </a:t>
            </a:r>
            <a:r>
              <a:rPr lang="en-US" sz="3600" dirty="0" smtClean="0">
                <a:solidFill>
                  <a:srgbClr val="FF0000"/>
                </a:solidFill>
              </a:rPr>
              <a:t>no comma </a:t>
            </a:r>
            <a:r>
              <a:rPr lang="en-US" sz="3600" dirty="0" smtClean="0"/>
              <a:t>or </a:t>
            </a:r>
            <a:r>
              <a:rPr lang="en-US" sz="3600" dirty="0" smtClean="0">
                <a:solidFill>
                  <a:srgbClr val="FF0000"/>
                </a:solidFill>
              </a:rPr>
              <a:t>quote</a:t>
            </a:r>
            <a:r>
              <a:rPr lang="en-US" sz="3600" dirty="0" smtClean="0"/>
              <a:t>, then it </a:t>
            </a:r>
            <a:r>
              <a:rPr lang="en-US" sz="3600" dirty="0" smtClean="0">
                <a:solidFill>
                  <a:srgbClr val="FF0000"/>
                </a:solidFill>
              </a:rPr>
              <a:t>defaults to a number</a:t>
            </a:r>
            <a:r>
              <a:rPr lang="en-US" sz="3600" dirty="0" smtClean="0"/>
              <a:t>):</a:t>
            </a:r>
            <a:endParaRPr lang="en-US" sz="3600" dirty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"X =&gt; ", </a:t>
            </a:r>
            <a:r>
              <a:rPr 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"; Y 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=&gt; ", 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X =&gt; 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; Y </a:t>
            </a: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=&gt; </a:t>
            </a:r>
            <a:r>
              <a:rPr lang="en-US" altLang="zh-TW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729788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spc="-70" dirty="0" smtClean="0">
                <a:solidFill>
                  <a:srgbClr val="0070C0"/>
                </a:solidFill>
              </a:rPr>
              <a:t>If </a:t>
            </a:r>
            <a:r>
              <a:rPr lang="en-US" sz="4000" spc="-70" dirty="0" smtClean="0">
                <a:solidFill>
                  <a:srgbClr val="0070C0"/>
                </a:solidFill>
              </a:rPr>
              <a:t> </a:t>
            </a:r>
            <a:r>
              <a:rPr lang="en-US" sz="4400" spc="-70" dirty="0" smtClean="0">
                <a:solidFill>
                  <a:srgbClr val="0070C0"/>
                </a:solidFill>
              </a:rPr>
              <a:t>There’s</a:t>
            </a:r>
            <a:r>
              <a:rPr lang="en-US" sz="4000" spc="-70" dirty="0" smtClean="0">
                <a:solidFill>
                  <a:srgbClr val="0070C0"/>
                </a:solidFill>
              </a:rPr>
              <a:t> </a:t>
            </a:r>
            <a:r>
              <a:rPr lang="en-US" sz="4400" spc="-70" dirty="0" smtClean="0">
                <a:solidFill>
                  <a:srgbClr val="0070C0"/>
                </a:solidFill>
              </a:rPr>
              <a:t>No</a:t>
            </a:r>
            <a:r>
              <a:rPr lang="en-US" sz="4000" spc="-70" dirty="0" smtClean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</a:rPr>
              <a:t>Enclosing</a:t>
            </a:r>
            <a:r>
              <a:rPr lang="en-US" sz="36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[</a:t>
            </a:r>
            <a:r>
              <a:rPr lang="en-US" sz="20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]</a:t>
            </a:r>
            <a:r>
              <a:rPr lang="en-US" sz="3600" spc="-70" dirty="0">
                <a:solidFill>
                  <a:srgbClr val="0070C0"/>
                </a:solidFill>
              </a:rPr>
              <a:t> </a:t>
            </a:r>
            <a:r>
              <a:rPr lang="en-US" sz="3600" spc="-70" dirty="0" smtClean="0">
                <a:solidFill>
                  <a:srgbClr val="0070C0"/>
                </a:solidFill>
              </a:rPr>
              <a:t/>
            </a:r>
            <a:br>
              <a:rPr lang="en-US" sz="3600" spc="-70" dirty="0" smtClean="0">
                <a:solidFill>
                  <a:srgbClr val="0070C0"/>
                </a:solidFill>
              </a:rPr>
            </a:br>
            <a:r>
              <a:rPr lang="en-US" sz="4400" spc="-70" dirty="0" smtClean="0">
                <a:solidFill>
                  <a:srgbClr val="0070C0"/>
                </a:solidFill>
              </a:rPr>
              <a:t>or</a:t>
            </a:r>
            <a:r>
              <a:rPr lang="en-US" sz="4000" spc="-70" dirty="0" smtClean="0">
                <a:solidFill>
                  <a:srgbClr val="0070C0"/>
                </a:solidFill>
              </a:rPr>
              <a:t> </a:t>
            </a:r>
            <a:r>
              <a:rPr lang="en-US" sz="4400" b="1" spc="-70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sz="900" b="1" spc="-7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4400" b="1" spc="-70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sz="40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 smtClean="0">
                <a:solidFill>
                  <a:srgbClr val="0070C0"/>
                </a:solidFill>
              </a:rPr>
              <a:t>Symbol</a:t>
            </a:r>
            <a:endParaRPr lang="en-US" sz="4000" spc="-7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7340848" y="434793"/>
            <a:ext cx="3125129" cy="784901"/>
            <a:chOff x="-734800" y="434792"/>
            <a:chExt cx="3125129" cy="784901"/>
          </a:xfrm>
        </p:grpSpPr>
        <p:sp>
          <p:nvSpPr>
            <p:cNvPr id="6" name="Trapezoid 5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2</a:t>
              </a:r>
              <a:b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#78</a:t>
              </a:r>
              <a:endParaRPr kumimoji="1"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" y="3936568"/>
            <a:ext cx="9729788" cy="2820694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6774" y="4739434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a=f();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print("a=",a)		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 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1,2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=f();</a:t>
            </a:r>
            <a:r>
              <a:rPr lang="en-US" altLang="zh-TW" sz="2400" dirty="0">
                <a:latin typeface="Lucida Console" panose="020B0609040504020204" pitchFamily="49" charset="0"/>
              </a:rPr>
              <a:t> print("x=",x," y=",y)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legal?</a:t>
            </a:r>
            <a:endParaRPr lang="en-US" altLang="zh-TW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rgbClr val="00B05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rgbClr val="00B050"/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6774" y="4739434"/>
            <a:ext cx="3752602" cy="1213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76250" y="3733800"/>
            <a:ext cx="2800351" cy="5334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2590"/>
            <a:ext cx="9969037" cy="585541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</a:t>
            </a: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a=f()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 print("a=",a)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# A two-element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1,2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(1,2)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print("a=",a)		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def</a:t>
            </a:r>
            <a:r>
              <a:rPr lang="en-US" altLang="zh-TW" sz="2400" dirty="0">
                <a:latin typeface="Lucida Console" panose="020B0609040504020204" pitchFamily="49" charset="0"/>
              </a:rPr>
              <a:t> f(): return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1,2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			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=f(); print("x=",x," y=",y)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a=f()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print("a=",a)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But is this legal?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ReturningMultiValues.py</a:t>
            </a: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two element tuple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legal, too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				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x= 1  y= 2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pc="-7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Same </a:t>
            </a:r>
            <a:r>
              <a:rPr lang="en-US" altLang="zh-TW" spc="-7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output as before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a= (1, 2)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  <a:sym typeface="Symbol" panose="05050102010706020507" pitchFamily="18" charset="2"/>
              </a:rPr>
              <a:t>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Yes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sym typeface="Symbol" panose="05050102010706020507" pitchFamily="18" charset="2"/>
              </a:rPr>
              <a:t>, it is legal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Lucida Fax" panose="02060602050505020204" pitchFamily="18" charset="0"/>
            </a:endParaRPr>
          </a:p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7501" y="4458712"/>
            <a:ext cx="3752602" cy="21452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why they got the same answer.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56285" y="4928020"/>
            <a:ext cx="3471217" cy="96016"/>
          </a:xfrm>
          <a:prstGeom prst="straightConnector1">
            <a:avLst/>
          </a:prstGeom>
          <a:ln w="28575">
            <a:solidFill>
              <a:srgbClr val="86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56285" y="5935852"/>
            <a:ext cx="3468635" cy="461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27501" y="1498536"/>
            <a:ext cx="3752602" cy="21452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are, actually, the same code.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257043" y="1580828"/>
            <a:ext cx="1270458" cy="483030"/>
          </a:xfrm>
          <a:prstGeom prst="straightConnector1">
            <a:avLst/>
          </a:prstGeom>
          <a:ln w="28575">
            <a:solidFill>
              <a:srgbClr val="86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281369" y="1844299"/>
            <a:ext cx="4246132" cy="219561"/>
          </a:xfrm>
          <a:prstGeom prst="straightConnector1">
            <a:avLst/>
          </a:prstGeom>
          <a:ln w="28575">
            <a:solidFill>
              <a:srgbClr val="86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23091" y="2975676"/>
            <a:ext cx="1701828" cy="6681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72881" y="2975678"/>
            <a:ext cx="4352038" cy="1164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091" y="1436914"/>
            <a:ext cx="9425697" cy="542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f(): pass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f()</a:t>
            </a:r>
            <a:r>
              <a:rPr lang="en-US" altLang="en-US" sz="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#Notice that this gives no output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print(f())</a:t>
            </a:r>
            <a:r>
              <a:rPr lang="en-US" altLang="en-US" sz="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But</a:t>
            </a:r>
            <a:r>
              <a:rPr lang="en-US" altLang="en-US" sz="20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n-US" altLang="en-US" sz="16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i="1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does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have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valu</a:t>
            </a:r>
            <a:r>
              <a:rPr lang="en-US" altLang="en-US" sz="2800" kern="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Se</a:t>
            </a:r>
            <a:r>
              <a:rPr lang="en-US" altLang="en-US" sz="2800" kern="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None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d=f()</a:t>
            </a:r>
            <a:r>
              <a:rPr lang="en-US" altLang="en-US" sz="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we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save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output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to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variable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d </a:t>
            </a: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then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that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variable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gives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en-US" sz="24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outpu</a:t>
            </a:r>
            <a:r>
              <a:rPr lang="en-US" altLang="en-US" sz="28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print(d)</a:t>
            </a:r>
            <a:r>
              <a:rPr lang="en-US" altLang="en-US" sz="2800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#But</a:t>
            </a:r>
            <a:r>
              <a:rPr lang="en-U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n-U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i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does</a:t>
            </a:r>
            <a:r>
              <a:rPr lang="en-U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have</a:t>
            </a:r>
            <a:r>
              <a:rPr lang="en-U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value.</a:t>
            </a:r>
            <a:r>
              <a:rPr lang="en-U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See: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None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kern="0" spc="-5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sz="2800" kern="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(d))</a:t>
            </a:r>
            <a:r>
              <a:rPr lang="en-US" altLang="en-US" sz="400" kern="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#W</a:t>
            </a:r>
            <a:r>
              <a:rPr lang="en-US" altLang="en-US" sz="2800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ha</a:t>
            </a:r>
            <a:r>
              <a:rPr lang="en-US" altLang="en-US" sz="2800" kern="0" spc="-50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2800" kern="0" spc="-550" dirty="0">
                <a:solidFill>
                  <a:srgbClr val="FF0000"/>
                </a:solidFill>
                <a:latin typeface="Lucida Console" panose="020B0609040504020204" pitchFamily="49" charset="0"/>
              </a:rPr>
              <a:t>’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en-US" sz="28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he</a:t>
            </a:r>
            <a:r>
              <a:rPr lang="en-US" altLang="en-US" sz="20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28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n-US" altLang="en-US" sz="2800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8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  <a:r>
              <a:rPr lang="en-US" altLang="en-US" sz="20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0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800" kern="0" spc="-170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8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en-US" sz="2800" kern="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2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kern="0" spc="-12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2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800" kern="0" spc="-12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kern="0" spc="-12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en-US" sz="2800" kern="0" spc="-140" dirty="0">
                <a:solidFill>
                  <a:srgbClr val="FFCCCC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200" kern="0" spc="-140" dirty="0">
                <a:latin typeface="Lucida Console" panose="020B0609040504020204" pitchFamily="49" charset="0"/>
              </a:rPr>
              <a:t> </a:t>
            </a:r>
            <a:r>
              <a:rPr lang="en-US" altLang="en-US" sz="28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en-US" sz="20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of</a:t>
            </a:r>
            <a:r>
              <a:rPr lang="en-US" altLang="en-US" sz="20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type</a:t>
            </a:r>
            <a:r>
              <a:rPr lang="en-US" altLang="en-US" sz="20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sz="2800" b="1" kern="0" spc="-14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NoneType</a:t>
            </a:r>
            <a:r>
              <a:rPr lang="en-US" altLang="en-US" sz="28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en-US" sz="14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has</a:t>
            </a:r>
            <a:r>
              <a:rPr lang="en-US" altLang="en-US" sz="20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en-US" sz="20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spc="-14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sz="2800" kern="0" spc="-14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9726745" cy="1484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Functions with no “return”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still return “None”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5343" y="1436914"/>
            <a:ext cx="916325" cy="542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spc="-1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b="1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spc="-1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b="1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rgbClr val="B2B2B2"/>
                </a:solidFill>
                <a:latin typeface="Lucida Console" panose="020B0609040504020204" pitchFamily="49" charset="0"/>
              </a:rPr>
              <a:t>&gt;&gt;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US" altLang="en-US" sz="28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60465" y="2838204"/>
            <a:ext cx="2873829" cy="1911923"/>
          </a:xfrm>
          <a:prstGeom prst="wedgeRoundRectCallout">
            <a:avLst>
              <a:gd name="adj1" fmla="val 120730"/>
              <a:gd name="adj2" fmla="val 12469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prstClr val="black"/>
                </a:solidFill>
              </a:rPr>
              <a:t>Oh. It is its own special data type.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0"/>
            <a:ext cx="9105900" cy="6176963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0000FF"/>
                </a:solidFill>
              </a:rPr>
              <a:t>In Lecture 5, we learned </a:t>
            </a:r>
            <a:r>
              <a:rPr lang="en-US" sz="3400" b="1" dirty="0" smtClean="0">
                <a:solidFill>
                  <a:srgbClr val="0000FF"/>
                </a:solidFill>
              </a:rPr>
              <a:t>how to define functions</a:t>
            </a:r>
            <a:r>
              <a:rPr lang="en-US" sz="3400" dirty="0" smtClean="0">
                <a:solidFill>
                  <a:srgbClr val="0000FF"/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syntax.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sz="3200" dirty="0" smtClean="0"/>
              <a:t>Where they can be defined.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Including bizarre places, like inside an if's body.</a:t>
            </a:r>
          </a:p>
          <a:p>
            <a:pPr>
              <a:lnSpc>
                <a:spcPct val="85000"/>
              </a:lnSpc>
              <a:spcBef>
                <a:spcPts val="400"/>
              </a:spcBef>
            </a:pPr>
            <a:r>
              <a:rPr lang="en-US" sz="3400" dirty="0" smtClean="0">
                <a:solidFill>
                  <a:srgbClr val="0000FF"/>
                </a:solidFill>
              </a:rPr>
              <a:t>In Lecture 6, we learned </a:t>
            </a:r>
            <a:r>
              <a:rPr lang="en-US" sz="3400" b="1" dirty="0" smtClean="0">
                <a:solidFill>
                  <a:srgbClr val="0000FF"/>
                </a:solidFill>
              </a:rPr>
              <a:t>how to pass arguments </a:t>
            </a:r>
            <a:r>
              <a:rPr lang="en-US" sz="3400" dirty="0" smtClean="0">
                <a:solidFill>
                  <a:srgbClr val="0000FF"/>
                </a:solidFill>
              </a:rPr>
              <a:t>to functions (which the function then receives as </a:t>
            </a:r>
            <a:r>
              <a:rPr lang="en-US" sz="3400" i="1" dirty="0" smtClean="0">
                <a:solidFill>
                  <a:srgbClr val="0000FF"/>
                </a:solidFill>
              </a:rPr>
              <a:t>parameters</a:t>
            </a:r>
            <a:r>
              <a:rPr lang="en-US" sz="3400" dirty="0" smtClean="0">
                <a:solidFill>
                  <a:srgbClr val="0000FF"/>
                </a:solidFill>
              </a:rPr>
              <a:t>):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syntax for the 6 types of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sz="3200" dirty="0"/>
              <a:t>P</a:t>
            </a:r>
            <a:r>
              <a:rPr lang="en-US" sz="3200" dirty="0" smtClean="0"/>
              <a:t>otential bugs caused by: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default only being initialized once.</a:t>
            </a:r>
          </a:p>
          <a:p>
            <a:pPr lvl="2">
              <a:lnSpc>
                <a:spcPct val="85000"/>
              </a:lnSpc>
              <a:spcBef>
                <a:spcPts val="400"/>
              </a:spcBef>
            </a:pPr>
            <a:r>
              <a:rPr lang="en-US" sz="3200" dirty="0" smtClean="0"/>
              <a:t>The incorrect forwarding of </a:t>
            </a:r>
            <a:r>
              <a:rPr lang="en-US" sz="3200" i="1" dirty="0" smtClean="0"/>
              <a:t>the tuple of extra arguments</a:t>
            </a:r>
            <a:r>
              <a:rPr lang="en-US" sz="3200" dirty="0" smtClean="0"/>
              <a:t> or </a:t>
            </a:r>
            <a:r>
              <a:rPr lang="en-US" sz="3200" i="1" dirty="0" smtClean="0"/>
              <a:t>the dictionary of extra keywords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22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1D7F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0"/>
            <a:ext cx="9105900" cy="6176963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Lecture 5, we learned </a:t>
            </a:r>
            <a:r>
              <a:rPr lang="en-US" sz="3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define functions</a:t>
            </a: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syntax.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Where they can be defined.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Including bizarre places, like inside an if's body.</a:t>
            </a:r>
          </a:p>
          <a:p>
            <a:pPr>
              <a:lnSpc>
                <a:spcPct val="85000"/>
              </a:lnSpc>
              <a:spcBef>
                <a:spcPts val="400"/>
              </a:spcBef>
            </a:pPr>
            <a:r>
              <a:rPr lang="en-US" sz="3400" dirty="0" smtClean="0">
                <a:solidFill>
                  <a:srgbClr val="B1D7FD"/>
                </a:solidFill>
              </a:rPr>
              <a:t>In Lecture 6, we learned </a:t>
            </a:r>
            <a:r>
              <a:rPr lang="en-US" sz="3400" b="1" dirty="0" smtClean="0">
                <a:solidFill>
                  <a:srgbClr val="B1D7FD"/>
                </a:solidFill>
              </a:rPr>
              <a:t>how to pass arguments </a:t>
            </a:r>
            <a:r>
              <a:rPr lang="en-US" sz="3400" dirty="0" smtClean="0">
                <a:solidFill>
                  <a:srgbClr val="B1D7FD"/>
                </a:solidFill>
              </a:rPr>
              <a:t>to functions (which the function then receives as </a:t>
            </a:r>
            <a:r>
              <a:rPr lang="en-US" sz="3400" i="1" dirty="0" smtClean="0">
                <a:solidFill>
                  <a:srgbClr val="B1D7FD"/>
                </a:solidFill>
              </a:rPr>
              <a:t>parameters</a:t>
            </a:r>
            <a:r>
              <a:rPr lang="en-US" sz="3400" dirty="0" smtClean="0">
                <a:solidFill>
                  <a:srgbClr val="C0DFFD"/>
                </a:solidFill>
              </a:rPr>
              <a:t>):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syntax for the 6 types of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</a:pPr>
            <a:r>
              <a:rPr lang="en-US" sz="3200" dirty="0">
                <a:solidFill>
                  <a:srgbClr val="B2B2B2"/>
                </a:solidFill>
              </a:rPr>
              <a:t>P</a:t>
            </a:r>
            <a:r>
              <a:rPr lang="en-US" sz="3200" dirty="0" smtClean="0">
                <a:solidFill>
                  <a:srgbClr val="B2B2B2"/>
                </a:solidFill>
              </a:rPr>
              <a:t>otential bugs caused by: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default only being initialized once.</a:t>
            </a:r>
          </a:p>
          <a:p>
            <a:pPr lvl="2">
              <a:lnSpc>
                <a:spcPct val="85000"/>
              </a:lnSpc>
              <a:spcBef>
                <a:spcPts val="4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incorrect forwarding of </a:t>
            </a:r>
            <a:r>
              <a:rPr lang="en-US" sz="3200" i="1" dirty="0" smtClean="0">
                <a:solidFill>
                  <a:srgbClr val="B2B2B2"/>
                </a:solidFill>
              </a:rPr>
              <a:t>the tuple of extra arguments </a:t>
            </a:r>
            <a:r>
              <a:rPr lang="en-US" sz="3200" dirty="0" smtClean="0">
                <a:solidFill>
                  <a:srgbClr val="B2B2B2"/>
                </a:solidFill>
              </a:rPr>
              <a:t>or </a:t>
            </a:r>
            <a:r>
              <a:rPr lang="en-US" sz="3200" i="1" dirty="0" smtClean="0">
                <a:solidFill>
                  <a:srgbClr val="B2B2B2"/>
                </a:solidFill>
              </a:rPr>
              <a:t>the dictionary of extra keywords</a:t>
            </a:r>
            <a:r>
              <a:rPr lang="en-US" sz="3200" dirty="0" smtClean="0">
                <a:solidFill>
                  <a:srgbClr val="B2B2B2"/>
                </a:solidFill>
              </a:rPr>
              <a:t>.</a:t>
            </a:r>
          </a:p>
          <a:p>
            <a:pPr>
              <a:lnSpc>
                <a:spcPct val="85000"/>
              </a:lnSpc>
              <a:spcBef>
                <a:spcPts val="400"/>
              </a:spcBef>
            </a:pPr>
            <a:r>
              <a:rPr lang="en-US" sz="3400" dirty="0">
                <a:solidFill>
                  <a:srgbClr val="0000FF"/>
                </a:solidFill>
              </a:rPr>
              <a:t>We </a:t>
            </a:r>
            <a:r>
              <a:rPr lang="en-US" sz="3400" dirty="0" smtClean="0">
                <a:solidFill>
                  <a:srgbClr val="0000FF"/>
                </a:solidFill>
              </a:rPr>
              <a:t>have now </a:t>
            </a:r>
            <a:r>
              <a:rPr lang="en-US" sz="3400" dirty="0">
                <a:solidFill>
                  <a:srgbClr val="0000FF"/>
                </a:solidFill>
              </a:rPr>
              <a:t>learned </a:t>
            </a:r>
            <a:r>
              <a:rPr lang="en-US" sz="3400" b="1" dirty="0">
                <a:solidFill>
                  <a:srgbClr val="0000FF"/>
                </a:solidFill>
              </a:rPr>
              <a:t>how to return values</a:t>
            </a:r>
            <a:r>
              <a:rPr lang="en-US" sz="3400" dirty="0">
                <a:solidFill>
                  <a:srgbClr val="0000FF"/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/>
              <a:t>Including </a:t>
            </a:r>
            <a:r>
              <a:rPr lang="en-US" sz="3200" dirty="0" smtClean="0"/>
              <a:t>how to return </a:t>
            </a:r>
            <a:r>
              <a:rPr lang="en-US" sz="3200" b="1" dirty="0" smtClean="0"/>
              <a:t>multiple </a:t>
            </a:r>
            <a:r>
              <a:rPr lang="en-US" sz="3200" b="1" dirty="0"/>
              <a:t>values</a:t>
            </a:r>
            <a:r>
              <a:rPr lang="en-US" sz="3200" dirty="0"/>
              <a:t>.</a:t>
            </a:r>
          </a:p>
          <a:p>
            <a:pPr>
              <a:lnSpc>
                <a:spcPct val="85000"/>
              </a:lnSpc>
              <a:spcBef>
                <a:spcPts val="400"/>
              </a:spcBef>
            </a:pPr>
            <a:r>
              <a:rPr lang="en-US" sz="3400" spc="-30" dirty="0" smtClean="0">
                <a:solidFill>
                  <a:srgbClr val="0000FF"/>
                </a:solidFill>
              </a:rPr>
              <a:t>What </a:t>
            </a:r>
            <a:r>
              <a:rPr lang="en-US" sz="3400" i="1" spc="-30" dirty="0" smtClean="0">
                <a:solidFill>
                  <a:srgbClr val="0000FF"/>
                </a:solidFill>
              </a:rPr>
              <a:t>else</a:t>
            </a:r>
            <a:r>
              <a:rPr lang="en-US" sz="3400" spc="-30" dirty="0" smtClean="0">
                <a:solidFill>
                  <a:srgbClr val="0000FF"/>
                </a:solidFill>
              </a:rPr>
              <a:t> can be said of functions? </a:t>
            </a:r>
            <a:r>
              <a:rPr lang="en-US" sz="3400" b="1" spc="-30" dirty="0" smtClean="0">
                <a:solidFill>
                  <a:srgbClr val="0000FF"/>
                </a:solidFill>
              </a:rPr>
              <a:t>Scoping Rules.</a:t>
            </a:r>
            <a:endParaRPr lang="en-US" sz="3200" b="1" spc="-30" dirty="0"/>
          </a:p>
        </p:txBody>
      </p:sp>
      <p:sp>
        <p:nvSpPr>
          <p:cNvPr id="2" name="Rectangle 1"/>
          <p:cNvSpPr/>
          <p:nvPr/>
        </p:nvSpPr>
        <p:spPr>
          <a:xfrm>
            <a:off x="6731000" y="6235700"/>
            <a:ext cx="26924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1D7F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292100" y="977900"/>
            <a:ext cx="9437688" cy="5825699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Scope</a:t>
            </a:r>
            <a:r>
              <a:rPr lang="en-US" sz="3200" dirty="0"/>
              <a:t>:</a:t>
            </a:r>
            <a:r>
              <a:rPr lang="en-US" sz="2400" dirty="0"/>
              <a:t> </a:t>
            </a:r>
            <a:r>
              <a:rPr lang="en-US" sz="3200" dirty="0"/>
              <a:t>the</a:t>
            </a:r>
            <a:r>
              <a:rPr lang="en-US" dirty="0"/>
              <a:t> </a:t>
            </a:r>
            <a:r>
              <a:rPr lang="en-US" sz="3200" dirty="0"/>
              <a:t>set</a:t>
            </a:r>
            <a:r>
              <a:rPr lang="en-US" dirty="0"/>
              <a:t> </a:t>
            </a:r>
            <a:r>
              <a:rPr lang="en-US" sz="3200" dirty="0"/>
              <a:t>of</a:t>
            </a:r>
            <a:r>
              <a:rPr lang="en-US" dirty="0"/>
              <a:t> </a:t>
            </a:r>
            <a:r>
              <a:rPr lang="en-US" sz="3200" dirty="0"/>
              <a:t>places</a:t>
            </a:r>
            <a:r>
              <a:rPr lang="en-US" dirty="0"/>
              <a:t> </a:t>
            </a:r>
            <a:r>
              <a:rPr lang="en-US" sz="3200" dirty="0"/>
              <a:t>in</a:t>
            </a:r>
            <a:r>
              <a:rPr lang="en-US" dirty="0"/>
              <a:t> </a:t>
            </a:r>
            <a:r>
              <a:rPr lang="en-US" sz="3200" dirty="0"/>
              <a:t>a</a:t>
            </a:r>
            <a:r>
              <a:rPr lang="en-US" dirty="0"/>
              <a:t> </a:t>
            </a:r>
            <a:r>
              <a:rPr lang="en-US" sz="3200" dirty="0"/>
              <a:t>program</a:t>
            </a:r>
            <a:r>
              <a:rPr lang="en-US" dirty="0"/>
              <a:t> </a:t>
            </a:r>
            <a:r>
              <a:rPr lang="en-US" sz="3200" dirty="0"/>
              <a:t>where</a:t>
            </a:r>
            <a:r>
              <a:rPr lang="en-US" dirty="0"/>
              <a:t> </a:t>
            </a:r>
            <a:r>
              <a:rPr lang="en-US" sz="3200" dirty="0"/>
              <a:t>you</a:t>
            </a:r>
            <a:r>
              <a:rPr lang="en-US" dirty="0"/>
              <a:t> </a:t>
            </a:r>
            <a:r>
              <a:rPr lang="en-US" sz="3200" dirty="0"/>
              <a:t>can</a:t>
            </a:r>
            <a:r>
              <a:rPr lang="en-US" dirty="0"/>
              <a:t> </a:t>
            </a:r>
            <a:r>
              <a:rPr lang="en-US" sz="3200" dirty="0"/>
              <a:t>access</a:t>
            </a:r>
            <a:r>
              <a:rPr lang="en-US" dirty="0"/>
              <a:t> </a:t>
            </a:r>
            <a:r>
              <a:rPr lang="en-US" sz="3200" dirty="0" smtClean="0"/>
              <a:t>a variable.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800" spc="-50" dirty="0"/>
              <a:t>In </a:t>
            </a:r>
            <a:r>
              <a:rPr lang="en-US" sz="2800" spc="-50" dirty="0" smtClean="0"/>
              <a:t>languages </a:t>
            </a:r>
            <a:r>
              <a:rPr lang="en-US" sz="2800" spc="-50" dirty="0"/>
              <a:t>like </a:t>
            </a:r>
            <a:r>
              <a:rPr lang="en-US" sz="2800" b="1" i="1" spc="-50" dirty="0">
                <a:solidFill>
                  <a:srgbClr val="0000FF"/>
                </a:solidFill>
              </a:rPr>
              <a:t>C</a:t>
            </a:r>
            <a:r>
              <a:rPr lang="en-US" sz="2800" spc="-50" dirty="0"/>
              <a:t>, </a:t>
            </a:r>
            <a:r>
              <a:rPr lang="en-US" sz="2800" spc="-50" dirty="0" smtClean="0"/>
              <a:t>variables </a:t>
            </a:r>
            <a:r>
              <a:rPr lang="en-US" sz="2800" spc="-50" dirty="0"/>
              <a:t>are </a:t>
            </a:r>
            <a:r>
              <a:rPr lang="en-US" sz="2800" b="1" i="1" spc="-50" dirty="0">
                <a:solidFill>
                  <a:srgbClr val="008000"/>
                </a:solidFill>
              </a:rPr>
              <a:t>statically</a:t>
            </a:r>
            <a:r>
              <a:rPr lang="en-US" sz="2800" b="1" i="1" spc="-50" dirty="0"/>
              <a:t> </a:t>
            </a:r>
            <a:r>
              <a:rPr lang="en-US" sz="2800" b="1" i="1" spc="-50" dirty="0">
                <a:solidFill>
                  <a:srgbClr val="008000"/>
                </a:solidFill>
              </a:rPr>
              <a:t>declared</a:t>
            </a:r>
            <a:r>
              <a:rPr lang="en-US" sz="2800" spc="-50" dirty="0"/>
              <a:t>, </a:t>
            </a:r>
            <a:r>
              <a:rPr lang="en-US" sz="2800" spc="-50" dirty="0" smtClean="0"/>
              <a:t>so scopes are also </a:t>
            </a:r>
            <a:r>
              <a:rPr lang="en-US" sz="2800" spc="-50" dirty="0"/>
              <a:t>static</a:t>
            </a:r>
            <a:r>
              <a:rPr lang="en-US" sz="2800" spc="-50" dirty="0" smtClean="0"/>
              <a:t>: </a:t>
            </a:r>
            <a:r>
              <a:rPr lang="en-US" spc="-50" dirty="0"/>
              <a:t>the “set of places” </a:t>
            </a:r>
            <a:r>
              <a:rPr lang="en-US" spc="-50" dirty="0" smtClean="0"/>
              <a:t>will b</a:t>
            </a:r>
            <a:r>
              <a:rPr lang="en-US" sz="2800" spc="-50" dirty="0" smtClean="0"/>
              <a:t>e </a:t>
            </a:r>
            <a:r>
              <a:rPr lang="en-US" sz="2800" b="1" i="1" spc="-50" dirty="0">
                <a:solidFill>
                  <a:srgbClr val="B86410"/>
                </a:solidFill>
              </a:rPr>
              <a:t>specific</a:t>
            </a:r>
            <a:r>
              <a:rPr lang="en-US" sz="2800" b="1" i="1" spc="-50" dirty="0"/>
              <a:t> </a:t>
            </a:r>
            <a:r>
              <a:rPr lang="en-US" sz="2800" b="1" i="1" spc="-50" dirty="0">
                <a:solidFill>
                  <a:srgbClr val="B86410"/>
                </a:solidFill>
              </a:rPr>
              <a:t>lines</a:t>
            </a:r>
            <a:r>
              <a:rPr lang="en-US" sz="2800" spc="-50" dirty="0">
                <a:solidFill>
                  <a:srgbClr val="B86410"/>
                </a:solidFill>
              </a:rPr>
              <a:t> </a:t>
            </a:r>
            <a:r>
              <a:rPr lang="en-US" sz="2800" spc="-50" dirty="0"/>
              <a:t>of </a:t>
            </a:r>
            <a:r>
              <a:rPr lang="en-US" sz="2800" spc="-50" dirty="0" smtClean="0"/>
              <a:t>code.</a:t>
            </a:r>
            <a:endParaRPr lang="en-US" sz="2800" spc="-5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/>
              <a:t>In </a:t>
            </a:r>
            <a:r>
              <a:rPr lang="en-US" sz="2800" b="1" i="1" dirty="0">
                <a:solidFill>
                  <a:srgbClr val="0000FF"/>
                </a:solidFill>
              </a:rPr>
              <a:t>Python</a:t>
            </a:r>
            <a:r>
              <a:rPr lang="en-US" sz="2800" dirty="0" smtClean="0"/>
              <a:t>, </a:t>
            </a:r>
            <a:r>
              <a:rPr lang="en-US" sz="2800" dirty="0"/>
              <a:t>variables are </a:t>
            </a:r>
            <a:r>
              <a:rPr lang="en-US" sz="2800" b="1" i="1" dirty="0">
                <a:solidFill>
                  <a:srgbClr val="008000"/>
                </a:solidFill>
              </a:rPr>
              <a:t>dynamically</a:t>
            </a:r>
            <a:r>
              <a:rPr lang="en-US" sz="2800" b="1" i="1" dirty="0"/>
              <a:t> </a:t>
            </a:r>
            <a:r>
              <a:rPr lang="en-US" sz="2800" b="1" i="1" dirty="0">
                <a:solidFill>
                  <a:srgbClr val="008000"/>
                </a:solidFill>
              </a:rPr>
              <a:t>declared</a:t>
            </a:r>
            <a:r>
              <a:rPr lang="en-US" sz="2800" dirty="0"/>
              <a:t>, </a:t>
            </a:r>
            <a:r>
              <a:rPr lang="en-US" sz="2800" dirty="0" smtClean="0"/>
              <a:t>so scopes are </a:t>
            </a:r>
            <a:r>
              <a:rPr lang="en-US" sz="2800" b="1" i="1" dirty="0">
                <a:solidFill>
                  <a:srgbClr val="B86410"/>
                </a:solidFill>
              </a:rPr>
              <a:t>not necessarily tied to specific lines</a:t>
            </a:r>
            <a:r>
              <a:rPr lang="en-US" sz="2800" dirty="0">
                <a:solidFill>
                  <a:srgbClr val="B86410"/>
                </a:solidFill>
              </a:rPr>
              <a:t> </a:t>
            </a:r>
            <a:r>
              <a:rPr lang="en-US" sz="2800" dirty="0"/>
              <a:t>of code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“Scope</a:t>
            </a:r>
            <a:r>
              <a:rPr lang="en-US" sz="4400" dirty="0" smtClean="0">
                <a:solidFill>
                  <a:srgbClr val="0070C0"/>
                </a:solidFill>
              </a:rPr>
              <a:t>” of a Variable</a:t>
            </a:r>
          </a:p>
        </p:txBody>
      </p:sp>
    </p:spTree>
    <p:extLst>
      <p:ext uri="{BB962C8B-B14F-4D97-AF65-F5344CB8AC3E}">
        <p14:creationId xmlns:p14="http://schemas.microsoft.com/office/powerpoint/2010/main" val="37116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582" y="3574473"/>
            <a:ext cx="973776" cy="115190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982" y="5094514"/>
            <a:ext cx="973776" cy="4255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9695" y="879838"/>
            <a:ext cx="9530094" cy="5752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now know how to call a function.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next logical step is to discuss how we return from it.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done through the “return” keyword: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&gt;&gt;&gt;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def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f(): return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...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&gt;&gt;&gt; print(f())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	&gt;&gt;&gt;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Although this is obvious, certain special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cases are worth considering further…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292100" y="977900"/>
            <a:ext cx="9437688" cy="5825699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Scope</a:t>
            </a:r>
            <a:r>
              <a:rPr lang="en-US" sz="3200" dirty="0"/>
              <a:t>:</a:t>
            </a:r>
            <a:r>
              <a:rPr lang="en-US" sz="2400" dirty="0"/>
              <a:t> </a:t>
            </a:r>
            <a:r>
              <a:rPr lang="en-US" sz="3200" dirty="0"/>
              <a:t>the</a:t>
            </a:r>
            <a:r>
              <a:rPr lang="en-US" dirty="0"/>
              <a:t> </a:t>
            </a:r>
            <a:r>
              <a:rPr lang="en-US" sz="3200" dirty="0"/>
              <a:t>set</a:t>
            </a:r>
            <a:r>
              <a:rPr lang="en-US" dirty="0"/>
              <a:t> </a:t>
            </a:r>
            <a:r>
              <a:rPr lang="en-US" sz="3200" dirty="0"/>
              <a:t>of</a:t>
            </a:r>
            <a:r>
              <a:rPr lang="en-US" dirty="0"/>
              <a:t> </a:t>
            </a:r>
            <a:r>
              <a:rPr lang="en-US" sz="3200" dirty="0"/>
              <a:t>places</a:t>
            </a:r>
            <a:r>
              <a:rPr lang="en-US" dirty="0"/>
              <a:t> </a:t>
            </a:r>
            <a:r>
              <a:rPr lang="en-US" sz="3200" dirty="0"/>
              <a:t>in</a:t>
            </a:r>
            <a:r>
              <a:rPr lang="en-US" dirty="0"/>
              <a:t> </a:t>
            </a:r>
            <a:r>
              <a:rPr lang="en-US" sz="3200" dirty="0"/>
              <a:t>a</a:t>
            </a:r>
            <a:r>
              <a:rPr lang="en-US" dirty="0"/>
              <a:t> </a:t>
            </a:r>
            <a:r>
              <a:rPr lang="en-US" sz="3200" dirty="0"/>
              <a:t>program</a:t>
            </a:r>
            <a:r>
              <a:rPr lang="en-US" dirty="0"/>
              <a:t> </a:t>
            </a:r>
            <a:r>
              <a:rPr lang="en-US" sz="3200" dirty="0"/>
              <a:t>where</a:t>
            </a:r>
            <a:r>
              <a:rPr lang="en-US" dirty="0"/>
              <a:t> </a:t>
            </a:r>
            <a:r>
              <a:rPr lang="en-US" sz="3200" dirty="0"/>
              <a:t>you</a:t>
            </a:r>
            <a:r>
              <a:rPr lang="en-US" dirty="0"/>
              <a:t> </a:t>
            </a:r>
            <a:r>
              <a:rPr lang="en-US" sz="3200" dirty="0"/>
              <a:t>can</a:t>
            </a:r>
            <a:r>
              <a:rPr lang="en-US" dirty="0"/>
              <a:t> </a:t>
            </a:r>
            <a:r>
              <a:rPr lang="en-US" sz="3200" dirty="0"/>
              <a:t>access</a:t>
            </a:r>
            <a:r>
              <a:rPr lang="en-US" dirty="0"/>
              <a:t> </a:t>
            </a:r>
            <a:r>
              <a:rPr lang="en-US" sz="3200" dirty="0" smtClean="0"/>
              <a:t>a variable.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languages 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like </a:t>
            </a:r>
            <a:r>
              <a:rPr lang="en-US" sz="2800" b="1" i="1" spc="-5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variables 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are </a:t>
            </a:r>
            <a:r>
              <a:rPr lang="en-US" sz="2800" b="1" i="1" spc="-50" dirty="0">
                <a:solidFill>
                  <a:schemeClr val="bg1">
                    <a:lumMod val="75000"/>
                  </a:schemeClr>
                </a:solidFill>
              </a:rPr>
              <a:t>statically declared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so scopes are also 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static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pc="-50" dirty="0">
                <a:solidFill>
                  <a:schemeClr val="bg1">
                    <a:lumMod val="75000"/>
                  </a:schemeClr>
                </a:solidFill>
              </a:rPr>
              <a:t>the “set of places” will be </a:t>
            </a:r>
            <a:r>
              <a:rPr lang="en-US" sz="2800" b="1" i="1" spc="-50" dirty="0" smtClean="0">
                <a:solidFill>
                  <a:schemeClr val="bg1">
                    <a:lumMod val="75000"/>
                  </a:schemeClr>
                </a:solidFill>
              </a:rPr>
              <a:t>specific </a:t>
            </a:r>
            <a:r>
              <a:rPr lang="en-US" sz="2800" b="1" i="1" spc="-50" dirty="0">
                <a:solidFill>
                  <a:schemeClr val="bg1">
                    <a:lumMod val="75000"/>
                  </a:schemeClr>
                </a:solidFill>
              </a:rPr>
              <a:t>lines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code.</a:t>
            </a:r>
            <a:endParaRPr lang="en-US" sz="2800" spc="-5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variables are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dynamically declared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so scopes are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not necessarily tied to specific lines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of code.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TW" sz="2800" dirty="0"/>
              <a:t>A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global </a:t>
            </a:r>
            <a:r>
              <a:rPr lang="en-US" altLang="zh-TW" sz="2800" b="1" i="1" dirty="0">
                <a:solidFill>
                  <a:srgbClr val="0000FF"/>
                </a:solidFill>
              </a:rPr>
              <a:t>variable</a:t>
            </a:r>
            <a:r>
              <a:rPr lang="en-US" altLang="zh-TW" sz="2800" dirty="0"/>
              <a:t> can be accessed everywhere.</a:t>
            </a:r>
            <a:endParaRPr lang="en-US" altLang="zh-TW" sz="2000" dirty="0"/>
          </a:p>
          <a:p>
            <a:pPr marL="520700" lvl="1">
              <a:lnSpc>
                <a:spcPct val="100000"/>
              </a:lnSpc>
            </a:pPr>
            <a:r>
              <a:rPr lang="en-US" altLang="zh-TW" sz="2600" dirty="0" smtClean="0"/>
              <a:t>But</a:t>
            </a:r>
            <a:r>
              <a:rPr lang="en-US" altLang="zh-TW" sz="2400" dirty="0" smtClean="0"/>
              <a:t> </a:t>
            </a:r>
            <a:r>
              <a:rPr lang="en-US" altLang="zh-TW" sz="2600" dirty="0"/>
              <a:t>only</a:t>
            </a:r>
            <a:r>
              <a:rPr lang="en-US" altLang="zh-TW" sz="2400" dirty="0"/>
              <a:t> </a:t>
            </a:r>
            <a:r>
              <a:rPr lang="en-US" altLang="zh-TW" sz="2600" dirty="0"/>
              <a:t>after</a:t>
            </a:r>
            <a:r>
              <a:rPr lang="en-US" altLang="zh-TW" sz="2400" dirty="0"/>
              <a:t> </a:t>
            </a:r>
            <a:r>
              <a:rPr lang="en-US" altLang="zh-TW" sz="2600" dirty="0"/>
              <a:t>that</a:t>
            </a:r>
            <a:r>
              <a:rPr lang="en-US" altLang="zh-TW" sz="2400" dirty="0"/>
              <a:t> </a:t>
            </a:r>
            <a:r>
              <a:rPr lang="en-US" altLang="zh-TW" sz="2600" dirty="0"/>
              <a:t>(dynamic)</a:t>
            </a:r>
            <a:r>
              <a:rPr lang="en-US" altLang="zh-TW" sz="2400" dirty="0"/>
              <a:t> </a:t>
            </a:r>
            <a:r>
              <a:rPr lang="en-US" altLang="zh-TW" sz="2600" dirty="0"/>
              <a:t>moment</a:t>
            </a:r>
            <a:r>
              <a:rPr lang="en-US" altLang="zh-TW" sz="2400" dirty="0"/>
              <a:t> </a:t>
            </a:r>
            <a:r>
              <a:rPr lang="en-US" altLang="zh-TW" sz="2600" dirty="0"/>
              <a:t>when</a:t>
            </a:r>
            <a:r>
              <a:rPr lang="en-US" altLang="zh-TW" sz="2400" dirty="0"/>
              <a:t> </a:t>
            </a:r>
            <a:r>
              <a:rPr lang="en-US" altLang="zh-TW" sz="2600" dirty="0"/>
              <a:t>it</a:t>
            </a:r>
            <a:r>
              <a:rPr lang="en-US" altLang="zh-TW" sz="2400" dirty="0"/>
              <a:t>’</a:t>
            </a:r>
            <a:r>
              <a:rPr lang="en-US" altLang="zh-TW" sz="2600" dirty="0"/>
              <a:t>s</a:t>
            </a:r>
            <a:r>
              <a:rPr lang="en-US" altLang="zh-TW" sz="2400" dirty="0"/>
              <a:t> </a:t>
            </a:r>
            <a:r>
              <a:rPr lang="en-US" altLang="zh-TW" sz="2600" dirty="0"/>
              <a:t>declared.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spc="-40" dirty="0"/>
              <a:t>A</a:t>
            </a:r>
            <a:r>
              <a:rPr lang="en-US" sz="1800" spc="-40" dirty="0"/>
              <a:t> </a:t>
            </a:r>
            <a:r>
              <a:rPr lang="en-US" sz="2800" b="1" i="1" spc="-40" dirty="0">
                <a:solidFill>
                  <a:srgbClr val="0000FF"/>
                </a:solidFill>
              </a:rPr>
              <a:t>local</a:t>
            </a:r>
            <a:r>
              <a:rPr lang="en-US" sz="2000" b="1" i="1" spc="-40" dirty="0">
                <a:solidFill>
                  <a:srgbClr val="0000FF"/>
                </a:solidFill>
              </a:rPr>
              <a:t> </a:t>
            </a:r>
            <a:r>
              <a:rPr lang="en-US" sz="2800" b="1" i="1" spc="-40" dirty="0">
                <a:solidFill>
                  <a:srgbClr val="0000FF"/>
                </a:solidFill>
              </a:rPr>
              <a:t>variable</a:t>
            </a:r>
            <a:r>
              <a:rPr lang="en-US" sz="2400" spc="-40" dirty="0"/>
              <a:t> </a:t>
            </a:r>
            <a:r>
              <a:rPr lang="en-US" sz="2800" spc="-40" dirty="0"/>
              <a:t>can</a:t>
            </a:r>
            <a:r>
              <a:rPr lang="en-US" sz="2000" spc="-40" dirty="0"/>
              <a:t> </a:t>
            </a:r>
            <a:r>
              <a:rPr lang="en-US" sz="2800" spc="-40" dirty="0"/>
              <a:t>only</a:t>
            </a:r>
            <a:r>
              <a:rPr lang="en-US" sz="2000" spc="-40" dirty="0"/>
              <a:t> </a:t>
            </a:r>
            <a:r>
              <a:rPr lang="en-US" sz="2800" spc="-40" dirty="0"/>
              <a:t>be</a:t>
            </a:r>
            <a:r>
              <a:rPr lang="en-US" sz="2000" spc="-40" dirty="0"/>
              <a:t> </a:t>
            </a:r>
            <a:r>
              <a:rPr lang="en-US" sz="2800" spc="-40" dirty="0"/>
              <a:t>accessed</a:t>
            </a:r>
            <a:r>
              <a:rPr lang="en-US" sz="2400" spc="-40" dirty="0"/>
              <a:t> </a:t>
            </a:r>
            <a:r>
              <a:rPr lang="en-US" sz="2800" spc="-40" dirty="0"/>
              <a:t>inside</a:t>
            </a:r>
            <a:r>
              <a:rPr lang="en-US" sz="2400" spc="-40" dirty="0"/>
              <a:t> </a:t>
            </a:r>
            <a:r>
              <a:rPr lang="en-US" sz="2800" spc="-40" dirty="0" smtClean="0"/>
              <a:t>its creating</a:t>
            </a:r>
            <a:r>
              <a:rPr lang="en-US" sz="2400" spc="-40" dirty="0" smtClean="0"/>
              <a:t> </a:t>
            </a:r>
            <a:r>
              <a:rPr lang="en-US" sz="2800" spc="-40" dirty="0" smtClean="0"/>
              <a:t>function.</a:t>
            </a:r>
            <a:endParaRPr lang="en-US" sz="2800" spc="-40" dirty="0"/>
          </a:p>
          <a:p>
            <a:pPr marL="520700" lvl="1">
              <a:lnSpc>
                <a:spcPct val="100000"/>
              </a:lnSpc>
            </a:pPr>
            <a:r>
              <a:rPr lang="en-US" sz="2600" dirty="0"/>
              <a:t>That is to say: not even by functions called within that function.</a:t>
            </a:r>
          </a:p>
          <a:p>
            <a:pPr marL="863600" lvl="2" indent="-292100">
              <a:lnSpc>
                <a:spcPct val="100000"/>
              </a:lnSpc>
            </a:pPr>
            <a:r>
              <a:rPr lang="en-US" sz="2400" dirty="0"/>
              <a:t>Unless</a:t>
            </a:r>
            <a:r>
              <a:rPr lang="en-US" sz="2000" dirty="0"/>
              <a:t> </a:t>
            </a:r>
            <a:r>
              <a:rPr lang="en-US" sz="2400" dirty="0" smtClean="0"/>
              <a:t>it is</a:t>
            </a:r>
            <a:r>
              <a:rPr lang="en-US" sz="2000" dirty="0" smtClean="0"/>
              <a:t> </a:t>
            </a:r>
            <a:r>
              <a:rPr lang="en-US" sz="2400" dirty="0"/>
              <a:t>passed</a:t>
            </a:r>
            <a:r>
              <a:rPr lang="en-US" sz="2000" dirty="0"/>
              <a:t> </a:t>
            </a:r>
            <a:r>
              <a:rPr lang="en-US" sz="2400" dirty="0"/>
              <a:t>to</a:t>
            </a:r>
            <a:r>
              <a:rPr lang="en-US" sz="2000" dirty="0"/>
              <a:t> </a:t>
            </a:r>
            <a:r>
              <a:rPr lang="en-US" sz="2400" dirty="0"/>
              <a:t>those</a:t>
            </a:r>
            <a:r>
              <a:rPr lang="en-US" sz="2000" dirty="0"/>
              <a:t> </a:t>
            </a:r>
            <a:r>
              <a:rPr lang="en-US" sz="2400" dirty="0"/>
              <a:t>functions</a:t>
            </a:r>
            <a:r>
              <a:rPr lang="en-US" sz="2000" dirty="0"/>
              <a:t> </a:t>
            </a:r>
            <a:r>
              <a:rPr lang="en-US" sz="2400" dirty="0"/>
              <a:t>or</a:t>
            </a:r>
            <a:r>
              <a:rPr lang="en-US" sz="2000" dirty="0"/>
              <a:t> </a:t>
            </a:r>
            <a:r>
              <a:rPr lang="en-US" sz="2400" dirty="0"/>
              <a:t>is</a:t>
            </a:r>
            <a:r>
              <a:rPr lang="en-US" sz="2000" dirty="0"/>
              <a:t> </a:t>
            </a:r>
            <a:r>
              <a:rPr lang="en-US" sz="2400" dirty="0" smtClean="0"/>
              <a:t>declared to be</a:t>
            </a:r>
            <a:r>
              <a:rPr lang="en-US" sz="2000" dirty="0" smtClean="0"/>
              <a:t> </a:t>
            </a:r>
            <a:r>
              <a:rPr lang="en-US" sz="2400" b="1" i="1" dirty="0">
                <a:solidFill>
                  <a:srgbClr val="0000FF"/>
                </a:solidFill>
              </a:rPr>
              <a:t>nonlocal</a:t>
            </a:r>
            <a:r>
              <a:rPr lang="en-US" sz="2400" b="1" i="1" dirty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“Scope</a:t>
            </a:r>
            <a:r>
              <a:rPr lang="en-US" sz="4400" dirty="0" smtClean="0">
                <a:solidFill>
                  <a:srgbClr val="0070C0"/>
                </a:solidFill>
              </a:rPr>
              <a:t>”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9591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A8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 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 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):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	  </a:t>
            </a: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5" name="圓角矩形圖說文字 1"/>
          <p:cNvSpPr/>
          <p:nvPr/>
        </p:nvSpPr>
        <p:spPr>
          <a:xfrm>
            <a:off x="5921562" y="3878314"/>
            <a:ext cx="3512743" cy="1890535"/>
          </a:xfrm>
          <a:prstGeom prst="wedgeRoundRectCallout">
            <a:avLst>
              <a:gd name="adj1" fmla="val -107320"/>
              <a:gd name="adj2" fmla="val 2164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surprise for C programmers. Let’s see why…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9197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3512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6450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8024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5391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2192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0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60757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4774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1613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5840"/>
            <a:ext cx="9969037" cy="585216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cat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ReturningOneObject.py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1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a=f(); print("a=",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 1 variable can get 1 value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[1,2]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b=f(); print("b=",b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z="24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also assigned just 1 value (a list)</a:t>
            </a:r>
            <a:endParaRPr lang="en-US" sz="2400" spc="-1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[1]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c=f(); print("c=",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TW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list has just 1 element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(1)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d=f(); print("d=",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spc="-5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TW" sz="2400" spc="-5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we create a tuple of one element?</a:t>
            </a:r>
            <a:endParaRPr lang="en-US" sz="2400" spc="-50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(1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,)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e=f(); print("e=",e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time we made a  1 element tuple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 python3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ReturningOneObject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.py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a= 1		</a:t>
            </a:r>
            <a:r>
              <a:rPr lang="en-US" sz="2400" dirty="0">
                <a:solidFill>
                  <a:srgbClr val="5B9BD5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sz="2400" dirty="0">
                <a:solidFill>
                  <a:srgbClr val="5B9BD5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plain number</a:t>
            </a:r>
            <a:endParaRPr lang="en-US" sz="2400" dirty="0">
              <a:solidFill>
                <a:srgbClr val="5B9BD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b= [1, 2]		</a:t>
            </a:r>
            <a:r>
              <a:rPr lang="en-US" sz="2400" dirty="0">
                <a:solidFill>
                  <a:srgbClr val="5B9BD5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>
                <a:solidFill>
                  <a:srgbClr val="5B9BD5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two element list</a:t>
            </a:r>
            <a:endParaRPr lang="en-US" sz="2400" dirty="0">
              <a:solidFill>
                <a:srgbClr val="5B9BD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c= [1]				</a:t>
            </a:r>
            <a:r>
              <a:rPr lang="en-US" altLang="zh-TW" sz="2400" dirty="0">
                <a:solidFill>
                  <a:srgbClr val="5B9BD5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one element list</a:t>
            </a:r>
            <a:endParaRPr lang="en-US" sz="2400" dirty="0">
              <a:solidFill>
                <a:srgbClr val="5B9BD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e= (1,)				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one element tuple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6774" y="4239494"/>
            <a:ext cx="3752602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9357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0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4208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6377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6191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3897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test2.c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stdio.h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//This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void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){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 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 %d\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main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(){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 %d\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gcc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–o test2.x test2.c; ./test2.x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5" name="圓角矩形圖說文字 1"/>
          <p:cNvSpPr/>
          <p:nvPr/>
        </p:nvSpPr>
        <p:spPr>
          <a:xfrm>
            <a:off x="6314392" y="4372304"/>
            <a:ext cx="3123853" cy="2489615"/>
          </a:xfrm>
          <a:prstGeom prst="wedgeRoundRectCallout">
            <a:avLst>
              <a:gd name="adj1" fmla="val -122525"/>
              <a:gd name="adj2" fmla="val 3009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See? The C “equivalent” program produces a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answer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圓角矩形圖說文字 1"/>
          <p:cNvSpPr/>
          <p:nvPr/>
        </p:nvSpPr>
        <p:spPr>
          <a:xfrm>
            <a:off x="7153468" y="42044"/>
            <a:ext cx="2277770" cy="1895794"/>
          </a:xfrm>
          <a:prstGeom prst="wedgeRoundRectCallout">
            <a:avLst>
              <a:gd name="adj1" fmla="val -233160"/>
              <a:gd name="adj2" fmla="val 1332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“equivalent” C program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圖說文字 1"/>
          <p:cNvSpPr/>
          <p:nvPr/>
        </p:nvSpPr>
        <p:spPr>
          <a:xfrm>
            <a:off x="2800564" y="3329315"/>
            <a:ext cx="3123853" cy="1533532"/>
          </a:xfrm>
          <a:prstGeom prst="wedgeRoundRectCallout">
            <a:avLst>
              <a:gd name="adj1" fmla="val 101432"/>
              <a:gd name="adj2" fmla="val 15684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it’s not really the “equivalent” program, is it?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圖說文字 1"/>
          <p:cNvSpPr/>
          <p:nvPr/>
        </p:nvSpPr>
        <p:spPr>
          <a:xfrm>
            <a:off x="6941352" y="2415254"/>
            <a:ext cx="2493686" cy="1533532"/>
          </a:xfrm>
          <a:prstGeom prst="wedgeRoundRectCallout">
            <a:avLst>
              <a:gd name="adj1" fmla="val -104588"/>
              <a:gd name="adj2" fmla="val 478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what C program is “equivalent”?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996288"/>
            <a:ext cx="10071095" cy="586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stdio.h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//This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void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){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 %d\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main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(){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 %d\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gcc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–o test1.x test1.c; ./test1.x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圓角矩形圖說文字 1"/>
          <p:cNvSpPr/>
          <p:nvPr/>
        </p:nvSpPr>
        <p:spPr>
          <a:xfrm>
            <a:off x="3435564" y="3329315"/>
            <a:ext cx="3123853" cy="1533532"/>
          </a:xfrm>
          <a:prstGeom prst="wedgeRoundRectCallout">
            <a:avLst>
              <a:gd name="adj1" fmla="val -92492"/>
              <a:gd name="adj2" fmla="val -17576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one.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圓角矩形圖說文字 1"/>
          <p:cNvSpPr/>
          <p:nvPr/>
        </p:nvSpPr>
        <p:spPr>
          <a:xfrm>
            <a:off x="7153468" y="42044"/>
            <a:ext cx="2277770" cy="1895794"/>
          </a:xfrm>
          <a:prstGeom prst="wedgeRoundRectCallout">
            <a:avLst>
              <a:gd name="adj1" fmla="val -233160"/>
              <a:gd name="adj2" fmla="val 1332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“equivalent” C program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圓角矩形圖說文字 1"/>
          <p:cNvSpPr/>
          <p:nvPr/>
        </p:nvSpPr>
        <p:spPr>
          <a:xfrm>
            <a:off x="6941352" y="2415254"/>
            <a:ext cx="2493686" cy="1533532"/>
          </a:xfrm>
          <a:prstGeom prst="wedgeRoundRectCallout">
            <a:avLst>
              <a:gd name="adj1" fmla="val -104588"/>
              <a:gd name="adj2" fmla="val 478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what C program is “equivalent”?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圓角矩形圖說文字 1"/>
          <p:cNvSpPr/>
          <p:nvPr/>
        </p:nvSpPr>
        <p:spPr>
          <a:xfrm>
            <a:off x="7156644" y="899298"/>
            <a:ext cx="2277770" cy="1895794"/>
          </a:xfrm>
          <a:prstGeom prst="wedgeRoundRectCallout">
            <a:avLst>
              <a:gd name="adj1" fmla="val -290380"/>
              <a:gd name="adj2" fmla="val 6272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only change was to add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 “</a:t>
            </a:r>
            <a:r>
              <a:rPr lang="en-US" altLang="zh-TW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圓角矩形圖說文字 1"/>
          <p:cNvSpPr/>
          <p:nvPr/>
        </p:nvSpPr>
        <p:spPr>
          <a:xfrm>
            <a:off x="6512835" y="4372304"/>
            <a:ext cx="2920891" cy="2489615"/>
          </a:xfrm>
          <a:prstGeom prst="wedgeRoundRectCallout">
            <a:avLst>
              <a:gd name="adj1" fmla="val -138605"/>
              <a:gd name="adj2" fmla="val 2869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See?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 produced the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answer </a:t>
            </a:r>
            <a:b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Python did.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圓角矩形圖說文字 1"/>
          <p:cNvSpPr/>
          <p:nvPr/>
        </p:nvSpPr>
        <p:spPr>
          <a:xfrm>
            <a:off x="6314392" y="4372304"/>
            <a:ext cx="3123853" cy="2489615"/>
          </a:xfrm>
          <a:prstGeom prst="wedgeRoundRectCallout">
            <a:avLst>
              <a:gd name="adj1" fmla="val -122525"/>
              <a:gd name="adj2" fmla="val 3009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See?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“equivalent” program produces a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answer</a:t>
            </a:r>
            <a:endParaRPr lang="zh-TW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14" grpId="0" animBg="1"/>
      <p:bldP spid="13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" y="996288"/>
            <a:ext cx="9729788" cy="586171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test2.c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stdio.h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//This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void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){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 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 %d\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main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(){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 %d\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gcc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–o test2.x test2.c; ./test2.x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9" name="圓角矩形圖說文字 1"/>
          <p:cNvSpPr/>
          <p:nvPr/>
        </p:nvSpPr>
        <p:spPr>
          <a:xfrm>
            <a:off x="7156644" y="899298"/>
            <a:ext cx="2277770" cy="1895794"/>
          </a:xfrm>
          <a:prstGeom prst="wedgeRoundRectCallout">
            <a:avLst>
              <a:gd name="adj1" fmla="val -290380"/>
              <a:gd name="adj2" fmla="val 6272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only change was to add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 “</a:t>
            </a:r>
            <a:r>
              <a:rPr lang="en-US" altLang="zh-TW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圓角矩形圖說文字 1"/>
          <p:cNvSpPr/>
          <p:nvPr/>
        </p:nvSpPr>
        <p:spPr>
          <a:xfrm>
            <a:off x="6512835" y="4372304"/>
            <a:ext cx="2920891" cy="2489615"/>
          </a:xfrm>
          <a:prstGeom prst="wedgeRoundRectCallout">
            <a:avLst>
              <a:gd name="adj1" fmla="val -138605"/>
              <a:gd name="adj2" fmla="val 2869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See?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 produced </a:t>
            </a:r>
            <a:r>
              <a:rPr lang="en-US" altLang="zh-TW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than</a:t>
            </a:r>
            <a:r>
              <a:rPr lang="en-US" altLang="zh-TW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did.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996288"/>
            <a:ext cx="10071095" cy="586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stdio.h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//This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void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){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 %d\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main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(){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 %d\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gcc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–o test1.x test1.c; ./test1.x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14" name="圓角矩形圖說文字 1"/>
          <p:cNvSpPr/>
          <p:nvPr/>
        </p:nvSpPr>
        <p:spPr>
          <a:xfrm>
            <a:off x="7156644" y="899298"/>
            <a:ext cx="2277770" cy="1895794"/>
          </a:xfrm>
          <a:prstGeom prst="wedgeRoundRectCallout">
            <a:avLst>
              <a:gd name="adj1" fmla="val -290380"/>
              <a:gd name="adj2" fmla="val 6272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only change was to add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圓角矩形圖說文字 1"/>
          <p:cNvSpPr/>
          <p:nvPr/>
        </p:nvSpPr>
        <p:spPr>
          <a:xfrm>
            <a:off x="6512835" y="4372304"/>
            <a:ext cx="2920891" cy="2489615"/>
          </a:xfrm>
          <a:prstGeom prst="wedgeRoundRectCallout">
            <a:avLst>
              <a:gd name="adj1" fmla="val -138605"/>
              <a:gd name="adj2" fmla="val 2869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See?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 produced the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answer </a:t>
            </a:r>
            <a:b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Python did.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996288"/>
            <a:ext cx="10071095" cy="586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12298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10187943" cy="4218039"/>
          </a:xfrm>
        </p:spPr>
        <p:txBody>
          <a:bodyPr>
            <a:normAutofit fontScale="92500"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568" dirty="0"/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(50)*2 == 100 tells us (50) is a number</a:t>
            </a:r>
            <a:endParaRPr lang="en-US" altLang="zh-TW" sz="2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2568" dirty="0"/>
              <a:t>The solution is for tuple singletons to use a comma at the end: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50, 50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Clearly </a:t>
            </a:r>
            <a:r>
              <a:rPr lang="en-US" sz="2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(50,) 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was treated like a </a:t>
            </a:r>
            <a:r>
              <a:rPr lang="en-US" sz="2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700" b="1" dirty="0">
                <a:solidFill>
                  <a:srgbClr val="FF0000"/>
                </a:solidFill>
              </a:rPr>
              <a:t>Non-singletons</a:t>
            </a:r>
            <a:r>
              <a:rPr lang="en-US" sz="2700" dirty="0">
                <a:solidFill>
                  <a:srgbClr val="FF0000"/>
                </a:solidFill>
              </a:rPr>
              <a:t> have no problem, because </a:t>
            </a:r>
            <a:r>
              <a:rPr lang="en-US" sz="2700" spc="-100" dirty="0">
                <a:solidFill>
                  <a:srgbClr val="FF0000"/>
                </a:solidFill>
              </a:rPr>
              <a:t>“</a:t>
            </a:r>
            <a:r>
              <a:rPr lang="en-US" sz="2700" b="1" dirty="0">
                <a:solidFill>
                  <a:srgbClr val="FF0000"/>
                </a:solidFill>
              </a:rPr>
              <a:t>,</a:t>
            </a:r>
            <a:r>
              <a:rPr lang="en-US" sz="2700" dirty="0">
                <a:solidFill>
                  <a:srgbClr val="FF0000"/>
                </a:solidFill>
              </a:rPr>
              <a:t>” is</a:t>
            </a:r>
            <a:r>
              <a:rPr lang="en-US" sz="2700" spc="-100" dirty="0">
                <a:solidFill>
                  <a:srgbClr val="FF0000"/>
                </a:solidFill>
              </a:rPr>
              <a:t>n’</a:t>
            </a:r>
            <a:r>
              <a:rPr lang="en-US" sz="2700" dirty="0">
                <a:solidFill>
                  <a:srgbClr val="FF0000"/>
                </a:solidFill>
              </a:rPr>
              <a:t>t used in expressions.</a:t>
            </a:r>
          </a:p>
          <a:p>
            <a:pPr lvl="1">
              <a:spcBef>
                <a:spcPts val="1200"/>
              </a:spcBef>
            </a:pPr>
            <a:r>
              <a:rPr lang="en-US" sz="2700" b="1" u="sng" dirty="0">
                <a:solidFill>
                  <a:srgbClr val="FF0000"/>
                </a:solidFill>
              </a:rPr>
              <a:t>List</a:t>
            </a:r>
            <a:r>
              <a:rPr lang="en-US" sz="2700" dirty="0">
                <a:solidFill>
                  <a:srgbClr val="FF0000"/>
                </a:solidFill>
              </a:rPr>
              <a:t> singletons have no problem, because “</a:t>
            </a:r>
            <a:r>
              <a:rPr lang="en-US" sz="2700" b="1" dirty="0">
                <a:solidFill>
                  <a:srgbClr val="FF0000"/>
                </a:solidFill>
              </a:rPr>
              <a:t>[</a:t>
            </a:r>
            <a:r>
              <a:rPr lang="en-US" sz="2700" dirty="0">
                <a:solidFill>
                  <a:srgbClr val="FF0000"/>
                </a:solidFill>
              </a:rPr>
              <a:t>” isn’t used in expressions.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prstClr val="black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>
                <a:solidFill>
                  <a:prstClr val="black"/>
                </a:solidFill>
              </a:rPr>
              <a:t>But a tuple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with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one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spc="-50" dirty="0" smtClean="0">
                <a:solidFill>
                  <a:prstClr val="black"/>
                </a:solidFill>
              </a:rPr>
              <a:t>v</a:t>
            </a:r>
            <a:r>
              <a:rPr lang="en-US" sz="2600" dirty="0" smtClean="0">
                <a:solidFill>
                  <a:prstClr val="black"/>
                </a:solidFill>
              </a:rPr>
              <a:t>alue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spc="-100" dirty="0" smtClean="0">
                <a:solidFill>
                  <a:prstClr val="black"/>
                </a:solidFill>
              </a:rPr>
              <a:t>(</a:t>
            </a:r>
            <a:r>
              <a:rPr lang="en-US" sz="2600" dirty="0" smtClean="0">
                <a:solidFill>
                  <a:prstClr val="black"/>
                </a:solidFill>
              </a:rPr>
              <a:t>mathematicall</a:t>
            </a:r>
            <a:r>
              <a:rPr lang="en-US" sz="2600" spc="-100" dirty="0" smtClean="0">
                <a:solidFill>
                  <a:prstClr val="black"/>
                </a:solidFill>
              </a:rPr>
              <a:t>y</a:t>
            </a:r>
            <a:r>
              <a:rPr lang="en-US" sz="2600" dirty="0" smtClean="0">
                <a:solidFill>
                  <a:prstClr val="black"/>
                </a:solidFill>
              </a:rPr>
              <a:t>,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this is called 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i="1" dirty="0" smtClean="0">
                <a:solidFill>
                  <a:srgbClr val="008000"/>
                </a:solidFill>
              </a:rPr>
              <a:t>singleto</a:t>
            </a:r>
            <a:r>
              <a:rPr lang="en-US" sz="2600" i="1" spc="-100" dirty="0" smtClean="0">
                <a:solidFill>
                  <a:srgbClr val="008000"/>
                </a:solidFill>
              </a:rPr>
              <a:t>n</a:t>
            </a:r>
            <a:r>
              <a:rPr lang="en-US" sz="2600" dirty="0" smtClean="0">
                <a:solidFill>
                  <a:prstClr val="black"/>
                </a:solidFill>
              </a:rPr>
              <a:t>)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has a problem, because numerical expressions use parentheses too: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6774" y="4239494"/>
            <a:ext cx="3752602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flipH="1">
            <a:off x="7340848" y="434793"/>
            <a:ext cx="3125129" cy="784901"/>
            <a:chOff x="-734800" y="434792"/>
            <a:chExt cx="3125129" cy="784901"/>
          </a:xfrm>
        </p:grpSpPr>
        <p:sp>
          <p:nvSpPr>
            <p:cNvPr id="7" name="Trapezoid 6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2</a:t>
              </a:r>
              <a:b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#77</a:t>
              </a:r>
              <a:endParaRPr kumimoji="1"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1524000" y="3177309"/>
            <a:ext cx="2179782" cy="6927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96288"/>
            <a:ext cx="10071095" cy="586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test2.py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global total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test2.py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5" name="圓角矩形圖說文字 1"/>
          <p:cNvSpPr/>
          <p:nvPr/>
        </p:nvSpPr>
        <p:spPr>
          <a:xfrm>
            <a:off x="7153468" y="42044"/>
            <a:ext cx="2277770" cy="1895794"/>
          </a:xfrm>
          <a:prstGeom prst="wedgeRoundRectCallout">
            <a:avLst>
              <a:gd name="adj1" fmla="val -224239"/>
              <a:gd name="adj2" fmla="val 1466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a </a:t>
            </a:r>
            <a:b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Python program.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圖說文字 1"/>
          <p:cNvSpPr/>
          <p:nvPr/>
        </p:nvSpPr>
        <p:spPr>
          <a:xfrm>
            <a:off x="7156636" y="3786189"/>
            <a:ext cx="2277770" cy="3052771"/>
          </a:xfrm>
          <a:prstGeom prst="wedgeRoundRectCallout">
            <a:avLst>
              <a:gd name="adj1" fmla="val -185907"/>
              <a:gd name="adj2" fmla="val 3356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now we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answer that the earlier C program was giving.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圖說文字 1"/>
          <p:cNvSpPr/>
          <p:nvPr/>
        </p:nvSpPr>
        <p:spPr>
          <a:xfrm>
            <a:off x="7159815" y="2021665"/>
            <a:ext cx="2277770" cy="1686742"/>
          </a:xfrm>
          <a:prstGeom prst="wedgeRoundRectCallout">
            <a:avLst>
              <a:gd name="adj1" fmla="val -218107"/>
              <a:gd name="adj2" fmla="val -1002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a new statement.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96288"/>
            <a:ext cx="10071095" cy="586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test2.c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stdio.h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//This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void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){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 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 %d\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main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(){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 %d\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gcc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–o test2.x test2.c; ./test2.x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11" name="圓角矩形圖說文字 1"/>
          <p:cNvSpPr/>
          <p:nvPr/>
        </p:nvSpPr>
        <p:spPr>
          <a:xfrm>
            <a:off x="7153468" y="42044"/>
            <a:ext cx="2277770" cy="1895794"/>
          </a:xfrm>
          <a:prstGeom prst="wedgeRoundRectCallout">
            <a:avLst>
              <a:gd name="adj1" fmla="val -224239"/>
              <a:gd name="adj2" fmla="val 1466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a </a:t>
            </a:r>
            <a:b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Python program.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圓角矩形圖說文字 1"/>
          <p:cNvSpPr/>
          <p:nvPr/>
        </p:nvSpPr>
        <p:spPr>
          <a:xfrm>
            <a:off x="7156636" y="3786189"/>
            <a:ext cx="2277770" cy="3052771"/>
          </a:xfrm>
          <a:prstGeom prst="wedgeRoundRectCallout">
            <a:avLst>
              <a:gd name="adj1" fmla="val -185907"/>
              <a:gd name="adj2" fmla="val 3356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now we </a:t>
            </a:r>
            <a:r>
              <a:rPr lang="en-US" altLang="zh-TW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answer that the earlier C program was giving.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圓角矩形圖說文字 1"/>
          <p:cNvSpPr/>
          <p:nvPr/>
        </p:nvSpPr>
        <p:spPr>
          <a:xfrm>
            <a:off x="7159815" y="2021665"/>
            <a:ext cx="2277770" cy="1686742"/>
          </a:xfrm>
          <a:prstGeom prst="wedgeRoundRectCallout">
            <a:avLst>
              <a:gd name="adj1" fmla="val -218107"/>
              <a:gd name="adj2" fmla="val -1002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zh-TW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a new statement.</a:t>
            </a:r>
            <a:endParaRPr lang="zh-TW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0" y="996288"/>
            <a:ext cx="10071095" cy="586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test2.py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global total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test2.py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97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996288"/>
            <a:ext cx="10071095" cy="586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# 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= 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   print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="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altLang="zh-TW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(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="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  ,</a:t>
            </a:r>
            <a:r>
              <a:rPr lang="en-US" altLang="zh-TW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</a:t>
            </a:r>
            <a:r>
              <a:rPr lang="en-US" altLang="zh-TW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23318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0" y="996288"/>
            <a:ext cx="10071095" cy="586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cat 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test1.c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stdio.h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//This is global variable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void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){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arg1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+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arg2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"Inside, total = %d\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main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(){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sum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10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Lucida Sans Typewriter" panose="020B0509030504030204" pitchFamily="49" charset="0"/>
                <a:cs typeface="Courier New" pitchFamily="49" charset="0"/>
              </a:rPr>
              <a:t>20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"Outside, total = %d\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n"</a:t>
            </a:r>
            <a:r>
              <a:rPr lang="en-US" sz="2400" dirty="0" err="1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2400" dirty="0" err="1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gcc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–o test1.x test1.c; ./test1.x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Inside,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Outside, total = </a:t>
            </a:r>
            <a:r>
              <a:rPr lang="en-US" sz="2400" b="1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</a:t>
            </a:r>
            <a:r>
              <a:rPr lang="en-US" sz="4400" dirty="0" smtClean="0">
                <a:solidFill>
                  <a:srgbClr val="0070C0"/>
                </a:solidFill>
              </a:rPr>
              <a:t>Scopes of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240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579590"/>
            <a:ext cx="4918869" cy="3492724"/>
          </a:xfrm>
          <a:prstGeom prst="rect">
            <a:avLst/>
          </a:prstGeom>
          <a:solidFill>
            <a:srgbClr val="FF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8871" y="3579590"/>
            <a:ext cx="4810917" cy="3492724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6156" y="3541986"/>
            <a:ext cx="5223632" cy="33107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% cat test2.py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total = 0;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sum( arg1, arg2 ):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global total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total  =  arg1 + arg2;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</a:t>
            </a:r>
            <a:r>
              <a:rPr lang="en-US" sz="2000" spc="-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print("</a:t>
            </a:r>
            <a:r>
              <a:rPr lang="en-US" sz="2000" spc="-5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Inside total=",</a:t>
            </a:r>
            <a:r>
              <a:rPr lang="en-US" sz="2000" spc="-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total)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sum( 10, 20 );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spc="-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print ("</a:t>
            </a:r>
            <a:r>
              <a:rPr lang="en-US" sz="2000" spc="-5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Outside total=",</a:t>
            </a:r>
            <a:r>
              <a:rPr lang="en-US" sz="2000" spc="-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test2.py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Inside total= </a:t>
            </a: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30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Outside total= </a:t>
            </a:r>
            <a:r>
              <a:rPr lang="en-US" sz="20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204186" y="3541986"/>
            <a:ext cx="5247042" cy="3316014"/>
          </a:xfrm>
          <a:noFill/>
        </p:spPr>
        <p:txBody>
          <a:bodyPr>
            <a:no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2000" b="1" dirty="0">
                <a:latin typeface="Lucida Sans Typewriter" panose="020B0509030504030204" pitchFamily="49" charset="0"/>
                <a:cs typeface="Courier New" pitchFamily="49" charset="0"/>
              </a:rPr>
              <a:t>% cat test1.py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total = 0;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err="1">
                <a:latin typeface="Lucida Sans Typewriter" panose="020B0509030504030204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 sum( arg1, arg2 ):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   total  =  arg1 + arg2;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latin typeface="Lucida Sans Typewriter" panose="020B0509030504030204" pitchFamily="49" charset="0"/>
                <a:cs typeface="Courier New" pitchFamily="49" charset="0"/>
              </a:rPr>
              <a:t>print("Inside total=",</a:t>
            </a: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total)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sum( 10, 20 );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Lucida Sans Typewriter" panose="020B0509030504030204" pitchFamily="49" charset="0"/>
                <a:cs typeface="Courier New" pitchFamily="49" charset="0"/>
              </a:rPr>
              <a:t>print("Outside total=",</a:t>
            </a: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total)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test1.py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Lucida Sans Typewriter" panose="020B0509030504030204" pitchFamily="49" charset="0"/>
                <a:cs typeface="Courier New" pitchFamily="49" charset="0"/>
              </a:rPr>
              <a:t>Inside total= </a:t>
            </a: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30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Lucida Sans Typewriter" panose="020B0509030504030204" pitchFamily="49" charset="0"/>
                <a:cs typeface="Courier New" pitchFamily="49" charset="0"/>
              </a:rPr>
              <a:t>Outside total= </a:t>
            </a:r>
            <a:r>
              <a:rPr lang="en-US" sz="20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200023"/>
            <a:ext cx="4923721" cy="3784873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8871" y="-200023"/>
            <a:ext cx="4810917" cy="3784873"/>
          </a:xfrm>
          <a:prstGeom prst="rect">
            <a:avLst/>
          </a:prstGeom>
          <a:solidFill>
            <a:srgbClr val="FF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90501" y="88683"/>
            <a:ext cx="5233355" cy="367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% cat test1.c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stdio.h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total= 0;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void sum(</a:t>
            </a: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arg1, </a:t>
            </a: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arg2 ){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total = arg1 + arg2;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1800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18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("</a:t>
            </a:r>
            <a:r>
              <a:rPr lang="en-US" sz="1800" spc="-1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Inside</a:t>
            </a:r>
            <a:r>
              <a:rPr lang="en-US" sz="1400" spc="-1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spc="-1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total= %d</a:t>
            </a:r>
            <a:r>
              <a:rPr lang="en-US" sz="18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1800" spc="-5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n</a:t>
            </a:r>
            <a:r>
              <a:rPr lang="en-US" sz="1800" spc="-7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1800" spc="-8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1800" spc="-3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1800" spc="-1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</a:t>
            </a:r>
            <a:r>
              <a:rPr lang="en-US" sz="1800" spc="-3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al</a:t>
            </a:r>
            <a:r>
              <a:rPr lang="en-US" sz="1800" spc="-5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r>
              <a:rPr lang="en-US" sz="1800" spc="-1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endParaRPr lang="en-US" sz="1800" spc="-1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main(){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sum( 10, 20 );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pc="-7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1800" spc="-7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("Outside</a:t>
            </a:r>
            <a:r>
              <a:rPr lang="en-US" sz="1400" spc="-7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spc="-7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total=</a:t>
            </a:r>
            <a:r>
              <a:rPr lang="en-US" sz="1200" spc="-7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spc="-7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%d</a:t>
            </a:r>
            <a:r>
              <a:rPr lang="en-US" sz="1800" b="1" spc="-7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1800" spc="-7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n",total</a:t>
            </a:r>
            <a:r>
              <a:rPr lang="en-US" sz="1800" spc="-7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1800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gcc</a:t>
            </a:r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</a:t>
            </a:r>
            <a:r>
              <a:rPr lang="en-US" sz="16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test</a:t>
            </a:r>
            <a:r>
              <a:rPr lang="en-US" sz="1800" spc="-22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1</a:t>
            </a:r>
            <a:r>
              <a:rPr lang="en-US" sz="1800" spc="-3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x</a:t>
            </a: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test</a:t>
            </a:r>
            <a:r>
              <a:rPr lang="en-US" sz="1800" spc="-22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1</a:t>
            </a:r>
            <a:r>
              <a:rPr lang="en-US" sz="1800" spc="-3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c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test</a:t>
            </a:r>
            <a:r>
              <a:rPr lang="en-US" sz="1800" spc="-22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1</a:t>
            </a:r>
            <a:r>
              <a:rPr lang="en-US" sz="1800" spc="-3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x</a:t>
            </a:r>
            <a:endParaRPr lang="en-US" sz="1800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Inside total= 30 </a:t>
            </a:r>
            <a:endParaRPr lang="en-US" sz="18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Outside total= </a:t>
            </a:r>
            <a:r>
              <a:rPr lang="en-US" sz="1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0</a:t>
            </a:r>
            <a:endParaRPr lang="en-US" sz="1800" dirty="0">
              <a:solidFill>
                <a:srgbClr val="FF0000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09684" y="88683"/>
            <a:ext cx="5913263" cy="367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% cat test2.c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stdio.h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total= 0;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void sum(</a:t>
            </a: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arg1, </a:t>
            </a: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arg2 ){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total  =  arg1 + arg2;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1800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18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("Inside</a:t>
            </a:r>
            <a:r>
              <a:rPr lang="en-US" sz="14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total= %d</a:t>
            </a:r>
            <a:r>
              <a:rPr lang="en-US" sz="1800" b="1" spc="-1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\</a:t>
            </a:r>
            <a:r>
              <a:rPr lang="en-US" sz="1800" spc="-6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n</a:t>
            </a:r>
            <a:r>
              <a:rPr lang="en-US" sz="1800" spc="-7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1800" spc="-9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1800" spc="-3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1800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</a:t>
            </a:r>
            <a:r>
              <a:rPr lang="en-US" sz="1800" spc="-3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al</a:t>
            </a:r>
            <a:r>
              <a:rPr lang="en-US" sz="1800" b="1" spc="-300" dirty="0">
                <a:solidFill>
                  <a:prstClr val="black"/>
                </a:solidFill>
                <a:latin typeface="Agency FB" panose="020B0503020202020204" pitchFamily="34" charset="0"/>
                <a:cs typeface="Courier New" pitchFamily="49" charset="0"/>
              </a:rPr>
              <a:t>)</a:t>
            </a:r>
            <a:r>
              <a:rPr lang="en-US" sz="18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main(){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sum( 10, 20 );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spc="-7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printf</a:t>
            </a:r>
            <a:r>
              <a:rPr lang="en-US" sz="1800" spc="-7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("Outside</a:t>
            </a:r>
            <a:r>
              <a:rPr lang="en-US" sz="1400" spc="-7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spc="-7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total=</a:t>
            </a:r>
            <a:r>
              <a:rPr lang="en-US" sz="1200" spc="-7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spc="-7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  <a:r>
              <a:rPr lang="en-US" sz="1800" spc="-7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d</a:t>
            </a:r>
            <a:r>
              <a:rPr lang="en-US" sz="1800" b="1" spc="-7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1800" spc="-45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n</a:t>
            </a:r>
            <a:r>
              <a:rPr lang="en-US" sz="1800" spc="-7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1800" spc="-9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1800" spc="-30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1800" spc="-70" dirty="0" err="1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total</a:t>
            </a:r>
            <a:r>
              <a:rPr lang="en-US" sz="1800" spc="-7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);</a:t>
            </a:r>
            <a:endParaRPr lang="en-US" sz="18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%</a:t>
            </a:r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gcc</a:t>
            </a:r>
            <a:r>
              <a:rPr lang="en-US" sz="14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o</a:t>
            </a: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test</a:t>
            </a:r>
            <a:r>
              <a:rPr lang="en-US" sz="1800" spc="-22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2</a:t>
            </a:r>
            <a:r>
              <a:rPr lang="en-US" sz="1800" spc="-3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test</a:t>
            </a:r>
            <a:r>
              <a:rPr lang="en-US" sz="1800" spc="-22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2</a:t>
            </a:r>
            <a:r>
              <a:rPr lang="en-US" sz="1800" spc="-3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c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test</a:t>
            </a:r>
            <a:r>
              <a:rPr lang="en-US" sz="1800" spc="-22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2</a:t>
            </a:r>
            <a:r>
              <a:rPr lang="en-US" sz="1800" spc="-3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x</a:t>
            </a:r>
            <a:endParaRPr lang="en-US" sz="1800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Inside total= </a:t>
            </a:r>
            <a:r>
              <a:rPr lang="en-US" sz="1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30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itchFamily="49" charset="0"/>
              </a:rPr>
              <a:t>Outside total= </a:t>
            </a:r>
            <a:r>
              <a:rPr lang="en-US" sz="1800" dirty="0">
                <a:solidFill>
                  <a:srgbClr val="0000FF"/>
                </a:solidFill>
                <a:latin typeface="Lucida Sans Typewriter" panose="020B0509030504030204" pitchFamily="49" charset="0"/>
                <a:cs typeface="Courier New" pitchFamily="49" charset="0"/>
              </a:rPr>
              <a:t>30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prstClr val="black"/>
              </a:solidFill>
              <a:latin typeface="Lucida Sans Typewriter" panose="020B05090305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080958" y="2357446"/>
            <a:ext cx="4563374" cy="4500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spc="-70" dirty="0">
                <a:solidFill>
                  <a:prstClr val="black"/>
                </a:solidFill>
              </a:rPr>
              <a:t>But Python implicitly interprets an assignment as a declaration: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x=1, y=1, z=1;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741363" indent="-7413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 2;</a:t>
            </a:r>
          </a:p>
          <a:p>
            <a:pPr marL="396875" indent="-396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 y = 5;</a:t>
            </a:r>
          </a:p>
          <a:p>
            <a:pPr marL="741363" indent="-7413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print(</a:t>
            </a:r>
            <a:r>
              <a:rPr lang="en-US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x+y+z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);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#8</a:t>
            </a:r>
          </a:p>
          <a:p>
            <a:pPr marL="396875" indent="-396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f()</a:t>
            </a:r>
            <a:endParaRPr lang="en-US" altLang="zh-TW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print(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x+y+z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1+1+1=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</a:t>
            </a:r>
          </a:p>
          <a:p>
            <a:pPr marL="396875" indent="-396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3297" y="1033465"/>
            <a:ext cx="9144001" cy="1281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The difference between the behavior of C and of Python is due to the fact that:</a:t>
            </a:r>
            <a:endParaRPr lang="en-US" sz="3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918" y="2357446"/>
            <a:ext cx="4837535" cy="4500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spc="-60" dirty="0">
                <a:solidFill>
                  <a:prstClr val="black"/>
                </a:solidFill>
              </a:rPr>
              <a:t>C requires an explicit declaration statement before using a variable: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x=1, y=1, z=1;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f() { 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x = 2;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y=5;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("%d",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x+y+z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//8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main() {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f(); </a:t>
            </a:r>
            <a:endParaRPr lang="en-US" altLang="zh-TW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("%d",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x+y+z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1+5+1=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7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W</a:t>
            </a:r>
            <a:r>
              <a:rPr lang="en-US" sz="4400" dirty="0" smtClean="0">
                <a:solidFill>
                  <a:srgbClr val="0070C0"/>
                </a:solidFill>
              </a:rPr>
              <a:t>hat did </a:t>
            </a:r>
            <a:r>
              <a:rPr lang="en-US" sz="4400" dirty="0">
                <a:solidFill>
                  <a:srgbClr val="0070C0"/>
                </a:solidFill>
              </a:rPr>
              <a:t>that </a:t>
            </a:r>
            <a:r>
              <a:rPr lang="en-US" sz="4400" dirty="0" smtClean="0">
                <a:solidFill>
                  <a:srgbClr val="0070C0"/>
                </a:solidFill>
              </a:rPr>
              <a:t>example show?</a:t>
            </a:r>
          </a:p>
        </p:txBody>
      </p:sp>
    </p:spTree>
    <p:extLst>
      <p:ext uri="{BB962C8B-B14F-4D97-AF65-F5344CB8AC3E}">
        <p14:creationId xmlns:p14="http://schemas.microsoft.com/office/powerpoint/2010/main" val="5870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080958" y="2357446"/>
            <a:ext cx="4563374" cy="4500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spc="-70" dirty="0">
                <a:solidFill>
                  <a:prstClr val="black"/>
                </a:solidFill>
              </a:rPr>
              <a:t>But Python implicitly interprets an assignment as a declaration: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 z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741363" indent="-741363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2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96875" indent="-396875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y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5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741363" indent="-741363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print(</a:t>
            </a:r>
            <a:r>
              <a:rPr 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sz="24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#8</a:t>
            </a:r>
          </a:p>
          <a:p>
            <a:pPr marL="396875" indent="-396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f()</a:t>
            </a:r>
            <a:endParaRPr lang="en-US" altLang="zh-TW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4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4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1+1+1=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</a:t>
            </a:r>
          </a:p>
          <a:p>
            <a:pPr marL="396875" indent="-396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3297" y="1033465"/>
            <a:ext cx="9144001" cy="1281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The difference between the behavior of C and of Python is due to the fact that:</a:t>
            </a:r>
            <a:endParaRPr lang="en-US" sz="3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918" y="2357446"/>
            <a:ext cx="4837535" cy="4500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spc="-60" dirty="0">
                <a:solidFill>
                  <a:prstClr val="black"/>
                </a:solidFill>
              </a:rPr>
              <a:t>C requires an explicit declaration statement before using a variable: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 y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 z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f() 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2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5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("%d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",</a:t>
            </a:r>
            <a:r>
              <a:rPr 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8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main() { 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();</a:t>
            </a:r>
            <a:endParaRPr lang="en-US" altLang="zh-TW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("%d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1+5+1=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7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W</a:t>
            </a:r>
            <a:r>
              <a:rPr lang="en-US" sz="4400" dirty="0" smtClean="0">
                <a:solidFill>
                  <a:srgbClr val="0070C0"/>
                </a:solidFill>
              </a:rPr>
              <a:t>hat did </a:t>
            </a:r>
            <a:r>
              <a:rPr lang="en-US" sz="4400" dirty="0">
                <a:solidFill>
                  <a:srgbClr val="0070C0"/>
                </a:solidFill>
              </a:rPr>
              <a:t>that </a:t>
            </a:r>
            <a:r>
              <a:rPr lang="en-US" sz="4400" dirty="0" smtClean="0">
                <a:solidFill>
                  <a:srgbClr val="0070C0"/>
                </a:solidFill>
              </a:rPr>
              <a:t>example show?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847445" y="5343537"/>
            <a:ext cx="2743200" cy="1357312"/>
          </a:xfrm>
          <a:prstGeom prst="wedgeRoundRectCallout">
            <a:avLst>
              <a:gd name="adj1" fmla="val -404"/>
              <a:gd name="adj2" fmla="val -11960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implicit local declarations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632738" y="5343537"/>
            <a:ext cx="2743200" cy="1357312"/>
          </a:xfrm>
          <a:prstGeom prst="wedgeRoundRectCallout">
            <a:avLst>
              <a:gd name="adj1" fmla="val -52579"/>
              <a:gd name="adj2" fmla="val -12802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explicit local declaration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2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080958" y="2357446"/>
            <a:ext cx="4563374" cy="4500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spc="-70" dirty="0">
                <a:solidFill>
                  <a:prstClr val="black"/>
                </a:solidFill>
              </a:rPr>
              <a:t>But Python implicitly interprets </a:t>
            </a:r>
            <a:r>
              <a:rPr lang="en-US" sz="2800" b="1" spc="-100" dirty="0">
                <a:solidFill>
                  <a:srgbClr val="FFC000"/>
                </a:solidFill>
              </a:rPr>
              <a:t>an</a:t>
            </a:r>
            <a:r>
              <a:rPr lang="en-US" sz="2800" spc="-100" dirty="0">
                <a:solidFill>
                  <a:prstClr val="black"/>
                </a:solidFill>
              </a:rPr>
              <a:t> </a:t>
            </a:r>
            <a:r>
              <a:rPr lang="en-US" sz="2800" b="1" spc="-100" dirty="0">
                <a:solidFill>
                  <a:srgbClr val="FFC000"/>
                </a:solidFill>
              </a:rPr>
              <a:t>a</a:t>
            </a:r>
            <a:r>
              <a:rPr lang="en-US" sz="2800" b="1" spc="-90" dirty="0">
                <a:solidFill>
                  <a:srgbClr val="FFC000"/>
                </a:solidFill>
              </a:rPr>
              <a:t>ssig</a:t>
            </a:r>
            <a:r>
              <a:rPr lang="en-US" sz="2800" b="1" spc="-100" dirty="0">
                <a:solidFill>
                  <a:srgbClr val="FFC000"/>
                </a:solidFill>
              </a:rPr>
              <a:t>nme</a:t>
            </a:r>
            <a:r>
              <a:rPr lang="en-US" sz="2800" b="1" spc="-70" dirty="0">
                <a:solidFill>
                  <a:srgbClr val="FFC000"/>
                </a:solidFill>
              </a:rPr>
              <a:t>n</a:t>
            </a:r>
            <a:r>
              <a:rPr lang="en-US" sz="2800" b="1" spc="-100" dirty="0">
                <a:solidFill>
                  <a:srgbClr val="FFC000"/>
                </a:solidFill>
              </a:rPr>
              <a:t>t</a:t>
            </a:r>
            <a:r>
              <a:rPr lang="en-US" sz="2800" spc="-100" dirty="0">
                <a:solidFill>
                  <a:prstClr val="black"/>
                </a:solidFill>
              </a:rPr>
              <a:t> </a:t>
            </a:r>
            <a:r>
              <a:rPr lang="en-US" sz="2800" spc="-70" dirty="0">
                <a:solidFill>
                  <a:prstClr val="black"/>
                </a:solidFill>
              </a:rPr>
              <a:t>as a declaration: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 z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741363" indent="-741363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2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96875" indent="-396875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y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5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741363" indent="-741363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print(</a:t>
            </a:r>
            <a:r>
              <a:rPr 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sz="24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#8</a:t>
            </a:r>
          </a:p>
          <a:p>
            <a:pPr marL="396875" indent="-396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f()</a:t>
            </a:r>
            <a:endParaRPr lang="en-US" altLang="zh-TW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4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4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4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1+1+1=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</a:t>
            </a:r>
          </a:p>
          <a:p>
            <a:pPr marL="396875" indent="-396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918" y="2357446"/>
            <a:ext cx="4837535" cy="4500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spc="-60" dirty="0">
                <a:solidFill>
                  <a:prstClr val="black"/>
                </a:solidFill>
              </a:rPr>
              <a:t>C requires an explicit declaration statement before using a variable: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 y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 z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f() 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2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2400" b="1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5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("%d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",</a:t>
            </a:r>
            <a:r>
              <a:rPr 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8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main() {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f(); </a:t>
            </a:r>
            <a:endParaRPr lang="en-US" altLang="zh-TW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4163" indent="-284163">
              <a:spcBef>
                <a:spcPts val="0"/>
              </a:spcBef>
              <a:buNone/>
            </a:pP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("%d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2400" b="1" dirty="0" err="1" smtClean="0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1+5+1=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7</a:t>
            </a:r>
          </a:p>
          <a:p>
            <a:pPr marL="284163" indent="-284163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847445" y="5343537"/>
            <a:ext cx="2743200" cy="1357312"/>
          </a:xfrm>
          <a:prstGeom prst="wedgeRoundRectCallout">
            <a:avLst>
              <a:gd name="adj1" fmla="val -404"/>
              <a:gd name="adj2" fmla="val -11960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implicit local declarations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632738" y="5343537"/>
            <a:ext cx="2743200" cy="1357312"/>
          </a:xfrm>
          <a:prstGeom prst="wedgeRoundRectCallout">
            <a:avLst>
              <a:gd name="adj1" fmla="val -52579"/>
              <a:gd name="adj2" fmla="val -12802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explicit local declaration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524334" y="5624489"/>
            <a:ext cx="3912959" cy="1233511"/>
          </a:xfrm>
          <a:prstGeom prst="wedgeRoundRectCallout">
            <a:avLst>
              <a:gd name="adj1" fmla="val 9393"/>
              <a:gd name="adj2" fmla="val -102004"/>
              <a:gd name="adj3" fmla="val 16667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z is accessed locally, i</a:t>
            </a:r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isn’t </a:t>
            </a:r>
            <a:r>
              <a:rPr lang="en-US" altLang="zh-TW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locally, so it is a global.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3297" y="1033465"/>
            <a:ext cx="9144001" cy="1281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The difference between the behavior of C and of Python is due to the fact that:</a:t>
            </a:r>
            <a:endParaRPr lang="en-US" sz="3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W</a:t>
            </a:r>
            <a:r>
              <a:rPr lang="en-US" sz="4400" dirty="0" smtClean="0">
                <a:solidFill>
                  <a:srgbClr val="0070C0"/>
                </a:solidFill>
              </a:rPr>
              <a:t>hat did </a:t>
            </a:r>
            <a:r>
              <a:rPr lang="en-US" sz="4400" dirty="0">
                <a:solidFill>
                  <a:srgbClr val="0070C0"/>
                </a:solidFill>
              </a:rPr>
              <a:t>that </a:t>
            </a:r>
            <a:r>
              <a:rPr lang="en-US" sz="4400" dirty="0" smtClean="0">
                <a:solidFill>
                  <a:srgbClr val="0070C0"/>
                </a:solidFill>
              </a:rPr>
              <a:t>example show?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599943" y="401213"/>
            <a:ext cx="2838464" cy="1357312"/>
          </a:xfrm>
          <a:prstGeom prst="wedgeRoundRectCallout">
            <a:avLst>
              <a:gd name="adj1" fmla="val -64813"/>
              <a:gd name="adj2" fmla="val 129869"/>
              <a:gd name="adj3" fmla="val 16667"/>
            </a:avLst>
          </a:prstGeom>
          <a:solidFill>
            <a:srgbClr val="FFA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TW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implicit declarations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0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2" grpId="0" animBg="1"/>
      <p:bldP spid="12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92100" y="1155033"/>
            <a:ext cx="9856010" cy="5702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3800" spc="-30" dirty="0">
                <a:solidFill>
                  <a:prstClr val="black"/>
                </a:solidFill>
              </a:rPr>
              <a:t>Even if </a:t>
            </a:r>
            <a:r>
              <a:rPr lang="en-US" altLang="zh-TW" sz="3800" spc="-30" dirty="0" smtClean="0">
                <a:solidFill>
                  <a:prstClr val="black"/>
                </a:solidFill>
              </a:rPr>
              <a:t>the </a:t>
            </a:r>
            <a:r>
              <a:rPr lang="en-US" altLang="zh-TW" sz="3800" spc="-30" dirty="0">
                <a:solidFill>
                  <a:prstClr val="black"/>
                </a:solidFill>
              </a:rPr>
              <a:t>assignment </a:t>
            </a:r>
            <a:r>
              <a:rPr lang="en-US" altLang="zh-TW" sz="3800" spc="-30" dirty="0" smtClean="0">
                <a:solidFill>
                  <a:prstClr val="black"/>
                </a:solidFill>
              </a:rPr>
              <a:t>comes</a:t>
            </a:r>
            <a:r>
              <a:rPr lang="en-US" altLang="zh-TW" sz="3200" spc="-30" dirty="0" smtClean="0">
                <a:solidFill>
                  <a:prstClr val="black"/>
                </a:solidFill>
              </a:rPr>
              <a:t> </a:t>
            </a:r>
            <a:r>
              <a:rPr lang="en-US" altLang="zh-TW" sz="3800" spc="-30" dirty="0">
                <a:solidFill>
                  <a:prstClr val="black"/>
                </a:solidFill>
              </a:rPr>
              <a:t>later,</a:t>
            </a:r>
            <a:r>
              <a:rPr lang="en-US" altLang="zh-TW" sz="3200" spc="-30" dirty="0">
                <a:solidFill>
                  <a:prstClr val="black"/>
                </a:solidFill>
              </a:rPr>
              <a:t> </a:t>
            </a:r>
            <a:r>
              <a:rPr lang="en-US" altLang="zh-TW" sz="3800" spc="-30" dirty="0" smtClean="0">
                <a:solidFill>
                  <a:prstClr val="black"/>
                </a:solidFill>
              </a:rPr>
              <a:t>the implicit </a:t>
            </a:r>
            <a:r>
              <a:rPr lang="en-US" altLang="zh-TW" sz="3800" spc="-60" dirty="0" smtClean="0">
                <a:solidFill>
                  <a:prstClr val="black"/>
                </a:solidFill>
              </a:rPr>
              <a:t>declaration</a:t>
            </a:r>
            <a:r>
              <a:rPr lang="en-US" altLang="zh-TW" sz="2400" spc="-60" dirty="0" smtClean="0">
                <a:solidFill>
                  <a:prstClr val="black"/>
                </a:solidFill>
              </a:rPr>
              <a:t> </a:t>
            </a:r>
            <a:r>
              <a:rPr lang="en-US" altLang="zh-TW" sz="3800" i="1" spc="-60" dirty="0">
                <a:solidFill>
                  <a:prstClr val="black"/>
                </a:solidFill>
              </a:rPr>
              <a:t>still</a:t>
            </a:r>
            <a:r>
              <a:rPr lang="en-US" altLang="zh-TW" sz="3200" spc="-60" dirty="0">
                <a:solidFill>
                  <a:prstClr val="black"/>
                </a:solidFill>
              </a:rPr>
              <a:t> </a:t>
            </a:r>
            <a:r>
              <a:rPr lang="en-US" altLang="zh-TW" sz="3800" spc="-60" dirty="0">
                <a:solidFill>
                  <a:prstClr val="black"/>
                </a:solidFill>
              </a:rPr>
              <a:t>blocks</a:t>
            </a:r>
            <a:r>
              <a:rPr lang="en-US" altLang="zh-TW" sz="3200" spc="-60" dirty="0">
                <a:solidFill>
                  <a:prstClr val="black"/>
                </a:solidFill>
              </a:rPr>
              <a:t> </a:t>
            </a:r>
            <a:r>
              <a:rPr lang="en-US" altLang="zh-TW" sz="3800" spc="-60" dirty="0">
                <a:solidFill>
                  <a:prstClr val="black"/>
                </a:solidFill>
              </a:rPr>
              <a:t>the</a:t>
            </a:r>
            <a:r>
              <a:rPr lang="en-US" altLang="zh-TW" sz="3200" spc="-60" dirty="0">
                <a:solidFill>
                  <a:prstClr val="black"/>
                </a:solidFill>
              </a:rPr>
              <a:t> </a:t>
            </a:r>
            <a:r>
              <a:rPr lang="en-US" altLang="zh-TW" sz="3800" spc="-60" dirty="0">
                <a:solidFill>
                  <a:prstClr val="black"/>
                </a:solidFill>
              </a:rPr>
              <a:t>global</a:t>
            </a:r>
            <a:r>
              <a:rPr lang="en-US" altLang="zh-TW" sz="3200" spc="-60" dirty="0">
                <a:solidFill>
                  <a:prstClr val="black"/>
                </a:solidFill>
              </a:rPr>
              <a:t> </a:t>
            </a:r>
            <a:r>
              <a:rPr lang="en-US" altLang="zh-TW" sz="3800" spc="-60" dirty="0">
                <a:solidFill>
                  <a:prstClr val="black"/>
                </a:solidFill>
              </a:rPr>
              <a:t>from</a:t>
            </a:r>
            <a:r>
              <a:rPr lang="en-US" altLang="zh-TW" sz="3200" spc="-60" dirty="0">
                <a:solidFill>
                  <a:prstClr val="black"/>
                </a:solidFill>
              </a:rPr>
              <a:t> </a:t>
            </a:r>
            <a:r>
              <a:rPr lang="en-US" altLang="zh-TW" sz="3800" spc="-60" dirty="0">
                <a:solidFill>
                  <a:prstClr val="black"/>
                </a:solidFill>
              </a:rPr>
              <a:t>the</a:t>
            </a:r>
            <a:r>
              <a:rPr lang="en-US" altLang="zh-TW" sz="3200" spc="-60" dirty="0">
                <a:solidFill>
                  <a:prstClr val="black"/>
                </a:solidFill>
              </a:rPr>
              <a:t> </a:t>
            </a:r>
            <a:r>
              <a:rPr lang="en-US" altLang="zh-TW" sz="3800" spc="-60" dirty="0">
                <a:solidFill>
                  <a:prstClr val="black"/>
                </a:solidFill>
              </a:rPr>
              <a:t>scop</a:t>
            </a:r>
            <a:r>
              <a:rPr lang="en-US" altLang="zh-TW" sz="3800" spc="-160" dirty="0">
                <a:solidFill>
                  <a:prstClr val="black"/>
                </a:solidFill>
              </a:rPr>
              <a:t>e</a:t>
            </a:r>
            <a:r>
              <a:rPr lang="en-US" altLang="zh-TW" sz="3800" spc="-30" dirty="0">
                <a:solidFill>
                  <a:prstClr val="black"/>
                </a:solidFill>
              </a:rPr>
              <a:t>.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32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endParaRPr lang="en-US" altLang="zh-TW" sz="3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 f():</a:t>
            </a: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32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zh-TW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32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32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2</a:t>
            </a:r>
            <a:endParaRPr lang="en-US" altLang="zh-TW" sz="3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prstClr val="black"/>
                </a:solidFill>
                <a:latin typeface="Lucida Console" panose="020B0609040504020204" pitchFamily="49" charset="0"/>
              </a:rPr>
              <a:t>f()</a:t>
            </a: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 err="1">
                <a:solidFill>
                  <a:srgbClr val="FFCCCC"/>
                </a:solidFill>
                <a:latin typeface="Arial Narrow" panose="020B0606020202030204" pitchFamily="34" charset="0"/>
              </a:rPr>
              <a:t>Traceback</a:t>
            </a:r>
            <a:r>
              <a:rPr lang="en-US" altLang="zh-TW" sz="3200" dirty="0">
                <a:solidFill>
                  <a:srgbClr val="FFCCCC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rgbClr val="FFCCCC"/>
                </a:solidFill>
                <a:latin typeface="Arial Narrow" panose="020B0606020202030204" pitchFamily="34" charset="0"/>
              </a:rPr>
              <a:t>    File "&lt;</a:t>
            </a:r>
            <a:r>
              <a:rPr lang="en-US" altLang="zh-TW" sz="3200" dirty="0" err="1">
                <a:solidFill>
                  <a:srgbClr val="FFCCCC"/>
                </a:solidFill>
                <a:latin typeface="Arial Narrow" panose="020B0606020202030204" pitchFamily="34" charset="0"/>
              </a:rPr>
              <a:t>stdin</a:t>
            </a:r>
            <a:r>
              <a:rPr lang="en-US" altLang="zh-TW" sz="3200" dirty="0">
                <a:solidFill>
                  <a:srgbClr val="FFCCCC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rgbClr val="FFCCCC"/>
                </a:solidFill>
                <a:latin typeface="Arial Narrow" panose="020B0606020202030204" pitchFamily="34" charset="0"/>
              </a:rPr>
              <a:t>    File "&lt;</a:t>
            </a:r>
            <a:r>
              <a:rPr lang="en-US" altLang="zh-TW" sz="3200" dirty="0" err="1">
                <a:solidFill>
                  <a:srgbClr val="FFCCCC"/>
                </a:solidFill>
                <a:latin typeface="Arial Narrow" panose="020B0606020202030204" pitchFamily="34" charset="0"/>
              </a:rPr>
              <a:t>stdin</a:t>
            </a:r>
            <a:r>
              <a:rPr lang="en-US" altLang="zh-TW" sz="3200" dirty="0">
                <a:solidFill>
                  <a:srgbClr val="FFCCCC"/>
                </a:solidFill>
                <a:latin typeface="Arial Narrow" panose="020B0606020202030204" pitchFamily="34" charset="0"/>
              </a:rPr>
              <a:t>&gt;", line 2, in f</a:t>
            </a:r>
          </a:p>
          <a:p>
            <a:pPr marL="571500" indent="-571500">
              <a:lnSpc>
                <a:spcPct val="8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spc="-150" dirty="0" err="1">
                <a:solidFill>
                  <a:srgbClr val="FFCCCC"/>
                </a:solidFill>
                <a:latin typeface="Arial Narrow" panose="020B0606020202030204" pitchFamily="34" charset="0"/>
              </a:rPr>
              <a:t>Unboun</a:t>
            </a:r>
            <a:r>
              <a:rPr lang="en-US" altLang="zh-TW" sz="3200" spc="-100" dirty="0" err="1">
                <a:solidFill>
                  <a:srgbClr val="FFCCCC"/>
                </a:solidFill>
                <a:latin typeface="Arial Narrow" panose="020B0606020202030204" pitchFamily="34" charset="0"/>
              </a:rPr>
              <a:t>d</a:t>
            </a:r>
            <a:r>
              <a:rPr lang="en-US" altLang="zh-TW" sz="3200" spc="-150" dirty="0" err="1">
                <a:solidFill>
                  <a:srgbClr val="FFCCCC"/>
                </a:solidFill>
                <a:latin typeface="Arial Narrow" panose="020B0606020202030204" pitchFamily="34" charset="0"/>
              </a:rPr>
              <a:t>Lo</a:t>
            </a:r>
            <a:r>
              <a:rPr lang="en-US" altLang="zh-TW" sz="3200" spc="-100" dirty="0" err="1">
                <a:solidFill>
                  <a:srgbClr val="FFCCCC"/>
                </a:solidFill>
                <a:latin typeface="Arial Narrow" panose="020B0606020202030204" pitchFamily="34" charset="0"/>
              </a:rPr>
              <a:t>calErr</a:t>
            </a:r>
            <a:r>
              <a:rPr lang="en-US" altLang="zh-TW" sz="3200" spc="-140" dirty="0" err="1">
                <a:solidFill>
                  <a:srgbClr val="FFCCCC"/>
                </a:solidFill>
                <a:latin typeface="Arial Narrow" panose="020B0606020202030204" pitchFamily="34" charset="0"/>
              </a:rPr>
              <a:t>o</a:t>
            </a:r>
            <a:r>
              <a:rPr lang="en-US" altLang="zh-TW" sz="3200" spc="-100" dirty="0" err="1">
                <a:solidFill>
                  <a:srgbClr val="FFCCCC"/>
                </a:solidFill>
                <a:latin typeface="Arial Narrow" panose="020B0606020202030204" pitchFamily="34" charset="0"/>
              </a:rPr>
              <a:t>r</a:t>
            </a:r>
            <a:r>
              <a:rPr lang="en-US" altLang="zh-TW" sz="3200" dirty="0">
                <a:solidFill>
                  <a:srgbClr val="FFCCCC"/>
                </a:solidFill>
                <a:latin typeface="Arial Narrow" panose="020B0606020202030204" pitchFamily="34" charset="0"/>
              </a:rPr>
              <a:t>:</a:t>
            </a:r>
            <a:r>
              <a:rPr lang="en-US" altLang="zh-TW" sz="2400" dirty="0">
                <a:solidFill>
                  <a:srgbClr val="FFCCCC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lo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altLang="zh-TW" sz="3200" spc="-90" dirty="0">
                <a:solidFill>
                  <a:srgbClr val="FF0000"/>
                </a:solidFill>
                <a:latin typeface="Arial Narrow" panose="020B0606020202030204" pitchFamily="34" charset="0"/>
              </a:rPr>
              <a:t>al</a:t>
            </a:r>
            <a:r>
              <a:rPr lang="en-US" altLang="zh-TW" sz="2800" spc="-9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3200" spc="-120" dirty="0">
                <a:solidFill>
                  <a:srgbClr val="FF0000"/>
                </a:solidFill>
                <a:latin typeface="Arial Narrow" panose="020B0606020202030204" pitchFamily="34" charset="0"/>
              </a:rPr>
              <a:t>v</a:t>
            </a:r>
            <a:r>
              <a:rPr lang="en-US" altLang="zh-TW" sz="3200" spc="-90" dirty="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ria</a:t>
            </a:r>
            <a:r>
              <a:rPr lang="en-US" altLang="zh-TW" sz="3200" spc="-110" dirty="0">
                <a:solidFill>
                  <a:srgbClr val="FF0000"/>
                </a:solidFill>
                <a:latin typeface="Arial Narrow" panose="020B0606020202030204" pitchFamily="34" charset="0"/>
              </a:rPr>
              <a:t>bl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US" altLang="zh-TW" sz="24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'x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'</a:t>
            </a:r>
            <a:r>
              <a:rPr lang="en-US" altLang="zh-TW" sz="28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ref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en-US" altLang="zh-TW" sz="3200" spc="-110" dirty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US" altLang="zh-TW" sz="3200" spc="-140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d</a:t>
            </a:r>
            <a:r>
              <a:rPr lang="en-US" altLang="zh-TW" sz="28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bef</a:t>
            </a:r>
            <a:r>
              <a:rPr lang="en-US" altLang="zh-TW" sz="3200" spc="-110" dirty="0">
                <a:solidFill>
                  <a:srgbClr val="FF0000"/>
                </a:solidFill>
                <a:latin typeface="Arial Narrow" panose="020B0606020202030204" pitchFamily="34" charset="0"/>
              </a:rPr>
              <a:t>o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re</a:t>
            </a:r>
            <a:r>
              <a:rPr lang="en-US" altLang="zh-TW" sz="28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assi</a:t>
            </a:r>
            <a:r>
              <a:rPr lang="en-US" altLang="zh-TW" sz="3200" spc="-160" dirty="0">
                <a:solidFill>
                  <a:srgbClr val="FF0000"/>
                </a:solidFill>
                <a:latin typeface="Arial Narrow" panose="020B0606020202030204" pitchFamily="34" charset="0"/>
              </a:rPr>
              <a:t>gn</a:t>
            </a:r>
            <a:r>
              <a:rPr lang="en-US" altLang="zh-TW" sz="3200" spc="-120" dirty="0">
                <a:solidFill>
                  <a:srgbClr val="FF0000"/>
                </a:solidFill>
                <a:latin typeface="Arial Narrow" panose="020B0606020202030204" pitchFamily="34" charset="0"/>
              </a:rPr>
              <a:t>me</a:t>
            </a:r>
            <a:r>
              <a:rPr lang="en-US" altLang="zh-TW" sz="3200" spc="-110" dirty="0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zh-TW" sz="3200" spc="-60" dirty="0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</a:p>
          <a:p>
            <a:pPr marL="571500" indent="-57150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8900"/>
            <a:ext cx="97267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400" dirty="0">
                <a:solidFill>
                  <a:srgbClr val="0070C0"/>
                </a:solidFill>
              </a:rPr>
              <a:t>The Point: Programming Python with a C-mindset Leads to </a:t>
            </a:r>
            <a:r>
              <a:rPr lang="en-US" sz="4400" dirty="0" smtClean="0">
                <a:solidFill>
                  <a:srgbClr val="0070C0"/>
                </a:solidFill>
              </a:rPr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3662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8" y="1005840"/>
            <a:ext cx="9969036" cy="585216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cat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ReturningOneObject.py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 1 variable can get 1 value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[1,2]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b=f(); print("b=",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also assigned just 1 value (a list)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[1]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c=f(); print("c=",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This list has just 1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f(): return (1)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d=f(); print("d=",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spc="-5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Did we create a tuple of one </a:t>
            </a:r>
            <a:r>
              <a:rPr lang="en-US" altLang="zh-TW" spc="-50" dirty="0" smtClean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zh-TW" sz="2400" dirty="0" smtClean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rgbClr val="5B9BD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f(): return (1,)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e=f(); print("e=",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time we made a  1 element tuple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python3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ReturningOneObject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.py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1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plain number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b= [1, 2]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two element list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c= [1]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one element list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d= 1				</a:t>
            </a:r>
            <a:r>
              <a:rPr lang="en-US" altLang="zh-TW" sz="2400" dirty="0">
                <a:solidFill>
                  <a:srgbClr val="5B9BD5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No, its a plain number</a:t>
            </a:r>
            <a:endParaRPr lang="en-US" sz="2400" dirty="0">
              <a:solidFill>
                <a:srgbClr val="5B9BD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e= (1,)				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one element tuple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6774" y="4239494"/>
            <a:ext cx="3752602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86328" y="1161144"/>
            <a:ext cx="9144000" cy="56968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To see the current live variables, you can call 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>the </a:t>
            </a:r>
            <a:r>
              <a:rPr lang="en-US" sz="3200" i="1" dirty="0" err="1">
                <a:solidFill>
                  <a:srgbClr val="C00000"/>
                </a:solidFill>
              </a:rPr>
              <a:t>globals</a:t>
            </a:r>
            <a:r>
              <a:rPr lang="en-US" sz="3200" i="1" dirty="0" smtClean="0">
                <a:solidFill>
                  <a:srgbClr val="C00000"/>
                </a:solidFill>
              </a:rPr>
              <a:t>()</a:t>
            </a:r>
            <a:r>
              <a:rPr lang="en-US" sz="3200" dirty="0">
                <a:solidFill>
                  <a:srgbClr val="C00000"/>
                </a:solidFill>
              </a:rPr>
              <a:t>,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i="1" dirty="0">
                <a:solidFill>
                  <a:srgbClr val="C00000"/>
                </a:solidFill>
              </a:rPr>
              <a:t>locals</a:t>
            </a:r>
            <a:r>
              <a:rPr lang="en-US" sz="3200" i="1" dirty="0" smtClean="0">
                <a:solidFill>
                  <a:srgbClr val="C00000"/>
                </a:solidFill>
              </a:rPr>
              <a:t>(), </a:t>
            </a:r>
            <a:r>
              <a:rPr lang="en-US" sz="3200" dirty="0" smtClean="0">
                <a:solidFill>
                  <a:srgbClr val="C00000"/>
                </a:solidFill>
              </a:rPr>
              <a:t>&amp;</a:t>
            </a:r>
            <a:r>
              <a:rPr lang="en-US" sz="3200" i="1" dirty="0" smtClean="0">
                <a:solidFill>
                  <a:srgbClr val="C00000"/>
                </a:solidFill>
              </a:rPr>
              <a:t> </a:t>
            </a:r>
            <a:r>
              <a:rPr lang="en-US" sz="3200" i="1" dirty="0" err="1" smtClean="0">
                <a:solidFill>
                  <a:srgbClr val="C00000"/>
                </a:solidFill>
              </a:rPr>
              <a:t>vars</a:t>
            </a:r>
            <a:r>
              <a:rPr lang="en-US" sz="3200" i="1" dirty="0" smtClean="0">
                <a:solidFill>
                  <a:srgbClr val="C00000"/>
                </a:solidFill>
              </a:rPr>
              <a:t>()</a:t>
            </a:r>
            <a:r>
              <a:rPr lang="en-US" sz="3200" dirty="0" smtClean="0">
                <a:solidFill>
                  <a:srgbClr val="C00000"/>
                </a:solidFill>
              </a:rPr>
              <a:t> functions.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They return dictionaries (of variable-name, variable-value pairs).</a:t>
            </a:r>
          </a:p>
          <a:p>
            <a:pPr>
              <a:spcBef>
                <a:spcPts val="1800"/>
              </a:spcBef>
            </a:pPr>
            <a:r>
              <a:rPr lang="en-US" altLang="zh-TW" sz="3200" dirty="0" smtClean="0">
                <a:solidFill>
                  <a:srgbClr val="C00000"/>
                </a:solidFill>
              </a:rPr>
              <a:t>Note: </a:t>
            </a:r>
            <a:r>
              <a:rPr lang="en-US" altLang="zh-TW" sz="3200" dirty="0" err="1" smtClean="0">
                <a:solidFill>
                  <a:srgbClr val="C00000"/>
                </a:solidFill>
              </a:rPr>
              <a:t>globals</a:t>
            </a:r>
            <a:r>
              <a:rPr lang="en-US" altLang="zh-TW" sz="3200" dirty="0" smtClean="0">
                <a:solidFill>
                  <a:srgbClr val="C00000"/>
                </a:solidFill>
              </a:rPr>
              <a:t>() </a:t>
            </a:r>
            <a:r>
              <a:rPr lang="en-US" altLang="zh-TW" sz="3200" i="1" dirty="0" smtClean="0">
                <a:solidFill>
                  <a:srgbClr val="C00000"/>
                </a:solidFill>
              </a:rPr>
              <a:t>includes</a:t>
            </a:r>
            <a:r>
              <a:rPr lang="en-US" altLang="zh-TW" sz="3200" dirty="0" smtClean="0">
                <a:solidFill>
                  <a:srgbClr val="C00000"/>
                </a:solidFill>
              </a:rPr>
              <a:t> variables that aren’t in </a:t>
            </a:r>
            <a:r>
              <a:rPr lang="en-US" altLang="zh-TW" sz="3200" spc="-60" dirty="0">
                <a:solidFill>
                  <a:srgbClr val="C00000"/>
                </a:solidFill>
              </a:rPr>
              <a:t>scope due to a local variable with the same name</a:t>
            </a:r>
            <a:r>
              <a:rPr lang="en-US" altLang="zh-TW" sz="3200" spc="-40" dirty="0">
                <a:solidFill>
                  <a:srgbClr val="C00000"/>
                </a:solidFill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Note: </a:t>
            </a:r>
            <a:r>
              <a:rPr lang="en-US" sz="3200" dirty="0" err="1" smtClean="0">
                <a:solidFill>
                  <a:srgbClr val="C00000"/>
                </a:solidFill>
              </a:rPr>
              <a:t>vars</a:t>
            </a:r>
            <a:r>
              <a:rPr lang="en-US" sz="3200" dirty="0" smtClean="0">
                <a:solidFill>
                  <a:srgbClr val="C00000"/>
                </a:solidFill>
              </a:rPr>
              <a:t>() with </a:t>
            </a:r>
            <a:r>
              <a:rPr lang="en-US" sz="3200" dirty="0">
                <a:solidFill>
                  <a:srgbClr val="C00000"/>
                </a:solidFill>
              </a:rPr>
              <a:t>no </a:t>
            </a:r>
            <a:r>
              <a:rPr lang="en-US" sz="3200" dirty="0" smtClean="0">
                <a:solidFill>
                  <a:srgbClr val="C00000"/>
                </a:solidFill>
              </a:rPr>
              <a:t>argument acts </a:t>
            </a:r>
            <a:r>
              <a:rPr lang="en-US" sz="3200" dirty="0">
                <a:solidFill>
                  <a:srgbClr val="C00000"/>
                </a:solidFill>
              </a:rPr>
              <a:t>like locals().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But if passed an object argument, it lists the variables defined for that object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rgbClr val="0070C0"/>
                </a:solidFill>
              </a:rPr>
              <a:t>globals</a:t>
            </a:r>
            <a:r>
              <a:rPr lang="en-US" sz="4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sz="4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)</a:t>
            </a:r>
            <a:r>
              <a:rPr lang="en-US" sz="4400" dirty="0" smtClean="0">
                <a:solidFill>
                  <a:srgbClr val="0070C0"/>
                </a:solidFill>
              </a:rPr>
              <a:t> </a:t>
            </a:r>
            <a:r>
              <a:rPr lang="en-US" sz="4400" dirty="0">
                <a:solidFill>
                  <a:srgbClr val="0070C0"/>
                </a:solidFill>
              </a:rPr>
              <a:t>and </a:t>
            </a:r>
            <a:r>
              <a:rPr lang="en-US" sz="4400" dirty="0" smtClean="0">
                <a:solidFill>
                  <a:srgbClr val="0070C0"/>
                </a:solidFill>
              </a:rPr>
              <a:t>locals</a:t>
            </a:r>
            <a:r>
              <a:rPr lang="en-US" sz="4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</a:rPr>
              <a:t>)</a:t>
            </a:r>
            <a:r>
              <a:rPr lang="en-US" sz="4400" dirty="0" smtClean="0">
                <a:solidFill>
                  <a:srgbClr val="0070C0"/>
                </a:solidFill>
              </a:rPr>
              <a:t> </a:t>
            </a:r>
            <a:r>
              <a:rPr lang="en-US" sz="4400" dirty="0">
                <a:solidFill>
                  <a:srgbClr val="0070C0"/>
                </a:solidFill>
              </a:rPr>
              <a:t>and </a:t>
            </a:r>
            <a:r>
              <a:rPr lang="en-US" sz="4400" dirty="0" err="1" smtClean="0">
                <a:solidFill>
                  <a:srgbClr val="0070C0"/>
                </a:solidFill>
              </a:rPr>
              <a:t>vars</a:t>
            </a:r>
            <a:r>
              <a:rPr lang="en-US" sz="4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sz="4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)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95564" y="1058780"/>
            <a:ext cx="9434224" cy="5799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3800" spc="-50" dirty="0" smtClean="0">
                <a:solidFill>
                  <a:prstClr val="black"/>
                </a:solidFill>
              </a:rPr>
              <a:t>Remember: </a:t>
            </a:r>
            <a:r>
              <a:rPr lang="en-US" sz="3800" spc="-50" dirty="0">
                <a:solidFill>
                  <a:prstClr val="black"/>
                </a:solidFill>
              </a:rPr>
              <a:t>variables are </a:t>
            </a:r>
            <a:r>
              <a:rPr lang="en-US" sz="3800" spc="-50" dirty="0">
                <a:solidFill>
                  <a:srgbClr val="FF0000"/>
                </a:solidFill>
              </a:rPr>
              <a:t>dynamically declared</a:t>
            </a:r>
            <a:r>
              <a:rPr lang="en-US" sz="3800" spc="-50" dirty="0">
                <a:solidFill>
                  <a:prstClr val="black"/>
                </a:solidFill>
              </a:rPr>
              <a:t>: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sz="3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3000" b="1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30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30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2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 f():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    </a:t>
            </a:r>
            <a:r>
              <a:rPr lang="en-US" sz="30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en-US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30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0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    </a:t>
            </a:r>
            <a:r>
              <a:rPr lang="en-US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print(</a:t>
            </a:r>
            <a:r>
              <a:rPr lang="en-US" sz="3000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globals</a:t>
            </a:r>
            <a:r>
              <a:rPr lang="en-US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    </a:t>
            </a:r>
            <a:r>
              <a:rPr lang="en-US" sz="30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30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0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f()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3200" spc="-100" dirty="0">
                <a:solidFill>
                  <a:prstClr val="black"/>
                </a:solidFill>
                <a:latin typeface="Arial Narrow" panose="020B0606020202030204" pitchFamily="34" charset="0"/>
              </a:rPr>
              <a:t>&lt;some built-in variables that I skipped</a:t>
            </a:r>
            <a:r>
              <a:rPr lang="en-US" altLang="zh-TW" sz="3200" spc="-400" dirty="0">
                <a:solidFill>
                  <a:prstClr val="black"/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30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':</a:t>
            </a:r>
            <a:r>
              <a:rPr lang="en-US" altLang="zh-TW" sz="28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30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':</a:t>
            </a:r>
            <a:r>
              <a:rPr lang="en-US" altLang="zh-TW" sz="28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sz="30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30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3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del</a:t>
            </a:r>
            <a:r>
              <a:rPr lang="en-US" altLang="zh-TW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dirty="0">
                <a:solidFill>
                  <a:srgbClr val="FF99FF"/>
                </a:solidFill>
                <a:latin typeface="Lucida Console" panose="020B0609040504020204" pitchFamily="49" charset="0"/>
              </a:rPr>
              <a:t>y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f()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3200" spc="-100" dirty="0">
                <a:solidFill>
                  <a:prstClr val="black"/>
                </a:solidFill>
                <a:latin typeface="Arial Narrow" panose="020B0606020202030204" pitchFamily="34" charset="0"/>
              </a:rPr>
              <a:t>&lt;some built-in variables that I </a:t>
            </a:r>
            <a:r>
              <a:rPr lang="en-US" altLang="zh-TW" sz="3200" spc="-1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skipped</a:t>
            </a:r>
            <a:r>
              <a:rPr lang="en-US" altLang="zh-TW" sz="3200" spc="-400" dirty="0">
                <a:solidFill>
                  <a:prstClr val="black"/>
                </a:solidFill>
                <a:latin typeface="Arial Narrow" panose="020B0606020202030204" pitchFamily="34" charset="0"/>
              </a:rPr>
              <a:t>&gt;</a:t>
            </a:r>
            <a:r>
              <a:rPr lang="en-US" altLang="zh-TW" sz="3000" b="1" spc="-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30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':</a:t>
            </a:r>
            <a:r>
              <a:rPr lang="en-US" altLang="zh-TW" sz="28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30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30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':</a:t>
            </a:r>
            <a:r>
              <a:rPr lang="en-US" altLang="zh-TW" sz="2800" b="1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b="1" spc="-100" dirty="0">
                <a:solidFill>
                  <a:srgbClr val="FF99FF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3000" b="1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3000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958109" y="1489753"/>
            <a:ext cx="4897602" cy="3451702"/>
          </a:xfrm>
          <a:prstGeom prst="straightConnector1">
            <a:avLst/>
          </a:prstGeom>
          <a:ln w="28575">
            <a:solidFill>
              <a:srgbClr val="FF99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75345" y="1446947"/>
            <a:ext cx="4532765" cy="391938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66109" y="4719782"/>
            <a:ext cx="5745019" cy="72967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796389">
            <a:off x="750009" y="3672268"/>
            <a:ext cx="7897411" cy="2785645"/>
          </a:xfrm>
          <a:prstGeom prst="arc">
            <a:avLst>
              <a:gd name="adj1" fmla="val 452014"/>
              <a:gd name="adj2" fmla="val 9845414"/>
            </a:avLst>
          </a:prstGeom>
          <a:ln w="28575">
            <a:solidFill>
              <a:srgbClr val="FF99FF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Let's see the </a:t>
            </a:r>
            <a:r>
              <a:rPr lang="en-US" sz="4400" dirty="0" err="1" smtClean="0">
                <a:solidFill>
                  <a:srgbClr val="0070C0"/>
                </a:solidFill>
              </a:rPr>
              <a:t>globals</a:t>
            </a:r>
            <a:r>
              <a:rPr lang="en-US" sz="4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sz="44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)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5564" y="1058780"/>
            <a:ext cx="901640" cy="513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3800" spc="-50" dirty="0">
              <a:solidFill>
                <a:prstClr val="black"/>
              </a:solidFill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99FF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000" b="1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000" b="1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0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000" b="1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000" b="1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30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</a:t>
            </a:r>
            <a:r>
              <a:rPr lang="en-US" sz="3000" b="1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</a:t>
            </a:r>
            <a:r>
              <a:rPr lang="en-US" sz="3000" b="1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</a:t>
            </a:r>
            <a:endParaRPr lang="en-US" sz="3000" b="1" dirty="0">
              <a:solidFill>
                <a:srgbClr val="FF99FF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000" b="1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3000" b="1" dirty="0">
              <a:solidFill>
                <a:srgbClr val="FF99FF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000" b="1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3000" b="1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979629" y="1970203"/>
            <a:ext cx="6146276" cy="2611224"/>
          </a:xfrm>
          <a:prstGeom prst="straightConnector1">
            <a:avLst/>
          </a:prstGeom>
          <a:ln w="28575">
            <a:solidFill>
              <a:srgbClr val="FF99FF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517715" y="1951348"/>
            <a:ext cx="4988350" cy="2612797"/>
          </a:xfrm>
          <a:prstGeom prst="straightConnector1">
            <a:avLst/>
          </a:prstGeom>
          <a:ln w="28575">
            <a:solidFill>
              <a:srgbClr val="FF99FF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517715" y="1998482"/>
            <a:ext cx="5024488" cy="4157221"/>
          </a:xfrm>
          <a:prstGeom prst="straightConnector1">
            <a:avLst/>
          </a:prstGeom>
          <a:ln w="28575">
            <a:solidFill>
              <a:srgbClr val="FF99FF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2023" y="1399032"/>
            <a:ext cx="8138160" cy="46085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test.py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x=1;y=1;z=1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g():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x=3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print (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x,y,z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f():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x=2;y=2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g()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f()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python3 test.py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3 1 1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8900"/>
            <a:ext cx="97267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400" dirty="0">
                <a:solidFill>
                  <a:srgbClr val="0070C0"/>
                </a:solidFill>
              </a:rPr>
              <a:t>Locals vs </a:t>
            </a:r>
            <a:r>
              <a:rPr lang="en-US" sz="4400" dirty="0" err="1">
                <a:solidFill>
                  <a:srgbClr val="0070C0"/>
                </a:solidFill>
              </a:rPr>
              <a:t>globals</a:t>
            </a:r>
            <a:r>
              <a:rPr lang="en-US" sz="4400" dirty="0">
                <a:solidFill>
                  <a:srgbClr val="0070C0"/>
                </a:solidFill>
              </a:rPr>
              <a:t>, </a:t>
            </a:r>
            <a:r>
              <a:rPr lang="en-US" sz="4400" dirty="0" smtClean="0">
                <a:solidFill>
                  <a:srgbClr val="0070C0"/>
                </a:solidFill>
              </a:rPr>
              <a:t>when </a:t>
            </a:r>
            <a:r>
              <a:rPr lang="en-US" sz="4400" dirty="0">
                <a:solidFill>
                  <a:srgbClr val="0070C0"/>
                </a:solidFill>
              </a:rPr>
              <a:t>one function calls another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023" y="1399032"/>
            <a:ext cx="8138160" cy="46085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test.py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x=1;y=1;z=1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f():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x=2;y=2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g():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   x=3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   print (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x,y,z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g()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f()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python3 test.py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3 </a:t>
            </a:r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1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8900"/>
            <a:ext cx="97267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400" dirty="0">
                <a:solidFill>
                  <a:srgbClr val="0070C0"/>
                </a:solidFill>
              </a:rPr>
              <a:t>Locals vs </a:t>
            </a:r>
            <a:r>
              <a:rPr lang="en-US" sz="4400" dirty="0" err="1">
                <a:solidFill>
                  <a:srgbClr val="0070C0"/>
                </a:solidFill>
              </a:rPr>
              <a:t>globals</a:t>
            </a:r>
            <a:r>
              <a:rPr lang="en-US" sz="4400" dirty="0">
                <a:solidFill>
                  <a:srgbClr val="0070C0"/>
                </a:solidFill>
              </a:rPr>
              <a:t>, when one 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function is </a:t>
            </a:r>
            <a:r>
              <a:rPr lang="en-US" sz="4400" dirty="0" smtClean="0">
                <a:solidFill>
                  <a:srgbClr val="0070C0"/>
                </a:solidFill>
              </a:rPr>
              <a:t>defined </a:t>
            </a:r>
            <a:r>
              <a:rPr lang="en-US" sz="4400" dirty="0">
                <a:solidFill>
                  <a:srgbClr val="0070C0"/>
                </a:solidFill>
              </a:rPr>
              <a:t>inside another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023" y="1399033"/>
            <a:ext cx="8138160" cy="51569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cat test.py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x=1;y=1;z=1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f():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x=2;y=2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g():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   x=3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   print (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x,y,z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g()</a:t>
            </a:r>
          </a:p>
          <a:p>
            <a:pPr>
              <a:lnSpc>
                <a:spcPct val="85000"/>
              </a:lnSpc>
            </a:pPr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g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% python3 test.py</a:t>
            </a:r>
          </a:p>
          <a:p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File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"test.py",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line 8,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in &lt;module&gt;</a:t>
            </a:r>
          </a:p>
          <a:p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: name 'g' is not defined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88900"/>
            <a:ext cx="97267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400" dirty="0">
                <a:solidFill>
                  <a:srgbClr val="0070C0"/>
                </a:solidFill>
              </a:rPr>
              <a:t>Locals vs </a:t>
            </a:r>
            <a:r>
              <a:rPr lang="en-US" sz="4400" dirty="0" err="1">
                <a:solidFill>
                  <a:srgbClr val="0070C0"/>
                </a:solidFill>
              </a:rPr>
              <a:t>globals</a:t>
            </a:r>
            <a:r>
              <a:rPr lang="en-US" sz="4400" dirty="0">
                <a:solidFill>
                  <a:srgbClr val="0070C0"/>
                </a:solidFill>
              </a:rPr>
              <a:t>, when one 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function is </a:t>
            </a:r>
            <a:r>
              <a:rPr lang="en-US" sz="4400" dirty="0" smtClean="0">
                <a:solidFill>
                  <a:srgbClr val="0070C0"/>
                </a:solidFill>
              </a:rPr>
              <a:t>defined </a:t>
            </a:r>
            <a:r>
              <a:rPr lang="en-US" sz="4400" dirty="0">
                <a:solidFill>
                  <a:srgbClr val="0070C0"/>
                </a:solidFill>
              </a:rPr>
              <a:t>inside another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292100" y="977900"/>
            <a:ext cx="9437688" cy="5825699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Scope</a:t>
            </a:r>
            <a:r>
              <a:rPr lang="en-US" sz="3200" dirty="0"/>
              <a:t>:</a:t>
            </a:r>
            <a:r>
              <a:rPr lang="en-US" sz="2400" dirty="0"/>
              <a:t> </a:t>
            </a:r>
            <a:r>
              <a:rPr lang="en-US" sz="3200" dirty="0"/>
              <a:t>the</a:t>
            </a:r>
            <a:r>
              <a:rPr lang="en-US" dirty="0"/>
              <a:t> </a:t>
            </a:r>
            <a:r>
              <a:rPr lang="en-US" sz="3200" dirty="0"/>
              <a:t>set</a:t>
            </a:r>
            <a:r>
              <a:rPr lang="en-US" dirty="0"/>
              <a:t> </a:t>
            </a:r>
            <a:r>
              <a:rPr lang="en-US" sz="3200" dirty="0"/>
              <a:t>of</a:t>
            </a:r>
            <a:r>
              <a:rPr lang="en-US" dirty="0"/>
              <a:t> </a:t>
            </a:r>
            <a:r>
              <a:rPr lang="en-US" sz="3200" dirty="0"/>
              <a:t>places</a:t>
            </a:r>
            <a:r>
              <a:rPr lang="en-US" dirty="0"/>
              <a:t> </a:t>
            </a:r>
            <a:r>
              <a:rPr lang="en-US" sz="3200" dirty="0"/>
              <a:t>in</a:t>
            </a:r>
            <a:r>
              <a:rPr lang="en-US" dirty="0"/>
              <a:t> </a:t>
            </a:r>
            <a:r>
              <a:rPr lang="en-US" sz="3200" dirty="0"/>
              <a:t>a</a:t>
            </a:r>
            <a:r>
              <a:rPr lang="en-US" dirty="0"/>
              <a:t> </a:t>
            </a:r>
            <a:r>
              <a:rPr lang="en-US" sz="3200" dirty="0"/>
              <a:t>program</a:t>
            </a:r>
            <a:r>
              <a:rPr lang="en-US" dirty="0"/>
              <a:t> </a:t>
            </a:r>
            <a:r>
              <a:rPr lang="en-US" sz="3200" dirty="0"/>
              <a:t>where</a:t>
            </a:r>
            <a:r>
              <a:rPr lang="en-US" dirty="0"/>
              <a:t> </a:t>
            </a:r>
            <a:r>
              <a:rPr lang="en-US" sz="3200" dirty="0"/>
              <a:t>you</a:t>
            </a:r>
            <a:r>
              <a:rPr lang="en-US" dirty="0"/>
              <a:t> </a:t>
            </a:r>
            <a:r>
              <a:rPr lang="en-US" sz="3200" dirty="0"/>
              <a:t>can</a:t>
            </a:r>
            <a:r>
              <a:rPr lang="en-US" dirty="0"/>
              <a:t> </a:t>
            </a:r>
            <a:r>
              <a:rPr lang="en-US" sz="3200" dirty="0"/>
              <a:t>access</a:t>
            </a:r>
            <a:r>
              <a:rPr lang="en-US" dirty="0"/>
              <a:t> </a:t>
            </a:r>
            <a:r>
              <a:rPr lang="en-US" sz="3200" dirty="0" smtClean="0"/>
              <a:t>a variable.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languages 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like </a:t>
            </a:r>
            <a:r>
              <a:rPr lang="en-US" sz="2800" b="1" i="1" spc="-5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variables 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are </a:t>
            </a:r>
            <a:r>
              <a:rPr lang="en-US" sz="2800" b="1" i="1" spc="-50" dirty="0">
                <a:solidFill>
                  <a:schemeClr val="bg1">
                    <a:lumMod val="75000"/>
                  </a:schemeClr>
                </a:solidFill>
              </a:rPr>
              <a:t>statically declared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so scopes are also 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static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pc="-50" dirty="0">
                <a:solidFill>
                  <a:schemeClr val="bg1">
                    <a:lumMod val="75000"/>
                  </a:schemeClr>
                </a:solidFill>
              </a:rPr>
              <a:t>the “set of places” will be </a:t>
            </a:r>
            <a:r>
              <a:rPr lang="en-US" sz="2800" b="1" i="1" spc="-50" dirty="0" smtClean="0">
                <a:solidFill>
                  <a:schemeClr val="bg1">
                    <a:lumMod val="75000"/>
                  </a:schemeClr>
                </a:solidFill>
              </a:rPr>
              <a:t>specific </a:t>
            </a:r>
            <a:r>
              <a:rPr lang="en-US" sz="2800" b="1" i="1" spc="-50" dirty="0">
                <a:solidFill>
                  <a:schemeClr val="bg1">
                    <a:lumMod val="75000"/>
                  </a:schemeClr>
                </a:solidFill>
              </a:rPr>
              <a:t>lines</a:t>
            </a:r>
            <a:r>
              <a:rPr lang="en-US" sz="2800" spc="-50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sz="2800" spc="-50" dirty="0" smtClean="0">
                <a:solidFill>
                  <a:schemeClr val="bg1">
                    <a:lumMod val="75000"/>
                  </a:schemeClr>
                </a:solidFill>
              </a:rPr>
              <a:t>code.</a:t>
            </a:r>
            <a:endParaRPr lang="en-US" sz="2800" spc="-5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variables are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dynamically declared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so scopes are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not necessarily tied to specific lines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of code.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TW" sz="2800" dirty="0"/>
              <a:t>A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global </a:t>
            </a:r>
            <a:r>
              <a:rPr lang="en-US" altLang="zh-TW" sz="2800" b="1" i="1" dirty="0">
                <a:solidFill>
                  <a:srgbClr val="0000FF"/>
                </a:solidFill>
              </a:rPr>
              <a:t>variable</a:t>
            </a:r>
            <a:r>
              <a:rPr lang="en-US" altLang="zh-TW" sz="2800" dirty="0"/>
              <a:t> can be accessed everywhere.</a:t>
            </a:r>
            <a:endParaRPr lang="en-US" altLang="zh-TW" sz="2000" dirty="0"/>
          </a:p>
          <a:p>
            <a:pPr marL="520700" lvl="1">
              <a:lnSpc>
                <a:spcPct val="100000"/>
              </a:lnSpc>
            </a:pPr>
            <a:r>
              <a:rPr lang="en-US" altLang="zh-TW" sz="2600" dirty="0" smtClean="0"/>
              <a:t>But</a:t>
            </a:r>
            <a:r>
              <a:rPr lang="en-US" altLang="zh-TW" sz="2400" dirty="0" smtClean="0"/>
              <a:t> </a:t>
            </a:r>
            <a:r>
              <a:rPr lang="en-US" altLang="zh-TW" sz="2600" dirty="0"/>
              <a:t>only</a:t>
            </a:r>
            <a:r>
              <a:rPr lang="en-US" altLang="zh-TW" sz="2400" dirty="0"/>
              <a:t> </a:t>
            </a:r>
            <a:r>
              <a:rPr lang="en-US" altLang="zh-TW" sz="2600" dirty="0"/>
              <a:t>after</a:t>
            </a:r>
            <a:r>
              <a:rPr lang="en-US" altLang="zh-TW" sz="2400" dirty="0"/>
              <a:t> </a:t>
            </a:r>
            <a:r>
              <a:rPr lang="en-US" altLang="zh-TW" sz="2600" dirty="0"/>
              <a:t>that</a:t>
            </a:r>
            <a:r>
              <a:rPr lang="en-US" altLang="zh-TW" sz="2400" dirty="0"/>
              <a:t> </a:t>
            </a:r>
            <a:r>
              <a:rPr lang="en-US" altLang="zh-TW" sz="2600" dirty="0"/>
              <a:t>(dynamic)</a:t>
            </a:r>
            <a:r>
              <a:rPr lang="en-US" altLang="zh-TW" sz="2400" dirty="0"/>
              <a:t> </a:t>
            </a:r>
            <a:r>
              <a:rPr lang="en-US" altLang="zh-TW" sz="2600" dirty="0"/>
              <a:t>moment</a:t>
            </a:r>
            <a:r>
              <a:rPr lang="en-US" altLang="zh-TW" sz="2400" dirty="0"/>
              <a:t> </a:t>
            </a:r>
            <a:r>
              <a:rPr lang="en-US" altLang="zh-TW" sz="2600" dirty="0"/>
              <a:t>when</a:t>
            </a:r>
            <a:r>
              <a:rPr lang="en-US" altLang="zh-TW" sz="2400" dirty="0"/>
              <a:t> </a:t>
            </a:r>
            <a:r>
              <a:rPr lang="en-US" altLang="zh-TW" sz="2600" dirty="0"/>
              <a:t>it</a:t>
            </a:r>
            <a:r>
              <a:rPr lang="en-US" altLang="zh-TW" sz="2400" dirty="0"/>
              <a:t>’</a:t>
            </a:r>
            <a:r>
              <a:rPr lang="en-US" altLang="zh-TW" sz="2600" dirty="0"/>
              <a:t>s</a:t>
            </a:r>
            <a:r>
              <a:rPr lang="en-US" altLang="zh-TW" sz="2400" dirty="0"/>
              <a:t> </a:t>
            </a:r>
            <a:r>
              <a:rPr lang="en-US" altLang="zh-TW" sz="2600" dirty="0"/>
              <a:t>declared.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spc="-40" dirty="0"/>
              <a:t>A</a:t>
            </a:r>
            <a:r>
              <a:rPr lang="en-US" sz="1800" spc="-40" dirty="0"/>
              <a:t> </a:t>
            </a:r>
            <a:r>
              <a:rPr lang="en-US" sz="2800" b="1" i="1" spc="-40" dirty="0">
                <a:solidFill>
                  <a:srgbClr val="0000FF"/>
                </a:solidFill>
              </a:rPr>
              <a:t>local</a:t>
            </a:r>
            <a:r>
              <a:rPr lang="en-US" sz="2000" b="1" i="1" spc="-40" dirty="0">
                <a:solidFill>
                  <a:srgbClr val="0000FF"/>
                </a:solidFill>
              </a:rPr>
              <a:t> </a:t>
            </a:r>
            <a:r>
              <a:rPr lang="en-US" sz="2800" b="1" i="1" spc="-40" dirty="0">
                <a:solidFill>
                  <a:srgbClr val="0000FF"/>
                </a:solidFill>
              </a:rPr>
              <a:t>variable</a:t>
            </a:r>
            <a:r>
              <a:rPr lang="en-US" sz="2400" spc="-40" dirty="0"/>
              <a:t> </a:t>
            </a:r>
            <a:r>
              <a:rPr lang="en-US" sz="2800" spc="-40" dirty="0"/>
              <a:t>can</a:t>
            </a:r>
            <a:r>
              <a:rPr lang="en-US" sz="2000" spc="-40" dirty="0"/>
              <a:t> </a:t>
            </a:r>
            <a:r>
              <a:rPr lang="en-US" sz="2800" spc="-40" dirty="0"/>
              <a:t>only</a:t>
            </a:r>
            <a:r>
              <a:rPr lang="en-US" sz="2000" spc="-40" dirty="0"/>
              <a:t> </a:t>
            </a:r>
            <a:r>
              <a:rPr lang="en-US" sz="2800" spc="-40" dirty="0"/>
              <a:t>be</a:t>
            </a:r>
            <a:r>
              <a:rPr lang="en-US" sz="2000" spc="-40" dirty="0"/>
              <a:t> </a:t>
            </a:r>
            <a:r>
              <a:rPr lang="en-US" sz="2800" spc="-40" dirty="0"/>
              <a:t>accessed</a:t>
            </a:r>
            <a:r>
              <a:rPr lang="en-US" sz="2400" spc="-40" dirty="0"/>
              <a:t> </a:t>
            </a:r>
            <a:r>
              <a:rPr lang="en-US" sz="2800" spc="-40" dirty="0"/>
              <a:t>inside</a:t>
            </a:r>
            <a:r>
              <a:rPr lang="en-US" sz="2400" spc="-40" dirty="0"/>
              <a:t> </a:t>
            </a:r>
            <a:r>
              <a:rPr lang="en-US" sz="2800" spc="-40" dirty="0" smtClean="0"/>
              <a:t>its creating</a:t>
            </a:r>
            <a:r>
              <a:rPr lang="en-US" sz="2400" spc="-40" dirty="0" smtClean="0"/>
              <a:t> </a:t>
            </a:r>
            <a:r>
              <a:rPr lang="en-US" sz="2800" spc="-40" dirty="0" smtClean="0"/>
              <a:t>function.</a:t>
            </a:r>
            <a:endParaRPr lang="en-US" sz="2800" spc="-40" dirty="0"/>
          </a:p>
          <a:p>
            <a:pPr marL="520700" lvl="1">
              <a:lnSpc>
                <a:spcPct val="100000"/>
              </a:lnSpc>
            </a:pPr>
            <a:r>
              <a:rPr lang="en-US" sz="2600" dirty="0"/>
              <a:t>That is to say: not even by functions called within that function.</a:t>
            </a:r>
          </a:p>
          <a:p>
            <a:pPr marL="863600" lvl="2" indent="-292100">
              <a:lnSpc>
                <a:spcPct val="100000"/>
              </a:lnSpc>
            </a:pPr>
            <a:r>
              <a:rPr lang="en-US" sz="2400" dirty="0"/>
              <a:t>Unless</a:t>
            </a:r>
            <a:r>
              <a:rPr lang="en-US" sz="2000" dirty="0"/>
              <a:t> </a:t>
            </a:r>
            <a:r>
              <a:rPr lang="en-US" sz="2400" dirty="0" smtClean="0"/>
              <a:t>it is</a:t>
            </a:r>
            <a:r>
              <a:rPr lang="en-US" sz="2000" dirty="0" smtClean="0"/>
              <a:t> </a:t>
            </a:r>
            <a:r>
              <a:rPr lang="en-US" sz="2400" dirty="0"/>
              <a:t>passed</a:t>
            </a:r>
            <a:r>
              <a:rPr lang="en-US" sz="2000" dirty="0"/>
              <a:t> </a:t>
            </a:r>
            <a:r>
              <a:rPr lang="en-US" sz="2400" dirty="0"/>
              <a:t>to</a:t>
            </a:r>
            <a:r>
              <a:rPr lang="en-US" sz="2000" dirty="0"/>
              <a:t> </a:t>
            </a:r>
            <a:r>
              <a:rPr lang="en-US" sz="2400" dirty="0"/>
              <a:t>those</a:t>
            </a:r>
            <a:r>
              <a:rPr lang="en-US" sz="2000" dirty="0"/>
              <a:t> </a:t>
            </a:r>
            <a:r>
              <a:rPr lang="en-US" sz="2400" dirty="0"/>
              <a:t>functions</a:t>
            </a:r>
            <a:r>
              <a:rPr lang="en-US" sz="2000" dirty="0"/>
              <a:t> </a:t>
            </a:r>
            <a:r>
              <a:rPr lang="en-US" sz="2400" dirty="0"/>
              <a:t>or</a:t>
            </a:r>
            <a:r>
              <a:rPr lang="en-US" sz="2000" dirty="0"/>
              <a:t> </a:t>
            </a:r>
            <a:r>
              <a:rPr lang="en-US" sz="2400" dirty="0"/>
              <a:t>is</a:t>
            </a:r>
            <a:r>
              <a:rPr lang="en-US" sz="2000" dirty="0"/>
              <a:t> </a:t>
            </a:r>
            <a:r>
              <a:rPr lang="en-US" sz="2400" dirty="0" smtClean="0"/>
              <a:t>declared to be</a:t>
            </a:r>
            <a:r>
              <a:rPr lang="en-US" sz="2000" dirty="0" smtClean="0"/>
              <a:t> </a:t>
            </a:r>
            <a:r>
              <a:rPr lang="en-US" sz="2400" b="1" i="1" dirty="0">
                <a:solidFill>
                  <a:srgbClr val="0000FF"/>
                </a:solidFill>
              </a:rPr>
              <a:t>nonlocal</a:t>
            </a:r>
            <a:r>
              <a:rPr lang="en-US" sz="2400" b="1" i="1" dirty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8890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The “Scope</a:t>
            </a:r>
            <a:r>
              <a:rPr lang="en-US" sz="4400" dirty="0" smtClean="0">
                <a:solidFill>
                  <a:srgbClr val="0070C0"/>
                </a:solidFill>
              </a:rPr>
              <a:t>” of a Variable</a:t>
            </a:r>
          </a:p>
        </p:txBody>
      </p:sp>
      <p:sp>
        <p:nvSpPr>
          <p:cNvPr id="5" name="Trapezoid 4"/>
          <p:cNvSpPr/>
          <p:nvPr/>
        </p:nvSpPr>
        <p:spPr bwMode="auto">
          <a:xfrm rot="2700000" flipH="1">
            <a:off x="7338654" y="435837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  <a:t>Remember</a:t>
            </a:r>
            <a:b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  <a:t>slide 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#178?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49661" y="1920446"/>
            <a:ext cx="9351222" cy="1587734"/>
          </a:xfrm>
          <a:prstGeom prst="wedgeRoundRectCallout">
            <a:avLst>
              <a:gd name="adj1" fmla="val 40589"/>
              <a:gd name="adj2" fmla="val 235267"/>
              <a:gd name="adj3" fmla="val 16667"/>
            </a:avLst>
          </a:prstGeom>
          <a:solidFill>
            <a:srgbClr val="CDEB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3200" dirty="0" smtClean="0">
                <a:solidFill>
                  <a:prstClr val="black"/>
                </a:solidFill>
              </a:rPr>
              <a:t>A </a:t>
            </a:r>
            <a:r>
              <a:rPr lang="en-US" altLang="zh-TW" sz="3200" dirty="0">
                <a:solidFill>
                  <a:prstClr val="black"/>
                </a:solidFill>
              </a:rPr>
              <a:t>nonlocal variable, </a:t>
            </a:r>
            <a:r>
              <a:rPr lang="en-US" altLang="zh-TW" sz="3200" i="1" dirty="0">
                <a:solidFill>
                  <a:prstClr val="black"/>
                </a:solidFill>
              </a:rPr>
              <a:t>x</a:t>
            </a:r>
            <a:r>
              <a:rPr lang="en-US" altLang="zh-TW" sz="3200" dirty="0">
                <a:solidFill>
                  <a:prstClr val="black"/>
                </a:solidFill>
              </a:rPr>
              <a:t>, is: That variable, named </a:t>
            </a:r>
            <a:r>
              <a:rPr lang="en-US" altLang="zh-TW" sz="3200" i="1" dirty="0">
                <a:solidFill>
                  <a:prstClr val="black"/>
                </a:solidFill>
              </a:rPr>
              <a:t>x</a:t>
            </a:r>
            <a:r>
              <a:rPr lang="en-US" altLang="zh-TW" sz="3200" dirty="0">
                <a:solidFill>
                  <a:prstClr val="black"/>
                </a:solidFill>
              </a:rPr>
              <a:t>, which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is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nearest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on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the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call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stack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to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the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current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function.</a:t>
            </a:r>
          </a:p>
          <a:p>
            <a:pPr algn="ctr"/>
            <a:r>
              <a:rPr lang="en-US" altLang="zh-TW" sz="3200" dirty="0">
                <a:solidFill>
                  <a:prstClr val="black"/>
                </a:solidFill>
              </a:rPr>
              <a:t>That nonlocal variable might also be a global.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4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latin typeface="Lucida Console" pitchFamily="49" charset="0"/>
              </a:rPr>
              <a:t>glob";d</a:t>
            </a:r>
            <a:r>
              <a:rPr lang="en-US" altLang="zh-TW" sz="2000" dirty="0"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latin typeface="Lucida Console" pitchFamily="49" charset="0"/>
              </a:rPr>
              <a:t>def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</a:t>
            </a:r>
            <a:r>
              <a:rPr lang="en-US" altLang="zh-TW" sz="2000" dirty="0" err="1">
                <a:latin typeface="Lucida Console" pitchFamily="49" charset="0"/>
              </a:rPr>
              <a:t>def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</a:t>
            </a:r>
            <a:r>
              <a:rPr lang="en-US" altLang="zh-TW" sz="2000" dirty="0" err="1">
                <a:latin typeface="Lucida Console" pitchFamily="49" charset="0"/>
              </a:rPr>
              <a:t>def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latin typeface="Lucida Console" pitchFamily="49" charset="0"/>
              </a:rPr>
              <a:t>t",d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latin typeface="Lucida Console" pitchFamily="49" charset="0"/>
              </a:rPr>
              <a:t>t",d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print("T:\t",msg1,"\t",msg2,"\t",msg3,"\</a:t>
            </a:r>
            <a:r>
              <a:rPr lang="en-US" altLang="zh-TW" sz="2000" dirty="0" err="1">
                <a:latin typeface="Lucida Console" pitchFamily="49" charset="0"/>
              </a:rPr>
              <a:t>t",d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latin typeface="Lucida Console" pitchFamily="49" charset="0"/>
              </a:rPr>
              <a:t>t",d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B: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M: 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T: 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G: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glob   </a:t>
            </a:r>
            <a:r>
              <a:rPr lang="en-US" altLang="zh-TW" sz="2000" dirty="0" err="1">
                <a:latin typeface="Lucida Console" pitchFamily="49" charset="0"/>
              </a:rPr>
              <a:t>glob</a:t>
            </a:r>
            <a:r>
              <a:rPr lang="en-US" altLang="zh-TW" sz="2000" dirty="0"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    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01093" y="1123721"/>
            <a:ext cx="804232" cy="443979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83738" y="1123721"/>
            <a:ext cx="804232" cy="443979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81098" y="1123721"/>
            <a:ext cx="804232" cy="443979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533076" y="1123721"/>
            <a:ext cx="804232" cy="443979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5840"/>
            <a:ext cx="9969037" cy="585216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cat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ReturningOneObject.py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 1 variable can get 1 value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[1,2]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b=f(); print("b=",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also assigned just 1 value (a list)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[1]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c=f(); print("c=",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This list has just 1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(1)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d=f(); print("d=",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Did we create a tuple of one </a:t>
            </a:r>
            <a:r>
              <a:rPr lang="en-US" altLang="zh-TW" spc="-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f(): return (1,)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e=f(); print("e=",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z="2400" dirty="0" smtClean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zh-TW" sz="24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we made </a:t>
            </a:r>
            <a:r>
              <a:rPr lang="en-US" altLang="zh-TW" sz="2400" dirty="0" smtClean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4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element tuple</a:t>
            </a:r>
            <a:endParaRPr lang="en-US" sz="2400" dirty="0">
              <a:solidFill>
                <a:srgbClr val="5B9BD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python3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ReturningOneObject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.py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1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plain number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b= [1, 2]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two element list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c= [1]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one element list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d= 1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No, its a plain number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e= (1,)				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one element tuple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6774" y="5273960"/>
            <a:ext cx="3752602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Arc 4"/>
          <p:cNvSpPr/>
          <p:nvPr/>
        </p:nvSpPr>
        <p:spPr>
          <a:xfrm rot="19814817" flipH="1">
            <a:off x="490975" y="1292284"/>
            <a:ext cx="3468749" cy="5573865"/>
          </a:xfrm>
          <a:prstGeom prst="arc">
            <a:avLst>
              <a:gd name="adj1" fmla="val 16006822"/>
              <a:gd name="adj2" fmla="val 21395426"/>
            </a:avLst>
          </a:prstGeom>
          <a:ln w="19050">
            <a:solidFill>
              <a:srgbClr val="FF0000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msg1="topLv";msg2="topLv";msg3="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2" name="Arc 1"/>
          <p:cNvSpPr/>
          <p:nvPr/>
        </p:nvSpPr>
        <p:spPr>
          <a:xfrm rot="19814817" flipH="1">
            <a:off x="490975" y="1292284"/>
            <a:ext cx="3468749" cy="5573865"/>
          </a:xfrm>
          <a:prstGeom prst="arc">
            <a:avLst>
              <a:gd name="adj1" fmla="val 16006822"/>
              <a:gd name="adj2" fmla="val 21395426"/>
            </a:avLst>
          </a:prstGeom>
          <a:ln w="19050">
            <a:solidFill>
              <a:srgbClr val="FF0000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2" name="Arc 1"/>
          <p:cNvSpPr/>
          <p:nvPr/>
        </p:nvSpPr>
        <p:spPr>
          <a:xfrm rot="19814817" flipH="1">
            <a:off x="490975" y="1292284"/>
            <a:ext cx="3468749" cy="5573865"/>
          </a:xfrm>
          <a:prstGeom prst="arc">
            <a:avLst>
              <a:gd name="adj1" fmla="val 16006822"/>
              <a:gd name="adj2" fmla="val 21395426"/>
            </a:avLst>
          </a:prstGeom>
          <a:ln w="19050">
            <a:solidFill>
              <a:srgbClr val="FF0000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814817" flipH="1">
            <a:off x="1103684" y="1954048"/>
            <a:ext cx="2186077" cy="3790106"/>
          </a:xfrm>
          <a:prstGeom prst="arc">
            <a:avLst>
              <a:gd name="adj1" fmla="val 15864272"/>
              <a:gd name="adj2" fmla="val 21395426"/>
            </a:avLst>
          </a:prstGeom>
          <a:ln w="19050">
            <a:solidFill>
              <a:srgbClr val="FF99FF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latin typeface="Lucida Console" pitchFamily="49" charset="0"/>
              </a:rPr>
              <a:t>  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19814817" flipH="1">
            <a:off x="1659078" y="2518845"/>
            <a:ext cx="1421056" cy="2374091"/>
          </a:xfrm>
          <a:prstGeom prst="arc">
            <a:avLst>
              <a:gd name="adj1" fmla="val 15864272"/>
              <a:gd name="adj2" fmla="val 20226768"/>
            </a:avLst>
          </a:prstGeom>
          <a:ln w="19050">
            <a:solidFill>
              <a:srgbClr val="00B050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814817" flipH="1">
            <a:off x="490975" y="1292284"/>
            <a:ext cx="3468749" cy="5573865"/>
          </a:xfrm>
          <a:prstGeom prst="arc">
            <a:avLst>
              <a:gd name="adj1" fmla="val 16006822"/>
              <a:gd name="adj2" fmla="val 21395426"/>
            </a:avLst>
          </a:prstGeom>
          <a:ln w="19050">
            <a:solidFill>
              <a:srgbClr val="FF0000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19814817" flipH="1">
            <a:off x="1103684" y="1954048"/>
            <a:ext cx="2186077" cy="3790106"/>
          </a:xfrm>
          <a:prstGeom prst="arc">
            <a:avLst>
              <a:gd name="adj1" fmla="val 15864272"/>
              <a:gd name="adj2" fmla="val 21395426"/>
            </a:avLst>
          </a:prstGeom>
          <a:ln w="19050">
            <a:solidFill>
              <a:srgbClr val="FF99FF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msg1="midLv";msg2="midLv";msg3="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ED7D31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ED7D31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19814817" flipH="1">
            <a:off x="1659078" y="2518845"/>
            <a:ext cx="1421056" cy="2374091"/>
          </a:xfrm>
          <a:prstGeom prst="arc">
            <a:avLst>
              <a:gd name="adj1" fmla="val 15864272"/>
              <a:gd name="adj2" fmla="val 20226768"/>
            </a:avLst>
          </a:prstGeom>
          <a:ln w="19050">
            <a:solidFill>
              <a:srgbClr val="00B050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814817" flipH="1">
            <a:off x="490975" y="1292284"/>
            <a:ext cx="3468749" cy="5573865"/>
          </a:xfrm>
          <a:prstGeom prst="arc">
            <a:avLst>
              <a:gd name="adj1" fmla="val 16006822"/>
              <a:gd name="adj2" fmla="val 21395426"/>
            </a:avLst>
          </a:prstGeom>
          <a:ln w="19050">
            <a:solidFill>
              <a:srgbClr val="FF0000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19814817" flipH="1">
            <a:off x="1103684" y="1954048"/>
            <a:ext cx="2186077" cy="3790106"/>
          </a:xfrm>
          <a:prstGeom prst="arc">
            <a:avLst>
              <a:gd name="adj1" fmla="val 15864272"/>
              <a:gd name="adj2" fmla="val 21395426"/>
            </a:avLst>
          </a:prstGeom>
          <a:ln w="19050">
            <a:solidFill>
              <a:srgbClr val="FF99FF"/>
            </a:solidFill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msg1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= "glob";msg2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msg1="midLv";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msg2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="midLv";msg3="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nonlocal msg2</a:t>
            </a: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A6A6A6"/>
              </a:solidFill>
              <a:latin typeface="Lucida Console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msg1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= "glob";msg2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msg1="midLv";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msg2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="midLv";msg3="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msg1="botLv"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msg2="botLv"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;msg3=</a:t>
            </a:r>
            <a:r>
              <a:rPr lang="en-US" altLang="zh-TW" sz="2000" b="1" dirty="0">
                <a:solidFill>
                  <a:schemeClr val="accent2"/>
                </a:solidFill>
                <a:latin typeface="Lucida Console" pitchFamily="49" charset="0"/>
              </a:rPr>
              <a:t>"</a:t>
            </a:r>
            <a:r>
              <a:rPr lang="en-US" altLang="zh-TW" sz="2000" b="1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b="1" dirty="0">
                <a:solidFill>
                  <a:schemeClr val="accent2"/>
                </a:solidFill>
                <a:latin typeface="Lucida Console" pitchFamily="49" charset="0"/>
              </a:rPr>
              <a:t>"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"B"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07561" y="1143000"/>
            <a:ext cx="1024128" cy="304800"/>
          </a:xfrm>
          <a:prstGeom prst="rect">
            <a:avLst/>
          </a:prstGeom>
          <a:solidFill>
            <a:srgbClr val="CDEB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</a:rPr>
              <a:t>botLv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59553" y="2180048"/>
            <a:ext cx="1058469" cy="304800"/>
          </a:xfrm>
          <a:prstGeom prst="rect">
            <a:avLst/>
          </a:prstGeom>
          <a:solidFill>
            <a:srgbClr val="CDEB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</a:rPr>
              <a:t>botLv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32637" y="3205488"/>
            <a:ext cx="1024128" cy="304800"/>
          </a:xfrm>
          <a:prstGeom prst="rect">
            <a:avLst/>
          </a:prstGeom>
          <a:solidFill>
            <a:srgbClr val="CDEB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</a:rPr>
              <a:t>botLv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08794" y="3206149"/>
            <a:ext cx="1058469" cy="304800"/>
          </a:xfrm>
          <a:prstGeom prst="rect">
            <a:avLst/>
          </a:prstGeom>
          <a:solidFill>
            <a:srgbClr val="CDEB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</a:rPr>
              <a:t>botLv</a:t>
            </a: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7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696E-6 0.00139 L -0.12613 -0.3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4" y="-1511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2475E-6 -4.81481E-6 L -0.04601 -0.1497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1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msg1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=</a:t>
            </a:r>
            <a:r>
              <a:rPr lang="en-US" altLang="zh-TW" sz="2000" b="1" dirty="0">
                <a:latin typeface="Lucida Console" pitchFamily="49" charset="0"/>
              </a:rPr>
              <a:t>"botLv"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msg1="midLv";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msg2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altLang="zh-TW" sz="2000" b="1" dirty="0">
                <a:latin typeface="Lucida Console" pitchFamily="49" charset="0"/>
              </a:rPr>
              <a:t>"botLv"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msg1="botLv";msg2="botLv";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msg3=</a:t>
            </a:r>
            <a:r>
              <a:rPr lang="en-US" altLang="zh-TW" sz="2000" b="1" dirty="0">
                <a:solidFill>
                  <a:schemeClr val="accent2"/>
                </a:solidFill>
                <a:latin typeface="Lucida Console" pitchFamily="49" charset="0"/>
              </a:rPr>
              <a:t>"</a:t>
            </a:r>
            <a:r>
              <a:rPr lang="en-US" altLang="zh-TW" sz="2000" b="1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b="1" dirty="0">
                <a:solidFill>
                  <a:schemeClr val="accent2"/>
                </a:solidFill>
                <a:latin typeface="Lucida Console" pitchFamily="49" charset="0"/>
              </a:rPr>
              <a:t>"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"B"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59553" y="2180048"/>
            <a:ext cx="1058469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92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msg1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=</a:t>
            </a:r>
            <a:r>
              <a:rPr lang="en-US" altLang="zh-TW" sz="2000" b="1" dirty="0">
                <a:latin typeface="Lucida Console" pitchFamily="49" charset="0"/>
              </a:rPr>
              <a:t>"botLv"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msg1="midLv";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msg2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altLang="zh-TW" sz="2000" b="1" dirty="0">
                <a:latin typeface="Lucida Console" pitchFamily="49" charset="0"/>
              </a:rPr>
              <a:t>"botLv"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msg1="botLv";msg2="botLv";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msg3=</a:t>
            </a:r>
            <a:r>
              <a:rPr lang="en-US" altLang="zh-TW" sz="2000" b="1" dirty="0">
                <a:solidFill>
                  <a:schemeClr val="accent2"/>
                </a:solidFill>
                <a:latin typeface="Lucida Console" pitchFamily="49" charset="0"/>
              </a:rPr>
              <a:t>"</a:t>
            </a:r>
            <a:r>
              <a:rPr lang="en-US" altLang="zh-TW" sz="2000" b="1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b="1" dirty="0">
                <a:solidFill>
                  <a:schemeClr val="accent2"/>
                </a:solidFill>
                <a:latin typeface="Lucida Console" pitchFamily="49" charset="0"/>
              </a:rPr>
              <a:t>"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"B"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print("B:\t",msg1,"\t",msg2,"\t",msg3,"\</a:t>
            </a:r>
            <a:r>
              <a:rPr lang="en-US" altLang="zh-TW" sz="2000" dirty="0" err="1">
                <a:solidFill>
                  <a:srgbClr val="ED7D31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59553" y="2180048"/>
            <a:ext cx="1058469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3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msg1 =</a:t>
            </a:r>
            <a:r>
              <a:rPr lang="en-US" altLang="zh-TW" sz="2000" b="1" dirty="0">
                <a:solidFill>
                  <a:srgbClr val="FF0000"/>
                </a:solidFill>
                <a:latin typeface="Lucida Console" pitchFamily="49" charset="0"/>
              </a:rPr>
              <a:t>"botLv"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</a:t>
            </a:r>
            <a:r>
              <a:rPr lang="en-US" altLang="zh-TW" sz="2000" dirty="0" err="1">
                <a:latin typeface="Lucida Console" pitchFamily="49" charset="0"/>
              </a:rPr>
              <a:t>d</a:t>
            </a:r>
            <a:r>
              <a:rPr lang="en-US" altLang="zh-TW" sz="2000" dirty="0">
                <a:latin typeface="Lucida Console" pitchFamily="49" charset="0"/>
              </a:rPr>
              <a:t>={</a:t>
            </a:r>
            <a:r>
              <a:rPr lang="en-US" altLang="zh-TW" sz="2000" b="1" dirty="0">
                <a:solidFill>
                  <a:srgbClr val="FF0000"/>
                </a:solidFill>
                <a:latin typeface="Lucida Console" pitchFamily="49" charset="0"/>
              </a:rPr>
              <a:t>"G":0</a:t>
            </a:r>
            <a:r>
              <a:rPr lang="en-US" altLang="zh-TW" sz="2000" dirty="0">
                <a:latin typeface="Lucida Console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"T"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msg1="midLv";</a:t>
            </a:r>
            <a:r>
              <a:rPr lang="en-US" altLang="zh-TW" sz="2000" dirty="0">
                <a:latin typeface="Lucida Console" pitchFamily="49" charset="0"/>
              </a:rPr>
              <a:t>msg2=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"botLv"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"M"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msg1="botLv";msg2="botLv";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msg3=</a:t>
            </a:r>
            <a:r>
              <a:rPr lang="en-US" altLang="zh-TW" sz="2000" b="1" dirty="0">
                <a:solidFill>
                  <a:schemeClr val="accent2"/>
                </a:solidFill>
                <a:latin typeface="Lucida Console" pitchFamily="49" charset="0"/>
              </a:rPr>
              <a:t>"</a:t>
            </a:r>
            <a:r>
              <a:rPr lang="en-US" altLang="zh-TW" sz="2000" b="1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b="1" dirty="0">
                <a:solidFill>
                  <a:schemeClr val="accent2"/>
                </a:solidFill>
                <a:latin typeface="Lucida Console" pitchFamily="49" charset="0"/>
              </a:rPr>
              <a:t>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"B"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      print("B:\t",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msg1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,"\t",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msg2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,"\t",msg3,"\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t",</a:t>
            </a:r>
            <a:r>
              <a:rPr lang="en-US" altLang="zh-TW" sz="2000" dirty="0" err="1">
                <a:latin typeface="Lucida Console" pitchFamily="49" charset="0"/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print("M:\t",msg1,"\t",msg2,"\t",msg3,"\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B:   </a:t>
            </a: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chemeClr val="accent2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{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'M': 2</a:t>
            </a:r>
            <a:r>
              <a:rPr lang="en-US" altLang="zh-TW" sz="2000" dirty="0">
                <a:latin typeface="Lucida Console" pitchFamily="49" charset="0"/>
              </a:rPr>
              <a:t>, </a:t>
            </a: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'B': 3</a:t>
            </a:r>
            <a:r>
              <a:rPr lang="en-US" altLang="zh-TW" sz="2000" dirty="0">
                <a:latin typeface="Lucida Console" pitchFamily="49" charset="0"/>
              </a:rPr>
              <a:t>, 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'T': 1</a:t>
            </a:r>
            <a:r>
              <a:rPr lang="en-US" altLang="zh-TW" sz="2000" dirty="0">
                <a:latin typeface="Lucida Console" pitchFamily="49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'G': 0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588788" y="2484849"/>
            <a:ext cx="960475" cy="107239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879040" y="1451503"/>
            <a:ext cx="2097900" cy="210573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054678" y="3367668"/>
            <a:ext cx="18585" cy="219310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59731" y="3389304"/>
            <a:ext cx="625871" cy="197675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459892" y="2435088"/>
            <a:ext cx="210378" cy="107673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237920" y="1928194"/>
            <a:ext cx="165651" cy="1577007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943057" y="1394462"/>
            <a:ext cx="400878" cy="215380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53" y="2180048"/>
            <a:ext cx="1058469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29062" y="3756661"/>
            <a:ext cx="2322336" cy="210312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57888" y="3756662"/>
            <a:ext cx="2842149" cy="2103121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00822" y="3756662"/>
            <a:ext cx="1744934" cy="2103121"/>
          </a:xfrm>
          <a:prstGeom prst="straightConnector1">
            <a:avLst/>
          </a:prstGeom>
          <a:noFill/>
          <a:ln w="28575">
            <a:solidFill>
              <a:srgbClr val="ED7D3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822589" y="3756662"/>
            <a:ext cx="570049" cy="2103121"/>
          </a:xfrm>
          <a:prstGeom prst="straightConnector1">
            <a:avLst/>
          </a:prstGeom>
          <a:noFill/>
          <a:ln w="28575">
            <a:solidFill>
              <a:srgbClr val="FF99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430736" y="3756662"/>
            <a:ext cx="556261" cy="210312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80622" y="3756662"/>
            <a:ext cx="2868640" cy="210312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32043" y="3756662"/>
            <a:ext cx="3222634" cy="2103121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29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Creating Singleton Tuples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7" cy="4218039"/>
          </a:xfrm>
        </p:spPr>
        <p:txBody>
          <a:bodyPr>
            <a:normAutofit fontScale="92500"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568" dirty="0"/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(50)*2 == 100 tells us (50) is a number</a:t>
            </a:r>
            <a:endParaRPr lang="en-US" altLang="zh-TW" sz="2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2568" dirty="0"/>
              <a:t>The solution is for tuple singletons to use a comma at the end: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50, 50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Clearly </a:t>
            </a:r>
            <a:r>
              <a:rPr lang="en-US" sz="2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(50,) 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was treated like a </a:t>
            </a:r>
            <a:r>
              <a:rPr lang="en-US" sz="2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700" b="1" spc="-40" dirty="0">
                <a:solidFill>
                  <a:srgbClr val="FF0000"/>
                </a:solidFill>
              </a:rPr>
              <a:t>Non-sin</a:t>
            </a:r>
            <a:r>
              <a:rPr lang="en-US" sz="2700" b="1" dirty="0">
                <a:solidFill>
                  <a:srgbClr val="FF0000"/>
                </a:solidFill>
              </a:rPr>
              <a:t>g</a:t>
            </a:r>
            <a:r>
              <a:rPr lang="en-US" sz="2700" b="1" spc="-40" dirty="0">
                <a:solidFill>
                  <a:srgbClr val="FF0000"/>
                </a:solidFill>
              </a:rPr>
              <a:t>leton</a:t>
            </a:r>
            <a:r>
              <a:rPr lang="en-US" sz="2700" b="1" dirty="0">
                <a:solidFill>
                  <a:srgbClr val="FF0000"/>
                </a:solidFill>
              </a:rPr>
              <a:t>s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spc="-40" dirty="0">
                <a:solidFill>
                  <a:srgbClr val="FF0000"/>
                </a:solidFill>
              </a:rPr>
              <a:t>have no problem</a:t>
            </a:r>
            <a:r>
              <a:rPr lang="en-US" sz="2700" dirty="0">
                <a:solidFill>
                  <a:srgbClr val="FF0000"/>
                </a:solidFill>
              </a:rPr>
              <a:t>, because </a:t>
            </a:r>
            <a:r>
              <a:rPr lang="en-US" sz="2700" spc="-100" dirty="0">
                <a:solidFill>
                  <a:srgbClr val="FF0000"/>
                </a:solidFill>
              </a:rPr>
              <a:t>“</a:t>
            </a:r>
            <a:r>
              <a:rPr lang="en-US" sz="2700" b="1" dirty="0">
                <a:solidFill>
                  <a:srgbClr val="FF0000"/>
                </a:solidFill>
              </a:rPr>
              <a:t>,</a:t>
            </a:r>
            <a:r>
              <a:rPr lang="en-US" sz="2700" dirty="0">
                <a:solidFill>
                  <a:srgbClr val="FF0000"/>
                </a:solidFill>
              </a:rPr>
              <a:t>” is</a:t>
            </a:r>
            <a:r>
              <a:rPr lang="en-US" sz="2700" spc="-100" dirty="0">
                <a:solidFill>
                  <a:srgbClr val="FF0000"/>
                </a:solidFill>
              </a:rPr>
              <a:t>n’</a:t>
            </a:r>
            <a:r>
              <a:rPr lang="en-US" sz="2700" dirty="0">
                <a:solidFill>
                  <a:srgbClr val="FF0000"/>
                </a:solidFill>
              </a:rPr>
              <a:t>t used in expressions.</a:t>
            </a:r>
          </a:p>
          <a:p>
            <a:pPr lvl="1">
              <a:spcBef>
                <a:spcPts val="1200"/>
              </a:spcBef>
            </a:pPr>
            <a:r>
              <a:rPr lang="en-US" sz="2700" b="1" u="sng" dirty="0">
                <a:solidFill>
                  <a:srgbClr val="FF0000"/>
                </a:solidFill>
              </a:rPr>
              <a:t>List</a:t>
            </a:r>
            <a:r>
              <a:rPr lang="en-US" sz="2700" dirty="0">
                <a:solidFill>
                  <a:srgbClr val="FF0000"/>
                </a:solidFill>
              </a:rPr>
              <a:t> singletons have no problem, because “</a:t>
            </a:r>
            <a:r>
              <a:rPr lang="en-US" sz="2700" b="1" dirty="0">
                <a:solidFill>
                  <a:srgbClr val="FF0000"/>
                </a:solidFill>
              </a:rPr>
              <a:t>[</a:t>
            </a:r>
            <a:r>
              <a:rPr lang="en-US" sz="2700" dirty="0">
                <a:solidFill>
                  <a:srgbClr val="FF0000"/>
                </a:solidFill>
              </a:rPr>
              <a:t>” isn’t used in expressions.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prstClr val="black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>
                <a:solidFill>
                  <a:prstClr val="black"/>
                </a:solidFill>
              </a:rPr>
              <a:t>But a tuple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with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one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spc="-50" dirty="0" smtClean="0">
                <a:solidFill>
                  <a:prstClr val="black"/>
                </a:solidFill>
              </a:rPr>
              <a:t>v</a:t>
            </a:r>
            <a:r>
              <a:rPr lang="en-US" sz="2600" dirty="0" smtClean="0">
                <a:solidFill>
                  <a:prstClr val="black"/>
                </a:solidFill>
              </a:rPr>
              <a:t>alue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spc="-100" dirty="0" smtClean="0">
                <a:solidFill>
                  <a:prstClr val="black"/>
                </a:solidFill>
              </a:rPr>
              <a:t>(</a:t>
            </a:r>
            <a:r>
              <a:rPr lang="en-US" sz="2600" dirty="0" smtClean="0">
                <a:solidFill>
                  <a:prstClr val="black"/>
                </a:solidFill>
              </a:rPr>
              <a:t>mathematicall</a:t>
            </a:r>
            <a:r>
              <a:rPr lang="en-US" sz="2600" spc="-100" dirty="0" smtClean="0">
                <a:solidFill>
                  <a:prstClr val="black"/>
                </a:solidFill>
              </a:rPr>
              <a:t>y</a:t>
            </a:r>
            <a:r>
              <a:rPr lang="en-US" sz="2600" dirty="0" smtClean="0">
                <a:solidFill>
                  <a:prstClr val="black"/>
                </a:solidFill>
              </a:rPr>
              <a:t>,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this is called 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600" i="1" dirty="0" smtClean="0">
                <a:solidFill>
                  <a:srgbClr val="008000"/>
                </a:solidFill>
              </a:rPr>
              <a:t>singleto</a:t>
            </a:r>
            <a:r>
              <a:rPr lang="en-US" sz="2600" i="1" spc="-100" dirty="0" smtClean="0">
                <a:solidFill>
                  <a:srgbClr val="008000"/>
                </a:solidFill>
              </a:rPr>
              <a:t>n</a:t>
            </a:r>
            <a:r>
              <a:rPr lang="en-US" sz="2600" dirty="0" smtClean="0">
                <a:solidFill>
                  <a:prstClr val="black"/>
                </a:solidFill>
              </a:rPr>
              <a:t>)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has a problem, because numerical expressions use parentheses too: </a:t>
            </a:r>
          </a:p>
        </p:txBody>
      </p:sp>
      <p:grpSp>
        <p:nvGrpSpPr>
          <p:cNvPr id="6" name="Group 5"/>
          <p:cNvGrpSpPr/>
          <p:nvPr/>
        </p:nvGrpSpPr>
        <p:grpSpPr>
          <a:xfrm flipH="1">
            <a:off x="7340848" y="434793"/>
            <a:ext cx="3125129" cy="784901"/>
            <a:chOff x="-734800" y="434792"/>
            <a:chExt cx="3125129" cy="784901"/>
          </a:xfrm>
        </p:grpSpPr>
        <p:sp>
          <p:nvSpPr>
            <p:cNvPr id="7" name="Trapezoid 6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2</a:t>
              </a:r>
              <a:b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</a:t>
              </a:r>
              <a:r>
                <a:rPr kumimoji="1" lang="en-US" altLang="zh-TW" sz="2400" dirty="0" smtClean="0">
                  <a:solidFill>
                    <a:prstClr val="black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#77</a:t>
              </a:r>
              <a:endParaRPr kumimoji="1"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625600" y="4525818"/>
            <a:ext cx="2179782" cy="6927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6774" y="5273960"/>
            <a:ext cx="3752602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="botLv";msg2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msg1="midLv";msg2="botLv";msg3="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print("M:\t",msg1,"\t",msg2,"\t",msg3,"\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B: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M: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59553" y="2180048"/>
            <a:ext cx="1058469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0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="botLv";msg2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</a:t>
            </a:r>
            <a:r>
              <a:rPr lang="en-US" altLang="zh-TW" sz="2000" dirty="0" err="1">
                <a:latin typeface="Lucida Console" pitchFamily="49" charset="0"/>
              </a:rPr>
              <a:t>d</a:t>
            </a:r>
            <a:r>
              <a:rPr lang="en-US" altLang="zh-TW" sz="2000" dirty="0">
                <a:latin typeface="Lucida Console" pitchFamily="49" charset="0"/>
              </a:rPr>
              <a:t>={</a:t>
            </a:r>
            <a:r>
              <a:rPr lang="en-US" altLang="zh-TW" sz="2000" b="1" dirty="0">
                <a:solidFill>
                  <a:srgbClr val="FF0000"/>
                </a:solidFill>
                <a:latin typeface="Lucida Console" pitchFamily="49" charset="0"/>
              </a:rPr>
              <a:t>"G":0</a:t>
            </a:r>
            <a:r>
              <a:rPr lang="en-US" altLang="zh-TW" sz="2000" dirty="0">
                <a:latin typeface="Lucida Console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"T"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latin typeface="Lucida Console" pitchFamily="49" charset="0"/>
              </a:rPr>
              <a:t>msg1=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"midLv"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msg2=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"botLv"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msg3=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en-US" altLang="zh-TW" sz="2000" b="1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"M"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FF00"/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"B"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  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print("M:\t",msg1,"\t",msg2,"\t",msg3,"\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t",</a:t>
            </a:r>
            <a:r>
              <a:rPr lang="en-US" altLang="zh-TW" sz="2000" dirty="0" err="1">
                <a:latin typeface="Lucida Console" pitchFamily="49" charset="0"/>
              </a:rPr>
              <a:t>d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B: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M: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00B050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 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{'M':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zh-TW" sz="2000" dirty="0">
                <a:latin typeface="Lucida Console" pitchFamily="49" charset="0"/>
              </a:rPr>
              <a:t>, </a:t>
            </a: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'B': 3</a:t>
            </a:r>
            <a:r>
              <a:rPr lang="en-US" altLang="zh-TW" sz="2000" dirty="0">
                <a:latin typeface="Lucida Console" pitchFamily="49" charset="0"/>
              </a:rPr>
              <a:t>, 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'T': 1</a:t>
            </a:r>
            <a:r>
              <a:rPr lang="en-US" altLang="zh-TW" sz="2000" dirty="0">
                <a:latin typeface="Lucida Console" pitchFamily="49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'G': 0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88789" y="2484849"/>
            <a:ext cx="529233" cy="160059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569904" y="2435088"/>
            <a:ext cx="63072" cy="165035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010720" y="2435088"/>
            <a:ext cx="659550" cy="1613314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68984" y="1929160"/>
            <a:ext cx="263650" cy="2092683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23455" y="1414917"/>
            <a:ext cx="1957" cy="262210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662786" y="2484849"/>
            <a:ext cx="924989" cy="160059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59553" y="2180048"/>
            <a:ext cx="1058469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629063" y="4235115"/>
            <a:ext cx="1938667" cy="191342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06896" y="4235116"/>
            <a:ext cx="2569851" cy="191342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018309" y="3395802"/>
            <a:ext cx="1081345" cy="701924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38387" y="4235116"/>
            <a:ext cx="3069799" cy="191342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03593" y="4235116"/>
            <a:ext cx="2470537" cy="1913420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08187" y="4235116"/>
            <a:ext cx="1309591" cy="1913420"/>
          </a:xfrm>
          <a:prstGeom prst="straightConnector1">
            <a:avLst/>
          </a:prstGeom>
          <a:noFill/>
          <a:ln w="28575">
            <a:solidFill>
              <a:srgbClr val="ED7D3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790658" y="4235116"/>
            <a:ext cx="159979" cy="1913420"/>
          </a:xfrm>
          <a:prstGeom prst="straightConnector1">
            <a:avLst/>
          </a:prstGeom>
          <a:noFill/>
          <a:ln w="28575">
            <a:solidFill>
              <a:srgbClr val="FF99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976573" y="4235116"/>
            <a:ext cx="978741" cy="1913420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7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="botLv";msg2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B: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M: 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47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="botLv";msg2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</a:t>
            </a:r>
            <a:r>
              <a:rPr lang="en-US" altLang="zh-TW" sz="2000" dirty="0" err="1">
                <a:latin typeface="Lucida Console" pitchFamily="49" charset="0"/>
              </a:rPr>
              <a:t>d</a:t>
            </a:r>
            <a:r>
              <a:rPr lang="en-US" altLang="zh-TW" sz="2000" dirty="0">
                <a:latin typeface="Lucida Console" pitchFamily="49" charset="0"/>
              </a:rPr>
              <a:t>={</a:t>
            </a:r>
            <a:r>
              <a:rPr lang="en-US" altLang="zh-TW" sz="2000" b="1" dirty="0">
                <a:solidFill>
                  <a:srgbClr val="FF0000"/>
                </a:solidFill>
                <a:latin typeface="Lucida Console" pitchFamily="49" charset="0"/>
              </a:rPr>
              <a:t>"G":0</a:t>
            </a:r>
            <a:r>
              <a:rPr lang="en-US" altLang="zh-TW" sz="2000" dirty="0">
                <a:latin typeface="Lucida Console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latin typeface="Lucida Console" pitchFamily="49" charset="0"/>
              </a:rPr>
              <a:t>msg1=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"topLv"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msg2=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"topLv"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msg3=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"</a:t>
            </a:r>
            <a:r>
              <a:rPr lang="en-US" altLang="zh-TW" sz="2000" b="1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"T"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"M"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"B"</a:t>
            </a:r>
            <a:r>
              <a:rPr lang="en-US" altLang="zh-TW" sz="2000" dirty="0"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FF99"/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  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print("T:\t",msg1,"\t",msg2,"\t",msg3,"\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t",</a:t>
            </a:r>
            <a:r>
              <a:rPr lang="en-US" altLang="zh-TW" sz="2000" dirty="0" err="1">
                <a:latin typeface="Lucida Console" pitchFamily="49" charset="0"/>
              </a:rPr>
              <a:t>d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B: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M: 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T: 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</a:t>
            </a:r>
            <a:r>
              <a:rPr lang="en-US" altLang="zh-TW" sz="2000" dirty="0" err="1">
                <a:solidFill>
                  <a:srgbClr val="FF99FF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 {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'M': 2</a:t>
            </a:r>
            <a:r>
              <a:rPr lang="en-US" altLang="zh-TW" sz="2000" dirty="0">
                <a:latin typeface="Lucida Console" pitchFamily="49" charset="0"/>
              </a:rPr>
              <a:t>,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'B': 3</a:t>
            </a:r>
            <a:r>
              <a:rPr lang="en-US" altLang="zh-TW" sz="2000" dirty="0">
                <a:latin typeface="Lucida Console" pitchFamily="49" charset="0"/>
              </a:rPr>
              <a:t>,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'T': 1</a:t>
            </a:r>
            <a:r>
              <a:rPr lang="en-US" altLang="zh-TW" sz="2000" dirty="0">
                <a:latin typeface="Lucida Console" pitchFamily="49" charset="0"/>
              </a:rPr>
              <a:t>,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'G': 0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50421" y="1929160"/>
            <a:ext cx="400797" cy="2663161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165057" y="1929158"/>
            <a:ext cx="10160" cy="2653002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547701" y="3389305"/>
            <a:ext cx="1537901" cy="1275460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52118" y="2435088"/>
            <a:ext cx="1118152" cy="2181086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30032" y="1929161"/>
            <a:ext cx="702603" cy="2594249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463770" y="1416328"/>
            <a:ext cx="84742" cy="315567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185343" y="1929159"/>
            <a:ext cx="927370" cy="2663163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29064" y="4740965"/>
            <a:ext cx="1520013" cy="166426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45317" y="4740966"/>
            <a:ext cx="2014893" cy="166426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32349" y="4740966"/>
            <a:ext cx="2406878" cy="166426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13424" y="4740966"/>
            <a:ext cx="2019995" cy="1664262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47425" y="4740966"/>
            <a:ext cx="926582" cy="1664262"/>
          </a:xfrm>
          <a:prstGeom prst="straightConnector1">
            <a:avLst/>
          </a:prstGeom>
          <a:noFill/>
          <a:ln w="28575">
            <a:solidFill>
              <a:srgbClr val="ED7D3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08118" y="4756936"/>
            <a:ext cx="244706" cy="1648293"/>
          </a:xfrm>
          <a:prstGeom prst="straightConnector1">
            <a:avLst/>
          </a:prstGeom>
          <a:noFill/>
          <a:ln w="28575">
            <a:solidFill>
              <a:srgbClr val="FF99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545302" y="4740967"/>
            <a:ext cx="1421746" cy="1654697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75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msg1 ="botLv";msg2 = "glob";msg3 = 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glob";d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print("T:\t",msg1,"\t",msg2,"\t",msg3,"\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B: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M: 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T: 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BFBFBF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BFBFBF"/>
                </a:solidFill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3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msg1 =</a:t>
            </a:r>
            <a:r>
              <a:rPr lang="en-US" altLang="zh-TW" sz="2000" b="1" dirty="0">
                <a:solidFill>
                  <a:srgbClr val="FF0000"/>
                </a:solidFill>
                <a:latin typeface="Lucida Console" pitchFamily="49" charset="0"/>
              </a:rPr>
              <a:t>"botLv"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msg2 =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Lucida Console" pitchFamily="49" charset="0"/>
              </a:rPr>
              <a:t>"glob"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>
                <a:latin typeface="Lucida Console" pitchFamily="49" charset="0"/>
              </a:rPr>
              <a:t>msg3 =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US" altLang="zh-TW" sz="2000" b="1" dirty="0" err="1">
                <a:solidFill>
                  <a:srgbClr val="FF0000"/>
                </a:solidFill>
                <a:latin typeface="Lucida Console" pitchFamily="49" charset="0"/>
              </a:rPr>
              <a:t>glob"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altLang="zh-TW" sz="2000" dirty="0" err="1">
                <a:latin typeface="Lucida Console" pitchFamily="49" charset="0"/>
              </a:rPr>
              <a:t>d</a:t>
            </a:r>
            <a:r>
              <a:rPr lang="en-US" altLang="zh-TW" sz="2000" dirty="0">
                <a:latin typeface="Lucida Console" pitchFamily="49" charset="0"/>
              </a:rPr>
              <a:t>={</a:t>
            </a:r>
            <a:r>
              <a:rPr lang="en-US" altLang="zh-TW" sz="2000" b="1" dirty="0">
                <a:solidFill>
                  <a:srgbClr val="FF0000"/>
                </a:solidFill>
                <a:latin typeface="Lucida Console" pitchFamily="49" charset="0"/>
              </a:rPr>
              <a:t>"G":0</a:t>
            </a:r>
            <a:r>
              <a:rPr lang="en-US" altLang="zh-TW" sz="2000" dirty="0">
                <a:latin typeface="Lucida Console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"T"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FF99FF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"M"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";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d[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"B"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] = </a:t>
            </a:r>
            <a:r>
              <a:rPr lang="en-US" altLang="zh-TW" sz="2000" b="1" dirty="0">
                <a:solidFill>
                  <a:srgbClr val="ED7D31"/>
                </a:solidFill>
                <a:latin typeface="Lucida Console" pitchFamily="49" charset="0"/>
              </a:rPr>
              <a:t>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midLv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   print("T:\t",msg1,"\t",msg2,"\t",msg3,"\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t",d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topLv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t",</a:t>
            </a:r>
            <a:r>
              <a:rPr lang="en-US" altLang="zh-TW" sz="2000" dirty="0" err="1">
                <a:latin typeface="Lucida Console" pitchFamily="49" charset="0"/>
              </a:rPr>
              <a:t>d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F7F7F"/>
                </a:solidFill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B: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M: 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T: 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G:   </a:t>
            </a: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botLv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  glob   </a:t>
            </a:r>
            <a:r>
              <a:rPr lang="en-US" altLang="zh-TW" sz="2000" dirty="0" err="1">
                <a:solidFill>
                  <a:srgbClr val="FF0000"/>
                </a:solidFill>
                <a:latin typeface="Lucida Console" pitchFamily="49" charset="0"/>
              </a:rPr>
              <a:t>glob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   {</a:t>
            </a:r>
            <a:r>
              <a:rPr lang="en-US" altLang="zh-TW" sz="2000" dirty="0">
                <a:solidFill>
                  <a:srgbClr val="00B050"/>
                </a:solidFill>
                <a:latin typeface="Lucida Console" pitchFamily="49" charset="0"/>
              </a:rPr>
              <a:t>'M': 2</a:t>
            </a:r>
            <a:r>
              <a:rPr lang="en-US" altLang="zh-TW" sz="2000" dirty="0">
                <a:latin typeface="Lucida Console" pitchFamily="49" charset="0"/>
              </a:rPr>
              <a:t>, </a:t>
            </a:r>
            <a:r>
              <a:rPr lang="en-US" altLang="zh-TW" sz="2000" dirty="0">
                <a:solidFill>
                  <a:srgbClr val="ED7D31"/>
                </a:solidFill>
                <a:latin typeface="Lucida Console" pitchFamily="49" charset="0"/>
              </a:rPr>
              <a:t>'B': 3</a:t>
            </a:r>
            <a:r>
              <a:rPr lang="en-US" altLang="zh-TW" sz="2000" dirty="0">
                <a:latin typeface="Lucida Console" pitchFamily="49" charset="0"/>
              </a:rPr>
              <a:t>, </a:t>
            </a:r>
            <a:r>
              <a:rPr lang="en-US" altLang="zh-TW" sz="2000" dirty="0">
                <a:solidFill>
                  <a:srgbClr val="FF99FF"/>
                </a:solidFill>
                <a:latin typeface="Lucida Console" pitchFamily="49" charset="0"/>
              </a:rPr>
              <a:t>'T': 1</a:t>
            </a:r>
            <a:r>
              <a:rPr lang="en-US" altLang="zh-TW" sz="2000" dirty="0">
                <a:latin typeface="Lucida Console" pitchFamily="49" charset="0"/>
              </a:rPr>
              <a:t>,</a:t>
            </a: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rgbClr val="BFBFB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0344" y="1146702"/>
            <a:ext cx="1025896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TW" sz="2400" dirty="0">
              <a:solidFill>
                <a:prstClr val="black"/>
              </a:solidFill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36804" y="1347537"/>
            <a:ext cx="154442" cy="375385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23319" y="1335507"/>
            <a:ext cx="443077" cy="376588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96725" y="3389305"/>
            <a:ext cx="1988876" cy="1804342"/>
          </a:xfrm>
          <a:prstGeom prst="straightConnector1">
            <a:avLst/>
          </a:prstGeom>
          <a:ln w="28575">
            <a:solidFill>
              <a:srgbClr val="ED7D31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93112" y="2435090"/>
            <a:ext cx="1577159" cy="2668203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64198" y="1929160"/>
            <a:ext cx="1168437" cy="3112690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88298" y="1416330"/>
            <a:ext cx="560214" cy="369057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879041" y="1451503"/>
            <a:ext cx="784554" cy="364988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15616" y="5277080"/>
            <a:ext cx="1051713" cy="138153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51821" y="5277081"/>
            <a:ext cx="1635025" cy="138153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03533" y="5277081"/>
            <a:ext cx="2089382" cy="138153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83633" y="5277081"/>
            <a:ext cx="1579635" cy="1381538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73698" y="5277081"/>
            <a:ext cx="426468" cy="1381538"/>
          </a:xfrm>
          <a:prstGeom prst="straightConnector1">
            <a:avLst/>
          </a:prstGeom>
          <a:noFill/>
          <a:ln w="28575">
            <a:solidFill>
              <a:srgbClr val="ED7D3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31592" y="5290337"/>
            <a:ext cx="712001" cy="1368282"/>
          </a:xfrm>
          <a:prstGeom prst="straightConnector1">
            <a:avLst/>
          </a:prstGeom>
          <a:noFill/>
          <a:ln w="28575">
            <a:solidFill>
              <a:srgbClr val="FF99F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65847" y="5277081"/>
            <a:ext cx="1874535" cy="137359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92894" y="622180"/>
            <a:ext cx="9144000" cy="6324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cat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print ("\t msg1\t msg2\t msg3\t d")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msg1 = "glob";msg2 = "glob";msg3 = "</a:t>
            </a:r>
            <a:r>
              <a:rPr lang="en-US" altLang="zh-TW" sz="2000" dirty="0" err="1">
                <a:latin typeface="Lucida Console" pitchFamily="49" charset="0"/>
              </a:rPr>
              <a:t>glob";d</a:t>
            </a:r>
            <a:r>
              <a:rPr lang="en-US" altLang="zh-TW" sz="2000" dirty="0">
                <a:latin typeface="Lucida Console" pitchFamily="49" charset="0"/>
              </a:rPr>
              <a:t>={"G":0}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latin typeface="Lucida Console" pitchFamily="49" charset="0"/>
              </a:rPr>
              <a:t>def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msg1="topLv";msg2="topLv";msg3="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";d["T"] = 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</a:t>
            </a:r>
            <a:r>
              <a:rPr lang="en-US" altLang="zh-TW" sz="2000" dirty="0" err="1">
                <a:latin typeface="Lucida Console" pitchFamily="49" charset="0"/>
              </a:rPr>
              <a:t>def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msg1="midLv";msg2="midLv";msg3="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";d["M"] = 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</a:t>
            </a:r>
            <a:r>
              <a:rPr lang="en-US" altLang="zh-TW" sz="2000" dirty="0" err="1">
                <a:latin typeface="Lucida Console" pitchFamily="49" charset="0"/>
              </a:rPr>
              <a:t>def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():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   global msg1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   nonlocal msg2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   msg1="botLv";msg2="botLv";msg3="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";d["B"] = 3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   print("B:\t",msg1,"\t",msg2,"\t",msg3,"\</a:t>
            </a:r>
            <a:r>
              <a:rPr lang="en-US" altLang="zh-TW" sz="2000" dirty="0" err="1">
                <a:latin typeface="Lucida Console" pitchFamily="49" charset="0"/>
              </a:rPr>
              <a:t>t",d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 print("M:\t",msg1,"\t",msg2,"\t",msg3,"\</a:t>
            </a:r>
            <a:r>
              <a:rPr lang="en-US" altLang="zh-TW" sz="2000" dirty="0" err="1">
                <a:latin typeface="Lucida Console" pitchFamily="49" charset="0"/>
              </a:rPr>
              <a:t>t",d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print("T:\t",msg1,"\t",msg2,"\t",msg3,"\</a:t>
            </a:r>
            <a:r>
              <a:rPr lang="en-US" altLang="zh-TW" sz="2000" dirty="0" err="1">
                <a:latin typeface="Lucida Console" pitchFamily="49" charset="0"/>
              </a:rPr>
              <a:t>t",d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print("G:\t",msg1,"\t",msg2,"\t",msg3,"\</a:t>
            </a:r>
            <a:r>
              <a:rPr lang="en-US" altLang="zh-TW" sz="2000" dirty="0" err="1">
                <a:latin typeface="Lucida Console" pitchFamily="49" charset="0"/>
              </a:rPr>
              <a:t>t",d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python3 nonlocal.py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 msg1   msg2   msg3   d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B: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M: 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midLv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T: 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</a:t>
            </a:r>
            <a:r>
              <a:rPr lang="en-US" altLang="zh-TW" sz="2000" dirty="0" err="1">
                <a:latin typeface="Lucida Console" pitchFamily="49" charset="0"/>
              </a:rPr>
              <a:t>topLv</a:t>
            </a:r>
            <a:r>
              <a:rPr lang="en-US" altLang="zh-TW" sz="2000" dirty="0">
                <a:latin typeface="Lucida Console" pitchFamily="49" charset="0"/>
              </a:rPr>
              <a:t>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G:   </a:t>
            </a:r>
            <a:r>
              <a:rPr lang="en-US" altLang="zh-TW" sz="2000" dirty="0" err="1">
                <a:latin typeface="Lucida Console" pitchFamily="49" charset="0"/>
              </a:rPr>
              <a:t>botLv</a:t>
            </a:r>
            <a:r>
              <a:rPr lang="en-US" altLang="zh-TW" sz="2000" dirty="0">
                <a:latin typeface="Lucida Console" pitchFamily="49" charset="0"/>
              </a:rPr>
              <a:t>  glob   </a:t>
            </a:r>
            <a:r>
              <a:rPr lang="en-US" altLang="zh-TW" sz="2000" dirty="0" err="1">
                <a:latin typeface="Lucida Console" pitchFamily="49" charset="0"/>
              </a:rPr>
              <a:t>glob</a:t>
            </a:r>
            <a:r>
              <a:rPr lang="en-US" altLang="zh-TW" sz="2000" dirty="0">
                <a:latin typeface="Lucida Console" pitchFamily="49" charset="0"/>
              </a:rPr>
              <a:t>   {'M': 2, 'B': 3, 'T': 1, 'G': 0}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2000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-438943" y="0"/>
            <a:ext cx="1060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Locals, Nonlocals, and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Globals</a:t>
            </a:r>
            <a:endParaRPr lang="en-US" altLang="zh-TW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95733" y="-150176"/>
            <a:ext cx="9138323" cy="8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4" tIns="45692" rIns="91384" bIns="45692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Review: Functions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5733" y="459046"/>
            <a:ext cx="9138323" cy="63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4" tIns="45692" rIns="91384" bIns="45692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altLang="en-US" sz="2591" kern="0" dirty="0">
                <a:solidFill>
                  <a:srgbClr val="000000"/>
                </a:solidFill>
              </a:rPr>
              <a:t>Dynamic scoping rules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406" kern="0" dirty="0">
                <a:solidFill>
                  <a:srgbClr val="000000"/>
                </a:solidFill>
              </a:rPr>
              <a:t>Including with the “nonlocal” and “global” </a:t>
            </a:r>
            <a:r>
              <a:rPr lang="en-US" altLang="en-US" sz="2406" kern="0" dirty="0" smtClean="0">
                <a:solidFill>
                  <a:srgbClr val="000000"/>
                </a:solidFill>
              </a:rPr>
              <a:t>keywords</a:t>
            </a:r>
            <a:endParaRPr lang="en-US" altLang="en-US" sz="2406" kern="0" dirty="0">
              <a:solidFill>
                <a:srgbClr val="0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altLang="en-US" sz="2591" kern="0" dirty="0">
                <a:solidFill>
                  <a:srgbClr val="000000"/>
                </a:solidFill>
              </a:rPr>
              <a:t>When will an argument pass-by-value or </a:t>
            </a:r>
            <a:r>
              <a:rPr lang="en-US" altLang="en-US" sz="2591" kern="0" dirty="0" smtClean="0">
                <a:solidFill>
                  <a:srgbClr val="000000"/>
                </a:solidFill>
              </a:rPr>
              <a:t>by-reference</a:t>
            </a:r>
            <a:endParaRPr lang="en-US" altLang="en-US" sz="2591" kern="0" dirty="0">
              <a:solidFill>
                <a:srgbClr val="0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altLang="en-US" sz="2591" kern="0" dirty="0">
                <a:solidFill>
                  <a:srgbClr val="000000"/>
                </a:solidFill>
              </a:rPr>
              <a:t>How to use keyword </a:t>
            </a:r>
            <a:r>
              <a:rPr lang="en-US" altLang="en-US" sz="2591" kern="0" dirty="0" smtClean="0">
                <a:solidFill>
                  <a:srgbClr val="000000"/>
                </a:solidFill>
              </a:rPr>
              <a:t>arguments</a:t>
            </a:r>
            <a:endParaRPr lang="en-US" altLang="en-US" sz="2591" kern="0" dirty="0">
              <a:solidFill>
                <a:srgbClr val="0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altLang="en-US" sz="2591" kern="0" dirty="0">
                <a:solidFill>
                  <a:srgbClr val="000000"/>
                </a:solidFill>
              </a:rPr>
              <a:t>How to make keyword-only </a:t>
            </a:r>
            <a:r>
              <a:rPr lang="en-US" altLang="en-US" sz="2591" kern="0" dirty="0" smtClean="0">
                <a:solidFill>
                  <a:srgbClr val="000000"/>
                </a:solidFill>
              </a:rPr>
              <a:t>arguments</a:t>
            </a:r>
            <a:endParaRPr lang="en-US" altLang="en-US" sz="2591" kern="0" dirty="0">
              <a:solidFill>
                <a:srgbClr val="0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altLang="en-US" sz="2591" kern="0" dirty="0">
                <a:solidFill>
                  <a:srgbClr val="000000"/>
                </a:solidFill>
              </a:rPr>
              <a:t>How to use default </a:t>
            </a:r>
            <a:r>
              <a:rPr lang="en-US" altLang="en-US" sz="2591" kern="0" dirty="0" smtClean="0">
                <a:solidFill>
                  <a:srgbClr val="000000"/>
                </a:solidFill>
              </a:rPr>
              <a:t>parameters</a:t>
            </a:r>
            <a:endParaRPr lang="en-US" altLang="en-US" sz="2591" kern="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221" kern="0" dirty="0">
                <a:solidFill>
                  <a:srgbClr val="000000"/>
                </a:solidFill>
              </a:rPr>
              <a:t>How they persist in future calls, if they are mutable</a:t>
            </a:r>
          </a:p>
          <a:p>
            <a:pPr lvl="1">
              <a:spcBef>
                <a:spcPts val="300"/>
              </a:spcBef>
            </a:pPr>
            <a:r>
              <a:rPr lang="en-US" altLang="en-US" sz="2591" kern="0" dirty="0">
                <a:solidFill>
                  <a:srgbClr val="000000"/>
                </a:solidFill>
              </a:rPr>
              <a:t>How to support variable-length argument </a:t>
            </a:r>
            <a:r>
              <a:rPr lang="en-US" altLang="en-US" sz="2591" kern="0" dirty="0" smtClean="0">
                <a:solidFill>
                  <a:srgbClr val="000000"/>
                </a:solidFill>
              </a:rPr>
              <a:t>lists</a:t>
            </a:r>
            <a:endParaRPr lang="en-US" altLang="en-US" sz="2591" kern="0" dirty="0">
              <a:solidFill>
                <a:srgbClr val="0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altLang="en-US" sz="2591" kern="0" dirty="0">
                <a:solidFill>
                  <a:srgbClr val="000000"/>
                </a:solidFill>
              </a:rPr>
              <a:t>How to use the * (splat) to forward a variable-length argument list onward to a </a:t>
            </a:r>
            <a:r>
              <a:rPr lang="en-US" altLang="en-US" sz="2591" kern="0" dirty="0" err="1" smtClean="0">
                <a:solidFill>
                  <a:srgbClr val="000000"/>
                </a:solidFill>
              </a:rPr>
              <a:t>callee</a:t>
            </a:r>
            <a:endParaRPr lang="en-US" altLang="en-US" sz="2591" kern="0" dirty="0">
              <a:solidFill>
                <a:srgbClr val="0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altLang="en-US" sz="2591" kern="0" dirty="0">
                <a:solidFill>
                  <a:srgbClr val="000000"/>
                </a:solidFill>
              </a:rPr>
              <a:t>How to use the ** to collect undeclared </a:t>
            </a:r>
            <a:r>
              <a:rPr lang="en-US" altLang="en-US" sz="2591" kern="0" dirty="0" smtClean="0">
                <a:solidFill>
                  <a:srgbClr val="000000"/>
                </a:solidFill>
              </a:rPr>
              <a:t>keywords</a:t>
            </a:r>
          </a:p>
          <a:p>
            <a:pPr lvl="1">
              <a:spcBef>
                <a:spcPts val="300"/>
              </a:spcBef>
            </a:pPr>
            <a:r>
              <a:rPr lang="en-US" altLang="en-US" sz="2591" kern="0" dirty="0" smtClean="0">
                <a:solidFill>
                  <a:srgbClr val="000000"/>
                </a:solidFill>
              </a:rPr>
              <a:t>How to return multiple values</a:t>
            </a:r>
          </a:p>
          <a:p>
            <a:pPr marL="423047" lvl="1" indent="0">
              <a:spcBef>
                <a:spcPts val="400"/>
              </a:spcBef>
              <a:buNone/>
            </a:pPr>
            <a:endParaRPr lang="en-US" altLang="en-US" sz="200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None/>
            </a:pPr>
            <a:r>
              <a:rPr lang="en-US" altLang="en-US" sz="1799" kern="0" dirty="0" smtClean="0">
                <a:solidFill>
                  <a:srgbClr val="000000"/>
                </a:solidFill>
              </a:rPr>
              <a:t>Note</a:t>
            </a:r>
            <a:r>
              <a:rPr lang="en-US" altLang="en-US" sz="1799" kern="0" dirty="0">
                <a:solidFill>
                  <a:srgbClr val="000000"/>
                </a:solidFill>
              </a:rPr>
              <a:t>: The above mentions arguments and parameters. Here are their definitions: the </a:t>
            </a:r>
            <a:r>
              <a:rPr lang="en-US" altLang="en-US" sz="1799" kern="0" dirty="0" smtClean="0">
                <a:solidFill>
                  <a:srgbClr val="000000"/>
                </a:solidFill>
              </a:rPr>
              <a:t>  </a:t>
            </a:r>
            <a:br>
              <a:rPr lang="en-US" altLang="en-US" sz="1799" kern="0" dirty="0" smtClean="0">
                <a:solidFill>
                  <a:srgbClr val="000000"/>
                </a:solidFill>
              </a:rPr>
            </a:br>
            <a:r>
              <a:rPr lang="en-US" altLang="en-US" sz="1799" kern="0" dirty="0" smtClean="0">
                <a:solidFill>
                  <a:srgbClr val="000000"/>
                </a:solidFill>
              </a:rPr>
              <a:t>          value </a:t>
            </a:r>
            <a:r>
              <a:rPr lang="en-US" altLang="en-US" sz="1799" kern="0" dirty="0">
                <a:solidFill>
                  <a:srgbClr val="000000"/>
                </a:solidFill>
              </a:rPr>
              <a:t>in the call is an </a:t>
            </a:r>
            <a:r>
              <a:rPr lang="en-US" altLang="en-US" sz="1799" i="1" kern="0" dirty="0">
                <a:solidFill>
                  <a:srgbClr val="000000"/>
                </a:solidFill>
              </a:rPr>
              <a:t>argument</a:t>
            </a:r>
            <a:r>
              <a:rPr lang="en-US" altLang="en-US" sz="1799" kern="0" dirty="0">
                <a:solidFill>
                  <a:srgbClr val="000000"/>
                </a:solidFill>
              </a:rPr>
              <a:t>, the variable in the function is a </a:t>
            </a:r>
            <a:r>
              <a:rPr lang="en-US" altLang="en-US" sz="1799" i="1" kern="0" dirty="0">
                <a:solidFill>
                  <a:srgbClr val="000000"/>
                </a:solidFill>
              </a:rPr>
              <a:t>parameter</a:t>
            </a:r>
            <a:r>
              <a:rPr lang="en-US" altLang="en-US" sz="1799" kern="0" dirty="0">
                <a:solidFill>
                  <a:srgbClr val="000000"/>
                </a:solidFill>
              </a:rPr>
              <a:t>. </a:t>
            </a:r>
            <a:r>
              <a:rPr lang="en-US" altLang="en-US" sz="1799" kern="0" dirty="0" err="1">
                <a:solidFill>
                  <a:srgbClr val="000000"/>
                </a:solidFill>
              </a:rPr>
              <a:t>Eg</a:t>
            </a:r>
            <a:r>
              <a:rPr lang="en-US" altLang="en-US" sz="1799" kern="0" dirty="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None/>
            </a:pPr>
            <a:r>
              <a:rPr lang="en-US" altLang="en-US" sz="1799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799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1799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f(parameter1, parameter2):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None/>
            </a:pPr>
            <a:r>
              <a:rPr lang="en-US" altLang="en-US" sz="1799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   pass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Tx/>
              <a:buNone/>
            </a:pPr>
            <a:r>
              <a:rPr lang="en-US" altLang="en-US" sz="1799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f(argument1,argument2)</a:t>
            </a:r>
          </a:p>
          <a:p>
            <a:pPr lvl="1">
              <a:spcBef>
                <a:spcPts val="400"/>
              </a:spcBef>
            </a:pPr>
            <a:endParaRPr lang="en-US" altLang="en-US" sz="2398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Remaining Built-in 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20262" y="6462315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rapezoid 7"/>
          <p:cNvSpPr/>
          <p:nvPr/>
        </p:nvSpPr>
        <p:spPr bwMode="auto">
          <a:xfrm rot="2700000" flipH="1">
            <a:off x="7338654" y="435837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Lecture 5</a:t>
            </a:r>
            <a: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Arial" charset="0"/>
                <a:ea typeface="新細明體" charset="-120"/>
              </a:rPr>
              <a:t>slide 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#116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58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-239249" y="1005840"/>
            <a:ext cx="9969037" cy="585216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cat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ReturningOneObject.py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1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a=f(); print("a=",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 1 variable can get 1 value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[1,2]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b=f(); print("b=",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pc="-1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also assigned just 1 value (a list)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[1]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c=f(); print("c=",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This list has just 1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f(): return (1)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d=f(); print("d=",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TW" spc="-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Did we create a tuple of one </a:t>
            </a:r>
            <a:r>
              <a:rPr lang="en-US" altLang="zh-TW" spc="-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f(): return (1,)</a:t>
            </a: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e=f(); print("e=",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pc="-5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zh-TW" sz="2400" dirty="0" smtClean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zh-TW" sz="24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we made </a:t>
            </a:r>
            <a:r>
              <a:rPr lang="en-US" altLang="zh-TW" sz="2400" dirty="0" smtClean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4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element tuple</a:t>
            </a:r>
            <a:endParaRPr lang="en-US" sz="2400" dirty="0">
              <a:solidFill>
                <a:srgbClr val="5B9BD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python3 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ReturningOneObject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.py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1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plain number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b= [1, 2]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two element list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c= [1]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one element list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d= 1				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No, its a plain number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e= (1,)		</a:t>
            </a:r>
            <a:r>
              <a:rPr lang="en-US" sz="2400" dirty="0">
                <a:solidFill>
                  <a:srgbClr val="5B9BD5"/>
                </a:solidFill>
                <a:latin typeface="Lucida Console" panose="020B0609040504020204" pitchFamily="49" charset="0"/>
              </a:rPr>
              <a:t>		</a:t>
            </a:r>
            <a:r>
              <a:rPr lang="en-US" sz="2400" dirty="0">
                <a:solidFill>
                  <a:srgbClr val="5B9BD5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 A one element tuple</a:t>
            </a:r>
            <a:endParaRPr lang="en-US" sz="2400" dirty="0">
              <a:solidFill>
                <a:srgbClr val="5B9BD5"/>
              </a:solidFill>
              <a:latin typeface="Lucida Console" panose="020B0609040504020204" pitchFamily="49" charset="0"/>
            </a:endParaRPr>
          </a:p>
          <a:p>
            <a:pPr marL="457200" lvl="1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674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Returning from a Function</a:t>
            </a:r>
            <a:endParaRPr 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6774" y="5273960"/>
            <a:ext cx="3752602" cy="13062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Recall...</a:t>
            </a:r>
            <a:endParaRPr lang="zh-TW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'compile',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12193" y="6462315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82156" y="6462315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4468" y="645400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3029" y="636348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([object]) -&gt;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dictionary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([object]) -&gt;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dictionary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8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'license',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'locals'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'map',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'super', 'type',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'zip'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BFBF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.__doc__[:71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global 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locals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__[:68])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Return the dictionary containing the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current</a:t>
            </a: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scope's 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local 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variables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TW" sz="2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90000"/>
              </a:lnSpc>
            </a:pPr>
            <a:r>
              <a:rPr lang="en-US" altLang="zh-TW" sz="2600" dirty="0" err="1">
                <a:solidFill>
                  <a:srgbClr val="FFFFCC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([object]) -&gt; dictionary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FFFFCC"/>
                </a:solidFill>
                <a:latin typeface="Consolas" panose="020B0609020204030204" pitchFamily="49" charset="0"/>
              </a:rPr>
              <a:t>Without arguments, equivalent to locals</a:t>
            </a:r>
            <a:r>
              <a:rPr lang="en-US" altLang="zh-TW" sz="2600" dirty="0" smtClean="0">
                <a:solidFill>
                  <a:srgbClr val="FFFFCC"/>
                </a:solidFill>
                <a:latin typeface="Consolas" panose="020B0609020204030204" pitchFamily="49" charset="0"/>
              </a:rPr>
              <a:t>().</a:t>
            </a:r>
            <a:endParaRPr lang="en-US" altLang="zh-TW" sz="2600" dirty="0">
              <a:solidFill>
                <a:srgbClr val="FFFF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>
                <a:solidFill>
                  <a:srgbClr val="0070C0"/>
                </a:solidFill>
              </a:rPr>
              <a:t>Remaining Built-in Fu</a:t>
            </a:r>
            <a:r>
              <a:rPr lang="en-US" altLang="en-US" sz="4200" spc="-200" dirty="0">
                <a:solidFill>
                  <a:srgbClr val="0070C0"/>
                </a:solidFill>
              </a:rPr>
              <a:t>n</a:t>
            </a:r>
            <a:r>
              <a:rPr lang="en-US" altLang="en-US" sz="4200" spc="-100" dirty="0">
                <a:solidFill>
                  <a:srgbClr val="0070C0"/>
                </a:solidFill>
              </a:rPr>
              <a:t>ct</a:t>
            </a:r>
            <a:r>
              <a:rPr lang="en-US" altLang="en-US" sz="4200" spc="-200" dirty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8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13229</TotalTime>
  <Words>21793</Words>
  <Application>Microsoft Office PowerPoint</Application>
  <PresentationFormat>Custom</PresentationFormat>
  <Paragraphs>2913</Paragraphs>
  <Slides>185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185</vt:i4>
      </vt:variant>
    </vt:vector>
  </HeadingPairs>
  <TitlesOfParts>
    <vt:vector size="216" baseType="lpstr">
      <vt:lpstr>Arial Unicode MS</vt:lpstr>
      <vt:lpstr>MS PGothic</vt:lpstr>
      <vt:lpstr>MS PGothic</vt:lpstr>
      <vt:lpstr>PMingLiU</vt:lpstr>
      <vt:lpstr>PMingLiU</vt:lpstr>
      <vt:lpstr>Agency FB</vt:lpstr>
      <vt:lpstr>Arial</vt:lpstr>
      <vt:lpstr>Arial Black</vt:lpstr>
      <vt:lpstr>Arial Narrow</vt:lpstr>
      <vt:lpstr>Bahnschrift</vt:lpstr>
      <vt:lpstr>Calibri</vt:lpstr>
      <vt:lpstr>Calibri Light</vt:lpstr>
      <vt:lpstr>Consolas</vt:lpstr>
      <vt:lpstr>Cooper Black</vt:lpstr>
      <vt:lpstr>Courier New</vt:lpstr>
      <vt:lpstr>Elephant</vt:lpstr>
      <vt:lpstr>Leelawadee UI</vt:lpstr>
      <vt:lpstr>Lucida Console</vt:lpstr>
      <vt:lpstr>Lucida Fax</vt:lpstr>
      <vt:lpstr>Lucida Sans Typewriter</vt:lpstr>
      <vt:lpstr>Symbol</vt:lpstr>
      <vt:lpstr>Times New Roman</vt:lpstr>
      <vt:lpstr>Wingdings</vt:lpstr>
      <vt:lpstr>Wingdings 3</vt:lpstr>
      <vt:lpstr>Office Theme</vt:lpstr>
      <vt:lpstr>4_Office Theme</vt:lpstr>
      <vt:lpstr>4_Default Design</vt:lpstr>
      <vt:lpstr>Default Design</vt:lpstr>
      <vt:lpstr>1_Default Design</vt:lpstr>
      <vt:lpstr>5_Office Theme</vt:lpstr>
      <vt:lpstr>5_Default Design</vt:lpstr>
      <vt:lpstr>PowerPoint Presentation</vt:lpstr>
      <vt:lpstr>PowerPoint Presentation</vt:lpstr>
      <vt:lpstr>PowerPoint Presentation</vt:lpstr>
      <vt:lpstr>PowerPoint Presentation</vt:lpstr>
      <vt:lpstr>Creating Singleton Tuples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takes the idea of objects  to its limit: everything is an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what is a lamba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530</cp:revision>
  <dcterms:created xsi:type="dcterms:W3CDTF">2017-03-07T03:26:49Z</dcterms:created>
  <dcterms:modified xsi:type="dcterms:W3CDTF">2020-04-27T14:52:31Z</dcterms:modified>
</cp:coreProperties>
</file>