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804" r:id="rId2"/>
    <p:sldMasterId id="2147483852" r:id="rId3"/>
    <p:sldMasterId id="2147483864" r:id="rId4"/>
    <p:sldMasterId id="2147483900" r:id="rId5"/>
    <p:sldMasterId id="2147483912" r:id="rId6"/>
    <p:sldMasterId id="2147483924" r:id="rId7"/>
    <p:sldMasterId id="2147483936" r:id="rId8"/>
    <p:sldMasterId id="2147483984" r:id="rId9"/>
  </p:sldMasterIdLst>
  <p:notesMasterIdLst>
    <p:notesMasterId r:id="rId154"/>
  </p:notesMasterIdLst>
  <p:sldIdLst>
    <p:sldId id="1662" r:id="rId10"/>
    <p:sldId id="1663" r:id="rId11"/>
    <p:sldId id="1664" r:id="rId12"/>
    <p:sldId id="1665" r:id="rId13"/>
    <p:sldId id="1666" r:id="rId14"/>
    <p:sldId id="1667" r:id="rId15"/>
    <p:sldId id="1668" r:id="rId16"/>
    <p:sldId id="1669" r:id="rId17"/>
    <p:sldId id="1670" r:id="rId18"/>
    <p:sldId id="1671" r:id="rId19"/>
    <p:sldId id="1672" r:id="rId20"/>
    <p:sldId id="1673" r:id="rId21"/>
    <p:sldId id="1674" r:id="rId22"/>
    <p:sldId id="1675" r:id="rId23"/>
    <p:sldId id="1676" r:id="rId24"/>
    <p:sldId id="1677" r:id="rId25"/>
    <p:sldId id="1678" r:id="rId26"/>
    <p:sldId id="1679" r:id="rId27"/>
    <p:sldId id="1785" r:id="rId28"/>
    <p:sldId id="1786" r:id="rId29"/>
    <p:sldId id="1787" r:id="rId30"/>
    <p:sldId id="1788" r:id="rId31"/>
    <p:sldId id="1789" r:id="rId32"/>
    <p:sldId id="1684" r:id="rId33"/>
    <p:sldId id="1685" r:id="rId34"/>
    <p:sldId id="1687" r:id="rId35"/>
    <p:sldId id="1688" r:id="rId36"/>
    <p:sldId id="1543" r:id="rId37"/>
    <p:sldId id="1686" r:id="rId38"/>
    <p:sldId id="1696" r:id="rId39"/>
    <p:sldId id="1691" r:id="rId40"/>
    <p:sldId id="1699" r:id="rId41"/>
    <p:sldId id="1700" r:id="rId42"/>
    <p:sldId id="1697" r:id="rId43"/>
    <p:sldId id="1701" r:id="rId44"/>
    <p:sldId id="1702" r:id="rId45"/>
    <p:sldId id="1703" r:id="rId46"/>
    <p:sldId id="1704" r:id="rId47"/>
    <p:sldId id="1705" r:id="rId48"/>
    <p:sldId id="1706" r:id="rId49"/>
    <p:sldId id="1707" r:id="rId50"/>
    <p:sldId id="1708" r:id="rId51"/>
    <p:sldId id="1709" r:id="rId52"/>
    <p:sldId id="1712" r:id="rId53"/>
    <p:sldId id="1713" r:id="rId54"/>
    <p:sldId id="1714" r:id="rId55"/>
    <p:sldId id="1711" r:id="rId56"/>
    <p:sldId id="1715" r:id="rId57"/>
    <p:sldId id="1717" r:id="rId58"/>
    <p:sldId id="1716" r:id="rId59"/>
    <p:sldId id="1719" r:id="rId60"/>
    <p:sldId id="1720" r:id="rId61"/>
    <p:sldId id="1721" r:id="rId62"/>
    <p:sldId id="1722" r:id="rId63"/>
    <p:sldId id="1723" r:id="rId64"/>
    <p:sldId id="1724" r:id="rId65"/>
    <p:sldId id="1726" r:id="rId66"/>
    <p:sldId id="1727" r:id="rId67"/>
    <p:sldId id="1728" r:id="rId68"/>
    <p:sldId id="1651" r:id="rId69"/>
    <p:sldId id="1729" r:id="rId70"/>
    <p:sldId id="1682" r:id="rId71"/>
    <p:sldId id="1683" r:id="rId72"/>
    <p:sldId id="1414" r:id="rId73"/>
    <p:sldId id="1415" r:id="rId74"/>
    <p:sldId id="1416" r:id="rId75"/>
    <p:sldId id="1643" r:id="rId76"/>
    <p:sldId id="1417" r:id="rId77"/>
    <p:sldId id="1856" r:id="rId78"/>
    <p:sldId id="1841" r:id="rId79"/>
    <p:sldId id="1842" r:id="rId80"/>
    <p:sldId id="1843" r:id="rId81"/>
    <p:sldId id="1844" r:id="rId82"/>
    <p:sldId id="1845" r:id="rId83"/>
    <p:sldId id="1846" r:id="rId84"/>
    <p:sldId id="1847" r:id="rId85"/>
    <p:sldId id="1848" r:id="rId86"/>
    <p:sldId id="1849" r:id="rId87"/>
    <p:sldId id="1850" r:id="rId88"/>
    <p:sldId id="1851" r:id="rId89"/>
    <p:sldId id="1852" r:id="rId90"/>
    <p:sldId id="1853" r:id="rId91"/>
    <p:sldId id="1854" r:id="rId92"/>
    <p:sldId id="1855" r:id="rId93"/>
    <p:sldId id="1731" r:id="rId94"/>
    <p:sldId id="1733" r:id="rId95"/>
    <p:sldId id="1734" r:id="rId96"/>
    <p:sldId id="1735" r:id="rId97"/>
    <p:sldId id="1736" r:id="rId98"/>
    <p:sldId id="1737" r:id="rId99"/>
    <p:sldId id="1738" r:id="rId100"/>
    <p:sldId id="1549" r:id="rId101"/>
    <p:sldId id="1551" r:id="rId102"/>
    <p:sldId id="1552" r:id="rId103"/>
    <p:sldId id="1554" r:id="rId104"/>
    <p:sldId id="1583" r:id="rId105"/>
    <p:sldId id="1555" r:id="rId106"/>
    <p:sldId id="1556" r:id="rId107"/>
    <p:sldId id="1557" r:id="rId108"/>
    <p:sldId id="1645" r:id="rId109"/>
    <p:sldId id="1661" r:id="rId110"/>
    <p:sldId id="1755" r:id="rId111"/>
    <p:sldId id="1756" r:id="rId112"/>
    <p:sldId id="1754" r:id="rId113"/>
    <p:sldId id="1770" r:id="rId114"/>
    <p:sldId id="1771" r:id="rId115"/>
    <p:sldId id="1772" r:id="rId116"/>
    <p:sldId id="1773" r:id="rId117"/>
    <p:sldId id="1774" r:id="rId118"/>
    <p:sldId id="1775" r:id="rId119"/>
    <p:sldId id="1776" r:id="rId120"/>
    <p:sldId id="1777" r:id="rId121"/>
    <p:sldId id="1778" r:id="rId122"/>
    <p:sldId id="1779" r:id="rId123"/>
    <p:sldId id="1780" r:id="rId124"/>
    <p:sldId id="1781" r:id="rId125"/>
    <p:sldId id="1782" r:id="rId126"/>
    <p:sldId id="1783" r:id="rId127"/>
    <p:sldId id="1745" r:id="rId128"/>
    <p:sldId id="1746" r:id="rId129"/>
    <p:sldId id="1747" r:id="rId130"/>
    <p:sldId id="1748" r:id="rId131"/>
    <p:sldId id="1749" r:id="rId132"/>
    <p:sldId id="1791" r:id="rId133"/>
    <p:sldId id="1840" r:id="rId134"/>
    <p:sldId id="1793" r:id="rId135"/>
    <p:sldId id="1750" r:id="rId136"/>
    <p:sldId id="1751" r:id="rId137"/>
    <p:sldId id="1872" r:id="rId138"/>
    <p:sldId id="1874" r:id="rId139"/>
    <p:sldId id="1873" r:id="rId140"/>
    <p:sldId id="1871" r:id="rId141"/>
    <p:sldId id="1752" r:id="rId142"/>
    <p:sldId id="1859" r:id="rId143"/>
    <p:sldId id="1838" r:id="rId144"/>
    <p:sldId id="1784" r:id="rId145"/>
    <p:sldId id="1757" r:id="rId146"/>
    <p:sldId id="1758" r:id="rId147"/>
    <p:sldId id="1761" r:id="rId148"/>
    <p:sldId id="1762" r:id="rId149"/>
    <p:sldId id="1763" r:id="rId150"/>
    <p:sldId id="1768" r:id="rId151"/>
    <p:sldId id="1769" r:id="rId152"/>
    <p:sldId id="1870" r:id="rId153"/>
  </p:sldIdLst>
  <p:sldSz cx="9737725" cy="6858000"/>
  <p:notesSz cx="6858000" cy="9144000"/>
  <p:defaultTextStyle>
    <a:defPPr>
      <a:defRPr lang="en-US"/>
    </a:defPPr>
    <a:lvl1pPr marL="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6600"/>
    <a:srgbClr val="2D2DB9"/>
    <a:srgbClr val="FF99CC"/>
    <a:srgbClr val="AFABA5"/>
    <a:srgbClr val="B9B1A3"/>
    <a:srgbClr val="CDBB9F"/>
    <a:srgbClr val="E6C29B"/>
    <a:srgbClr val="E6D49B"/>
    <a:srgbClr val="CDE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8" y="104"/>
      </p:cViewPr>
      <p:guideLst>
        <p:guide orient="horz" pos="2160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8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63" Type="http://schemas.openxmlformats.org/officeDocument/2006/relationships/slide" Target="slides/slide54.xml"/><Relationship Id="rId84" Type="http://schemas.openxmlformats.org/officeDocument/2006/relationships/slide" Target="slides/slide75.xml"/><Relationship Id="rId138" Type="http://schemas.openxmlformats.org/officeDocument/2006/relationships/slide" Target="slides/slide129.xml"/><Relationship Id="rId107" Type="http://schemas.openxmlformats.org/officeDocument/2006/relationships/slide" Target="slides/slide98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53" Type="http://schemas.openxmlformats.org/officeDocument/2006/relationships/slide" Target="slides/slide44.xml"/><Relationship Id="rId74" Type="http://schemas.openxmlformats.org/officeDocument/2006/relationships/slide" Target="slides/slide65.xml"/><Relationship Id="rId128" Type="http://schemas.openxmlformats.org/officeDocument/2006/relationships/slide" Target="slides/slide119.xml"/><Relationship Id="rId149" Type="http://schemas.openxmlformats.org/officeDocument/2006/relationships/slide" Target="slides/slide140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6.xml"/><Relationship Id="rId22" Type="http://schemas.openxmlformats.org/officeDocument/2006/relationships/slide" Target="slides/slide13.xml"/><Relationship Id="rId43" Type="http://schemas.openxmlformats.org/officeDocument/2006/relationships/slide" Target="slides/slide34.xml"/><Relationship Id="rId64" Type="http://schemas.openxmlformats.org/officeDocument/2006/relationships/slide" Target="slides/slide55.xml"/><Relationship Id="rId118" Type="http://schemas.openxmlformats.org/officeDocument/2006/relationships/slide" Target="slides/slide109.xml"/><Relationship Id="rId139" Type="http://schemas.openxmlformats.org/officeDocument/2006/relationships/slide" Target="slides/slide130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150" Type="http://schemas.openxmlformats.org/officeDocument/2006/relationships/slide" Target="slides/slide141.xml"/><Relationship Id="rId155" Type="http://schemas.openxmlformats.org/officeDocument/2006/relationships/presProps" Target="presProps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59" Type="http://schemas.openxmlformats.org/officeDocument/2006/relationships/slide" Target="slides/slide50.xml"/><Relationship Id="rId103" Type="http://schemas.openxmlformats.org/officeDocument/2006/relationships/slide" Target="slides/slide94.xml"/><Relationship Id="rId108" Type="http://schemas.openxmlformats.org/officeDocument/2006/relationships/slide" Target="slides/slide99.xml"/><Relationship Id="rId124" Type="http://schemas.openxmlformats.org/officeDocument/2006/relationships/slide" Target="slides/slide115.xml"/><Relationship Id="rId129" Type="http://schemas.openxmlformats.org/officeDocument/2006/relationships/slide" Target="slides/slide120.xml"/><Relationship Id="rId54" Type="http://schemas.openxmlformats.org/officeDocument/2006/relationships/slide" Target="slides/slide45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40" Type="http://schemas.openxmlformats.org/officeDocument/2006/relationships/slide" Target="slides/slide131.xml"/><Relationship Id="rId145" Type="http://schemas.openxmlformats.org/officeDocument/2006/relationships/slide" Target="slides/slide13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49" Type="http://schemas.openxmlformats.org/officeDocument/2006/relationships/slide" Target="slides/slide40.xml"/><Relationship Id="rId114" Type="http://schemas.openxmlformats.org/officeDocument/2006/relationships/slide" Target="slides/slide105.xml"/><Relationship Id="rId119" Type="http://schemas.openxmlformats.org/officeDocument/2006/relationships/slide" Target="slides/slide110.xml"/><Relationship Id="rId44" Type="http://schemas.openxmlformats.org/officeDocument/2006/relationships/slide" Target="slides/slide35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130" Type="http://schemas.openxmlformats.org/officeDocument/2006/relationships/slide" Target="slides/slide121.xml"/><Relationship Id="rId135" Type="http://schemas.openxmlformats.org/officeDocument/2006/relationships/slide" Target="slides/slide126.xml"/><Relationship Id="rId151" Type="http://schemas.openxmlformats.org/officeDocument/2006/relationships/slide" Target="slides/slide142.xml"/><Relationship Id="rId156" Type="http://schemas.openxmlformats.org/officeDocument/2006/relationships/viewProps" Target="viewProps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109" Type="http://schemas.openxmlformats.org/officeDocument/2006/relationships/slide" Target="slides/slide10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slide" Target="slides/slide88.xml"/><Relationship Id="rId104" Type="http://schemas.openxmlformats.org/officeDocument/2006/relationships/slide" Target="slides/slide95.xml"/><Relationship Id="rId120" Type="http://schemas.openxmlformats.org/officeDocument/2006/relationships/slide" Target="slides/slide111.xml"/><Relationship Id="rId125" Type="http://schemas.openxmlformats.org/officeDocument/2006/relationships/slide" Target="slides/slide116.xml"/><Relationship Id="rId141" Type="http://schemas.openxmlformats.org/officeDocument/2006/relationships/slide" Target="slides/slide132.xml"/><Relationship Id="rId146" Type="http://schemas.openxmlformats.org/officeDocument/2006/relationships/slide" Target="slides/slide13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110" Type="http://schemas.openxmlformats.org/officeDocument/2006/relationships/slide" Target="slides/slide101.xml"/><Relationship Id="rId115" Type="http://schemas.openxmlformats.org/officeDocument/2006/relationships/slide" Target="slides/slide106.xml"/><Relationship Id="rId131" Type="http://schemas.openxmlformats.org/officeDocument/2006/relationships/slide" Target="slides/slide122.xml"/><Relationship Id="rId136" Type="http://schemas.openxmlformats.org/officeDocument/2006/relationships/slide" Target="slides/slide127.xml"/><Relationship Id="rId157" Type="http://schemas.openxmlformats.org/officeDocument/2006/relationships/theme" Target="theme/theme1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52" Type="http://schemas.openxmlformats.org/officeDocument/2006/relationships/slide" Target="slides/slide14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105" Type="http://schemas.openxmlformats.org/officeDocument/2006/relationships/slide" Target="slides/slide96.xml"/><Relationship Id="rId126" Type="http://schemas.openxmlformats.org/officeDocument/2006/relationships/slide" Target="slides/slide117.xml"/><Relationship Id="rId147" Type="http://schemas.openxmlformats.org/officeDocument/2006/relationships/slide" Target="slides/slide13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93" Type="http://schemas.openxmlformats.org/officeDocument/2006/relationships/slide" Target="slides/slide84.xml"/><Relationship Id="rId98" Type="http://schemas.openxmlformats.org/officeDocument/2006/relationships/slide" Target="slides/slide89.xml"/><Relationship Id="rId121" Type="http://schemas.openxmlformats.org/officeDocument/2006/relationships/slide" Target="slides/slide112.xml"/><Relationship Id="rId142" Type="http://schemas.openxmlformats.org/officeDocument/2006/relationships/slide" Target="slides/slide13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6.xml"/><Relationship Id="rId46" Type="http://schemas.openxmlformats.org/officeDocument/2006/relationships/slide" Target="slides/slide37.xml"/><Relationship Id="rId67" Type="http://schemas.openxmlformats.org/officeDocument/2006/relationships/slide" Target="slides/slide58.xml"/><Relationship Id="rId116" Type="http://schemas.openxmlformats.org/officeDocument/2006/relationships/slide" Target="slides/slide107.xml"/><Relationship Id="rId137" Type="http://schemas.openxmlformats.org/officeDocument/2006/relationships/slide" Target="slides/slide128.xml"/><Relationship Id="rId158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62" Type="http://schemas.openxmlformats.org/officeDocument/2006/relationships/slide" Target="slides/slide53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111" Type="http://schemas.openxmlformats.org/officeDocument/2006/relationships/slide" Target="slides/slide102.xml"/><Relationship Id="rId132" Type="http://schemas.openxmlformats.org/officeDocument/2006/relationships/slide" Target="slides/slide123.xml"/><Relationship Id="rId153" Type="http://schemas.openxmlformats.org/officeDocument/2006/relationships/slide" Target="slides/slide144.xml"/><Relationship Id="rId15" Type="http://schemas.openxmlformats.org/officeDocument/2006/relationships/slide" Target="slides/slide6.xml"/><Relationship Id="rId36" Type="http://schemas.openxmlformats.org/officeDocument/2006/relationships/slide" Target="slides/slide27.xml"/><Relationship Id="rId57" Type="http://schemas.openxmlformats.org/officeDocument/2006/relationships/slide" Target="slides/slide48.xml"/><Relationship Id="rId106" Type="http://schemas.openxmlformats.org/officeDocument/2006/relationships/slide" Target="slides/slide97.xml"/><Relationship Id="rId127" Type="http://schemas.openxmlformats.org/officeDocument/2006/relationships/slide" Target="slides/slide11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52" Type="http://schemas.openxmlformats.org/officeDocument/2006/relationships/slide" Target="slides/slide43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94" Type="http://schemas.openxmlformats.org/officeDocument/2006/relationships/slide" Target="slides/slide85.xml"/><Relationship Id="rId99" Type="http://schemas.openxmlformats.org/officeDocument/2006/relationships/slide" Target="slides/slide90.xml"/><Relationship Id="rId101" Type="http://schemas.openxmlformats.org/officeDocument/2006/relationships/slide" Target="slides/slide92.xml"/><Relationship Id="rId122" Type="http://schemas.openxmlformats.org/officeDocument/2006/relationships/slide" Target="slides/slide113.xml"/><Relationship Id="rId143" Type="http://schemas.openxmlformats.org/officeDocument/2006/relationships/slide" Target="slides/slide134.xml"/><Relationship Id="rId148" Type="http://schemas.openxmlformats.org/officeDocument/2006/relationships/slide" Target="slides/slide13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7.xml"/><Relationship Id="rId47" Type="http://schemas.openxmlformats.org/officeDocument/2006/relationships/slide" Target="slides/slide38.xml"/><Relationship Id="rId68" Type="http://schemas.openxmlformats.org/officeDocument/2006/relationships/slide" Target="slides/slide59.xml"/><Relationship Id="rId89" Type="http://schemas.openxmlformats.org/officeDocument/2006/relationships/slide" Target="slides/slide80.xml"/><Relationship Id="rId112" Type="http://schemas.openxmlformats.org/officeDocument/2006/relationships/slide" Target="slides/slide103.xml"/><Relationship Id="rId133" Type="http://schemas.openxmlformats.org/officeDocument/2006/relationships/slide" Target="slides/slide124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7.xml"/><Relationship Id="rId37" Type="http://schemas.openxmlformats.org/officeDocument/2006/relationships/slide" Target="slides/slide28.xml"/><Relationship Id="rId58" Type="http://schemas.openxmlformats.org/officeDocument/2006/relationships/slide" Target="slides/slide49.xml"/><Relationship Id="rId79" Type="http://schemas.openxmlformats.org/officeDocument/2006/relationships/slide" Target="slides/slide70.xml"/><Relationship Id="rId102" Type="http://schemas.openxmlformats.org/officeDocument/2006/relationships/slide" Target="slides/slide93.xml"/><Relationship Id="rId123" Type="http://schemas.openxmlformats.org/officeDocument/2006/relationships/slide" Target="slides/slide114.xml"/><Relationship Id="rId144" Type="http://schemas.openxmlformats.org/officeDocument/2006/relationships/slide" Target="slides/slide135.xml"/><Relationship Id="rId90" Type="http://schemas.openxmlformats.org/officeDocument/2006/relationships/slide" Target="slides/slide81.xml"/><Relationship Id="rId27" Type="http://schemas.openxmlformats.org/officeDocument/2006/relationships/slide" Target="slides/slide18.xml"/><Relationship Id="rId48" Type="http://schemas.openxmlformats.org/officeDocument/2006/relationships/slide" Target="slides/slide39.xml"/><Relationship Id="rId69" Type="http://schemas.openxmlformats.org/officeDocument/2006/relationships/slide" Target="slides/slide60.xml"/><Relationship Id="rId113" Type="http://schemas.openxmlformats.org/officeDocument/2006/relationships/slide" Target="slides/slide104.xml"/><Relationship Id="rId134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620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7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089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22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0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5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622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13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652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E70D3E7-CD5C-4DDC-907E-846F188B81FB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63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261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43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59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52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47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326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625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390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62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975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358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163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45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400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017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17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729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258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105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9440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106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5665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107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5065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108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0549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109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9330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110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163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779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111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54746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112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1502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3278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114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035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115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7021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116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1282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117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2004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118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5464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119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073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120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20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169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121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86478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122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9032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123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179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78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55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76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6F47236-55ED-4776-AB4C-D2B875C41249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75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44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7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4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35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9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7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30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7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4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5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02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3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6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0" indent="0">
              <a:buNone/>
              <a:defRPr sz="1800"/>
            </a:lvl2pPr>
            <a:lvl3pPr marL="914320" indent="0">
              <a:buNone/>
              <a:defRPr sz="1600"/>
            </a:lvl3pPr>
            <a:lvl4pPr marL="1371480" indent="0">
              <a:buNone/>
              <a:defRPr sz="1400"/>
            </a:lvl4pPr>
            <a:lvl5pPr marL="1828642" indent="0">
              <a:buNone/>
              <a:defRPr sz="1400"/>
            </a:lvl5pPr>
            <a:lvl6pPr marL="2285802" indent="0">
              <a:buNone/>
              <a:defRPr sz="1400"/>
            </a:lvl6pPr>
            <a:lvl7pPr marL="2742962" indent="0">
              <a:buNone/>
              <a:defRPr sz="1400"/>
            </a:lvl7pPr>
            <a:lvl8pPr marL="3200122" indent="0">
              <a:buNone/>
              <a:defRPr sz="1400"/>
            </a:lvl8pPr>
            <a:lvl9pPr marL="36572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13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7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7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3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3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0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251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557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3" y="273053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3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1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096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8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2" indent="0">
              <a:buNone/>
              <a:defRPr sz="2000"/>
            </a:lvl7pPr>
            <a:lvl8pPr marL="3200122" indent="0">
              <a:buNone/>
              <a:defRPr sz="2000"/>
            </a:lvl8pPr>
            <a:lvl9pPr marL="365728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01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20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9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7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133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3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86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0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5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9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67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4" y="1681163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4" y="2505075"/>
            <a:ext cx="413980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77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3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3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6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0" indent="0">
              <a:buNone/>
              <a:defRPr sz="1800"/>
            </a:lvl2pPr>
            <a:lvl3pPr marL="914320" indent="0">
              <a:buNone/>
              <a:defRPr sz="1600"/>
            </a:lvl3pPr>
            <a:lvl4pPr marL="1371480" indent="0">
              <a:buNone/>
              <a:defRPr sz="1400"/>
            </a:lvl4pPr>
            <a:lvl5pPr marL="1828642" indent="0">
              <a:buNone/>
              <a:defRPr sz="1400"/>
            </a:lvl5pPr>
            <a:lvl6pPr marL="2285802" indent="0">
              <a:buNone/>
              <a:defRPr sz="1400"/>
            </a:lvl6pPr>
            <a:lvl7pPr marL="2742962" indent="0">
              <a:buNone/>
              <a:defRPr sz="1400"/>
            </a:lvl7pPr>
            <a:lvl8pPr marL="3200122" indent="0">
              <a:buNone/>
              <a:defRPr sz="1400"/>
            </a:lvl8pPr>
            <a:lvl9pPr marL="36572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13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7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50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7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90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40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50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81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74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0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5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265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64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4" y="1681163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4" y="2505075"/>
            <a:ext cx="413980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60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28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34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7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0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7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88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364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11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8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30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8633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592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2"/>
            <a:ext cx="8277066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5"/>
            <a:ext cx="8277066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33" indent="0">
              <a:buNone/>
              <a:defRPr sz="1799"/>
            </a:lvl2pPr>
            <a:lvl3pPr marL="913866" indent="0">
              <a:buNone/>
              <a:defRPr sz="1599"/>
            </a:lvl3pPr>
            <a:lvl4pPr marL="1370800" indent="0">
              <a:buNone/>
              <a:defRPr sz="1399"/>
            </a:lvl4pPr>
            <a:lvl5pPr marL="1827733" indent="0">
              <a:buNone/>
              <a:defRPr sz="1399"/>
            </a:lvl5pPr>
            <a:lvl6pPr marL="2284667" indent="0">
              <a:buNone/>
              <a:defRPr sz="1399"/>
            </a:lvl6pPr>
            <a:lvl7pPr marL="2741599" indent="0">
              <a:buNone/>
              <a:defRPr sz="1399"/>
            </a:lvl7pPr>
            <a:lvl8pPr marL="3198533" indent="0">
              <a:buNone/>
              <a:defRPr sz="1399"/>
            </a:lvl8pPr>
            <a:lvl9pPr marL="3655466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6641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0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1" y="1676400"/>
            <a:ext cx="4219680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9793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8" y="274638"/>
            <a:ext cx="87639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1" y="1535113"/>
            <a:ext cx="4304209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1" y="2174875"/>
            <a:ext cx="4304209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76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7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7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3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3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416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3104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294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2"/>
            <a:ext cx="5443659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2"/>
            <a:ext cx="320364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992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07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8450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5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3140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29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115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4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1534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3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563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178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515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8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48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8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39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41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219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8926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069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80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836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055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30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723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348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360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963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514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9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5866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8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3" y="273053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3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9988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21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3662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4153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822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09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794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790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945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64404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06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8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2" indent="0">
              <a:buNone/>
              <a:defRPr sz="2000"/>
            </a:lvl7pPr>
            <a:lvl8pPr marL="3200122" indent="0">
              <a:buNone/>
              <a:defRPr sz="2000"/>
            </a:lvl8pPr>
            <a:lvl9pPr marL="365728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6639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33602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275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0923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6292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51363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8437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5606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479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8390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5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5" y="1295403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3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3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8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2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4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642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70" indent="-3428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885" indent="-28572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00" indent="-22858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061" indent="-22858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222" indent="-22858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381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54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70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5863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5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5" y="1295403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3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3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2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4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642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70" indent="-3428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885" indent="-28572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00" indent="-22858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061" indent="-22858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222" indent="-22858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381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54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70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5863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7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7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02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9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6pPr>
      <a:lvl7pPr marL="913866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7pPr>
      <a:lvl8pPr marL="1370800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8pPr>
      <a:lvl9pPr marL="18277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9pPr>
    </p:titleStyle>
    <p:bodyStyle>
      <a:lvl1pPr marL="342700" indent="-3427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516" indent="-285584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333" indent="-228467" algn="l" rtl="0" eaLnBrk="0" fontAlgn="base" hangingPunct="0">
        <a:spcBef>
          <a:spcPct val="20000"/>
        </a:spcBef>
        <a:spcAft>
          <a:spcPct val="0"/>
        </a:spcAft>
        <a:buChar char="•"/>
        <a:defRPr sz="2199">
          <a:solidFill>
            <a:srgbClr val="222222"/>
          </a:solidFill>
          <a:latin typeface="+mn-lt"/>
          <a:ea typeface="MS PGothic" pitchFamily="34" charset="-128"/>
        </a:defRPr>
      </a:lvl3pPr>
      <a:lvl4pPr marL="1599266" indent="-228467" algn="l" rtl="0" eaLnBrk="0" fontAlgn="base" hangingPunct="0">
        <a:spcBef>
          <a:spcPct val="20000"/>
        </a:spcBef>
        <a:spcAft>
          <a:spcPct val="0"/>
        </a:spcAft>
        <a:buChar char="–"/>
        <a:defRPr sz="2199">
          <a:solidFill>
            <a:srgbClr val="222222"/>
          </a:solidFill>
          <a:latin typeface="+mn-lt"/>
          <a:ea typeface="MS PGothic" pitchFamily="34" charset="-128"/>
        </a:defRPr>
      </a:lvl4pPr>
      <a:lvl5pPr marL="2056200" indent="-228467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3132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6pPr>
      <a:lvl7pPr marL="2970066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7pPr>
      <a:lvl8pPr marL="3426999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8pPr>
      <a:lvl9pPr marL="3883933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8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77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8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iterators-vs-generato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iterators-vs-generators/" TargetMode="External"/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-141106" y="970253"/>
            <a:ext cx="9730444" cy="58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  <a:noAutofit/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963" kern="0" dirty="0">
                <a:solidFill>
                  <a:srgbClr val="002060"/>
                </a:solidFill>
              </a:rPr>
              <a:t> You can also assign several variables simultaneously:</a:t>
            </a:r>
            <a:endParaRPr lang="en-US" altLang="en-US" sz="2592" kern="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print(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#all equal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600" b="1" kern="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print(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#respectively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</a:t>
            </a:r>
            <a:r>
              <a:rPr lang="en-US" altLang="en-US" sz="2600" b="1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list/tuple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print(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2600" kern="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2600" kern="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2600" kern="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2600" kern="0" dirty="0">
                <a:solidFill>
                  <a:srgbClr val="FF0000"/>
                </a:solidFill>
                <a:cs typeface="Arial" panose="020B0604020202020204" pitchFamily="34" charset="0"/>
              </a:rPr>
              <a:t>: too many values to unpack (expected 3)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kern="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print(</a:t>
            </a:r>
            <a:r>
              <a:rPr lang="en-US" altLang="en-US" sz="2600" kern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2600" kern="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2600" kern="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2600" kern="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600" kern="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2600" kern="0" dirty="0">
                <a:solidFill>
                  <a:srgbClr val="FF0000"/>
                </a:solidFill>
                <a:cs typeface="Arial" panose="020B0604020202020204" pitchFamily="34" charset="0"/>
              </a:rPr>
              <a:t>: not enough values to unpack (expected 3, got 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436620" y="1426844"/>
            <a:ext cx="10173397" cy="5298348"/>
            <a:chOff x="0" y="1219200"/>
            <a:chExt cx="9144000" cy="5638800"/>
          </a:xfrm>
        </p:grpSpPr>
        <p:sp>
          <p:nvSpPr>
            <p:cNvPr id="2" name="Rectangle 1"/>
            <p:cNvSpPr/>
            <p:nvPr/>
          </p:nvSpPr>
          <p:spPr>
            <a:xfrm>
              <a:off x="0" y="4267200"/>
              <a:ext cx="9144000" cy="259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219200"/>
              <a:ext cx="9144000" cy="152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886200"/>
              <a:ext cx="55626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425303" y="6719773"/>
            <a:ext cx="10163027" cy="1063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7937" y="5334000"/>
            <a:ext cx="9744715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834544"/>
            <a:ext cx="10972799" cy="15621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list/tuple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2" name="Trapezoid 11"/>
          <p:cNvSpPr>
            <a:spLocks noChangeAspect="1"/>
          </p:cNvSpPr>
          <p:nvPr/>
        </p:nvSpPr>
        <p:spPr bwMode="auto">
          <a:xfrm rot="-2700000">
            <a:off x="-574182" y="287599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Lecture 2</a:t>
            </a:r>
            <a:br>
              <a:rPr lang="en-US" sz="24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Slide 25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96864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Multiple Assignment</a:t>
            </a:r>
          </a:p>
        </p:txBody>
      </p:sp>
    </p:spTree>
    <p:extLst>
      <p:ext uri="{BB962C8B-B14F-4D97-AF65-F5344CB8AC3E}">
        <p14:creationId xmlns:p14="http://schemas.microsoft.com/office/powerpoint/2010/main" val="61102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8011E-6 -4.81481E-6 L 2.98011E-6 0.3694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9" grpId="0"/>
      <p:bldP spid="9" grpId="1"/>
      <p:bldP spid="9" grpId="2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03483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166" y="710543"/>
            <a:ext cx="9349322" cy="6152925"/>
          </a:xfrm>
        </p:spPr>
        <p:txBody>
          <a:bodyPr/>
          <a:lstStyle/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open("file1.txt","w")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#forgot to save the object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&lt;_</a:t>
            </a:r>
            <a:r>
              <a:rPr lang="en-US" altLang="zh-TW" sz="2222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io.TextIOWrapper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name='file1.txt' mode='w' encoding='UTF-8'&gt;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latin typeface="Lucida Console" panose="020B0609040504020204" pitchFamily="49" charset="0"/>
              </a:rPr>
              <a:t>=open("file1.txt","w")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#remembered to save it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fo.writable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not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fo.readable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not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fo.closed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#Oh. This is attribute not method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bool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is not callable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not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fo.closed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("hello")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 side effect: ‘5’ displays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("hello")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#store to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to suppress ‘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’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("hi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")</a:t>
            </a:r>
            <a:endParaRPr lang="en-US" altLang="zh-TW" sz="2222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("l2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")</a:t>
            </a:r>
            <a:endParaRPr lang="en-US" altLang="zh-TW" sz="2222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fo.write</a:t>
            </a:r>
            <a:r>
              <a:rPr lang="en-US" altLang="zh-TW" sz="2222" dirty="0">
                <a:latin typeface="Lucida Console" panose="020B0609040504020204" pitchFamily="49" charset="0"/>
              </a:rPr>
              <a:t>("l3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")</a:t>
            </a:r>
            <a:endParaRPr lang="en-US" altLang="zh-TW" sz="2222" spc="-46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fo.close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#&lt;=This would’ve auto-happened anyway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E5F0F9"/>
                </a:solidFill>
                <a:cs typeface="Arial" panose="020B0604020202020204" pitchFamily="34" charset="0"/>
              </a:rPr>
              <a:t>Reading and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Writing Files: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78163" y="710543"/>
            <a:ext cx="823348" cy="61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endParaRPr lang="en-US" altLang="zh-TW" sz="2222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spc="-46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161" y="710545"/>
            <a:ext cx="9379559" cy="6147456"/>
          </a:xfrm>
        </p:spPr>
        <p:txBody>
          <a:bodyPr/>
          <a:lstStyle/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from </a:t>
            </a:r>
            <a:r>
              <a:rPr lang="en-US" altLang="zh-TW" sz="2222" dirty="0" err="1">
                <a:latin typeface="Lucida Console" panose="020B0609040504020204" pitchFamily="49" charset="0"/>
              </a:rPr>
              <a:t>os</a:t>
            </a:r>
            <a:r>
              <a:rPr lang="en-US" altLang="zh-TW" sz="2222" dirty="0">
                <a:latin typeface="Lucida Console" panose="020B0609040504020204" pitchFamily="49" charset="0"/>
              </a:rPr>
              <a:t> import system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Z=system</a:t>
            </a:r>
            <a:r>
              <a:rPr lang="en-US" altLang="zh-TW" sz="2222" dirty="0">
                <a:latin typeface="Lucida Console" panose="020B0609040504020204" pitchFamily="49" charset="0"/>
              </a:rPr>
              <a:t>("cat file1.txt")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File from previous slide</a:t>
            </a:r>
            <a:endParaRPr lang="en-US" altLang="zh-TW" sz="2222" spc="-19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hellohellohi</a:t>
            </a:r>
            <a:endParaRPr lang="en-US" altLang="zh-TW" sz="2222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l2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l3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latin typeface="Lucida Console" panose="020B0609040504020204" pitchFamily="49" charset="0"/>
              </a:rPr>
              <a:t>=open("file1.txt","r")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#Q: How much reads?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          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#A: Everything read: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hellohellohi</a:t>
            </a: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\nl2\nl3\n'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latin typeface="Lucida Console" panose="020B0609040504020204" pitchFamily="49" charset="0"/>
              </a:rPr>
              <a:t>=open("file1.txt","r")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#Auto closes first.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#This time, just read one line.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hellohellohi</a:t>
            </a: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(); x</a:t>
            </a:r>
            <a:r>
              <a:rPr lang="en-US" altLang="zh-TW" sz="1111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#Read second line.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'l2\n'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(); x</a:t>
            </a:r>
            <a:r>
              <a:rPr lang="en-US" altLang="zh-TW" sz="1111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#Read third line.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'l3\n'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x=</a:t>
            </a:r>
            <a:r>
              <a:rPr lang="en-US" altLang="zh-TW" sz="2222" dirty="0" err="1">
                <a:latin typeface="Lucida Console" panose="020B0609040504020204" pitchFamily="49" charset="0"/>
              </a:rPr>
              <a:t>fo.readline</a:t>
            </a:r>
            <a:r>
              <a:rPr lang="en-US" altLang="zh-TW" sz="2222" dirty="0">
                <a:latin typeface="Lucida Console" panose="020B0609040504020204" pitchFamily="49" charset="0"/>
              </a:rPr>
              <a:t>(); x</a:t>
            </a:r>
            <a:r>
              <a:rPr lang="en-US" altLang="zh-TW" sz="1111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spc="-19" dirty="0">
                <a:solidFill>
                  <a:srgbClr val="FF6969"/>
                </a:solidFill>
                <a:latin typeface="Lucida Console" panose="020B0609040504020204" pitchFamily="49" charset="0"/>
              </a:rPr>
              <a:t>What happens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 if you go too fa</a:t>
            </a:r>
            <a:r>
              <a:rPr lang="en-US" altLang="zh-TW" sz="2222" spc="-93" dirty="0">
                <a:solidFill>
                  <a:srgbClr val="FF6969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28" dirty="0">
                <a:solidFill>
                  <a:srgbClr val="FF6969"/>
                </a:solidFill>
                <a:latin typeface="Lucida Console" panose="020B0609040504020204" pitchFamily="49" charset="0"/>
              </a:rPr>
              <a:t>?</a:t>
            </a:r>
            <a:endParaRPr lang="en-US" altLang="zh-TW" sz="2222" spc="-28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''</a:t>
            </a: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E5F0F9"/>
                </a:solidFill>
                <a:cs typeface="Arial" panose="020B0604020202020204" pitchFamily="34" charset="0"/>
              </a:rPr>
              <a:t>and Writing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Files: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78164" y="710545"/>
            <a:ext cx="909236" cy="614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spc="-19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670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StillLeft[6:8]; 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srgbClr val="A6A6A6"/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3550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4875" y="397773"/>
            <a:ext cx="8627876" cy="4222892"/>
          </a:xfrm>
          <a:prstGeom prst="wedgeRoundRectCallout">
            <a:avLst>
              <a:gd name="adj1" fmla="val 33206"/>
              <a:gd name="adj2" fmla="val 69765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57316"/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f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592" spc="-93" dirty="0" err="1">
                <a:latin typeface="Lucida Console" panose="020B0609040504020204" pitchFamily="49" charset="0"/>
                <a:cs typeface="Courier New" pitchFamily="49" charset="0"/>
              </a:rPr>
              <a:t>file_nam</a:t>
            </a:r>
            <a:r>
              <a:rPr lang="en-US" altLang="zh-TW" sz="2592" spc="-463" dirty="0" err="1"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 [</a:t>
            </a:r>
            <a:r>
              <a:rPr lang="en-US" altLang="zh-TW" sz="2592" spc="-278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access_mod</a:t>
            </a:r>
            <a:r>
              <a:rPr lang="en-US" altLang="zh-TW" sz="2592" spc="-185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 [</a:t>
            </a:r>
            <a:r>
              <a:rPr lang="en-US" altLang="zh-TW" sz="2592" spc="-278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buffering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])</a:t>
            </a:r>
          </a:p>
          <a:p>
            <a:endParaRPr lang="en-US" altLang="zh-TW" sz="1111" b="1" dirty="0"/>
          </a:p>
          <a:p>
            <a:pPr fontAlgn="t"/>
            <a:r>
              <a:rPr lang="en-US" altLang="zh-TW" sz="2592" b="1" dirty="0" err="1">
                <a:solidFill>
                  <a:srgbClr val="00B050"/>
                </a:solidFill>
              </a:rPr>
              <a:t>access_mode</a:t>
            </a:r>
            <a:r>
              <a:rPr lang="en-US" altLang="zh-TW" sz="2592" b="1" dirty="0">
                <a:solidFill>
                  <a:srgbClr val="00B050"/>
                </a:solidFill>
              </a:rPr>
              <a:t> (default = r):</a:t>
            </a:r>
            <a:r>
              <a:rPr lang="en-US" altLang="zh-TW" sz="2592" dirty="0"/>
              <a:t/>
            </a:r>
            <a:br>
              <a:rPr lang="en-US" altLang="zh-TW" sz="2592" dirty="0"/>
            </a:br>
            <a:r>
              <a:rPr lang="en-US" altLang="zh-TW" sz="2222" dirty="0"/>
              <a:t>The mode of usage: read (r), write (w), append (a). Optionally, can include a “b” for (binary format), or a “+” for (read and write).</a:t>
            </a:r>
            <a:endParaRPr lang="zh-TW" altLang="zh-TW" sz="2222" dirty="0"/>
          </a:p>
          <a:p>
            <a:pPr fontAlgn="t"/>
            <a:r>
              <a:rPr lang="en-US" altLang="zh-TW" sz="2222" spc="-28" dirty="0"/>
              <a:t>So all legal modes are: r,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, r+,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+, w,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, w+,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+, a, ab, a+, ab+</a:t>
            </a:r>
            <a:endParaRPr lang="zh-TW" altLang="zh-TW" sz="2222" spc="-28" dirty="0"/>
          </a:p>
          <a:p>
            <a:endParaRPr lang="en-US" altLang="zh-TW" sz="1111" dirty="0"/>
          </a:p>
          <a:p>
            <a:r>
              <a:rPr lang="en-US" altLang="zh-TW" sz="2592" b="1" dirty="0">
                <a:solidFill>
                  <a:srgbClr val="FFC000"/>
                </a:solidFill>
              </a:rPr>
              <a:t>buffering (default = -1):</a:t>
            </a:r>
            <a:r>
              <a:rPr lang="en-US" altLang="zh-TW" sz="2592" dirty="0">
                <a:solidFill>
                  <a:srgbClr val="FFC000"/>
                </a:solidFill>
              </a:rPr>
              <a:t> </a:t>
            </a:r>
          </a:p>
          <a:p>
            <a:pPr marL="914320" lvl="1" indent="-457160"/>
            <a:r>
              <a:rPr lang="en-US" altLang="zh-TW" sz="2222" dirty="0"/>
              <a:t>0: 	 No buffering. </a:t>
            </a:r>
          </a:p>
          <a:p>
            <a:pPr marL="914320" lvl="1" indent="-457160"/>
            <a:r>
              <a:rPr lang="en-US" altLang="zh-TW" sz="2222" dirty="0"/>
              <a:t>1: 	 Line buffering.</a:t>
            </a:r>
          </a:p>
          <a:p>
            <a:pPr marL="914320" lvl="1" indent="-457160"/>
            <a:r>
              <a:rPr lang="en-US" altLang="zh-TW" sz="2222" dirty="0"/>
              <a:t>&gt;1:	 Use the indicated buffer size. </a:t>
            </a:r>
          </a:p>
          <a:p>
            <a:pPr marL="914320" lvl="1" indent="-457160"/>
            <a:r>
              <a:rPr lang="en-US" altLang="zh-TW" sz="2222" dirty="0"/>
              <a:t>&lt;0: The buffer size is the system default.</a:t>
            </a: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1014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StillLeft[6:8]; 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srgbClr val="A6A6A6"/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3550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4875" y="397773"/>
            <a:ext cx="8627876" cy="4222892"/>
          </a:xfrm>
          <a:prstGeom prst="wedgeRoundRectCallout">
            <a:avLst>
              <a:gd name="adj1" fmla="val 33206"/>
              <a:gd name="adj2" fmla="val 69765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57316"/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f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lang="en-US" altLang="zh-TW" sz="741" spc="-93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592" spc="-93" dirty="0"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592" spc="-93" dirty="0" err="1">
                <a:latin typeface="Lucida Console" panose="020B0609040504020204" pitchFamily="49" charset="0"/>
                <a:cs typeface="Courier New" pitchFamily="49" charset="0"/>
              </a:rPr>
              <a:t>file_nam</a:t>
            </a:r>
            <a:r>
              <a:rPr lang="en-US" altLang="zh-TW" sz="2592" spc="-463" dirty="0" err="1"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 [</a:t>
            </a:r>
            <a:r>
              <a:rPr lang="en-US" altLang="zh-TW" sz="2592" spc="-278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access_mod</a:t>
            </a:r>
            <a:r>
              <a:rPr lang="en-US" altLang="zh-TW" sz="2592" spc="-185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e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 [</a:t>
            </a:r>
            <a:r>
              <a:rPr lang="en-US" altLang="zh-TW" sz="2592" spc="-278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2592" spc="-93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buffering</a:t>
            </a:r>
            <a:r>
              <a:rPr lang="en-US" altLang="zh-TW" sz="2592" spc="-463" dirty="0">
                <a:latin typeface="Lucida Console" panose="020B0609040504020204" pitchFamily="49" charset="0"/>
                <a:cs typeface="Courier New" pitchFamily="49" charset="0"/>
              </a:rPr>
              <a:t>])</a:t>
            </a:r>
          </a:p>
          <a:p>
            <a:endParaRPr lang="en-US" altLang="zh-TW" sz="1111" b="1" dirty="0"/>
          </a:p>
          <a:p>
            <a:pPr fontAlgn="t"/>
            <a:r>
              <a:rPr lang="en-US" altLang="zh-TW" sz="2592" b="1" dirty="0" err="1">
                <a:solidFill>
                  <a:srgbClr val="00B050"/>
                </a:solidFill>
              </a:rPr>
              <a:t>access_mode</a:t>
            </a:r>
            <a:r>
              <a:rPr lang="en-US" altLang="zh-TW" sz="2592" b="1" dirty="0">
                <a:solidFill>
                  <a:srgbClr val="00B050"/>
                </a:solidFill>
              </a:rPr>
              <a:t> (default = r):</a:t>
            </a:r>
            <a:r>
              <a:rPr lang="en-US" altLang="zh-TW" sz="2592" dirty="0"/>
              <a:t/>
            </a:r>
            <a:br>
              <a:rPr lang="en-US" altLang="zh-TW" sz="2592" dirty="0"/>
            </a:br>
            <a:r>
              <a:rPr lang="en-US" altLang="zh-TW" sz="2222" dirty="0"/>
              <a:t>The mode of usage: read (r), write (w), append (a). Optionally, can include a “b” for (binary format), or a “+” for (read and write).</a:t>
            </a:r>
            <a:endParaRPr lang="zh-TW" altLang="zh-TW" sz="2222" dirty="0"/>
          </a:p>
          <a:p>
            <a:pPr fontAlgn="t"/>
            <a:r>
              <a:rPr lang="en-US" altLang="zh-TW" sz="2222" spc="-28" dirty="0"/>
              <a:t>So all legal modes are: r,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, r+, </a:t>
            </a:r>
            <a:r>
              <a:rPr lang="en-US" altLang="zh-TW" sz="2222" spc="-28" dirty="0" err="1"/>
              <a:t>rb</a:t>
            </a:r>
            <a:r>
              <a:rPr lang="en-US" altLang="zh-TW" sz="2222" spc="-28" dirty="0"/>
              <a:t>+, w,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, w+, </a:t>
            </a:r>
            <a:r>
              <a:rPr lang="en-US" altLang="zh-TW" sz="2222" spc="-28" dirty="0" err="1"/>
              <a:t>wb</a:t>
            </a:r>
            <a:r>
              <a:rPr lang="en-US" altLang="zh-TW" sz="2222" spc="-28" dirty="0"/>
              <a:t>+, a, ab, a+, ab+</a:t>
            </a:r>
            <a:endParaRPr lang="zh-TW" altLang="zh-TW" sz="2222" spc="-28" dirty="0"/>
          </a:p>
          <a:p>
            <a:endParaRPr lang="en-US" altLang="zh-TW" sz="1111" dirty="0"/>
          </a:p>
          <a:p>
            <a:r>
              <a:rPr lang="en-US" altLang="zh-TW" sz="2592" b="1" dirty="0">
                <a:solidFill>
                  <a:srgbClr val="FFC000"/>
                </a:solidFill>
              </a:rPr>
              <a:t>buffering (default = -1):</a:t>
            </a:r>
            <a:r>
              <a:rPr lang="en-US" altLang="zh-TW" sz="2592" dirty="0">
                <a:solidFill>
                  <a:srgbClr val="FFC000"/>
                </a:solidFill>
              </a:rPr>
              <a:t> </a:t>
            </a:r>
          </a:p>
          <a:p>
            <a:pPr marL="914320" lvl="1" indent="-457160"/>
            <a:r>
              <a:rPr lang="en-US" altLang="zh-TW" sz="2222" dirty="0"/>
              <a:t>0: 	 No buffering. </a:t>
            </a:r>
          </a:p>
          <a:p>
            <a:pPr marL="914320" lvl="1" indent="-457160"/>
            <a:r>
              <a:rPr lang="en-US" altLang="zh-TW" sz="2222" dirty="0"/>
              <a:t>1: 	 Line buffering.</a:t>
            </a:r>
          </a:p>
          <a:p>
            <a:pPr marL="914320" lvl="1" indent="-457160"/>
            <a:r>
              <a:rPr lang="en-US" altLang="zh-TW" sz="2222" dirty="0"/>
              <a:t>&gt;1:	 Use the indicated buffer size. </a:t>
            </a:r>
          </a:p>
          <a:p>
            <a:pPr marL="914320" lvl="1" indent="-457160"/>
            <a:r>
              <a:rPr lang="en-US" altLang="zh-TW" sz="2222" dirty="0"/>
              <a:t>&lt;0: The buffer size is the system default.</a:t>
            </a: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TW" sz="2592" spc="-463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3113" y="3844935"/>
            <a:ext cx="2836490" cy="865174"/>
            <a:chOff x="3375470" y="4240353"/>
            <a:chExt cx="2836490" cy="865174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3378010" y="4240353"/>
              <a:ext cx="1911096" cy="864920"/>
            </a:xfrm>
            <a:prstGeom prst="wedgeRoundRectCallout">
              <a:avLst>
                <a:gd name="adj1" fmla="val 173847"/>
                <a:gd name="adj2" fmla="val 98057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57316" algn="ctr"/>
              <a:r>
                <a:rPr lang="en-US" altLang="zh-TW" sz="2592" spc="-93" dirty="0" smtClean="0">
                  <a:latin typeface="Lucida Console" panose="020B0609040504020204" pitchFamily="49" charset="0"/>
                  <a:cs typeface="Courier New" pitchFamily="49" charset="0"/>
                </a:rPr>
                <a:t>What are these?</a:t>
              </a:r>
              <a:endParaRPr lang="en-US" altLang="zh-TW" sz="2592" spc="-463" dirty="0">
                <a:latin typeface="Lucida Console" panose="020B0609040504020204" pitchFamily="49" charset="0"/>
                <a:cs typeface="Courier New" pitchFamily="49" charset="0"/>
              </a:endParaRPr>
            </a:p>
            <a:p>
              <a:pPr algn="ctr">
                <a:buFontTx/>
                <a:buNone/>
              </a:pPr>
              <a:endParaRPr lang="en-US" altLang="zh-TW" sz="2592" spc="-463" dirty="0">
                <a:latin typeface="Lucida Console" panose="020B0609040504020204" pitchFamily="49" charset="0"/>
                <a:cs typeface="Courier New" pitchFamily="49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 bwMode="auto">
            <a:xfrm>
              <a:off x="3375470" y="4240607"/>
              <a:ext cx="1911096" cy="864920"/>
            </a:xfrm>
            <a:prstGeom prst="wedgeRoundRectCallout">
              <a:avLst>
                <a:gd name="adj1" fmla="val 23608"/>
                <a:gd name="adj2" fmla="val 132945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57316" algn="ctr"/>
              <a:r>
                <a:rPr lang="en-US" altLang="zh-TW" sz="2592" spc="-93" dirty="0" smtClean="0">
                  <a:latin typeface="Lucida Console" panose="020B0609040504020204" pitchFamily="49" charset="0"/>
                  <a:cs typeface="Courier New" pitchFamily="49" charset="0"/>
                </a:rPr>
                <a:t>What are these?</a:t>
              </a:r>
              <a:endParaRPr lang="en-US" altLang="zh-TW" sz="2592" spc="-463" dirty="0">
                <a:latin typeface="Lucida Console" panose="020B0609040504020204" pitchFamily="49" charset="0"/>
                <a:cs typeface="Courier New" pitchFamily="49" charset="0"/>
              </a:endParaRPr>
            </a:p>
            <a:p>
              <a:pPr algn="ctr">
                <a:buFontTx/>
                <a:buNone/>
              </a:pPr>
              <a:endParaRPr lang="en-US" altLang="zh-TW" sz="2592" spc="-463" dirty="0">
                <a:latin typeface="Lucida Console" panose="020B0609040504020204" pitchFamily="49" charset="0"/>
                <a:cs typeface="Courier New" pitchFamily="49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6328414">
              <a:off x="5569802" y="4422473"/>
              <a:ext cx="205790" cy="1078527"/>
            </a:xfrm>
            <a:prstGeom prst="triangle">
              <a:avLst/>
            </a:prstGeom>
            <a:solidFill>
              <a:srgbClr val="F2F2F2"/>
            </a:solidFill>
            <a:ln w="9525" cap="flat" cmpd="sng" algn="ctr">
              <a:solidFill>
                <a:srgbClr val="F2F2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FF996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FF996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FF996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862" y="685800"/>
            <a:ext cx="701428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50000"/>
              </a:lnSpc>
            </a:pPr>
            <a:endParaRPr lang="en-US" altLang="zh-TW" sz="1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StillLeft[6:8]; 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srgbClr val="A6A6A6"/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49 -0.63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3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__[65:135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 + "</a:t>
            </a:r>
            <a:r>
              <a:rPr lang="en-US" altLang="en-US" sz="28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…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+ </a:t>
            </a: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\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__[162:177])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Get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sz="28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4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first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form, the argument </a:t>
            </a:r>
            <a:r>
              <a:rPr lang="en-US" altLang="en-US" sz="2800" kern="0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must </a:t>
            </a:r>
            <a:r>
              <a:rPr lang="en-US" altLang="en-US" sz="2800" b="1" kern="0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…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be a sequence.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4342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BFBFBF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58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Get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an iterator from an object.  In the first form, the argument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must supply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its own iterator, or be a sequence.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91590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first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form, the argument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must supply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its own iterator, or be a sequence.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0652" y="6424292"/>
            <a:ext cx="851452" cy="33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24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own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iterator, or be a sequence.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8924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default]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61494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);y=(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,'','c')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80D8F8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4259724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default]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the next item from the iterator. </a:t>
            </a: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54437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default]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the next item from the iterator.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If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is given and the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iterator is</a:t>
            </a: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3942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default]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the next item from the iterator.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If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is given and the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iterator is</a:t>
            </a: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exhausted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it is returned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instead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of</a:t>
            </a: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25394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default]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the next item from the iterator.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If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is given and the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iterator is</a:t>
            </a: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exhausted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it is returned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instead of raising 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40311"/>
      </p:ext>
    </p:extLst>
  </p:cSld>
  <p:clrMapOvr>
    <a:masterClrMapping/>
  </p:clrMapOvr>
  <p:transition spd="med" advTm="200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,"end")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'end'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[, default]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the next item from the iterator.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If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default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is given and the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iterator is</a:t>
            </a: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exhausted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it is returned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instead of raising 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14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Any multi-value type is </a:t>
            </a:r>
            <a:r>
              <a:rPr lang="en-GB" altLang="en-US" sz="4400" kern="0" dirty="0" err="1" smtClean="0">
                <a:latin typeface="Elephant" panose="02020904090505020303" pitchFamily="18" charset="0"/>
              </a:rPr>
              <a:t>iterable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([1,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'b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    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 from a list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(seq,0),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(seq,0),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(seq,0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(1, 'b', 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((1,'b',3.0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# from a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tuple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1, 'b', 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3.0)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({1,'b',3.0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})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# from a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set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'b', 1, 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3.0)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({1:9,'b':9,3.0:9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})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#from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 smtClean="0">
                <a:solidFill>
                  <a:srgbClr val="FF6699"/>
                </a:solidFill>
                <a:latin typeface="Lucida Console" panose="020B0609040504020204" pitchFamily="49" charset="0"/>
              </a:rPr>
              <a:t>dict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1, 'b', 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3.0) 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("Hi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!")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from a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string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'H', '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', '!')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iter(1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4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n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ot from a single-value type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0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000" kern="0" dirty="0" err="1">
                <a:solidFill>
                  <a:srgbClr val="FFB3B3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000" kern="0" dirty="0">
                <a:solidFill>
                  <a:srgbClr val="FFB3B3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000" kern="0" dirty="0">
                <a:solidFill>
                  <a:srgbClr val="FFB3B3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000" kern="0" dirty="0" err="1">
                <a:solidFill>
                  <a:srgbClr val="FFB3B3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000" kern="0" dirty="0">
                <a:solidFill>
                  <a:srgbClr val="FFB3B3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 '</a:t>
            </a:r>
            <a:r>
              <a:rPr lang="en-US" altLang="en-US" sz="28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 object is not </a:t>
            </a:r>
            <a:r>
              <a:rPr lang="en-US" altLang="en-US" sz="28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iterable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4663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0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B3B3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B3B3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64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An</a:t>
            </a:r>
            <a:r>
              <a:rPr lang="en-GB" altLang="en-US" sz="4000" kern="0" dirty="0" smtClean="0"/>
              <a:t> </a:t>
            </a:r>
            <a:r>
              <a:rPr lang="en-GB" altLang="en-US" sz="4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created from a List: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__[65:135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 + "</a:t>
            </a:r>
            <a:r>
              <a:rPr lang="en-US" altLang="en-US" sz="28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…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+ </a:t>
            </a: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\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__[162:177])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Get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sz="28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4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first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form, the argument </a:t>
            </a:r>
            <a:r>
              <a:rPr lang="en-US" altLang="en-US" sz="2800" kern="0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must </a:t>
            </a:r>
            <a:r>
              <a:rPr lang="en-US" altLang="en-US" sz="2800" b="1" kern="0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…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be a sequence.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__[27:66])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the next item from the iterator.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,"end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4342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BFBFBF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249" y="328375"/>
            <a:ext cx="2488700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 Recall</a:t>
            </a: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/>
            </a:r>
            <a:br>
              <a:rPr lang="en-US" sz="24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 Slide</a:t>
            </a:r>
            <a:r>
              <a:rPr lang="en-US" sz="2000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105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6479672" y="2625205"/>
            <a:ext cx="960582" cy="923636"/>
          </a:xfrm>
          <a:prstGeom prst="wedgeEllipseCallout">
            <a:avLst>
              <a:gd name="adj1" fmla="val -134586"/>
              <a:gd name="adj2" fmla="val -10815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367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Supplying its own iterator: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__[65:135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 + "</a:t>
            </a:r>
            <a:r>
              <a:rPr lang="en-US" altLang="en-US" sz="28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…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 + </a:t>
            </a: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\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__[162:177])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Get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sz="28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4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first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form, the argument </a:t>
            </a:r>
            <a:r>
              <a:rPr lang="en-US" altLang="en-US" sz="2800" kern="0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must </a:t>
            </a:r>
            <a:r>
              <a:rPr lang="en-US" altLang="en-US" sz="2800" b="1" kern="0" spc="-4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…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be a sequence.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=iter(['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apple','banana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'])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list_iterator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0x6ffff83e908&gt;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iter.__doc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__[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65:177])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Get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object.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first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form, the argument must </a:t>
            </a:r>
            <a:r>
              <a:rPr lang="en-US" altLang="en-US" sz="2800" kern="0" spc="-40" dirty="0">
                <a:solidFill>
                  <a:srgbClr val="FFC000"/>
                </a:solidFill>
                <a:latin typeface="Lucida Console" panose="020B0609040504020204" pitchFamily="49" charset="0"/>
              </a:rPr>
              <a:t>supply its own iterator,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or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be a sequence</a:t>
            </a:r>
            <a:r>
              <a:rPr lang="en-US" altLang="en-US" sz="2800" kern="0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sq2=iter(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2800" kern="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800" kern="0" spc="-50" dirty="0" err="1" smtClean="0">
                <a:solidFill>
                  <a:srgbClr val="FFB3B3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spc="-5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already an iterator</a:t>
            </a:r>
            <a:endParaRPr lang="en-US" altLang="en-US" sz="2800" kern="0" spc="-50" dirty="0">
              <a:solidFill>
                <a:srgbClr val="FFB3B3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'apple'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next(sq2)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400" kern="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Did </a:t>
            </a:r>
            <a:r>
              <a:rPr lang="en-US" altLang="en-US" sz="2800" kern="0" spc="-5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spc="-50" dirty="0" err="1" smtClean="0">
                <a:solidFill>
                  <a:srgbClr val="FFB3B3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spc="-50" dirty="0">
                <a:solidFill>
                  <a:srgbClr val="FFB3B3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2800" kern="0" spc="-5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affect sq2?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'banana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is sq2</a:t>
            </a:r>
            <a:r>
              <a:rPr lang="en-US" altLang="en-US" sz="1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4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It </a:t>
            </a:r>
            <a:r>
              <a:rPr lang="en-US" altLang="en-US" sz="2800" kern="0" spc="-10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did</a:t>
            </a:r>
            <a:r>
              <a:rPr lang="en-US" altLang="en-US" sz="2800" kern="0" spc="-40" dirty="0" smtClean="0">
                <a:solidFill>
                  <a:srgbClr val="FFB3B3"/>
                </a:solidFill>
                <a:latin typeface="Lucida Console" panose="020B0609040504020204" pitchFamily="49" charset="0"/>
              </a:rPr>
              <a:t>. Are they the same?</a:t>
            </a:r>
            <a:endParaRPr lang="en-US" altLang="en-US" sz="2800" kern="0" spc="-4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True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4342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BFBFBF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endParaRPr lang="en-US" altLang="en-US" sz="28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6479672" y="2625205"/>
            <a:ext cx="960582" cy="923636"/>
          </a:xfrm>
          <a:prstGeom prst="wedgeEllipseCallout">
            <a:avLst>
              <a:gd name="adj1" fmla="val -134586"/>
              <a:gd name="adj2" fmla="val -10815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155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 smtClean="0">
                <a:latin typeface="Elephant" panose="02020904090505020303" pitchFamily="18" charset="0"/>
              </a:rPr>
              <a:t>Is </a:t>
            </a:r>
            <a:r>
              <a:rPr lang="en-GB" altLang="en-US" sz="4400" b="1" kern="0" dirty="0" smtClean="0">
                <a:latin typeface="Lucida Console" panose="020B0609040504020204" pitchFamily="49" charset="0"/>
              </a:rPr>
              <a:t>range</a:t>
            </a:r>
            <a:r>
              <a:rPr lang="en-GB" altLang="en-US" sz="4400" b="1" kern="0" dirty="0" smtClean="0">
                <a:latin typeface="Agency FB" panose="020B0503020202020204" pitchFamily="34" charset="0"/>
              </a:rPr>
              <a:t>()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an iterator?</a:t>
            </a:r>
            <a:endParaRPr lang="en-GB" altLang="en-US" sz="4000" kern="0" dirty="0">
              <a:latin typeface="Elephant" panose="02020904090505020303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14332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=range(3);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range(0, 3)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 No, it isn't an iterator: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 err="1">
                <a:solidFill>
                  <a:srgbClr val="FFB3B3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spc="-60" dirty="0">
                <a:solidFill>
                  <a:srgbClr val="FFB3B3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>
                <a:solidFill>
                  <a:srgbClr val="FFB3B3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spc="-60" dirty="0" err="1">
                <a:solidFill>
                  <a:srgbClr val="FFB3B3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spc="-60" dirty="0">
                <a:solidFill>
                  <a:srgbClr val="FFB3B3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spc="-60" dirty="0" err="1">
                <a:solidFill>
                  <a:srgbClr val="FFB3B3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en-US" sz="2800" kern="0" spc="-60" dirty="0">
                <a:solidFill>
                  <a:srgbClr val="FFB3B3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600" kern="0" spc="-60" dirty="0">
                <a:solidFill>
                  <a:srgbClr val="FFB3B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rang</a:t>
            </a:r>
            <a:r>
              <a:rPr lang="en-US" altLang="en-US" sz="28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400" kern="0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6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endParaRPr lang="en-US" altLang="en-US" sz="2800" kern="0" spc="-6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=iter(range(3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)); 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#What about this?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800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range_iterator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object at 0x6ffffd37090&gt;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next(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,-1)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0, 1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, -1)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=iter(rang</a:t>
            </a:r>
            <a:r>
              <a:rPr lang="en-US" altLang="en-US" sz="2800" kern="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e(3</a:t>
            </a:r>
            <a:r>
              <a:rPr lang="en-US" altLang="en-US" sz="2800" kern="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  <a:r>
              <a:rPr lang="en-US" altLang="en-US" sz="1400" kern="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2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Are</a:t>
            </a:r>
            <a:r>
              <a:rPr lang="en-US" altLang="en-US" sz="2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1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en-US" sz="1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2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same?</a:t>
            </a:r>
            <a:endParaRPr lang="en-US" altLang="en-US" sz="2800" kern="0" dirty="0">
              <a:solidFill>
                <a:srgbClr val="FF669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next(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4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2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Yes: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8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=iter(rang</a:t>
            </a:r>
            <a:r>
              <a:rPr lang="en-US" altLang="en-US" sz="28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e(3))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,ite</a:t>
            </a:r>
            <a:r>
              <a:rPr lang="en-US" altLang="en-US" sz="28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r(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rang</a:t>
            </a:r>
            <a:r>
              <a:rPr lang="en-US" altLang="en-US" sz="28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e(3</a:t>
            </a:r>
            <a:r>
              <a:rPr lang="en-US" altLang="en-US" sz="2800" kern="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kern="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#Now?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next(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2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6699"/>
                </a:solidFill>
                <a:latin typeface="Lucida Console" panose="020B0609040504020204" pitchFamily="49" charset="0"/>
              </a:rPr>
              <a:t>D</a:t>
            </a:r>
            <a:r>
              <a:rPr lang="en-US" altLang="en-US" sz="2800" kern="0" dirty="0" smtClean="0">
                <a:solidFill>
                  <a:srgbClr val="FF6699"/>
                </a:solidFill>
                <a:latin typeface="Lucida Console" panose="020B0609040504020204" pitchFamily="49" charset="0"/>
              </a:rPr>
              <a:t>ifferent: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80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next(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 next(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800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8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800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5771" y="762000"/>
            <a:ext cx="94342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BFBFBF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/>
            </a:r>
            <a:br>
              <a:rPr lang="en-US" altLang="en-US" sz="280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77402" y="708917"/>
            <a:ext cx="9215919" cy="614908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686870" y="1304818"/>
            <a:ext cx="6431621" cy="2681557"/>
          </a:xfrm>
          <a:prstGeom prst="wedgeRoundRectCallout">
            <a:avLst>
              <a:gd name="adj1" fmla="val -24130"/>
              <a:gd name="adj2" fmla="val -7523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  <a:t>But range() </a:t>
            </a:r>
            <a:r>
              <a:rPr lang="en-US" sz="3600" dirty="0"/>
              <a:t>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  <a:t>s a function. 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  <a:t>If an iterator can be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effectLst/>
              </a:rPr>
              <a:t> created from it, does that mean we can 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write our own functions 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effectLst/>
              </a:rPr>
              <a:t>that create iterators?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85131" y="4263774"/>
            <a:ext cx="2537520" cy="2594225"/>
          </a:xfrm>
          <a:prstGeom prst="wedgeRoundRectCallout">
            <a:avLst>
              <a:gd name="adj1" fmla="val 62516"/>
              <a:gd name="adj2" fmla="val -877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  <a:t>Yes. In fact there </a:t>
            </a:r>
            <a:r>
              <a:rPr kumimoji="0" lang="en-US" sz="3600" b="0" i="0" u="none" strike="noStrike" cap="none" spc="-80" normalizeH="0" baseline="0" dirty="0" smtClean="0">
                <a:ln>
                  <a:noFill/>
                </a:ln>
                <a:effectLst/>
              </a:rPr>
              <a:t>are</a:t>
            </a:r>
            <a:r>
              <a:rPr kumimoji="0" lang="en-US" sz="3200" b="0" i="0" u="none" strike="noStrike" cap="none" spc="-80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sz="3600" b="0" i="0" u="none" strike="noStrike" cap="none" spc="-80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2</a:t>
            </a:r>
            <a:r>
              <a:rPr kumimoji="0" lang="en-US" sz="3200" b="0" i="0" u="none" strike="noStrike" cap="none" spc="-80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3600" b="0" i="0" u="none" strike="noStrike" cap="none" spc="-80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ways</a:t>
            </a:r>
            <a:r>
              <a:rPr kumimoji="0" lang="en-US" sz="3600" b="0" i="0" u="none" strike="noStrike" cap="none" spc="-80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effectLst/>
              </a:rPr>
              <a:t>to write them…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69922" y="3989793"/>
            <a:ext cx="5402495" cy="1907570"/>
          </a:xfrm>
          <a:prstGeom prst="wedgeRoundRectCallout">
            <a:avLst>
              <a:gd name="adj1" fmla="val -66036"/>
              <a:gd name="adj2" fmla="val 294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</a:rPr>
              <a:t>1.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</a:rPr>
              <a:t>The obvious way: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Wrap the call in an iter() and return a tuple: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algn="ct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x=iter</a:t>
            </a:r>
            <a:r>
              <a:rPr lang="en-US" sz="2800" spc="-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(</a:t>
            </a:r>
            <a:r>
              <a:rPr lang="en-US" sz="2800" spc="-1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funcReturnsTu</a:t>
            </a:r>
            <a:r>
              <a:rPr lang="en-US" sz="280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ple</a:t>
            </a:r>
            <a:r>
              <a:rPr lang="en-US" sz="2800" spc="-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( ) )</a:t>
            </a:r>
            <a:endParaRPr kumimoji="0" lang="en-US" sz="2800" b="0" i="0" u="none" strike="noStrike" cap="none" spc="-200" normalizeH="0" dirty="0" smtClean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37390" y="5876818"/>
            <a:ext cx="5402495" cy="1035974"/>
          </a:xfrm>
          <a:prstGeom prst="wedgeRoundRectCallout">
            <a:avLst>
              <a:gd name="adj1" fmla="val -66035"/>
              <a:gd name="adj2" fmla="val -656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</a:rPr>
              <a:t>2.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</a:rPr>
              <a:t>The better way: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Use a </a:t>
            </a:r>
            <a:r>
              <a:rPr lang="en-US" sz="3600" i="1" dirty="0" smtClean="0">
                <a:solidFill>
                  <a:schemeClr val="bg1"/>
                </a:solidFill>
              </a:rPr>
              <a:t>generator function</a:t>
            </a:r>
            <a:r>
              <a:rPr kumimoji="0" lang="en-US" sz="3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64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7" grpId="0" animBg="1"/>
      <p:bldP spid="8" grpId="0" animBg="1"/>
      <p:bldP spid="9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9262" y="1524000"/>
            <a:ext cx="8686800" cy="5334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49262" y="2590800"/>
            <a:ext cx="8686800" cy="1371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Function</a:t>
            </a:r>
            <a:r>
              <a:rPr lang="en-GB" altLang="en-US" sz="4400" b="1" dirty="0">
                <a:latin typeface="Elephant" panose="02020904090505020303" pitchFamily="18" charset="0"/>
              </a:rPr>
              <a:t> </a:t>
            </a:r>
            <a:r>
              <a:rPr lang="en-GB" altLang="en-US" sz="4400" dirty="0">
                <a:latin typeface="Elephant" panose="02020904090505020303" pitchFamily="18" charset="0"/>
              </a:rPr>
              <a:t>Generators</a:t>
            </a: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062" y="974726"/>
            <a:ext cx="8915400" cy="5883275"/>
          </a:xfrm>
        </p:spPr>
        <p:txBody>
          <a:bodyPr/>
          <a:lstStyle/>
          <a:p>
            <a:pPr marL="363538" indent="-268288" eaLnBrk="1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Compare these two C codes: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rgbClr val="FFC000"/>
                </a:solidFill>
                <a:latin typeface="Lucida Console" panose="020B0609040504020204" pitchFamily="49" charset="0"/>
              </a:rPr>
              <a:t>for(bb=</a:t>
            </a:r>
            <a:r>
              <a:rPr lang="en-GB" altLang="en-US" sz="32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Lhead;bb;bb</a:t>
            </a:r>
            <a:r>
              <a:rPr lang="en-GB" altLang="en-US" sz="3200" dirty="0">
                <a:solidFill>
                  <a:srgbClr val="FFC000"/>
                </a:solidFill>
                <a:latin typeface="Lucida Console" panose="020B0609040504020204" pitchFamily="49" charset="0"/>
              </a:rPr>
              <a:t>=bb-&gt;next) f(bb);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3200" dirty="0">
              <a:solidFill>
                <a:srgbClr val="006600"/>
              </a:solidFill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rgbClr val="0066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#define FOR_ALL_BB(bb)for(bb=</a:t>
            </a:r>
            <a:r>
              <a:rPr lang="en-GB" altLang="en-US" sz="3200" dirty="0" err="1">
                <a:solidFill>
                  <a:srgbClr val="0066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Lhead;bb;bb</a:t>
            </a:r>
            <a:r>
              <a:rPr lang="en-GB" altLang="en-US" sz="3200" dirty="0">
                <a:solidFill>
                  <a:srgbClr val="0066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=bb-&gt;next)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rgbClr val="006600"/>
                </a:solidFill>
                <a:latin typeface="Lucida Console" panose="020B0609040504020204" pitchFamily="49" charset="0"/>
              </a:rPr>
              <a:t>…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rgbClr val="006600"/>
                </a:solidFill>
                <a:latin typeface="Lucida Console" panose="020B0609040504020204" pitchFamily="49" charset="0"/>
              </a:rPr>
              <a:t>FOR_ALL_BB(bb) f(bb);</a:t>
            </a:r>
          </a:p>
          <a:p>
            <a:pPr marL="363538" indent="-268288" eaLnBrk="1">
              <a:lnSpc>
                <a:spcPct val="93000"/>
              </a:lnSpc>
              <a:spcBef>
                <a:spcPts val="1200"/>
              </a:spcBef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The 2</a:t>
            </a:r>
            <a:r>
              <a:rPr lang="en-GB" altLang="en-US" sz="3200" baseline="30000" dirty="0">
                <a:solidFill>
                  <a:schemeClr val="tx1"/>
                </a:solidFill>
              </a:rPr>
              <a:t>nd</a:t>
            </a:r>
            <a:r>
              <a:rPr lang="en-GB" altLang="en-US" sz="3200" dirty="0">
                <a:solidFill>
                  <a:schemeClr val="tx1"/>
                </a:solidFill>
              </a:rPr>
              <a:t> one is better: the mess of the iteration implementation is done just one time. After that,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3200" dirty="0">
                <a:solidFill>
                  <a:schemeClr val="tx1"/>
                </a:solidFill>
              </a:rPr>
              <a:t>any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3200" dirty="0">
                <a:solidFill>
                  <a:schemeClr val="tx1"/>
                </a:solidFill>
              </a:rPr>
              <a:t>function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3200" dirty="0">
                <a:solidFill>
                  <a:schemeClr val="tx1"/>
                </a:solidFill>
              </a:rPr>
              <a:t>can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3200" dirty="0">
                <a:solidFill>
                  <a:schemeClr val="tx1"/>
                </a:solidFill>
              </a:rPr>
              <a:t>use</a:t>
            </a:r>
            <a:r>
              <a:rPr lang="en-GB" altLang="en-US" sz="2800" dirty="0">
                <a:solidFill>
                  <a:schemeClr val="tx1"/>
                </a:solidFill>
              </a:rPr>
              <a:t> </a:t>
            </a:r>
            <a:r>
              <a:rPr lang="en-GB" altLang="en-US" sz="3200" dirty="0">
                <a:solidFill>
                  <a:schemeClr val="tx1"/>
                </a:solidFill>
              </a:rPr>
              <a:t>it in a readable way.</a:t>
            </a:r>
          </a:p>
          <a:p>
            <a:pPr marL="763588" lvl="1" indent="-268288" eaLnBrk="1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000" dirty="0">
                <a:solidFill>
                  <a:schemeClr val="tx1"/>
                </a:solidFill>
              </a:rPr>
              <a:t>Do you see why we needed to use a #define, not a function?</a:t>
            </a:r>
          </a:p>
          <a:p>
            <a:pPr marL="495300" lvl="1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000" dirty="0">
                <a:solidFill>
                  <a:srgbClr val="FF0000"/>
                </a:solidFill>
              </a:rPr>
              <a:t>	Q: Can we do something like this in Python?</a:t>
            </a:r>
          </a:p>
        </p:txBody>
      </p:sp>
    </p:spTree>
    <p:extLst>
      <p:ext uri="{BB962C8B-B14F-4D97-AF65-F5344CB8AC3E}">
        <p14:creationId xmlns:p14="http://schemas.microsoft.com/office/powerpoint/2010/main" val="1543253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);y=(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,'','c')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80D8F8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3118644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062" y="974726"/>
            <a:ext cx="8839200" cy="5883275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Q: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3200" dirty="0">
                <a:solidFill>
                  <a:schemeClr val="tx1"/>
                </a:solidFill>
              </a:rPr>
              <a:t>Can we do something like this in Python?</a:t>
            </a:r>
          </a:p>
          <a:p>
            <a:pPr marL="95250" indent="0" eaLnBrk="1">
              <a:lnSpc>
                <a:spcPct val="93000"/>
              </a:lnSpc>
              <a:spcBef>
                <a:spcPts val="180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A: We can do better! </a:t>
            </a:r>
          </a:p>
          <a:p>
            <a:pPr marL="763588" lvl="1" indent="-268288" eaLnBrk="1">
              <a:lnSpc>
                <a:spcPct val="93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C’s code was, itself, a messy work-around. </a:t>
            </a:r>
          </a:p>
          <a:p>
            <a:pPr marL="763588" lvl="1" indent="-268288" eaLnBrk="1">
              <a:lnSpc>
                <a:spcPct val="93000"/>
              </a:lnSpc>
              <a:spcBef>
                <a:spcPts val="1800"/>
              </a:spcBef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But Python has direct syntax support for it. </a:t>
            </a:r>
          </a:p>
          <a:p>
            <a:pPr marL="1163638" lvl="2" indent="-268288" eaLnBrk="1">
              <a:lnSpc>
                <a:spcPct val="93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This is the syntax of the generator:</a:t>
            </a:r>
          </a:p>
          <a:p>
            <a:pPr marL="1620838" lvl="3" indent="-268288" eaLnBrk="1">
              <a:lnSpc>
                <a:spcPct val="93000"/>
              </a:lnSpc>
              <a:spcBef>
                <a:spcPts val="0"/>
              </a:spcBef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A generator returns only the next value, but it can pick up again where   it left off when it is called again.</a:t>
            </a:r>
          </a:p>
          <a:p>
            <a:pPr marL="1620838" lvl="3" indent="-268288" eaLnBrk="1">
              <a:lnSpc>
                <a:spcPct val="93000"/>
              </a:lnSpc>
              <a:spcBef>
                <a:spcPts val="1800"/>
              </a:spcBef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schemeClr val="tx1"/>
                </a:solidFill>
              </a:rPr>
              <a:t>Syntactically, the generator looks just like a function, but it will “</a:t>
            </a:r>
            <a:r>
              <a:rPr lang="en-GB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yield</a:t>
            </a:r>
            <a:r>
              <a:rPr lang="en-GB" altLang="en-US" sz="3200" dirty="0">
                <a:solidFill>
                  <a:schemeClr val="tx1"/>
                </a:solidFill>
              </a:rPr>
              <a:t>” a value rather than “</a:t>
            </a:r>
            <a:r>
              <a:rPr lang="en-GB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GB" altLang="en-US" sz="3200" dirty="0">
                <a:solidFill>
                  <a:schemeClr val="tx1"/>
                </a:solidFill>
              </a:rPr>
              <a:t>” one.</a:t>
            </a:r>
            <a:endParaRPr lang="en-GB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062" y="6336320"/>
            <a:ext cx="8382000" cy="52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1" defTabSz="914400" fontAlgn="base" hangingPunct="0">
              <a:lnSpc>
                <a:spcPct val="93000"/>
              </a:lnSpc>
              <a:spcAft>
                <a:spcPct val="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000" dirty="0">
                <a:solidFill>
                  <a:srgbClr val="FF0000"/>
                </a:solidFill>
                <a:cs typeface="Times New Roman" panose="02020603050405020304" pitchFamily="18" charset="0"/>
              </a:rPr>
              <a:t>Q: Can we do something like this in Python?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262" y="3580927"/>
            <a:ext cx="8458200" cy="535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1" defTabSz="914400" fontAlgn="base" hangingPunct="0">
              <a:lnSpc>
                <a:spcPct val="93000"/>
              </a:lnSpc>
              <a:spcAft>
                <a:spcPct val="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100" dirty="0">
                <a:solidFill>
                  <a:srgbClr val="FF0000"/>
                </a:solidFill>
                <a:cs typeface="Times New Roman" panose="02020603050405020304" pitchFamily="18" charset="0"/>
              </a:rPr>
              <a:t>Q: Can we do something like this in Python?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smtClean="0">
                <a:latin typeface="Elephant" panose="02020904090505020303" pitchFamily="18" charset="0"/>
              </a:rPr>
              <a:t>Function</a:t>
            </a:r>
            <a:r>
              <a:rPr lang="en-GB" altLang="en-US" sz="4400" b="1" kern="0" smtClean="0">
                <a:latin typeface="Elephant" panose="02020904090505020303" pitchFamily="18" charset="0"/>
              </a:rPr>
              <a:t> </a:t>
            </a:r>
            <a:r>
              <a:rPr lang="en-GB" altLang="en-US" sz="4400" kern="0" smtClean="0">
                <a:latin typeface="Elephant" panose="02020904090505020303" pitchFamily="18" charset="0"/>
              </a:rPr>
              <a:t>Generators</a:t>
            </a:r>
            <a:endParaRPr lang="en-GB" altLang="en-US" sz="4400" kern="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48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3333 -0.40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4011 -0.37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5" grpId="2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691" y="762000"/>
            <a:ext cx="8915400" cy="6096000"/>
          </a:xfrm>
        </p:spPr>
        <p:txBody>
          <a:bodyPr/>
          <a:lstStyle/>
          <a:p>
            <a:pPr marL="95250" indent="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dirty="0" err="1">
                <a:latin typeface="Lucida Console" panose="020B0609040504020204" pitchFamily="49" charset="0"/>
              </a:rPr>
              <a:t>def</a:t>
            </a:r>
            <a:r>
              <a:rPr lang="en-GB" altLang="en-US" sz="2800" dirty="0">
                <a:latin typeface="Lucida Console" panose="020B0609040504020204" pitchFamily="49" charset="0"/>
              </a:rPr>
              <a:t> squares(x):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GB" altLang="en-US" sz="2800" dirty="0">
                <a:latin typeface="Lucida Console" panose="020B0609040504020204" pitchFamily="49" charset="0"/>
              </a:rPr>
              <a:t>    for </a:t>
            </a:r>
            <a:r>
              <a:rPr lang="en-GB" altLang="en-US" sz="280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latin typeface="Lucida Console" panose="020B0609040504020204" pitchFamily="49" charset="0"/>
              </a:rPr>
              <a:t> in range(x): </a:t>
            </a: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yield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latin typeface="Lucida Console" panose="020B0609040504020204" pitchFamily="49" charset="0"/>
              </a:rPr>
              <a:t>**2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for </a:t>
            </a:r>
            <a:r>
              <a:rPr lang="en-GB" alt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in squares(4)</a:t>
            </a:r>
            <a:r>
              <a:rPr lang="en-GB" altLang="en-US" sz="2800" dirty="0">
                <a:latin typeface="Lucida Console" panose="020B0609040504020204" pitchFamily="49" charset="0"/>
              </a:rPr>
              <a:t>: print (</a:t>
            </a:r>
            <a:r>
              <a:rPr lang="en-GB" altLang="en-US" sz="280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dirty="0">
                <a:latin typeface="Lucida Console" panose="020B0609040504020204" pitchFamily="49" charset="0"/>
              </a:rPr>
              <a:t>)</a:t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GB" altLang="en-US" sz="2800" dirty="0">
                <a:latin typeface="Lucida Console" panose="020B0609040504020204" pitchFamily="49" charset="0"/>
              </a:rPr>
              <a:t/>
            </a:r>
            <a:br>
              <a:rPr lang="en-GB" altLang="en-US" sz="2800" dirty="0">
                <a:latin typeface="Lucida Console" panose="020B0609040504020204" pitchFamily="49" charset="0"/>
              </a:rPr>
            </a:br>
            <a:r>
              <a:rPr lang="en-GB" altLang="en-US" sz="2800" dirty="0">
                <a:latin typeface="Lucida Console" panose="020B0609040504020204" pitchFamily="49" charset="0"/>
              </a:rPr>
              <a:t>0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1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4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9</a:t>
            </a: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1800" dirty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1662" y="2057400"/>
            <a:ext cx="80010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flipV="1">
            <a:off x="1418091" y="1444753"/>
            <a:ext cx="8001000" cy="3533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Function</a:t>
            </a:r>
            <a:r>
              <a:rPr lang="en-GB" altLang="en-US" sz="4400" b="1" dirty="0">
                <a:latin typeface="Elephant" panose="02020904090505020303" pitchFamily="18" charset="0"/>
              </a:rPr>
              <a:t> </a:t>
            </a:r>
            <a:r>
              <a:rPr lang="en-GB" altLang="en-US" sz="4400" dirty="0">
                <a:latin typeface="Elephant" panose="02020904090505020303" pitchFamily="18" charset="0"/>
              </a:rPr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1819271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Function</a:t>
            </a:r>
            <a:r>
              <a:rPr lang="en-GB" altLang="en-US" sz="4400" b="1" kern="0" dirty="0">
                <a:latin typeface="Elephant" panose="02020904090505020303" pitchFamily="18" charset="0"/>
              </a:rPr>
              <a:t> </a:t>
            </a:r>
            <a:r>
              <a:rPr lang="en-GB" altLang="en-US" sz="4400" kern="0" dirty="0">
                <a:latin typeface="Elephant" panose="02020904090505020303" pitchFamily="18" charset="0"/>
              </a:rPr>
              <a:t>Generators</a:t>
            </a:r>
          </a:p>
        </p:txBody>
      </p:sp>
      <p:sp>
        <p:nvSpPr>
          <p:cNvPr id="16" name="Rectangle 1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1047750"/>
          </a:xfrm>
          <a:solidFill>
            <a:schemeClr val="bg1"/>
          </a:solidFill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000" b="1" dirty="0" smtClean="0">
                <a:solidFill>
                  <a:srgbClr val="FF0000"/>
                </a:solidFill>
              </a:rPr>
              <a:t>next</a:t>
            </a:r>
            <a:r>
              <a:rPr lang="en-GB" altLang="en-US" sz="4000" dirty="0" smtClean="0"/>
              <a:t> </a:t>
            </a:r>
            <a:r>
              <a:rPr lang="en-GB" altLang="en-US" sz="4200" dirty="0">
                <a:latin typeface="Elephant" panose="02020904090505020303" pitchFamily="18" charset="0"/>
              </a:rPr>
              <a:t>with a Function</a:t>
            </a:r>
            <a:r>
              <a:rPr lang="en-GB" altLang="en-US" sz="4200" b="1" dirty="0">
                <a:latin typeface="Elephant" panose="02020904090505020303" pitchFamily="18" charset="0"/>
              </a:rPr>
              <a:t> </a:t>
            </a:r>
            <a:r>
              <a:rPr lang="en-GB" altLang="en-US" sz="4200" dirty="0">
                <a:latin typeface="Elephant" panose="02020904090505020303" pitchFamily="18" charset="0"/>
              </a:rPr>
              <a:t>Generator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3691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latin typeface="Lucida Console" panose="020B0609040504020204" pitchFamily="49" charset="0"/>
              </a:rPr>
              <a:t> </a:t>
            </a:r>
            <a:r>
              <a:rPr lang="en-GB" altLang="en-US" sz="2800" kern="0" dirty="0" err="1">
                <a:latin typeface="Lucida Console" panose="020B0609040504020204" pitchFamily="49" charset="0"/>
              </a:rPr>
              <a:t>def</a:t>
            </a:r>
            <a:r>
              <a:rPr lang="en-GB" altLang="en-US" sz="2800" kern="0" dirty="0">
                <a:latin typeface="Lucida Console" panose="020B0609040504020204" pitchFamily="49" charset="0"/>
              </a:rPr>
              <a:t> squares(x):</a:t>
            </a:r>
            <a:br>
              <a:rPr lang="en-GB" altLang="en-US" sz="2800" kern="0" dirty="0">
                <a:latin typeface="Lucida Console" panose="020B0609040504020204" pitchFamily="49" charset="0"/>
              </a:rPr>
            </a:b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GB" altLang="en-US" sz="2800" kern="0" dirty="0">
                <a:latin typeface="Lucida Console" panose="020B0609040504020204" pitchFamily="49" charset="0"/>
              </a:rPr>
              <a:t>    for </a:t>
            </a:r>
            <a:r>
              <a:rPr lang="en-GB" altLang="en-US" sz="2800" kern="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kern="0" dirty="0">
                <a:latin typeface="Lucida Console" panose="020B0609040504020204" pitchFamily="49" charset="0"/>
              </a:rPr>
              <a:t> in range(x):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yield</a:t>
            </a:r>
            <a:r>
              <a:rPr lang="en-GB" altLang="en-US" sz="2800" kern="0" dirty="0">
                <a:latin typeface="Lucida Console" panose="020B0609040504020204" pitchFamily="49" charset="0"/>
              </a:rPr>
              <a:t> </a:t>
            </a:r>
            <a:r>
              <a:rPr lang="en-GB" altLang="en-US" sz="2800" kern="0" dirty="0" err="1">
                <a:latin typeface="Lucida Console" panose="020B0609040504020204" pitchFamily="49" charset="0"/>
              </a:rPr>
              <a:t>i</a:t>
            </a:r>
            <a:r>
              <a:rPr lang="en-GB" altLang="en-US" sz="2800" kern="0" dirty="0">
                <a:latin typeface="Lucida Console" panose="020B0609040504020204" pitchFamily="49" charset="0"/>
              </a:rPr>
              <a:t>**2</a:t>
            </a:r>
            <a:br>
              <a:rPr lang="en-GB" altLang="en-US" sz="2800" kern="0" dirty="0">
                <a:latin typeface="Lucida Console" panose="020B0609040504020204" pitchFamily="49" charset="0"/>
              </a:rPr>
            </a:b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squares(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  <a:endParaRPr lang="en-GB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it starts with the first: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endParaRPr lang="en-GB" altLang="en-US" sz="280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it steps through sequence: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squares(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2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  <a:endParaRPr lang="en-GB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this new one starts fresh: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0</a:t>
            </a:r>
            <a:endParaRPr lang="en-GB" altLang="en-US" sz="280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y sequence unaffected by z: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endParaRPr lang="en-GB" altLang="en-US" sz="2800" b="1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#This is z’s second element: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1</a:t>
            </a:r>
            <a:endParaRPr lang="en-GB" altLang="en-US" sz="280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#But z only has 2 elements (square(2))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98349" y="5426765"/>
            <a:ext cx="851452" cy="33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8349" y="1809750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8349" y="2495550"/>
            <a:ext cx="851452" cy="211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349" y="3141592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8349" y="3486150"/>
            <a:ext cx="851452" cy="2277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8349" y="4098236"/>
            <a:ext cx="851452" cy="321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8349" y="4784036"/>
            <a:ext cx="851452" cy="288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67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10477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000" kern="0" dirty="0" smtClean="0"/>
              <a:t>(</a:t>
            </a:r>
            <a:r>
              <a:rPr lang="en-GB" altLang="en-US" sz="4200" kern="0" dirty="0" smtClean="0">
                <a:latin typeface="Elephant" panose="02020904090505020303" pitchFamily="18" charset="0"/>
              </a:rPr>
              <a:t>We've used </a:t>
            </a:r>
            <a:r>
              <a:rPr lang="en-GB" altLang="en-US" sz="40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4000" kern="0" dirty="0" smtClean="0"/>
              <a:t> </a:t>
            </a:r>
            <a:r>
              <a:rPr lang="en-GB" altLang="en-US" sz="4200" kern="0" dirty="0" smtClean="0">
                <a:latin typeface="Elephant" panose="02020904090505020303" pitchFamily="18" charset="0"/>
              </a:rPr>
              <a:t>similarly</a:t>
            </a:r>
            <a:r>
              <a:rPr lang="en-GB" altLang="en-US" sz="4000" kern="0" dirty="0" smtClean="0"/>
              <a:t>)</a:t>
            </a:r>
            <a:endParaRPr lang="en-GB" altLang="en-US" sz="4000" kern="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03691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kern="0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def</a:t>
            </a: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 squares(x):</a:t>
            </a:r>
            <a:b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</a:b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...    for </a:t>
            </a:r>
            <a:r>
              <a:rPr lang="en-GB" altLang="en-US" sz="2800" kern="0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 in range(x): yield </a:t>
            </a:r>
            <a:r>
              <a:rPr lang="en-GB" altLang="en-US" sz="2800" kern="0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i</a:t>
            </a: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**2</a:t>
            </a:r>
            <a:b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</a:b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2800" b="1" u="sng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))) </a:t>
            </a:r>
            <a:endParaRPr lang="en-GB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it starts with the first: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endParaRPr lang="en-GB" altLang="en-US" sz="280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it steps through sequence: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  <a:r>
              <a:rPr lang="en-GB" altLang="en-US" sz="2800" b="1" u="sng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</a:t>
            </a:r>
            <a:r>
              <a:rPr lang="en-GB" altLang="en-US" sz="28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))) </a:t>
            </a:r>
            <a:endParaRPr lang="en-GB" alt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this new one starts fresh: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0</a:t>
            </a:r>
            <a:endParaRPr lang="en-GB" altLang="en-US" sz="280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#See how y sequence unaffected by z: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endParaRPr lang="en-GB" altLang="en-US" sz="2800" b="1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#This is z’s second element: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1</a:t>
            </a:r>
            <a:endParaRPr lang="en-GB" altLang="en-US" sz="2800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defTabSz="914400" eaLnBrk="1">
              <a:lnSpc>
                <a:spcPct val="78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next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b="1" kern="0" dirty="0">
                <a:solidFill>
                  <a:srgbClr val="00DBD6"/>
                </a:solidFill>
                <a:latin typeface="Lucida Console" panose="020B0609040504020204" pitchFamily="49" charset="0"/>
              </a:rPr>
              <a:t>z</a:t>
            </a:r>
            <a:r>
              <a:rPr lang="en-GB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12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</a:rPr>
              <a:t>#But z only has 2 elements (square(2))</a:t>
            </a:r>
            <a: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</a:br>
            <a:r>
              <a:rPr lang="en-US" altLang="en-US" sz="28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defTabSz="91440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defTabSz="914400" eaLnBrk="1">
              <a:lnSpc>
                <a:spcPct val="85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StopIteration</a:t>
            </a:r>
            <a:endParaRPr lang="en-US" altLang="en-US" sz="28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98349" y="5426765"/>
            <a:ext cx="851452" cy="33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8349" y="1809750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8349" y="2495550"/>
            <a:ext cx="851452" cy="211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8349" y="3141592"/>
            <a:ext cx="851452" cy="247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8349" y="3486150"/>
            <a:ext cx="851452" cy="2277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8349" y="4098236"/>
            <a:ext cx="851452" cy="321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8349" y="4784036"/>
            <a:ext cx="851452" cy="288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8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56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1800" dirty="0" smtClean="0">
              <a:solidFill>
                <a:srgbClr val="2D2DB9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There are Generator </a:t>
            </a:r>
            <a:r>
              <a:rPr lang="en-US" altLang="zh-TW" sz="3200" dirty="0">
                <a:solidFill>
                  <a:srgbClr val="2D2DB9"/>
                </a:solidFill>
              </a:rPr>
              <a:t>F</a:t>
            </a:r>
            <a:r>
              <a:rPr lang="en-US" altLang="zh-TW" sz="3200" dirty="0" smtClean="0">
                <a:solidFill>
                  <a:srgbClr val="2D2DB9"/>
                </a:solidFill>
              </a:rPr>
              <a:t>unctions:</a:t>
            </a:r>
            <a:endParaRPr lang="en-US" altLang="zh-TW" sz="320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latin typeface="Lucida Console" panose="020B0609040504020204" pitchFamily="49" charset="0"/>
              </a:rPr>
              <a:t>yield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*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iterator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>
                <a:latin typeface="Lucida Console" panose="020B0609040504020204" pitchFamily="49" charset="0"/>
              </a:rPr>
              <a:t> squares(a, b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spc="-80" dirty="0" smtClean="0">
                <a:solidFill>
                  <a:srgbClr val="2D2DB9"/>
                </a:solidFill>
              </a:rPr>
              <a:t>There are Generator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2D2DB9"/>
                </a:solidFill>
              </a:rPr>
              <a:t>Expressions:</a:t>
            </a:r>
            <a:endParaRPr lang="en-US" altLang="zh-TW" sz="3200" spc="-8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</a:t>
            </a:r>
            <a:r>
              <a:rPr lang="en-US" altLang="zh-TW" sz="28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tor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range(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       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is </a:t>
            </a:r>
            <a:r>
              <a:rPr lang="en-US" altLang="zh-TW" sz="2800" u="sng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a tuple.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16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000" spc="-80" dirty="0" smtClean="0">
                <a:solidFill>
                  <a:srgbClr val="2D2DB9"/>
                </a:solidFill>
              </a:rPr>
              <a:t>(</a:t>
            </a:r>
            <a:r>
              <a:rPr lang="en-US" altLang="zh-TW" sz="3000" spc="-80" dirty="0">
                <a:solidFill>
                  <a:srgbClr val="2D2DB9"/>
                </a:solidFill>
              </a:rPr>
              <a:t>Generator</a:t>
            </a:r>
            <a:r>
              <a:rPr lang="en-US" altLang="zh-TW" spc="-80" dirty="0">
                <a:solidFill>
                  <a:srgbClr val="2D2DB9"/>
                </a:solidFill>
              </a:rPr>
              <a:t> </a:t>
            </a:r>
            <a:r>
              <a:rPr lang="en-US" altLang="zh-TW" sz="3000" spc="-80" dirty="0" smtClean="0">
                <a:solidFill>
                  <a:srgbClr val="2D2DB9"/>
                </a:solidFill>
              </a:rPr>
              <a:t>expressions </a:t>
            </a:r>
            <a:r>
              <a:rPr lang="en-US" altLang="zh-TW" sz="3000" spc="-80" dirty="0">
                <a:solidFill>
                  <a:srgbClr val="2D2DB9"/>
                </a:solidFill>
              </a:rPr>
              <a:t>are not </a:t>
            </a:r>
            <a:r>
              <a:rPr lang="en-US" altLang="zh-TW" sz="3000" spc="-80" dirty="0" smtClean="0">
                <a:solidFill>
                  <a:srgbClr val="2D2DB9"/>
                </a:solidFill>
              </a:rPr>
              <a:t>comprehensions.)</a:t>
            </a:r>
            <a:endParaRPr lang="en-US" altLang="zh-TW" sz="3000" spc="-8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a 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generator?</a:t>
            </a:r>
            <a:endParaRPr lang="en-GB" altLang="en-US" sz="4400" kern="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5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263" y="838200"/>
            <a:ext cx="8797491" cy="601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200" spc="-10" dirty="0"/>
              <a:t>A list can be </a:t>
            </a:r>
            <a:r>
              <a:rPr lang="en-US" altLang="en-US" sz="3200" i="1" spc="-10" dirty="0" smtClean="0"/>
              <a:t>comprehended</a:t>
            </a:r>
            <a:r>
              <a:rPr lang="en-US" altLang="en-US" sz="3200" spc="-10" dirty="0" smtClean="0"/>
              <a:t> (created </a:t>
            </a:r>
            <a:r>
              <a:rPr lang="en-US" altLang="en-US" sz="3200" i="1" spc="-10" dirty="0" smtClean="0"/>
              <a:t>in-place</a:t>
            </a:r>
            <a:r>
              <a:rPr lang="en-US" altLang="en-US" sz="3200" spc="-10" dirty="0"/>
              <a:t>)</a:t>
            </a:r>
            <a:r>
              <a:rPr lang="en-US" altLang="en-US" sz="3200" spc="-10" dirty="0" smtClean="0"/>
              <a:t> </a:t>
            </a:r>
            <a:r>
              <a:rPr lang="en-US" altLang="en-US" sz="3200" dirty="0"/>
              <a:t>immediately as its elements are </a:t>
            </a:r>
            <a:r>
              <a:rPr lang="en-US" altLang="en-US" sz="3200" dirty="0" smtClean="0"/>
              <a:t>calculated: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3*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}]</a:t>
            </a:r>
          </a:p>
          <a:p>
            <a:r>
              <a:rPr lang="en-US" altLang="en-US" sz="3200" dirty="0"/>
              <a:t>Set comprehension:</a:t>
            </a:r>
            <a:endParaRPr lang="en-US" altLang="en-US" sz="2800" dirty="0"/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27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dirty="0"/>
              <a:t>Dictionary comprehension:</a:t>
            </a:r>
            <a:endParaRPr lang="en-US" altLang="en-US" sz="2800" dirty="0"/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b="1" dirty="0" smtClean="0">
                <a:solidFill>
                  <a:srgbClr val="7030A0"/>
                </a:solidFill>
              </a:rPr>
              <a:t>But tuples </a:t>
            </a:r>
            <a:r>
              <a:rPr lang="en-US" altLang="en-US" sz="3200" b="1" dirty="0">
                <a:solidFill>
                  <a:srgbClr val="7030A0"/>
                </a:solidFill>
              </a:rPr>
              <a:t>and strings don’t </a:t>
            </a:r>
            <a:r>
              <a:rPr lang="en-US" altLang="en-US" sz="3200" b="1" dirty="0" smtClean="0">
                <a:solidFill>
                  <a:srgbClr val="7030A0"/>
                </a:solidFill>
              </a:rPr>
              <a:t>work.</a:t>
            </a:r>
            <a:endParaRPr lang="en-US" alt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88369"/>
            <a:ext cx="9737725" cy="5609689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18900000">
            <a:off x="-684172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#19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22372" y="6308333"/>
            <a:ext cx="2205056" cy="549667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1" y="609600"/>
            <a:ext cx="9201099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1800" dirty="0" smtClean="0">
              <a:solidFill>
                <a:srgbClr val="2D2DB9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There are Generator </a:t>
            </a:r>
            <a:r>
              <a:rPr lang="en-US" altLang="zh-TW" sz="3200" dirty="0">
                <a:solidFill>
                  <a:srgbClr val="2D2DB9"/>
                </a:solidFill>
              </a:rPr>
              <a:t>F</a:t>
            </a:r>
            <a:r>
              <a:rPr lang="en-US" altLang="zh-TW" sz="3200" dirty="0" smtClean="0">
                <a:solidFill>
                  <a:srgbClr val="2D2DB9"/>
                </a:solidFill>
              </a:rPr>
              <a:t>unctions:</a:t>
            </a:r>
            <a:endParaRPr lang="en-US" altLang="zh-TW" sz="320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   </a:t>
            </a:r>
            <a:r>
              <a:rPr lang="en-US" altLang="zh-TW" sz="2800" dirty="0">
                <a:latin typeface="Lucida Console" panose="020B0609040504020204" pitchFamily="49" charset="0"/>
              </a:rPr>
              <a:t>yield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*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iterator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>
                <a:latin typeface="Lucida Console" panose="020B0609040504020204" pitchFamily="49" charset="0"/>
              </a:rPr>
              <a:t> squares(a, b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200" spc="-80" dirty="0" smtClean="0">
                <a:solidFill>
                  <a:srgbClr val="2D2DB9"/>
                </a:solidFill>
              </a:rPr>
              <a:t>There are Generator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2D2DB9"/>
                </a:solidFill>
              </a:rPr>
              <a:t>Expressions:</a:t>
            </a:r>
            <a:endParaRPr lang="en-US" altLang="zh-TW" sz="3200" spc="-80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itera</a:t>
            </a:r>
            <a:r>
              <a:rPr lang="en-US" altLang="zh-TW" sz="280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tor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for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range(</a:t>
            </a:r>
            <a:r>
              <a:rPr lang="en-US" altLang="zh-TW" sz="2800" dirty="0" err="1" smtClean="0">
                <a:latin typeface="Lucida Console" panose="020B0609040504020204" pitchFamily="49" charset="0"/>
              </a:rPr>
              <a:t>a,b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 </a:t>
            </a:r>
            <a:endParaRPr lang="en-US" altLang="zh-TW" sz="28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sz="2800" dirty="0" smtClean="0">
                <a:latin typeface="Lucida Console" panose="020B0609040504020204" pitchFamily="49" charset="0"/>
              </a:rPr>
              <a:t>           #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is </a:t>
            </a:r>
            <a:r>
              <a:rPr lang="en-US" altLang="zh-TW" sz="2800" u="sng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a tuple.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16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000" spc="-80" dirty="0" smtClean="0">
                <a:solidFill>
                  <a:srgbClr val="2D2DB9"/>
                </a:solidFill>
              </a:rPr>
              <a:t>(</a:t>
            </a:r>
            <a:r>
              <a:rPr lang="en-US" altLang="zh-TW" sz="3000" spc="-80" dirty="0">
                <a:solidFill>
                  <a:srgbClr val="2D2DB9"/>
                </a:solidFill>
              </a:rPr>
              <a:t>Generator</a:t>
            </a:r>
            <a:r>
              <a:rPr lang="en-US" altLang="zh-TW" spc="-80" dirty="0">
                <a:solidFill>
                  <a:srgbClr val="2D2DB9"/>
                </a:solidFill>
              </a:rPr>
              <a:t> </a:t>
            </a:r>
            <a:r>
              <a:rPr lang="en-US" altLang="zh-TW" sz="3000" spc="-80" dirty="0" smtClean="0">
                <a:solidFill>
                  <a:srgbClr val="2D2DB9"/>
                </a:solidFill>
              </a:rPr>
              <a:t>expressions </a:t>
            </a:r>
            <a:r>
              <a:rPr lang="en-US" altLang="zh-TW" sz="3000" spc="-80" dirty="0">
                <a:solidFill>
                  <a:srgbClr val="2D2DB9"/>
                </a:solidFill>
              </a:rPr>
              <a:t>are not </a:t>
            </a:r>
            <a:r>
              <a:rPr lang="en-US" altLang="zh-TW" sz="3000" spc="-80" dirty="0" smtClean="0">
                <a:solidFill>
                  <a:srgbClr val="2D2DB9"/>
                </a:solidFill>
              </a:rPr>
              <a:t>comprehensions.)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sz="3000" spc="-130" dirty="0" smtClean="0">
                <a:solidFill>
                  <a:srgbClr val="FF0000"/>
                </a:solidFill>
              </a:rPr>
              <a:t>That's one reason there are no tuple comprehensions.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altLang="zh-TW" sz="2800" spc="-80" dirty="0" smtClean="0">
                <a:solidFill>
                  <a:schemeClr val="tx1"/>
                </a:solidFill>
              </a:rPr>
              <a:t>But you can do this:  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tuple([</a:t>
            </a:r>
            <a:r>
              <a:rPr lang="en-US" altLang="zh-TW" sz="2800" spc="-80" dirty="0" err="1" smtClean="0">
                <a:solidFill>
                  <a:schemeClr val="tx1"/>
                </a:solidFill>
                <a:latin typeface="Lucida Fax" panose="02060602050505020204" pitchFamily="18" charset="0"/>
              </a:rPr>
              <a:t>i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 for </a:t>
            </a:r>
            <a:r>
              <a:rPr lang="en-US" altLang="zh-TW" sz="2800" spc="-80" dirty="0" err="1" smtClean="0">
                <a:solidFill>
                  <a:schemeClr val="tx1"/>
                </a:solidFill>
                <a:latin typeface="Lucida Fax" panose="02060602050505020204" pitchFamily="18" charset="0"/>
              </a:rPr>
              <a:t>i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 in range(</a:t>
            </a:r>
            <a:r>
              <a:rPr lang="en-US" altLang="zh-TW" sz="2800" spc="-80" dirty="0" err="1" smtClean="0">
                <a:solidFill>
                  <a:schemeClr val="tx1"/>
                </a:solidFill>
                <a:latin typeface="Lucida Fax" panose="02060602050505020204" pitchFamily="18" charset="0"/>
              </a:rPr>
              <a:t>a,b</a:t>
            </a:r>
            <a:r>
              <a:rPr lang="en-US" altLang="zh-TW" sz="2800" spc="-8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)])</a:t>
            </a:r>
            <a:endParaRPr lang="en-US" altLang="zh-TW" sz="2800" spc="-80" dirty="0">
              <a:solidFill>
                <a:schemeClr val="tx1"/>
              </a:solidFill>
              <a:latin typeface="Lucida Fax" panose="02060602050505020204" pitchFamily="18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</a:t>
            </a:r>
            <a:r>
              <a:rPr lang="en-GB" altLang="en-US" sz="4400" kern="0" dirty="0" smtClean="0">
                <a:latin typeface="Elephant" panose="02020904090505020303" pitchFamily="18" charset="0"/>
              </a:rPr>
              <a:t>a 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generator?</a:t>
            </a:r>
            <a:endParaRPr lang="en-GB" altLang="en-US" sz="4400" kern="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2D2DB9"/>
                </a:solidFill>
              </a:rPr>
              <a:t>Generator functions are 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err="1"/>
              <a:t>def</a:t>
            </a:r>
            <a:r>
              <a:rPr lang="en-US" altLang="zh-TW" dirty="0"/>
              <a:t> squares(start,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range(start, stop):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   </a:t>
            </a:r>
            <a:r>
              <a:rPr lang="en-US" altLang="zh-TW" dirty="0"/>
              <a:t>yield </a:t>
            </a:r>
            <a:r>
              <a:rPr lang="en-US" altLang="zh-TW" dirty="0" err="1"/>
              <a:t>i</a:t>
            </a:r>
            <a:r>
              <a:rPr lang="en-US" altLang="zh-TW" dirty="0"/>
              <a:t> *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>
                <a:solidFill>
                  <a:srgbClr val="339933"/>
                </a:solidFill>
              </a:rPr>
              <a:t>iterator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squares(a, b)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2800" spc="-80" dirty="0">
                <a:solidFill>
                  <a:srgbClr val="2D2DB9"/>
                </a:solidFill>
              </a:rPr>
              <a:t>Generator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expressions</a:t>
            </a:r>
            <a:r>
              <a:rPr lang="en-US" altLang="zh-TW" sz="24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(not</a:t>
            </a:r>
            <a:r>
              <a:rPr lang="en-US" altLang="zh-TW" sz="24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2800" spc="-80" dirty="0" smtClean="0">
                <a:solidFill>
                  <a:srgbClr val="2D2DB9"/>
                </a:solidFill>
              </a:rPr>
              <a:t>comprehensions)</a:t>
            </a:r>
            <a:r>
              <a:rPr lang="en-US" altLang="zh-TW" sz="2400" spc="-80" dirty="0" smtClean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are</a:t>
            </a:r>
            <a:r>
              <a:rPr lang="en-US" altLang="zh-TW" sz="2400" spc="-80" dirty="0">
                <a:solidFill>
                  <a:srgbClr val="2D2DB9"/>
                </a:solidFill>
              </a:rPr>
              <a:t> </a:t>
            </a:r>
            <a:r>
              <a:rPr lang="en-US" altLang="zh-TW" sz="2800" spc="-80" dirty="0">
                <a:solidFill>
                  <a:srgbClr val="2D2DB9"/>
                </a:solidFill>
              </a:rPr>
              <a:t>iterators: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>
                <a:solidFill>
                  <a:srgbClr val="339933"/>
                </a:solidFill>
              </a:rPr>
              <a:t>itera</a:t>
            </a:r>
            <a:r>
              <a:rPr lang="en-US" altLang="zh-TW" dirty="0" smtClean="0">
                <a:solidFill>
                  <a:srgbClr val="339933"/>
                </a:solidFill>
              </a:rPr>
              <a:t>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</a:t>
            </a:r>
            <a:r>
              <a:rPr lang="en-US" altLang="zh-TW" dirty="0" smtClean="0"/>
              <a:t>range(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2D2DB9"/>
                </a:solidFill>
              </a:rPr>
              <a:t>Plain iterators are, of course, iterators:</a:t>
            </a:r>
            <a:endParaRPr lang="en-US" altLang="zh-TW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>
                <a:solidFill>
                  <a:srgbClr val="339933"/>
                </a:solidFill>
              </a:rPr>
              <a:t>iterator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(range(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2D2DB9"/>
                </a:solidFill>
              </a:rPr>
              <a:t>Classes with __iter__ and __next__ define iterators: </a:t>
            </a:r>
            <a:endParaRPr lang="en-US" altLang="zh-TW" dirty="0">
              <a:solidFill>
                <a:srgbClr val="2D2DB9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class </a:t>
            </a:r>
            <a:r>
              <a:rPr lang="en-US" altLang="zh-TW" dirty="0"/>
              <a:t>Squares(object): </a:t>
            </a:r>
            <a:r>
              <a:rPr lang="en-US" altLang="zh-TW" dirty="0" smtClean="0"/>
              <a:t>                       </a:t>
            </a:r>
            <a:r>
              <a:rPr lang="en-US" altLang="zh-TW" dirty="0" smtClean="0">
                <a:solidFill>
                  <a:srgbClr val="FFCCCC"/>
                </a:solidFill>
              </a:rPr>
              <a:t># We’ll learn classes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start, stop): </a:t>
            </a:r>
            <a:r>
              <a:rPr lang="en-US" altLang="zh-TW" dirty="0" smtClean="0"/>
              <a:t>         </a:t>
            </a:r>
            <a:r>
              <a:rPr lang="en-US" altLang="zh-TW" sz="200" dirty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later. We don’t know</a:t>
            </a:r>
            <a:endParaRPr lang="en-US" altLang="zh-TW" dirty="0">
              <a:solidFill>
                <a:srgbClr val="FFCCCC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      </a:t>
            </a:r>
            <a:r>
              <a:rPr lang="en-US" altLang="zh-TW" dirty="0" err="1"/>
              <a:t>self.start</a:t>
            </a:r>
            <a:r>
              <a:rPr lang="en-US" altLang="zh-TW" dirty="0"/>
              <a:t> = start; </a:t>
            </a:r>
            <a:r>
              <a:rPr lang="en-US" altLang="zh-TW" dirty="0" err="1"/>
              <a:t>self.stop</a:t>
            </a:r>
            <a:r>
              <a:rPr lang="en-US" altLang="zh-TW" dirty="0"/>
              <a:t> = stop </a:t>
            </a:r>
            <a:r>
              <a:rPr lang="en-US" altLang="zh-TW" sz="1100" dirty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this </a:t>
            </a:r>
            <a:r>
              <a:rPr lang="en-US" altLang="zh-TW" dirty="0">
                <a:solidFill>
                  <a:srgbClr val="FFCCCC"/>
                </a:solidFill>
              </a:rPr>
              <a:t>syntax yet.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__iter__(self): return self </a:t>
            </a:r>
            <a:r>
              <a:rPr lang="en-US" altLang="zh-TW" dirty="0" smtClean="0"/>
              <a:t>         </a:t>
            </a:r>
            <a:r>
              <a:rPr lang="en-US" altLang="zh-TW" sz="1100" dirty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</a:t>
            </a:r>
            <a:r>
              <a:rPr lang="en-US" altLang="zh-TW" dirty="0">
                <a:solidFill>
                  <a:srgbClr val="FFCCCC"/>
                </a:solidFill>
              </a:rPr>
              <a:t>But we do see </a:t>
            </a:r>
            <a:r>
              <a:rPr lang="en-US" altLang="zh-TW" dirty="0" smtClean="0">
                <a:solidFill>
                  <a:srgbClr val="FFCCCC"/>
                </a:solidFill>
              </a:rPr>
              <a:t>that a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next(self): </a:t>
            </a:r>
            <a:r>
              <a:rPr lang="en-US" altLang="zh-TW" dirty="0" smtClean="0"/>
              <a:t>                                 </a:t>
            </a:r>
            <a:r>
              <a:rPr lang="en-US" altLang="zh-TW" dirty="0" smtClean="0">
                <a:solidFill>
                  <a:srgbClr val="FFCCCC"/>
                </a:solidFill>
              </a:rPr>
              <a:t># class can define an</a:t>
            </a:r>
            <a:endParaRPr lang="en-US" altLang="zh-TW" dirty="0">
              <a:solidFill>
                <a:srgbClr val="FFCCCC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/>
              <a:t>        </a:t>
            </a:r>
            <a:r>
              <a:rPr lang="en-US" altLang="zh-TW" dirty="0"/>
              <a:t>if </a:t>
            </a:r>
            <a:r>
              <a:rPr lang="en-US" altLang="zh-TW" dirty="0" smtClean="0"/>
              <a:t>self.start+1&gt;=</a:t>
            </a:r>
            <a:r>
              <a:rPr lang="en-US" altLang="zh-TW" dirty="0" err="1"/>
              <a:t>self.stop</a:t>
            </a:r>
            <a:r>
              <a:rPr lang="en-US" altLang="zh-TW" dirty="0"/>
              <a:t>: raise </a:t>
            </a:r>
            <a:r>
              <a:rPr lang="en-US" altLang="zh-TW" dirty="0" err="1" smtClean="0"/>
              <a:t>StopIteration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CCCC"/>
                </a:solidFill>
              </a:rPr>
              <a:t># iterator.</a:t>
            </a:r>
            <a:endParaRPr lang="en-US" altLang="zh-TW" dirty="0">
              <a:solidFill>
                <a:srgbClr val="FFCCCC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/>
              <a:t>self.start</a:t>
            </a:r>
            <a:r>
              <a:rPr lang="en-US" altLang="zh-TW" dirty="0"/>
              <a:t> += </a:t>
            </a:r>
            <a:r>
              <a:rPr lang="en-US" altLang="zh-TW" dirty="0" smtClean="0"/>
              <a:t>1; </a:t>
            </a:r>
            <a:r>
              <a:rPr lang="en-US" altLang="zh-TW" dirty="0"/>
              <a:t>return </a:t>
            </a:r>
            <a:r>
              <a:rPr lang="en-US" altLang="zh-TW" dirty="0" smtClean="0"/>
              <a:t>self.start-1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zh-TW" dirty="0" smtClean="0">
                <a:solidFill>
                  <a:srgbClr val="339933"/>
                </a:solidFill>
              </a:rPr>
              <a:t>iterator </a:t>
            </a:r>
            <a:r>
              <a:rPr lang="en-US" altLang="zh-TW" dirty="0">
                <a:solidFill>
                  <a:srgbClr val="339933"/>
                </a:solidFill>
              </a:rPr>
              <a:t>=</a:t>
            </a:r>
            <a:r>
              <a:rPr lang="en-US" altLang="zh-TW" dirty="0"/>
              <a:t> Squares(a, b)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an iterator?</a:t>
            </a:r>
          </a:p>
        </p:txBody>
      </p:sp>
    </p:spTree>
    <p:extLst>
      <p:ext uri="{BB962C8B-B14F-4D97-AF65-F5344CB8AC3E}">
        <p14:creationId xmlns:p14="http://schemas.microsoft.com/office/powerpoint/2010/main" val="39525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2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sz="3600" dirty="0"/>
              <a:t>If you can loop over </a:t>
            </a:r>
            <a:r>
              <a:rPr lang="en-US" altLang="zh-TW" sz="3600" dirty="0" smtClean="0"/>
              <a:t>it, </a:t>
            </a:r>
            <a:r>
              <a:rPr lang="en-US" altLang="zh-TW" sz="3600" dirty="0"/>
              <a:t>it’s an </a:t>
            </a:r>
            <a:r>
              <a:rPr lang="en-US" altLang="zh-TW" sz="3600" dirty="0" err="1"/>
              <a:t>iterable</a:t>
            </a:r>
            <a:r>
              <a:rPr lang="en-US" altLang="zh-TW" sz="3600" dirty="0"/>
              <a:t>. </a:t>
            </a:r>
            <a:r>
              <a:rPr lang="en-US" altLang="zh-TW" sz="3600" dirty="0" smtClean="0"/>
              <a:t>So:</a:t>
            </a:r>
            <a:endParaRPr lang="en-US" altLang="zh-TW" sz="3200" dirty="0"/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Standard </a:t>
            </a:r>
            <a:r>
              <a:rPr lang="en-US" altLang="zh-TW" sz="3200" dirty="0">
                <a:solidFill>
                  <a:srgbClr val="2D2DB9"/>
                </a:solidFill>
              </a:rPr>
              <a:t>data types besides </a:t>
            </a:r>
            <a:r>
              <a:rPr lang="en-US" altLang="zh-TW" sz="3200" dirty="0" smtClean="0">
                <a:solidFill>
                  <a:srgbClr val="2D2DB9"/>
                </a:solidFill>
              </a:rPr>
              <a:t>numbers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[('H', '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(1,2,3)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[1,2,3]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Generator expressions or </a:t>
            </a:r>
            <a:r>
              <a:rPr lang="en-US" altLang="zh-TW" sz="3200" dirty="0" smtClean="0">
                <a:solidFill>
                  <a:srgbClr val="2D2DB9"/>
                </a:solidFill>
              </a:rPr>
              <a:t>functions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genEx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for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in (1,2,3))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genEx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[0,1,2]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Plain iterators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[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66CC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i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(range(3))</a:t>
            </a:r>
            <a:r>
              <a:rPr lang="en-US" altLang="zh-TW" sz="2800" dirty="0">
                <a:latin typeface="Lucida Console" panose="020B0609040504020204" pitchFamily="49" charset="0"/>
              </a:rPr>
              <a:t>]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[0,1,2]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altLang="zh-TW" sz="3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TW" sz="28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96862" y="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 eaLnBrk="1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kern="0" dirty="0">
                <a:latin typeface="Elephant" panose="02020904090505020303" pitchFamily="18" charset="0"/>
              </a:rPr>
              <a:t>What is an </a:t>
            </a:r>
            <a:r>
              <a:rPr lang="en-GB" altLang="en-US" sz="4400" kern="0" dirty="0" err="1">
                <a:latin typeface="Elephant" panose="02020904090505020303" pitchFamily="18" charset="0"/>
              </a:rPr>
              <a:t>iterable</a:t>
            </a:r>
            <a:r>
              <a:rPr lang="en-GB" altLang="en-US" sz="4400" kern="0" dirty="0">
                <a:latin typeface="Elephant" panose="020209040905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2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685800"/>
          </a:xfrm>
        </p:spPr>
        <p:txBody>
          <a:bodyPr/>
          <a:lstStyle/>
          <a:p>
            <a:r>
              <a:rPr lang="en-US" sz="4400" dirty="0" smtClean="0">
                <a:latin typeface="Elephant" panose="02020904090505020303" pitchFamily="18" charset="0"/>
              </a:rPr>
              <a:t>Definitions</a:t>
            </a:r>
            <a:endParaRPr lang="en-US" sz="4400" dirty="0"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685800"/>
            <a:ext cx="9067800" cy="617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>
                <a:solidFill>
                  <a:srgbClr val="FF0000"/>
                </a:solidFill>
              </a:rPr>
              <a:t>: any object for which the 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operator 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spc="-200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Its contents all exist somewhere in the computer memory.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DAA100"/>
                </a:solidFill>
              </a:rPr>
              <a:t>A comprehension</a:t>
            </a:r>
            <a:r>
              <a:rPr lang="en-US" dirty="0" smtClean="0">
                <a:solidFill>
                  <a:srgbClr val="DAA100"/>
                </a:solidFill>
              </a:rPr>
              <a:t>: any container created at the time of its definition by use looping or </a:t>
            </a:r>
            <a:r>
              <a:rPr lang="en-US" dirty="0">
                <a:solidFill>
                  <a:srgbClr val="DAA100"/>
                </a:solidFill>
              </a:rPr>
              <a:t>filtering </a:t>
            </a:r>
            <a:r>
              <a:rPr lang="en-US" dirty="0" smtClean="0">
                <a:solidFill>
                  <a:srgbClr val="DAA100"/>
                </a:solidFill>
              </a:rPr>
              <a:t>instructions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6600"/>
                </a:solidFill>
              </a:rPr>
              <a:t>An </a:t>
            </a:r>
            <a:r>
              <a:rPr lang="en-US" b="1" dirty="0" err="1" smtClean="0">
                <a:solidFill>
                  <a:srgbClr val="006600"/>
                </a:solidFill>
              </a:rPr>
              <a:t>iterable</a:t>
            </a:r>
            <a:r>
              <a:rPr lang="en-US" dirty="0">
                <a:solidFill>
                  <a:srgbClr val="006600"/>
                </a:solidFill>
              </a:rPr>
              <a:t>: </a:t>
            </a:r>
            <a:r>
              <a:rPr lang="en-US" dirty="0" smtClean="0">
                <a:solidFill>
                  <a:srgbClr val="006600"/>
                </a:solidFill>
              </a:rPr>
              <a:t>any object that is able to be iterated over. This includes containers for lists, sets, or other data structures.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But it also includes other objects like files or sockets.</a:t>
            </a:r>
          </a:p>
          <a:p>
            <a:pPr marL="0" indent="0">
              <a:buNone/>
            </a:pPr>
            <a:r>
              <a:rPr lang="en-US" b="1" spc="-40" dirty="0">
                <a:solidFill>
                  <a:srgbClr val="00667A"/>
                </a:solidFill>
              </a:rPr>
              <a:t>An iterator</a:t>
            </a:r>
            <a:r>
              <a:rPr lang="en-US" spc="-40" dirty="0">
                <a:solidFill>
                  <a:srgbClr val="00667A"/>
                </a:solidFill>
              </a:rPr>
              <a:t>: any object on which the </a:t>
            </a:r>
            <a:r>
              <a:rPr lang="en-US" spc="-40" dirty="0">
                <a:solidFill>
                  <a:schemeClr val="tx1"/>
                </a:solidFill>
              </a:rPr>
              <a:t>next()</a:t>
            </a:r>
            <a:r>
              <a:rPr lang="en-US" spc="-40" dirty="0">
                <a:solidFill>
                  <a:srgbClr val="00667A"/>
                </a:solidFill>
              </a:rPr>
              <a:t> function is defined.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generator function</a:t>
            </a:r>
            <a:r>
              <a:rPr lang="en-US" dirty="0" smtClean="0">
                <a:solidFill>
                  <a:schemeClr val="accent2"/>
                </a:solidFill>
              </a:rPr>
              <a:t>: any function using a yield statement.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spc="-10" dirty="0">
                <a:solidFill>
                  <a:srgbClr val="7030A0"/>
                </a:solidFill>
              </a:rPr>
              <a:t>A generator expression</a:t>
            </a:r>
            <a:r>
              <a:rPr lang="en-US" spc="-10" dirty="0">
                <a:solidFill>
                  <a:srgbClr val="7030A0"/>
                </a:solidFill>
              </a:rPr>
              <a:t>: A lazy counterpart to list (only list) </a:t>
            </a:r>
            <a:r>
              <a:rPr lang="en-US" spc="-20" dirty="0">
                <a:solidFill>
                  <a:srgbClr val="7030A0"/>
                </a:solidFill>
              </a:rPr>
              <a:t>comprehension, defined by replacing the enclosing “[…]” with</a:t>
            </a:r>
            <a:r>
              <a:rPr lang="en-US" spc="-10" dirty="0">
                <a:solidFill>
                  <a:srgbClr val="7030A0"/>
                </a:solidFill>
              </a:rPr>
              <a:t> </a:t>
            </a:r>
            <a:r>
              <a:rPr lang="en-US" spc="-50" dirty="0">
                <a:solidFill>
                  <a:srgbClr val="7030A0"/>
                </a:solidFill>
              </a:rPr>
              <a:t>“</a:t>
            </a:r>
            <a:r>
              <a:rPr lang="en-US" spc="-150" dirty="0">
                <a:solidFill>
                  <a:srgbClr val="7030A0"/>
                </a:solidFill>
              </a:rPr>
              <a:t>(</a:t>
            </a:r>
            <a:r>
              <a:rPr lang="en-US" spc="-50" dirty="0">
                <a:solidFill>
                  <a:srgbClr val="7030A0"/>
                </a:solidFill>
              </a:rPr>
              <a:t>..</a:t>
            </a:r>
            <a:r>
              <a:rPr lang="en-US" spc="-150" dirty="0">
                <a:solidFill>
                  <a:srgbClr val="7030A0"/>
                </a:solidFill>
              </a:rPr>
              <a:t>.</a:t>
            </a:r>
            <a:r>
              <a:rPr lang="en-US" spc="-50" dirty="0">
                <a:solidFill>
                  <a:srgbClr val="7030A0"/>
                </a:solidFill>
              </a:rPr>
              <a:t>)</a:t>
            </a:r>
            <a:r>
              <a:rPr lang="en-US" spc="-150" dirty="0">
                <a:solidFill>
                  <a:srgbClr val="7030A0"/>
                </a:solidFill>
              </a:rPr>
              <a:t>”</a:t>
            </a:r>
            <a:r>
              <a:rPr lang="en-US" spc="-50" dirty="0">
                <a:solidFill>
                  <a:srgbClr val="7030A0"/>
                </a:solidFill>
              </a:rPr>
              <a:t>. </a:t>
            </a:r>
            <a:r>
              <a:rPr lang="en-US" spc="-150" dirty="0">
                <a:solidFill>
                  <a:srgbClr val="7030A0"/>
                </a:solidFill>
              </a:rPr>
              <a:t>V</a:t>
            </a:r>
            <a:r>
              <a:rPr lang="en-US" spc="-50" dirty="0">
                <a:solidFill>
                  <a:srgbClr val="7030A0"/>
                </a:solidFill>
              </a:rPr>
              <a:t>alues generate on-the-fly instead of residing in memor</a:t>
            </a:r>
            <a:r>
              <a:rPr lang="en-US" spc="-350" dirty="0">
                <a:solidFill>
                  <a:srgbClr val="7030A0"/>
                </a:solidFill>
              </a:rPr>
              <a:t>y</a:t>
            </a:r>
            <a:r>
              <a:rPr lang="en-US" spc="-50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spc="-20" dirty="0"/>
              <a:t>A generator</a:t>
            </a:r>
            <a:r>
              <a:rPr lang="en-US" spc="-20" dirty="0"/>
              <a:t>: any iterator that is a either a generator function</a:t>
            </a:r>
            <a:r>
              <a:rPr lang="en-US" dirty="0" smtClean="0"/>
              <a:t> or a generator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);y=(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,'c')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altLang="zh-TW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80D8F8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 </a:t>
            </a:r>
            <a:endParaRPr lang="en-US" altLang="zh-TW" b="1" dirty="0" smtClean="0">
              <a:solidFill>
                <a:srgbClr val="80D8A8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988480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533400"/>
            <a:ext cx="8839200" cy="6400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The difference, in terms of how you define them, is </a:t>
            </a:r>
            <a:r>
              <a:rPr lang="en-US" altLang="zh-TW" sz="2800" spc="-30" dirty="0">
                <a:solidFill>
                  <a:srgbClr val="FF0000"/>
                </a:solidFill>
              </a:rPr>
              <a:t>whether you use square brackets [] or parentheses ():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c=[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n*2 for n in range(99)] </a:t>
            </a:r>
            <a:r>
              <a:rPr lang="en-US" altLang="zh-TW" sz="2400" dirty="0">
                <a:solidFill>
                  <a:srgbClr val="00B0F0"/>
                </a:solidFill>
              </a:rPr>
              <a:t># List </a:t>
            </a:r>
            <a:r>
              <a:rPr lang="en-US" altLang="zh-TW" sz="2400" dirty="0" err="1">
                <a:solidFill>
                  <a:srgbClr val="00B0F0"/>
                </a:solidFill>
              </a:rPr>
              <a:t>compr</a:t>
            </a:r>
            <a:r>
              <a:rPr lang="en-US" altLang="zh-TW" sz="2400" dirty="0">
                <a:solidFill>
                  <a:srgbClr val="00B0F0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  &gt;&gt;&gt; g=(n*2 for n in range(99)) </a:t>
            </a:r>
            <a:r>
              <a:rPr lang="en-US" altLang="zh-TW" sz="2400" dirty="0">
                <a:solidFill>
                  <a:srgbClr val="006600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(Python uses the “(…)” symbols because they’re available: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pc="-20" dirty="0">
                <a:solidFill>
                  <a:schemeClr val="tx1"/>
                </a:solidFill>
              </a:rPr>
              <a:t>tuple comprehensions don’t exist (</a:t>
            </a:r>
            <a:r>
              <a:rPr lang="en-US" altLang="zh-TW" spc="-20" dirty="0" err="1">
                <a:solidFill>
                  <a:schemeClr val="tx1"/>
                </a:solidFill>
              </a:rPr>
              <a:t>ie</a:t>
            </a:r>
            <a:r>
              <a:rPr lang="en-US" altLang="zh-TW" spc="-20" dirty="0">
                <a:solidFill>
                  <a:schemeClr val="tx1"/>
                </a:solidFill>
              </a:rPr>
              <a:t>, tuples are immutabl</a:t>
            </a:r>
            <a:r>
              <a:rPr lang="en-US" altLang="zh-TW" spc="-100" dirty="0">
                <a:solidFill>
                  <a:schemeClr val="tx1"/>
                </a:solidFill>
              </a:rPr>
              <a:t>e).</a:t>
            </a:r>
            <a:r>
              <a:rPr lang="en-US" altLang="zh-TW" dirty="0" smtClean="0">
                <a:solidFill>
                  <a:schemeClr val="tx1"/>
                </a:solidFill>
              </a:rPr>
              <a:t> Nor are there number comprehensions. So a “(… for …)” is unambiguously not a tuple or numeric expression. 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2D2DB9"/>
                </a:solidFill>
              </a:rPr>
              <a:t>Generators vs Comprehensions </a:t>
            </a:r>
            <a:endParaRPr lang="en-US" altLang="en-US" b="1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2D2DB9"/>
                </a:solidFill>
              </a:rPr>
              <a:t>Generators vs Comprehensions </a:t>
            </a:r>
            <a:endParaRPr lang="en-US" alt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62" y="533400"/>
            <a:ext cx="8839200" cy="6400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tx1"/>
                </a:solidFill>
              </a:rPr>
              <a:t>The difference, in terms of how you define them, is </a:t>
            </a:r>
            <a:r>
              <a:rPr lang="en-US" altLang="zh-TW" sz="2800" spc="-30" dirty="0">
                <a:solidFill>
                  <a:schemeClr val="tx1"/>
                </a:solidFill>
              </a:rPr>
              <a:t>whether you use square brackets [] or parentheses ():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c=[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n*2 for n in range(99)] </a:t>
            </a:r>
            <a:r>
              <a:rPr lang="en-US" altLang="zh-TW" sz="2400" dirty="0">
                <a:solidFill>
                  <a:schemeClr val="tx1"/>
                </a:solidFill>
              </a:rPr>
              <a:t># List </a:t>
            </a:r>
            <a:r>
              <a:rPr lang="en-US" altLang="zh-TW" sz="2400" dirty="0" err="1">
                <a:solidFill>
                  <a:schemeClr val="tx1"/>
                </a:solidFill>
              </a:rPr>
              <a:t>compr</a:t>
            </a: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&gt;&gt;&gt; g=(n*2 for n in range(99)) </a:t>
            </a:r>
            <a:r>
              <a:rPr lang="en-US" altLang="zh-TW" sz="2400" dirty="0">
                <a:solidFill>
                  <a:schemeClr val="tx1"/>
                </a:solidFill>
              </a:rPr>
              <a:t># Generator expr.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(Python uses the “(…)” symbols because they’re available: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pc="-20" dirty="0">
                <a:solidFill>
                  <a:schemeClr val="tx1"/>
                </a:solidFill>
              </a:rPr>
              <a:t>tuple comprehensions don’t exist (</a:t>
            </a:r>
            <a:r>
              <a:rPr lang="en-US" altLang="zh-TW" spc="-20" dirty="0" err="1">
                <a:solidFill>
                  <a:schemeClr val="tx1"/>
                </a:solidFill>
              </a:rPr>
              <a:t>ie</a:t>
            </a:r>
            <a:r>
              <a:rPr lang="en-US" altLang="zh-TW" spc="-20" dirty="0">
                <a:solidFill>
                  <a:schemeClr val="tx1"/>
                </a:solidFill>
              </a:rPr>
              <a:t>, tuples are immutabl</a:t>
            </a:r>
            <a:r>
              <a:rPr lang="en-US" altLang="zh-TW" spc="-100" dirty="0">
                <a:solidFill>
                  <a:schemeClr val="tx1"/>
                </a:solidFill>
              </a:rPr>
              <a:t>e).</a:t>
            </a:r>
            <a:r>
              <a:rPr lang="en-US" altLang="zh-TW" dirty="0" smtClean="0">
                <a:solidFill>
                  <a:schemeClr val="tx1"/>
                </a:solidFill>
              </a:rPr>
              <a:t> Nor are there number comprehensions. So a “(… for …)” is unambiguously not a tuple or numeric expression. 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The above objects, c and g, are </a:t>
            </a:r>
            <a:r>
              <a:rPr lang="en-US" altLang="zh-TW" sz="2800" dirty="0">
                <a:solidFill>
                  <a:srgbClr val="FF0000"/>
                </a:solidFill>
              </a:rPr>
              <a:t>different types: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print(type(c),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type(g))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&lt;class 'list'&gt; &lt;class 'generator'&gt;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With different sizes: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(c),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sys.getsizeof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(g))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912 88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You cannot access the elements of a generator: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sz="240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print(c[2</a:t>
            </a:r>
            <a:r>
              <a:rPr lang="en-US" sz="2400" dirty="0">
                <a:solidFill>
                  <a:srgbClr val="002060"/>
                </a:solidFill>
                <a:latin typeface="Lucida Console" panose="020B0609040504020204" pitchFamily="49" charset="0"/>
              </a:rPr>
              <a:t>],g[2])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    File "&lt;</a:t>
            </a:r>
            <a:r>
              <a:rPr lang="en-US" sz="200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stdin</a:t>
            </a:r>
            <a:r>
              <a:rPr lang="en-US" sz="2000" dirty="0">
                <a:solidFill>
                  <a:srgbClr val="FF99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99CC"/>
                </a:solidFill>
                <a:latin typeface="Lucida Console" panose="020B0609040504020204" pitchFamily="49" charset="0"/>
              </a:rPr>
              <a:t>  </a:t>
            </a:r>
            <a:r>
              <a:rPr lang="en-US" sz="2400" spc="-120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2400" spc="-120" dirty="0">
                <a:solidFill>
                  <a:srgbClr val="FF99CC"/>
                </a:solidFill>
                <a:latin typeface="Lucida Console" panose="020B0609040504020204" pitchFamily="49" charset="0"/>
              </a:rPr>
              <a:t>:</a:t>
            </a:r>
            <a:r>
              <a:rPr lang="en-US" sz="240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'generator' object is not </a:t>
            </a:r>
            <a:r>
              <a:rPr lang="en-US" sz="2400" spc="-12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subscriptable</a:t>
            </a:r>
            <a:endParaRPr lang="en-US" altLang="zh-TW" sz="2800" spc="-12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4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2D2DB9"/>
                </a:solidFill>
              </a:rPr>
              <a:t>Generators vs Comprehensions </a:t>
            </a:r>
            <a:endParaRPr lang="en-US" altLang="en-US" b="1" dirty="0">
              <a:solidFill>
                <a:srgbClr val="2D2DB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562" y="685800"/>
            <a:ext cx="91440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from </a:t>
            </a:r>
            <a:r>
              <a:rPr lang="en-US" altLang="zh-TW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itertools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>
                <a:solidFill>
                  <a:srgbClr val="6633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x for x in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600" b="1" dirty="0" smtClean="0">
                <a:solidFill>
                  <a:srgbClr val="6633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dirty="0" smtClean="0">
                <a:solidFill>
                  <a:srgbClr val="000000"/>
                </a:solidFill>
              </a:rPr>
              <a:t>#</a:t>
            </a:r>
            <a:r>
              <a:rPr lang="en-US" altLang="zh-TW" sz="2600" dirty="0">
                <a:solidFill>
                  <a:srgbClr val="000000"/>
                </a:solidFill>
              </a:rPr>
              <a:t>A </a:t>
            </a:r>
            <a:r>
              <a:rPr lang="en-US" altLang="zh-TW" sz="2600" dirty="0">
                <a:solidFill>
                  <a:srgbClr val="663300"/>
                </a:solidFill>
              </a:rPr>
              <a:t>generator</a:t>
            </a:r>
            <a:r>
              <a:rPr lang="en-US" altLang="zh-TW" sz="2600" dirty="0">
                <a:solidFill>
                  <a:srgbClr val="000000"/>
                </a:solidFill>
              </a:rPr>
              <a:t> </a:t>
            </a:r>
            <a:r>
              <a:rPr lang="en-US" altLang="zh-TW" sz="2600" dirty="0" smtClean="0">
                <a:solidFill>
                  <a:srgbClr val="000000"/>
                </a:solidFill>
              </a:rPr>
              <a:t>counting </a:t>
            </a:r>
            <a:r>
              <a:rPr lang="en-US" altLang="zh-TW" sz="2600" dirty="0">
                <a:solidFill>
                  <a:srgbClr val="000000"/>
                </a:solidFill>
              </a:rPr>
              <a:t>from 0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next(G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,-1),next(G,-1),next(G,-1),next(G,-1)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genexpr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&gt; at 0x6ffffd95888&gt;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(0, 1, 2, 3)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>
                <a:solidFill>
                  <a:srgbClr val="6633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rang</a:t>
            </a:r>
            <a:r>
              <a:rPr lang="en-US" altLang="zh-TW" sz="2600" b="1" spc="-100" dirty="0">
                <a:solidFill>
                  <a:srgbClr val="7030A0"/>
                </a:solidFill>
                <a:latin typeface="Consolas" panose="020B0609020204030204" pitchFamily="49" charset="0"/>
              </a:rPr>
              <a:t>e(</a:t>
            </a:r>
            <a:r>
              <a:rPr lang="en-US" altLang="zh-TW" sz="2600" b="1" spc="-2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600" b="1" spc="-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b="1" dirty="0" smtClean="0">
                <a:solidFill>
                  <a:srgbClr val="6633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dirty="0" smtClean="0">
                <a:solidFill>
                  <a:srgbClr val="000000"/>
                </a:solidFill>
                <a:cs typeface="Arial" panose="020B0604020202020204" pitchFamily="34" charset="0"/>
              </a:rPr>
              <a:t>#A</a:t>
            </a:r>
            <a:r>
              <a:rPr lang="en-US" altLang="zh-TW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2600" dirty="0" smtClean="0">
                <a:solidFill>
                  <a:srgbClr val="663300"/>
                </a:solidFill>
                <a:cs typeface="Arial" panose="020B0604020202020204" pitchFamily="34" charset="0"/>
              </a:rPr>
              <a:t>generator</a:t>
            </a:r>
            <a:r>
              <a:rPr lang="en-US" altLang="zh-TW" sz="2400" dirty="0" smtClean="0">
                <a:solidFill>
                  <a:srgbClr val="663300"/>
                </a:solidFill>
                <a:cs typeface="Arial" panose="020B0604020202020204" pitchFamily="34" charset="0"/>
              </a:rPr>
              <a:t> </a:t>
            </a:r>
            <a:r>
              <a:rPr lang="en-US" altLang="zh-TW" sz="2600" dirty="0" smtClean="0">
                <a:solidFill>
                  <a:srgbClr val="000000"/>
                </a:solidFill>
                <a:cs typeface="Arial" panose="020B0604020202020204" pitchFamily="34" charset="0"/>
              </a:rPr>
              <a:t>counting</a:t>
            </a:r>
            <a:r>
              <a:rPr lang="en-US" altLang="zh-TW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cs typeface="Arial" panose="020B0604020202020204" pitchFamily="34" charset="0"/>
              </a:rPr>
              <a:t>up</a:t>
            </a:r>
            <a:r>
              <a:rPr lang="en-US" altLang="zh-TW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cs typeface="Arial" panose="020B0604020202020204" pitchFamily="34" charset="0"/>
              </a:rPr>
              <a:t>to</a:t>
            </a:r>
            <a:r>
              <a:rPr lang="en-US" altLang="zh-TW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next(g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,-1),next(g,-1),next(g,-1),next(g,-1)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genexpr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&gt; at 0x6ffffd95938&gt;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(0, 1, 2, 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x for x in </a:t>
            </a:r>
            <a:r>
              <a:rPr lang="en-US" altLang="zh-TW" sz="2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rang</a:t>
            </a:r>
            <a:r>
              <a:rPr lang="en-US" altLang="zh-TW" sz="2600" b="1" spc="-100" dirty="0">
                <a:solidFill>
                  <a:srgbClr val="7030A0"/>
                </a:solidFill>
                <a:latin typeface="Consolas" panose="020B0609020204030204" pitchFamily="49" charset="0"/>
              </a:rPr>
              <a:t>e(</a:t>
            </a:r>
            <a:r>
              <a:rPr lang="en-US" altLang="zh-TW" sz="2600" b="1" spc="-2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600" b="1" spc="-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600" dirty="0" smtClean="0">
                <a:solidFill>
                  <a:srgbClr val="000000"/>
                </a:solidFill>
              </a:rPr>
              <a:t>#</a:t>
            </a:r>
            <a:r>
              <a:rPr lang="en-US" altLang="zh-TW" sz="2600" dirty="0">
                <a:solidFill>
                  <a:srgbClr val="000000"/>
                </a:solidFill>
              </a:rPr>
              <a:t>A </a:t>
            </a:r>
            <a:r>
              <a:rPr lang="en-US" altLang="zh-TW" sz="2600" dirty="0">
                <a:solidFill>
                  <a:srgbClr val="00B0F0"/>
                </a:solidFill>
              </a:rPr>
              <a:t>comprehension</a:t>
            </a:r>
            <a:r>
              <a:rPr lang="en-US" altLang="zh-TW" sz="2600" dirty="0">
                <a:solidFill>
                  <a:srgbClr val="000000"/>
                </a:solidFill>
              </a:rPr>
              <a:t> of [</a:t>
            </a:r>
            <a:r>
              <a:rPr lang="en-US" altLang="zh-TW" sz="2600" dirty="0" smtClean="0">
                <a:solidFill>
                  <a:srgbClr val="000000"/>
                </a:solidFill>
              </a:rPr>
              <a:t>0,1,2</a:t>
            </a:r>
            <a:r>
              <a:rPr lang="en-US" altLang="zh-TW" sz="2600" dirty="0">
                <a:solidFill>
                  <a:srgbClr val="000000"/>
                </a:solidFill>
              </a:rPr>
              <a:t>]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2D2DB9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600" dirty="0" smtClean="0">
                <a:solidFill>
                  <a:srgbClr val="F15151"/>
                </a:solidFill>
                <a:latin typeface="Consolas" panose="020B0609020204030204" pitchFamily="49" charset="0"/>
              </a:rPr>
              <a:t>next(c</a:t>
            </a:r>
            <a:r>
              <a:rPr lang="en-US" altLang="zh-TW" sz="2600" dirty="0">
                <a:solidFill>
                  <a:srgbClr val="F15151"/>
                </a:solidFill>
                <a:latin typeface="Consolas" panose="020B0609020204030204" pitchFamily="49" charset="0"/>
              </a:rPr>
              <a:t>,-1),next(c,-1),next(c,-1),next(c,-1)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b="1" dirty="0">
                <a:solidFill>
                  <a:srgbClr val="2D2DB9"/>
                </a:solidFill>
                <a:latin typeface="Consolas" panose="020B0609020204030204" pitchFamily="49" charset="0"/>
              </a:rPr>
              <a:t>[0, 1, 2]</a:t>
            </a:r>
          </a:p>
          <a:p>
            <a:pPr defTabSz="914400">
              <a:lnSpc>
                <a:spcPct val="75000"/>
              </a:lnSpc>
            </a:pPr>
            <a:r>
              <a:rPr lang="en-US" altLang="zh-TW" sz="1800" dirty="0" err="1">
                <a:solidFill>
                  <a:srgbClr val="EE2929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TW" sz="1800" dirty="0">
                <a:solidFill>
                  <a:srgbClr val="EE2929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pPr defTabSz="914400">
              <a:lnSpc>
                <a:spcPct val="82000"/>
              </a:lnSpc>
            </a:pPr>
            <a:r>
              <a:rPr lang="en-US" altLang="zh-TW" sz="1800" dirty="0">
                <a:solidFill>
                  <a:srgbClr val="EE2929"/>
                </a:solidFill>
                <a:latin typeface="Consolas" panose="020B0609020204030204" pitchFamily="49" charset="0"/>
              </a:rPr>
              <a:t>  File "&lt;</a:t>
            </a:r>
            <a:r>
              <a:rPr lang="en-US" altLang="zh-TW" sz="1800" dirty="0" err="1">
                <a:solidFill>
                  <a:srgbClr val="EE2929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1800" dirty="0">
                <a:solidFill>
                  <a:srgbClr val="EE2929"/>
                </a:solidFill>
                <a:latin typeface="Consolas" panose="020B0609020204030204" pitchFamily="49" charset="0"/>
              </a:rPr>
              <a:t>&gt;", line 1, in &lt;module&gt;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 err="1">
                <a:solidFill>
                  <a:srgbClr val="EE2929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TW" sz="2600" dirty="0">
                <a:solidFill>
                  <a:srgbClr val="EE2929"/>
                </a:solidFill>
                <a:latin typeface="Consolas" panose="020B0609020204030204" pitchFamily="49" charset="0"/>
              </a:rPr>
              <a:t>: 'list' object is not an iterator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dirty="0" err="1">
                <a:solidFill>
                  <a:srgbClr val="00B050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(i,-1),next(i,-1),next(i,-1),next(i,-1)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600" dirty="0" err="1">
                <a:solidFill>
                  <a:srgbClr val="2D2DB9"/>
                </a:solidFill>
                <a:latin typeface="Consolas" panose="020B0609020204030204" pitchFamily="49" charset="0"/>
              </a:rPr>
              <a:t>list_iterator</a:t>
            </a:r>
            <a:r>
              <a:rPr lang="en-US" altLang="zh-TW" sz="2600" dirty="0">
                <a:solidFill>
                  <a:srgbClr val="2D2DB9"/>
                </a:solidFill>
                <a:latin typeface="Consolas" panose="020B0609020204030204" pitchFamily="49" charset="0"/>
              </a:rPr>
              <a:t> object at 0x6ffffd99eb8&gt;</a:t>
            </a:r>
          </a:p>
          <a:p>
            <a:pPr defTabSz="914400">
              <a:lnSpc>
                <a:spcPct val="82000"/>
              </a:lnSpc>
            </a:pPr>
            <a:r>
              <a:rPr lang="en-US" altLang="zh-TW" sz="2600" b="1" dirty="0">
                <a:solidFill>
                  <a:srgbClr val="00B050"/>
                </a:solidFill>
                <a:latin typeface="Consolas" panose="020B0609020204030204" pitchFamily="49" charset="0"/>
              </a:rPr>
              <a:t>(0, 1, 2, -1)</a:t>
            </a:r>
          </a:p>
          <a:p>
            <a:pPr defTabSz="914400">
              <a:lnSpc>
                <a:spcPct val="67000"/>
              </a:lnSpc>
            </a:pPr>
            <a:r>
              <a:rPr lang="en-US" altLang="zh-TW" sz="2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DONT</a:t>
            </a: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000000"/>
                </a:solidFill>
                <a:latin typeface="Consolas" panose="020B0609020204030204" pitchFamily="49" charset="0"/>
              </a:rPr>
              <a:t>x for x in </a:t>
            </a:r>
            <a:r>
              <a:rPr lang="en-US" altLang="zh-TW" sz="26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2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6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cs typeface="Arial" panose="020B0604020202020204" pitchFamily="34" charset="0"/>
              </a:rPr>
              <a:t>#Why </a:t>
            </a:r>
            <a:r>
              <a:rPr lang="en-US" altLang="zh-TW" sz="2600" dirty="0">
                <a:solidFill>
                  <a:srgbClr val="FF0000"/>
                </a:solidFill>
                <a:cs typeface="Arial" panose="020B0604020202020204" pitchFamily="34" charset="0"/>
              </a:rPr>
              <a:t>does it kill my PC</a:t>
            </a:r>
            <a:r>
              <a:rPr lang="en-US" altLang="zh-TW" sz="2600" dirty="0" smtClean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  <a:endParaRPr lang="en-US" altLang="zh-TW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562" y="685800"/>
            <a:ext cx="80499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2000"/>
              </a:lnSpc>
            </a:pPr>
            <a:endParaRPr lang="en-US" altLang="zh-TW" sz="26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72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5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2" y="0"/>
            <a:ext cx="9144000" cy="6858000"/>
          </a:xfrm>
        </p:spPr>
        <p:txBody>
          <a:bodyPr/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myGeneratorList</a:t>
            </a:r>
            <a:r>
              <a:rPr lang="en-US" altLang="zh-TW" dirty="0">
                <a:latin typeface="Lucida Console" panose="020B0609040504020204" pitchFamily="49" charset="0"/>
              </a:rPr>
              <a:t>(n):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smtClean="0">
                <a:latin typeface="Lucida Console" panose="020B0609040504020204" pitchFamily="49" charset="0"/>
              </a:rPr>
              <a:t>for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in range(n</a:t>
            </a:r>
            <a:r>
              <a:rPr lang="en-US" altLang="zh-TW" dirty="0" smtClean="0"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yield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myIterableList</a:t>
            </a:r>
            <a:r>
              <a:rPr lang="en-US" altLang="zh-TW" dirty="0">
                <a:latin typeface="Lucida Console" panose="020B0609040504020204" pitchFamily="49" charset="0"/>
              </a:rPr>
              <a:t>(n):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  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[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for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in range(n)]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myGeneratorList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dirty="0" err="1" smtClean="0">
                <a:solidFill>
                  <a:srgbClr val="339933"/>
                </a:solidFill>
                <a:latin typeface="Lucida Console" panose="020B0609040504020204" pitchFamily="49" charset="0"/>
              </a:rPr>
              <a:t>myIterableList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print(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 smtClean="0">
                <a:latin typeface="Lucida Console" panose="020B0609040504020204" pitchFamily="49" charset="0"/>
              </a:rPr>
              <a:t>,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&lt;</a:t>
            </a:r>
            <a:r>
              <a:rPr lang="en-US" altLang="zh-TW" dirty="0">
                <a:solidFill>
                  <a:srgbClr val="FF0000"/>
                </a:solidFill>
                <a:ea typeface="STXihei" panose="02010600040101010101" pitchFamily="2" charset="-122"/>
              </a:rPr>
              <a:t>generator object </a:t>
            </a:r>
            <a:r>
              <a:rPr lang="en-US" altLang="zh-TW" dirty="0" err="1">
                <a:solidFill>
                  <a:srgbClr val="FF0000"/>
                </a:solidFill>
                <a:ea typeface="STXihei" panose="02010600040101010101" pitchFamily="2" charset="-122"/>
              </a:rPr>
              <a:t>myGeneratorList</a:t>
            </a:r>
            <a:r>
              <a:rPr lang="en-US" altLang="zh-TW" dirty="0">
                <a:latin typeface="Arial Narrow" panose="020B0606020202030204" pitchFamily="34" charset="0"/>
                <a:ea typeface="STXihei" panose="02010600040101010101" pitchFamily="2" charset="-122"/>
              </a:rPr>
              <a:t> at 0x6ffffb15728</a:t>
            </a:r>
            <a:r>
              <a:rPr lang="en-US" altLang="zh-TW" dirty="0">
                <a:latin typeface="Lucida Console" panose="020B0609040504020204" pitchFamily="49" charset="0"/>
              </a:rPr>
              <a:t>&gt;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[0,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1]</a:t>
            </a:r>
            <a:endParaRPr lang="en-US" altLang="zh-TW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(list(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)), 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))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endParaRPr lang="en-US" altLang="zh-TW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dirty="0" err="1">
                <a:latin typeface="Lucida Console" panose="020B0609040504020204" pitchFamily="49" charset="0"/>
              </a:rPr>
              <a:t>len</a:t>
            </a:r>
            <a:r>
              <a:rPr lang="en-US" altLang="zh-TW" dirty="0">
                <a:latin typeface="Lucida Console" panose="020B0609040504020204" pitchFamily="49" charset="0"/>
              </a:rPr>
              <a:t>(list(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)),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len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en-US" altLang="zh-TW" dirty="0" smtClean="0">
                <a:latin typeface="Lucida Console" panose="020B0609040504020204" pitchFamily="49" charset="0"/>
              </a:rPr>
              <a:t>))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2</a:t>
            </a:r>
            <a:endParaRPr lang="en-US" altLang="zh-TW" dirty="0">
              <a:solidFill>
                <a:srgbClr val="339933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myGeneratorList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nn-NO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nn-NO" altLang="zh-TW" dirty="0" smtClean="0">
                <a:latin typeface="Lucida Console" panose="020B0609040504020204" pitchFamily="49" charset="0"/>
              </a:rPr>
              <a:t> </a:t>
            </a:r>
            <a:r>
              <a:rPr lang="nn-NO" altLang="zh-TW" dirty="0">
                <a:latin typeface="Lucida Console" panose="020B0609040504020204" pitchFamily="49" charset="0"/>
              </a:rPr>
              <a:t>for </a:t>
            </a:r>
            <a:r>
              <a:rPr lang="nn-NO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nn-NO" altLang="zh-TW" dirty="0" smtClean="0">
                <a:latin typeface="Lucida Console" panose="020B0609040504020204" pitchFamily="49" charset="0"/>
              </a:rPr>
              <a:t>,</a:t>
            </a:r>
            <a:r>
              <a:rPr lang="nn-NO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nn-NO" altLang="zh-TW" dirty="0" smtClean="0">
                <a:latin typeface="Lucida Console" panose="020B0609040504020204" pitchFamily="49" charset="0"/>
              </a:rPr>
              <a:t> </a:t>
            </a:r>
            <a:r>
              <a:rPr lang="nn-NO" altLang="zh-TW" dirty="0">
                <a:latin typeface="Lucida Console" panose="020B0609040504020204" pitchFamily="49" charset="0"/>
              </a:rPr>
              <a:t>in </a:t>
            </a:r>
            <a:r>
              <a:rPr lang="nn-NO" altLang="zh-TW" dirty="0" smtClean="0">
                <a:latin typeface="Lucida Console" panose="020B0609040504020204" pitchFamily="49" charset="0"/>
              </a:rPr>
              <a:t>zip(</a:t>
            </a:r>
            <a:r>
              <a:rPr lang="nn-NO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nn-NO" altLang="zh-TW" dirty="0" smtClean="0">
                <a:latin typeface="Lucida Console" panose="020B0609040504020204" pitchFamily="49" charset="0"/>
              </a:rPr>
              <a:t>,</a:t>
            </a:r>
            <a:r>
              <a:rPr lang="nn-NO" altLang="zh-TW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nn-NO" altLang="zh-TW" dirty="0" smtClean="0">
                <a:latin typeface="Lucida Console" panose="020B0609040504020204" pitchFamily="49" charset="0"/>
              </a:rPr>
              <a:t>): </a:t>
            </a:r>
            <a:r>
              <a:rPr lang="en-US" altLang="zh-TW" dirty="0" smtClean="0">
                <a:latin typeface="Lucida Console" panose="020B0609040504020204" pitchFamily="49" charset="0"/>
              </a:rPr>
              <a:t>print(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,</a:t>
            </a:r>
            <a:r>
              <a:rPr lang="en-US" altLang="zh-TW" dirty="0" err="1" smtClean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nn-NO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nn-NO" altLang="zh-TW" dirty="0" smtClean="0">
                <a:latin typeface="Lucida Console" panose="020B0609040504020204" pitchFamily="49" charset="0"/>
              </a:rPr>
              <a:t> </a:t>
            </a:r>
            <a:r>
              <a:rPr lang="nn-NO" altLang="zh-TW" dirty="0">
                <a:latin typeface="Lucida Console" panose="020B0609040504020204" pitchFamily="49" charset="0"/>
              </a:rPr>
              <a:t>for 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nn-NO" altLang="zh-TW" dirty="0">
                <a:latin typeface="Lucida Console" panose="020B0609040504020204" pitchFamily="49" charset="0"/>
              </a:rPr>
              <a:t> in zip(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L1</a:t>
            </a:r>
            <a:r>
              <a:rPr lang="nn-NO" altLang="zh-TW" dirty="0">
                <a:latin typeface="Lucida Console" panose="020B0609040504020204" pitchFamily="49" charset="0"/>
              </a:rPr>
              <a:t>,</a:t>
            </a:r>
            <a:r>
              <a:rPr lang="nn-NO" altLang="zh-TW" dirty="0">
                <a:solidFill>
                  <a:srgbClr val="339933"/>
                </a:solidFill>
                <a:latin typeface="Lucida Console" panose="020B0609040504020204" pitchFamily="49" charset="0"/>
              </a:rPr>
              <a:t>L2</a:t>
            </a:r>
            <a:r>
              <a:rPr lang="nn-NO" altLang="zh-TW" dirty="0"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>
                <a:latin typeface="Lucida Console" panose="020B0609040504020204" pitchFamily="49" charset="0"/>
              </a:rPr>
              <a:t>,</a:t>
            </a:r>
            <a:r>
              <a:rPr lang="en-US" altLang="zh-TW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62" y="4876801"/>
            <a:ext cx="851452" cy="2716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062" y="2478413"/>
            <a:ext cx="851452" cy="3575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062" y="3200401"/>
            <a:ext cx="851452" cy="2909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062" y="3864230"/>
            <a:ext cx="851452" cy="285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3062" y="4515592"/>
            <a:ext cx="851452" cy="285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5062" y="-76200"/>
            <a:ext cx="4572000" cy="2209800"/>
          </a:xfrm>
          <a:prstGeom prst="wedgeRoundRectCallout">
            <a:avLst>
              <a:gd name="adj1" fmla="val -57568"/>
              <a:gd name="adj2" fmla="val 8341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Notice that the generator doesn’t have data, just a pointer to a function that knows how to make data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945062" y="3657600"/>
            <a:ext cx="4572000" cy="2209800"/>
          </a:xfrm>
          <a:prstGeom prst="wedgeRoundRectCallout">
            <a:avLst>
              <a:gd name="adj1" fmla="val -75135"/>
              <a:gd name="adj2" fmla="val -60294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If not cast to a list,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charset="0"/>
              </a:rPr>
              <a:t>len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() would cause an error, because a generator has no data, so no size.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68462" y="4724400"/>
            <a:ext cx="7391400" cy="1706262"/>
          </a:xfrm>
          <a:prstGeom prst="wedgeRoundRectCallout">
            <a:avLst>
              <a:gd name="adj1" fmla="val -64268"/>
              <a:gd name="adj2" fmla="val -6391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This is interesting.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L1 got cast into a list, that means it has </a:t>
            </a:r>
            <a:r>
              <a:rPr lang="en-US" altLang="zh-TW" sz="3200" b="1" i="1" dirty="0">
                <a:solidFill>
                  <a:srgbClr val="000000"/>
                </a:solidFill>
                <a:latin typeface="Times New Roman" charset="0"/>
              </a:rPr>
              <a:t>already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 been iterated.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So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it can’t be iterated again.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3062" y="6019801"/>
            <a:ext cx="851452" cy="342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963862" y="3124200"/>
            <a:ext cx="5791200" cy="1219200"/>
          </a:xfrm>
          <a:prstGeom prst="wedgeRoundRectCallout">
            <a:avLst>
              <a:gd name="adj1" fmla="val -72854"/>
              <a:gd name="adj2" fmla="val 70539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So if we want to generate it again, we have to re-initialize it first.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659062" y="6400800"/>
            <a:ext cx="6844748" cy="457200"/>
          </a:xfrm>
          <a:prstGeom prst="wedgeRoundRectCallout">
            <a:avLst>
              <a:gd name="adj1" fmla="val -73287"/>
              <a:gd name="adj2" fmla="val -42795"/>
              <a:gd name="adj3" fmla="val 16667"/>
            </a:avLst>
          </a:prstGeom>
          <a:solidFill>
            <a:srgbClr val="00DB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We iterated it, so we can’t iterate again.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vie.com/img/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130212"/>
            <a:ext cx="8506453" cy="3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36653" y="5564836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  <a:hlinkClick r:id="rId3"/>
              </a:rPr>
              <a:t>http://nvie.com/posts/iterators-vs-generators/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4" y="381000"/>
            <a:ext cx="8601657" cy="899160"/>
          </a:xfrm>
        </p:spPr>
        <p:txBody>
          <a:bodyPr/>
          <a:lstStyle/>
          <a:p>
            <a:r>
              <a:rPr lang="en-US" altLang="zh-TW" sz="4400" dirty="0" err="1">
                <a:latin typeface="Elephant" panose="02020904090505020303" pitchFamily="18" charset="0"/>
              </a:rPr>
              <a:t>Iterables</a:t>
            </a:r>
            <a:r>
              <a:rPr lang="en-US" altLang="zh-TW" sz="4400" dirty="0">
                <a:latin typeface="Elephant" panose="02020904090505020303" pitchFamily="18" charset="0"/>
              </a:rPr>
              <a:t> vs. Iterators </a:t>
            </a:r>
            <a:r>
              <a:rPr lang="en-US" altLang="zh-TW" sz="4400" dirty="0" smtClean="0">
                <a:latin typeface="Elephant" panose="02020904090505020303" pitchFamily="18" charset="0"/>
              </a:rPr>
              <a:t/>
            </a:r>
            <a:br>
              <a:rPr lang="en-US" altLang="zh-TW" sz="4400" dirty="0" smtClean="0">
                <a:latin typeface="Elephant" panose="02020904090505020303" pitchFamily="18" charset="0"/>
              </a:rPr>
            </a:br>
            <a:r>
              <a:rPr lang="en-US" altLang="zh-TW" sz="4400" dirty="0" smtClean="0">
                <a:latin typeface="Elephant" panose="02020904090505020303" pitchFamily="18" charset="0"/>
              </a:rPr>
              <a:t>vs</a:t>
            </a:r>
            <a:r>
              <a:rPr lang="en-US" altLang="zh-TW" sz="4400" dirty="0">
                <a:latin typeface="Elephant" panose="02020904090505020303" pitchFamily="18" charset="0"/>
              </a:rPr>
              <a:t>.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262" y="1795914"/>
            <a:ext cx="8077200" cy="4953000"/>
          </a:xfrm>
        </p:spPr>
        <p:txBody>
          <a:bodyPr/>
          <a:lstStyle/>
          <a:p>
            <a:r>
              <a:rPr lang="en-US" altLang="zh-TW" sz="2800" dirty="0"/>
              <a:t>Let’s now look at: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  <a:hlinkClick r:id="rId2"/>
              </a:rPr>
              <a:t>http://nvie.com/posts/iterators-vs-generators/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2800" dirty="0"/>
          </a:p>
          <a:p>
            <a:r>
              <a:rPr lang="en-US" altLang="zh-TW" sz="2800" dirty="0"/>
              <a:t>It really is part of the lecture notes. We did look at it in lecture (although we skipped the parts on classes). </a:t>
            </a:r>
          </a:p>
          <a:p>
            <a:endParaRPr lang="en-US" altLang="zh-TW" sz="2800" dirty="0"/>
          </a:p>
          <a:p>
            <a:r>
              <a:rPr lang="en-US" altLang="zh-TW" sz="2800" dirty="0"/>
              <a:t>It is material that could be on the exam, so do look at it.</a:t>
            </a:r>
          </a:p>
        </p:txBody>
      </p:sp>
    </p:spTree>
    <p:extLst>
      <p:ext uri="{BB962C8B-B14F-4D97-AF65-F5344CB8AC3E}">
        <p14:creationId xmlns:p14="http://schemas.microsoft.com/office/powerpoint/2010/main" val="10300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FF996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FF996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FF996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862" y="685800"/>
            <a:ext cx="701428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078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iter.__doc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iter(callable,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FF996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own iterato</a:t>
            </a:r>
            <a:r>
              <a:rPr lang="en-US" altLang="zh-TW" sz="2600" spc="-130" dirty="0">
                <a:solidFill>
                  <a:srgbClr val="FF996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>
                <a:solidFill>
                  <a:srgbClr val="FF996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callable 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FF996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FF996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FF996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862" y="685800"/>
            <a:ext cx="701428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</a:b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EB9C7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EB9C73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EB9C73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EB9C7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EB9C7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EB9C73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EB9C73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EB9C73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 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D7A082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D7A082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D7A082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D7A082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D7A08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D7A082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D7A082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D7A082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);y=(</a:t>
            </a:r>
            <a:r>
              <a:rPr lang="en-US" b="1" dirty="0">
                <a:solidFill>
                  <a:srgbClr val="80D8F8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80D8A8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'c'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altLang="zh-TW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 </a:t>
            </a:r>
            <a:endParaRPr lang="en-US" altLang="zh-TW" b="1" dirty="0" smtClean="0">
              <a:solidFill>
                <a:srgbClr val="80D8A8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57200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C3A39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C3A39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C3A391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C3A39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C3A39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C3A391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C3A391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C3A391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5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iter.__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B4A59B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B4A59B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B4A59B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B4A59B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B4A59B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B4A59B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B4A59B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B4A59B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open','iter','next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) -&gt; iterator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(callable,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  <a:t/>
            </a:r>
            <a:br>
              <a:rPr lang="en-US" altLang="zh-TW" sz="2600" dirty="0">
                <a:solidFill>
                  <a:srgbClr val="FF996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438562"/>
            <a:ext cx="701428" cy="4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438562"/>
            <a:ext cx="701428" cy="4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sorted({*StillLeft}-{'open','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'}) ['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438562"/>
            <a:ext cx="701428" cy="41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);y=(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''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'c'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80D8F8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FFE08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80D8A8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E89898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altLang="zh-TW" b="1" dirty="0" err="1">
                <a:solidFill>
                  <a:srgbClr val="80D8F8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FFE08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80D8A8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altLang="zh-TW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(3,)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3486856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6862" y="3534356"/>
            <a:ext cx="10820400" cy="332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in(</a:t>
            </a:r>
            <a:r>
              <a:rPr lang="en-US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,y,z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[0:2]):</a:t>
            </a:r>
            <a:r>
              <a:rPr lang="en-US" b="1" kern="0" dirty="0">
                <a:solidFill>
                  <a:srgbClr val="FF0000"/>
                </a:solidFill>
              </a:rPr>
              <a:t>#Sizes</a:t>
            </a:r>
            <a:r>
              <a:rPr lang="en-US" sz="2000" b="1" kern="0" dirty="0">
                <a:solidFill>
                  <a:srgbClr val="FF0000"/>
                </a:solidFill>
              </a:rPr>
              <a:t> </a:t>
            </a:r>
            <a:r>
              <a:rPr lang="en-US" b="1" kern="0" dirty="0">
                <a:solidFill>
                  <a:srgbClr val="FF0000"/>
                </a:solidFill>
              </a:rPr>
              <a:t>must</a:t>
            </a:r>
            <a:r>
              <a:rPr lang="en-US" sz="2000" b="1" kern="0" dirty="0">
                <a:solidFill>
                  <a:srgbClr val="FF0000"/>
                </a:solidFill>
              </a:rPr>
              <a:t> </a:t>
            </a:r>
            <a:r>
              <a:rPr lang="en-US" b="1" kern="0" dirty="0">
                <a:solidFill>
                  <a:srgbClr val="FF0000"/>
                </a:solidFill>
              </a:rPr>
              <a:t>match!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,",",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j,",",k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9165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;y=(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'a'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[2]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(3,)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);z=(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'c'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in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):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=" , "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1 , 2 , 3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 ,  ,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3280528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6862" y="3534356"/>
            <a:ext cx="10820400" cy="332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in(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[0:2]):</a:t>
            </a:r>
            <a:r>
              <a:rPr lang="en-US" b="1" kern="0" dirty="0">
                <a:solidFill>
                  <a:srgbClr val="FF0000"/>
                </a:solidFill>
              </a:rPr>
              <a:t>#Sizes</a:t>
            </a:r>
            <a:r>
              <a:rPr lang="en-US" sz="2000" b="1" kern="0" dirty="0">
                <a:solidFill>
                  <a:srgbClr val="FF0000"/>
                </a:solidFill>
              </a:rPr>
              <a:t> </a:t>
            </a:r>
            <a:r>
              <a:rPr lang="en-US" b="1" kern="0" dirty="0">
                <a:solidFill>
                  <a:srgbClr val="FF0000"/>
                </a:solidFill>
              </a:rPr>
              <a:t>must</a:t>
            </a:r>
            <a:r>
              <a:rPr lang="en-US" sz="2000" b="1" kern="0" dirty="0">
                <a:solidFill>
                  <a:srgbClr val="FF0000"/>
                </a:solidFill>
              </a:rPr>
              <a:t> </a:t>
            </a:r>
            <a:r>
              <a:rPr lang="en-US" b="1" kern="0" dirty="0">
                <a:solidFill>
                  <a:srgbClr val="FF0000"/>
                </a:solidFill>
              </a:rPr>
              <a:t>match!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,",",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j,",",k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8788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x=(</a:t>
            </a:r>
            <a:r>
              <a:rPr lang="en-US" b="1" kern="0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;z=(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'c'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in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):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=" , "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1 , 2 , 3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 ,  ,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3135350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6862" y="3534356"/>
            <a:ext cx="10820400" cy="332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in(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[0:2]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):</a:t>
            </a:r>
            <a:r>
              <a:rPr lang="en-US" b="1" kern="0" dirty="0">
                <a:solidFill>
                  <a:srgbClr val="FF0000"/>
                </a:solidFill>
              </a:rPr>
              <a:t>#Sizes</a:t>
            </a:r>
            <a:r>
              <a:rPr lang="en-US" sz="2000" b="1" kern="0" dirty="0">
                <a:solidFill>
                  <a:srgbClr val="FF0000"/>
                </a:solidFill>
              </a:rPr>
              <a:t> </a:t>
            </a:r>
            <a:r>
              <a:rPr lang="en-US" b="1" kern="0" dirty="0">
                <a:solidFill>
                  <a:srgbClr val="FF0000"/>
                </a:solidFill>
              </a:rPr>
              <a:t>must</a:t>
            </a:r>
            <a:r>
              <a:rPr lang="en-US" sz="2000" b="1" kern="0" dirty="0">
                <a:solidFill>
                  <a:srgbClr val="FF0000"/>
                </a:solidFill>
              </a:rPr>
              <a:t> </a:t>
            </a:r>
            <a:r>
              <a:rPr lang="en-US" b="1" kern="0" dirty="0">
                <a:solidFill>
                  <a:srgbClr val="FF0000"/>
                </a:solidFill>
              </a:rPr>
              <a:t>match!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,",",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j,",",k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Traceback</a:t>
            </a:r>
            <a:r>
              <a:rPr lang="en-US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  File "&lt;</a:t>
            </a:r>
            <a:r>
              <a:rPr lang="en-US" kern="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stdin</a:t>
            </a:r>
            <a:r>
              <a:rPr lang="en-US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ValueError</a:t>
            </a:r>
            <a:r>
              <a:rPr lang="en-US" b="1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:</a:t>
            </a:r>
            <a:r>
              <a:rPr lang="en-US" sz="2000" b="1" kern="0" dirty="0"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need</a:t>
            </a:r>
            <a:r>
              <a:rPr 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more</a:t>
            </a:r>
            <a:r>
              <a:rPr 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than</a:t>
            </a:r>
            <a:r>
              <a:rPr 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values</a:t>
            </a:r>
            <a:r>
              <a:rPr 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to</a:t>
            </a:r>
            <a:r>
              <a:rPr lang="en-US" sz="2000" b="1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  <a:latin typeface="Lucida Console" panose="020B0609040504020204" pitchFamily="49" charset="0"/>
              </a:rPr>
              <a:t>unpack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8788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x=(</a:t>
            </a:r>
            <a:r>
              <a:rPr lang="en-US" b="1" kern="0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);y=(</a:t>
            </a:r>
            <a:r>
              <a:rPr lang="en-US" b="1" kern="0" dirty="0">
                <a:solidFill>
                  <a:srgbClr val="80D8F8"/>
                </a:solidFill>
                <a:latin typeface="Lucida Console" panose="020B0609040504020204" pitchFamily="49" charset="0"/>
              </a:rPr>
              <a:t>'a'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E080"/>
                </a:solidFill>
                <a:latin typeface="Lucida Console" panose="020B0609040504020204" pitchFamily="49" charset="0"/>
              </a:rPr>
              <a:t>[2]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80D8A8"/>
                </a:solidFill>
                <a:latin typeface="Lucida Console" panose="020B0609040504020204" pitchFamily="49" charset="0"/>
              </a:rPr>
              <a:t>(3,)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'c'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in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):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=" , "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1 , 2 , 3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1 ,  ,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2662" y="2057400"/>
            <a:ext cx="990600" cy="685800"/>
          </a:xfrm>
          <a:prstGeom prst="wedgeRoundRectCallout">
            <a:avLst>
              <a:gd name="adj1" fmla="val 3398"/>
              <a:gd name="adj2" fmla="val 1725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gave 2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49462" y="2057400"/>
            <a:ext cx="990600" cy="685800"/>
          </a:xfrm>
          <a:prstGeom prst="wedgeRoundRectCallout">
            <a:avLst>
              <a:gd name="adj1" fmla="val 3398"/>
              <a:gd name="adj2" fmla="val 1725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need 3</a:t>
            </a:r>
            <a:endParaRPr lang="zh-TW" alt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55831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263" y="838200"/>
            <a:ext cx="8797491" cy="6019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200" spc="-10" dirty="0"/>
              <a:t>A list can be </a:t>
            </a:r>
            <a:r>
              <a:rPr lang="en-US" altLang="en-US" sz="3200" i="1" spc="-10" dirty="0" smtClean="0"/>
              <a:t>comprehended</a:t>
            </a:r>
            <a:r>
              <a:rPr lang="en-US" altLang="en-US" sz="3200" spc="-10" dirty="0" smtClean="0"/>
              <a:t> (created </a:t>
            </a:r>
            <a:r>
              <a:rPr lang="en-US" altLang="en-US" sz="3200" i="1" spc="-10" dirty="0" smtClean="0"/>
              <a:t>in-place</a:t>
            </a:r>
            <a:r>
              <a:rPr lang="en-US" altLang="en-US" sz="3200" spc="-10" dirty="0"/>
              <a:t>)</a:t>
            </a:r>
            <a:r>
              <a:rPr lang="en-US" altLang="en-US" sz="3200" spc="-10" dirty="0" smtClean="0"/>
              <a:t> </a:t>
            </a:r>
            <a:r>
              <a:rPr lang="en-US" altLang="en-US" sz="3200" dirty="0"/>
              <a:t>immediately as its elements are </a:t>
            </a:r>
            <a:r>
              <a:rPr lang="en-US" altLang="en-US" sz="3200" dirty="0" smtClean="0"/>
              <a:t>calculated: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3*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[{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9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},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}]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Set comprehension: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27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Dictionary comprehension: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US" altLang="en-US" sz="2800" dirty="0" err="1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accent2"/>
                </a:solidFill>
                <a:latin typeface="Lucida Console" pitchFamily="49" charset="0"/>
              </a:rPr>
              <a:t>**4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for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x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(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)}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{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16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: </a:t>
            </a:r>
            <a:r>
              <a:rPr lang="en-US" altLang="en-US" sz="2800" dirty="0">
                <a:solidFill>
                  <a:srgbClr val="CC3399"/>
                </a:solidFill>
                <a:latin typeface="Lucida Console" pitchFamily="49" charset="0"/>
              </a:rPr>
              <a:t>81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r>
              <a:rPr lang="en-US" altLang="en-US" sz="3200" b="1" dirty="0" smtClean="0">
                <a:solidFill>
                  <a:srgbClr val="7030A0"/>
                </a:solidFill>
              </a:rPr>
              <a:t>But tuples </a:t>
            </a:r>
            <a:r>
              <a:rPr lang="en-US" altLang="en-US" sz="3200" b="1" dirty="0">
                <a:solidFill>
                  <a:srgbClr val="7030A0"/>
                </a:solidFill>
              </a:rPr>
              <a:t>and strings don’t </a:t>
            </a:r>
            <a:r>
              <a:rPr lang="en-US" altLang="en-US" sz="3200" b="1" dirty="0" smtClean="0">
                <a:solidFill>
                  <a:srgbClr val="7030A0"/>
                </a:solidFill>
              </a:rPr>
              <a:t>work.</a:t>
            </a:r>
            <a:endParaRPr lang="en-US" alt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65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296864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Multiple Assignment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9165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x=(1,2,3);y=('a',[2],(3,));z=(1,'','c')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for </a:t>
            </a:r>
            <a:r>
              <a:rPr lang="en-US" kern="0" dirty="0" err="1">
                <a:latin typeface="Lucida Console" panose="020B0609040504020204" pitchFamily="49" charset="0"/>
              </a:rPr>
              <a:t>i,j,k</a:t>
            </a:r>
            <a:r>
              <a:rPr lang="en-US" kern="0" dirty="0">
                <a:latin typeface="Lucida Console" panose="020B0609040504020204" pitchFamily="49" charset="0"/>
              </a:rPr>
              <a:t> in (</a:t>
            </a:r>
            <a:r>
              <a:rPr lang="en-US" kern="0" dirty="0" err="1">
                <a:latin typeface="Lucida Console" panose="020B0609040504020204" pitchFamily="49" charset="0"/>
              </a:rPr>
              <a:t>x,y,z</a:t>
            </a:r>
            <a:r>
              <a:rPr lang="en-US" kern="0" dirty="0">
                <a:latin typeface="Lucida Console" panose="020B0609040504020204" pitchFamily="49" charset="0"/>
              </a:rPr>
              <a:t>): </a:t>
            </a:r>
            <a:r>
              <a:rPr lang="en-US" b="1" kern="0" dirty="0">
                <a:solidFill>
                  <a:srgbClr val="FF0000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print (</a:t>
            </a:r>
            <a:r>
              <a:rPr lang="en-US" kern="0" dirty="0" err="1">
                <a:latin typeface="Lucida Console" panose="020B0609040504020204" pitchFamily="49" charset="0"/>
              </a:rPr>
              <a:t>i,j,k</a:t>
            </a:r>
            <a:r>
              <a:rPr lang="en-US" altLang="zh-TW" kern="0" dirty="0" err="1"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latin typeface="Lucida Console" panose="020B0609040504020204" pitchFamily="49" charset="0"/>
              </a:rPr>
              <a:t>=" , "</a:t>
            </a:r>
            <a:r>
              <a:rPr lang="en-US" kern="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latin typeface="Lucida Console" panose="020B0609040504020204" pitchFamily="49" charset="0"/>
              </a:rPr>
              <a:t>1 , 2 , 3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latin typeface="Lucida Console" panose="020B0609040504020204" pitchFamily="49" charset="0"/>
              </a:rPr>
              <a:t>1 ,  ,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3459435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</a:t>
            </a:r>
            <a:r>
              <a:rPr lang="en-US" altLang="en-US" sz="4400" spc="-1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omp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r</a:t>
            </a:r>
            <a:r>
              <a:rPr lang="en-US" altLang="en-US" sz="4400" spc="-3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ehension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spc="-3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400" b="1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/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smtClean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nested</a:t>
            </a:r>
            <a:r>
              <a:rPr lang="en-US" altLang="en-US" sz="4000" dirty="0" smtClean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loops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838200"/>
            <a:ext cx="9288464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A loop nested in a loop within a comprehension: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vec1 = ['A','B','C']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2800" dirty="0">
                <a:latin typeface="Lucida Console" panose="020B0609040504020204" pitchFamily="49" charset="0"/>
              </a:rPr>
              <a:t>  </a:t>
            </a:r>
            <a:r>
              <a:rPr lang="fr-FR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fr-FR" altLang="zh-TW" sz="2800" dirty="0">
                <a:latin typeface="Lucida Console" panose="020B0609040504020204" pitchFamily="49" charset="0"/>
              </a:rPr>
              <a:t> vec2 = ['1','2','3','4']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zh-TW" sz="2800" dirty="0"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latin typeface="Lucida Console" panose="020B0609040504020204" pitchFamily="49" charset="0"/>
              </a:rPr>
              <a:t>+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vec1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b="1" u="sng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latin typeface="Lucida Console" panose="020B0609040504020204" pitchFamily="49" charset="0"/>
              </a:rPr>
              <a:t> in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vec2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  </a:t>
            </a:r>
            <a:r>
              <a:rPr lang="pt-BR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pt-BR" altLang="zh-TW" sz="2800" dirty="0">
                <a:latin typeface="Lucida Console" panose="020B0609040504020204" pitchFamily="49" charset="0"/>
              </a:rPr>
              <a:t>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pt-BR" altLang="zh-TW" sz="2800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2800" dirty="0">
                <a:latin typeface="Lucida Console" panose="020B0609040504020204" pitchFamily="49" charset="0"/>
              </a:rPr>
              <a:t> 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B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pt-BR" altLang="zh-TW" sz="2800" dirty="0">
                <a:latin typeface="Lucida Console" panose="020B0609040504020204" pitchFamily="49" charset="0"/>
              </a:rPr>
              <a:t>', '</a:t>
            </a:r>
            <a:r>
              <a:rPr lang="pt-BR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pt-BR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pt-BR" altLang="zh-TW" sz="2800" dirty="0" smtClean="0">
                <a:latin typeface="Lucida Console" panose="020B0609040504020204" pitchFamily="49" charset="0"/>
              </a:rPr>
              <a:t>'</a:t>
            </a:r>
            <a:r>
              <a:rPr lang="pt-BR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endParaRPr lang="pt-BR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altLang="zh-TW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The following </a:t>
            </a:r>
            <a:r>
              <a:rPr lang="en-US" altLang="en-US" sz="3200" dirty="0" smtClean="0">
                <a:solidFill>
                  <a:schemeClr val="tx1"/>
                </a:solidFill>
              </a:rPr>
              <a:t>use parallel--but </a:t>
            </a:r>
            <a:r>
              <a:rPr lang="en-US" altLang="en-US" sz="3200" dirty="0">
                <a:solidFill>
                  <a:schemeClr val="tx1"/>
                </a:solidFill>
              </a:rPr>
              <a:t>not </a:t>
            </a:r>
            <a:r>
              <a:rPr lang="en-US" altLang="en-US" sz="3200" dirty="0" smtClean="0">
                <a:solidFill>
                  <a:schemeClr val="tx1"/>
                </a:solidFill>
              </a:rPr>
              <a:t>nested--loops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  <a:endParaRPr lang="en-US" altLang="en-US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in ("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","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{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[[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],(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),{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}]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3, 7, 11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00" spc="-3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000" b="1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/</a:t>
            </a:r>
            <a:r>
              <a:rPr lang="en-US" altLang="en-US" sz="40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smtClean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ifs</a:t>
            </a:r>
            <a:endParaRPr lang="en-US" altLang="en-US" sz="440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" y="838200"/>
            <a:ext cx="8991600" cy="6019800"/>
          </a:xfrm>
        </p:spPr>
        <p:txBody>
          <a:bodyPr/>
          <a:lstStyle/>
          <a:p>
            <a:pPr marL="287338" indent="-287338">
              <a:spcBef>
                <a:spcPts val="0"/>
              </a:spcBef>
            </a:pPr>
            <a:r>
              <a:rPr lang="en-US" altLang="en-US" sz="3200" dirty="0"/>
              <a:t>Only</a:t>
            </a:r>
            <a:r>
              <a:rPr lang="en-US" altLang="en-US" sz="2800" dirty="0"/>
              <a:t> </a:t>
            </a:r>
            <a:r>
              <a:rPr lang="en-US" altLang="en-US" sz="3200" dirty="0"/>
              <a:t>adds</a:t>
            </a:r>
            <a:r>
              <a:rPr lang="en-US" altLang="en-US" sz="2800" dirty="0"/>
              <a:t> </a:t>
            </a:r>
            <a:r>
              <a:rPr lang="en-US" altLang="en-US" sz="3200" dirty="0"/>
              <a:t>to</a:t>
            </a:r>
            <a:r>
              <a:rPr lang="en-US" altLang="en-US" sz="2800" dirty="0"/>
              <a:t> </a:t>
            </a:r>
            <a:r>
              <a:rPr lang="en-US" altLang="en-US" sz="3200" dirty="0"/>
              <a:t>the</a:t>
            </a:r>
            <a:r>
              <a:rPr lang="en-US" altLang="en-US" sz="2800" dirty="0"/>
              <a:t> </a:t>
            </a:r>
            <a:r>
              <a:rPr lang="en-US" altLang="en-US" sz="3200" dirty="0"/>
              <a:t>list/set/</a:t>
            </a:r>
            <a:r>
              <a:rPr lang="en-US" altLang="en-US" sz="3200" dirty="0" err="1"/>
              <a:t>dict</a:t>
            </a:r>
            <a:r>
              <a:rPr lang="en-US" altLang="en-US" sz="2800" dirty="0"/>
              <a:t> </a:t>
            </a:r>
            <a:r>
              <a:rPr lang="en-US" altLang="en-US" sz="3200" dirty="0"/>
              <a:t>if</a:t>
            </a:r>
            <a:r>
              <a:rPr lang="en-US" altLang="en-US" sz="2800" dirty="0"/>
              <a:t> </a:t>
            </a:r>
            <a:r>
              <a:rPr lang="en-US" altLang="en-US" sz="3200" dirty="0"/>
              <a:t>condition</a:t>
            </a:r>
            <a:r>
              <a:rPr lang="en-US" altLang="en-US" sz="2800" dirty="0"/>
              <a:t> </a:t>
            </a:r>
            <a:r>
              <a:rPr lang="en-US" altLang="en-US" sz="3200" dirty="0"/>
              <a:t>is</a:t>
            </a:r>
            <a:r>
              <a:rPr lang="en-US" altLang="en-US" sz="2800" dirty="0"/>
              <a:t> </a:t>
            </a:r>
            <a:r>
              <a:rPr lang="en-US" altLang="en-US" sz="3200" dirty="0"/>
              <a:t>true: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vec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= [2,4,6]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3*x </a:t>
            </a:r>
            <a:r>
              <a:rPr lang="en-US" altLang="en-US" sz="2800" b="1" dirty="0">
                <a:solidFill>
                  <a:srgbClr val="CC3399"/>
                </a:solidFill>
                <a:latin typeface="Lucida Console" pitchFamily="49" charset="0"/>
              </a:rPr>
              <a:t>for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x in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vec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u="sng" dirty="0">
                <a:solidFill>
                  <a:srgbClr val="CC3399"/>
                </a:solidFill>
                <a:latin typeface="Lucida Console" pitchFamily="49" charset="0"/>
              </a:rPr>
              <a:t>if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x &gt; 3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12, 18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dirty="0">
                <a:solidFill>
                  <a:srgbClr val="CC3399"/>
                </a:solidFill>
                <a:latin typeface="Lucida Console" pitchFamily="49" charset="0"/>
              </a:rPr>
              <a:t>for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range(20) </a:t>
            </a:r>
            <a:r>
              <a:rPr lang="en-US" altLang="en-US" sz="2800" b="1" u="sng" dirty="0">
                <a:solidFill>
                  <a:srgbClr val="CC3399"/>
                </a:solidFill>
                <a:latin typeface="Lucida Console" pitchFamily="49" charset="0"/>
              </a:rPr>
              <a:t>if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i%2==1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1, 3, 5, 7, 9, 11, 13, 15, 17, 19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from math import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endParaRPr lang="en-US" altLang="en-US" sz="28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 #(</a:t>
            </a:r>
            <a:r>
              <a:rPr lang="en-US" altLang="en-US" sz="2800" dirty="0" err="1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gcd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= greatest common denominator)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b="1" dirty="0">
                <a:solidFill>
                  <a:srgbClr val="CC3399"/>
                </a:solidFill>
                <a:latin typeface="Lucida Console" pitchFamily="49" charset="0"/>
              </a:rPr>
              <a:t>for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in range(60)</a:t>
            </a:r>
            <a:r>
              <a:rPr lang="en-US" altLang="en-US" sz="2800" b="1" u="sng" dirty="0">
                <a:solidFill>
                  <a:srgbClr val="CC3399"/>
                </a:solidFill>
                <a:latin typeface="Lucida Console" pitchFamily="49" charset="0"/>
              </a:rPr>
              <a:t>if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(60,i)==2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  <a:r>
              <a:rPr lang="en-US" altLang="en-US" sz="2800" dirty="0">
                <a:solidFill>
                  <a:schemeClr val="tx1"/>
                </a:solidFill>
                <a:latin typeface="Lucida Console" pitchFamily="49" charset="0"/>
              </a:rPr>
              <a:t>2, 34, 58, 38, 14, 46, 22, 26</a:t>
            </a:r>
            <a:r>
              <a:rPr lang="en-US" altLang="en-US" sz="28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2" y="1273996"/>
            <a:ext cx="8915400" cy="5507804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TW" sz="40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assume the following file exists:</a:t>
            </a:r>
            <a:endParaRPr lang="zh-TW" altLang="zh-TW" sz="2800" dirty="0">
              <a:solidFill>
                <a:srgbClr val="303336"/>
              </a:solidFill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prime.py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from math import 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, </a:t>
            </a:r>
            <a:r>
              <a:rPr lang="en-US" altLang="zh-TW" sz="2400" dirty="0" err="1"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latin typeface="Lucida Console" panose="020B0609040504020204" pitchFamily="49" charset="0"/>
              </a:rPr>
              <a:t>, floor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CC3399"/>
                </a:solidFill>
                <a:latin typeface="Lucida Console" panose="020B0609040504020204" pitchFamily="49" charset="0"/>
              </a:rPr>
              <a:t> prime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   '''Tests if the argument is prime (</a:t>
            </a:r>
            <a:r>
              <a:rPr lang="zh-TW" altLang="en-US" sz="2400" dirty="0">
                <a:latin typeface="Lucida Console" panose="020B0609040504020204" pitchFamily="49" charset="0"/>
              </a:rPr>
              <a:t>質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數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).'''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a&lt;2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for </a:t>
            </a:r>
            <a:r>
              <a:rPr lang="en-US" altLang="zh-TW" sz="2400" dirty="0" err="1"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</a:rPr>
              <a:t> in range(2,floor(</a:t>
            </a:r>
            <a:r>
              <a:rPr lang="en-US" altLang="zh-TW" sz="2400" dirty="0" err="1">
                <a:latin typeface="Lucida Console" panose="020B0609040504020204" pitchFamily="49" charset="0"/>
              </a:rPr>
              <a:t>sqrt</a:t>
            </a:r>
            <a:r>
              <a:rPr lang="en-US" altLang="zh-TW" sz="2400" dirty="0">
                <a:latin typeface="Lucida Console" panose="020B0609040504020204" pitchFamily="49" charset="0"/>
              </a:rPr>
              <a:t>(a))+1):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   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gcd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i,a</a:t>
            </a:r>
            <a:r>
              <a:rPr lang="en-US" altLang="zh-TW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)&gt;1</a:t>
            </a:r>
            <a:r>
              <a:rPr lang="en-US" altLang="zh-TW" sz="2400" dirty="0">
                <a:latin typeface="Lucida Console" panose="020B0609040504020204" pitchFamily="49" charset="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 False</a:t>
            </a:r>
          </a:p>
          <a:p>
            <a:pPr marL="0" indent="0"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</a:rPr>
              <a:t>return True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zh-TW" sz="2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indent="0" algn="ctr">
              <a:spcBef>
                <a:spcPct val="0"/>
              </a:spcBef>
              <a:buClrTx/>
              <a:buNone/>
            </a:pPr>
            <a:r>
              <a:rPr lang="en-US" altLang="zh-TW" sz="2800" dirty="0" smtClean="0">
                <a:solidFill>
                  <a:srgbClr val="242729"/>
                </a:solidFill>
                <a:cs typeface="Arial" panose="020B0604020202020204" pitchFamily="34" charset="0"/>
              </a:rPr>
              <a:t>…on </a:t>
            </a:r>
            <a:r>
              <a:rPr lang="en-US" altLang="zh-TW" sz="2800" dirty="0">
                <a:solidFill>
                  <a:srgbClr val="242729"/>
                </a:solidFill>
                <a:cs typeface="Arial" panose="020B0604020202020204" pitchFamily="34" charset="0"/>
              </a:rPr>
              <a:t>the </a:t>
            </a:r>
            <a:r>
              <a:rPr lang="en-US" altLang="zh-TW" sz="2800" dirty="0" smtClean="0">
                <a:solidFill>
                  <a:srgbClr val="242729"/>
                </a:solidFill>
                <a:cs typeface="Arial" panose="020B0604020202020204" pitchFamily="34" charset="0"/>
              </a:rPr>
              <a:t>next slide, </a:t>
            </a:r>
            <a:r>
              <a:rPr lang="en-US" altLang="zh-TW" sz="2800" dirty="0">
                <a:solidFill>
                  <a:srgbClr val="242729"/>
                </a:solidFill>
                <a:cs typeface="Arial" panose="020B0604020202020204" pitchFamily="34" charset="0"/>
              </a:rPr>
              <a:t>we will </a:t>
            </a:r>
            <a:r>
              <a:rPr lang="en-US" altLang="zh-TW" sz="2800" dirty="0" smtClean="0">
                <a:solidFill>
                  <a:srgbClr val="242729"/>
                </a:solidFill>
                <a:cs typeface="Arial" panose="020B0604020202020204" pitchFamily="34" charset="0"/>
              </a:rPr>
              <a:t>import </a:t>
            </a:r>
            <a:r>
              <a:rPr lang="en-US" altLang="zh-TW" sz="2800" dirty="0">
                <a:solidFill>
                  <a:srgbClr val="242729"/>
                </a:solidFill>
                <a:cs typeface="Arial" panose="020B0604020202020204" pitchFamily="34" charset="0"/>
              </a:rPr>
              <a:t>this file…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Comprehensions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can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make</a:t>
            </a:r>
            <a:endParaRPr lang="en-US" altLang="en-US" sz="440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9861" y="503434"/>
            <a:ext cx="9144000" cy="81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smaller lists</a:t>
            </a:r>
            <a:endParaRPr lang="en-US" altLang="en-US" sz="4400" kern="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00391" y="3703760"/>
            <a:ext cx="1396181" cy="1533833"/>
          </a:xfrm>
          <a:prstGeom prst="wedgeRoundRectCallout">
            <a:avLst>
              <a:gd name="adj1" fmla="val 59510"/>
              <a:gd name="adj2" fmla="val -11083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sqrt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=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square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root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906200" y="3709090"/>
            <a:ext cx="1966450" cy="2423653"/>
          </a:xfrm>
          <a:prstGeom prst="wedgeRoundRectCallout">
            <a:avLst>
              <a:gd name="adj1" fmla="val 11905"/>
              <a:gd name="adj2" fmla="val -896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gcd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=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greatest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common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denominator</a:t>
            </a:r>
            <a:br>
              <a:rPr kumimoji="0" lang="en-US" sz="28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(</a:t>
            </a:r>
            <a:r>
              <a:rPr kumimoji="0" lang="zh-TW" altLang="en-US" sz="2300" b="1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最大共享分母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877579" y="3709922"/>
            <a:ext cx="1396181" cy="2384321"/>
          </a:xfrm>
          <a:prstGeom prst="wedgeRoundRectCallout">
            <a:avLst>
              <a:gd name="adj1" fmla="val -24966"/>
              <a:gd name="adj2" fmla="val -9089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floor=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largest integer that is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X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88551" y="3698509"/>
            <a:ext cx="1700968" cy="1504334"/>
          </a:xfrm>
          <a:prstGeom prst="wedgeRoundRectCallout">
            <a:avLst>
              <a:gd name="adj1" fmla="val 17950"/>
              <a:gd name="adj2" fmla="val -861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prime number=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(</a:t>
            </a:r>
            <a:r>
              <a:rPr kumimoji="0" lang="zh-TW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Times New Roman" panose="02020603050405020304" pitchFamily="18" charset="0"/>
              </a:rPr>
              <a:t>質數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)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2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2" y="1212350"/>
            <a:ext cx="9220200" cy="564565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from prime import prime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#The following lists all primes &lt; 15: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b="1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(x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[2, 3, 5, 7, 11, 13]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numbers &lt; 15 where 2x+1 is prime: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[x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b="1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  <a:endParaRPr lang="en-US" altLang="zh-TW" sz="2400" dirty="0">
              <a:latin typeface="Arial Narrow" panose="020B0606020202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[1, 2, 3, 5, 6, 8, 9, 11, 14]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#This gives the corresponding 2x+1 numbers: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  <a:r>
              <a:rPr lang="en-US" altLang="zh-TW" sz="2400" dirty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[2*x+1 for x in range(15) </a:t>
            </a:r>
            <a:r>
              <a:rPr lang="en-US" altLang="zh-TW" sz="2400" b="1" dirty="0">
                <a:solidFill>
                  <a:srgbClr val="339933"/>
                </a:solidFill>
                <a:latin typeface="Lucida Console" panose="020B0609040504020204" pitchFamily="49" charset="0"/>
              </a:rPr>
              <a:t>if </a:t>
            </a:r>
            <a:r>
              <a:rPr lang="en-US" altLang="zh-TW" sz="2400" b="1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prime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(2*x+1</a:t>
            </a:r>
            <a:r>
              <a:rPr lang="en-US" altLang="zh-TW" sz="2400" dirty="0">
                <a:latin typeface="Lucida Console" panose="020B0609040504020204" pitchFamily="49" charset="0"/>
              </a:rPr>
              <a:t>)]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rgbClr val="2D2DB9"/>
                </a:solidFill>
                <a:latin typeface="Lucida Console" panose="020B0609040504020204" pitchFamily="49" charset="0"/>
              </a:rPr>
              <a:t>[3, 5, 7, 11, 13, 17, 19, 23, 29]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&gt;&gt;&gt;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" y="0"/>
            <a:ext cx="9144000" cy="762000"/>
          </a:xfrm>
        </p:spPr>
        <p:txBody>
          <a:bodyPr/>
          <a:lstStyle/>
          <a:p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Some list comprehensions</a:t>
            </a:r>
            <a:r>
              <a:rPr lang="en-US" altLang="en-US" sz="40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that</a:t>
            </a:r>
            <a:endParaRPr lang="en-US" altLang="en-US" sz="440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9861" y="503434"/>
            <a:ext cx="9144000" cy="81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use</a:t>
            </a:r>
            <a:r>
              <a:rPr lang="en-US" altLang="en-US" sz="40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4400" kern="0" spc="-1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he</a:t>
            </a:r>
            <a:r>
              <a:rPr lang="en-US" altLang="en-US" sz="4000" kern="0" spc="-1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kern="0" spc="-1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p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ri</a:t>
            </a:r>
            <a:r>
              <a:rPr lang="en-US" altLang="en-US" sz="4400" kern="0" spc="-1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m</a:t>
            </a:r>
            <a:r>
              <a:rPr lang="en-US" altLang="en-US" sz="4400" kern="0" spc="-2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</a:t>
            </a:r>
            <a:r>
              <a:rPr lang="en-US" altLang="en-US" sz="4400" b="1" kern="0" spc="-50" dirty="0" smtClean="0">
                <a:solidFill>
                  <a:schemeClr val="accent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(</a:t>
            </a:r>
            <a:r>
              <a:rPr lang="en-US" altLang="en-US" sz="800" b="1" kern="0" spc="-50" dirty="0" smtClean="0">
                <a:solidFill>
                  <a:schemeClr val="accent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b="1" kern="0" spc="-50" dirty="0" smtClean="0">
                <a:solidFill>
                  <a:schemeClr val="accent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)</a:t>
            </a:r>
            <a:r>
              <a:rPr lang="en-US" altLang="en-US" sz="40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fu</a:t>
            </a:r>
            <a:r>
              <a:rPr lang="en-US" altLang="en-US" sz="4400" kern="0" spc="-10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n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cti</a:t>
            </a:r>
            <a:r>
              <a:rPr lang="en-US" altLang="en-US" sz="4400" kern="0" spc="-1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o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n</a:t>
            </a:r>
            <a:r>
              <a:rPr lang="en-US" altLang="en-US" sz="40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kern="0" spc="-1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</a:t>
            </a:r>
            <a:r>
              <a:rPr lang="en-US" altLang="en-US" sz="40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kern="0" spc="-50" dirty="0" smtClean="0">
                <a:solidFill>
                  <a:schemeClr val="accent6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made:</a:t>
            </a:r>
            <a:endParaRPr lang="en-US" altLang="en-US" sz="4400" kern="0" spc="-5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5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StillLeft=_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'zip']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199" spc="-100" dirty="0">
                <a:solidFill>
                  <a:srgbClr val="2D2DB9"/>
                </a:solidFill>
              </a:rPr>
              <a:t>Remaining Built-in Functions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18436" y="645400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574182" y="287599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Lecture 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7</a:t>
            </a: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/>
            </a:r>
            <a:br>
              <a:rPr lang="en-US" sz="24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Slide 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162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5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StillLeft=_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199" spc="-100" dirty="0">
                <a:solidFill>
                  <a:srgbClr val="2D2DB9"/>
                </a:solidFill>
              </a:rPr>
              <a:t>Remaining Built-in Functions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18436" y="6454004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69" y="205"/>
            <a:ext cx="9729788" cy="866361"/>
          </a:xfrm>
          <a:prstGeom prst="rect">
            <a:avLst/>
          </a:prstGeom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2D2DB9"/>
                </a:solidFill>
              </a:rPr>
              <a:t>Everything is an Object</a:t>
            </a:r>
            <a:r>
              <a:rPr lang="en-US" altLang="en-US" sz="4441" dirty="0">
                <a:solidFill>
                  <a:srgbClr val="2D2DB9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2D2DB9"/>
              </a:solidFill>
              <a:latin typeface="Cooper Black" panose="0208090404030B020404" pitchFamily="18" charset="0"/>
            </a:endParaRP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832771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59" y="847556"/>
            <a:ext cx="8605254" cy="5559146"/>
          </a:xfrm>
        </p:spPr>
        <p:txBody>
          <a:bodyPr/>
          <a:lstStyle/>
          <a:p>
            <a:pPr marL="0" indent="0">
              <a:spcAft>
                <a:spcPts val="1799"/>
              </a:spcAft>
              <a:buNone/>
              <a:defRPr/>
            </a:pPr>
            <a:r>
              <a:rPr lang="en-US" sz="3198" dirty="0">
                <a:solidFill>
                  <a:srgbClr val="FF0000"/>
                </a:solidFill>
              </a:rPr>
              <a:t>For example, functions can be added into lists, just like you would add anything else: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def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 f(x):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print("The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number:",x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 = [3.0,f,7]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[3.0, &lt;function f at </a:t>
            </a:r>
            <a:r>
              <a:rPr lang="en-US" sz="239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0x6ffffdccbf8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&gt;, 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print(l[1])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0x6ffffdccbf8&gt;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l.append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(f)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l[3]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0x6ffffdccbf8&gt;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42704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7</a:t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50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25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69" y="205"/>
            <a:ext cx="9729788" cy="866361"/>
          </a:xfrm>
          <a:prstGeom prst="rect">
            <a:avLst/>
          </a:prstGeom>
          <a:solidFill>
            <a:schemeClr val="bg1"/>
          </a:solidFill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2D2DB9"/>
                </a:solidFill>
              </a:rPr>
              <a:t>Everything is an Object</a:t>
            </a:r>
            <a:r>
              <a:rPr lang="en-US" altLang="en-US" sz="4441" dirty="0">
                <a:solidFill>
                  <a:srgbClr val="2D2DB9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2D2DB9"/>
              </a:solidFill>
              <a:latin typeface="Cooper Black" panose="0208090404030B020404" pitchFamily="18" charset="0"/>
            </a:endParaRP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832771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59" y="847556"/>
            <a:ext cx="8605254" cy="5559146"/>
          </a:xfrm>
        </p:spPr>
        <p:txBody>
          <a:bodyPr/>
          <a:lstStyle/>
          <a:p>
            <a:pPr marL="0" indent="0">
              <a:spcAft>
                <a:spcPts val="1799"/>
              </a:spcAft>
              <a:buNone/>
              <a:defRPr/>
            </a:pPr>
            <a:r>
              <a:rPr lang="en-US" sz="3198" dirty="0">
                <a:solidFill>
                  <a:srgbClr val="FF0000"/>
                </a:solidFill>
              </a:rPr>
              <a:t>For example, functions can be added into lists, just like you would add anything else: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def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 f(x):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print("The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number:",x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 = [3.0,f,7]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[3.0, &lt;function f at </a:t>
            </a:r>
            <a:r>
              <a:rPr lang="en-US" sz="2398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0x6ffffdccbf8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&gt;, 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print(l[1])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sz="2398" b="1" dirty="0">
                <a:solidFill>
                  <a:srgbClr val="FF0000"/>
                </a:solidFill>
                <a:latin typeface="Lucida Console" panose="020B0609040504020204" pitchFamily="49" charset="0"/>
              </a:rPr>
              <a:t>0x6ffffdccbf8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l.append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(f)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l[3]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sz="2398" b="1" dirty="0">
                <a:solidFill>
                  <a:srgbClr val="FF0000"/>
                </a:solidFill>
                <a:latin typeface="Lucida Console" panose="020B0609040504020204" pitchFamily="49" charset="0"/>
              </a:rPr>
              <a:t>0x6ffffdccbf8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442704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7</a:t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50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094922" y="2216426"/>
            <a:ext cx="2781543" cy="1033669"/>
          </a:xfrm>
          <a:prstGeom prst="wedgeRoundRectCallout">
            <a:avLst>
              <a:gd name="adj1" fmla="val 20401"/>
              <a:gd name="adj2" fmla="val 112859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  <a:t>What is this</a:t>
            </a:r>
            <a:b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</a:br>
            <a: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  <a:t>number?</a:t>
            </a:r>
            <a:endParaRPr lang="pt-BR" altLang="zh-TW" sz="2800" b="1" kern="0" spc="-93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946" y="1"/>
            <a:ext cx="9735832" cy="950976"/>
          </a:xfrm>
          <a:prstGeom prst="rect">
            <a:avLst/>
          </a:prstGeom>
          <a:solidFill>
            <a:schemeClr val="bg1"/>
          </a:solidFill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What is the number for an object?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094922" y="2216426"/>
            <a:ext cx="2781543" cy="1033669"/>
          </a:xfrm>
          <a:prstGeom prst="wedgeRoundRectCallout">
            <a:avLst>
              <a:gd name="adj1" fmla="val 348"/>
              <a:gd name="adj2" fmla="val -21356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  <a:t>What is this</a:t>
            </a:r>
            <a:b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</a:br>
            <a: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  <a:t>number?</a:t>
            </a:r>
            <a:endParaRPr lang="pt-BR" altLang="zh-TW" sz="2800" b="1" kern="0" spc="-93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flipV="1">
            <a:off x="5722846" y="3215555"/>
            <a:ext cx="683006" cy="637079"/>
          </a:xfrm>
          <a:prstGeom prst="triangle">
            <a:avLst>
              <a:gd name="adj" fmla="val 48521"/>
            </a:avLst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f():print("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f() was called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f()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f() was called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id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__)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#Each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object’s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id is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Return the identity of an object.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18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 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guaranteed to be unique among sim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taneou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sl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y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ex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ng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400" spc="-45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9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spc="-15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CPython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ob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US" altLang="zh-TW" sz="2400" spc="-45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400" spc="-35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r>
              <a:rPr lang="en-US" altLang="zh-TW" sz="1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ad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4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65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400" spc="-350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id(f)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7696580488728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hex(id(f))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'0x6fffff22e18'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print(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f,hex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(id(f)))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1"/>
            <a:ext cx="9735832" cy="934719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What is the number for an object?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36729" y="667481"/>
            <a:ext cx="853792" cy="573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870" indent="-34287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885" indent="-28572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00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061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222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381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54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70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5863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18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400" kern="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</a:br>
            <a:endParaRPr lang="en-US" altLang="zh-TW" sz="2400" kern="0" spc="-35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kern="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4094922" y="2216426"/>
            <a:ext cx="2781543" cy="1033669"/>
          </a:xfrm>
          <a:prstGeom prst="wedgeRoundRectCallout">
            <a:avLst>
              <a:gd name="adj1" fmla="val 348"/>
              <a:gd name="adj2" fmla="val -213564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  <a:t>What is this</a:t>
            </a:r>
            <a:b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</a:br>
            <a:r>
              <a:rPr lang="en-US" altLang="zh-TW" sz="3200" b="1" kern="0" dirty="0" smtClean="0">
                <a:solidFill>
                  <a:srgbClr val="FF0000"/>
                </a:solidFill>
                <a:ea typeface="MS PGothic" pitchFamily="34" charset="-128"/>
              </a:rPr>
              <a:t>number?</a:t>
            </a:r>
            <a:endParaRPr lang="pt-BR" altLang="zh-TW" sz="2800" b="1" kern="0" spc="-93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0262" y="0"/>
            <a:ext cx="8077200" cy="762000"/>
          </a:xfrm>
        </p:spPr>
        <p:txBody>
          <a:bodyPr/>
          <a:lstStyle/>
          <a:p>
            <a:r>
              <a:rPr lang="en-US" altLang="zh-TW" sz="4444" dirty="0">
                <a:solidFill>
                  <a:srgbClr val="2D2DB9"/>
                </a:solidFill>
                <a:latin typeface="Elephant" panose="02020904090505020303" pitchFamily="18" charset="0"/>
              </a:rPr>
              <a:t>Using </a:t>
            </a:r>
            <a:r>
              <a:rPr lang="en-US" altLang="zh-TW" sz="4444" b="1" spc="-463" dirty="0">
                <a:solidFill>
                  <a:srgbClr val="2D2DB9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4074" dirty="0">
                <a:solidFill>
                  <a:srgbClr val="2D2DB9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3333" dirty="0">
                <a:solidFill>
                  <a:srgbClr val="2D2DB9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2D2DB9"/>
                </a:solidFill>
                <a:latin typeface="Elephant" panose="02020904090505020303" pitchFamily="18" charset="0"/>
              </a:rPr>
              <a:t>with</a:t>
            </a:r>
            <a:r>
              <a:rPr lang="en-US" altLang="zh-TW" sz="3703" dirty="0">
                <a:solidFill>
                  <a:srgbClr val="2D2DB9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dirty="0">
                <a:solidFill>
                  <a:srgbClr val="2D2DB9"/>
                </a:solidFill>
                <a:latin typeface="Elephant" panose="02020904090505020303" pitchFamily="18" charset="0"/>
              </a:rPr>
              <a:t>Tuples</a:t>
            </a:r>
            <a:endParaRPr lang="zh-TW" altLang="en-US" sz="4074" dirty="0">
              <a:solidFill>
                <a:srgbClr val="2D2DB9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2" y="914400"/>
            <a:ext cx="9677400" cy="5791200"/>
          </a:xfrm>
        </p:spPr>
        <p:txBody>
          <a:bodyPr/>
          <a:lstStyle/>
          <a:p>
            <a:r>
              <a:rPr lang="en-US" altLang="zh-TW" sz="3200" dirty="0"/>
              <a:t>Let’s use tuples to compare “is” vs “==”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a=(4,5,6)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b=(4,5,6)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a==b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c=a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c 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1400" spc="-1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pc="-60" dirty="0">
                <a:latin typeface="Lucida Console" panose="020B0609040504020204" pitchFamily="49" charset="0"/>
              </a:rPr>
              <a:t>prin</a:t>
            </a:r>
            <a:r>
              <a:rPr lang="en-US" altLang="zh-TW" spc="-110" dirty="0">
                <a:latin typeface="Lucida Console" panose="020B0609040504020204" pitchFamily="49" charset="0"/>
              </a:rPr>
              <a:t>t(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a)</a:t>
            </a:r>
            <a:r>
              <a:rPr lang="en-US" altLang="zh-TW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pc="-60" dirty="0">
                <a:latin typeface="Lucida Console" panose="020B0609040504020204" pitchFamily="49" charset="0"/>
              </a:rPr>
              <a:t>,</a:t>
            </a:r>
            <a:r>
              <a:rPr lang="en-US" altLang="zh-TW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pc="-110" dirty="0">
                <a:solidFill>
                  <a:srgbClr val="00B0F0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pc="-110" dirty="0">
                <a:solidFill>
                  <a:srgbClr val="00B0F0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pc="-160" dirty="0">
                <a:solidFill>
                  <a:srgbClr val="00B0F0"/>
                </a:solidFill>
                <a:latin typeface="Lucida Console" panose="020B0609040504020204" pitchFamily="49" charset="0"/>
              </a:rPr>
              <a:t>b)</a:t>
            </a:r>
            <a:r>
              <a:rPr lang="en-US" altLang="zh-TW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pc="-60" dirty="0">
                <a:latin typeface="Lucida Console" panose="020B0609040504020204" pitchFamily="49" charset="0"/>
              </a:rPr>
              <a:t>,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he</a:t>
            </a:r>
            <a:r>
              <a:rPr lang="en-US" altLang="zh-TW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x(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d(</a:t>
            </a:r>
            <a:r>
              <a:rPr lang="en-US" altLang="zh-TW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c))</a:t>
            </a:r>
            <a:r>
              <a:rPr lang="en-US" altLang="zh-TW" spc="-16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0x6ffffda</a:t>
            </a:r>
            <a:r>
              <a:rPr lang="en-US" altLang="zh-TW" b="1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edc8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0x6ffffda</a:t>
            </a:r>
            <a:r>
              <a:rPr lang="en-US" altLang="zh-TW" b="1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28b8</a:t>
            </a:r>
            <a:r>
              <a:rPr lang="en-US" altLang="zh-TW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 0x6ffffda</a:t>
            </a:r>
            <a:r>
              <a:rPr lang="en-US" altLang="zh-TW" b="1" spc="-60" dirty="0">
                <a:solidFill>
                  <a:srgbClr val="FF0000"/>
                </a:solidFill>
                <a:latin typeface="Lucida Console" panose="020B0609040504020204" pitchFamily="49" charset="0"/>
              </a:rPr>
              <a:t>edc8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&gt;&gt;&gt;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59262" y="1676400"/>
            <a:ext cx="4953000" cy="1905000"/>
            <a:chOff x="3886200" y="1676400"/>
            <a:chExt cx="4953000" cy="1905000"/>
          </a:xfrm>
        </p:grpSpPr>
        <p:sp>
          <p:nvSpPr>
            <p:cNvPr id="19" name="Rounded Rectangular Callout 6"/>
            <p:cNvSpPr/>
            <p:nvPr/>
          </p:nvSpPr>
          <p:spPr bwMode="auto">
            <a:xfrm>
              <a:off x="3886200" y="1676400"/>
              <a:ext cx="4953000" cy="838200"/>
            </a:xfrm>
            <a:prstGeom prst="wedgeRoundRectCallout">
              <a:avLst>
                <a:gd name="adj1" fmla="val -58870"/>
                <a:gd name="adj2" fmla="val 385787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id() gives the address.</a:t>
              </a:r>
              <a:b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</a:b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a &amp; c have the same address.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9" name="Rounded Rectangular Callout 6"/>
            <p:cNvSpPr/>
            <p:nvPr/>
          </p:nvSpPr>
          <p:spPr bwMode="auto">
            <a:xfrm>
              <a:off x="3886200" y="1676400"/>
              <a:ext cx="4953000" cy="838200"/>
            </a:xfrm>
            <a:prstGeom prst="wedgeRoundRectCallout">
              <a:avLst>
                <a:gd name="adj1" fmla="val 32842"/>
                <a:gd name="adj2" fmla="val 384614"/>
                <a:gd name="adj3" fmla="val 16667"/>
              </a:avLst>
            </a:prstGeom>
            <a:solidFill>
              <a:srgbClr val="FFC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TW" sz="3200" b="1" dirty="0">
                  <a:solidFill>
                    <a:srgbClr val="008000"/>
                  </a:solidFill>
                  <a:latin typeface="Times New Roman" charset="0"/>
                </a:rPr>
                <a:t>id()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gives the address.</a:t>
              </a:r>
              <a:b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</a:br>
              <a:r>
                <a:rPr lang="en-US" altLang="zh-TW" sz="3200" b="1" dirty="0">
                  <a:solidFill>
                    <a:srgbClr val="FF0000"/>
                  </a:solidFill>
                  <a:latin typeface="Times New Roman" charset="0"/>
                </a:rPr>
                <a:t>a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&amp; </a:t>
              </a:r>
              <a:r>
                <a:rPr lang="en-US" altLang="zh-TW" sz="3200" b="1" dirty="0">
                  <a:solidFill>
                    <a:srgbClr val="FF0000"/>
                  </a:solidFill>
                  <a:latin typeface="Times New Roman" charset="0"/>
                </a:rPr>
                <a:t>c</a:t>
              </a:r>
              <a:r>
                <a:rPr lang="en-US" altLang="zh-TW" sz="3200" dirty="0">
                  <a:solidFill>
                    <a:srgbClr val="860000"/>
                  </a:solidFill>
                  <a:latin typeface="Times New Roman" charset="0"/>
                </a:rPr>
                <a:t> have the same address.</a:t>
              </a:r>
              <a:endParaRPr lang="zh-TW" altLang="en-US" sz="3200" dirty="0">
                <a:solidFill>
                  <a:srgbClr val="860000"/>
                </a:solidFill>
                <a:latin typeface="Times New Roman" charset="0"/>
              </a:endParaRPr>
            </a:p>
          </p:txBody>
        </p:sp>
        <p:sp>
          <p:nvSpPr>
            <p:cNvPr id="5" name="Isosceles Triangle 4"/>
            <p:cNvSpPr/>
            <p:nvPr/>
          </p:nvSpPr>
          <p:spPr bwMode="auto">
            <a:xfrm flipV="1">
              <a:off x="4724400" y="2438400"/>
              <a:ext cx="1269380" cy="1143000"/>
            </a:xfrm>
            <a:prstGeom prst="triangle">
              <a:avLst>
                <a:gd name="adj" fmla="val 1594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4556203" y="2411451"/>
              <a:ext cx="381000" cy="533400"/>
            </a:xfrm>
            <a:prstGeom prst="triangle">
              <a:avLst>
                <a:gd name="adj" fmla="val 55698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60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 bwMode="auto">
          <a:xfrm>
            <a:off x="946" y="544"/>
            <a:ext cx="6537589" cy="1304205"/>
          </a:xfrm>
          <a:prstGeom prst="wedgeRoundRectCallout">
            <a:avLst>
              <a:gd name="adj1" fmla="val 28537"/>
              <a:gd name="adj2" fmla="val 83573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The answer of </a:t>
            </a:r>
            <a:r>
              <a:rPr lang="en-US" altLang="zh-TW" sz="2963" b="1" kern="0" dirty="0">
                <a:solidFill>
                  <a:srgbClr val="008000"/>
                </a:solidFill>
                <a:ea typeface="MS PGothic" pitchFamily="34" charset="-128"/>
              </a:rPr>
              <a:t>id()</a:t>
            </a: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 is not a pointer.</a:t>
            </a:r>
            <a:b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You can’t use it to modify the memory.</a:t>
            </a:r>
            <a:b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963" kern="0" dirty="0">
                <a:solidFill>
                  <a:srgbClr val="222222"/>
                </a:solidFill>
                <a:ea typeface="MS PGothic" pitchFamily="34" charset="-128"/>
              </a:rPr>
              <a:t>It’s only purpose is to give a unique #.</a:t>
            </a:r>
            <a:endParaRPr lang="pt-BR" altLang="zh-TW" sz="2592" b="1" kern="0" spc="-93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13" name="Rounded Rectangular Callout 6"/>
          <p:cNvSpPr/>
          <p:nvPr/>
        </p:nvSpPr>
        <p:spPr bwMode="auto">
          <a:xfrm>
            <a:off x="5859463" y="3733800"/>
            <a:ext cx="1676400" cy="1219200"/>
          </a:xfrm>
          <a:prstGeom prst="wedgeRoundRectCallout">
            <a:avLst>
              <a:gd name="adj1" fmla="val -32919"/>
              <a:gd name="adj2" fmla="val 83721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endParaRPr lang="en-US" altLang="zh-TW" sz="300" b="1" dirty="0">
              <a:solidFill>
                <a:srgbClr val="00B0F0"/>
              </a:solidFill>
              <a:latin typeface="Times New Roman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TW" sz="3200" b="1" dirty="0">
                <a:solidFill>
                  <a:srgbClr val="00B0F0"/>
                </a:solidFill>
                <a:latin typeface="Times New Roman" charset="0"/>
              </a:rPr>
              <a:t>b</a:t>
            </a:r>
            <a:r>
              <a:rPr lang="en-US" altLang="zh-TW" sz="3200" dirty="0">
                <a:solidFill>
                  <a:srgbClr val="860000"/>
                </a:solidFill>
                <a:latin typeface="Times New Roman" charset="0"/>
              </a:rPr>
              <a:t> has a different address.</a:t>
            </a:r>
            <a:endParaRPr lang="zh-TW" altLang="en-US" sz="3200" dirty="0">
              <a:solidFill>
                <a:srgbClr val="860000"/>
              </a:solidFill>
              <a:latin typeface="Times New Roman" charset="0"/>
            </a:endParaRPr>
          </a:p>
        </p:txBody>
      </p:sp>
      <p:sp>
        <p:nvSpPr>
          <p:cNvPr id="15" name="Trapezoid 14"/>
          <p:cNvSpPr>
            <a:spLocks noChangeAspect="1"/>
          </p:cNvSpPr>
          <p:nvPr/>
        </p:nvSpPr>
        <p:spPr bwMode="auto">
          <a:xfrm rot="2700000" flipH="1">
            <a:off x="7442704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ecture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4</a:t>
            </a:r>
            <a:b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Slide 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285182" y="834887"/>
            <a:ext cx="1945230" cy="451520"/>
          </a:xfrm>
          <a:prstGeom prst="wedgeRoundRectCallout">
            <a:avLst>
              <a:gd name="adj1" fmla="val 19964"/>
              <a:gd name="adj2" fmla="val 49829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0" b="1" kern="0" spc="-20" dirty="0">
                <a:solidFill>
                  <a:srgbClr val="FF0000"/>
                </a:solidFill>
                <a:ea typeface="MS PGothic" pitchFamily="34" charset="-128"/>
              </a:rPr>
              <a:t>a</a:t>
            </a:r>
            <a:r>
              <a:rPr lang="en-US" altLang="zh-TW" sz="2900" b="1" kern="0" spc="-20" dirty="0" smtClean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zh-TW" sz="2960" b="1" kern="0" spc="-20" dirty="0" smtClean="0">
                <a:solidFill>
                  <a:srgbClr val="FF0000"/>
                </a:solidFill>
                <a:ea typeface="MS PGothic" pitchFamily="34" charset="-128"/>
              </a:rPr>
              <a:t>unique</a:t>
            </a:r>
            <a:r>
              <a:rPr lang="en-US" altLang="zh-TW" sz="2900" b="1" kern="0" spc="-20" dirty="0" smtClean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zh-TW" sz="2960" b="1" kern="0" spc="-20" dirty="0" smtClean="0">
                <a:solidFill>
                  <a:srgbClr val="FF0000"/>
                </a:solidFill>
                <a:ea typeface="MS PGothic" pitchFamily="34" charset="-128"/>
              </a:rPr>
              <a:t>#</a:t>
            </a:r>
            <a:endParaRPr lang="pt-BR" altLang="zh-TW" sz="2960" b="1" kern="0" spc="-20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13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12" grpId="1" animBg="1"/>
      <p:bldP spid="13" grpId="0" animBg="1"/>
      <p:bldP spid="13" grpId="1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=(1,2,3)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580247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36729" y="667481"/>
            <a:ext cx="9273031" cy="619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id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__)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#Each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object’s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id is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 the identity of an object.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800" dirty="0" smtClean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 guaranteed to be </a:t>
            </a:r>
            <a:r>
              <a:rPr lang="en-US" altLang="zh-TW" sz="2400" b="1" spc="-5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among sim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taneou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sl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y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ex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400" spc="-2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ng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2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9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spc="-15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CPython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6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ob</a:t>
            </a:r>
            <a:r>
              <a:rPr lang="en-US" altLang="zh-TW" sz="2400" spc="-2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US" altLang="zh-TW" sz="2400" spc="-4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spc="-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400" spc="-3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r>
              <a:rPr lang="en-US" altLang="zh-TW" sz="1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ad</a:t>
            </a:r>
            <a:r>
              <a:rPr lang="en-US" altLang="zh-TW" sz="2400" spc="-2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400" spc="-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6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400" spc="-3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id(f)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7696580488728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hex(id(f))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'0x6fffff22e18'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f,hex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(id(f)))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6729" y="667481"/>
            <a:ext cx="9273031" cy="619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f():print("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f() was called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f() was called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id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__)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#Each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object’s</a:t>
            </a:r>
            <a:r>
              <a:rPr lang="en-US" altLang="zh-TW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id is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 the identity of an object.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800" dirty="0" smtClean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 guaranteed to be </a:t>
            </a:r>
            <a:r>
              <a:rPr lang="en-US" altLang="zh-TW" sz="2400" b="1" spc="-5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among sim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taneou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sl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y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ex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400" spc="-2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ng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2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9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spc="-15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CPython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6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ob</a:t>
            </a:r>
            <a:r>
              <a:rPr lang="en-US" altLang="zh-TW" sz="2400" spc="-2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US" altLang="zh-TW" sz="2400" spc="-4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spc="-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400" spc="-3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r>
              <a:rPr lang="en-US" altLang="zh-TW" sz="1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ad</a:t>
            </a:r>
            <a:r>
              <a:rPr lang="en-US" altLang="zh-TW" sz="2400" spc="-2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400" spc="-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6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400" spc="-3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id(f)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7696580488728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hex(id(f))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'0x6fffff22e18'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f,hex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(id(f)))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&lt;function f at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0x6fffff22e18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737725" cy="670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7527" y="3754582"/>
            <a:ext cx="3616037" cy="346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3765" y="3384645"/>
            <a:ext cx="3121823" cy="727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1563" y="3082637"/>
            <a:ext cx="3616037" cy="346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"/>
          <p:cNvSpPr txBox="1">
            <a:spLocks noChangeArrowheads="1"/>
          </p:cNvSpPr>
          <p:nvPr/>
        </p:nvSpPr>
        <p:spPr>
          <a:xfrm>
            <a:off x="946" y="1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" y="-1"/>
            <a:ext cx="9737726" cy="670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285182" y="834887"/>
            <a:ext cx="1945230" cy="451520"/>
          </a:xfrm>
          <a:prstGeom prst="wedgeRoundRectCallout">
            <a:avLst>
              <a:gd name="adj1" fmla="val 4817"/>
              <a:gd name="adj2" fmla="val 601122"/>
              <a:gd name="adj3" fmla="val 16667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0" b="1" kern="0" spc="-20" dirty="0">
                <a:solidFill>
                  <a:srgbClr val="FF0000"/>
                </a:solidFill>
                <a:ea typeface="MS PGothic" pitchFamily="34" charset="-128"/>
              </a:rPr>
              <a:t>a</a:t>
            </a:r>
            <a:r>
              <a:rPr lang="en-US" altLang="zh-TW" sz="2900" b="1" kern="0" spc="-20" dirty="0" smtClean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zh-TW" sz="2960" b="1" kern="0" spc="-20" dirty="0" smtClean="0">
                <a:solidFill>
                  <a:srgbClr val="FF0000"/>
                </a:solidFill>
                <a:ea typeface="MS PGothic" pitchFamily="34" charset="-128"/>
              </a:rPr>
              <a:t>unique</a:t>
            </a:r>
            <a:r>
              <a:rPr lang="en-US" altLang="zh-TW" sz="2900" b="1" kern="0" spc="-20" dirty="0" smtClean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zh-TW" sz="2960" b="1" kern="0" spc="-20" dirty="0" smtClean="0">
                <a:solidFill>
                  <a:srgbClr val="FF0000"/>
                </a:solidFill>
                <a:ea typeface="MS PGothic" pitchFamily="34" charset="-128"/>
              </a:rPr>
              <a:t>#</a:t>
            </a:r>
            <a:endParaRPr lang="pt-BR" altLang="zh-TW" sz="2960" b="1" kern="0" spc="-20" dirty="0">
              <a:solidFill>
                <a:srgbClr val="FF0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>
          <a:xfrm>
            <a:off x="946" y="1"/>
            <a:ext cx="9735832" cy="934719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What is the number for an object?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848E-6 -1.11111E-6 L -0.00033 -0.3041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" grpId="0" animBg="1"/>
      <p:bldP spid="17" grpId="0" animBg="1"/>
      <p:bldP spid="18" grpId="0" animBg="1"/>
      <p:bldP spid="19" grpId="0" animBg="1"/>
      <p:bldP spid="22" grpId="0"/>
      <p:bldP spid="24" grpId="0" animBg="1"/>
      <p:bldP spid="16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id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__)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#Each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object’s</a:t>
            </a:r>
            <a:r>
              <a:rPr lang="en-US" altLang="zh-TW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id is</a:t>
            </a:r>
            <a:r>
              <a:rPr lang="en-US" altLang="zh-TW" sz="18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Return the identity of an object.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18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 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guaranteed to be </a:t>
            </a:r>
            <a:r>
              <a:rPr lang="en-US" altLang="zh-TW" sz="2400" b="1" spc="-50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 among sim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taneou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sl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y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ex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ng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400" spc="-45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9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spc="-15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CPython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ob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US" altLang="zh-TW" sz="2400" spc="-45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400" spc="-35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r>
              <a:rPr lang="en-US" altLang="zh-TW" sz="1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ad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4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65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400" spc="-350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id(f)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7696580488728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__)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valu</a:t>
            </a:r>
            <a:r>
              <a:rPr lang="en-US" altLang="zh-TW" sz="2400" i="1" spc="-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e’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12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400" i="1" spc="-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0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the hash value for the </a:t>
            </a: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given object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Two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objects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that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compare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equal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must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have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same</a:t>
            </a:r>
            <a:b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</a:b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 value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, but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the reverse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400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not necessarily </a:t>
            </a:r>
            <a:r>
              <a:rPr lang="en-US" altLang="zh-TW" sz="24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-9223371555818495263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hash(0)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The hash of small #s is just that #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("")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Unlike id(), the hash isn't unique: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0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==""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729" y="4565375"/>
            <a:ext cx="866357" cy="2282318"/>
          </a:xfrm>
          <a:prstGeom prst="rect">
            <a:avLst/>
          </a:prstGeom>
          <a:noFill/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100" dirty="0">
              <a:solidFill>
                <a:srgbClr val="40404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02094" y="5301414"/>
            <a:ext cx="2516966" cy="1377681"/>
          </a:xfrm>
          <a:prstGeom prst="wedgeRoundRectCallout">
            <a:avLst>
              <a:gd name="adj1" fmla="val -23291"/>
              <a:gd name="adj2" fmla="val -126692"/>
              <a:gd name="adj3" fmla="val 16667"/>
            </a:avLst>
          </a:prstGeom>
          <a:solidFill>
            <a:srgbClr val="000066"/>
          </a:solidFill>
          <a:ln w="38100" cap="flat" cmpd="sng" algn="ctr">
            <a:solidFill>
              <a:srgbClr val="FF696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 smtClean="0">
                <a:solidFill>
                  <a:srgbClr val="FFC000"/>
                </a:solidFill>
                <a:ea typeface="MS PGothic" pitchFamily="34" charset="-128"/>
              </a:rPr>
              <a:t>This sentence is not well written…</a:t>
            </a:r>
            <a:endParaRPr lang="pt-BR" altLang="zh-TW" sz="2592" b="1" kern="0" spc="-93" dirty="0">
              <a:solidFill>
                <a:srgbClr val="FFC000"/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413380" y="5308040"/>
            <a:ext cx="6061923" cy="1377681"/>
          </a:xfrm>
          <a:prstGeom prst="wedgeRoundRectCallout">
            <a:avLst>
              <a:gd name="adj1" fmla="val -50026"/>
              <a:gd name="adj2" fmla="val -20916"/>
              <a:gd name="adj3" fmla="val 16667"/>
            </a:avLst>
          </a:prstGeom>
          <a:solidFill>
            <a:srgbClr val="000066"/>
          </a:solidFill>
          <a:ln w="38100" cap="flat" cmpd="sng" algn="ctr">
            <a:solidFill>
              <a:srgbClr val="FF696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A better-written version: </a:t>
            </a:r>
            <a:r>
              <a:rPr lang="en-US" altLang="zh-TW" sz="2963" kern="0" dirty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“</a:t>
            </a: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A specific value always hashes the same, but 2 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differ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ent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valu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es</a:t>
            </a:r>
            <a:r>
              <a:rPr lang="en-US" altLang="zh-TW" sz="2800" kern="0" spc="-2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c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an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g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et t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he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sam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</a:t>
            </a:r>
            <a:r>
              <a:rPr lang="en-US" altLang="zh-TW" sz="2800" kern="0" spc="-2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40" dirty="0">
                <a:solidFill>
                  <a:srgbClr val="FFC000"/>
                </a:solidFill>
                <a:ea typeface="MS PGothic" pitchFamily="34" charset="-128"/>
              </a:rPr>
              <a:t>has</a:t>
            </a:r>
            <a:r>
              <a:rPr lang="en-US" altLang="zh-TW" sz="2963" kern="0" spc="-200" dirty="0">
                <a:solidFill>
                  <a:srgbClr val="FFC000"/>
                </a:solidFill>
                <a:ea typeface="MS PGothic" pitchFamily="34" charset="-128"/>
              </a:rPr>
              <a:t>h.</a:t>
            </a:r>
            <a:r>
              <a:rPr lang="en-US" altLang="zh-TW" sz="2800" kern="0" dirty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”</a:t>
            </a:r>
            <a:endParaRPr lang="pt-BR" altLang="zh-TW" sz="2592" b="1" kern="0" spc="-20" dirty="0">
              <a:solidFill>
                <a:srgbClr val="FFC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3380" y="5308040"/>
            <a:ext cx="6061923" cy="1377681"/>
          </a:xfrm>
          <a:prstGeom prst="wedgeRoundRectCallout">
            <a:avLst>
              <a:gd name="adj1" fmla="val -57480"/>
              <a:gd name="adj2" fmla="val -3566"/>
              <a:gd name="adj3" fmla="val 16667"/>
            </a:avLst>
          </a:prstGeom>
          <a:solidFill>
            <a:srgbClr val="000066"/>
          </a:solidFill>
          <a:ln w="38100" cap="flat" cmpd="sng" algn="ctr">
            <a:solidFill>
              <a:srgbClr val="FF696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A better-written version: </a:t>
            </a:r>
            <a:r>
              <a:rPr lang="en-US" altLang="zh-TW" sz="2963" kern="0" dirty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“</a:t>
            </a: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A specific value always hashes the same, but 2 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differ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ent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valu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es</a:t>
            </a:r>
            <a:r>
              <a:rPr lang="en-US" altLang="zh-TW" sz="2800" kern="0" spc="-2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c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an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g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et t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he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sam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</a:t>
            </a:r>
            <a:r>
              <a:rPr lang="en-US" altLang="zh-TW" sz="2800" kern="0" spc="-2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40" dirty="0">
                <a:solidFill>
                  <a:srgbClr val="FFC000"/>
                </a:solidFill>
                <a:ea typeface="MS PGothic" pitchFamily="34" charset="-128"/>
              </a:rPr>
              <a:t>has</a:t>
            </a:r>
            <a:r>
              <a:rPr lang="en-US" altLang="zh-TW" sz="2963" kern="0" spc="-200" dirty="0">
                <a:solidFill>
                  <a:srgbClr val="FFC000"/>
                </a:solidFill>
                <a:ea typeface="MS PGothic" pitchFamily="34" charset="-128"/>
              </a:rPr>
              <a:t>h.</a:t>
            </a:r>
            <a:r>
              <a:rPr lang="en-US" altLang="zh-TW" sz="2800" kern="0" dirty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”</a:t>
            </a:r>
            <a:endParaRPr lang="pt-BR" altLang="zh-TW" sz="2592" b="1" kern="0" spc="-20" dirty="0">
              <a:solidFill>
                <a:srgbClr val="FFC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the identity of an object.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18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 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guaranteed to be </a:t>
            </a:r>
            <a:r>
              <a:rPr lang="en-US" altLang="zh-TW" sz="2400" b="1" spc="-50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 among sim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taneou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sl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y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ex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ng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400" spc="-45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9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spc="-15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CPython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ob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US" altLang="zh-TW" sz="2400" spc="-45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400" spc="-35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r>
              <a:rPr lang="en-US" altLang="zh-TW" sz="1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ad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4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65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400" spc="-350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id(f)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7696580488728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__)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valu</a:t>
            </a:r>
            <a:r>
              <a:rPr lang="en-US" altLang="zh-TW" sz="2400" i="1" spc="-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e’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12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400" i="1" spc="-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0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the hash value for the </a:t>
            </a: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given object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Two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objects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that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compare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equal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must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have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same</a:t>
            </a:r>
            <a:b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</a:b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 value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, but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the reverse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400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not necessarily </a:t>
            </a:r>
            <a:r>
              <a:rPr lang="en-US" altLang="zh-TW" sz="24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-9223371555818495263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hash(0)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The hash of small #s is just that #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("")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Unlike id(), the hash isn't unique: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0==""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False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1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413380" y="5459769"/>
            <a:ext cx="6061923" cy="1279220"/>
          </a:xfrm>
          <a:prstGeom prst="wedgeRoundRectCallout">
            <a:avLst>
              <a:gd name="adj1" fmla="val -50026"/>
              <a:gd name="adj2" fmla="val -20916"/>
              <a:gd name="adj3" fmla="val 16667"/>
            </a:avLst>
          </a:prstGeom>
          <a:solidFill>
            <a:srgbClr val="000066"/>
          </a:solidFill>
          <a:ln w="38100" cap="flat" cmpd="sng" algn="ctr">
            <a:solidFill>
              <a:srgbClr val="FF696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 smtClean="0">
                <a:solidFill>
                  <a:srgbClr val="FFC000"/>
                </a:solidFill>
                <a:ea typeface="MS PGothic" pitchFamily="34" charset="-128"/>
              </a:rPr>
              <a:t>A better-written version</a:t>
            </a: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: </a:t>
            </a:r>
            <a:r>
              <a:rPr lang="en-US" altLang="zh-TW" sz="2963" kern="0" dirty="0" smtClean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“</a:t>
            </a:r>
            <a:r>
              <a:rPr lang="en-US" altLang="zh-TW" sz="2963" kern="0" dirty="0" smtClean="0">
                <a:solidFill>
                  <a:srgbClr val="FFC000"/>
                </a:solidFill>
                <a:ea typeface="MS PGothic" pitchFamily="34" charset="-128"/>
              </a:rPr>
              <a:t>A specific value always hashes the same, but 2 </a:t>
            </a:r>
            <a:r>
              <a:rPr lang="en-US" altLang="zh-TW" sz="2963" kern="0" spc="-20" dirty="0" smtClean="0">
                <a:solidFill>
                  <a:srgbClr val="FFC000"/>
                </a:solidFill>
                <a:ea typeface="MS PGothic" pitchFamily="34" charset="-128"/>
              </a:rPr>
              <a:t>differ</a:t>
            </a:r>
            <a:r>
              <a:rPr lang="en-US" altLang="zh-TW" sz="2963" kern="0" spc="-30" dirty="0" smtClean="0">
                <a:solidFill>
                  <a:srgbClr val="FFC000"/>
                </a:solidFill>
                <a:ea typeface="MS PGothic" pitchFamily="34" charset="-128"/>
              </a:rPr>
              <a:t>ent</a:t>
            </a:r>
            <a:r>
              <a:rPr lang="en-US" altLang="zh-TW" sz="2800" kern="0" spc="-30" dirty="0" smtClean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 smtClean="0">
                <a:solidFill>
                  <a:srgbClr val="FFC000"/>
                </a:solidFill>
                <a:ea typeface="MS PGothic" pitchFamily="34" charset="-128"/>
              </a:rPr>
              <a:t>valu</a:t>
            </a:r>
            <a:r>
              <a:rPr lang="en-US" altLang="zh-TW" sz="2963" kern="0" spc="-20" dirty="0" smtClean="0">
                <a:solidFill>
                  <a:srgbClr val="FFC000"/>
                </a:solidFill>
                <a:ea typeface="MS PGothic" pitchFamily="34" charset="-128"/>
              </a:rPr>
              <a:t>es</a:t>
            </a:r>
            <a:r>
              <a:rPr lang="en-US" altLang="zh-TW" sz="2800" kern="0" spc="-20" dirty="0" smtClean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20" dirty="0" smtClean="0">
                <a:solidFill>
                  <a:srgbClr val="FFC000"/>
                </a:solidFill>
                <a:ea typeface="MS PGothic" pitchFamily="34" charset="-128"/>
              </a:rPr>
              <a:t>c</a:t>
            </a:r>
            <a:r>
              <a:rPr lang="en-US" altLang="zh-TW" sz="2963" kern="0" spc="-30" dirty="0" smtClean="0">
                <a:solidFill>
                  <a:srgbClr val="FFC000"/>
                </a:solidFill>
                <a:ea typeface="MS PGothic" pitchFamily="34" charset="-128"/>
              </a:rPr>
              <a:t>an</a:t>
            </a:r>
            <a:r>
              <a:rPr lang="en-US" altLang="zh-TW" sz="2800" kern="0" spc="-30" dirty="0" smtClean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 smtClean="0">
                <a:solidFill>
                  <a:srgbClr val="FFC000"/>
                </a:solidFill>
                <a:ea typeface="MS PGothic" pitchFamily="34" charset="-128"/>
              </a:rPr>
              <a:t>g</a:t>
            </a:r>
            <a:r>
              <a:rPr lang="en-US" altLang="zh-TW" sz="2963" kern="0" spc="-20" dirty="0" smtClean="0">
                <a:solidFill>
                  <a:srgbClr val="FFC000"/>
                </a:solidFill>
                <a:ea typeface="MS PGothic" pitchFamily="34" charset="-128"/>
              </a:rPr>
              <a:t>et t</a:t>
            </a:r>
            <a:r>
              <a:rPr lang="en-US" altLang="zh-TW" sz="2963" kern="0" spc="-30" dirty="0" smtClean="0">
                <a:solidFill>
                  <a:srgbClr val="FFC000"/>
                </a:solidFill>
                <a:ea typeface="MS PGothic" pitchFamily="34" charset="-128"/>
              </a:rPr>
              <a:t>he</a:t>
            </a:r>
            <a:r>
              <a:rPr lang="en-US" altLang="zh-TW" sz="2800" kern="0" spc="-30" dirty="0" smtClean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 smtClean="0">
                <a:solidFill>
                  <a:srgbClr val="FFC000"/>
                </a:solidFill>
                <a:ea typeface="MS PGothic" pitchFamily="34" charset="-128"/>
              </a:rPr>
              <a:t>sam</a:t>
            </a:r>
            <a:r>
              <a:rPr lang="en-US" altLang="zh-TW" sz="2963" kern="0" spc="-20" dirty="0" smtClean="0">
                <a:solidFill>
                  <a:srgbClr val="FFC000"/>
                </a:solidFill>
                <a:ea typeface="MS PGothic" pitchFamily="34" charset="-128"/>
              </a:rPr>
              <a:t>e</a:t>
            </a:r>
            <a:r>
              <a:rPr lang="en-US" altLang="zh-TW" sz="2800" kern="0" spc="-20" dirty="0" smtClean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40" dirty="0" smtClean="0">
                <a:solidFill>
                  <a:srgbClr val="FFC000"/>
                </a:solidFill>
                <a:ea typeface="MS PGothic" pitchFamily="34" charset="-128"/>
              </a:rPr>
              <a:t>has</a:t>
            </a:r>
            <a:r>
              <a:rPr lang="en-US" altLang="zh-TW" sz="2963" kern="0" spc="-200" dirty="0" smtClean="0">
                <a:solidFill>
                  <a:srgbClr val="FFC000"/>
                </a:solidFill>
                <a:ea typeface="MS PGothic" pitchFamily="34" charset="-128"/>
              </a:rPr>
              <a:t>h.</a:t>
            </a:r>
            <a:r>
              <a:rPr lang="en-US" altLang="zh-TW" sz="2800" kern="0" dirty="0" smtClean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”</a:t>
            </a:r>
            <a:endParaRPr lang="pt-BR" altLang="zh-TW" sz="2592" b="1" kern="0" spc="-20" dirty="0">
              <a:solidFill>
                <a:srgbClr val="FFC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18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30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 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guaranteed to be </a:t>
            </a:r>
            <a:r>
              <a:rPr lang="en-US" altLang="zh-TW" sz="2400" b="1" spc="-50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 among sim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taneou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sl</a:t>
            </a:r>
            <a:r>
              <a:rPr lang="en-US" altLang="zh-TW" sz="2400" spc="-50" dirty="0">
                <a:solidFill>
                  <a:srgbClr val="FF6969"/>
                </a:solidFill>
                <a:latin typeface="Lucida Console" panose="020B0609040504020204" pitchFamily="49" charset="0"/>
              </a:rPr>
              <a:t>y 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ex</a:t>
            </a:r>
            <a:r>
              <a:rPr lang="en-US" altLang="zh-TW" sz="2400" spc="-3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st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ng</a:t>
            </a:r>
            <a:r>
              <a:rPr lang="en-US" altLang="zh-TW" sz="16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250" dirty="0">
                <a:solidFill>
                  <a:srgbClr val="FF6969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400" spc="-45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900" spc="-1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5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spc="-15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CPython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00" dirty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1600" spc="-15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ob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ec</a:t>
            </a:r>
            <a:r>
              <a:rPr lang="en-US" altLang="zh-TW" sz="2400" spc="-45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400" spc="-35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r>
              <a:rPr lang="en-US" altLang="zh-TW" sz="1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ad</a:t>
            </a:r>
            <a:r>
              <a:rPr lang="en-US" altLang="zh-TW" sz="2400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40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5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65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2400" spc="-350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id(f)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7696580488728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__)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valu</a:t>
            </a:r>
            <a:r>
              <a:rPr lang="en-US" altLang="zh-TW" sz="2400" i="1" spc="-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e’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12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400" i="1" spc="-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400" i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0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i="1" dirty="0">
                <a:solidFill>
                  <a:srgbClr val="FFC000"/>
                </a:solidFill>
                <a:latin typeface="Lucida Console" panose="020B0609040504020204" pitchFamily="49" charset="0"/>
              </a:rPr>
              <a:t>unique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the hash value for the </a:t>
            </a:r>
            <a:r>
              <a:rPr lang="en-US" altLang="zh-TW" sz="2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given object</a:t>
            </a:r>
            <a:r>
              <a:rPr lang="en-US" altLang="zh-TW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6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Two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objects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that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compare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equal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must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also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have</a:t>
            </a:r>
            <a:r>
              <a:rPr lang="en-US" altLang="zh-TW" sz="22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2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same</a:t>
            </a:r>
            <a:b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</a:b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 value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, but 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the reverse </a:t>
            </a:r>
            <a:r>
              <a:rPr lang="en-US" altLang="zh-TW" sz="2400" spc="-100" dirty="0">
                <a:solidFill>
                  <a:srgbClr val="FF6969"/>
                </a:solidFill>
                <a:latin typeface="Lucida Console" panose="020B0609040504020204" pitchFamily="49" charset="0"/>
              </a:rPr>
              <a:t>is </a:t>
            </a:r>
            <a:r>
              <a:rPr lang="en-US" altLang="zh-TW" sz="2400" b="1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not necessarily </a:t>
            </a:r>
            <a:r>
              <a:rPr lang="en-US" altLang="zh-TW" sz="2400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400" spc="-1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-9223371555818495263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hash(0)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The hash of small #s is just that #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("")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Unlike id(), the hash isn't unique: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0==""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dirty="0">
              <a:solidFill>
                <a:srgbClr val="40404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413380" y="5575177"/>
            <a:ext cx="6061923" cy="1279226"/>
          </a:xfrm>
          <a:prstGeom prst="wedgeRoundRectCallout">
            <a:avLst>
              <a:gd name="adj1" fmla="val -50026"/>
              <a:gd name="adj2" fmla="val -20916"/>
              <a:gd name="adj3" fmla="val 16667"/>
            </a:avLst>
          </a:prstGeom>
          <a:solidFill>
            <a:srgbClr val="000066"/>
          </a:solidFill>
          <a:ln w="38100" cap="flat" cmpd="sng" algn="ctr">
            <a:solidFill>
              <a:srgbClr val="FF696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8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A better-written version: </a:t>
            </a:r>
            <a:r>
              <a:rPr lang="en-US" altLang="zh-TW" sz="2963" kern="0" dirty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“</a:t>
            </a:r>
            <a:r>
              <a:rPr lang="en-US" altLang="zh-TW" sz="2963" kern="0" dirty="0">
                <a:solidFill>
                  <a:srgbClr val="FFC000"/>
                </a:solidFill>
                <a:ea typeface="MS PGothic" pitchFamily="34" charset="-128"/>
              </a:rPr>
              <a:t>A specific value always hashes the same, but 2 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differ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ent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valu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es</a:t>
            </a:r>
            <a:r>
              <a:rPr lang="en-US" altLang="zh-TW" sz="2800" kern="0" spc="-2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c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an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g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et t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he</a:t>
            </a:r>
            <a:r>
              <a:rPr lang="en-US" altLang="zh-TW" sz="2800" kern="0" spc="-3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30" dirty="0">
                <a:solidFill>
                  <a:srgbClr val="FFC000"/>
                </a:solidFill>
                <a:ea typeface="MS PGothic" pitchFamily="34" charset="-128"/>
              </a:rPr>
              <a:t>sam</a:t>
            </a:r>
            <a:r>
              <a:rPr lang="en-US" altLang="zh-TW" sz="2963" kern="0" spc="-20" dirty="0">
                <a:solidFill>
                  <a:srgbClr val="FFC000"/>
                </a:solidFill>
                <a:ea typeface="MS PGothic" pitchFamily="34" charset="-128"/>
              </a:rPr>
              <a:t>e</a:t>
            </a:r>
            <a:r>
              <a:rPr lang="en-US" altLang="zh-TW" sz="2800" kern="0" spc="-20" dirty="0">
                <a:solidFill>
                  <a:srgbClr val="FFC000"/>
                </a:solidFill>
                <a:ea typeface="MS PGothic" pitchFamily="34" charset="-128"/>
              </a:rPr>
              <a:t> </a:t>
            </a:r>
            <a:r>
              <a:rPr lang="en-US" altLang="zh-TW" sz="2963" kern="0" spc="-40" dirty="0">
                <a:solidFill>
                  <a:srgbClr val="FFC000"/>
                </a:solidFill>
                <a:ea typeface="MS PGothic" pitchFamily="34" charset="-128"/>
              </a:rPr>
              <a:t>has</a:t>
            </a:r>
            <a:r>
              <a:rPr lang="en-US" altLang="zh-TW" sz="2963" kern="0" spc="-200" dirty="0">
                <a:solidFill>
                  <a:srgbClr val="FFC000"/>
                </a:solidFill>
                <a:ea typeface="MS PGothic" pitchFamily="34" charset="-128"/>
              </a:rPr>
              <a:t>h.</a:t>
            </a:r>
            <a:r>
              <a:rPr lang="en-US" altLang="zh-TW" sz="2800" kern="0" dirty="0">
                <a:solidFill>
                  <a:srgbClr val="FFC00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”</a:t>
            </a:r>
            <a:endParaRPr lang="pt-BR" altLang="zh-TW" sz="2592" b="1" kern="0" spc="-20" dirty="0">
              <a:solidFill>
                <a:srgbClr val="FFC000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hash(0)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The hash of small #s is just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that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("")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Unlike id(), the hash isn't unique: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(())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rgbClr val="FFFF9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But not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a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And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not a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set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spc="-1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731" y="667481"/>
            <a:ext cx="836696" cy="6190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100" dirty="0">
              <a:solidFill>
                <a:srgbClr val="40404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("")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Unlike id(), the hash isn't unique: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(())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):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("")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Unlike id(), the hash isn't unique: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(())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(())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(())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Tuples can be set</a:t>
            </a:r>
            <a:r>
              <a:rPr lang="en-US" altLang="zh-TW" sz="20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6420848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6420848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,2,3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320124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):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x=3527539;</a:t>
            </a:r>
            <a:r>
              <a:rPr lang="en-US" altLang="zh-TW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hash(x)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6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Hash</a:t>
            </a:r>
            <a:r>
              <a:rPr lang="en-US" altLang="zh-TW" sz="20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by</a:t>
            </a:r>
            <a:r>
              <a:rPr lang="en-US" altLang="zh-TW" sz="20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400" spc="-2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4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obj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ect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47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3527539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6417954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hash((x,))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can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spc="-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):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0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99595396316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can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</a:t>
            </a:r>
            <a:endParaRPr lang="en-US" altLang="zh-TW" sz="2400" dirty="0">
              <a:solidFill>
                <a:srgbClr val="FF696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You can hash a tuple: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can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107815166986306181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Q.</a:t>
            </a:r>
            <a:r>
              <a:rPr lang="en-US" altLang="zh-TW" sz="1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What did we just learn?</a:t>
            </a:r>
            <a:endParaRPr lang="en-US" altLang="zh-TW" sz="24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6417954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But not a list: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Q.</a:t>
            </a:r>
            <a:r>
              <a:rPr lang="en-US" altLang="zh-TW" sz="1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What did we just learn?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A.</a:t>
            </a:r>
            <a:r>
              <a:rPr lang="en-US" altLang="zh-TW" sz="1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only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mm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ut</a:t>
            </a:r>
            <a:r>
              <a:rPr lang="en-US" altLang="zh-TW" sz="2400" b="1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typ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has</a:t>
            </a:r>
            <a:r>
              <a:rPr lang="en-US" altLang="zh-TW" sz="2400" b="1" spc="-4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400" b="1" spc="-1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nd</a:t>
            </a:r>
            <a:endParaRPr lang="en-US" altLang="zh-TW" sz="2400" b="1" spc="-50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6417954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x,(x,),(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>
                <a:solidFill>
                  <a:srgbClr val="FFFF99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But sets can't be in sets: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'list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Q.</a:t>
            </a:r>
            <a:r>
              <a:rPr lang="en-US" altLang="zh-TW" sz="1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What did we just learn?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A.</a:t>
            </a:r>
            <a:r>
              <a:rPr lang="en-US" altLang="zh-TW" sz="1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only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mm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ut</a:t>
            </a:r>
            <a:r>
              <a:rPr lang="en-US" altLang="zh-TW" sz="2400" b="1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typ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has</a:t>
            </a:r>
            <a:r>
              <a:rPr lang="en-US" altLang="zh-TW" sz="2400" b="1" spc="-4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400" b="1" spc="-1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nd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dictionaries and sets use has</a:t>
            </a:r>
            <a:r>
              <a:rPr lang="en-US" altLang="zh-TW" sz="2400" b="1" spc="-40" dirty="0">
                <a:solidFill>
                  <a:srgbClr val="00B0F0"/>
                </a:solidFill>
                <a:latin typeface="Lucida Console" panose="020B0609040504020204" pitchFamily="49" charset="0"/>
              </a:rPr>
              <a:t>h t</a:t>
            </a:r>
            <a:r>
              <a:rPr lang="en-US" altLang="zh-TW" sz="2400" b="1" spc="-10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300" dirty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b="1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6417954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702572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29" y="667481"/>
            <a:ext cx="9273031" cy="6190519"/>
          </a:xfrm>
          <a:solidFill>
            <a:schemeClr val="tx1"/>
          </a:solidFill>
        </p:spPr>
        <p:txBody>
          <a:bodyPr rIns="0">
            <a:noAutofit/>
          </a:bodyPr>
          <a:lstStyle/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Q.</a:t>
            </a:r>
            <a:r>
              <a:rPr lang="en-US" altLang="zh-TW" sz="1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What did we just learn?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A.</a:t>
            </a:r>
            <a:r>
              <a:rPr lang="en-US" altLang="zh-TW" sz="16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only</a:t>
            </a:r>
            <a:r>
              <a:rPr lang="en-US" altLang="zh-TW" sz="20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mm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ut</a:t>
            </a:r>
            <a:r>
              <a:rPr lang="en-US" altLang="zh-TW" sz="2400" b="1" spc="-30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0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typ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20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0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has</a:t>
            </a:r>
            <a:r>
              <a:rPr lang="en-US" altLang="zh-TW" sz="2400" b="1" spc="-4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400" b="1" spc="-1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nd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dicti</a:t>
            </a:r>
            <a:r>
              <a:rPr lang="en-US" altLang="zh-TW" sz="2400" b="1" spc="-50" dirty="0">
                <a:solidFill>
                  <a:srgbClr val="00B0F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naries and sets use has</a:t>
            </a:r>
            <a:r>
              <a:rPr lang="en-US" altLang="zh-TW" sz="2400" b="1" spc="-4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 t</a:t>
            </a:r>
            <a:r>
              <a:rPr lang="en-US" altLang="zh-TW" sz="2400" b="1" spc="-1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3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Q.</a:t>
            </a:r>
            <a:r>
              <a:rPr lang="en-US" altLang="zh-TW" sz="1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How does the non-uniqueness of the hash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#   </a:t>
            </a:r>
            <a:r>
              <a:rPr lang="en-US" altLang="zh-TW" sz="1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affect</a:t>
            </a:r>
            <a:r>
              <a:rPr lang="en-US" altLang="zh-TW" sz="22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dictionaries</a:t>
            </a:r>
            <a:r>
              <a:rPr lang="en-US" altLang="zh-TW" sz="22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2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sets</a:t>
            </a:r>
            <a:r>
              <a:rPr lang="en-US" altLang="zh-TW" sz="22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that</a:t>
            </a:r>
            <a:r>
              <a:rPr lang="en-US" altLang="zh-TW" sz="22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use</a:t>
            </a:r>
            <a:r>
              <a:rPr lang="en-US" altLang="zh-TW" sz="22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them?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 A.</a:t>
            </a:r>
            <a:r>
              <a:rPr lang="en-US" altLang="zh-TW" sz="1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Two items with the same hash will still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#   </a:t>
            </a:r>
            <a:r>
              <a:rPr lang="en-US" altLang="zh-TW" sz="1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2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considered</a:t>
            </a:r>
            <a:r>
              <a:rPr lang="en-US" altLang="zh-TW" sz="22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2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different</a:t>
            </a:r>
            <a:r>
              <a:rPr lang="en-US" altLang="zh-TW" sz="22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tem</a:t>
            </a:r>
            <a:r>
              <a:rPr lang="en-US" altLang="zh-TW" sz="2400" b="1" spc="-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becaus</a:t>
            </a:r>
            <a:r>
              <a:rPr lang="en-US" altLang="zh-TW" sz="2400" b="1" spc="-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#   </a:t>
            </a:r>
            <a:r>
              <a:rPr lang="en-US" altLang="zh-TW" sz="1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in fact, they </a:t>
            </a:r>
            <a:r>
              <a:rPr lang="en-US" altLang="zh-TW" sz="2400" b="1" i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different.  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hash(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3527539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),hash(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(3527539, 3527539)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hash(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3527539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),hash(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{3527539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{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3527539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{3527539, ()}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{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3527539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:[],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:""}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{3527539: [], (): ''}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729" y="667481"/>
            <a:ext cx="9273031" cy="619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hash({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 And not a set: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Z={x,(x,),(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# Tuples can be set</a:t>
            </a:r>
            <a:r>
              <a:rPr lang="en-US" altLang="zh-TW" sz="20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elements: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Z={x,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,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# But sets can't be in sets: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Z={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:[</a:t>
            </a:r>
            <a:r>
              <a:rPr lang="en-US" altLang="zh-TW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x,x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]}</a:t>
            </a:r>
            <a:r>
              <a:rPr lang="en-US" altLang="zh-TW" sz="24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400" spc="-9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ei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ther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16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sts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20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8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key</a:t>
            </a:r>
            <a:r>
              <a:rPr lang="en-US" altLang="zh-TW" sz="2400" spc="-10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spc="-50" dirty="0" smtClean="0">
                <a:solidFill>
                  <a:srgbClr val="FFFF99"/>
                </a:solidFill>
                <a:latin typeface="Lucida Console" panose="020B0609040504020204" pitchFamily="49" charset="0"/>
              </a:rPr>
              <a:t>:</a:t>
            </a:r>
            <a:endParaRPr lang="en-US" altLang="zh-TW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 smtClean="0">
                <a:solidFill>
                  <a:srgbClr val="FF6969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400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type: 'list'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Q.</a:t>
            </a:r>
            <a:r>
              <a:rPr lang="en-US" altLang="zh-TW" sz="1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What did we just learn?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A.</a:t>
            </a:r>
            <a:r>
              <a:rPr lang="en-US" altLang="zh-TW" sz="1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only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mm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ut</a:t>
            </a:r>
            <a:r>
              <a:rPr lang="en-US" altLang="zh-TW" sz="2400" b="1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typ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es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has</a:t>
            </a:r>
            <a:r>
              <a:rPr lang="en-US" altLang="zh-TW" sz="2400" b="1" spc="-4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400" b="1" spc="-1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nd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hat</a:t>
            </a:r>
            <a:r>
              <a:rPr lang="en-US" altLang="zh-TW" sz="20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dictionaries and sets use has</a:t>
            </a:r>
            <a:r>
              <a:rPr lang="en-US" altLang="zh-TW" sz="2400" b="1" spc="-4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 t</a:t>
            </a:r>
            <a:r>
              <a:rPr lang="en-US" altLang="zh-TW" sz="2400" b="1" spc="-1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2400" b="1" spc="-3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400" b="1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.</a:t>
            </a:r>
            <a:endParaRPr lang="en-US" altLang="zh-TW" sz="2400" b="1" spc="-100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737725" cy="65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0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Comparing hash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dirty="0" smtClean="0">
                <a:solidFill>
                  <a:srgbClr val="2D2DB9"/>
                </a:solidFill>
                <a:cs typeface="Arial" panose="020B0604020202020204" pitchFamily="34" charset="0"/>
              </a:rPr>
              <a:t> to id</a:t>
            </a:r>
            <a:r>
              <a:rPr lang="en-GB" altLang="en-US" sz="4000" b="1" dirty="0" smtClean="0">
                <a:solidFill>
                  <a:srgbClr val="2D2DB9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endParaRPr lang="en-GB" altLang="en-US" sz="4000" b="1" dirty="0">
              <a:solidFill>
                <a:srgbClr val="2D2DB9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88" y="3843832"/>
            <a:ext cx="742511" cy="3019888"/>
          </a:xfrm>
          <a:prstGeom prst="rect">
            <a:avLst/>
          </a:prstGeom>
          <a:noFill/>
          <a:ln>
            <a:noFill/>
          </a:ln>
        </p:spPr>
        <p:txBody>
          <a:bodyPr wrap="none">
            <a:noAutofit/>
          </a:bodyPr>
          <a:lstStyle/>
          <a:p>
            <a:r>
              <a:rPr lang="en-US" altLang="zh-TW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  <a:p>
            <a:pPr>
              <a:lnSpc>
                <a:spcPct val="88000"/>
              </a:lnSpc>
            </a:pPr>
            <a:endParaRPr lang="en-US" altLang="zh-TW" sz="2400" dirty="0" smtClean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altLang="zh-TW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8000"/>
              </a:lnSpc>
            </a:pPr>
            <a:endParaRPr lang="en-US" sz="2400" dirty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8000"/>
              </a:lnSpc>
            </a:pPr>
            <a:endParaRPr lang="en-US" sz="2400" dirty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8000"/>
              </a:lnSpc>
            </a:pPr>
            <a:endParaRPr lang="en-US" sz="2400" dirty="0">
              <a:solidFill>
                <a:srgbClr val="40404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8000"/>
              </a:lnSpc>
            </a:pPr>
            <a:r>
              <a:rPr lang="en-US" sz="2400" dirty="0" smtClean="0">
                <a:solidFill>
                  <a:srgbClr val="404040"/>
                </a:solidFill>
                <a:latin typeface="Lucida Console" panose="020B0609040504020204" pitchFamily="49" charset="0"/>
              </a:rPr>
              <a:t>&gt;&gt;&gt;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848E-6 -1.11111E-6 L -0.00033 -0.748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3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StillLeft=_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1947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7263" y="636315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1843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988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spc="-4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StillLeft=_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D72828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</p:spTree>
    <p:extLst>
      <p:ext uri="{BB962C8B-B14F-4D97-AF65-F5344CB8AC3E}">
        <p14:creationId xmlns:p14="http://schemas.microsoft.com/office/powerpoint/2010/main" val="387748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spc="-15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StillLeft=_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BE505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</p:spTree>
    <p:extLst>
      <p:ext uri="{BB962C8B-B14F-4D97-AF65-F5344CB8AC3E}">
        <p14:creationId xmlns:p14="http://schemas.microsoft.com/office/powerpoint/2010/main" val="40174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spc="-15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B07878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</p:spTree>
    <p:extLst>
      <p:ext uri="{BB962C8B-B14F-4D97-AF65-F5344CB8AC3E}">
        <p14:creationId xmlns:p14="http://schemas.microsoft.com/office/powerpoint/2010/main" val="298121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whether the object is callable (i.e., some kind of function).</a:t>
            </a:r>
          </a:p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A8C8C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</p:spTree>
    <p:extLst>
      <p:ext uri="{BB962C8B-B14F-4D97-AF65-F5344CB8AC3E}">
        <p14:creationId xmlns:p14="http://schemas.microsoft.com/office/powerpoint/2010/main" val="15132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kind 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of function).</a:t>
            </a:r>
          </a:p>
          <a:p>
            <a:pPr defTabSz="914400">
              <a:lnSpc>
                <a:spcPct val="90000"/>
              </a:lnSpc>
            </a:pPr>
            <a:endParaRPr lang="en-US" altLang="zh-TW" sz="22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</p:spTree>
    <p:extLst>
      <p:ext uri="{BB962C8B-B14F-4D97-AF65-F5344CB8AC3E}">
        <p14:creationId xmlns:p14="http://schemas.microsoft.com/office/powerpoint/2010/main" val="29140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StillLeft[6:8];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2D2DB9"/>
                </a:solidFill>
              </a:rPr>
              <a:t>Other Fu</a:t>
            </a:r>
            <a:r>
              <a:rPr lang="en-US" altLang="en-US" sz="4200" spc="-200" dirty="0">
                <a:solidFill>
                  <a:srgbClr val="2D2DB9"/>
                </a:solidFill>
              </a:rPr>
              <a:t>n</a:t>
            </a:r>
            <a:r>
              <a:rPr lang="en-US" altLang="en-US" sz="4200" spc="-100" dirty="0">
                <a:solidFill>
                  <a:srgbClr val="2D2DB9"/>
                </a:solidFill>
              </a:rPr>
              <a:t>ct</a:t>
            </a:r>
            <a:r>
              <a:rPr lang="en-US" altLang="en-US" sz="4200" spc="-200" dirty="0">
                <a:solidFill>
                  <a:srgbClr val="2D2DB9"/>
                </a:solidFill>
              </a:rPr>
              <a:t>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1843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spc="-130" dirty="0">
                <a:solidFill>
                  <a:srgbClr val="2D2DB9"/>
                </a:solidFill>
                <a:latin typeface="Lucida Console" panose="020B0609040504020204" pitchFamily="49" charset="0"/>
              </a:rPr>
              <a:t>sli</a:t>
            </a:r>
            <a:r>
              <a:rPr lang="en-US" altLang="en-US" b="1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b="1" spc="100" dirty="0">
                <a:solidFill>
                  <a:srgbClr val="2D2DB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 en</a:t>
            </a:r>
            <a:r>
              <a:rPr lang="en-US" altLang="en-US" b="1" spc="50" dirty="0">
                <a:solidFill>
                  <a:srgbClr val="0070C0"/>
                </a:solidFill>
                <a:latin typeface="Lucida Console" panose="020B0609040504020204" pitchFamily="49" charset="0"/>
              </a:rPr>
              <a:t>um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erat</a:t>
            </a:r>
            <a:r>
              <a:rPr lang="en-US" altLang="en-US" b="1" spc="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 z</a:t>
            </a:r>
            <a:r>
              <a:rPr lang="en-US" altLang="en-US" b="1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p</a:t>
            </a:r>
            <a:endParaRPr lang="en-US" altLang="en-US" b="1" spc="-2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843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 bwMode="auto">
          <a:xfrm>
            <a:off x="1058867" y="974522"/>
            <a:ext cx="7543799" cy="3657600"/>
          </a:xfrm>
          <a:prstGeom prst="wedgeRoundRectCallout">
            <a:avLst>
              <a:gd name="adj1" fmla="val 24518"/>
              <a:gd name="adj2" fmla="val 7973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This lets you predefine slice (</a:t>
            </a:r>
            <a:r>
              <a:rPr lang="en-US" altLang="zh-TW" sz="2800" kern="0" dirty="0" err="1">
                <a:solidFill>
                  <a:srgbClr val="222222"/>
                </a:solidFill>
                <a:ea typeface="MS PGothic" pitchFamily="34" charset="-128"/>
              </a:rPr>
              <a:t>ie</a:t>
            </a: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, </a:t>
            </a: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[…]) </a:t>
            </a: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settings:</a:t>
            </a:r>
            <a:b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list(range(</a:t>
            </a:r>
            <a:r>
              <a:rPr lang="en-US" altLang="zh-TW" sz="2400" b="1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20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)[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-3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])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0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7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4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 err="1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sliceSettings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=slice(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-3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list(range(</a:t>
            </a:r>
            <a:r>
              <a:rPr lang="en-US" altLang="zh-TW" sz="2400" b="1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20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)[</a:t>
            </a:r>
            <a:r>
              <a:rPr lang="en-US" altLang="zh-TW" sz="2400" kern="0" dirty="0" err="1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sliceSettings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])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0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7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4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'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abcd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fg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h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ij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k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lm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n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o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'[</a:t>
            </a:r>
            <a:r>
              <a:rPr lang="en-US" altLang="zh-TW" sz="2400" kern="0" dirty="0" err="1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sliceSettings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0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'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nkhe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'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797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spc="-130" dirty="0">
                <a:solidFill>
                  <a:srgbClr val="2D2DB9"/>
                </a:solidFill>
                <a:latin typeface="Lucida Console" panose="020B0609040504020204" pitchFamily="49" charset="0"/>
              </a:rPr>
              <a:t>sli</a:t>
            </a:r>
            <a:r>
              <a:rPr lang="en-US" altLang="en-US" b="1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b="1" spc="100" dirty="0">
                <a:solidFill>
                  <a:srgbClr val="2D2DB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2D2D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 en</a:t>
            </a:r>
            <a:r>
              <a:rPr lang="en-US" altLang="en-US" b="1" spc="50" dirty="0">
                <a:solidFill>
                  <a:srgbClr val="2D2DB9"/>
                </a:solidFill>
                <a:latin typeface="Lucida Console" panose="020B0609040504020204" pitchFamily="49" charset="0"/>
              </a:rPr>
              <a:t>um</a:t>
            </a:r>
            <a:r>
              <a:rPr lang="en-US" altLang="en-US" b="1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erat</a:t>
            </a:r>
            <a:r>
              <a:rPr lang="en-US" altLang="en-US" b="1" spc="100" dirty="0">
                <a:solidFill>
                  <a:srgbClr val="2D2DB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2D2D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 z</a:t>
            </a:r>
            <a:r>
              <a:rPr lang="en-US" altLang="en-US" b="1" spc="-140" dirty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b="1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p</a:t>
            </a:r>
            <a:endParaRPr lang="en-US" altLang="en-US" b="1" spc="-200" dirty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843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 bwMode="auto">
          <a:xfrm>
            <a:off x="296864" y="5496"/>
            <a:ext cx="9144000" cy="4180114"/>
          </a:xfrm>
          <a:prstGeom prst="wedgeRoundRectCallout">
            <a:avLst>
              <a:gd name="adj1" fmla="val 13710"/>
              <a:gd name="adj2" fmla="val 625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This creates numbered pairs for each element. For ordered types, the enumeration preserves the order:</a:t>
            </a:r>
            <a:b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enumerate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&lt;enumerate object at 0x6ffff951708&gt;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set("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{'l', 'd', 'o', 'r', 'W', 'e', 'h'}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list(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enumerate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(set("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")))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[(0, 'l'), (1, 'd'), (2, 'o'), (3, 'r'), (4, 'W'), (5, 'e'), (6, 'h')]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set(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enumerate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"))</a:t>
            </a:r>
            <a:r>
              <a:rPr lang="en-US" altLang="zh-TW" sz="2400" kern="0" spc="-5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#order</a:t>
            </a:r>
            <a:r>
              <a:rPr lang="en-US" altLang="zh-TW" sz="2000" kern="0" spc="-5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spc="-5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preserved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{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(7,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'r')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(2,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'l')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(4,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'o')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(3,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'l')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(8,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'l')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 (9,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'd'),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(5,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'W'),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(0,</a:t>
            </a:r>
            <a:r>
              <a:rPr lang="en-US" altLang="zh-TW" sz="20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'h')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(1,</a:t>
            </a:r>
            <a:r>
              <a:rPr lang="en-US" altLang="zh-TW" sz="20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'e')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(6,</a:t>
            </a:r>
            <a:r>
              <a:rPr lang="en-US" altLang="zh-TW" sz="18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'o')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9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4257829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2114" y="704043"/>
            <a:ext cx="9355647" cy="6053017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7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enumerate</a:t>
            </a:r>
            <a:r>
              <a:rPr lang="en-US" altLang="zh-TW" sz="2407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hello world</a:t>
            </a:r>
            <a:r>
              <a:rPr lang="en-US" altLang="zh-TW" sz="2407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");</a:t>
            </a:r>
            <a:r>
              <a:rPr lang="en-US" altLang="zh-TW" sz="2407" dirty="0">
                <a:latin typeface="Lucida Console" panose="020B0609040504020204" pitchFamily="49" charset="0"/>
              </a:rPr>
              <a:t> 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&lt;enumerate object at 0x6ffffcd9ca8&gt;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it-IT" altLang="zh-TW" sz="2407" spc="-19" dirty="0">
                <a:solidFill>
                  <a:srgbClr val="9900CC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4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 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6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8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9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10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it-IT" altLang="zh-TW" sz="2407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')</a:t>
            </a:r>
            <a:r>
              <a:rPr lang="it-IT" altLang="zh-TW" sz="2407" spc="-19" dirty="0">
                <a:solidFill>
                  <a:srgbClr val="9900CC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7" dirty="0">
                <a:latin typeface="Lucida Console" panose="020B0609040504020204" pitchFamily="49" charset="0"/>
              </a:rPr>
              <a:t> 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enumerate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([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(6,7,{})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spc="-19" dirty="0">
                <a:solidFill>
                  <a:srgbClr val="9900CC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spc="-19" dirty="0">
                <a:latin typeface="Lucida Console" panose="020B0609040504020204" pitchFamily="49" charset="0"/>
              </a:rPr>
              <a:t>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spc="-19" dirty="0">
                <a:latin typeface="Lucida Console" panose="020B0609040504020204" pitchFamily="49" charset="0"/>
              </a:rPr>
              <a:t>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'hi'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spc="-19" dirty="0">
                <a:latin typeface="Lucida Console" panose="020B0609040504020204" pitchFamily="49" charset="0"/>
              </a:rPr>
              <a:t>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(6, 7, {})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7" spc="-19" dirty="0">
                <a:solidFill>
                  <a:srgbClr val="9900CC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7" dirty="0">
                <a:latin typeface="Lucida Console" panose="020B0609040504020204" pitchFamily="49" charset="0"/>
              </a:rPr>
              <a:t> </a:t>
            </a:r>
            <a:r>
              <a:rPr lang="en-US" altLang="zh-TW" sz="2407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7" dirty="0">
                <a:solidFill>
                  <a:srgbClr val="FFC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enumerate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([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7" dirty="0">
                <a:solidFill>
                  <a:srgbClr val="00B050"/>
                </a:solidFill>
                <a:latin typeface="Lucida Console" panose="020B0609040504020204" pitchFamily="49" charset="0"/>
              </a:rPr>
              <a:t>(6,7,{})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])</a:t>
            </a:r>
            <a:r>
              <a:rPr lang="en-US" altLang="zh-TW" sz="2407" b="1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b="1" spc="-19" dirty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7" spc="-19" dirty="0">
                <a:latin typeface="Lucida Console" panose="020B0609040504020204" pitchFamily="49" charset="0"/>
              </a:rPr>
              <a:t>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7" spc="-19" dirty="0">
                <a:latin typeface="Lucida Console" panose="020B0609040504020204" pitchFamily="49" charset="0"/>
              </a:rPr>
              <a:t>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'hi'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7" spc="-19" dirty="0">
                <a:latin typeface="Lucida Console" panose="020B0609040504020204" pitchFamily="49" charset="0"/>
              </a:rPr>
              <a:t> </a:t>
            </a:r>
            <a:r>
              <a:rPr lang="en-US" altLang="zh-TW" sz="2407" spc="-19" dirty="0">
                <a:solidFill>
                  <a:srgbClr val="00B050"/>
                </a:solidFill>
                <a:latin typeface="Lucida Console" panose="020B0609040504020204" pitchFamily="49" charset="0"/>
              </a:rPr>
              <a:t>(6, 7, {})</a:t>
            </a:r>
            <a:r>
              <a:rPr lang="en-US" altLang="zh-TW" sz="2407" b="1" spc="-19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7" dirty="0">
                <a:latin typeface="Lucida Console" panose="020B0609040504020204" pitchFamily="49" charset="0"/>
              </a:rPr>
              <a:t> 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enumerate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hello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it-IT" altLang="zh-TW" sz="2407" spc="-19" dirty="0">
                <a:solidFill>
                  <a:srgbClr val="9900CC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4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</a:t>
            </a:r>
            <a:r>
              <a:rPr lang="it-IT" altLang="zh-TW" sz="2407" spc="-19" dirty="0">
                <a:solidFill>
                  <a:srgbClr val="9900CC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7" dirty="0">
                <a:latin typeface="Lucida Console" panose="020B0609040504020204" pitchFamily="49" charset="0"/>
              </a:rPr>
              <a:t> </a:t>
            </a:r>
            <a:r>
              <a:rPr lang="en-US" altLang="zh-TW" sz="2407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7" dirty="0">
                <a:solidFill>
                  <a:srgbClr val="FFC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enumerate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hello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</a:t>
            </a:r>
            <a:r>
              <a:rPr lang="en-US" altLang="zh-TW" sz="2407" b="1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it-IT" altLang="zh-TW" sz="2407" b="1" spc="-19" dirty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it-IT" altLang="zh-TW" sz="2407" spc="-19" dirty="0">
                <a:solidFill>
                  <a:schemeClr val="bg1"/>
                </a:solidFill>
                <a:latin typeface="Lucida Console" panose="020B0609040504020204" pitchFamily="49" charset="0"/>
              </a:rPr>
              <a:t>4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: '</a:t>
            </a:r>
            <a:r>
              <a:rPr lang="it-IT" altLang="zh-TW" sz="2407" spc="-19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it-IT" altLang="zh-TW" sz="2407" spc="-19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it-IT" altLang="zh-TW" sz="2407" b="1" spc="-19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7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7" dirty="0">
                <a:solidFill>
                  <a:srgbClr val="FFC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enumerate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hello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")).items()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 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7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'),</a:t>
            </a:r>
            <a:r>
              <a:rPr lang="en-US" altLang="zh-TW" sz="2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7" dirty="0">
                <a:solidFill>
                  <a:schemeClr val="bg1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407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7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7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407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')</a:t>
            </a:r>
            <a:r>
              <a:rPr lang="en-US" altLang="zh-TW" sz="2407" dirty="0">
                <a:solidFill>
                  <a:srgbClr val="9900CC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407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92113" y="704041"/>
            <a:ext cx="925356" cy="605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407" kern="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it-IT" altLang="zh-TW" sz="2407" kern="0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it-IT" altLang="zh-TW" sz="2407" kern="0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</a:br>
            <a:r>
              <a:rPr lang="it-IT" altLang="zh-TW" sz="2407" kern="0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it-IT" altLang="zh-TW" sz="2407" kern="0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</a:br>
            <a:r>
              <a:rPr lang="it-IT" altLang="zh-TW" sz="2407" kern="0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it-IT" altLang="zh-TW" sz="2407" kern="0" spc="-19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407" kern="0" spc="-19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7" b="1" kern="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407" b="1" kern="0" spc="-19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it-IT" altLang="zh-TW" sz="2407" kern="0" spc="-19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7" b="1" kern="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it-IT" altLang="zh-TW" sz="2407" b="1" kern="0" spc="-19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7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407" kern="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zh-TW" altLang="en-US" sz="2407" kern="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spc="-130" dirty="0">
                <a:solidFill>
                  <a:schemeClr val="bg1"/>
                </a:solidFill>
                <a:latin typeface="Lucida Console" panose="020B0609040504020204" pitchFamily="49" charset="0"/>
              </a:rPr>
              <a:t>sli</a:t>
            </a:r>
            <a:r>
              <a:rPr lang="en-US" altLang="en-US" b="1" dirty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b="1" spc="100" dirty="0">
                <a:solidFill>
                  <a:schemeClr val="bg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en</a:t>
            </a:r>
            <a:r>
              <a:rPr lang="en-US" altLang="en-US" b="1" spc="50" dirty="0">
                <a:solidFill>
                  <a:srgbClr val="2D2DB9"/>
                </a:solidFill>
                <a:latin typeface="Lucida Console" panose="020B0609040504020204" pitchFamily="49" charset="0"/>
              </a:rPr>
              <a:t>um</a:t>
            </a:r>
            <a:r>
              <a:rPr lang="en-US" altLang="en-US" b="1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erat</a:t>
            </a:r>
            <a:r>
              <a:rPr lang="en-US" altLang="en-US" b="1" spc="100" dirty="0">
                <a:solidFill>
                  <a:srgbClr val="2D2DB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chemeClr val="bg1"/>
                </a:solidFill>
                <a:latin typeface="Lucida Console" panose="020B0609040504020204" pitchFamily="49" charset="0"/>
              </a:rPr>
              <a:t> z</a:t>
            </a:r>
            <a:r>
              <a:rPr lang="en-US" altLang="en-US" b="1" spc="-140" dirty="0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b="1" spc="-100" dirty="0">
                <a:solidFill>
                  <a:schemeClr val="bg1"/>
                </a:solidFill>
                <a:latin typeface="Lucida Console" panose="020B0609040504020204" pitchFamily="49" charset="0"/>
              </a:rPr>
              <a:t>p</a:t>
            </a:r>
            <a:endParaRPr lang="en-US" altLang="en-US" b="1" spc="-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130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spc="-130" dirty="0">
                <a:solidFill>
                  <a:srgbClr val="0070C0"/>
                </a:solidFill>
                <a:latin typeface="Lucida Console" panose="020B0609040504020204" pitchFamily="49" charset="0"/>
              </a:rPr>
              <a:t>sli</a:t>
            </a:r>
            <a:r>
              <a:rPr lang="en-US" alt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b="1" spc="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en</a:t>
            </a:r>
            <a:r>
              <a:rPr lang="en-US" altLang="en-US" b="1" spc="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um</a:t>
            </a:r>
            <a:r>
              <a:rPr lang="en-US" altLang="en-US" b="1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erat</a:t>
            </a:r>
            <a:r>
              <a:rPr lang="en-US" altLang="en-US" b="1" spc="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spc="-1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z</a:t>
            </a:r>
            <a:r>
              <a:rPr lang="en-US" altLang="en-US" b="1" spc="-14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b="1" spc="-1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p</a:t>
            </a:r>
            <a:endParaRPr lang="en-US" altLang="en-US" b="1" spc="-200" dirty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843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 bwMode="auto">
          <a:xfrm>
            <a:off x="1613531" y="3099459"/>
            <a:ext cx="6434463" cy="1520787"/>
          </a:xfrm>
          <a:prstGeom prst="wedgeRoundRectCallout">
            <a:avLst>
              <a:gd name="adj1" fmla="val 8518"/>
              <a:gd name="adj2" fmla="val 14627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 smtClean="0">
                <a:ea typeface="MS PGothic" pitchFamily="34" charset="-128"/>
              </a:rPr>
              <a:t> </a:t>
            </a:r>
            <a:r>
              <a:rPr lang="en-US" altLang="zh-TW" sz="2000" kern="0" dirty="0" smtClean="0">
                <a:ea typeface="MS PGothic" pitchFamily="34" charset="-128"/>
              </a:rPr>
              <a:t> </a:t>
            </a:r>
            <a:r>
              <a:rPr lang="en-US" altLang="zh-TW" sz="2800" kern="0" dirty="0" smtClean="0">
                <a:ea typeface="MS PGothic" pitchFamily="34" charset="-128"/>
              </a:rPr>
              <a:t>Zip is a way to merge lists.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ea typeface="MS PGothic" pitchFamily="34" charset="-128"/>
              </a:rPr>
              <a:t> </a:t>
            </a:r>
            <a:r>
              <a:rPr lang="en-US" altLang="zh-TW" sz="2800" kern="0" dirty="0" smtClean="0">
                <a:ea typeface="MS PGothic" pitchFamily="34" charset="-128"/>
              </a:rPr>
              <a:t> - It can be used to make a dictionary.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- It can be used in parallel traversal.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endParaRPr lang="en-US" altLang="zh-TW" sz="2800" kern="0" dirty="0" smtClean="0">
              <a:ea typeface="MS PGothic" pitchFamily="34" charset="-128"/>
            </a:endParaRP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 smtClean="0">
                <a:ea typeface="MS PGothic" pitchFamily="34" charset="-128"/>
              </a:rPr>
              <a:t>  </a:t>
            </a:r>
            <a:endParaRPr lang="en-US" altLang="zh-TW" sz="2400" kern="0" dirty="0"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96864" y="5496"/>
            <a:ext cx="9144000" cy="4180114"/>
          </a:xfrm>
          <a:prstGeom prst="wedgeRoundRectCallout">
            <a:avLst>
              <a:gd name="adj1" fmla="val 13710"/>
              <a:gd name="adj2" fmla="val 6256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This creates numbered pairs for each element. For ordered types, the enumeration preserves the order:</a:t>
            </a:r>
            <a:b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enumerate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&lt;enumerate object at 0x6ffff951708&gt;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set("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{'l', 'd', 'o', 'r', 'W', 'e', 'h'}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list(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enumerate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(set("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")))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[(0, 'l'), (1, 'd'), (2, 'o'), (3, 'r'), (4, 'W'), (5, 'e'), (6, 'h')]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set(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enumerate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("</a:t>
            </a:r>
            <a:r>
              <a:rPr lang="en-US" altLang="zh-TW" sz="2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helloWorld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"))</a:t>
            </a:r>
            <a:r>
              <a:rPr lang="en-US" altLang="zh-TW" sz="2400" kern="0" spc="-5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#order</a:t>
            </a:r>
            <a:r>
              <a:rPr lang="en-US" altLang="zh-TW" sz="2000" kern="0" spc="-5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spc="-5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preserved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{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(7,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'r')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(2,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'l')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(4,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'o')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(3,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'l')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(8,</a:t>
            </a:r>
            <a:r>
              <a:rPr lang="en-US" altLang="zh-TW" sz="16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'l')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 (9,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'd'),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(5,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'W'),</a:t>
            </a:r>
            <a:r>
              <a:rPr lang="en-US" altLang="zh-TW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(0,</a:t>
            </a:r>
            <a:r>
              <a:rPr lang="en-US" altLang="zh-TW" sz="20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'h')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(1,</a:t>
            </a:r>
            <a:r>
              <a:rPr lang="en-US" altLang="zh-TW" sz="20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'e')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(6,</a:t>
            </a:r>
            <a:r>
              <a:rPr lang="en-US" altLang="zh-TW" sz="18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D2DB9"/>
                </a:solidFill>
                <a:latin typeface="Lucida Console" panose="020B0609040504020204" pitchFamily="49" charset="0"/>
                <a:ea typeface="MS PGothic" pitchFamily="34" charset="-128"/>
              </a:rPr>
              <a:t>'o')</a:t>
            </a:r>
            <a:r>
              <a:rPr lang="en-US" altLang="zh-TW" sz="2400" kern="0" dirty="0">
                <a:solidFill>
                  <a:srgbClr val="000000"/>
                </a:solidFill>
                <a:latin typeface="Lucida Console" panose="020B0609040504020204" pitchFamily="49" charset="0"/>
                <a:ea typeface="MS P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9813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833" y="702034"/>
            <a:ext cx="9144045" cy="5781893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 = (0,1,2); b = (3,4,5); c=(6,7,8)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zip(</a:t>
            </a:r>
            <a:r>
              <a:rPr lang="en-US" altLang="zh-TW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&lt;zip object at </a:t>
            </a:r>
            <a:r>
              <a:rPr lang="en-US" altLang="zh-TW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0x6ffffc957</a:t>
            </a:r>
            <a:r>
              <a:rPr lang="en-US" altLang="zh-TW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88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&gt;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zip(</a:t>
            </a:r>
            <a:r>
              <a:rPr lang="en-US" altLang="zh-TW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a,b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&lt;zip object at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0x6ffffc957</a:t>
            </a:r>
            <a:r>
              <a:rPr lang="en-US" altLang="zh-TW" b="1" dirty="0">
                <a:solidFill>
                  <a:srgbClr val="FFFF00"/>
                </a:solidFill>
                <a:latin typeface="Lucida Console" panose="020B0609040504020204" pitchFamily="49" charset="0"/>
              </a:rPr>
              <a:t>c8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print(list(zip(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a,b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[(0, 3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),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(1, 4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),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(2, 5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)]</a:t>
            </a:r>
            <a:endParaRPr lang="en-US" altLang="zh-TW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print(list(zip(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b,a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[(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0), 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1), 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)]</a:t>
            </a:r>
            <a:endParaRPr lang="en-US" altLang="zh-TW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print(list(zip(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a,b,c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[(0, 3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, 6),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(1, 4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, 7), </a:t>
            </a: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(2, 5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, 8)]</a:t>
            </a:r>
            <a:endParaRPr lang="en-US" altLang="zh-TW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print(list(zip(a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,(1000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, 1001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))))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[(0, 1000), (1, 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1001)]</a:t>
            </a:r>
            <a:endParaRPr lang="en-US" altLang="zh-TW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print(list(zip((1000,1001),a)))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92D050"/>
                </a:solidFill>
                <a:latin typeface="Lucida Console" panose="020B0609040504020204" pitchFamily="49" charset="0"/>
              </a:rPr>
              <a:t>[(1000, 0), (1001, 1</a:t>
            </a:r>
            <a:r>
              <a:rPr lang="en-US" altLang="zh-TW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)]</a:t>
            </a:r>
            <a:endParaRPr lang="en-US" altLang="zh-TW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alt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57634" y="1997433"/>
            <a:ext cx="3657618" cy="1524000"/>
          </a:xfrm>
          <a:prstGeom prst="wedgeRoundRectCallout">
            <a:avLst>
              <a:gd name="adj1" fmla="val -133217"/>
              <a:gd name="adj2" fmla="val -680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It didn’t actually apply the zip: it created a zip object.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557634" y="2911833"/>
            <a:ext cx="3657618" cy="1524000"/>
          </a:xfrm>
          <a:prstGeom prst="wedgeRoundRectCallout">
            <a:avLst>
              <a:gd name="adj1" fmla="val -77239"/>
              <a:gd name="adj2" fmla="val -730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When you make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a new one, it gets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a new address.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7634" y="3673834"/>
            <a:ext cx="3657618" cy="1066800"/>
          </a:xfrm>
          <a:prstGeom prst="wedgeRoundRectCallout">
            <a:avLst>
              <a:gd name="adj1" fmla="val -119665"/>
              <a:gd name="adj2" fmla="val -11853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This forces the object to expand to a list.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557634" y="4969231"/>
            <a:ext cx="3657618" cy="990600"/>
          </a:xfrm>
          <a:prstGeom prst="wedgeRoundRectCallout">
            <a:avLst>
              <a:gd name="adj1" fmla="val -58761"/>
              <a:gd name="adj2" fmla="val -10960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You can zip more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 than two lists.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557634" y="3369031"/>
            <a:ext cx="3657618" cy="990600"/>
          </a:xfrm>
          <a:prstGeom prst="wedgeRoundRectCallout">
            <a:avLst>
              <a:gd name="adj1" fmla="val -76153"/>
              <a:gd name="adj2" fmla="val 15000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If lengths mismatch, zip uses the shortest.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57634" y="3673834"/>
            <a:ext cx="3657618" cy="1066800"/>
          </a:xfrm>
          <a:prstGeom prst="wedgeRoundRectCallout">
            <a:avLst>
              <a:gd name="adj1" fmla="val -118543"/>
              <a:gd name="adj2" fmla="val -5954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This forces the object to expand to a list.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588" y="-211647"/>
            <a:ext cx="9144000" cy="99762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latin typeface="Elephant" panose="02020904090505020303" pitchFamily="18" charset="0"/>
              </a:rPr>
              <a:t>What is </a:t>
            </a:r>
            <a:r>
              <a:rPr lang="en-US" altLang="zh-TW" sz="4074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r>
              <a:rPr lang="en-US" altLang="zh-TW" sz="4998" kern="0" dirty="0">
                <a:latin typeface="Cooper Black" panose="0208090404030B020404" pitchFamily="18" charset="0"/>
              </a:rPr>
              <a:t>?</a:t>
            </a:r>
            <a:r>
              <a:rPr lang="en-US" altLang="zh-TW" sz="4074" kern="0" dirty="0">
                <a:latin typeface="Elephant" panose="02020904090505020303" pitchFamily="18" charset="0"/>
              </a:rPr>
              <a:t> A way to merge lists.</a:t>
            </a:r>
            <a:endParaRPr lang="en-US" altLang="zh-TW" sz="4074" b="1" kern="0" dirty="0">
              <a:latin typeface="Lucida Console" panose="020B0609040504020204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9833" y="702034"/>
            <a:ext cx="781715" cy="578189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0" indent="-34287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885" indent="-28572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00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061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222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381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54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70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5863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kern="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en-US" sz="2800" kern="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38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2" grpId="0" animBg="1"/>
      <p:bldP spid="12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83" y="676894"/>
            <a:ext cx="9155875" cy="6044540"/>
          </a:xfrm>
          <a:solidFill>
            <a:schemeClr val="tx1"/>
          </a:solidFill>
        </p:spPr>
        <p:txBody>
          <a:bodyPr/>
          <a:lstStyle/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altLang="en-US" sz="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>
                <a:solidFill>
                  <a:srgbClr val="99FF66"/>
                </a:solidFill>
                <a:latin typeface="Lucida Console" panose="020B0609040504020204" pitchFamily="49" charset="0"/>
              </a:rPr>
              <a:t>k = ['apple', (1,2), 3j</a:t>
            </a:r>
            <a:r>
              <a:rPr lang="en-GB" altLang="en-US" sz="3200" dirty="0" smtClean="0">
                <a:solidFill>
                  <a:srgbClr val="99FF66"/>
                </a:solidFill>
                <a:latin typeface="Lucida Console" panose="020B0609040504020204" pitchFamily="49" charset="0"/>
              </a:rPr>
              <a:t>]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v = [5, 637, 921</a:t>
            </a:r>
            <a:r>
              <a:rPr lang="en-GB" altLang="en-US" sz="3200" dirty="0" smtClean="0">
                <a:solidFill>
                  <a:srgbClr val="FF3399"/>
                </a:solidFill>
                <a:latin typeface="Lucida Console" panose="020B0609040504020204" pitchFamily="49" charset="0"/>
              </a:rPr>
              <a:t>]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D = </a:t>
            </a:r>
            <a:r>
              <a:rPr lang="en-GB" altLang="en-US" sz="3200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dict</a:t>
            </a:r>
            <a:r>
              <a:rPr lang="en-GB" altLang="en-US" sz="32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r>
              <a:rPr lang="en-GB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200" dirty="0" err="1" smtClean="0">
                <a:solidFill>
                  <a:srgbClr val="99FF66"/>
                </a:solidFill>
                <a:latin typeface="Lucida Console" panose="020B0609040504020204" pitchFamily="49" charset="0"/>
              </a:rPr>
              <a:t>k</a:t>
            </a:r>
            <a:r>
              <a:rPr lang="en-GB" altLang="en-US" sz="3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GB" altLang="en-US" sz="3200" dirty="0" err="1" smtClean="0">
                <a:solidFill>
                  <a:srgbClr val="FF3399"/>
                </a:solidFill>
                <a:latin typeface="Lucida Console" panose="020B0609040504020204" pitchFamily="49" charset="0"/>
              </a:rPr>
              <a:t>v</a:t>
            </a:r>
            <a:r>
              <a:rPr lang="en-GB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ar-SA" altLang="en-US" sz="3200" dirty="0">
                <a:solidFill>
                  <a:schemeClr val="bg1"/>
                </a:solidFill>
                <a:latin typeface="Lucida Console" panose="020B0609040504020204" pitchFamily="49" charset="0"/>
                <a:cs typeface="Arial" pitchFamily="34" charset="0"/>
              </a:rPr>
              <a:t>‏</a:t>
            </a:r>
            <a:endParaRPr lang="en-US" altLang="en-US" sz="3200" dirty="0">
              <a:solidFill>
                <a:schemeClr val="bg1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D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{</a:t>
            </a:r>
            <a:r>
              <a:rPr lang="en-GB" altLang="en-US" sz="3200" dirty="0">
                <a:solidFill>
                  <a:srgbClr val="99FF66"/>
                </a:solidFill>
                <a:latin typeface="Lucida Console" panose="020B0609040504020204" pitchFamily="49" charset="0"/>
              </a:rPr>
              <a:t>(1, 2)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: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637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, </a:t>
            </a:r>
            <a:r>
              <a:rPr lang="en-GB" altLang="en-US" sz="3200" dirty="0">
                <a:solidFill>
                  <a:srgbClr val="99FF66"/>
                </a:solidFill>
                <a:latin typeface="Lucida Console" panose="020B0609040504020204" pitchFamily="49" charset="0"/>
              </a:rPr>
              <a:t>3j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: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921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, </a:t>
            </a:r>
            <a:r>
              <a:rPr lang="en-GB" altLang="en-US" sz="3200" dirty="0">
                <a:solidFill>
                  <a:srgbClr val="99FF66"/>
                </a:solidFill>
                <a:latin typeface="Lucida Console" panose="020B0609040504020204" pitchFamily="49" charset="0"/>
              </a:rPr>
              <a:t>'apple'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: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5</a:t>
            </a:r>
            <a:r>
              <a:rPr lang="en-GB" altLang="en-US" sz="32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}</a:t>
            </a:r>
          </a:p>
          <a:p>
            <a:pPr marL="95242" indent="0" eaLnBrk="1">
              <a:lnSpc>
                <a:spcPct val="90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95242" indent="0" eaLnBrk="1">
              <a:lnSpc>
                <a:spcPct val="90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GB" altLang="en-US" sz="20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hree</a:t>
            </a:r>
            <a:r>
              <a:rPr lang="en-GB" altLang="en-US" sz="28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slides</a:t>
            </a:r>
            <a:r>
              <a:rPr lang="en-GB" altLang="en-US" sz="28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ba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3200" spc="-5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k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GB" altLang="en-US" sz="28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we</a:t>
            </a:r>
            <a:r>
              <a:rPr lang="en-GB" altLang="en-US" sz="28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also</a:t>
            </a:r>
            <a:r>
              <a:rPr lang="en-GB" altLang="en-US" sz="28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used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GB" altLang="en-US" sz="20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enum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at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GB" altLang="en-US" sz="28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to</a:t>
            </a:r>
            <a:r>
              <a:rPr lang="en-GB" altLang="en-US" sz="28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ak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GB" altLang="en-US" sz="28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8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di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ct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iona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ry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#</a:t>
            </a:r>
            <a:r>
              <a:rPr lang="en-GB" altLang="en-US" sz="1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3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200" spc="-3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al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though</a:t>
            </a:r>
            <a:r>
              <a:rPr lang="en-GB" altLang="en-US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1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di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fe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ren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n-GB" altLang="en-US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spc="-5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di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ct</a:t>
            </a:r>
            <a:r>
              <a:rPr lang="en-GB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iona</a:t>
            </a:r>
            <a:r>
              <a:rPr lang="en-GB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</a:t>
            </a:r>
            <a:r>
              <a:rPr lang="en-GB" altLang="en-US" sz="3200" spc="-3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y)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3200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dict</a:t>
            </a:r>
            <a:r>
              <a:rPr lang="en-GB" altLang="en-US" sz="32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enumerate(</a:t>
            </a:r>
            <a:r>
              <a:rPr lang="en-GB" altLang="en-US" sz="3200" dirty="0" smtClean="0">
                <a:solidFill>
                  <a:srgbClr val="FF3399"/>
                </a:solidFill>
                <a:latin typeface="Lucida Console" panose="020B0609040504020204" pitchFamily="49" charset="0"/>
              </a:rPr>
              <a:t>v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pPr marL="95242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{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0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: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5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,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 1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: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637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,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 2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:</a:t>
            </a:r>
            <a:r>
              <a:rPr lang="en-GB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200" dirty="0">
                <a:solidFill>
                  <a:srgbClr val="FF3399"/>
                </a:solidFill>
                <a:latin typeface="Lucida Console" panose="020B0609040504020204" pitchFamily="49" charset="0"/>
              </a:rPr>
              <a:t>921</a:t>
            </a:r>
            <a:r>
              <a:rPr lang="en-GB" alt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}</a:t>
            </a:r>
          </a:p>
          <a:p>
            <a:pPr marL="95242" indent="0" eaLnBrk="1">
              <a:lnSpc>
                <a:spcPct val="90000"/>
              </a:lnSpc>
              <a:spcBef>
                <a:spcPts val="0"/>
              </a:spcBef>
              <a:buSzPct val="45000"/>
              <a:buNone/>
              <a:tabLst>
                <a:tab pos="363506" algn="l"/>
                <a:tab pos="468272" algn="l"/>
                <a:tab pos="882573" algn="l"/>
                <a:tab pos="1298462" algn="l"/>
                <a:tab pos="1712763" algn="l"/>
                <a:tab pos="2127065" algn="l"/>
                <a:tab pos="2541366" algn="l"/>
                <a:tab pos="2957257" algn="l"/>
                <a:tab pos="3371556" algn="l"/>
                <a:tab pos="3785860" algn="l"/>
                <a:tab pos="4200160" algn="l"/>
                <a:tab pos="4616050" algn="l"/>
                <a:tab pos="5030351" algn="l"/>
                <a:tab pos="5444653" algn="l"/>
                <a:tab pos="5858955" algn="l"/>
                <a:tab pos="6274844" algn="l"/>
                <a:tab pos="6689145" algn="l"/>
                <a:tab pos="7103446" algn="l"/>
                <a:tab pos="7517748" algn="l"/>
                <a:tab pos="7933636" algn="l"/>
                <a:tab pos="8347939" algn="l"/>
              </a:tabLst>
            </a:pPr>
            <a:r>
              <a:rPr lang="en-GB" altLang="en-US" sz="3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3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61588" y="-152856"/>
            <a:ext cx="9144000" cy="99762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074" kern="0" dirty="0">
                <a:latin typeface="Elephant" panose="02020904090505020303" pitchFamily="18" charset="0"/>
              </a:rPr>
              <a:t>can make a Dictionary.</a:t>
            </a:r>
            <a:endParaRPr lang="en-US" altLang="zh-TW" sz="4074" b="1" kern="0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173288" y="2857499"/>
            <a:ext cx="4903787" cy="2333625"/>
          </a:xfrm>
          <a:prstGeom prst="wedgeRoundRectCallout">
            <a:avLst>
              <a:gd name="adj1" fmla="val 8207"/>
              <a:gd name="adj2" fmla="val -857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Here, we used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a lists of keys and a list of values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.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 They were zipped together and made into a dictionary.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Times New Roman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78338" y="4343399"/>
            <a:ext cx="4903787" cy="2333625"/>
          </a:xfrm>
          <a:prstGeom prst="wedgeRoundRectCallout">
            <a:avLst>
              <a:gd name="adj1" fmla="val -38799"/>
              <a:gd name="adj2" fmla="val -702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How can we get these lists </a:t>
            </a:r>
            <a:r>
              <a:rPr kumimoji="0" lang="en-US" sz="3200" b="0" i="0" u="none" strike="noStrike" cap="none" spc="-10" normalizeH="0" baseline="0" dirty="0" smtClean="0">
                <a:ln>
                  <a:noFill/>
                </a:ln>
                <a:effectLst/>
                <a:latin typeface="Times New Roman" charset="0"/>
              </a:rPr>
              <a:t>of keys and a list of values?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We can use the dictionary 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keys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 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&amp;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 values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effectLst/>
                <a:latin typeface="Agency FB" panose="020B0503020202020204" pitchFamily="34" charset="0"/>
              </a:rPr>
              <a:t>()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methods.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54013" y="4286249"/>
            <a:ext cx="4103687" cy="2333625"/>
          </a:xfrm>
          <a:prstGeom prst="wedgeRoundRectCallout">
            <a:avLst>
              <a:gd name="adj1" fmla="val 63097"/>
              <a:gd name="adj2" fmla="val 3342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charset="0"/>
              </a:rPr>
              <a:t>But if we use these methods, we need to understand that they return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 </a:t>
            </a:r>
            <a:r>
              <a:rPr kumimoji="0" lang="en-US" sz="3200" b="1" i="1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views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charset="0"/>
              </a:rPr>
              <a:t>…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30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533400"/>
            <a:ext cx="89154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dirty="0"/>
              <a:t>A dictionary </a:t>
            </a:r>
            <a:r>
              <a:rPr lang="en-US" altLang="zh-TW" sz="3000" i="1" u="sng" dirty="0"/>
              <a:t>view</a:t>
            </a:r>
            <a:r>
              <a:rPr lang="en-US" altLang="zh-TW" sz="3000" dirty="0"/>
              <a:t> is a </a:t>
            </a:r>
            <a:r>
              <a:rPr lang="en-US" altLang="zh-TW" sz="3000" i="1" u="sng" dirty="0"/>
              <a:t>window</a:t>
            </a:r>
            <a:r>
              <a:rPr lang="en-US" altLang="zh-TW" sz="3000" dirty="0"/>
              <a:t> on its keys &amp; values: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 = {'e': 2, 'b': 1, 'c': 1, 'B': 500}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();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.keys</a:t>
            </a:r>
            <a:r>
              <a:rPr lang="en-US" altLang="zh-TW" sz="2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=list(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zh-TW" sz="24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['e']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# No e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dict_keys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(['s', 'b', 'S'])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# No e value (2)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([1, 1, 500])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# But the copied one kept the 2!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([2, 1, 1, 500])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See what </a:t>
            </a:r>
            <a:r>
              <a:rPr lang="en-US" altLang="zh-TW" sz="2800" b="1" dirty="0">
                <a:solidFill>
                  <a:schemeClr val="bg1"/>
                </a:solidFill>
              </a:rPr>
              <a:t>dynamic </a:t>
            </a:r>
            <a:r>
              <a:rPr lang="en-US" altLang="zh-TW" sz="2800" dirty="0">
                <a:solidFill>
                  <a:schemeClr val="bg1"/>
                </a:solidFill>
              </a:rPr>
              <a:t>means? </a:t>
            </a:r>
            <a:r>
              <a:rPr lang="en-US" altLang="zh-TW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800" dirty="0">
                <a:solidFill>
                  <a:schemeClr val="bg1"/>
                </a:solidFill>
              </a:rPr>
              <a:t> is </a:t>
            </a:r>
            <a:r>
              <a:rPr lang="en-US" altLang="zh-TW" sz="2800" i="1" dirty="0">
                <a:solidFill>
                  <a:schemeClr val="bg1"/>
                </a:solidFill>
              </a:rPr>
              <a:t>not</a:t>
            </a:r>
            <a:r>
              <a:rPr lang="en-US" altLang="zh-TW" sz="2800" dirty="0">
                <a:solidFill>
                  <a:schemeClr val="bg1"/>
                </a:solidFill>
              </a:rPr>
              <a:t> </a:t>
            </a:r>
            <a:r>
              <a:rPr lang="en-US" altLang="zh-TW" sz="2800" i="1" dirty="0">
                <a:solidFill>
                  <a:schemeClr val="bg1"/>
                </a:solidFill>
              </a:rPr>
              <a:t>a copy</a:t>
            </a:r>
            <a:r>
              <a:rPr lang="en-US" altLang="zh-TW" sz="2800" dirty="0">
                <a:solidFill>
                  <a:schemeClr val="bg1"/>
                </a:solidFill>
              </a:rPr>
              <a:t> of </a:t>
            </a:r>
            <a:r>
              <a:rPr lang="en-US" altLang="zh-TW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800" dirty="0" err="1">
                <a:solidFill>
                  <a:schemeClr val="bg1"/>
                </a:solidFill>
              </a:rPr>
              <a:t>’s</a:t>
            </a:r>
            <a:r>
              <a:rPr lang="en-US" altLang="zh-TW" sz="2800" dirty="0">
                <a:solidFill>
                  <a:schemeClr val="bg1"/>
                </a:solidFill>
              </a:rPr>
              <a:t> keys, only window pointing to those keys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</a:rPr>
              <a:t>If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keys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change,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then,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looking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through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the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window,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you’ll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see. </a:t>
            </a: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If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you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don’t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want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this (</a:t>
            </a:r>
            <a:r>
              <a:rPr lang="en-US" altLang="zh-TW" dirty="0" err="1">
                <a:solidFill>
                  <a:schemeClr val="bg1"/>
                </a:solidFill>
              </a:rPr>
              <a:t>eg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it you’re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iterating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over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dictionary while also changing it), then make a .copy() instead.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46383" y="2163172"/>
            <a:ext cx="5718839" cy="17190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33419"/>
            <a:ext cx="9735832" cy="82296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Dictionary dynamic views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2523124" y="1324438"/>
            <a:ext cx="1160506" cy="38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10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533400"/>
            <a:ext cx="89154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dirty="0"/>
              <a:t>A dictionary </a:t>
            </a:r>
            <a:r>
              <a:rPr lang="en-US" altLang="zh-TW" sz="3000" i="1" u="sng" dirty="0"/>
              <a:t>view</a:t>
            </a:r>
            <a:r>
              <a:rPr lang="en-US" altLang="zh-TW" sz="3000" dirty="0"/>
              <a:t> is a </a:t>
            </a:r>
            <a:r>
              <a:rPr lang="en-US" altLang="zh-TW" sz="3000" i="1" u="sng" dirty="0"/>
              <a:t>window</a:t>
            </a:r>
            <a:r>
              <a:rPr lang="en-US" altLang="zh-TW" sz="3000" dirty="0"/>
              <a:t> on its keys &amp; values: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 = {'e': 2, 'b': 1, 'c': 1, 'B': 500}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();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.keys</a:t>
            </a:r>
            <a:r>
              <a:rPr lang="en-US" altLang="zh-TW" sz="2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=list(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del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['e']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dict_keys</a:t>
            </a:r>
            <a:r>
              <a:rPr lang="en-US" altLang="zh-TW" sz="2400" dirty="0">
                <a:latin typeface="Lucida Console" panose="020B0609040504020204" pitchFamily="49" charset="0"/>
              </a:rPr>
              <a:t>(['b', 'c', 'B'])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value (2)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latin typeface="Lucida Console" panose="020B0609040504020204" pitchFamily="49" charset="0"/>
              </a:rPr>
              <a:t>([1, 1, 500])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# But the copied one kept the 2!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[2, 1, 1, 500]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50" dirty="0">
              <a:latin typeface="Lucida Console" panose="020B0609040504020204" pitchFamily="49" charset="0"/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See what </a:t>
            </a:r>
            <a:r>
              <a:rPr lang="en-US" altLang="zh-TW" sz="2800" b="1" dirty="0">
                <a:solidFill>
                  <a:schemeClr val="tx1"/>
                </a:solidFill>
              </a:rPr>
              <a:t>dynamic </a:t>
            </a:r>
            <a:r>
              <a:rPr lang="en-US" altLang="zh-TW" sz="2800" dirty="0">
                <a:solidFill>
                  <a:schemeClr val="tx1"/>
                </a:solidFill>
              </a:rPr>
              <a:t>means?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800" dirty="0">
                <a:solidFill>
                  <a:schemeClr val="tx1"/>
                </a:solidFill>
              </a:rPr>
              <a:t> is </a:t>
            </a:r>
            <a:r>
              <a:rPr lang="en-US" altLang="zh-TW" sz="2800" i="1" dirty="0">
                <a:solidFill>
                  <a:schemeClr val="tx1"/>
                </a:solidFill>
              </a:rPr>
              <a:t>not</a:t>
            </a:r>
            <a:r>
              <a:rPr lang="en-US" altLang="zh-TW" sz="2800" dirty="0">
                <a:solidFill>
                  <a:schemeClr val="tx1"/>
                </a:solidFill>
              </a:rPr>
              <a:t> </a:t>
            </a:r>
            <a:r>
              <a:rPr lang="en-US" altLang="zh-TW" sz="2800" i="1" dirty="0">
                <a:solidFill>
                  <a:schemeClr val="tx1"/>
                </a:solidFill>
              </a:rPr>
              <a:t>a copy</a:t>
            </a:r>
            <a:r>
              <a:rPr lang="en-US" altLang="zh-TW" sz="2800" dirty="0">
                <a:solidFill>
                  <a:schemeClr val="tx1"/>
                </a:solidFill>
              </a:rPr>
              <a:t> of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800" dirty="0" err="1">
                <a:solidFill>
                  <a:schemeClr val="tx1"/>
                </a:solidFill>
              </a:rPr>
              <a:t>’s</a:t>
            </a:r>
            <a:r>
              <a:rPr lang="en-US" altLang="zh-TW" sz="2800" dirty="0">
                <a:solidFill>
                  <a:schemeClr val="tx1"/>
                </a:solidFill>
              </a:rPr>
              <a:t> keys, only a window pointing to those keys.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en-US" altLang="zh-TW" dirty="0">
                <a:solidFill>
                  <a:schemeClr val="tx1"/>
                </a:solidFill>
              </a:rPr>
              <a:t>keys change, then you will view that through the window.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96865" y="1511097"/>
            <a:ext cx="9144000" cy="970845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946" y="33419"/>
            <a:ext cx="9735832" cy="82296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Dictionary dynamic views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83274" y="1169796"/>
            <a:ext cx="5032771" cy="31882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64" y="1167116"/>
            <a:ext cx="2306966" cy="31882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2523124" y="1324438"/>
            <a:ext cx="1160506" cy="38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72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533400"/>
            <a:ext cx="89154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dirty="0"/>
              <a:t>A dictionary </a:t>
            </a:r>
            <a:r>
              <a:rPr lang="en-US" altLang="zh-TW" sz="3000" i="1" u="sng" dirty="0"/>
              <a:t>view</a:t>
            </a:r>
            <a:r>
              <a:rPr lang="en-US" altLang="zh-TW" sz="3000" dirty="0"/>
              <a:t> is a </a:t>
            </a:r>
            <a:r>
              <a:rPr lang="en-US" altLang="zh-TW" sz="3000" i="1" u="sng" dirty="0"/>
              <a:t>window</a:t>
            </a:r>
            <a:r>
              <a:rPr lang="en-US" altLang="zh-TW" sz="3000" dirty="0"/>
              <a:t> on its keys &amp; values: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 = {'e': 2, 'b': 1, 'c': 1, 'B': 500}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();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.keys</a:t>
            </a:r>
            <a:r>
              <a:rPr lang="en-US" altLang="zh-TW" sz="2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b="1" dirty="0">
                <a:latin typeface="Lucida Console" panose="020B0609040504020204" pitchFamily="49" charset="0"/>
              </a:rPr>
              <a:t>=</a:t>
            </a:r>
            <a:r>
              <a:rPr lang="en-US" altLang="zh-TW" sz="2400" b="1" u="sng" dirty="0">
                <a:solidFill>
                  <a:srgbClr val="CC3399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400" b="1" dirty="0">
                <a:latin typeface="Lucida Console" panose="020B0609040504020204" pitchFamily="49" charset="0"/>
              </a:rPr>
              <a:t>(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var.values</a:t>
            </a:r>
            <a:r>
              <a:rPr lang="en-US" altLang="zh-TW" sz="2400" b="1" dirty="0">
                <a:latin typeface="Lucida Console" panose="020B0609040504020204" pitchFamily="49" charset="0"/>
              </a:rPr>
              <a:t>())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del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['e']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dict_keys</a:t>
            </a:r>
            <a:r>
              <a:rPr lang="en-US" altLang="zh-TW" sz="2400" dirty="0">
                <a:latin typeface="Lucida Console" panose="020B0609040504020204" pitchFamily="49" charset="0"/>
              </a:rPr>
              <a:t>(['b', 'c', 'B'])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value (2)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latin typeface="Lucida Console" panose="020B0609040504020204" pitchFamily="49" charset="0"/>
              </a:rPr>
              <a:t>([1, 1, 500])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# The copied one </a:t>
            </a:r>
            <a:r>
              <a:rPr lang="en-US" altLang="zh-TW" sz="2400" u="sng" dirty="0">
                <a:solidFill>
                  <a:schemeClr val="tx1"/>
                </a:solidFill>
                <a:latin typeface="Lucida Console" panose="020B0609040504020204" pitchFamily="49" charset="0"/>
              </a:rPr>
              <a:t>kept the 2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1, 1, 500]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50" dirty="0">
              <a:latin typeface="Lucida Console" panose="020B0609040504020204" pitchFamily="49" charset="0"/>
            </a:endParaRPr>
          </a:p>
          <a:p>
            <a:pPr>
              <a:buClrTx/>
            </a:pPr>
            <a:r>
              <a:rPr lang="en-US" altLang="zh-TW" sz="2800" dirty="0">
                <a:solidFill>
                  <a:srgbClr val="C5C5C5"/>
                </a:solidFill>
              </a:rPr>
              <a:t>See what </a:t>
            </a:r>
            <a:r>
              <a:rPr lang="en-US" altLang="zh-TW" sz="2800" b="1" dirty="0">
                <a:solidFill>
                  <a:srgbClr val="C5C5C5"/>
                </a:solidFill>
              </a:rPr>
              <a:t>dynamic </a:t>
            </a:r>
            <a:r>
              <a:rPr lang="en-US" altLang="zh-TW" sz="2800" dirty="0">
                <a:solidFill>
                  <a:srgbClr val="C5C5C5"/>
                </a:solidFill>
              </a:rPr>
              <a:t>means? </a:t>
            </a:r>
            <a:r>
              <a:rPr lang="en-US" altLang="zh-TW" sz="2800" dirty="0" err="1">
                <a:solidFill>
                  <a:srgbClr val="C5C5C5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800" dirty="0">
                <a:solidFill>
                  <a:srgbClr val="C5C5C5"/>
                </a:solidFill>
              </a:rPr>
              <a:t> is </a:t>
            </a:r>
            <a:r>
              <a:rPr lang="en-US" altLang="zh-TW" sz="2800" i="1" dirty="0">
                <a:solidFill>
                  <a:srgbClr val="C5C5C5"/>
                </a:solidFill>
              </a:rPr>
              <a:t>not</a:t>
            </a:r>
            <a:r>
              <a:rPr lang="en-US" altLang="zh-TW" sz="2800" dirty="0">
                <a:solidFill>
                  <a:srgbClr val="C5C5C5"/>
                </a:solidFill>
              </a:rPr>
              <a:t> </a:t>
            </a:r>
            <a:r>
              <a:rPr lang="en-US" altLang="zh-TW" sz="2800" i="1" dirty="0">
                <a:solidFill>
                  <a:srgbClr val="C5C5C5"/>
                </a:solidFill>
              </a:rPr>
              <a:t>a copy</a:t>
            </a:r>
            <a:r>
              <a:rPr lang="en-US" altLang="zh-TW" sz="2800" dirty="0">
                <a:solidFill>
                  <a:srgbClr val="C5C5C5"/>
                </a:solidFill>
              </a:rPr>
              <a:t> of </a:t>
            </a:r>
            <a:r>
              <a:rPr lang="en-US" altLang="zh-TW" sz="2800" dirty="0" err="1">
                <a:solidFill>
                  <a:srgbClr val="C5C5C5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800" dirty="0" err="1">
                <a:solidFill>
                  <a:srgbClr val="C5C5C5"/>
                </a:solidFill>
              </a:rPr>
              <a:t>’s</a:t>
            </a:r>
            <a:r>
              <a:rPr lang="en-US" altLang="zh-TW" sz="2800" dirty="0">
                <a:solidFill>
                  <a:srgbClr val="C5C5C5"/>
                </a:solidFill>
              </a:rPr>
              <a:t> keys, only a window pointing to those keys.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solidFill>
                  <a:srgbClr val="C5C5C5"/>
                </a:solidFill>
              </a:rPr>
              <a:t>If </a:t>
            </a:r>
            <a:r>
              <a:rPr lang="en-US" altLang="zh-TW" dirty="0">
                <a:solidFill>
                  <a:srgbClr val="C5C5C5"/>
                </a:solidFill>
              </a:rPr>
              <a:t>keys change, then you will view that through the window.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you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don’t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want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this (</a:t>
            </a:r>
            <a:r>
              <a:rPr lang="en-US" altLang="zh-TW" dirty="0" err="1">
                <a:solidFill>
                  <a:srgbClr val="FF0000"/>
                </a:solidFill>
              </a:rPr>
              <a:t>eg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en-US" altLang="zh-TW" dirty="0">
                <a:solidFill>
                  <a:srgbClr val="FF0000"/>
                </a:solidFill>
              </a:rPr>
              <a:t>you’re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iterating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over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dictionary while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also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changing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it), then make</a:t>
            </a:r>
            <a:r>
              <a:rPr lang="en-US" altLang="zh-TW" dirty="0">
                <a:solidFill>
                  <a:srgbClr val="00B0F0"/>
                </a:solidFill>
              </a:rPr>
              <a:t> a copy </a:t>
            </a:r>
            <a:r>
              <a:rPr lang="en-US" altLang="zh-TW" dirty="0">
                <a:solidFill>
                  <a:srgbClr val="FF0000"/>
                </a:solidFill>
              </a:rPr>
              <a:t>with “</a:t>
            </a:r>
            <a:r>
              <a:rPr lang="en-US" altLang="zh-TW" u="sng" dirty="0">
                <a:solidFill>
                  <a:srgbClr val="CC3399"/>
                </a:solidFill>
              </a:rPr>
              <a:t>list</a:t>
            </a:r>
            <a:r>
              <a:rPr lang="en-US" altLang="zh-TW" dirty="0">
                <a:solidFill>
                  <a:srgbClr val="FF0000"/>
                </a:solidFill>
              </a:rPr>
              <a:t>” instead.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6865" y="2183297"/>
            <a:ext cx="9144000" cy="1626705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946" y="33419"/>
            <a:ext cx="9735832" cy="82296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Dictionary dynamic views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2523124" y="1324438"/>
            <a:ext cx="1160506" cy="38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296865" y="1143000"/>
            <a:ext cx="9144000" cy="685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6865" y="1847386"/>
            <a:ext cx="9144000" cy="31324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533400"/>
            <a:ext cx="8915400" cy="6324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dirty="0"/>
              <a:t>A dictionary </a:t>
            </a:r>
            <a:r>
              <a:rPr lang="en-US" altLang="zh-TW" sz="3000" i="1" u="sng" dirty="0"/>
              <a:t>view</a:t>
            </a:r>
            <a:r>
              <a:rPr lang="en-US" altLang="zh-TW" sz="3000" dirty="0"/>
              <a:t> is a </a:t>
            </a:r>
            <a:r>
              <a:rPr lang="en-US" altLang="zh-TW" sz="3000" i="1" u="sng" dirty="0"/>
              <a:t>window</a:t>
            </a:r>
            <a:r>
              <a:rPr lang="en-US" altLang="zh-TW" sz="3000" dirty="0"/>
              <a:t> on its keys &amp; values: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 = {'e': 2, 'b': 1, 'c': 1, 'B': 500}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();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.keys</a:t>
            </a:r>
            <a:r>
              <a:rPr lang="en-US" altLang="zh-TW" sz="2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=list(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del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['e']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dict_keys</a:t>
            </a:r>
            <a:r>
              <a:rPr lang="en-US" altLang="zh-TW" sz="2400" dirty="0">
                <a:latin typeface="Lucida Console" panose="020B0609040504020204" pitchFamily="49" charset="0"/>
              </a:rPr>
              <a:t>(['b', 'c', 'B'])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value (2)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latin typeface="Lucida Console" panose="020B0609040504020204" pitchFamily="49" charset="0"/>
              </a:rPr>
              <a:t>([1, 1, 500])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 # The copied one kept the 2!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[2, 1, 1, 500]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50" dirty="0">
              <a:latin typeface="Lucida Console" panose="020B0609040504020204" pitchFamily="49" charset="0"/>
            </a:endParaRPr>
          </a:p>
          <a:p>
            <a:r>
              <a:rPr lang="en-US" altLang="zh-TW" sz="2800" dirty="0"/>
              <a:t>See what </a:t>
            </a:r>
            <a:r>
              <a:rPr lang="en-US" altLang="zh-TW" sz="2800" b="1" dirty="0"/>
              <a:t>dynamic </a:t>
            </a:r>
            <a:r>
              <a:rPr lang="en-US" altLang="zh-TW" sz="2800" dirty="0"/>
              <a:t>means? </a:t>
            </a:r>
            <a:r>
              <a:rPr lang="en-US" altLang="zh-TW" sz="2800" dirty="0" err="1">
                <a:latin typeface="Lucida Console" panose="020B0609040504020204" pitchFamily="49" charset="0"/>
              </a:rPr>
              <a:t>keysView</a:t>
            </a:r>
            <a:r>
              <a:rPr lang="en-US" altLang="zh-TW" sz="2800" dirty="0"/>
              <a:t> is </a:t>
            </a:r>
            <a:r>
              <a:rPr lang="en-US" altLang="zh-TW" sz="2800" i="1" dirty="0"/>
              <a:t>not</a:t>
            </a:r>
            <a:r>
              <a:rPr lang="en-US" altLang="zh-TW" sz="2800" dirty="0"/>
              <a:t> </a:t>
            </a:r>
            <a:r>
              <a:rPr lang="en-US" altLang="zh-TW" sz="2800" i="1" dirty="0"/>
              <a:t>a copy</a:t>
            </a:r>
            <a:r>
              <a:rPr lang="en-US" altLang="zh-TW" sz="2800" dirty="0"/>
              <a:t> of </a:t>
            </a:r>
            <a:r>
              <a:rPr lang="en-US" altLang="zh-TW" sz="2800" dirty="0" err="1">
                <a:latin typeface="Lucida Console" panose="020B0609040504020204" pitchFamily="49" charset="0"/>
              </a:rPr>
              <a:t>var</a:t>
            </a:r>
            <a:r>
              <a:rPr lang="en-US" altLang="zh-TW" sz="2800" dirty="0" err="1"/>
              <a:t>’s</a:t>
            </a:r>
            <a:r>
              <a:rPr lang="en-US" altLang="zh-TW" sz="2800" dirty="0"/>
              <a:t> keys, only a window pointing to those keys.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If </a:t>
            </a:r>
            <a:r>
              <a:rPr lang="en-US" altLang="zh-TW" dirty="0"/>
              <a:t>keys change, then you will view that through the window.</a:t>
            </a:r>
          </a:p>
          <a:p>
            <a:pPr lvl="1"/>
            <a:r>
              <a:rPr lang="en-US" altLang="zh-TW" dirty="0"/>
              <a:t>If</a:t>
            </a:r>
            <a:r>
              <a:rPr lang="en-US" altLang="zh-TW" sz="2000" dirty="0"/>
              <a:t> </a:t>
            </a:r>
            <a:r>
              <a:rPr lang="en-US" altLang="zh-TW" dirty="0"/>
              <a:t>you</a:t>
            </a:r>
            <a:r>
              <a:rPr lang="en-US" altLang="zh-TW" sz="2000" dirty="0"/>
              <a:t> </a:t>
            </a:r>
            <a:r>
              <a:rPr lang="en-US" altLang="zh-TW" dirty="0"/>
              <a:t>don’t</a:t>
            </a:r>
            <a:r>
              <a:rPr lang="en-US" altLang="zh-TW" sz="2000" dirty="0"/>
              <a:t> </a:t>
            </a:r>
            <a:r>
              <a:rPr lang="en-US" altLang="zh-TW" dirty="0"/>
              <a:t>want</a:t>
            </a:r>
            <a:r>
              <a:rPr lang="en-US" altLang="zh-TW" sz="2000" dirty="0"/>
              <a:t> </a:t>
            </a:r>
            <a:r>
              <a:rPr lang="en-US" altLang="zh-TW" dirty="0"/>
              <a:t>this (</a:t>
            </a:r>
            <a:r>
              <a:rPr lang="en-US" altLang="zh-TW" dirty="0" err="1"/>
              <a:t>eg</a:t>
            </a:r>
            <a:r>
              <a:rPr lang="en-US" altLang="zh-TW" dirty="0"/>
              <a:t>,</a:t>
            </a:r>
            <a:r>
              <a:rPr lang="en-US" altLang="zh-TW" sz="2000" dirty="0"/>
              <a:t> </a:t>
            </a:r>
            <a:r>
              <a:rPr lang="en-US" altLang="zh-TW" dirty="0" smtClean="0"/>
              <a:t>if </a:t>
            </a:r>
            <a:r>
              <a:rPr lang="en-US" altLang="zh-TW" dirty="0"/>
              <a:t>you’re</a:t>
            </a:r>
            <a:r>
              <a:rPr lang="en-US" altLang="zh-TW" sz="2000" dirty="0"/>
              <a:t> </a:t>
            </a:r>
            <a:r>
              <a:rPr lang="en-US" altLang="zh-TW" dirty="0"/>
              <a:t>iterating</a:t>
            </a:r>
            <a:r>
              <a:rPr lang="en-US" altLang="zh-TW" sz="2000" dirty="0"/>
              <a:t> </a:t>
            </a:r>
            <a:r>
              <a:rPr lang="en-US" altLang="zh-TW" dirty="0"/>
              <a:t>over</a:t>
            </a:r>
            <a:r>
              <a:rPr lang="en-US" altLang="zh-TW" sz="2000" dirty="0"/>
              <a:t> </a:t>
            </a:r>
            <a:r>
              <a:rPr lang="en-US" altLang="zh-TW" dirty="0"/>
              <a:t>a</a:t>
            </a:r>
            <a:r>
              <a:rPr lang="en-US" altLang="zh-TW" sz="2000" dirty="0"/>
              <a:t> </a:t>
            </a:r>
            <a:r>
              <a:rPr lang="en-US" altLang="zh-TW" dirty="0"/>
              <a:t>dictionary while</a:t>
            </a:r>
            <a:r>
              <a:rPr lang="en-US" altLang="zh-TW" sz="2000" dirty="0"/>
              <a:t> </a:t>
            </a:r>
            <a:r>
              <a:rPr lang="en-US" altLang="zh-TW" dirty="0"/>
              <a:t>also</a:t>
            </a:r>
            <a:r>
              <a:rPr lang="en-US" altLang="zh-TW" sz="2000" dirty="0"/>
              <a:t> </a:t>
            </a:r>
            <a:r>
              <a:rPr lang="en-US" altLang="zh-TW" dirty="0"/>
              <a:t>changing</a:t>
            </a:r>
            <a:r>
              <a:rPr lang="en-US" altLang="zh-TW" sz="1800" dirty="0"/>
              <a:t> </a:t>
            </a:r>
            <a:r>
              <a:rPr lang="en-US" altLang="zh-TW" dirty="0"/>
              <a:t>it), then make a copy with “list” instead.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3419"/>
            <a:ext cx="9735832" cy="82296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Dictionary dynamic views</a:t>
            </a:r>
          </a:p>
        </p:txBody>
      </p:sp>
    </p:spTree>
    <p:extLst>
      <p:ext uri="{BB962C8B-B14F-4D97-AF65-F5344CB8AC3E}">
        <p14:creationId xmlns:p14="http://schemas.microsoft.com/office/powerpoint/2010/main" val="32194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5" y="642635"/>
            <a:ext cx="9384270" cy="621536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900CC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7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9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2222" dirty="0">
                <a:latin typeface="Lucida Console" panose="020B0609040504020204" pitchFamily="49" charset="0"/>
              </a:rPr>
              <a:t>; </a:t>
            </a:r>
            <a:r>
              <a:rPr lang="en-US" altLang="zh-TW" sz="2222" b="1" dirty="0">
                <a:solidFill>
                  <a:srgbClr val="9900CC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7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9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=tuple(</a:t>
            </a:r>
            <a:r>
              <a:rPr lang="en-US" altLang="zh-TW" sz="2222" b="1" dirty="0" err="1">
                <a:solidFill>
                  <a:srgbClr val="9900CC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keys</a:t>
            </a:r>
            <a:r>
              <a:rPr lang="en-US" altLang="zh-TW" sz="2222" dirty="0">
                <a:latin typeface="Lucida Console" panose="020B0609040504020204" pitchFamily="49" charset="0"/>
              </a:rPr>
              <a:t>());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7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9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 1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92D050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elements in K is arbitrary. But whatever order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rgbClr val="92D050"/>
                </a:solidFill>
                <a:latin typeface="Lucida Console" panose="020B0609040504020204" pitchFamily="49" charset="0"/>
              </a:rPr>
              <a:t> # 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assigned is now fixed, since K is a tuple.</a:t>
            </a:r>
            <a:endParaRPr lang="en-US" altLang="zh-TW" sz="2222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0033CC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dirty="0">
                <a:latin typeface="Lucida Console" panose="020B0609040504020204" pitchFamily="49" charset="0"/>
              </a:rPr>
              <a:t>=list(</a:t>
            </a:r>
            <a:r>
              <a:rPr lang="en-US" altLang="zh-TW" sz="2222" b="1" dirty="0" err="1">
                <a:solidFill>
                  <a:srgbClr val="9900CC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values</a:t>
            </a:r>
            <a:r>
              <a:rPr lang="en-US" altLang="zh-TW" sz="2222" dirty="0">
                <a:latin typeface="Lucida Console" panose="020B0609040504020204" pitchFamily="49" charset="0"/>
              </a:rPr>
              <a:t>());</a:t>
            </a:r>
            <a:r>
              <a:rPr lang="en-US" altLang="zh-TW" sz="2222" b="1" dirty="0">
                <a:solidFill>
                  <a:srgbClr val="0033CC"/>
                </a:solidFill>
                <a:latin typeface="Lucida Console" panose="020B0609040504020204" pitchFamily="49" charset="0"/>
              </a:rPr>
              <a:t>V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92D050"/>
                </a:solidFill>
                <a:latin typeface="Lucida Console" panose="020B0609040504020204" pitchFamily="49" charset="0"/>
              </a:rPr>
              <a:t> #</a:t>
            </a:r>
            <a:r>
              <a:rPr lang="en-US" altLang="zh-TW" sz="222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V is </a:t>
            </a:r>
            <a:r>
              <a:rPr lang="en-US" altLang="zh-TW" sz="2592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arbitrary. It </a:t>
            </a:r>
            <a:r>
              <a:rPr lang="en-US" altLang="zh-TW" sz="2592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 the order </a:t>
            </a:r>
            <a:r>
              <a:rPr lang="en-US" altLang="zh-TW" sz="2592" spc="-1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592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592" spc="-4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rgbClr val="92D050"/>
                </a:solidFill>
                <a:latin typeface="Lucida Console" panose="020B0609040504020204" pitchFamily="49" charset="0"/>
              </a:rPr>
              <a:t> #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altLang="zh-TW" sz="2400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400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TW" sz="2592" spc="-4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altLang="zh-TW" sz="2400" spc="-4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4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TW" sz="2400" spc="-4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4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TW" sz="2200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200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4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592" spc="-3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2" spc="-16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592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592" spc="-5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592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592" spc="-1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2" spc="-6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592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TW" sz="2400" spc="-9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3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</a:t>
            </a:r>
            <a:r>
              <a:rPr lang="en-US" altLang="zh-TW" sz="2592" spc="-6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400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592" spc="-5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altLang="zh-TW" sz="2592" spc="-6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altLang="zh-TW" sz="2400" spc="-6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1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592" spc="-9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592" spc="-45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592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222" dirty="0">
              <a:solidFill>
                <a:srgbClr val="FFFFFF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900CC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]=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222" b="1" dirty="0">
                <a:solidFill>
                  <a:srgbClr val="9900CC"/>
                </a:solidFill>
                <a:latin typeface="Lucida Console" panose="020B0609040504020204" pitchFamily="49" charset="0"/>
              </a:rPr>
              <a:t>D 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59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D, won’t change the copies</a:t>
            </a:r>
            <a:endParaRPr lang="en-US" altLang="zh-TW" sz="2222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7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9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b="1" dirty="0">
                <a:solidFill>
                  <a:srgbClr val="0033CC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59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happens if you don’t type cast zip:</a:t>
            </a:r>
            <a:endParaRPr lang="en-US" altLang="zh-TW" sz="222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&lt;zip object at 0x6ffffab0c08&gt;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list(</a:t>
            </a:r>
            <a:r>
              <a:rPr lang="en-US" altLang="zh-TW" sz="2222" b="1" dirty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b="1" dirty="0">
                <a:solidFill>
                  <a:srgbClr val="0033CC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spc="-185" dirty="0">
                <a:solidFill>
                  <a:schemeClr val="tx1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59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 creates a list of tuple pairs: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[(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7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9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), (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dict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spc="-185" dirty="0">
                <a:solidFill>
                  <a:schemeClr val="tx1"/>
                </a:solidFill>
                <a:latin typeface="Lucida Console" panose="020B0609040504020204" pitchFamily="49" charset="0"/>
              </a:rPr>
              <a:t># </a:t>
            </a:r>
            <a:r>
              <a:rPr lang="en-US" altLang="zh-TW" sz="2592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ecreates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592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</a:t>
            </a:r>
            <a:r>
              <a:rPr lang="en-US" altLang="zh-TW" sz="2592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nary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92" spc="-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TW" sz="2592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5:6</a:t>
            </a:r>
            <a:r>
              <a:rPr lang="en-US" altLang="zh-TW" sz="2592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6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7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8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9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3420"/>
            <a:ext cx="9735832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US" altLang="en-US" sz="4200" dirty="0">
                <a:solidFill>
                  <a:srgbClr val="2D2DB9"/>
                </a:solidFill>
                <a:cs typeface="Arial" panose="020B0604020202020204" pitchFamily="34" charset="0"/>
              </a:rPr>
              <a:t>A dictionary view </a:t>
            </a:r>
            <a:r>
              <a:rPr lang="en-US" altLang="en-US" sz="4200" u="sng" dirty="0">
                <a:solidFill>
                  <a:srgbClr val="2D2DB9"/>
                </a:solidFill>
                <a:cs typeface="Arial" panose="020B0604020202020204" pitchFamily="34" charset="0"/>
              </a:rPr>
              <a:t>imposes</a:t>
            </a:r>
            <a:r>
              <a:rPr lang="en-US" altLang="en-US" sz="4200" dirty="0">
                <a:solidFill>
                  <a:srgbClr val="2D2DB9"/>
                </a:solidFill>
                <a:cs typeface="Arial" panose="020B0604020202020204" pitchFamily="34" charset="0"/>
              </a:rPr>
              <a:t> an order</a:t>
            </a:r>
            <a:endParaRPr lang="en-GB" altLang="en-US" sz="4200" dirty="0">
              <a:solidFill>
                <a:srgbClr val="2D2DB9"/>
              </a:solidFill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264" y="642635"/>
            <a:ext cx="798818" cy="57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222" b="1" kern="0" dirty="0">
              <a:solidFill>
                <a:srgbClr val="9900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b="1" kern="0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  <a:endParaRPr lang="en-US" altLang="zh-TW" sz="2222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2222" b="1" kern="0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592" kern="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222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endParaRPr lang="en-US" altLang="zh-TW" sz="2222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222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222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592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18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16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16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16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16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spc="-130" dirty="0">
                <a:solidFill>
                  <a:srgbClr val="0070C0"/>
                </a:solidFill>
                <a:latin typeface="Lucida Console" panose="020B0609040504020204" pitchFamily="49" charset="0"/>
              </a:rPr>
              <a:t>sli</a:t>
            </a:r>
            <a:r>
              <a:rPr lang="en-US" alt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b="1" spc="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en</a:t>
            </a:r>
            <a:r>
              <a:rPr lang="en-US" altLang="en-US" b="1" spc="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um</a:t>
            </a:r>
            <a:r>
              <a:rPr lang="en-US" altLang="en-US" b="1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erat</a:t>
            </a:r>
            <a:r>
              <a:rPr lang="en-US" altLang="en-US" b="1" spc="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spc="-1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z</a:t>
            </a:r>
            <a:r>
              <a:rPr lang="en-US" altLang="en-US" b="1" spc="-14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b="1" spc="-1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p</a:t>
            </a:r>
            <a:endParaRPr lang="en-US" altLang="en-US" b="1" spc="-200" dirty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613531" y="3099459"/>
            <a:ext cx="6434463" cy="1520787"/>
          </a:xfrm>
          <a:prstGeom prst="wedgeRoundRectCallout">
            <a:avLst>
              <a:gd name="adj1" fmla="val 8518"/>
              <a:gd name="adj2" fmla="val 14627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 </a:t>
            </a:r>
            <a:r>
              <a:rPr lang="en-US" altLang="zh-TW" sz="2000" kern="0" dirty="0" smtClean="0">
                <a:solidFill>
                  <a:srgbClr val="222222"/>
                </a:solidFill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Zip is a way to merge lists.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 - It can be used to make a dictionary.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- It can be used in parallel traversal.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endParaRPr lang="en-US" altLang="zh-TW" sz="2800" kern="0" dirty="0" smtClean="0">
              <a:solidFill>
                <a:srgbClr val="222222"/>
              </a:solidFill>
              <a:ea typeface="MS PGothic" pitchFamily="34" charset="-128"/>
            </a:endParaRP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  </a:t>
            </a: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13531" y="3099459"/>
            <a:ext cx="6434463" cy="1520787"/>
          </a:xfrm>
          <a:prstGeom prst="wedgeRoundRectCallout">
            <a:avLst>
              <a:gd name="adj1" fmla="val 8518"/>
              <a:gd name="adj2" fmla="val 14627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 </a:t>
            </a:r>
            <a:r>
              <a:rPr lang="en-US" altLang="zh-TW" sz="2000" kern="0" dirty="0" smtClean="0">
                <a:solidFill>
                  <a:srgbClr val="222222"/>
                </a:solidFill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Zip is a way to merge lists.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chemeClr val="bg1">
                    <a:lumMod val="50000"/>
                  </a:schemeClr>
                </a:solidFill>
                <a:ea typeface="MS PGothic" pitchFamily="34" charset="-128"/>
              </a:rPr>
              <a:t> - It can be used to make a dictionary.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rgbClr val="FF0000"/>
                </a:solidFill>
                <a:ea typeface="MS PGothic" pitchFamily="34" charset="-128"/>
              </a:rPr>
              <a:t> </a:t>
            </a:r>
            <a:r>
              <a:rPr lang="en-US" altLang="zh-TW" sz="2800" kern="0" dirty="0" smtClean="0">
                <a:solidFill>
                  <a:srgbClr val="FF0000"/>
                </a:solidFill>
                <a:ea typeface="MS PGothic" pitchFamily="34" charset="-128"/>
              </a:rPr>
              <a:t> - It can be used in parallel traversal.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endParaRPr lang="en-US" altLang="zh-TW" sz="2800" kern="0" dirty="0" smtClean="0">
              <a:solidFill>
                <a:srgbClr val="222222"/>
              </a:solidFill>
              <a:ea typeface="MS PGothic" pitchFamily="34" charset="-128"/>
            </a:endParaRP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  </a:t>
            </a: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02026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,[2],(3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,))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b="1" dirty="0">
              <a:solidFill>
                <a:srgbClr val="80D8A8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670765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9165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x=(1,2,3);y=('a',[2],(3,));z=(1,'','c')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for </a:t>
            </a:r>
            <a:r>
              <a:rPr lang="en-US" kern="0" dirty="0" err="1">
                <a:latin typeface="Lucida Console" panose="020B0609040504020204" pitchFamily="49" charset="0"/>
              </a:rPr>
              <a:t>i,j,k</a:t>
            </a:r>
            <a:r>
              <a:rPr lang="en-US" kern="0" dirty="0">
                <a:latin typeface="Lucida Console" panose="020B0609040504020204" pitchFamily="49" charset="0"/>
              </a:rPr>
              <a:t> in (</a:t>
            </a:r>
            <a:r>
              <a:rPr lang="en-US" kern="0" dirty="0" err="1">
                <a:latin typeface="Lucida Console" panose="020B0609040504020204" pitchFamily="49" charset="0"/>
              </a:rPr>
              <a:t>x,y,z</a:t>
            </a:r>
            <a:r>
              <a:rPr lang="en-US" kern="0" dirty="0">
                <a:latin typeface="Lucida Console" panose="020B0609040504020204" pitchFamily="49" charset="0"/>
              </a:rPr>
              <a:t>): </a:t>
            </a:r>
            <a:r>
              <a:rPr lang="en-US" b="1" kern="0" dirty="0">
                <a:solidFill>
                  <a:srgbClr val="FF0000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print (</a:t>
            </a:r>
            <a:r>
              <a:rPr lang="en-US" kern="0" dirty="0" err="1">
                <a:latin typeface="Lucida Console" panose="020B0609040504020204" pitchFamily="49" charset="0"/>
              </a:rPr>
              <a:t>i,j,k</a:t>
            </a:r>
            <a:r>
              <a:rPr lang="en-US" altLang="zh-TW" kern="0" dirty="0" err="1"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latin typeface="Lucida Console" panose="020B0609040504020204" pitchFamily="49" charset="0"/>
              </a:rPr>
              <a:t>=" , "</a:t>
            </a:r>
            <a:r>
              <a:rPr lang="en-US" kern="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latin typeface="Lucida Console" panose="020B0609040504020204" pitchFamily="49" charset="0"/>
              </a:rPr>
              <a:t>1 , 2 , 3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latin typeface="Lucida Console" panose="020B0609040504020204" pitchFamily="49" charset="0"/>
              </a:rPr>
              <a:t>1 ,  ,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662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=(1,2,3)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962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,2,3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2 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6773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3262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;y=(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'a',[2],(3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,));z=(1,'','c')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788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,[2],(3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,))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826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455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0351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640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,'','c')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 smtClean="0"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772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,[2],(3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b="1" dirty="0">
              <a:solidFill>
                <a:srgbClr val="80D8A8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[2]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1273782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,'','c')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,j,k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046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,'c')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870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'c'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424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'c'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E89898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 , </a:t>
            </a:r>
            <a:r>
              <a:rPr lang="en-US" b="1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605589" y="352438"/>
            <a:ext cx="2556762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Slides </a:t>
            </a:r>
            <a:r>
              <a:rPr lang="en-US" sz="2400" spc="-100" dirty="0" smtClean="0">
                <a:solidFill>
                  <a:srgbClr val="000000"/>
                </a:solidFill>
                <a:ea typeface="新細明體" charset="-120"/>
              </a:rPr>
              <a:t>2-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15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5103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865" y="3525866"/>
            <a:ext cx="9753600" cy="333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3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'a'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(3,)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''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'c'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in (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zip(</a:t>
            </a:r>
            <a:r>
              <a:rPr lang="en-US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z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):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</a:rPr>
              <a:t># What is zip? </a:t>
            </a:r>
            <a:r>
              <a:rPr lang="en-US" b="1" kern="0" dirty="0">
                <a:solidFill>
                  <a:srgbClr val="FFFFFF"/>
                </a:solidFill>
              </a:rPr>
              <a:t>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=" , "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[a]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endParaRPr lang="en-US" b="1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3 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(3,)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8788" y="7620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);y=(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);</a:t>
            </a:r>
            <a:r>
              <a:rPr lang="en-US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=(</a:t>
            </a: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''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'c'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for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in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x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y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z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):</a:t>
            </a:r>
            <a:r>
              <a:rPr lang="en-US" kern="0" dirty="0">
                <a:latin typeface="Lucida Console" panose="020B0609040504020204" pitchFamily="49" charset="0"/>
              </a:rPr>
              <a:t> </a:t>
            </a:r>
            <a:r>
              <a:rPr lang="en-US" b="1" kern="0" dirty="0">
                <a:solidFill>
                  <a:srgbClr val="E89898"/>
                </a:solidFill>
              </a:rPr>
              <a:t># Multiple lists are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  <a:r>
              <a:rPr lang="en-US" kern="0" dirty="0">
                <a:latin typeface="Lucida Console" panose="020B0609040504020204" pitchFamily="49" charset="0"/>
              </a:rPr>
              <a:t>    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i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j</a:t>
            </a:r>
            <a:r>
              <a:rPr lang="en-US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b="1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kern="0" dirty="0" err="1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=" , "</a:t>
            </a: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 </a:t>
            </a:r>
            <a:r>
              <a:rPr lang="en-US" b="1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  , </a:t>
            </a:r>
            <a:r>
              <a:rPr lang="en-US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b="1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8790" y="838200"/>
            <a:ext cx="9296400" cy="2743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52129" y="4774418"/>
            <a:ext cx="2279759" cy="1434995"/>
          </a:xfrm>
          <a:prstGeom prst="wedgeRoundRectCallout">
            <a:avLst>
              <a:gd name="adj1" fmla="val -186098"/>
              <a:gd name="adj2" fmla="val 1792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There is an </a:t>
            </a:r>
            <a:r>
              <a:rPr lang="en-US" sz="2800" dirty="0" smtClean="0">
                <a:solidFill>
                  <a:srgbClr val="00B050"/>
                </a:solidFill>
                <a:latin typeface="Times New Roman" charset="0"/>
              </a:rPr>
              <a:t>empty string </a:t>
            </a:r>
            <a:r>
              <a:rPr lang="en-US" sz="2800" dirty="0" smtClean="0">
                <a:solidFill>
                  <a:srgbClr val="000000"/>
                </a:solidFill>
                <a:latin typeface="Times New Roman" charset="0"/>
              </a:rPr>
              <a:t>here.</a:t>
            </a:r>
            <a:endParaRPr lang="en-US" sz="28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61588" y="458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 with </a:t>
            </a:r>
            <a:r>
              <a:rPr lang="en-US" altLang="zh-TW" sz="4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zip</a:t>
            </a:r>
            <a:endParaRPr lang="en-US" altLang="zh-TW" sz="4074" b="1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6840279" y="3763926"/>
            <a:ext cx="864781" cy="17295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786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schemeClr val="bg1"/>
                </a:solidFill>
                <a:latin typeface="Consolas" panose="020B0609020204030204" pitchFamily="49" charset="0"/>
              </a:rPr>
              <a:t>StillLeft[:2]+StillLeft[3:-4]+StillLeft[-3:-1</a:t>
            </a:r>
            <a:r>
              <a:rPr lang="en-US" altLang="zh-TW" sz="2600" spc="-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altLang="zh-TW" sz="2600" spc="-2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824" y="6346182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65658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D72828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of 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E505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B77878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A969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'super']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6862" y="762000"/>
            <a:ext cx="8915400" cy="6096000"/>
          </a:xfrm>
        </p:spPr>
        <p:txBody>
          <a:bodyPr vert="horz" wrap="square" lIns="84659" tIns="42330" rIns="0" bIns="4233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x=(</a:t>
            </a: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=(</a:t>
            </a: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,(3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,)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;z=(1,'','c')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in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y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rgbClr val="E89898"/>
                </a:solidFill>
              </a:rPr>
              <a:t># Multiple lists are OK</a:t>
            </a:r>
            <a:endParaRPr lang="en-US" b="1" dirty="0">
              <a:solidFill>
                <a:srgbClr val="E8989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j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,k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,sep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=" , "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80D8F8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FFE08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altLang="zh-TW" b="1" dirty="0">
                <a:solidFill>
                  <a:srgbClr val="80D8A8"/>
                </a:solidFill>
                <a:latin typeface="Lucida Console" panose="020B0609040504020204" pitchFamily="49" charset="0"/>
              </a:rPr>
              <a:t>3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, 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[2]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(3,)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1 ,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, c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7935" y="5334000"/>
            <a:ext cx="9745660" cy="1524000"/>
          </a:xfrm>
          <a:prstGeom prst="rect">
            <a:avLst/>
          </a:prstGeom>
          <a:solidFill>
            <a:srgbClr val="FFF2CC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=(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60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6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;print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26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#through a list/</a:t>
            </a:r>
            <a:r>
              <a:rPr lang="en-US" alt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6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81000"/>
              </a:lnSpc>
              <a:buFontTx/>
              <a:buNone/>
            </a:pPr>
            <a:r>
              <a:rPr lang="en-US" altLang="en-US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106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latin typeface="Elephant" panose="02020904090505020303" pitchFamily="18" charset="0"/>
              </a:rPr>
              <a:t>Parallel Traversal</a:t>
            </a:r>
          </a:p>
        </p:txBody>
      </p:sp>
    </p:spTree>
    <p:extLst>
      <p:ext uri="{BB962C8B-B14F-4D97-AF65-F5344CB8AC3E}">
        <p14:creationId xmlns:p14="http://schemas.microsoft.com/office/powerpoint/2010/main" val="2214128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StillLeft[6:8]; 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srgbClr val="A6A6A6"/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62" y="63550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3731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StillLeft[6:8]; 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'zip']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20" dirty="0">
                <a:solidFill>
                  <a:srgbClr val="A6A6A6"/>
                </a:solidFill>
                <a:latin typeface="Consolas" panose="020B0609020204030204" pitchFamily="49" charset="0"/>
              </a:rPr>
              <a:t>StillLeft[:2]+StillLeft[3:-4]+StillLeft[-3:-1]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90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278372" y="2808245"/>
            <a:ext cx="4872441" cy="1512870"/>
          </a:xfrm>
          <a:prstGeom prst="wedgeRoundRectCallout">
            <a:avLst>
              <a:gd name="adj1" fmla="val 59480"/>
              <a:gd name="adj2" fmla="val 12415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ea typeface="MS PGothic" pitchFamily="34" charset="-128"/>
              </a:rPr>
              <a:t>This returns an object for the file that you opened (because everything is an object</a:t>
            </a:r>
            <a:r>
              <a:rPr lang="en-US" altLang="zh-TW" sz="2800" kern="0" dirty="0" smtClean="0">
                <a:ea typeface="MS PGothic" pitchFamily="34" charset="-128"/>
              </a:rPr>
              <a:t>).</a:t>
            </a:r>
            <a:endParaRPr lang="en-US" altLang="zh-TW" sz="2800" kern="0" dirty="0"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3550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7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/>
          <p:cNvSpPr>
            <a:spLocks noGrp="1"/>
          </p:cNvSpPr>
          <p:nvPr>
            <p:ph idx="1"/>
          </p:nvPr>
        </p:nvSpPr>
        <p:spPr>
          <a:xfrm>
            <a:off x="251359" y="837846"/>
            <a:ext cx="9344320" cy="60201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#First of all, what’s the name of the file class?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(file)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name 'file' is not 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#Guess that’s not the name. Let’s find what</a:t>
            </a:r>
            <a:r>
              <a:rPr lang="en-US" altLang="zh-TW" sz="1852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it</a:t>
            </a:r>
            <a:r>
              <a:rPr lang="en-US" altLang="zh-TW" sz="1852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= open("foo.txt", "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wb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+")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#We’ll make an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type(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#And see what its type 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&lt;class '_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io.BufferedRandom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#So what methods are available for file objects?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)[-24:]</a:t>
            </a: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#Well, at least for </a:t>
            </a:r>
            <a:r>
              <a:rPr lang="en-US" altLang="zh-TW" sz="2222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fo’s</a:t>
            </a:r>
            <a:r>
              <a:rPr lang="en-US" altLang="zh-TW" sz="2222" dirty="0">
                <a:solidFill>
                  <a:schemeClr val="accent2"/>
                </a:solidFill>
                <a:latin typeface="Lucida Console" panose="020B0609040504020204" pitchFamily="49" charset="0"/>
              </a:rPr>
              <a:t> file type:</a:t>
            </a:r>
            <a:endParaRPr lang="en-US" altLang="zh-TW" sz="2222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close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closed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detach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fileno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flush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isatty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peek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raw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read1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readable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readinto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readinto1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readline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readlines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seek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seekable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tell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truncate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writable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write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writelines</a:t>
            </a:r>
            <a:r>
              <a:rPr lang="en-US" altLang="zh-TW" sz="222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6" y="1"/>
            <a:ext cx="9735832" cy="985519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What is in the File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Object</a:t>
            </a:r>
            <a:r>
              <a:rPr lang="en-GB" altLang="en-US" sz="4400" dirty="0">
                <a:solidFill>
                  <a:srgbClr val="2D2DB9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?</a:t>
            </a:r>
            <a:endParaRPr lang="en-GB" altLang="en-US" sz="4000" dirty="0">
              <a:solidFill>
                <a:srgbClr val="2D2DB9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01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96861" y="732942"/>
            <a:ext cx="9311087" cy="6125058"/>
          </a:xfrm>
        </p:spPr>
        <p:txBody>
          <a:bodyPr>
            <a:noAutofit/>
          </a:bodyPr>
          <a:lstStyle/>
          <a:p>
            <a:r>
              <a:rPr lang="en-US" sz="3200" spc="-40" dirty="0">
                <a:solidFill>
                  <a:schemeClr val="tx1"/>
                </a:solidFill>
              </a:rPr>
              <a:t>close</a:t>
            </a:r>
            <a:r>
              <a:rPr lang="en-US" sz="3200" spc="-4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(</a:t>
            </a:r>
            <a:r>
              <a:rPr lang="en-US" sz="1200" spc="-4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200" spc="-4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)</a:t>
            </a:r>
            <a:r>
              <a:rPr lang="en-US" sz="3200" spc="-40" dirty="0" smtClean="0">
                <a:solidFill>
                  <a:schemeClr val="tx1"/>
                </a:solidFill>
              </a:rPr>
              <a:t> </a:t>
            </a:r>
            <a:r>
              <a:rPr lang="en-US" sz="3200" spc="-40" dirty="0">
                <a:solidFill>
                  <a:schemeClr val="tx1"/>
                </a:solidFill>
              </a:rPr>
              <a:t>flushes all unwritten i</a:t>
            </a:r>
            <a:r>
              <a:rPr lang="en-US" sz="3200" spc="-90" dirty="0">
                <a:solidFill>
                  <a:schemeClr val="tx1"/>
                </a:solidFill>
              </a:rPr>
              <a:t>nfo</a:t>
            </a:r>
            <a:r>
              <a:rPr lang="en-US" sz="3200" spc="-40" dirty="0">
                <a:solidFill>
                  <a:schemeClr val="tx1"/>
                </a:solidFill>
              </a:rPr>
              <a:t>r</a:t>
            </a:r>
            <a:r>
              <a:rPr lang="en-US" sz="3200" spc="-80" dirty="0">
                <a:solidFill>
                  <a:schemeClr val="tx1"/>
                </a:solidFill>
              </a:rPr>
              <a:t>m</a:t>
            </a:r>
            <a:r>
              <a:rPr lang="en-US" sz="3200" spc="-40" dirty="0">
                <a:solidFill>
                  <a:schemeClr val="tx1"/>
                </a:solidFill>
              </a:rPr>
              <a:t>at</a:t>
            </a:r>
            <a:r>
              <a:rPr lang="en-US" sz="3200" spc="-80" dirty="0">
                <a:solidFill>
                  <a:schemeClr val="tx1"/>
                </a:solidFill>
              </a:rPr>
              <a:t>io</a:t>
            </a:r>
            <a:r>
              <a:rPr lang="en-US" sz="3200" spc="-40" dirty="0">
                <a:solidFill>
                  <a:schemeClr val="tx1"/>
                </a:solidFill>
              </a:rPr>
              <a:t>n</a:t>
            </a:r>
            <a:r>
              <a:rPr lang="en-US" sz="2800" spc="-40" dirty="0">
                <a:solidFill>
                  <a:schemeClr val="tx1"/>
                </a:solidFill>
              </a:rPr>
              <a:t> </a:t>
            </a:r>
            <a:r>
              <a:rPr lang="en-US" sz="3200" spc="-70" dirty="0">
                <a:solidFill>
                  <a:schemeClr val="tx1"/>
                </a:solidFill>
              </a:rPr>
              <a:t>an</a:t>
            </a:r>
            <a:r>
              <a:rPr lang="en-US" sz="3200" spc="-40" dirty="0">
                <a:solidFill>
                  <a:schemeClr val="tx1"/>
                </a:solidFill>
              </a:rPr>
              <a:t>d</a:t>
            </a:r>
            <a:r>
              <a:rPr lang="en-US" sz="2800" spc="-40" dirty="0">
                <a:solidFill>
                  <a:schemeClr val="tx1"/>
                </a:solidFill>
              </a:rPr>
              <a:t> </a:t>
            </a:r>
            <a:r>
              <a:rPr lang="en-US" sz="3200" spc="-40" dirty="0">
                <a:solidFill>
                  <a:schemeClr val="tx1"/>
                </a:solidFill>
              </a:rPr>
              <a:t>c</a:t>
            </a:r>
            <a:r>
              <a:rPr lang="en-US" sz="3200" spc="-70" dirty="0">
                <a:solidFill>
                  <a:schemeClr val="tx1"/>
                </a:solidFill>
              </a:rPr>
              <a:t>lose</a:t>
            </a:r>
            <a:r>
              <a:rPr lang="en-US" sz="3200" spc="-40" dirty="0">
                <a:solidFill>
                  <a:schemeClr val="tx1"/>
                </a:solidFill>
              </a:rPr>
              <a:t>s </a:t>
            </a:r>
            <a:r>
              <a:rPr lang="en-US" sz="3200" dirty="0">
                <a:solidFill>
                  <a:schemeClr val="tx1"/>
                </a:solidFill>
              </a:rPr>
              <a:t>the file object, so no more writing can be done.</a:t>
            </a:r>
          </a:p>
          <a:p>
            <a:r>
              <a:rPr lang="en-US" sz="3200" dirty="0">
                <a:solidFill>
                  <a:schemeClr val="tx1"/>
                </a:solidFill>
              </a:rPr>
              <a:t>Python </a:t>
            </a:r>
            <a:r>
              <a:rPr lang="en-US" sz="3200" dirty="0">
                <a:solidFill>
                  <a:srgbClr val="FF0000"/>
                </a:solidFill>
              </a:rPr>
              <a:t>automatically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closes</a:t>
            </a:r>
            <a:r>
              <a:rPr lang="en-US" sz="3200" dirty="0">
                <a:solidFill>
                  <a:schemeClr val="tx1"/>
                </a:solidFill>
              </a:rPr>
              <a:t> a file when no variable references it anymore.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Either because it was a local variable or because it was reassigned to reference a different file. </a:t>
            </a:r>
          </a:p>
          <a:p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ut it is considered better style to use a close(), at least in unclear situations, rather than relying on the automatic close.</a:t>
            </a:r>
          </a:p>
          <a:p>
            <a:pPr marL="0" indent="0"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= open("foo.txt", "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") 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 print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("Name of the file: ", fo.name)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fo.close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()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985519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Closing a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File</a:t>
            </a:r>
            <a:endParaRPr lang="en-GB" altLang="en-US" sz="4400" dirty="0">
              <a:solidFill>
                <a:srgbClr val="2D2DB9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9265" y="762003"/>
            <a:ext cx="8610600" cy="5906216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The </a:t>
            </a:r>
            <a:r>
              <a:rPr lang="en-US" altLang="zh-TW" sz="3200" i="1" dirty="0">
                <a:solidFill>
                  <a:schemeClr val="tx1"/>
                </a:solidFill>
              </a:rPr>
              <a:t>write()</a:t>
            </a:r>
            <a:r>
              <a:rPr lang="en-US" altLang="zh-TW" sz="3200" dirty="0">
                <a:solidFill>
                  <a:schemeClr val="tx1"/>
                </a:solidFill>
              </a:rPr>
              <a:t> method writes a string to an open file. It does not add a newline character ('\n') to the end of the string.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TW" sz="3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32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fileObject.write</a:t>
            </a:r>
            <a:r>
              <a:rPr lang="en-US" altLang="zh-TW" sz="320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(string)</a:t>
            </a:r>
          </a:p>
          <a:p>
            <a:pPr>
              <a:buFontTx/>
              <a:buNone/>
            </a:pPr>
            <a:endParaRPr lang="en-US" altLang="zh-TW" sz="2069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i="1" dirty="0">
                <a:solidFill>
                  <a:schemeClr val="tx1"/>
                </a:solidFill>
              </a:rPr>
              <a:t>read()</a:t>
            </a:r>
            <a:r>
              <a:rPr lang="en-US" sz="3200" dirty="0">
                <a:solidFill>
                  <a:schemeClr val="tx1"/>
                </a:solidFill>
              </a:rPr>
              <a:t> method reads a string from an open file.</a:t>
            </a:r>
          </a:p>
          <a:p>
            <a:pPr>
              <a:buFontTx/>
              <a:buNone/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sz="32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fileObject.read</a:t>
            </a: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([count])</a:t>
            </a:r>
            <a:r>
              <a:rPr lang="en-US" altLang="zh-TW" sz="2069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69" dirty="0">
                <a:solidFill>
                  <a:schemeClr val="tx1"/>
                </a:solidFill>
              </a:rPr>
              <a:t>	</a:t>
            </a:r>
          </a:p>
          <a:p>
            <a:pPr>
              <a:buFontTx/>
              <a:buNone/>
            </a:pPr>
            <a:r>
              <a:rPr lang="en-US" altLang="zh-TW" sz="2069" dirty="0">
                <a:solidFill>
                  <a:schemeClr val="tx1"/>
                </a:solidFill>
              </a:rPr>
              <a:t>	</a:t>
            </a:r>
            <a:endParaRPr lang="en-US" altLang="zh-TW" sz="2069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zh-TW" sz="2069" dirty="0">
                <a:solidFill>
                  <a:schemeClr val="tx1"/>
                </a:solidFill>
              </a:rPr>
              <a:t>	</a:t>
            </a:r>
            <a:r>
              <a:rPr lang="en-US" altLang="zh-TW" sz="2800" dirty="0" smtClean="0">
                <a:solidFill>
                  <a:schemeClr val="tx1"/>
                </a:solidFill>
              </a:rPr>
              <a:t>The </a:t>
            </a:r>
            <a:r>
              <a:rPr lang="en-US" altLang="zh-TW" sz="2800" dirty="0">
                <a:solidFill>
                  <a:schemeClr val="tx1"/>
                </a:solidFill>
              </a:rPr>
              <a:t>optional parameter is the maximum number of bytes to read.</a:t>
            </a:r>
          </a:p>
          <a:p>
            <a:pPr lvl="1">
              <a:buFontTx/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Files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28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"r+"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(11);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 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g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Files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6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great.\r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\n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\n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"r+"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(11);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 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g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26064" y="4038604"/>
            <a:ext cx="3962400" cy="1828800"/>
          </a:xfrm>
          <a:prstGeom prst="wedgeRoundRectCallout">
            <a:avLst>
              <a:gd name="adj1" fmla="val -7612"/>
              <a:gd name="adj2" fmla="val -12031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FFFFFF"/>
                </a:solidFill>
                <a:latin typeface="Times New Roman" charset="0"/>
              </a:rPr>
              <a:t>Python doesn’t put the newline, so you have to do it yourself</a:t>
            </a:r>
            <a:endParaRPr lang="zh-TW" altLang="en-US" sz="3200" dirty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</p:spTree>
    <p:extLst>
      <p:ext uri="{BB962C8B-B14F-4D97-AF65-F5344CB8AC3E}">
        <p14:creationId xmlns:p14="http://schemas.microsoft.com/office/powerpoint/2010/main" val="27070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\r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\r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"r+"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(11);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 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g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26064" y="4038604"/>
            <a:ext cx="3962400" cy="1828800"/>
          </a:xfrm>
          <a:prstGeom prst="wedgeRoundRectCallout">
            <a:avLst>
              <a:gd name="adj1" fmla="val -17468"/>
              <a:gd name="adj2" fmla="val -12291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FFFFFF"/>
                </a:solidFill>
                <a:latin typeface="Times New Roman" charset="0"/>
              </a:rPr>
              <a:t>In Windows, you need to put this before the newline.</a:t>
            </a:r>
            <a:endParaRPr lang="zh-TW" altLang="en-US" sz="3200" dirty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</p:spTree>
    <p:extLst>
      <p:ext uri="{BB962C8B-B14F-4D97-AF65-F5344CB8AC3E}">
        <p14:creationId xmlns:p14="http://schemas.microsoft.com/office/powerpoint/2010/main" val="1775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"r+"</a:t>
            </a:r>
            <a:r>
              <a:rPr lang="en-US" altLang="zh-TW" sz="10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28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(11);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 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Python is g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326064" y="4038604"/>
            <a:ext cx="3962400" cy="1828800"/>
          </a:xfrm>
          <a:prstGeom prst="wedgeRoundRectCallout">
            <a:avLst>
              <a:gd name="adj1" fmla="val -156651"/>
              <a:gd name="adj2" fmla="val -9635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FFFFFF"/>
                </a:solidFill>
                <a:latin typeface="Times New Roman" charset="0"/>
              </a:rPr>
              <a:t>I did not need to close it because I reassigned it.</a:t>
            </a:r>
            <a:endParaRPr lang="zh-TW" altLang="en-US" sz="3200" dirty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</p:spTree>
    <p:extLst>
      <p:ext uri="{BB962C8B-B14F-4D97-AF65-F5344CB8AC3E}">
        <p14:creationId xmlns:p14="http://schemas.microsoft.com/office/powerpoint/2010/main" val="3382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5464" y="759514"/>
            <a:ext cx="86106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cat file.py</a:t>
            </a:r>
          </a:p>
          <a:p>
            <a:pPr marL="0" lvl="1" indent="0">
              <a:buNone/>
            </a:pPr>
            <a:r>
              <a:rPr 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i="1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wb</a:t>
            </a:r>
            <a:r>
              <a:rPr lang="en-US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"Python is great.\r\n"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fo.write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"Yeah it's great!!\r\n"</a:t>
            </a:r>
            <a:r>
              <a:rPr lang="en-US" altLang="zh-TW" sz="10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fo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 = open(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"foo.txt"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"r+"</a:t>
            </a:r>
            <a:r>
              <a:rPr lang="en-US" altLang="zh-TW" sz="1000" i="1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kern="0" dirty="0">
                <a:solidFill>
                  <a:srgbClr val="FFC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28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fo.read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2800" b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11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);</a:t>
            </a:r>
            <a:r>
              <a:rPr lang="en-US" altLang="zh-TW" sz="28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print (</a:t>
            </a: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"Read String is : "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marL="0" lvl="1" indent="0">
              <a:buNone/>
            </a:pPr>
            <a:r>
              <a:rPr lang="en-US" altLang="zh-TW" sz="2800" kern="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fo.close</a:t>
            </a:r>
            <a:r>
              <a:rPr lang="en-US" altLang="zh-TW" sz="2800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lvl="1" indent="0">
              <a:buNone/>
            </a:pPr>
            <a:r>
              <a:rPr lang="en-US" altLang="zh-TW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 python3 file.py </a:t>
            </a:r>
          </a:p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Read String is : </a:t>
            </a:r>
            <a:r>
              <a:rPr lang="en-US" altLang="zh-TW" sz="28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Python is g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8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kern="0" dirty="0">
                <a:latin typeface="Lucida Console" panose="020B0609040504020204" pitchFamily="49" charset="0"/>
              </a:rPr>
              <a:t>	</a:t>
            </a:r>
            <a:endParaRPr lang="en-US" sz="2800" kern="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946" y="36809"/>
            <a:ext cx="9735832" cy="9144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Reading and Writing Files:</a:t>
            </a:r>
          </a:p>
        </p:txBody>
      </p:sp>
    </p:spTree>
    <p:extLst>
      <p:ext uri="{BB962C8B-B14F-4D97-AF65-F5344CB8AC3E}">
        <p14:creationId xmlns:p14="http://schemas.microsoft.com/office/powerpoint/2010/main" val="31879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22572</TotalTime>
  <Words>14917</Words>
  <Application>Microsoft Office PowerPoint</Application>
  <PresentationFormat>Custom</PresentationFormat>
  <Paragraphs>2558</Paragraphs>
  <Slides>144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144</vt:i4>
      </vt:variant>
    </vt:vector>
  </HeadingPairs>
  <TitlesOfParts>
    <vt:vector size="173" baseType="lpstr">
      <vt:lpstr>inherit</vt:lpstr>
      <vt:lpstr>ＭＳ Ｐゴシック</vt:lpstr>
      <vt:lpstr>ＭＳ Ｐゴシック</vt:lpstr>
      <vt:lpstr>新細明體</vt:lpstr>
      <vt:lpstr>STXihei</vt:lpstr>
      <vt:lpstr>Agency FB</vt:lpstr>
      <vt:lpstr>Arial</vt:lpstr>
      <vt:lpstr>Arial Narrow</vt:lpstr>
      <vt:lpstr>Bahnschrift</vt:lpstr>
      <vt:lpstr>Calibri</vt:lpstr>
      <vt:lpstr>Calibri Light</vt:lpstr>
      <vt:lpstr>Consolas</vt:lpstr>
      <vt:lpstr>Cooper Black</vt:lpstr>
      <vt:lpstr>Courier New</vt:lpstr>
      <vt:lpstr>Elephant</vt:lpstr>
      <vt:lpstr>Lucida Console</vt:lpstr>
      <vt:lpstr>Lucida Fax</vt:lpstr>
      <vt:lpstr>Symbol</vt:lpstr>
      <vt:lpstr>Times New Roman</vt:lpstr>
      <vt:lpstr>Wingdings</vt:lpstr>
      <vt:lpstr>2_Default Design</vt:lpstr>
      <vt:lpstr>1_Default Design</vt:lpstr>
      <vt:lpstr>2_Office Theme</vt:lpstr>
      <vt:lpstr>3_Office Theme</vt:lpstr>
      <vt:lpstr>3_Default Design</vt:lpstr>
      <vt:lpstr>4_Office Theme</vt:lpstr>
      <vt:lpstr>Default Design</vt:lpstr>
      <vt:lpstr>4_Default Design</vt:lpstr>
      <vt:lpstr>8_Default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Comprehensions</vt:lpstr>
      <vt:lpstr>Comprehensions w/  nested loops</vt:lpstr>
      <vt:lpstr>Comprehensions w/  ifs</vt:lpstr>
      <vt:lpstr>Comprehensions can make</vt:lpstr>
      <vt:lpstr>Some list comprehensions that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is  with 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Generators</vt:lpstr>
      <vt:lpstr>PowerPoint Presentation</vt:lpstr>
      <vt:lpstr>Function Generators</vt:lpstr>
      <vt:lpstr>next with a Function Generator</vt:lpstr>
      <vt:lpstr>PowerPoint Presentation</vt:lpstr>
      <vt:lpstr>PowerPoint Presentation</vt:lpstr>
      <vt:lpstr>Comprehensions</vt:lpstr>
      <vt:lpstr>PowerPoint Presentation</vt:lpstr>
      <vt:lpstr>PowerPoint Presentation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Iterables vs. Iterators  vs. Generators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882</cp:revision>
  <dcterms:created xsi:type="dcterms:W3CDTF">2017-03-07T03:26:49Z</dcterms:created>
  <dcterms:modified xsi:type="dcterms:W3CDTF">2020-05-01T15:05:02Z</dcterms:modified>
</cp:coreProperties>
</file>