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  <p:sldMasterId id="2147483780" r:id="rId5"/>
  </p:sldMasterIdLst>
  <p:notesMasterIdLst>
    <p:notesMasterId r:id="rId121"/>
  </p:notesMasterIdLst>
  <p:sldIdLst>
    <p:sldId id="276" r:id="rId6"/>
    <p:sldId id="279" r:id="rId7"/>
    <p:sldId id="715" r:id="rId8"/>
    <p:sldId id="672" r:id="rId9"/>
    <p:sldId id="671" r:id="rId10"/>
    <p:sldId id="280" r:id="rId11"/>
    <p:sldId id="627" r:id="rId12"/>
    <p:sldId id="716" r:id="rId13"/>
    <p:sldId id="665" r:id="rId14"/>
    <p:sldId id="667" r:id="rId15"/>
    <p:sldId id="511" r:id="rId16"/>
    <p:sldId id="517" r:id="rId17"/>
    <p:sldId id="708" r:id="rId18"/>
    <p:sldId id="675" r:id="rId19"/>
    <p:sldId id="709" r:id="rId20"/>
    <p:sldId id="626" r:id="rId21"/>
    <p:sldId id="710" r:id="rId22"/>
    <p:sldId id="717" r:id="rId23"/>
    <p:sldId id="711" r:id="rId24"/>
    <p:sldId id="639" r:id="rId25"/>
    <p:sldId id="712" r:id="rId26"/>
    <p:sldId id="642" r:id="rId27"/>
    <p:sldId id="723" r:id="rId28"/>
    <p:sldId id="724" r:id="rId29"/>
    <p:sldId id="526" r:id="rId30"/>
    <p:sldId id="308" r:id="rId31"/>
    <p:sldId id="309" r:id="rId32"/>
    <p:sldId id="648" r:id="rId33"/>
    <p:sldId id="539" r:id="rId34"/>
    <p:sldId id="718" r:id="rId35"/>
    <p:sldId id="542" r:id="rId36"/>
    <p:sldId id="719" r:id="rId37"/>
    <p:sldId id="543" r:id="rId38"/>
    <p:sldId id="720" r:id="rId39"/>
    <p:sldId id="316" r:id="rId40"/>
    <p:sldId id="721" r:id="rId41"/>
    <p:sldId id="644" r:id="rId42"/>
    <p:sldId id="722" r:id="rId43"/>
    <p:sldId id="545" r:id="rId44"/>
    <p:sldId id="646" r:id="rId45"/>
    <p:sldId id="645" r:id="rId46"/>
    <p:sldId id="647" r:id="rId47"/>
    <p:sldId id="550" r:id="rId48"/>
    <p:sldId id="552" r:id="rId49"/>
    <p:sldId id="676" r:id="rId50"/>
    <p:sldId id="678" r:id="rId51"/>
    <p:sldId id="677" r:id="rId52"/>
    <p:sldId id="328" r:id="rId53"/>
    <p:sldId id="551" r:id="rId54"/>
    <p:sldId id="687" r:id="rId55"/>
    <p:sldId id="688" r:id="rId56"/>
    <p:sldId id="689" r:id="rId57"/>
    <p:sldId id="690" r:id="rId58"/>
    <p:sldId id="691" r:id="rId59"/>
    <p:sldId id="692" r:id="rId60"/>
    <p:sldId id="693" r:id="rId61"/>
    <p:sldId id="331" r:id="rId62"/>
    <p:sldId id="332" r:id="rId63"/>
    <p:sldId id="333" r:id="rId64"/>
    <p:sldId id="714" r:id="rId65"/>
    <p:sldId id="334" r:id="rId66"/>
    <p:sldId id="335" r:id="rId67"/>
    <p:sldId id="336" r:id="rId68"/>
    <p:sldId id="337" r:id="rId69"/>
    <p:sldId id="338" r:id="rId70"/>
    <p:sldId id="685" r:id="rId71"/>
    <p:sldId id="681" r:id="rId72"/>
    <p:sldId id="682" r:id="rId73"/>
    <p:sldId id="683" r:id="rId74"/>
    <p:sldId id="343" r:id="rId75"/>
    <p:sldId id="555" r:id="rId76"/>
    <p:sldId id="345" r:id="rId77"/>
    <p:sldId id="346" r:id="rId78"/>
    <p:sldId id="556" r:id="rId79"/>
    <p:sldId id="557" r:id="rId80"/>
    <p:sldId id="558" r:id="rId81"/>
    <p:sldId id="560" r:id="rId82"/>
    <p:sldId id="347" r:id="rId83"/>
    <p:sldId id="654" r:id="rId84"/>
    <p:sldId id="669" r:id="rId85"/>
    <p:sldId id="655" r:id="rId86"/>
    <p:sldId id="656" r:id="rId87"/>
    <p:sldId id="657" r:id="rId88"/>
    <p:sldId id="659" r:id="rId89"/>
    <p:sldId id="660" r:id="rId90"/>
    <p:sldId id="662" r:id="rId91"/>
    <p:sldId id="670" r:id="rId92"/>
    <p:sldId id="663" r:id="rId93"/>
    <p:sldId id="664" r:id="rId94"/>
    <p:sldId id="349" r:id="rId95"/>
    <p:sldId id="609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579" r:id="rId106"/>
    <p:sldId id="584" r:id="rId107"/>
    <p:sldId id="581" r:id="rId108"/>
    <p:sldId id="585" r:id="rId109"/>
    <p:sldId id="586" r:id="rId110"/>
    <p:sldId id="611" r:id="rId111"/>
    <p:sldId id="613" r:id="rId112"/>
    <p:sldId id="565" r:id="rId113"/>
    <p:sldId id="443" r:id="rId114"/>
    <p:sldId id="444" r:id="rId115"/>
    <p:sldId id="705" r:id="rId116"/>
    <p:sldId id="679" r:id="rId117"/>
    <p:sldId id="706" r:id="rId118"/>
    <p:sldId id="445" r:id="rId119"/>
    <p:sldId id="615" r:id="rId120"/>
  </p:sldIdLst>
  <p:sldSz cx="9729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FBFBF"/>
    <a:srgbClr val="FF3300"/>
    <a:srgbClr val="E7F3F4"/>
    <a:srgbClr val="F3F9FA"/>
    <a:srgbClr val="ED7D31"/>
    <a:srgbClr val="B2B2B2"/>
    <a:srgbClr val="00B0F0"/>
    <a:srgbClr val="808699"/>
    <a:srgbClr val="C3B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03" autoAdjust="0"/>
  </p:normalViewPr>
  <p:slideViewPr>
    <p:cSldViewPr>
      <p:cViewPr varScale="1">
        <p:scale>
          <a:sx n="63" d="100"/>
          <a:sy n="63" d="100"/>
        </p:scale>
        <p:origin x="1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theme" Target="theme/theme1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1D515-082A-498F-B97E-C01F8693391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C728-3C1E-41FA-9A18-EC48E4326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109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31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110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6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111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625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112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331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113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208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5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2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201"/>
            </a:lvl1pPr>
            <a:lvl2pPr marL="419344" indent="0" algn="ctr">
              <a:buNone/>
              <a:defRPr sz="1834"/>
            </a:lvl2pPr>
            <a:lvl3pPr marL="838688" indent="0" algn="ctr">
              <a:buNone/>
              <a:defRPr sz="1651"/>
            </a:lvl3pPr>
            <a:lvl4pPr marL="1258032" indent="0" algn="ctr">
              <a:buNone/>
              <a:defRPr sz="1468"/>
            </a:lvl4pPr>
            <a:lvl5pPr marL="1677375" indent="0" algn="ctr">
              <a:buNone/>
              <a:defRPr sz="1468"/>
            </a:lvl5pPr>
            <a:lvl6pPr marL="2096719" indent="0" algn="ctr">
              <a:buNone/>
              <a:defRPr sz="1468"/>
            </a:lvl6pPr>
            <a:lvl7pPr marL="2516063" indent="0" algn="ctr">
              <a:buNone/>
              <a:defRPr sz="1468"/>
            </a:lvl7pPr>
            <a:lvl8pPr marL="2935407" indent="0" algn="ctr">
              <a:buNone/>
              <a:defRPr sz="1468"/>
            </a:lvl8pPr>
            <a:lvl9pPr marL="3354751" indent="0" algn="ctr">
              <a:buNone/>
              <a:defRPr sz="146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1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7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1pPr>
            <a:lvl2pPr marL="419344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2pPr>
            <a:lvl3pPr marL="838688" indent="0">
              <a:buNone/>
              <a:defRPr sz="1651">
                <a:solidFill>
                  <a:schemeClr val="tx1">
                    <a:tint val="75000"/>
                  </a:schemeClr>
                </a:solidFill>
              </a:defRPr>
            </a:lvl3pPr>
            <a:lvl4pPr marL="1258032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4pPr>
            <a:lvl5pPr marL="1677375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5pPr>
            <a:lvl6pPr marL="2096719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6pPr>
            <a:lvl7pPr marL="2516063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7pPr>
            <a:lvl8pPr marL="2935407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8pPr>
            <a:lvl9pPr marL="3354751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13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03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60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95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935"/>
            </a:lvl1pPr>
            <a:lvl2pPr>
              <a:defRPr sz="2568"/>
            </a:lvl2pPr>
            <a:lvl3pPr>
              <a:defRPr sz="2201"/>
            </a:lvl3pPr>
            <a:lvl4pPr>
              <a:defRPr sz="1834"/>
            </a:lvl4pPr>
            <a:lvl5pPr>
              <a:defRPr sz="1834"/>
            </a:lvl5pPr>
            <a:lvl6pPr>
              <a:defRPr sz="1834"/>
            </a:lvl6pPr>
            <a:lvl7pPr>
              <a:defRPr sz="1834"/>
            </a:lvl7pPr>
            <a:lvl8pPr>
              <a:defRPr sz="1834"/>
            </a:lvl8pPr>
            <a:lvl9pPr>
              <a:defRPr sz="18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12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935"/>
            </a:lvl1pPr>
            <a:lvl2pPr marL="419344" indent="0">
              <a:buNone/>
              <a:defRPr sz="2568"/>
            </a:lvl2pPr>
            <a:lvl3pPr marL="838688" indent="0">
              <a:buNone/>
              <a:defRPr sz="2201"/>
            </a:lvl3pPr>
            <a:lvl4pPr marL="1258032" indent="0">
              <a:buNone/>
              <a:defRPr sz="1834"/>
            </a:lvl4pPr>
            <a:lvl5pPr marL="1677375" indent="0">
              <a:buNone/>
              <a:defRPr sz="1834"/>
            </a:lvl5pPr>
            <a:lvl6pPr marL="2096719" indent="0">
              <a:buNone/>
              <a:defRPr sz="1834"/>
            </a:lvl6pPr>
            <a:lvl7pPr marL="2516063" indent="0">
              <a:buNone/>
              <a:defRPr sz="1834"/>
            </a:lvl7pPr>
            <a:lvl8pPr marL="2935407" indent="0">
              <a:buNone/>
              <a:defRPr sz="1834"/>
            </a:lvl8pPr>
            <a:lvl9pPr marL="3354751" indent="0">
              <a:buNone/>
              <a:defRPr sz="183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38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6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06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201"/>
            </a:lvl1pPr>
            <a:lvl2pPr marL="419344" indent="0" algn="ctr">
              <a:buNone/>
              <a:defRPr sz="1834"/>
            </a:lvl2pPr>
            <a:lvl3pPr marL="838688" indent="0" algn="ctr">
              <a:buNone/>
              <a:defRPr sz="1651"/>
            </a:lvl3pPr>
            <a:lvl4pPr marL="1258032" indent="0" algn="ctr">
              <a:buNone/>
              <a:defRPr sz="1468"/>
            </a:lvl4pPr>
            <a:lvl5pPr marL="1677375" indent="0" algn="ctr">
              <a:buNone/>
              <a:defRPr sz="1468"/>
            </a:lvl5pPr>
            <a:lvl6pPr marL="2096719" indent="0" algn="ctr">
              <a:buNone/>
              <a:defRPr sz="1468"/>
            </a:lvl6pPr>
            <a:lvl7pPr marL="2516063" indent="0" algn="ctr">
              <a:buNone/>
              <a:defRPr sz="1468"/>
            </a:lvl7pPr>
            <a:lvl8pPr marL="2935407" indent="0" algn="ctr">
              <a:buNone/>
              <a:defRPr sz="1468"/>
            </a:lvl8pPr>
            <a:lvl9pPr marL="3354751" indent="0" algn="ctr">
              <a:buNone/>
              <a:defRPr sz="146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31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11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1pPr>
            <a:lvl2pPr marL="419344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2pPr>
            <a:lvl3pPr marL="838688" indent="0">
              <a:buNone/>
              <a:defRPr sz="1651">
                <a:solidFill>
                  <a:schemeClr val="tx1">
                    <a:tint val="75000"/>
                  </a:schemeClr>
                </a:solidFill>
              </a:defRPr>
            </a:lvl3pPr>
            <a:lvl4pPr marL="1258032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4pPr>
            <a:lvl5pPr marL="1677375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5pPr>
            <a:lvl6pPr marL="2096719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6pPr>
            <a:lvl7pPr marL="2516063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7pPr>
            <a:lvl8pPr marL="2935407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8pPr>
            <a:lvl9pPr marL="3354751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44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05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7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7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0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2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935"/>
            </a:lvl1pPr>
            <a:lvl2pPr>
              <a:defRPr sz="2568"/>
            </a:lvl2pPr>
            <a:lvl3pPr>
              <a:defRPr sz="2201"/>
            </a:lvl3pPr>
            <a:lvl4pPr>
              <a:defRPr sz="1834"/>
            </a:lvl4pPr>
            <a:lvl5pPr>
              <a:defRPr sz="1834"/>
            </a:lvl5pPr>
            <a:lvl6pPr>
              <a:defRPr sz="1834"/>
            </a:lvl6pPr>
            <a:lvl7pPr>
              <a:defRPr sz="1834"/>
            </a:lvl7pPr>
            <a:lvl8pPr>
              <a:defRPr sz="1834"/>
            </a:lvl8pPr>
            <a:lvl9pPr>
              <a:defRPr sz="18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47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935"/>
            </a:lvl1pPr>
            <a:lvl2pPr marL="419344" indent="0">
              <a:buNone/>
              <a:defRPr sz="2568"/>
            </a:lvl2pPr>
            <a:lvl3pPr marL="838688" indent="0">
              <a:buNone/>
              <a:defRPr sz="2201"/>
            </a:lvl3pPr>
            <a:lvl4pPr marL="1258032" indent="0">
              <a:buNone/>
              <a:defRPr sz="1834"/>
            </a:lvl4pPr>
            <a:lvl5pPr marL="1677375" indent="0">
              <a:buNone/>
              <a:defRPr sz="1834"/>
            </a:lvl5pPr>
            <a:lvl6pPr marL="2096719" indent="0">
              <a:buNone/>
              <a:defRPr sz="1834"/>
            </a:lvl6pPr>
            <a:lvl7pPr marL="2516063" indent="0">
              <a:buNone/>
              <a:defRPr sz="1834"/>
            </a:lvl7pPr>
            <a:lvl8pPr marL="2935407" indent="0">
              <a:buNone/>
              <a:defRPr sz="1834"/>
            </a:lvl8pPr>
            <a:lvl9pPr marL="3354751" indent="0">
              <a:buNone/>
              <a:defRPr sz="183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004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5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16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644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939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10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71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79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45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366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17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44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67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19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3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68" y="4191000"/>
            <a:ext cx="6648688" cy="990600"/>
          </a:xfrm>
        </p:spPr>
        <p:txBody>
          <a:bodyPr/>
          <a:lstStyle>
            <a:lvl1pPr marL="0" indent="0" algn="ctr">
              <a:buFontTx/>
              <a:buNone/>
              <a:defRPr sz="4297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4" y="6248400"/>
            <a:ext cx="30811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5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822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2606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1"/>
            <a:ext cx="8270320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4"/>
            <a:ext cx="827032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6933" indent="0">
              <a:buNone/>
              <a:defRPr sz="1799"/>
            </a:lvl2pPr>
            <a:lvl3pPr marL="913866" indent="0">
              <a:buNone/>
              <a:defRPr sz="1599"/>
            </a:lvl3pPr>
            <a:lvl4pPr marL="1370800" indent="0">
              <a:buNone/>
              <a:defRPr sz="1399"/>
            </a:lvl4pPr>
            <a:lvl5pPr marL="1827733" indent="0">
              <a:buNone/>
              <a:defRPr sz="1399"/>
            </a:lvl5pPr>
            <a:lvl6pPr marL="2284667" indent="0">
              <a:buNone/>
              <a:defRPr sz="1399"/>
            </a:lvl6pPr>
            <a:lvl7pPr marL="2741599" indent="0">
              <a:buNone/>
              <a:defRPr sz="1399"/>
            </a:lvl7pPr>
            <a:lvl8pPr marL="3198533" indent="0">
              <a:buNone/>
              <a:defRPr sz="1399"/>
            </a:lvl8pPr>
            <a:lvl9pPr marL="3655466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310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1" y="1676400"/>
            <a:ext cx="4216241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6" y="1676400"/>
            <a:ext cx="4216241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7859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4638"/>
            <a:ext cx="87568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89" y="1535113"/>
            <a:ext cx="4299013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89" y="2174875"/>
            <a:ext cx="4299013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8" y="1535113"/>
            <a:ext cx="4300701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8" y="2174875"/>
            <a:ext cx="4300701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7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907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5657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0218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3050"/>
            <a:ext cx="320103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1"/>
            <a:ext cx="5439222" cy="5853113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0" y="1435101"/>
            <a:ext cx="320103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5645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6" y="4800600"/>
            <a:ext cx="5837873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6" y="612776"/>
            <a:ext cx="5837873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33" indent="0">
              <a:buNone/>
              <a:defRPr sz="2798"/>
            </a:lvl2pPr>
            <a:lvl3pPr marL="913866" indent="0">
              <a:buNone/>
              <a:defRPr sz="2398"/>
            </a:lvl3pPr>
            <a:lvl4pPr marL="1370800" indent="0">
              <a:buNone/>
              <a:defRPr sz="1999"/>
            </a:lvl4pPr>
            <a:lvl5pPr marL="1827733" indent="0">
              <a:buNone/>
              <a:defRPr sz="1999"/>
            </a:lvl5pPr>
            <a:lvl6pPr marL="2284667" indent="0">
              <a:buNone/>
              <a:defRPr sz="1999"/>
            </a:lvl6pPr>
            <a:lvl7pPr marL="2741599" indent="0">
              <a:buNone/>
              <a:defRPr sz="1999"/>
            </a:lvl7pPr>
            <a:lvl8pPr marL="3198533" indent="0">
              <a:buNone/>
              <a:defRPr sz="1999"/>
            </a:lvl8pPr>
            <a:lvl9pPr marL="3655466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6" y="5367338"/>
            <a:ext cx="5837873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672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1360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6" y="381000"/>
            <a:ext cx="2148662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2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12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9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3/11/2020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7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838688" rtl="0" eaLnBrk="1" latinLnBrk="0" hangingPunct="1">
        <a:lnSpc>
          <a:spcPct val="90000"/>
        </a:lnSpc>
        <a:spcBef>
          <a:spcPct val="0"/>
        </a:spcBef>
        <a:buNone/>
        <a:defRPr sz="4036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209672" indent="-209672" algn="l" defTabSz="838688" rtl="0" eaLnBrk="1" latinLnBrk="0" hangingPunct="1">
        <a:lnSpc>
          <a:spcPct val="90000"/>
        </a:lnSpc>
        <a:spcBef>
          <a:spcPts val="917"/>
        </a:spcBef>
        <a:buFont typeface="Arial" panose="020B0604020202020204" pitchFamily="34" charset="0"/>
        <a:buChar char="•"/>
        <a:defRPr sz="3669" kern="1200">
          <a:solidFill>
            <a:schemeClr val="tx1"/>
          </a:solidFill>
          <a:latin typeface="+mn-lt"/>
          <a:ea typeface="+mn-ea"/>
          <a:cs typeface="+mn-cs"/>
        </a:defRPr>
      </a:lvl1pPr>
      <a:lvl2pPr marL="629016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3302" kern="1200">
          <a:solidFill>
            <a:schemeClr val="tx1"/>
          </a:solidFill>
          <a:latin typeface="+mn-lt"/>
          <a:ea typeface="+mn-ea"/>
          <a:cs typeface="+mn-cs"/>
        </a:defRPr>
      </a:lvl2pPr>
      <a:lvl3pPr marL="1048360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935" kern="1200">
          <a:solidFill>
            <a:schemeClr val="tx1"/>
          </a:solidFill>
          <a:latin typeface="+mn-lt"/>
          <a:ea typeface="+mn-ea"/>
          <a:cs typeface="+mn-cs"/>
        </a:defRPr>
      </a:lvl3pPr>
      <a:lvl4pPr marL="146770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1887047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2306391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725735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3145079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56442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1pPr>
      <a:lvl2pPr marL="419344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838688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3pPr>
      <a:lvl4pPr marL="1258032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4pPr>
      <a:lvl5pPr marL="1677375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5pPr>
      <a:lvl6pPr marL="2096719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516063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2935407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354751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62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838688" rtl="0" eaLnBrk="1" latinLnBrk="0" hangingPunct="1">
        <a:lnSpc>
          <a:spcPct val="90000"/>
        </a:lnSpc>
        <a:spcBef>
          <a:spcPct val="0"/>
        </a:spcBef>
        <a:buNone/>
        <a:defRPr sz="4036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209672" indent="-209672" algn="l" defTabSz="838688" rtl="0" eaLnBrk="1" latinLnBrk="0" hangingPunct="1">
        <a:lnSpc>
          <a:spcPct val="90000"/>
        </a:lnSpc>
        <a:spcBef>
          <a:spcPts val="917"/>
        </a:spcBef>
        <a:buFont typeface="Arial" panose="020B0604020202020204" pitchFamily="34" charset="0"/>
        <a:buChar char="•"/>
        <a:defRPr sz="3669" kern="1200">
          <a:solidFill>
            <a:schemeClr val="tx1"/>
          </a:solidFill>
          <a:latin typeface="+mn-lt"/>
          <a:ea typeface="+mn-ea"/>
          <a:cs typeface="+mn-cs"/>
        </a:defRPr>
      </a:lvl1pPr>
      <a:lvl2pPr marL="629016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3302" kern="1200">
          <a:solidFill>
            <a:schemeClr val="tx1"/>
          </a:solidFill>
          <a:latin typeface="+mn-lt"/>
          <a:ea typeface="+mn-ea"/>
          <a:cs typeface="+mn-cs"/>
        </a:defRPr>
      </a:lvl2pPr>
      <a:lvl3pPr marL="1048360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935" kern="1200">
          <a:solidFill>
            <a:schemeClr val="tx1"/>
          </a:solidFill>
          <a:latin typeface="+mn-lt"/>
          <a:ea typeface="+mn-ea"/>
          <a:cs typeface="+mn-cs"/>
        </a:defRPr>
      </a:lvl3pPr>
      <a:lvl4pPr marL="146770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1887047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2306391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725735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3145079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56442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1pPr>
      <a:lvl2pPr marL="419344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838688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3pPr>
      <a:lvl4pPr marL="1258032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4pPr>
      <a:lvl5pPr marL="1677375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5pPr>
      <a:lvl6pPr marL="2096719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516063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2935407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354751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1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1" y="1295401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1" y="6324601"/>
            <a:ext cx="62432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5" y="6324601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99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56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69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6pPr>
      <a:lvl7pPr marL="913866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7pPr>
      <a:lvl8pPr marL="1370800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8pPr>
      <a:lvl9pPr marL="18277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9pPr>
    </p:titleStyle>
    <p:bodyStyle>
      <a:lvl1pPr marL="342700" indent="-3427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598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516" indent="-285584" algn="l" rtl="0" eaLnBrk="0" fontAlgn="base" hangingPunct="0">
        <a:spcBef>
          <a:spcPct val="20000"/>
        </a:spcBef>
        <a:spcAft>
          <a:spcPct val="0"/>
        </a:spcAft>
        <a:buChar char="–"/>
        <a:defRPr sz="2398">
          <a:solidFill>
            <a:srgbClr val="222222"/>
          </a:solidFill>
          <a:latin typeface="+mn-lt"/>
          <a:ea typeface="MS PGothic" pitchFamily="34" charset="-128"/>
        </a:defRPr>
      </a:lvl2pPr>
      <a:lvl3pPr marL="1142333" indent="-228467" algn="l" rtl="0" eaLnBrk="0" fontAlgn="base" hangingPunct="0">
        <a:spcBef>
          <a:spcPct val="20000"/>
        </a:spcBef>
        <a:spcAft>
          <a:spcPct val="0"/>
        </a:spcAft>
        <a:buChar char="•"/>
        <a:defRPr sz="2199">
          <a:solidFill>
            <a:srgbClr val="222222"/>
          </a:solidFill>
          <a:latin typeface="+mn-lt"/>
          <a:ea typeface="MS PGothic" pitchFamily="34" charset="-128"/>
        </a:defRPr>
      </a:lvl3pPr>
      <a:lvl4pPr marL="1599266" indent="-228467" algn="l" rtl="0" eaLnBrk="0" fontAlgn="base" hangingPunct="0">
        <a:spcBef>
          <a:spcPct val="20000"/>
        </a:spcBef>
        <a:spcAft>
          <a:spcPct val="0"/>
        </a:spcAft>
        <a:buChar char="–"/>
        <a:defRPr sz="2199">
          <a:solidFill>
            <a:srgbClr val="222222"/>
          </a:solidFill>
          <a:latin typeface="+mn-lt"/>
          <a:ea typeface="MS PGothic" pitchFamily="34" charset="-128"/>
        </a:defRPr>
      </a:lvl4pPr>
      <a:lvl5pPr marL="2056200" indent="-228467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3132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6pPr>
      <a:lvl7pPr marL="2970066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7pPr>
      <a:lvl8pPr marL="3426999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8pPr>
      <a:lvl9pPr marL="3883933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7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9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How Variables Are Stored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Variables are nothing more than reserved memory locations to store values. </a:t>
            </a:r>
          </a:p>
          <a:p>
            <a:pPr marL="0" indent="0">
              <a:spcBef>
                <a:spcPts val="1651"/>
              </a:spcBef>
              <a:buNone/>
            </a:pPr>
            <a:r>
              <a:rPr lang="en-US" altLang="en-US" sz="3027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en-US" sz="3027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1474" y="1066800"/>
            <a:ext cx="9127430" cy="5715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Number</a:t>
            </a:r>
            <a:r>
              <a:rPr lang="en-US" altLang="en-US" sz="2800" dirty="0" smtClean="0">
                <a:latin typeface="Elephant" panose="02020904090505020303" pitchFamily="18" charset="0"/>
              </a:rPr>
              <a:t> (integer/float/complex/bool)</a:t>
            </a:r>
            <a:endParaRPr lang="en-US" altLang="en-US" sz="2800" dirty="0"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Dictionary</a:t>
            </a:r>
          </a:p>
          <a:p>
            <a:pPr marL="96690" indent="0">
              <a:buNone/>
            </a:pPr>
            <a:endParaRPr lang="en-US" altLang="en-US" sz="1400" dirty="0" smtClean="0">
              <a:latin typeface="Elephant" panose="02020904090505020303" pitchFamily="18" charset="0"/>
            </a:endParaRPr>
          </a:p>
          <a:p>
            <a:pPr marL="96690" indent="0">
              <a:buNone/>
            </a:pPr>
            <a:r>
              <a:rPr lang="en-US" altLang="en-US" sz="2800" dirty="0">
                <a:latin typeface="Elephant" panose="02020904090505020303" pitchFamily="18" charset="0"/>
              </a:rPr>
              <a:t>	</a:t>
            </a:r>
            <a:r>
              <a:rPr lang="en-US" altLang="en-US" sz="2800" dirty="0" smtClean="0">
                <a:latin typeface="Elephant" panose="02020904090505020303" pitchFamily="18" charset="0"/>
              </a:rPr>
              <a:t>.  .  . </a:t>
            </a:r>
            <a:endParaRPr lang="en-US" altLang="en-US" sz="2800" dirty="0">
              <a:latin typeface="Elephant" panose="02020904090505020303" pitchFamily="18" charset="0"/>
            </a:endParaRPr>
          </a:p>
          <a:p>
            <a:pPr marL="96690" indent="0">
              <a:buNone/>
            </a:pPr>
            <a:endParaRPr lang="en-US" sz="1600" dirty="0" smtClean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96690" indent="0">
              <a:buNone/>
            </a:pPr>
            <a:r>
              <a:rPr 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frozenset</a:t>
            </a:r>
            <a:r>
              <a:rPr lang="en-US" sz="2800" dirty="0">
                <a:solidFill>
                  <a:srgbClr val="FF0000"/>
                </a:solidFill>
              </a:rPr>
              <a:t>, byte sequence, byte array, range types, etc.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	 will be covered later</a:t>
            </a:r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en-US" altLang="en-US" sz="28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729788" cy="100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42063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12707" y="1252728"/>
            <a:ext cx="9317082" cy="571675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smtClean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T=T+('5','6')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 print(T)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(5, 6, 7, 8, '5', 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T[1]='X'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err="1">
                <a:solidFill>
                  <a:schemeClr val="bg1">
                    <a:lumMod val="50000"/>
                  </a:schemeClr>
                </a:solidFill>
              </a:rPr>
              <a:t>Traceback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  File "&lt;</a:t>
            </a:r>
            <a:r>
              <a:rPr lang="en-US" altLang="zh-TW" sz="3500" dirty="0" err="1">
                <a:solidFill>
                  <a:schemeClr val="bg1">
                    <a:lumMod val="50000"/>
                  </a:schemeClr>
                </a:solidFill>
              </a:rPr>
              <a:t>stdin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TypeError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'tuple' object does not support item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assignment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500" dirty="0">
                <a:solidFill>
                  <a:srgbClr val="0070C0"/>
                </a:solidFill>
              </a:rPr>
              <a:t>L[1]='X'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500" dirty="0">
                <a:solidFill>
                  <a:srgbClr val="0070C0"/>
                </a:solidFill>
              </a:rPr>
              <a:t> 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sz="3500" dirty="0">
                <a:solidFill>
                  <a:srgbClr val="0070C0"/>
                </a:solidFill>
              </a:rPr>
              <a:t>[1, 'X', 3, 4, '5', 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en-US" altLang="zh-TW" sz="3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But </a:t>
            </a:r>
            <a:r>
              <a:rPr lang="en-US" altLang="en-US" sz="4400" b="1" dirty="0" smtClean="0">
                <a:solidFill>
                  <a:srgbClr val="0070C0"/>
                </a:solidFill>
              </a:rPr>
              <a:t>Lists</a:t>
            </a:r>
            <a:r>
              <a:rPr lang="en-US" altLang="en-US" sz="4400" dirty="0" smtClean="0">
                <a:solidFill>
                  <a:srgbClr val="0070C0"/>
                </a:solidFill>
              </a:rPr>
              <a:t> </a:t>
            </a:r>
            <a:r>
              <a:rPr lang="en-US" altLang="en-US" sz="4400" i="1" dirty="0" smtClean="0">
                <a:solidFill>
                  <a:srgbClr val="0070C0"/>
                </a:solidFill>
              </a:rPr>
              <a:t>Can</a:t>
            </a:r>
            <a:r>
              <a:rPr lang="en-US" altLang="en-US" sz="4400" dirty="0" smtClean="0">
                <a:solidFill>
                  <a:srgbClr val="0070C0"/>
                </a:solidFill>
              </a:rPr>
              <a:t> Be Written To</a:t>
            </a:r>
          </a:p>
        </p:txBody>
      </p:sp>
    </p:spTree>
    <p:extLst>
      <p:ext uri="{BB962C8B-B14F-4D97-AF65-F5344CB8AC3E}">
        <p14:creationId xmlns:p14="http://schemas.microsoft.com/office/powerpoint/2010/main" val="3534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200"/>
            <a:ext cx="9729788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526096" cy="5847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% cat check.cpp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iostream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void changer(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a,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&amp;b,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*c, string d, char *e)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a=1;b=1;c[0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]=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1;d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="</a:t>
            </a:r>
            <a:r>
              <a:rPr lang="en-US" sz="2000" spc="-20" dirty="0" err="1">
                <a:solidFill>
                  <a:srgbClr val="FF0000"/>
                </a:solidFill>
                <a:latin typeface="Lucida Console" pitchFamily="49" charset="0"/>
              </a:rPr>
              <a:t>one</a:t>
            </a:r>
            <a:r>
              <a:rPr lang="en-US" sz="2000" spc="-20" dirty="0" err="1" smtClean="0">
                <a:solidFill>
                  <a:srgbClr val="FF0000"/>
                </a:solidFill>
                <a:latin typeface="Lucida Console" pitchFamily="49" charset="0"/>
              </a:rPr>
              <a:t>";e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[0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]='</a:t>
            </a:r>
            <a:r>
              <a:rPr lang="en-US" sz="2000" spc="-20" dirty="0" err="1">
                <a:solidFill>
                  <a:srgbClr val="FF0000"/>
                </a:solidFill>
                <a:latin typeface="Lucida Console" pitchFamily="49" charset="0"/>
              </a:rPr>
              <a:t>o';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n';e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[0]='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[1]='\0';</a:t>
            </a:r>
            <a:endParaRPr lang="en-US" sz="2000" spc="-2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a=0, b=0, c[100]={0};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string d="zero";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char e[]="zero";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&lt;&lt;",b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="&lt;&lt;b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&lt;&lt;",c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]&lt;&lt;",d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="&lt;&lt;d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&lt;&lt;","&lt;&lt;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changer(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a,b,c,d,e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&lt;&lt;",b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="&lt;&lt;b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&lt;&lt;",c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]&lt;&lt;",d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="&lt;&lt;d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&lt;&lt;","&lt;&lt;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% ./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check.x</a:t>
            </a:r>
            <a:endParaRPr lang="en-US" sz="20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a=0, b=0, c=0, d=zero, zero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a=0, b=1, c=1, d=zero, one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8510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526096" cy="5847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 cat check.cpp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#include &lt;</a:t>
            </a:r>
            <a:r>
              <a:rPr lang="en-US" sz="2000" dirty="0" err="1">
                <a:latin typeface="Lucida Console" pitchFamily="49" charset="0"/>
              </a:rPr>
              <a:t>iostream</a:t>
            </a:r>
            <a:r>
              <a:rPr lang="en-US" sz="2000" dirty="0">
                <a:latin typeface="Lucida Console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void changer(</a:t>
            </a:r>
            <a:r>
              <a:rPr lang="en-US" sz="2000" dirty="0" err="1">
                <a:solidFill>
                  <a:srgbClr val="00B05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 a,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&amp;b,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*c, 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string d,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char *e</a:t>
            </a:r>
            <a:r>
              <a:rPr lang="en-US" sz="2000" dirty="0">
                <a:latin typeface="Lucida Console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2000" spc="-20" dirty="0" smtClean="0">
                <a:solidFill>
                  <a:srgbClr val="00B050"/>
                </a:solidFill>
                <a:latin typeface="Lucida Console" pitchFamily="49" charset="0"/>
              </a:rPr>
              <a:t>a=1</a:t>
            </a:r>
            <a:r>
              <a:rPr lang="en-US" altLang="zh-TW" sz="2000" spc="-20" dirty="0" smtClean="0">
                <a:solidFill>
                  <a:srgbClr val="00B050"/>
                </a:solidFill>
                <a:latin typeface="Lucida Console" pitchFamily="49" charset="0"/>
              </a:rPr>
              <a:t>;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b=1;c[0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]=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1;</a:t>
            </a:r>
            <a:r>
              <a:rPr lang="en-US" altLang="zh-TW" sz="2000" spc="-20" dirty="0" smtClean="0">
                <a:solidFill>
                  <a:srgbClr val="00B050"/>
                </a:solidFill>
                <a:latin typeface="Lucida Console" pitchFamily="49" charset="0"/>
              </a:rPr>
              <a:t>d</a:t>
            </a:r>
            <a:r>
              <a:rPr lang="en-US" altLang="zh-TW" sz="2000" spc="-20" dirty="0">
                <a:solidFill>
                  <a:srgbClr val="00B050"/>
                </a:solidFill>
                <a:latin typeface="Lucida Console" pitchFamily="49" charset="0"/>
              </a:rPr>
              <a:t>="</a:t>
            </a:r>
            <a:r>
              <a:rPr lang="en-US" altLang="zh-TW" sz="2000" spc="-20" dirty="0" err="1">
                <a:solidFill>
                  <a:srgbClr val="00B050"/>
                </a:solidFill>
                <a:latin typeface="Lucida Console" pitchFamily="49" charset="0"/>
              </a:rPr>
              <a:t>one</a:t>
            </a:r>
            <a:r>
              <a:rPr lang="en-US" altLang="zh-TW" sz="2000" spc="-20" dirty="0" err="1" smtClean="0">
                <a:solidFill>
                  <a:srgbClr val="00B050"/>
                </a:solidFill>
                <a:latin typeface="Lucida Console" pitchFamily="49" charset="0"/>
              </a:rPr>
              <a:t>";</a:t>
            </a:r>
            <a:r>
              <a:rPr lang="en-US" altLang="zh-TW" sz="2000" spc="-20" dirty="0" err="1" smtClean="0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[0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o';e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n';e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[0]='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[1]='\0'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  <a:endParaRPr lang="en-US" sz="20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a=0, b=0, c[100]={0};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string d="zero";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char e[]="zero";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Lucida Console" pitchFamily="49" charset="0"/>
              </a:rPr>
              <a:t> </a:t>
            </a:r>
            <a:r>
              <a:rPr lang="pt-BR" sz="2000" spc="-20" dirty="0"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latin typeface="Lucida Console" pitchFamily="49" charset="0"/>
              </a:rPr>
              <a:t>&lt;&lt;",b</a:t>
            </a:r>
            <a:r>
              <a:rPr lang="pt-BR" sz="2000" spc="-20" dirty="0">
                <a:latin typeface="Lucida Console" pitchFamily="49" charset="0"/>
              </a:rPr>
              <a:t>="&lt;&lt;b</a:t>
            </a:r>
            <a:r>
              <a:rPr lang="pt-BR" sz="2000" spc="-20" dirty="0" smtClean="0">
                <a:latin typeface="Lucida Console" pitchFamily="49" charset="0"/>
              </a:rPr>
              <a:t>&lt;&lt;",c</a:t>
            </a:r>
            <a:r>
              <a:rPr lang="pt-BR" sz="2000" spc="-20" dirty="0"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latin typeface="Lucida Console" pitchFamily="49" charset="0"/>
              </a:rPr>
              <a:t>]&lt;&lt;",d</a:t>
            </a:r>
            <a:r>
              <a:rPr lang="pt-BR" sz="2000" spc="-20" dirty="0">
                <a:latin typeface="Lucida Console" pitchFamily="49" charset="0"/>
              </a:rPr>
              <a:t>="&lt;&lt;d</a:t>
            </a:r>
            <a:r>
              <a:rPr lang="pt-BR" sz="2000" spc="-20" dirty="0" smtClean="0">
                <a:latin typeface="Lucida Console" pitchFamily="49" charset="0"/>
              </a:rPr>
              <a:t>&lt;&lt;","&lt;&lt;</a:t>
            </a:r>
            <a:r>
              <a:rPr lang="pt-BR" sz="2000" spc="-20" dirty="0"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changer(</a:t>
            </a:r>
            <a:r>
              <a:rPr lang="en-US" sz="2000" dirty="0" err="1">
                <a:latin typeface="Lucida Console" pitchFamily="49" charset="0"/>
              </a:rPr>
              <a:t>a,b,c,d,e</a:t>
            </a:r>
            <a:r>
              <a:rPr lang="en-US" sz="2000" dirty="0"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Lucida Console" pitchFamily="49" charset="0"/>
              </a:rPr>
              <a:t> </a:t>
            </a:r>
            <a:r>
              <a:rPr lang="pt-BR" sz="2000" spc="-20" dirty="0"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latin typeface="Lucida Console" pitchFamily="49" charset="0"/>
              </a:rPr>
              <a:t>&lt;&lt;",b</a:t>
            </a:r>
            <a:r>
              <a:rPr lang="pt-BR" sz="2000" spc="-20" dirty="0">
                <a:latin typeface="Lucida Console" pitchFamily="49" charset="0"/>
              </a:rPr>
              <a:t>="&lt;&lt;b</a:t>
            </a:r>
            <a:r>
              <a:rPr lang="pt-BR" sz="2000" spc="-20" dirty="0" smtClean="0">
                <a:latin typeface="Lucida Console" pitchFamily="49" charset="0"/>
              </a:rPr>
              <a:t>&lt;&lt;",c</a:t>
            </a:r>
            <a:r>
              <a:rPr lang="pt-BR" sz="2000" spc="-20" dirty="0"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latin typeface="Lucida Console" pitchFamily="49" charset="0"/>
              </a:rPr>
              <a:t>]&lt;&lt;",d</a:t>
            </a:r>
            <a:r>
              <a:rPr lang="pt-BR" sz="2000" spc="-20" dirty="0">
                <a:latin typeface="Lucida Console" pitchFamily="49" charset="0"/>
              </a:rPr>
              <a:t>="&lt;&lt;d</a:t>
            </a:r>
            <a:r>
              <a:rPr lang="pt-BR" sz="2000" spc="-20" dirty="0" smtClean="0">
                <a:latin typeface="Lucida Console" pitchFamily="49" charset="0"/>
              </a:rPr>
              <a:t>&lt;&lt;","&lt;&lt;</a:t>
            </a:r>
            <a:r>
              <a:rPr lang="pt-BR" sz="2000" spc="-20" dirty="0"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 ./</a:t>
            </a:r>
            <a:r>
              <a:rPr lang="en-US" sz="2000" dirty="0" err="1">
                <a:latin typeface="Lucida Console" pitchFamily="49" charset="0"/>
              </a:rPr>
              <a:t>check.x</a:t>
            </a:r>
            <a:endParaRPr lang="en-US" sz="20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a=0, b=0, c=0, d=zero, zero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a=0, b=1, c=1, d=zero, one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066380" y="930800"/>
            <a:ext cx="2959499" cy="850706"/>
          </a:xfrm>
          <a:prstGeom prst="wedgeRoundRectCallout">
            <a:avLst>
              <a:gd name="adj1" fmla="val -590"/>
              <a:gd name="adj2" fmla="val 96303"/>
              <a:gd name="adj3" fmla="val 16667"/>
            </a:avLst>
          </a:prstGeom>
          <a:solidFill>
            <a:srgbClr val="FFFF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>
                <a:solidFill>
                  <a:srgbClr val="00B050"/>
                </a:solidFill>
              </a:rPr>
              <a:t>Call by value only changes a copy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7736" y="938789"/>
            <a:ext cx="2959499" cy="850706"/>
          </a:xfrm>
          <a:prstGeom prst="wedgeRoundRectCallout">
            <a:avLst>
              <a:gd name="adj1" fmla="val -56056"/>
              <a:gd name="adj2" fmla="val 92077"/>
              <a:gd name="adj3" fmla="val 16667"/>
            </a:avLst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>
                <a:solidFill>
                  <a:srgbClr val="FF0000"/>
                </a:solidFill>
              </a:rPr>
              <a:t>Call by reference changes the original</a:t>
            </a:r>
          </a:p>
        </p:txBody>
      </p:sp>
    </p:spTree>
    <p:extLst>
      <p:ext uri="{BB962C8B-B14F-4D97-AF65-F5344CB8AC3E}">
        <p14:creationId xmlns:p14="http://schemas.microsoft.com/office/powerpoint/2010/main" val="17370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c=[0]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a,b,c,d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b;y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c;z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FF0000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FF0000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FF0000"/>
                </a:solidFill>
                <a:latin typeface="Lucida Console" pitchFamily="49" charset="0"/>
              </a:rPr>
              <a:t>;y[0]=1;z</a:t>
            </a:r>
            <a:r>
              <a:rPr lang="en-US" sz="2800" spc="-150" dirty="0" smtClean="0">
                <a:solidFill>
                  <a:srgbClr val="FF0000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FF0000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w,x,y,z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a,b,c,d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0 zero [0]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1 one  [1]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0 zero [1]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0797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c=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b;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A6A6A6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y[0]=</a:t>
            </a:r>
            <a:r>
              <a:rPr lang="en-US" sz="2800" spc="-28" dirty="0" smtClean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A6A6A6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w,x,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y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1 one 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9025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c=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b;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A6A6A6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spc="-28" dirty="0" smtClean="0">
                <a:solidFill>
                  <a:schemeClr val="bg1"/>
                </a:solidFill>
                <a:latin typeface="Lucida Console" pitchFamily="49" charset="0"/>
              </a:rPr>
              <a:t>[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spc="-28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A6A6A6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w,x,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y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1 one 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02894" y="5334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Can you see why the value of c remained as [0]?</a:t>
            </a:r>
            <a:endParaRPr lang="en-US" sz="3200" b="1" i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26494" y="6096000"/>
            <a:ext cx="1905000" cy="152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89942"/>
            <a:ext cx="9729787" cy="1891258"/>
          </a:xfrm>
          <a:solidFill>
            <a:srgbClr val="FFFFFF">
              <a:alpha val="75000"/>
            </a:srgbClr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But, of </a:t>
            </a:r>
            <a:r>
              <a:rPr lang="en-US" sz="3600" dirty="0" smtClean="0">
                <a:solidFill>
                  <a:srgbClr val="0070C0"/>
                </a:solidFill>
              </a:rPr>
              <a:t>course, the process of total overwriting is not the same process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as that of updating, so it doesn’t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affect the original </a:t>
            </a:r>
            <a:r>
              <a:rPr lang="en-US" sz="3600" smtClean="0">
                <a:solidFill>
                  <a:srgbClr val="0070C0"/>
                </a:solidFill>
              </a:rPr>
              <a:t>variable.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141246"/>
            <a:ext cx="9034803" cy="5225387"/>
          </a:xfrm>
        </p:spPr>
        <p:txBody>
          <a:bodyPr>
            <a:noAutofit/>
          </a:bodyPr>
          <a:lstStyle/>
          <a:p>
            <a:r>
              <a:rPr lang="en-US" altLang="en-US" sz="2935" dirty="0"/>
              <a:t>Assigning a value to a variable does not update it, instead it creates a new variable.</a:t>
            </a:r>
          </a:p>
          <a:p>
            <a:pPr lvl="1"/>
            <a:r>
              <a:rPr lang="en-US" altLang="en-US" sz="2568" dirty="0"/>
              <a:t>If it is the same type (or even if not</a:t>
            </a:r>
            <a:r>
              <a:rPr lang="en-US" altLang="en-US" sz="2568" dirty="0" smtClean="0"/>
              <a:t>) </a:t>
            </a:r>
            <a:r>
              <a:rPr lang="en-US" altLang="en-US" sz="2568" dirty="0"/>
              <a:t>it might </a:t>
            </a:r>
            <a:r>
              <a:rPr lang="en-US" altLang="en-US" sz="2568" dirty="0" smtClean="0"/>
              <a:t>possibly end </a:t>
            </a:r>
            <a:r>
              <a:rPr lang="en-US" altLang="en-US" sz="2568" dirty="0"/>
              <a:t>up in the same memory location. Nonetheless, it is a new variable.</a:t>
            </a:r>
          </a:p>
          <a:p>
            <a:r>
              <a:rPr lang="en-US" altLang="en-US" sz="2935" dirty="0"/>
              <a:t>But there are multi-value variables. For these, assigning </a:t>
            </a:r>
            <a:r>
              <a:rPr lang="en-US" altLang="en-US" sz="2935" dirty="0" smtClean="0"/>
              <a:t>to one </a:t>
            </a:r>
            <a:r>
              <a:rPr lang="en-US" altLang="en-US" sz="2935" dirty="0"/>
              <a:t>value is different than assigning </a:t>
            </a:r>
            <a:r>
              <a:rPr lang="en-US" altLang="en-US" sz="2935" dirty="0" smtClean="0"/>
              <a:t>to the </a:t>
            </a:r>
            <a:r>
              <a:rPr lang="en-US" altLang="en-US" sz="2935" dirty="0"/>
              <a:t>variable.</a:t>
            </a:r>
          </a:p>
          <a:p>
            <a:r>
              <a:rPr lang="en-US" altLang="en-US" sz="2935" dirty="0"/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2935" dirty="0" smtClean="0"/>
              <a:t>Numbers, strings, </a:t>
            </a:r>
            <a:r>
              <a:rPr lang="en-US" altLang="en-US" sz="2935" dirty="0"/>
              <a:t>and tuples are </a:t>
            </a:r>
            <a:r>
              <a:rPr lang="en-US" altLang="en-US" sz="2935" b="1" dirty="0">
                <a:solidFill>
                  <a:srgbClr val="00B050"/>
                </a:solidFill>
              </a:rPr>
              <a:t>im</a:t>
            </a:r>
            <a:r>
              <a:rPr lang="en-US" altLang="en-US" sz="2935" b="1" dirty="0">
                <a:solidFill>
                  <a:srgbClr val="FF0000"/>
                </a:solidFill>
              </a:rPr>
              <a:t>mut</a:t>
            </a:r>
            <a:r>
              <a:rPr lang="en-US" altLang="en-US" sz="2935" b="1" dirty="0">
                <a:solidFill>
                  <a:srgbClr val="0070C0"/>
                </a:solidFill>
              </a:rPr>
              <a:t>able</a:t>
            </a:r>
            <a:r>
              <a:rPr lang="en-US" altLang="en-US" sz="2935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2935" dirty="0" smtClean="0">
                <a:solidFill>
                  <a:srgbClr val="FF0000"/>
                </a:solidFill>
              </a:rPr>
              <a:t>Lists, sets, </a:t>
            </a:r>
            <a:r>
              <a:rPr lang="en-US" altLang="en-US" sz="2935" dirty="0">
                <a:solidFill>
                  <a:srgbClr val="FF0000"/>
                </a:solidFill>
              </a:rPr>
              <a:t>and dictionaries are mutable.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124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Updating the Values of Variables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9076" y="1141246"/>
            <a:ext cx="9034803" cy="52253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Assigning a value to a variable does not update it, instead it creates a new variable.</a:t>
            </a:r>
          </a:p>
          <a:p>
            <a:pPr lvl="1"/>
            <a:r>
              <a:rPr lang="en-US" altLang="en-US" sz="2568" dirty="0" smtClean="0">
                <a:solidFill>
                  <a:schemeClr val="bg1">
                    <a:lumMod val="75000"/>
                  </a:schemeClr>
                </a:solidFill>
              </a:rPr>
              <a:t>If it is the same type (or even if not) it might possibly end up in the same memory location. Nonetheless, it is a new variable.</a:t>
            </a:r>
          </a:p>
          <a:p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But there are multi-value variables. For these, assigning to one value is different than assigning to the variable.</a:t>
            </a:r>
          </a:p>
          <a:p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Numbers, strings, and </a:t>
            </a:r>
            <a:r>
              <a:rPr lang="en-US" altLang="en-US" sz="2935" dirty="0" smtClean="0">
                <a:solidFill>
                  <a:srgbClr val="FF0000"/>
                </a:solidFill>
              </a:rPr>
              <a:t>tuples are </a:t>
            </a:r>
            <a:r>
              <a:rPr lang="en-US" altLang="en-US" sz="2935" b="1" dirty="0" smtClean="0">
                <a:solidFill>
                  <a:srgbClr val="FF0000"/>
                </a:solidFill>
              </a:rPr>
              <a:t>immutable</a:t>
            </a:r>
            <a:r>
              <a:rPr lang="en-US" altLang="en-US" sz="2935" dirty="0" smtClean="0">
                <a:solidFill>
                  <a:srgbClr val="FF0000"/>
                </a:solidFill>
              </a:rPr>
              <a:t>.</a:t>
            </a:r>
          </a:p>
          <a:p>
            <a:pPr marL="836633" lvl="1" indent="-471762">
              <a:buClr>
                <a:srgbClr val="C0C0C0"/>
              </a:buClr>
              <a:buFont typeface="+mj-lt"/>
              <a:buAutoNum type="arabicPeriod"/>
            </a:pPr>
            <a:r>
              <a:rPr lang="en-US" altLang="en-US" sz="2935" dirty="0" smtClean="0">
                <a:solidFill>
                  <a:srgbClr val="FF0000"/>
                </a:solidFill>
              </a:rPr>
              <a:t>Lists</a:t>
            </a: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, se</a:t>
            </a:r>
            <a:r>
              <a:rPr lang="en-US" altLang="en-US" sz="2935" dirty="0" smtClean="0">
                <a:solidFill>
                  <a:srgbClr val="C0C0C0"/>
                </a:solidFill>
              </a:rPr>
              <a:t>t</a:t>
            </a: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s, and dictionaries </a:t>
            </a:r>
            <a:r>
              <a:rPr lang="en-US" altLang="en-US" sz="2935" dirty="0" smtClean="0">
                <a:solidFill>
                  <a:srgbClr val="FF0000"/>
                </a:solidFill>
              </a:rPr>
              <a:t>are mutable.</a:t>
            </a:r>
            <a:endParaRPr lang="en-US" altLang="en-US" sz="293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141246"/>
            <a:ext cx="9230218" cy="5716754"/>
          </a:xfrm>
        </p:spPr>
        <p:txBody>
          <a:bodyPr>
            <a:noAutofit/>
          </a:bodyPr>
          <a:lstStyle/>
          <a:p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Assigning a value to a variable does not update it, instead it creates a new variable.</a:t>
            </a:r>
          </a:p>
          <a:p>
            <a:pPr lvl="1"/>
            <a:r>
              <a:rPr lang="en-US" altLang="en-US" sz="2568" dirty="0">
                <a:solidFill>
                  <a:schemeClr val="bg1">
                    <a:lumMod val="75000"/>
                  </a:schemeClr>
                </a:solidFill>
              </a:rPr>
              <a:t>If it is the same type (or even if not</a:t>
            </a:r>
            <a:r>
              <a:rPr lang="en-US" altLang="en-US" sz="2568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altLang="en-US" sz="2568" dirty="0">
                <a:solidFill>
                  <a:schemeClr val="bg1">
                    <a:lumMod val="75000"/>
                  </a:schemeClr>
                </a:solidFill>
              </a:rPr>
              <a:t>it might </a:t>
            </a:r>
            <a:r>
              <a:rPr lang="en-US" altLang="en-US" sz="2568" dirty="0" smtClean="0">
                <a:solidFill>
                  <a:schemeClr val="bg1">
                    <a:lumMod val="75000"/>
                  </a:schemeClr>
                </a:solidFill>
              </a:rPr>
              <a:t>possibly end </a:t>
            </a:r>
            <a:r>
              <a:rPr lang="en-US" altLang="en-US" sz="2568" dirty="0">
                <a:solidFill>
                  <a:schemeClr val="bg1">
                    <a:lumMod val="75000"/>
                  </a:schemeClr>
                </a:solidFill>
              </a:rPr>
              <a:t>up in the same memory location. Nonetheless, it is a new variable.</a:t>
            </a:r>
          </a:p>
          <a:p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But there are multi-value variables. For these, assigning </a:t>
            </a: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to one </a:t>
            </a:r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value is different than assigning </a:t>
            </a: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to the </a:t>
            </a:r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variable.</a:t>
            </a:r>
          </a:p>
          <a:p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Numbers, strings, </a:t>
            </a:r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and tuples are </a:t>
            </a:r>
            <a:r>
              <a:rPr lang="en-US" altLang="en-US" sz="2935" b="1" dirty="0">
                <a:solidFill>
                  <a:schemeClr val="bg1">
                    <a:lumMod val="75000"/>
                  </a:schemeClr>
                </a:solidFill>
              </a:rPr>
              <a:t>immutable</a:t>
            </a:r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36633" lvl="1" indent="-471762">
              <a:buClr>
                <a:srgbClr val="C0C0C0"/>
              </a:buClr>
              <a:buFont typeface="+mj-lt"/>
              <a:buAutoNum type="arabicPeriod"/>
            </a:pP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Lists, </a:t>
            </a:r>
            <a:r>
              <a:rPr lang="en-US" altLang="en-US" sz="2935" dirty="0" smtClean="0">
                <a:solidFill>
                  <a:srgbClr val="FF0000"/>
                </a:solidFill>
              </a:rPr>
              <a:t>sets</a:t>
            </a: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en-US" sz="2935" dirty="0">
                <a:solidFill>
                  <a:srgbClr val="FF0000"/>
                </a:solidFill>
              </a:rPr>
              <a:t>and dictionaries are mutable</a:t>
            </a:r>
            <a:r>
              <a:rPr lang="en-US" altLang="en-US" sz="2935" dirty="0" smtClean="0">
                <a:solidFill>
                  <a:srgbClr val="FF0000"/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en-US" altLang="en-US" sz="2615" dirty="0" smtClean="0">
                <a:solidFill>
                  <a:srgbClr val="00B050"/>
                </a:solidFill>
              </a:rPr>
              <a:t>But, the set and dictionary </a:t>
            </a:r>
            <a:r>
              <a:rPr lang="en-US" altLang="en-US" sz="2615" b="1" dirty="0" smtClean="0">
                <a:solidFill>
                  <a:srgbClr val="00B050"/>
                </a:solidFill>
              </a:rPr>
              <a:t>elements</a:t>
            </a:r>
            <a:r>
              <a:rPr lang="en-US" altLang="en-US" sz="2615" dirty="0" smtClean="0">
                <a:solidFill>
                  <a:srgbClr val="00B050"/>
                </a:solidFill>
              </a:rPr>
              <a:t> must be </a:t>
            </a:r>
            <a:r>
              <a:rPr lang="en-US" altLang="en-US" sz="2615" b="1" dirty="0" smtClean="0">
                <a:solidFill>
                  <a:srgbClr val="00B050"/>
                </a:solidFill>
              </a:rPr>
              <a:t>immutable</a:t>
            </a:r>
            <a:r>
              <a:rPr lang="en-US" altLang="en-US" sz="2615" dirty="0" smtClean="0">
                <a:solidFill>
                  <a:srgbClr val="00B050"/>
                </a:solidFill>
              </a:rPr>
              <a:t>.</a:t>
            </a:r>
          </a:p>
          <a:p>
            <a:pPr marL="1143000" lvl="2" indent="-228600"/>
            <a:r>
              <a:rPr lang="en-US" altLang="en-US" sz="2600" dirty="0" smtClean="0">
                <a:solidFill>
                  <a:srgbClr val="00B0F0"/>
                </a:solidFill>
              </a:rPr>
              <a:t>As for sets, this restriction lets elements always be unique.</a:t>
            </a:r>
          </a:p>
          <a:p>
            <a:pPr marL="1143000" lvl="2" indent="-228600"/>
            <a:r>
              <a:rPr lang="en-US" altLang="en-US" sz="2600" dirty="0" smtClean="0">
                <a:solidFill>
                  <a:srgbClr val="00B0F0"/>
                </a:solidFill>
              </a:rPr>
              <a:t>As for dictionaries, this restriction (on its keys) is necessary to not lose track of elements.</a:t>
            </a:r>
            <a:endParaRPr lang="en-US" altLang="en-US" sz="2600" dirty="0">
              <a:solidFill>
                <a:srgbClr val="00B0F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124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Updating the Values of Variables</a:t>
            </a:r>
          </a:p>
        </p:txBody>
      </p:sp>
    </p:spTree>
    <p:extLst>
      <p:ext uri="{BB962C8B-B14F-4D97-AF65-F5344CB8AC3E}">
        <p14:creationId xmlns:p14="http://schemas.microsoft.com/office/powerpoint/2010/main" val="86731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161143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132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Number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53699"/>
            <a:ext cx="9729789" cy="1010254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39970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4"/>
            <a:ext cx="9434055" cy="59399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Defining a set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998" dirty="0" smtClean="0">
                <a:solidFill>
                  <a:srgbClr val="FF0000"/>
                </a:solidFill>
              </a:rPr>
              <a:t>In Math </a:t>
            </a:r>
            <a:r>
              <a:rPr lang="en-US" altLang="zh-TW" sz="2998" dirty="0">
                <a:solidFill>
                  <a:srgbClr val="FF0000"/>
                </a:solidFill>
              </a:rPr>
              <a:t>(</a:t>
            </a:r>
            <a:r>
              <a:rPr lang="zh-TW" altLang="en-US" sz="2998" dirty="0">
                <a:solidFill>
                  <a:srgbClr val="FF0000"/>
                </a:solidFill>
              </a:rPr>
              <a:t>數</a:t>
            </a:r>
            <a:r>
              <a:rPr lang="zh-TW" altLang="en-US" sz="2998" dirty="0" smtClean="0">
                <a:solidFill>
                  <a:srgbClr val="FF0000"/>
                </a:solidFill>
              </a:rPr>
              <a:t>學</a:t>
            </a:r>
            <a:r>
              <a:rPr lang="en-US" altLang="zh-TW" sz="2998" dirty="0" smtClean="0">
                <a:solidFill>
                  <a:srgbClr val="FF0000"/>
                </a:solidFill>
              </a:rPr>
              <a:t>), you use the </a:t>
            </a:r>
            <a:r>
              <a:rPr lang="en-US" altLang="zh-TW" sz="2998" dirty="0" smtClean="0">
                <a:solidFill>
                  <a:schemeClr val="tx1"/>
                </a:solidFill>
              </a:rPr>
              <a:t>{</a:t>
            </a:r>
            <a:r>
              <a:rPr lang="en-US" altLang="zh-TW" sz="2998" dirty="0" smtClean="0">
                <a:solidFill>
                  <a:srgbClr val="FF0000"/>
                </a:solidFill>
              </a:rPr>
              <a:t>…</a:t>
            </a:r>
            <a:r>
              <a:rPr lang="en-US" altLang="zh-TW" sz="2998" dirty="0" smtClean="0">
                <a:solidFill>
                  <a:schemeClr val="tx1"/>
                </a:solidFill>
              </a:rPr>
              <a:t>}</a:t>
            </a:r>
            <a:r>
              <a:rPr lang="en-US" altLang="zh-TW" sz="2998" dirty="0" smtClean="0">
                <a:solidFill>
                  <a:srgbClr val="FF0000"/>
                </a:solidFill>
              </a:rPr>
              <a:t> symbols for a set.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TW" sz="2798" dirty="0" smtClean="0">
                <a:solidFill>
                  <a:srgbClr val="FF0000"/>
                </a:solidFill>
              </a:rPr>
              <a:t>Python uses the same notation:</a:t>
            </a:r>
            <a:br>
              <a:rPr lang="en-US" altLang="zh-TW" sz="2798" dirty="0" smtClean="0">
                <a:solidFill>
                  <a:srgbClr val="FF0000"/>
                </a:solidFill>
              </a:rPr>
            </a:br>
            <a:r>
              <a:rPr lang="en-US" altLang="zh-TW" sz="2798" dirty="0" smtClean="0">
                <a:solidFill>
                  <a:schemeClr val="tx1"/>
                </a:solidFill>
              </a:rPr>
              <a:t>&gt;&gt;&gt; S = {1, 2, 3}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Operating on a set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998" spc="-80" dirty="0" smtClean="0">
                <a:solidFill>
                  <a:srgbClr val="FF0000"/>
                </a:solidFill>
              </a:rPr>
              <a:t>Python uses keyboard equivalents to the math</a:t>
            </a:r>
            <a:r>
              <a:rPr lang="en-US" altLang="zh-TW" sz="2998" spc="-80" dirty="0" smtClean="0">
                <a:solidFill>
                  <a:srgbClr val="FF0000"/>
                </a:solidFill>
              </a:rPr>
              <a:t> symbols:</a:t>
            </a:r>
            <a:endParaRPr lang="en-US" altLang="zh-TW" sz="2998" spc="-8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Math:    Union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∪</a:t>
            </a:r>
            <a:r>
              <a:rPr lang="en-US" sz="2400" dirty="0">
                <a:solidFill>
                  <a:srgbClr val="FF0000"/>
                </a:solidFill>
              </a:rPr>
              <a:t>),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Intersection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2400" spc="-10" dirty="0">
                <a:solidFill>
                  <a:srgbClr val="FF0000"/>
                </a:solidFill>
              </a:rPr>
              <a:t>(</a:t>
            </a:r>
            <a:r>
              <a:rPr lang="en-US" sz="2400" b="1" spc="-1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∩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 smtClean="0">
                <a:solidFill>
                  <a:srgbClr val="FF0000"/>
                </a:solidFill>
              </a:rPr>
              <a:t>Xor</a:t>
            </a:r>
            <a:r>
              <a:rPr lang="en-US" sz="3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⊕</a:t>
            </a:r>
            <a:r>
              <a:rPr lang="en-US" altLang="zh-TW" sz="2400" dirty="0" smtClean="0">
                <a:solidFill>
                  <a:srgbClr val="FF0000"/>
                </a:solidFill>
              </a:rPr>
              <a:t>), Remove subset (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Python: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Union (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|</a:t>
            </a:r>
            <a:r>
              <a:rPr lang="en-US" sz="2400" dirty="0" smtClean="0">
                <a:solidFill>
                  <a:srgbClr val="FF0000"/>
                </a:solidFill>
              </a:rPr>
              <a:t>), 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Intersection (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&amp;</a:t>
            </a:r>
            <a:r>
              <a:rPr lang="en-US" sz="2400" dirty="0" smtClean="0">
                <a:solidFill>
                  <a:srgbClr val="FF0000"/>
                </a:solidFill>
              </a:rPr>
              <a:t>),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Xor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solidFill>
                  <a:srgbClr val="FF0000"/>
                </a:solidFill>
              </a:rPr>
              <a:t>), 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Remove </a:t>
            </a:r>
            <a:r>
              <a:rPr lang="en-US" altLang="zh-TW" sz="2400" dirty="0">
                <a:solidFill>
                  <a:srgbClr val="FF0000"/>
                </a:solidFill>
              </a:rPr>
              <a:t>subset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Comparing a set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spc="-80" dirty="0" smtClean="0">
                <a:solidFill>
                  <a:srgbClr val="FF0000"/>
                </a:solidFill>
              </a:rPr>
              <a:t>Again, Python </a:t>
            </a:r>
            <a:r>
              <a:rPr lang="en-US" sz="3000" spc="-80" dirty="0">
                <a:solidFill>
                  <a:srgbClr val="FF0000"/>
                </a:solidFill>
              </a:rPr>
              <a:t>uses keyboard </a:t>
            </a:r>
            <a:r>
              <a:rPr lang="en-US" sz="3000" spc="-80" dirty="0" smtClean="0">
                <a:solidFill>
                  <a:srgbClr val="FF0000"/>
                </a:solidFill>
              </a:rPr>
              <a:t>equivalents</a:t>
            </a:r>
            <a:r>
              <a:rPr lang="en-US" altLang="zh-TW" sz="3000" spc="-80" dirty="0" smtClean="0">
                <a:solidFill>
                  <a:srgbClr val="FF0000"/>
                </a:solidFill>
              </a:rPr>
              <a:t>:</a:t>
            </a:r>
            <a:endParaRPr lang="en-US" altLang="zh-TW" sz="3000" spc="-8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Math:    Equals (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), Contains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⊆</a:t>
            </a:r>
            <a:r>
              <a:rPr lang="en-US" altLang="zh-TW" sz="2400" dirty="0" smtClean="0">
                <a:solidFill>
                  <a:srgbClr val="FF0000"/>
                </a:solidFill>
              </a:rPr>
              <a:t>), </a:t>
            </a:r>
            <a:r>
              <a:rPr lang="en-US" altLang="zh-TW" sz="11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Is contained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⊇</a:t>
            </a:r>
            <a:r>
              <a:rPr lang="en-US" altLang="zh-TW" sz="2400" dirty="0" smtClean="0">
                <a:solidFill>
                  <a:srgbClr val="FF0000"/>
                </a:solidFill>
              </a:rPr>
              <a:t>) </a:t>
            </a:r>
            <a:br>
              <a:rPr lang="en-US" altLang="zh-TW" sz="2400" dirty="0" smtClean="0">
                <a:solidFill>
                  <a:srgbClr val="FF0000"/>
                </a:solidFill>
              </a:rPr>
            </a:br>
            <a:r>
              <a:rPr lang="en-US" altLang="zh-TW" sz="2400" dirty="0" smtClean="0">
                <a:solidFill>
                  <a:srgbClr val="FF0000"/>
                </a:solidFill>
              </a:rPr>
              <a:t>       </a:t>
            </a:r>
            <a:r>
              <a:rPr lang="en-US" sz="2400" dirty="0" smtClean="0">
                <a:solidFill>
                  <a:srgbClr val="FF0000"/>
                </a:solidFill>
              </a:rPr>
              <a:t>Python: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Equals (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), Contains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&gt;=</a:t>
            </a:r>
            <a:r>
              <a:rPr lang="en-US" altLang="zh-TW" sz="2400" dirty="0" smtClean="0">
                <a:solidFill>
                  <a:srgbClr val="FF0000"/>
                </a:solidFill>
              </a:rPr>
              <a:t>),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Is </a:t>
            </a:r>
            <a:r>
              <a:rPr lang="en-US" altLang="zh-TW" sz="2400" dirty="0" smtClean="0">
                <a:solidFill>
                  <a:srgbClr val="FF0000"/>
                </a:solidFill>
              </a:rPr>
              <a:t>contained</a:t>
            </a:r>
            <a:r>
              <a:rPr lang="en-US" altLang="zh-TW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&lt;=</a:t>
            </a:r>
            <a:r>
              <a:rPr lang="en-US" altLang="zh-TW" sz="24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 </a:t>
            </a:r>
            <a:r>
              <a:rPr lang="en-US" altLang="zh-TW" sz="2000" dirty="0" smtClean="0">
                <a:solidFill>
                  <a:srgbClr val="FF0000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for 1 element:</a:t>
            </a:r>
            <a:r>
              <a:rPr lang="en-US" altLang="zh-TW" sz="1000" dirty="0" smtClean="0">
                <a:solidFill>
                  <a:srgbClr val="FF0000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152873"/>
            <a:ext cx="9729788" cy="761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  <a:cs typeface="Arial" panose="020B0604020202020204" pitchFamily="34" charset="0"/>
              </a:rPr>
              <a:t>The Notation (</a:t>
            </a:r>
            <a:r>
              <a:rPr lang="zh-TW" altLang="en-US" sz="4000" b="1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符</a:t>
            </a:r>
            <a:r>
              <a:rPr lang="zh-TW" altLang="en-US" sz="4000" b="1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號</a:t>
            </a:r>
            <a:r>
              <a:rPr lang="en-US" altLang="zh-TW" sz="4400" dirty="0" smtClean="0">
                <a:solidFill>
                  <a:srgbClr val="0070C0"/>
                </a:solidFill>
                <a:cs typeface="Arial" panose="020B0604020202020204" pitchFamily="34" charset="0"/>
              </a:rPr>
              <a:t>) </a:t>
            </a:r>
            <a:r>
              <a:rPr lang="en-US" altLang="en-US" sz="4400" dirty="0" smtClean="0">
                <a:solidFill>
                  <a:srgbClr val="0070C0"/>
                </a:solidFill>
                <a:cs typeface="Arial" panose="020B0604020202020204" pitchFamily="34" charset="0"/>
              </a:rPr>
              <a:t>for Sets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13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1. Numbers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1168" y="1050324"/>
            <a:ext cx="9400032" cy="5594316"/>
          </a:xfrm>
        </p:spPr>
        <p:txBody>
          <a:bodyPr>
            <a:noAutofit/>
          </a:bodyPr>
          <a:lstStyle/>
          <a:p>
            <a:pPr marL="346075" indent="-346075"/>
            <a:r>
              <a:rPr lang="en-US" altLang="en-US" sz="3200" dirty="0" smtClean="0"/>
              <a:t>Numbers are </a:t>
            </a:r>
            <a:r>
              <a:rPr lang="en-US" altLang="en-US" sz="3200" b="1" i="1" dirty="0" smtClean="0">
                <a:solidFill>
                  <a:srgbClr val="008000"/>
                </a:solidFill>
              </a:rPr>
              <a:t>immutable</a:t>
            </a:r>
            <a:r>
              <a:rPr lang="en-US" altLang="en-US" sz="3200" dirty="0" smtClean="0"/>
              <a:t>, </a:t>
            </a:r>
            <a:r>
              <a:rPr lang="en-US" altLang="en-US" sz="3200" dirty="0"/>
              <a:t>which means that changing the </a:t>
            </a:r>
            <a:r>
              <a:rPr lang="en-US" altLang="en-US" sz="3200" dirty="0" smtClean="0"/>
              <a:t>value </a:t>
            </a:r>
            <a:r>
              <a:rPr lang="en-US" altLang="en-US" sz="3200" dirty="0"/>
              <a:t>results in </a:t>
            </a:r>
            <a:r>
              <a:rPr lang="en-US" altLang="en-US" sz="3200" dirty="0" smtClean="0"/>
              <a:t>the allocation of a new </a:t>
            </a:r>
            <a:r>
              <a:rPr lang="en-US" altLang="en-US" sz="3200" dirty="0"/>
              <a:t>object</a:t>
            </a:r>
            <a:r>
              <a:rPr lang="en-US" altLang="en-US" sz="3200" dirty="0" smtClean="0"/>
              <a:t>.</a:t>
            </a:r>
            <a:br>
              <a:rPr lang="en-US" altLang="en-US" sz="3200" dirty="0" smtClean="0"/>
            </a:br>
            <a:endParaRPr lang="en-US" altLang="en-US" sz="1200" dirty="0"/>
          </a:p>
          <a:p>
            <a:pPr marL="346075" indent="-346075">
              <a:spcBef>
                <a:spcPts val="1800"/>
              </a:spcBef>
            </a:pPr>
            <a:r>
              <a:rPr lang="en-US" altLang="en-US" sz="3200" dirty="0"/>
              <a:t>Number objects are created </a:t>
            </a:r>
            <a:r>
              <a:rPr lang="en-US" altLang="en-US" sz="3200" dirty="0" smtClean="0"/>
              <a:t>when they are assigned:</a:t>
            </a:r>
            <a:endParaRPr lang="en-US" altLang="en-US" sz="3200" dirty="0"/>
          </a:p>
          <a:p>
            <a:pPr marL="346075" indent="-346075"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</a:rPr>
              <a:t>	</a:t>
            </a:r>
            <a:r>
              <a:rPr lang="en-US" altLang="en-US" sz="2800" dirty="0" smtClean="0">
                <a:latin typeface="Lucida Sans Typewriter" panose="020B0509030504030204" pitchFamily="49" charset="0"/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</a:rPr>
              <a:t>&gt;&gt;&gt;</a:t>
            </a:r>
            <a:r>
              <a:rPr lang="en-US" altLang="en-US" sz="2800" dirty="0" smtClean="0">
                <a:latin typeface="Lucida Sans Typewriter" panose="020B0509030504030204" pitchFamily="49" charset="0"/>
              </a:rPr>
              <a:t>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var1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 1 </a:t>
            </a:r>
          </a:p>
          <a:p>
            <a:pPr marL="346075" indent="-346075">
              <a:spcBef>
                <a:spcPts val="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var2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10.5</a:t>
            </a:r>
          </a:p>
          <a:p>
            <a:pPr marL="346075" indent="-346075">
              <a:spcBef>
                <a:spcPts val="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var1 = 5+3j</a:t>
            </a:r>
          </a:p>
          <a:p>
            <a:pPr marL="346075" indent="-346075">
              <a:spcBef>
                <a:spcPts val="0"/>
              </a:spcBef>
              <a:buFontTx/>
              <a:buNone/>
            </a:pPr>
            <a:endParaRPr lang="en-US" altLang="en-US" sz="32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 smtClean="0">
                <a:cs typeface="Courier New" panose="02070309020205020404" pitchFamily="49" charset="0"/>
              </a:rPr>
              <a:t>You </a:t>
            </a:r>
            <a:r>
              <a:rPr lang="en-US" altLang="en-US" sz="3200" dirty="0">
                <a:cs typeface="Courier New" panose="02070309020205020404" pitchFamily="49" charset="0"/>
              </a:rPr>
              <a:t>can also delete the reference to a number object </a:t>
            </a:r>
            <a:r>
              <a:rPr lang="en-US" altLang="en-US" sz="3200" dirty="0" smtClean="0">
                <a:cs typeface="Courier New" panose="02070309020205020404" pitchFamily="49" charset="0"/>
              </a:rPr>
              <a:t>or objects by </a:t>
            </a:r>
            <a:r>
              <a:rPr lang="en-US" altLang="en-US" sz="3200" dirty="0">
                <a:cs typeface="Courier New" panose="02070309020205020404" pitchFamily="49" charset="0"/>
              </a:rPr>
              <a:t>using the del </a:t>
            </a:r>
            <a:r>
              <a:rPr lang="en-US" altLang="en-US" sz="3200" dirty="0" smtClean="0">
                <a:cs typeface="Courier New" panose="02070309020205020404" pitchFamily="49" charset="0"/>
              </a:rPr>
              <a:t>statement:</a:t>
            </a:r>
            <a:endParaRPr lang="en-US" altLang="en-US" sz="3200" dirty="0">
              <a:cs typeface="Courier New" panose="02070309020205020404" pitchFamily="49" charset="0"/>
            </a:endParaRPr>
          </a:p>
          <a:p>
            <a:pPr marL="346075" indent="-346075"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&gt;&gt;&gt;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del var1</a:t>
            </a:r>
            <a:endParaRPr lang="en-US" altLang="en-US" sz="2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46075" indent="-346075">
              <a:spcBef>
                <a:spcPts val="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&gt;&gt;&gt;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sz="28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var_a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var_b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08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5"/>
            <a:ext cx="9138323" cy="60160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FF0000"/>
                </a:solidFill>
              </a:rPr>
              <a:t>Python sets are </a:t>
            </a:r>
            <a:r>
              <a:rPr lang="en-US" sz="3600" u="sng" dirty="0" smtClean="0">
                <a:solidFill>
                  <a:srgbClr val="FF0000"/>
                </a:solidFill>
              </a:rPr>
              <a:t>unordered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endParaRPr lang="en-US" sz="3600" dirty="0">
              <a:solidFill>
                <a:srgbClr val="FF0000"/>
              </a:solidFill>
            </a:endParaRPr>
          </a:p>
          <a:p>
            <a:pPr lvl="1">
              <a:spcBef>
                <a:spcPts val="555"/>
              </a:spcBef>
            </a:pPr>
            <a:r>
              <a:rPr lang="en-US" altLang="zh-TW" sz="2998" dirty="0">
                <a:solidFill>
                  <a:srgbClr val="FF0000"/>
                </a:solidFill>
              </a:rPr>
              <a:t>One implication of this </a:t>
            </a:r>
            <a:r>
              <a:rPr lang="en-US" altLang="zh-TW" sz="2998" dirty="0" smtClean="0">
                <a:solidFill>
                  <a:srgbClr val="FF0000"/>
                </a:solidFill>
              </a:rPr>
              <a:t>is that </a:t>
            </a:r>
            <a:r>
              <a:rPr lang="en-US" altLang="zh-TW" sz="2998" dirty="0">
                <a:solidFill>
                  <a:srgbClr val="FF0000"/>
                </a:solidFill>
              </a:rPr>
              <a:t>you </a:t>
            </a:r>
            <a:r>
              <a:rPr lang="en-US" altLang="zh-TW" sz="2998" dirty="0" smtClean="0">
                <a:solidFill>
                  <a:srgbClr val="FF0000"/>
                </a:solidFill>
              </a:rPr>
              <a:t>cannot </a:t>
            </a:r>
            <a:r>
              <a:rPr lang="en-US" altLang="zh-TW" sz="2998" dirty="0">
                <a:solidFill>
                  <a:srgbClr val="FF0000"/>
                </a:solidFill>
              </a:rPr>
              <a:t>use order-based syntax:</a:t>
            </a:r>
          </a:p>
          <a:p>
            <a:pPr marL="456933" lvl="1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a={1,5,3}; print(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a[1]</a:t>
            </a: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) #an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error</a:t>
            </a:r>
          </a:p>
          <a:p>
            <a:pPr lvl="1">
              <a:spcBef>
                <a:spcPts val="600"/>
              </a:spcBef>
            </a:pPr>
            <a:r>
              <a:rPr lang="en-US" altLang="zh-TW" sz="2998" dirty="0">
                <a:solidFill>
                  <a:srgbClr val="FF0000"/>
                </a:solidFill>
              </a:rPr>
              <a:t>Another implication is comparisons ignore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 &gt;&gt;&gt; {1, 2, 3} == {3, 2, 1}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799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True</a:t>
            </a:r>
          </a:p>
          <a:p>
            <a:pPr lvl="1">
              <a:spcBef>
                <a:spcPts val="600"/>
              </a:spcBef>
            </a:pPr>
            <a:r>
              <a:rPr lang="en-US" sz="2998" dirty="0">
                <a:solidFill>
                  <a:srgbClr val="FF0000"/>
                </a:solidFill>
              </a:rPr>
              <a:t>Another implication is elements don’t repeat: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 &gt;&gt;&gt; {1, 5, 3, 2, 1, 5, 3, 4, 1, 1, 1}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799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{1, 2, 3, 4, 5}</a:t>
            </a:r>
          </a:p>
          <a:p>
            <a:pPr>
              <a:spcBef>
                <a:spcPts val="0"/>
              </a:spcBef>
            </a:pPr>
            <a:r>
              <a:rPr lang="en-US" altLang="zh-TW" sz="3600" dirty="0" smtClean="0">
                <a:solidFill>
                  <a:srgbClr val="FF0000"/>
                </a:solidFill>
              </a:rPr>
              <a:t>But </a:t>
            </a:r>
            <a:r>
              <a:rPr lang="en-US" altLang="zh-TW" sz="3600" i="1" dirty="0">
                <a:solidFill>
                  <a:srgbClr val="7030A0"/>
                </a:solidFill>
              </a:rPr>
              <a:t>lists</a:t>
            </a:r>
            <a:r>
              <a:rPr lang="en-US" altLang="zh-TW" sz="3600" dirty="0">
                <a:solidFill>
                  <a:srgbClr val="FF0000"/>
                </a:solidFill>
              </a:rPr>
              <a:t> are ordered, and can repeat: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	&gt;&gt;&gt; [1, 5, 3, 2, 1, 5, 3, 4, 1, 1, 1]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999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[1, 5, 3, 2, 1, 5, 3, 4, 1, 1, 1]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98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972978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  <a:cs typeface="Arial" panose="020B0604020202020204" pitchFamily="34" charset="0"/>
              </a:rPr>
              <a:t>Python Sets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44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5"/>
            <a:ext cx="9369761" cy="60160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400" dirty="0">
                <a:solidFill>
                  <a:srgbClr val="FF0000"/>
                </a:solidFill>
              </a:rPr>
              <a:t>Python set elements must be immutable</a:t>
            </a:r>
            <a:r>
              <a:rPr lang="en-US" sz="3400" dirty="0" smtClean="0">
                <a:solidFill>
                  <a:srgbClr val="FF0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Even though the set, itself, is mutable.</a:t>
            </a:r>
            <a:endParaRPr lang="en-US" sz="3200" dirty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3400" dirty="0" smtClean="0">
                <a:solidFill>
                  <a:srgbClr val="FF0000"/>
                </a:solidFill>
              </a:rPr>
              <a:t>This limitation exists as a consequence of the </a:t>
            </a:r>
            <a:r>
              <a:rPr lang="en-US" sz="3400" spc="-30" dirty="0" smtClean="0">
                <a:solidFill>
                  <a:srgbClr val="FF0000"/>
                </a:solidFill>
              </a:rPr>
              <a:t>requirement that set elements must be unique: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f you were to allow </a:t>
            </a:r>
            <a:r>
              <a:rPr lang="en-US" sz="3000" dirty="0">
                <a:solidFill>
                  <a:srgbClr val="FF0000"/>
                </a:solidFill>
              </a:rPr>
              <a:t>those elements to be changed after they’ve been </a:t>
            </a:r>
            <a:r>
              <a:rPr lang="en-US" sz="3000" dirty="0" smtClean="0">
                <a:solidFill>
                  <a:srgbClr val="FF0000"/>
                </a:solidFill>
              </a:rPr>
              <a:t>added, like so:</a:t>
            </a:r>
            <a:endParaRPr lang="en-US" sz="3000" dirty="0">
              <a:solidFill>
                <a:srgbClr val="FF0000"/>
              </a:solidFill>
            </a:endParaRPr>
          </a:p>
          <a:p>
            <a:pPr marL="456932" lvl="1" indent="0">
              <a:spcBef>
                <a:spcPts val="0"/>
              </a:spcBef>
              <a:buNone/>
            </a:pPr>
            <a:r>
              <a:rPr lang="en-US" altLang="zh-TW" sz="2400" spc="-50" dirty="0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  &gt;&gt;&gt; 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=[1,2</a:t>
            </a:r>
            <a:r>
              <a:rPr lang="en-US" altLang="zh-TW" sz="2400" spc="-50" dirty="0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];</a:t>
            </a:r>
            <a:r>
              <a:rPr lang="en-US" altLang="zh-TW" sz="2400" spc="-50" dirty="0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t>S</a:t>
            </a:r>
            <a:r>
              <a:rPr lang="en-US" altLang="zh-TW" sz="2400" spc="-50" dirty="0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={</a:t>
            </a:r>
            <a:r>
              <a:rPr lang="en-US" altLang="zh-TW" sz="2400" b="1" spc="-50" dirty="0" smtClean="0">
                <a:solidFill>
                  <a:srgbClr val="92D050"/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zh-TW" sz="500" b="1" spc="-50" dirty="0" smtClean="0">
                <a:solidFill>
                  <a:srgbClr val="92D05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92D050"/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zh-TW" sz="2400" spc="-50" dirty="0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};</a:t>
            </a:r>
            <a:r>
              <a:rPr lang="en-US" altLang="zh-TW" sz="2400" b="1" spc="-50" dirty="0" err="1">
                <a:solidFill>
                  <a:srgbClr val="7030A0"/>
                </a:solidFill>
                <a:latin typeface="Lucida Sans Typewriter" panose="020B0509030504030204" pitchFamily="49" charset="0"/>
              </a:rPr>
              <a:t>L.clear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;</a:t>
            </a:r>
            <a:r>
              <a:rPr lang="en-US" altLang="zh-TW" sz="2400" dirty="0" err="1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len</a:t>
            </a:r>
            <a:r>
              <a:rPr lang="en-US" altLang="zh-TW" sz="2400" dirty="0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400" dirty="0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t>S</a:t>
            </a:r>
            <a:r>
              <a:rPr lang="en-US" altLang="zh-TW" sz="2400" dirty="0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zh-TW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# </a:t>
            </a:r>
            <a:r>
              <a:rPr lang="en-US" altLang="zh-TW" sz="2400" dirty="0">
                <a:solidFill>
                  <a:schemeClr val="tx1"/>
                </a:solidFill>
                <a:latin typeface="Arial Narrow" panose="020B0606020202030204" pitchFamily="34" charset="0"/>
              </a:rPr>
              <a:t>is </a:t>
            </a:r>
            <a:r>
              <a:rPr lang="en-US" altLang="zh-TW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len</a:t>
            </a:r>
            <a:r>
              <a:rPr lang="en-US" altLang="zh-TW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=1 </a:t>
            </a:r>
            <a:r>
              <a:rPr lang="en-US" altLang="zh-TW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or 2</a:t>
            </a:r>
            <a:r>
              <a:rPr lang="en-US" altLang="zh-TW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?</a:t>
            </a:r>
            <a:endParaRPr lang="en-US" altLang="zh-TW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972978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  <a:cs typeface="Arial" panose="020B0604020202020204" pitchFamily="34" charset="0"/>
              </a:rPr>
              <a:t>Set Elements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23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5"/>
            <a:ext cx="9369761" cy="60160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400" dirty="0">
                <a:solidFill>
                  <a:schemeClr val="bg1">
                    <a:lumMod val="65000"/>
                  </a:schemeClr>
                </a:solidFill>
              </a:rPr>
              <a:t>Python set elements must be immutable</a:t>
            </a:r>
            <a:r>
              <a:rPr lang="en-US" sz="3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Even though the set, itself, is mutable.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3400" dirty="0" smtClean="0">
                <a:solidFill>
                  <a:schemeClr val="bg1">
                    <a:lumMod val="65000"/>
                  </a:schemeClr>
                </a:solidFill>
              </a:rPr>
              <a:t>This limitation exists as a consequence of the </a:t>
            </a:r>
            <a:r>
              <a:rPr lang="en-US" sz="3400" spc="-30" dirty="0" smtClean="0">
                <a:solidFill>
                  <a:schemeClr val="bg1">
                    <a:lumMod val="65000"/>
                  </a:schemeClr>
                </a:solidFill>
              </a:rPr>
              <a:t>requirement that set elements must be unique: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f you were to allow </a:t>
            </a:r>
            <a:r>
              <a:rPr lang="en-US" sz="3000" dirty="0">
                <a:solidFill>
                  <a:srgbClr val="FF0000"/>
                </a:solidFill>
              </a:rPr>
              <a:t>those elements to be changed after they’ve been </a:t>
            </a:r>
            <a:r>
              <a:rPr lang="en-US" sz="3000" dirty="0" smtClean="0">
                <a:solidFill>
                  <a:srgbClr val="FF0000"/>
                </a:solidFill>
              </a:rPr>
              <a:t>added</a:t>
            </a: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, like so:</a:t>
            </a:r>
            <a:endParaRPr lang="en-US" sz="3000" dirty="0">
              <a:solidFill>
                <a:schemeClr val="bg1">
                  <a:lumMod val="65000"/>
                </a:schemeClr>
              </a:solidFill>
            </a:endParaRPr>
          </a:p>
          <a:p>
            <a:pPr marL="456932" lvl="1" indent="0">
              <a:spcBef>
                <a:spcPts val="0"/>
              </a:spcBef>
              <a:buNone/>
            </a:pPr>
            <a:r>
              <a:rPr lang="en-US" altLang="zh-TW" sz="2400" spc="-50" dirty="0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zh-TW" sz="2400" spc="-50" dirty="0" smtClean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&gt;&gt;&gt; 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=[1,2</a:t>
            </a:r>
            <a:r>
              <a:rPr lang="en-US" altLang="zh-TW" sz="2400" spc="-50" dirty="0" smtClean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];S={</a:t>
            </a:r>
            <a:r>
              <a:rPr lang="en-US" altLang="zh-TW" sz="2400" b="1" spc="-50" dirty="0" smtClean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zh-TW" sz="500" b="1" spc="-50" dirty="0" smtClean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400" b="1" spc="-50" dirty="0" smtClean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zh-TW" sz="2400" spc="-50" dirty="0" smtClean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};</a:t>
            </a:r>
            <a:r>
              <a:rPr lang="en-US" altLang="zh-TW" sz="2400" b="1" spc="-50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L.clear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;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len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(S)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#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is 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len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=1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or 2?</a:t>
            </a:r>
          </a:p>
          <a:p>
            <a:pPr lvl="1">
              <a:spcBef>
                <a:spcPts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then </a:t>
            </a:r>
            <a:r>
              <a:rPr lang="en-US" sz="2800" spc="-80" dirty="0">
                <a:solidFill>
                  <a:srgbClr val="FF0000"/>
                </a:solidFill>
              </a:rPr>
              <a:t>yo</a:t>
            </a:r>
            <a:r>
              <a:rPr lang="en-US" sz="2800" spc="-60" dirty="0">
                <a:solidFill>
                  <a:srgbClr val="FF0000"/>
                </a:solidFill>
              </a:rPr>
              <a:t>u</a:t>
            </a:r>
            <a:r>
              <a:rPr lang="en-US" sz="2800" spc="-210" dirty="0">
                <a:solidFill>
                  <a:srgbClr val="FF0000"/>
                </a:solidFill>
              </a:rPr>
              <a:t>’</a:t>
            </a:r>
            <a:r>
              <a:rPr lang="en-US" sz="2800" spc="-30" dirty="0">
                <a:solidFill>
                  <a:srgbClr val="FF0000"/>
                </a:solidFill>
              </a:rPr>
              <a:t>d</a:t>
            </a:r>
            <a:r>
              <a:rPr lang="en-US" sz="2800" dirty="0" smtClean="0">
                <a:solidFill>
                  <a:srgbClr val="FF0000"/>
                </a:solidFill>
              </a:rPr>
              <a:t> need </a:t>
            </a:r>
            <a:r>
              <a:rPr lang="en-US" sz="2800" spc="-30" dirty="0" smtClean="0">
                <a:solidFill>
                  <a:srgbClr val="FF0000"/>
                </a:solidFill>
              </a:rPr>
              <a:t>checks whenever </a:t>
            </a:r>
            <a:r>
              <a:rPr lang="en-US" sz="2800" spc="-30" dirty="0" err="1" smtClean="0">
                <a:solidFill>
                  <a:srgbClr val="FF0000"/>
                </a:solidFill>
              </a:rPr>
              <a:t>mutables</a:t>
            </a:r>
            <a:r>
              <a:rPr lang="en-US" sz="2800" spc="-30" dirty="0" smtClean="0">
                <a:solidFill>
                  <a:srgbClr val="FF0000"/>
                </a:solidFill>
              </a:rPr>
              <a:t> change,</a:t>
            </a:r>
          </a:p>
          <a:p>
            <a:pPr lvl="1">
              <a:spcBef>
                <a:spcPts val="0"/>
              </a:spcBef>
            </a:pPr>
            <a:r>
              <a:rPr lang="en-US" sz="2801" spc="-30" dirty="0" smtClean="0">
                <a:solidFill>
                  <a:srgbClr val="FF0000"/>
                </a:solidFill>
              </a:rPr>
              <a:t>or </a:t>
            </a:r>
            <a:r>
              <a:rPr lang="en-US" sz="2801" spc="-80" dirty="0" smtClean="0">
                <a:solidFill>
                  <a:srgbClr val="FF0000"/>
                </a:solidFill>
              </a:rPr>
              <a:t>yo</a:t>
            </a:r>
            <a:r>
              <a:rPr lang="en-US" sz="2801" spc="-60" dirty="0" smtClean="0">
                <a:solidFill>
                  <a:srgbClr val="FF0000"/>
                </a:solidFill>
              </a:rPr>
              <a:t>u</a:t>
            </a:r>
            <a:r>
              <a:rPr lang="en-US" sz="2801" spc="-210" dirty="0" smtClean="0">
                <a:solidFill>
                  <a:srgbClr val="FF0000"/>
                </a:solidFill>
              </a:rPr>
              <a:t>’</a:t>
            </a:r>
            <a:r>
              <a:rPr lang="en-US" sz="2801" spc="-30" dirty="0" smtClean="0">
                <a:solidFill>
                  <a:srgbClr val="FF0000"/>
                </a:solidFill>
              </a:rPr>
              <a:t>d just t</a:t>
            </a:r>
            <a:r>
              <a:rPr lang="en-US" sz="2800" dirty="0" smtClean="0">
                <a:solidFill>
                  <a:srgbClr val="FF0000"/>
                </a:solidFill>
              </a:rPr>
              <a:t>ell programmers to not change the</a:t>
            </a:r>
            <a:r>
              <a:rPr lang="en-US" sz="2800" spc="-200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marL="1028700" lvl="3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But this is unsafe, so its not the way of Python.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32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98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972978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  <a:cs typeface="Arial" panose="020B0604020202020204" pitchFamily="34" charset="0"/>
              </a:rPr>
              <a:t>Set Elements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7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5"/>
            <a:ext cx="9369761" cy="60160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400" dirty="0">
                <a:solidFill>
                  <a:schemeClr val="bg1">
                    <a:lumMod val="65000"/>
                  </a:schemeClr>
                </a:solidFill>
              </a:rPr>
              <a:t>Python set elements must be immutable</a:t>
            </a:r>
            <a:r>
              <a:rPr lang="en-US" sz="3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Even though the set, itself, is mutable.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3400" dirty="0" smtClean="0">
                <a:solidFill>
                  <a:schemeClr val="bg1">
                    <a:lumMod val="65000"/>
                  </a:schemeClr>
                </a:solidFill>
              </a:rPr>
              <a:t>This limitation exists as a consequence of the </a:t>
            </a:r>
            <a:r>
              <a:rPr lang="en-US" sz="3400" spc="-30" dirty="0" smtClean="0">
                <a:solidFill>
                  <a:schemeClr val="bg1">
                    <a:lumMod val="65000"/>
                  </a:schemeClr>
                </a:solidFill>
              </a:rPr>
              <a:t>requirement that set elements must be unique: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olidFill>
                  <a:srgbClr val="A6A6A6"/>
                </a:solidFill>
              </a:rPr>
              <a:t>I</a:t>
            </a:r>
            <a:r>
              <a:rPr lang="en-US" sz="3000" dirty="0" smtClean="0">
                <a:solidFill>
                  <a:srgbClr val="A6A6A6"/>
                </a:solidFill>
              </a:rPr>
              <a:t>f you were to allow </a:t>
            </a:r>
            <a:r>
              <a:rPr lang="en-US" sz="3000" dirty="0">
                <a:solidFill>
                  <a:srgbClr val="A6A6A6"/>
                </a:solidFill>
              </a:rPr>
              <a:t>those elements to be changed after they’ve been </a:t>
            </a:r>
            <a:r>
              <a:rPr lang="en-US" sz="3000" dirty="0" smtClean="0">
                <a:solidFill>
                  <a:srgbClr val="A6A6A6"/>
                </a:solidFill>
              </a:rPr>
              <a:t>added, like so:</a:t>
            </a:r>
            <a:endParaRPr lang="en-US" sz="3000" dirty="0">
              <a:solidFill>
                <a:srgbClr val="A6A6A6"/>
              </a:solidFill>
            </a:endParaRPr>
          </a:p>
          <a:p>
            <a:pPr marL="456932" lvl="1" indent="0">
              <a:spcBef>
                <a:spcPts val="0"/>
              </a:spcBef>
              <a:buNone/>
            </a:pPr>
            <a:r>
              <a:rPr lang="en-US" altLang="zh-TW" sz="2400" spc="-50" dirty="0" smtClean="0">
                <a:solidFill>
                  <a:srgbClr val="A6A6A6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&gt;&gt;&gt; 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=[1,2];</a:t>
            </a:r>
            <a:r>
              <a:rPr lang="en-US" altLang="zh-TW" sz="2400" spc="-5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S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={</a:t>
            </a:r>
            <a:r>
              <a:rPr lang="en-US" altLang="zh-TW" sz="2400" b="1" spc="-50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zh-TW" sz="500" b="1" spc="-50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400" b="1" spc="-50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};</a:t>
            </a:r>
            <a:r>
              <a:rPr lang="en-US" altLang="zh-TW" sz="2400" b="1" spc="-50" dirty="0" err="1">
                <a:solidFill>
                  <a:srgbClr val="7030A0"/>
                </a:solidFill>
                <a:latin typeface="Lucida Sans Typewriter" panose="020B0509030504030204" pitchFamily="49" charset="0"/>
              </a:rPr>
              <a:t>L.clear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;</a:t>
            </a:r>
            <a:r>
              <a:rPr lang="en-US" altLang="zh-TW" sz="2400" dirty="0" err="1">
                <a:solidFill>
                  <a:srgbClr val="00B0F0"/>
                </a:solidFill>
                <a:latin typeface="Lucida Sans Typewriter" panose="020B0509030504030204" pitchFamily="49" charset="0"/>
              </a:rPr>
              <a:t>len</a:t>
            </a:r>
            <a:r>
              <a:rPr lang="en-US" altLang="zh-TW" sz="240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S</a:t>
            </a:r>
            <a:r>
              <a:rPr lang="en-US" altLang="zh-TW" sz="240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zh-TW" sz="2400" dirty="0">
                <a:solidFill>
                  <a:schemeClr val="tx1"/>
                </a:solidFill>
                <a:latin typeface="Arial Narrow" panose="020B0606020202030204" pitchFamily="34" charset="0"/>
              </a:rPr>
              <a:t># is </a:t>
            </a:r>
            <a:r>
              <a:rPr lang="en-US" altLang="zh-TW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len</a:t>
            </a:r>
            <a:r>
              <a:rPr lang="en-US" altLang="zh-TW" sz="2400" dirty="0">
                <a:solidFill>
                  <a:schemeClr val="tx1"/>
                </a:solidFill>
                <a:latin typeface="Arial Narrow" panose="020B0606020202030204" pitchFamily="34" charset="0"/>
              </a:rPr>
              <a:t>=1 or 2?</a:t>
            </a:r>
          </a:p>
          <a:p>
            <a:pPr lvl="1">
              <a:spcBef>
                <a:spcPts val="0"/>
              </a:spcBef>
            </a:pPr>
            <a:r>
              <a:rPr lang="en-US" sz="2800" dirty="0" smtClean="0">
                <a:solidFill>
                  <a:srgbClr val="A6A6A6"/>
                </a:solidFill>
              </a:rPr>
              <a:t>then </a:t>
            </a:r>
            <a:r>
              <a:rPr lang="en-US" sz="2800" spc="-80" dirty="0">
                <a:solidFill>
                  <a:srgbClr val="A6A6A6"/>
                </a:solidFill>
              </a:rPr>
              <a:t>yo</a:t>
            </a:r>
            <a:r>
              <a:rPr lang="en-US" sz="2800" spc="-60" dirty="0">
                <a:solidFill>
                  <a:srgbClr val="A6A6A6"/>
                </a:solidFill>
              </a:rPr>
              <a:t>u</a:t>
            </a:r>
            <a:r>
              <a:rPr lang="en-US" sz="2800" spc="-210" dirty="0">
                <a:solidFill>
                  <a:srgbClr val="A6A6A6"/>
                </a:solidFill>
              </a:rPr>
              <a:t>’</a:t>
            </a:r>
            <a:r>
              <a:rPr lang="en-US" sz="2800" spc="-30" dirty="0">
                <a:solidFill>
                  <a:srgbClr val="A6A6A6"/>
                </a:solidFill>
              </a:rPr>
              <a:t>d</a:t>
            </a:r>
            <a:r>
              <a:rPr lang="en-US" sz="2800" dirty="0" smtClean="0">
                <a:solidFill>
                  <a:srgbClr val="A6A6A6"/>
                </a:solidFill>
              </a:rPr>
              <a:t> need </a:t>
            </a:r>
            <a:r>
              <a:rPr lang="en-US" sz="2800" spc="-30" dirty="0" smtClean="0">
                <a:solidFill>
                  <a:srgbClr val="A6A6A6"/>
                </a:solidFill>
              </a:rPr>
              <a:t>checks whenever </a:t>
            </a:r>
            <a:r>
              <a:rPr lang="en-US" sz="2800" spc="-30" dirty="0" err="1" smtClean="0">
                <a:solidFill>
                  <a:srgbClr val="A6A6A6"/>
                </a:solidFill>
              </a:rPr>
              <a:t>mutables</a:t>
            </a:r>
            <a:r>
              <a:rPr lang="en-US" sz="2800" spc="-30" dirty="0" smtClean="0">
                <a:solidFill>
                  <a:srgbClr val="A6A6A6"/>
                </a:solidFill>
              </a:rPr>
              <a:t> change,</a:t>
            </a:r>
          </a:p>
          <a:p>
            <a:pPr lvl="1">
              <a:spcBef>
                <a:spcPts val="0"/>
              </a:spcBef>
            </a:pPr>
            <a:r>
              <a:rPr lang="en-US" sz="2801" spc="-30" dirty="0" smtClean="0">
                <a:solidFill>
                  <a:srgbClr val="A6A6A6"/>
                </a:solidFill>
              </a:rPr>
              <a:t>or </a:t>
            </a:r>
            <a:r>
              <a:rPr lang="en-US" sz="2801" spc="-80" dirty="0" smtClean="0">
                <a:solidFill>
                  <a:srgbClr val="A6A6A6"/>
                </a:solidFill>
              </a:rPr>
              <a:t>yo</a:t>
            </a:r>
            <a:r>
              <a:rPr lang="en-US" sz="2801" spc="-60" dirty="0" smtClean="0">
                <a:solidFill>
                  <a:srgbClr val="A6A6A6"/>
                </a:solidFill>
              </a:rPr>
              <a:t>u</a:t>
            </a:r>
            <a:r>
              <a:rPr lang="en-US" sz="2801" spc="-210" dirty="0" smtClean="0">
                <a:solidFill>
                  <a:srgbClr val="A6A6A6"/>
                </a:solidFill>
              </a:rPr>
              <a:t>’</a:t>
            </a:r>
            <a:r>
              <a:rPr lang="en-US" sz="2801" spc="-30" dirty="0" smtClean="0">
                <a:solidFill>
                  <a:srgbClr val="A6A6A6"/>
                </a:solidFill>
              </a:rPr>
              <a:t>d just t</a:t>
            </a:r>
            <a:r>
              <a:rPr lang="en-US" sz="2800" dirty="0" smtClean="0">
                <a:solidFill>
                  <a:srgbClr val="A6A6A6"/>
                </a:solidFill>
              </a:rPr>
              <a:t>ell programmers to not change the</a:t>
            </a:r>
            <a:r>
              <a:rPr lang="en-US" sz="2800" spc="-200" dirty="0" smtClean="0">
                <a:solidFill>
                  <a:srgbClr val="A6A6A6"/>
                </a:solidFill>
              </a:rPr>
              <a:t>m</a:t>
            </a:r>
            <a:r>
              <a:rPr lang="en-US" sz="2800" dirty="0" smtClean="0">
                <a:solidFill>
                  <a:srgbClr val="A6A6A6"/>
                </a:solidFill>
              </a:rPr>
              <a:t>.</a:t>
            </a:r>
          </a:p>
          <a:p>
            <a:pPr marL="1028700" lvl="3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A6A6A6"/>
                </a:solidFill>
              </a:rPr>
              <a:t>But this is unsafe, so its not the way of Python.</a:t>
            </a:r>
            <a:endParaRPr lang="en-US" sz="2800" dirty="0">
              <a:solidFill>
                <a:srgbClr val="A6A6A6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3200" spc="-60" dirty="0" smtClean="0">
                <a:solidFill>
                  <a:srgbClr val="FF0000"/>
                </a:solidFill>
              </a:rPr>
              <a:t>It follows that you can’t “cheat”, wrapping a mutable </a:t>
            </a:r>
            <a:r>
              <a:rPr lang="en-US" altLang="zh-TW" sz="3200" spc="-40" dirty="0" smtClean="0">
                <a:solidFill>
                  <a:srgbClr val="FF0000"/>
                </a:solidFill>
              </a:rPr>
              <a:t>element in an immutable one (</a:t>
            </a:r>
            <a:r>
              <a:rPr lang="en-US" altLang="zh-TW" sz="3200" spc="-40" dirty="0" err="1" smtClean="0">
                <a:solidFill>
                  <a:srgbClr val="FF0000"/>
                </a:solidFill>
              </a:rPr>
              <a:t>eg</a:t>
            </a:r>
            <a:r>
              <a:rPr lang="en-US" altLang="zh-TW" sz="3200" spc="-40" dirty="0" smtClean="0">
                <a:solidFill>
                  <a:srgbClr val="FF0000"/>
                </a:solidFill>
              </a:rPr>
              <a:t>, a </a:t>
            </a:r>
            <a:r>
              <a:rPr lang="en-US" altLang="zh-TW" sz="3200" spc="-40" dirty="0" smtClean="0">
                <a:solidFill>
                  <a:srgbClr val="7030A0"/>
                </a:solidFill>
              </a:rPr>
              <a:t>tuple</a:t>
            </a:r>
            <a:r>
              <a:rPr lang="en-US" altLang="zh-TW" sz="3200" spc="-40" dirty="0" smtClean="0">
                <a:solidFill>
                  <a:srgbClr val="FF0000"/>
                </a:solidFill>
              </a:rPr>
              <a:t>), like so:</a:t>
            </a:r>
            <a:endParaRPr lang="en-US" sz="3000" spc="-40" dirty="0" smtClean="0">
              <a:solidFill>
                <a:srgbClr val="FF0000"/>
              </a:solidFill>
            </a:endParaRPr>
          </a:p>
          <a:p>
            <a:pPr marL="456932" lvl="1" indent="0">
              <a:spcBef>
                <a:spcPts val="0"/>
              </a:spcBef>
              <a:buNone/>
            </a:pPr>
            <a:r>
              <a:rPr lang="en-US" altLang="zh-TW" sz="2400" spc="-50" dirty="0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  &gt;&gt;&gt; L=[1,2];S={</a:t>
            </a:r>
            <a:r>
              <a:rPr lang="en-US" altLang="zh-TW" sz="2400" b="1" spc="-50" dirty="0" smtClean="0">
                <a:solidFill>
                  <a:srgbClr val="7030A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400" spc="-50" dirty="0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 smtClean="0">
                <a:solidFill>
                  <a:srgbClr val="7030A0"/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zh-TW" sz="2400" b="1" spc="-50" dirty="0" smtClean="0">
                <a:solidFill>
                  <a:srgbClr val="7030A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zh-TW" sz="2400" spc="-50" dirty="0" smtClean="0">
                <a:solidFill>
                  <a:srgbClr val="00B0F0"/>
                </a:solidFill>
                <a:latin typeface="Lucida Sans Typewriter" panose="020B0509030504030204" pitchFamily="49" charset="0"/>
              </a:rPr>
              <a:t>} </a:t>
            </a:r>
            <a:r>
              <a:rPr lang="en-US" altLang="zh-TW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# This won’t work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32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98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972978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  <a:cs typeface="Arial" panose="020B0604020202020204" pitchFamily="34" charset="0"/>
              </a:rPr>
              <a:t>Set Elements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82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802" y="2129"/>
            <a:ext cx="8072185" cy="988471"/>
          </a:xfrm>
        </p:spPr>
        <p:txBody>
          <a:bodyPr/>
          <a:lstStyle/>
          <a:p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Union with</a:t>
            </a:r>
            <a:r>
              <a:rPr lang="en-US" altLang="en-US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9" y="918185"/>
            <a:ext cx="8605254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 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731294" y="2590800"/>
            <a:ext cx="6975359" cy="4246623"/>
          </a:xfrm>
          <a:prstGeom prst="wedgeRoundRectCallout">
            <a:avLst>
              <a:gd name="adj1" fmla="val -64379"/>
              <a:gd name="adj2" fmla="val -51179"/>
              <a:gd name="adj3" fmla="val 16667"/>
            </a:avLst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lIns="182880" rtlCol="0" anchor="ctr"/>
          <a:lstStyle/>
          <a:p>
            <a:pPr>
              <a:lnSpc>
                <a:spcPct val="85000"/>
              </a:lnSpc>
            </a:pPr>
            <a:endParaRPr kumimoji="0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</a:endParaRPr>
          </a:p>
          <a:p>
            <a:pPr>
              <a:lnSpc>
                <a:spcPct val="85000"/>
              </a:lnSpc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This converts</a:t>
            </a:r>
            <a:r>
              <a:rPr kumimoji="0" lang="en-US" altLang="zh-TW" sz="2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 the argument to a set.</a:t>
            </a:r>
          </a:p>
          <a:p>
            <a:pPr>
              <a:lnSpc>
                <a:spcPct val="85000"/>
              </a:lnSpc>
            </a:pPr>
            <a:r>
              <a:rPr lang="en-US" altLang="zh-TW" sz="2800" kern="0" dirty="0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Actually </a:t>
            </a:r>
            <a:r>
              <a:rPr lang="en-US" altLang="zh-TW" sz="2800" kern="0" dirty="0" smtClean="0">
                <a:solidFill>
                  <a:srgbClr val="FFFF00"/>
                </a:solidFill>
                <a:latin typeface="Calibri"/>
                <a:ea typeface="新細明體" panose="02020500000000000000" pitchFamily="18" charset="-120"/>
              </a:rPr>
              <a:t>each type </a:t>
            </a:r>
            <a:r>
              <a:rPr lang="en-US" altLang="zh-TW" sz="2800" kern="0" dirty="0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has a converter function:</a:t>
            </a:r>
            <a:endParaRPr lang="en-US" altLang="zh-TW" sz="2568" kern="0" dirty="0" smtClean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rgbClr val="A6B0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set</a:t>
            </a:r>
            <a:r>
              <a:rPr lang="en-US" sz="2400" dirty="0">
                <a:latin typeface="Lucida Console" panose="020B0609040504020204" pitchFamily="49" charset="0"/>
              </a:rPr>
              <a:t>('5.0')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  <a:r>
              <a:rPr lang="en-US" sz="2400" dirty="0">
                <a:latin typeface="Lucida Console" panose="020B0609040504020204" pitchFamily="49" charset="0"/>
              </a:rPr>
              <a:t>'.', '0', '5'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rgbClr val="A6B0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err="1">
                <a:solidFill>
                  <a:srgbClr val="CC6600"/>
                </a:solidFill>
                <a:latin typeface="Lucida Console" panose="020B0609040504020204" pitchFamily="49" charset="0"/>
              </a:rPr>
              <a:t>str</a:t>
            </a:r>
            <a:r>
              <a:rPr lang="en-US" sz="2400" dirty="0">
                <a:latin typeface="Lucida Console" panose="020B0609040504020204" pitchFamily="49" charset="0"/>
              </a:rPr>
              <a:t>(5.0)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CC6600"/>
                </a:solidFill>
                <a:latin typeface="Lucida Console" panose="020B0609040504020204" pitchFamily="49" charset="0"/>
              </a:rPr>
              <a:t>'</a:t>
            </a:r>
            <a:r>
              <a:rPr lang="en-US" sz="2400" dirty="0">
                <a:latin typeface="Lucida Console" panose="020B0609040504020204" pitchFamily="49" charset="0"/>
              </a:rPr>
              <a:t>5.0</a:t>
            </a:r>
            <a:r>
              <a:rPr lang="en-US" sz="2400" b="1" dirty="0">
                <a:solidFill>
                  <a:srgbClr val="CC6600"/>
                </a:solidFill>
                <a:latin typeface="Lucida Console" panose="020B0609040504020204" pitchFamily="49" charset="0"/>
              </a:rPr>
              <a:t>'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A6B0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dirty="0">
                <a:latin typeface="Lucida Console" panose="020B0609040504020204" pitchFamily="49" charset="0"/>
              </a:rPr>
              <a:t>('5.0')</a:t>
            </a:r>
          </a:p>
          <a:p>
            <a:pPr>
              <a:lnSpc>
                <a:spcPct val="85000"/>
              </a:lnSpc>
            </a:pPr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5</a:t>
            </a:r>
            <a:endParaRPr 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A6B0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sz="2400" dirty="0">
                <a:latin typeface="Lucida Console" panose="020B0609040504020204" pitchFamily="49" charset="0"/>
              </a:rPr>
              <a:t>('5.0')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>
                <a:latin typeface="Lucida Console" panose="020B0609040504020204" pitchFamily="49" charset="0"/>
              </a:rPr>
              <a:t>'5', '.', '0'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rgbClr val="A6B0A6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sorted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</a:rPr>
              <a:t>'5.0</a:t>
            </a:r>
            <a:r>
              <a:rPr lang="en-US" sz="2400" dirty="0" smtClean="0">
                <a:latin typeface="Lucida Console" panose="020B0609040504020204" pitchFamily="49" charset="0"/>
              </a:rPr>
              <a:t>') </a:t>
            </a:r>
            <a:r>
              <a:rPr lang="en-US" sz="2400" dirty="0" smtClean="0">
                <a:latin typeface="Bookman Old Style" panose="02050604050505020204" pitchFamily="18" charset="0"/>
              </a:rPr>
              <a:t>#makes a </a:t>
            </a: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sorted list</a:t>
            </a:r>
            <a:endParaRPr lang="en-US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smtClean="0">
                <a:latin typeface="Lucida Console" panose="020B0609040504020204" pitchFamily="49" charset="0"/>
              </a:rPr>
              <a:t>'.', '0', '5'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endParaRPr lang="en-US" sz="2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400" dirty="0" smtClean="0">
                <a:solidFill>
                  <a:srgbClr val="A6B0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 smtClean="0">
                <a:solidFill>
                  <a:srgbClr val="B3D88B"/>
                </a:solidFill>
                <a:latin typeface="Lucida Console" panose="020B0609040504020204" pitchFamily="49" charset="0"/>
              </a:rPr>
              <a:t> </a:t>
            </a:r>
            <a:r>
              <a:rPr lang="en-US" sz="2400" spc="-50" dirty="0" smtClean="0">
                <a:latin typeface="Bookman Old Style" panose="02050604050505020204" pitchFamily="18" charset="0"/>
              </a:rPr>
              <a:t>#This last one </a:t>
            </a:r>
            <a:r>
              <a:rPr lang="en-US" sz="2400" spc="-50" dirty="0">
                <a:latin typeface="Bookman Old Style" panose="02050604050505020204" pitchFamily="18" charset="0"/>
              </a:rPr>
              <a:t>i</a:t>
            </a:r>
            <a:r>
              <a:rPr lang="en-US" sz="2400" spc="-50" dirty="0" smtClean="0">
                <a:latin typeface="Bookman Old Style" panose="02050604050505020204" pitchFamily="18" charset="0"/>
              </a:rPr>
              <a:t>s sorted by</a:t>
            </a:r>
            <a:r>
              <a:rPr lang="en-US" sz="2000" spc="-50" dirty="0" smtClean="0">
                <a:latin typeface="Bookman Old Style" panose="02050604050505020204" pitchFamily="18" charset="0"/>
              </a:rPr>
              <a:t> </a:t>
            </a:r>
            <a:r>
              <a:rPr lang="en-US" sz="2400" spc="-50" dirty="0" smtClean="0">
                <a:latin typeface="Bookman Old Style" panose="02050604050505020204" pitchFamily="18" charset="0"/>
              </a:rPr>
              <a:t>ASCII</a:t>
            </a:r>
            <a:r>
              <a:rPr lang="en-US" sz="2000" spc="-50" dirty="0" smtClean="0">
                <a:latin typeface="Bookman Old Style" panose="02050604050505020204" pitchFamily="18" charset="0"/>
              </a:rPr>
              <a:t> </a:t>
            </a:r>
            <a:r>
              <a:rPr lang="en-US" sz="2400" spc="-50" dirty="0" smtClean="0">
                <a:latin typeface="Bookman Old Style" panose="02050604050505020204" pitchFamily="18" charset="0"/>
              </a:rPr>
              <a:t>value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69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761999"/>
          </a:xfrm>
        </p:spPr>
        <p:txBody>
          <a:bodyPr>
            <a:normAutofit fontScale="90000"/>
          </a:bodyPr>
          <a:lstStyle/>
          <a:p>
            <a:pPr>
              <a:lnSpc>
                <a:spcPct val="75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Homework Assignment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on Cyber University by March 23</a:t>
            </a:r>
            <a:r>
              <a:rPr lang="en-US" sz="3100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3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2:00 pm</a:t>
            </a:r>
            <a:endParaRPr lang="en-US" sz="3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-11906" y="685800"/>
            <a:ext cx="9741694" cy="104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894" y="762000"/>
            <a:ext cx="9436894" cy="6095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Here are some hints for the following assignment: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It uses 3 built in functions. They are: “print()” plus 2 of the functions given on the previous slide (</a:t>
            </a:r>
            <a:r>
              <a:rPr lang="en-US" sz="2000" dirty="0" smtClean="0"/>
              <a:t>114).</a:t>
            </a:r>
            <a:endParaRPr lang="en-US" sz="20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It uses the slicing methods given on </a:t>
            </a:r>
            <a:r>
              <a:rPr lang="en-US" sz="2000" smtClean="0"/>
              <a:t>slides </a:t>
            </a:r>
            <a:r>
              <a:rPr lang="en-US" sz="2000" smtClean="0"/>
              <a:t>32-33.</a:t>
            </a:r>
            <a:endParaRPr lang="en-US" sz="20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Solve the assignment by experimenting in interactive mode, before putting you answer into a file.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The assignment is to write a </a:t>
            </a:r>
            <a:r>
              <a:rPr lang="en-US" sz="2400" dirty="0">
                <a:solidFill>
                  <a:srgbClr val="0070C0"/>
                </a:solidFill>
              </a:rPr>
              <a:t>6</a:t>
            </a:r>
            <a:r>
              <a:rPr lang="en-US" sz="2400" dirty="0" smtClean="0">
                <a:solidFill>
                  <a:srgbClr val="0070C0"/>
                </a:solidFill>
              </a:rPr>
              <a:t>-line script:</a:t>
            </a:r>
          </a:p>
          <a:p>
            <a:pPr marL="741363" indent="-741363">
              <a:buNone/>
            </a:pPr>
            <a:r>
              <a:rPr lang="en-US" sz="2000" dirty="0" smtClean="0"/>
              <a:t>Line 1: 	A comment containing your student ID</a:t>
            </a:r>
          </a:p>
          <a:p>
            <a:pPr marL="741363" indent="-741363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 smtClean="0"/>
              <a:t>Line 2: 	</a:t>
            </a:r>
            <a:r>
              <a:rPr lang="en-US" sz="2000" i="1" dirty="0" smtClean="0"/>
              <a:t>x="A </a:t>
            </a:r>
            <a:r>
              <a:rPr lang="en-US" sz="2000" i="1" dirty="0"/>
              <a:t>quick brown fox </a:t>
            </a:r>
            <a:r>
              <a:rPr lang="en-US" sz="2000" i="1" dirty="0" smtClean="0"/>
              <a:t>jumps </a:t>
            </a:r>
            <a:r>
              <a:rPr lang="en-US" sz="2000" i="1" dirty="0"/>
              <a:t>over the lazy </a:t>
            </a:r>
            <a:r>
              <a:rPr lang="en-US" sz="2000" i="1" dirty="0" smtClean="0"/>
              <a:t>dog."</a:t>
            </a:r>
            <a:br>
              <a:rPr lang="en-US" sz="2000" i="1" dirty="0" smtClean="0"/>
            </a:br>
            <a:r>
              <a:rPr lang="en-US" sz="2000" dirty="0" smtClean="0"/>
              <a:t>Type the above line exactly as shown. </a:t>
            </a:r>
            <a:br>
              <a:rPr lang="en-US" sz="2000" dirty="0" smtClean="0"/>
            </a:br>
            <a:r>
              <a:rPr lang="en-US" sz="2000" dirty="0" smtClean="0"/>
              <a:t>The key point of this line is that it has every lowercase English letter (plus three other characters: “A” (ASCII 65</a:t>
            </a:r>
            <a:r>
              <a:rPr lang="en-US" sz="2000" dirty="0"/>
              <a:t>), “.” (ASCII </a:t>
            </a:r>
            <a:r>
              <a:rPr lang="en-US" sz="2000" dirty="0" smtClean="0"/>
              <a:t>46), and “ </a:t>
            </a:r>
            <a:r>
              <a:rPr lang="en-US" sz="2000" dirty="0"/>
              <a:t>” (ASCII </a:t>
            </a:r>
            <a:r>
              <a:rPr lang="en-US" sz="2000" dirty="0" smtClean="0"/>
              <a:t>32) – all 3 of which are less than “a” (ASCII 97)).</a:t>
            </a:r>
          </a:p>
          <a:p>
            <a:pPr marL="741363" indent="-741363">
              <a:spcBef>
                <a:spcPts val="1200"/>
              </a:spcBef>
              <a:buNone/>
            </a:pPr>
            <a:r>
              <a:rPr lang="en-US" sz="2000" dirty="0"/>
              <a:t>Line </a:t>
            </a:r>
            <a:r>
              <a:rPr lang="en-US" sz="2000" dirty="0" smtClean="0"/>
              <a:t>3:	A </a:t>
            </a:r>
            <a:r>
              <a:rPr lang="en-US" sz="2000" i="1" dirty="0" smtClean="0"/>
              <a:t>specific</a:t>
            </a:r>
            <a:r>
              <a:rPr lang="en-US" sz="2000" dirty="0" smtClean="0"/>
              <a:t> command that uses the string x to print the following output (a backwards alphabet):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i="1" spc="-50" dirty="0" smtClean="0"/>
              <a:t>[</a:t>
            </a:r>
            <a:r>
              <a:rPr lang="en-US" sz="2000" i="1" spc="-50" dirty="0"/>
              <a:t>'z', 'y', 'x', 'w', 'v', 'u', 't', 's', 'r', 'q', 'p', 'o', 'n', 'm', 'l', 'k', 'j', '</a:t>
            </a:r>
            <a:r>
              <a:rPr lang="en-US" sz="2000" i="1" spc="-50" dirty="0" err="1"/>
              <a:t>i</a:t>
            </a:r>
            <a:r>
              <a:rPr lang="en-US" sz="2000" i="1" spc="-50" dirty="0"/>
              <a:t>', 'h', 'g', 'f', 'e', 'd', 'c', 'b', 'a']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The hints given at the top of this slide are needed to achieve this line of code.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spc="-20" dirty="0" smtClean="0"/>
              <a:t>If you don’t implement it according to the hints, your line 6 won’t give the right answer…</a:t>
            </a:r>
            <a:endParaRPr lang="en-US" sz="2000" dirty="0" smtClean="0"/>
          </a:p>
          <a:p>
            <a:pPr marL="741363" indent="-741363">
              <a:spcBef>
                <a:spcPts val="1200"/>
              </a:spcBef>
              <a:buNone/>
            </a:pPr>
            <a:r>
              <a:rPr lang="en-US" sz="2000" dirty="0" smtClean="0"/>
              <a:t>Line 4:	This line defines a variable y which holds a string that is exactly the command from line 3.</a:t>
            </a:r>
          </a:p>
          <a:p>
            <a:pPr marL="741363" indent="-741363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 smtClean="0"/>
              <a:t>Line 5:	This line adds three characters to variable y. These three characters are any of the characters with ASCII code values that are lower than the ASCII code of “(”.  </a:t>
            </a:r>
          </a:p>
          <a:p>
            <a:pPr marL="741363" indent="-741363">
              <a:spcBef>
                <a:spcPts val="1200"/>
              </a:spcBef>
              <a:buNone/>
            </a:pPr>
            <a:r>
              <a:rPr lang="en-US" sz="2000" dirty="0" smtClean="0"/>
              <a:t>Line 6:</a:t>
            </a:r>
            <a:r>
              <a:rPr lang="en-US" sz="2000" dirty="0"/>
              <a:t>	This line </a:t>
            </a:r>
            <a:r>
              <a:rPr lang="en-US" sz="2000" dirty="0" smtClean="0"/>
              <a:t>is identical to Line 3, except it operates on string y, instead of x. Your output </a:t>
            </a:r>
            <a:r>
              <a:rPr lang="en-US" sz="2000" dirty="0" smtClean="0">
                <a:solidFill>
                  <a:srgbClr val="FF0000"/>
                </a:solidFill>
              </a:rPr>
              <a:t>must be</a:t>
            </a:r>
            <a:r>
              <a:rPr lang="en-US" sz="2000" dirty="0" smtClean="0"/>
              <a:t>: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 [</a:t>
            </a:r>
            <a:r>
              <a:rPr lang="en-US" sz="2000" i="1" dirty="0"/>
              <a:t>'x', 't', 's', 'r', 'p', 'o', 'n', '</a:t>
            </a:r>
            <a:r>
              <a:rPr lang="en-US" sz="2000" i="1" dirty="0" err="1"/>
              <a:t>i</a:t>
            </a:r>
            <a:r>
              <a:rPr lang="en-US" sz="2000" i="1" dirty="0"/>
              <a:t>', 'e', 'd', ']', '[', ':', '1', '-', ')', '(']</a:t>
            </a:r>
            <a:endParaRPr lang="en-US" sz="2000" i="1" dirty="0" smtClean="0"/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The meaning of the above output is that </a:t>
            </a:r>
            <a:r>
              <a:rPr lang="en-US" sz="2000" u="sng" dirty="0" smtClean="0"/>
              <a:t>these are the </a:t>
            </a:r>
            <a:r>
              <a:rPr lang="en-US" sz="2000" u="sng" dirty="0" smtClean="0">
                <a:solidFill>
                  <a:srgbClr val="FF0000"/>
                </a:solidFill>
              </a:rPr>
              <a:t>only</a:t>
            </a:r>
            <a:r>
              <a:rPr lang="en-US" sz="2000" u="sng" dirty="0" smtClean="0"/>
              <a:t> characters used to implement line 3</a:t>
            </a:r>
            <a:r>
              <a:rPr lang="en-US" sz="2000" dirty="0" smtClean="0"/>
              <a:t>.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spc="-10" dirty="0" smtClean="0"/>
              <a:t>For example, we know line 3 will have use print and we see those five letters in the above output.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-10" dirty="0"/>
              <a:t>	</a:t>
            </a:r>
            <a:r>
              <a:rPr lang="en-US" sz="2000" spc="-10" dirty="0" smtClean="0"/>
              <a:t>This also explains why we had line 5: just as the original string x has extra characters “A”, “.”, and “ </a:t>
            </a:r>
            <a:r>
              <a:rPr lang="en-US" sz="2000" spc="-130" dirty="0" smtClean="0"/>
              <a:t>”</a:t>
            </a:r>
            <a:r>
              <a:rPr lang="en-US" sz="2000" spc="-10" dirty="0" smtClean="0"/>
              <a:t>, </a:t>
            </a:r>
            <a:r>
              <a:rPr lang="en-US" sz="2000" spc="-20" dirty="0" smtClean="0"/>
              <a:t>so </a:t>
            </a:r>
            <a:r>
              <a:rPr lang="en-US" sz="2000" spc="-30" dirty="0" smtClean="0"/>
              <a:t>string y needs extra characters. Thus line 6 removes them, leaving only real characters from line 3</a:t>
            </a:r>
            <a:r>
              <a:rPr lang="en-US" sz="2000" spc="-20" dirty="0" smtClean="0"/>
              <a:t>.</a:t>
            </a:r>
            <a:endParaRPr lang="en-US" sz="2000" spc="-2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95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Number Examples: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54851"/>
              </p:ext>
            </p:extLst>
          </p:nvPr>
        </p:nvGraphicFramePr>
        <p:xfrm>
          <a:off x="521494" y="3775032"/>
          <a:ext cx="8428734" cy="2971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/>
                <a:gridCol w="33474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57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bool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long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float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complex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False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51924361L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3.14j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True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-0x19323L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15.2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45.j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786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0122L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-21.9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9.322e-36j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0xDEFABCECBDAECBFBAEl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32.3+e18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0.876j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490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535633629843L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-90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-.6545+0J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0x260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-052318172735L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-3.25E+101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3e+26J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-4721885298529L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70.2E-12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4.53e-7j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96562" y="1050324"/>
            <a:ext cx="10021330" cy="273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spcBef>
                <a:spcPts val="1800"/>
              </a:spcBef>
              <a:buNone/>
            </a:pPr>
            <a:r>
              <a:rPr lang="en-US" altLang="en-US" sz="3200" dirty="0"/>
              <a:t>Python supports </a:t>
            </a:r>
            <a:r>
              <a:rPr lang="en-US" altLang="en-US" sz="3200" dirty="0" smtClean="0"/>
              <a:t>four </a:t>
            </a:r>
            <a:r>
              <a:rPr lang="en-US" altLang="en-US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en-US" sz="32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five)</a:t>
            </a:r>
            <a:r>
              <a:rPr lang="en-US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3200" dirty="0"/>
              <a:t>kinds of numbers: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 err="1"/>
              <a:t>int</a:t>
            </a:r>
            <a:r>
              <a:rPr lang="en-US" altLang="en-US" sz="3200" dirty="0"/>
              <a:t> (signed integers</a:t>
            </a:r>
            <a:r>
              <a:rPr lang="en-US" altLang="en-US" sz="3200" dirty="0" smtClean="0"/>
              <a:t>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 smtClean="0"/>
              <a:t>bool (a binary number)</a:t>
            </a:r>
            <a:endParaRPr lang="en-US" altLang="en-US" sz="3200" dirty="0"/>
          </a:p>
          <a:p>
            <a:pPr marL="346075" indent="-346075">
              <a:spcBef>
                <a:spcPts val="0"/>
              </a:spcBef>
            </a:pPr>
            <a:r>
              <a:rPr lang="en-US" altLang="en-US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 (long </a:t>
            </a:r>
            <a:r>
              <a:rPr lang="en-US" altLang="en-US" sz="32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integers)</a:t>
            </a:r>
            <a:endParaRPr lang="en-US" altLang="en-US" sz="32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float (floating point real values)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complex (complex numbers</a:t>
            </a:r>
            <a:r>
              <a:rPr lang="en-US" altLang="en-US" sz="2800" dirty="0" smtClean="0"/>
              <a:t>)</a:t>
            </a:r>
            <a:endParaRPr lang="en-US" alt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197894" y="0"/>
            <a:ext cx="7531894" cy="1752600"/>
          </a:xfrm>
          <a:prstGeom prst="wedgeRoundRectCallout">
            <a:avLst>
              <a:gd name="adj1" fmla="val -51101"/>
              <a:gd name="adj2" fmla="val 924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TW" sz="2436" strike="sngStrike" dirty="0" smtClean="0">
                <a:solidFill>
                  <a:prstClr val="black"/>
                </a:solidFill>
              </a:rPr>
              <a:t>strikethrough</a:t>
            </a:r>
            <a:r>
              <a:rPr lang="en-US" altLang="zh-TW" sz="2436" dirty="0" smtClean="0">
                <a:solidFill>
                  <a:prstClr val="black"/>
                </a:solidFill>
              </a:rPr>
              <a:t> indicates a Python </a:t>
            </a:r>
            <a:r>
              <a:rPr lang="en-US" altLang="zh-TW" sz="2436" dirty="0">
                <a:solidFill>
                  <a:prstClr val="black"/>
                </a:solidFill>
              </a:rPr>
              <a:t>2.x-only </a:t>
            </a:r>
            <a:r>
              <a:rPr lang="en-US" altLang="zh-TW" sz="2436" dirty="0" smtClean="0">
                <a:solidFill>
                  <a:prstClr val="black"/>
                </a:solidFill>
              </a:rPr>
              <a:t>topic.</a:t>
            </a:r>
            <a:br>
              <a:rPr lang="en-US" altLang="zh-TW" sz="2436" dirty="0" smtClean="0">
                <a:solidFill>
                  <a:prstClr val="black"/>
                </a:solidFill>
              </a:rPr>
            </a:br>
            <a:r>
              <a:rPr lang="en-US" altLang="zh-TW" sz="3200" dirty="0" smtClean="0">
                <a:solidFill>
                  <a:prstClr val="black"/>
                </a:solidFill>
              </a:rPr>
              <a:t>(Python 3 no longer has the “long” type, since integers are now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unbounded</a:t>
            </a:r>
            <a:r>
              <a:rPr lang="en-US" altLang="zh-TW" sz="3200" dirty="0" smtClean="0">
                <a:solidFill>
                  <a:prstClr val="black"/>
                </a:solidFill>
              </a:rPr>
              <a:t> in size!)</a:t>
            </a:r>
            <a:br>
              <a:rPr lang="en-US" altLang="zh-TW" sz="3200" dirty="0" smtClean="0">
                <a:solidFill>
                  <a:prstClr val="black"/>
                </a:solidFill>
              </a:rPr>
            </a:br>
            <a:r>
              <a:rPr lang="en-US" altLang="zh-TW" sz="3200" dirty="0" smtClean="0">
                <a:solidFill>
                  <a:prstClr val="black"/>
                </a:solidFill>
              </a:rPr>
              <a:t>(Python3</a:t>
            </a:r>
            <a:r>
              <a:rPr lang="zh-TW" altLang="en-US" sz="3200" dirty="0" smtClean="0">
                <a:solidFill>
                  <a:prstClr val="black"/>
                </a:solidFill>
              </a:rPr>
              <a:t>整數不會有溢位的問題</a:t>
            </a:r>
            <a:r>
              <a:rPr lang="en-US" altLang="zh-TW" sz="3200" dirty="0" smtClean="0">
                <a:solidFill>
                  <a:prstClr val="black"/>
                </a:solidFill>
              </a:rPr>
              <a:t>)</a:t>
            </a:r>
            <a:endParaRPr lang="zh-TW" altLang="en-US" sz="243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491833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Adds the two operands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30</a:t>
                      </a:r>
                      <a:endParaRPr kumimoji="0" lang="en-US" altLang="en-US" sz="24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Subtracts the right-hand operand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from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left-hand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-10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Multiplies the two operands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first operand by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second on</a:t>
                      </a:r>
                      <a:r>
                        <a:rPr kumimoji="0" lang="en-US" altLang="en-US" sz="2400" b="0" i="0" u="none" strike="noStrike" cap="none" spc="-2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result being a float (or, possibly, complex)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0.5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modulus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the remainder resulting from dividing the first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operand by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second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4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</a:t>
                      </a: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Raises the first operand to the power of the second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9**.5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3.0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floor divide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the whole-number portion of the result of dividing the first operand by the second one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9//2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</a:t>
                      </a:r>
                    </a:p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9.0//2.0</a:t>
                      </a:r>
                      <a:r>
                        <a:rPr kumimoji="0" lang="en-US" altLang="en-US" sz="12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2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4.0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8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491833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Adds the two operands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30</a:t>
                      </a:r>
                      <a:endParaRPr kumimoji="0" lang="en-US" altLang="en-US" sz="2400" b="0" i="0" u="none" strike="noStrike" cap="none" spc="-30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Subtracts the right-hand operand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from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left-hand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-10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Multiplies the two operands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first operand by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second on</a:t>
                      </a:r>
                      <a:r>
                        <a:rPr kumimoji="0" lang="en-US" altLang="en-US" sz="2400" b="0" i="0" u="none" strike="noStrike" cap="none" spc="-2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result being a float (or, possibly, complex)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0.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5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modulus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the remainder resulting from dividing the first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operand by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second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4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</a:t>
                      </a: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Raises the first operand to the power of the second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9**.5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3.0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floor divide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the whole-number portion of the result of dividing the first operand by the second one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9//2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</a:t>
                      </a:r>
                    </a:p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9.0//2.0</a:t>
                      </a:r>
                      <a:r>
                        <a:rPr kumimoji="0" lang="en-US" altLang="en-US" sz="12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2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4.0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5482723" y="2283938"/>
            <a:ext cx="3039771" cy="840262"/>
          </a:xfrm>
          <a:prstGeom prst="wedgeRoundRectCallout">
            <a:avLst>
              <a:gd name="adj1" fmla="val 39205"/>
              <a:gd name="adj2" fmla="val 123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Present in C++, but behaves differently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64778" y="6156962"/>
            <a:ext cx="1890585" cy="413952"/>
          </a:xfrm>
          <a:prstGeom prst="wedgeRoundRectCallout">
            <a:avLst>
              <a:gd name="adj1" fmla="val -55719"/>
              <a:gd name="adj2" fmla="val -160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 in C++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159098" y="4038600"/>
            <a:ext cx="1890585" cy="413952"/>
          </a:xfrm>
          <a:prstGeom prst="wedgeRoundRectCallout">
            <a:avLst>
              <a:gd name="adj1" fmla="val -54994"/>
              <a:gd name="adj2" fmla="val 155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 in C++</a:t>
            </a:r>
          </a:p>
        </p:txBody>
      </p:sp>
    </p:spTree>
    <p:extLst>
      <p:ext uri="{BB962C8B-B14F-4D97-AF65-F5344CB8AC3E}">
        <p14:creationId xmlns:p14="http://schemas.microsoft.com/office/powerpoint/2010/main" val="23342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491833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!=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!= 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&lt;&gt;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(</a:t>
                      </a:r>
                      <a:r>
                        <a:rPr kumimoji="0" lang="en-US" altLang="en-US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Python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2)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</a:t>
                      </a:r>
                      <a:b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sng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sngStrike" cap="none" spc="-10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&lt;&gt; </a:t>
                      </a:r>
                      <a:r>
                        <a:rPr kumimoji="0" lang="en-US" altLang="en-US" sz="2400" b="0" i="0" u="none" strike="sng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⇒</a:t>
                      </a:r>
                      <a:r>
                        <a:rPr kumimoji="0" lang="en-US" altLang="en-US" sz="24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greater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less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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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978694" y="1295400"/>
            <a:ext cx="3363218" cy="968739"/>
          </a:xfrm>
          <a:prstGeom prst="wedgeRoundRectCallout">
            <a:avLst>
              <a:gd name="adj1" fmla="val -45770"/>
              <a:gd name="adj2" fmla="val 1234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36" strike="sngStrike" dirty="0" smtClean="0">
                <a:solidFill>
                  <a:prstClr val="black"/>
                </a:solidFill>
              </a:rPr>
              <a:t>strikethrough</a:t>
            </a:r>
            <a:r>
              <a:rPr lang="en-US" altLang="zh-TW" sz="2436" dirty="0" smtClean="0">
                <a:solidFill>
                  <a:prstClr val="black"/>
                </a:solidFill>
              </a:rPr>
              <a:t> indicates a Python </a:t>
            </a:r>
            <a:r>
              <a:rPr lang="en-US" altLang="zh-TW" sz="2436" dirty="0">
                <a:solidFill>
                  <a:prstClr val="black"/>
                </a:solidFill>
              </a:rPr>
              <a:t>2.x-only </a:t>
            </a:r>
            <a:r>
              <a:rPr lang="en-US" altLang="zh-TW" sz="2436" dirty="0" smtClean="0">
                <a:solidFill>
                  <a:prstClr val="black"/>
                </a:solidFill>
              </a:rPr>
              <a:t>topic.</a:t>
            </a:r>
            <a:endParaRPr lang="zh-TW" altLang="en-US" sz="2436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59894" y="2565264"/>
            <a:ext cx="3838732" cy="1670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</a:rPr>
              <a:t>Conclusion: Python3’s comparison operators are the same as C++’s.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384710"/>
              </p:ext>
            </p:extLst>
          </p:nvPr>
        </p:nvGraphicFramePr>
        <p:xfrm>
          <a:off x="239049" y="1179545"/>
          <a:ext cx="9248504" cy="491833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!=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!= 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&lt;&gt;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(</a:t>
                      </a:r>
                      <a:r>
                        <a:rPr kumimoji="0" lang="en-US" altLang="en-US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Python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2)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</a:t>
                      </a:r>
                      <a:b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sng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sngStrike" cap="none" spc="-10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&lt;&gt; </a:t>
                      </a:r>
                      <a:r>
                        <a:rPr kumimoji="0" lang="en-US" altLang="en-US" sz="2400" b="0" i="0" u="none" strike="sng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⇒</a:t>
                      </a:r>
                      <a:r>
                        <a:rPr kumimoji="0" lang="en-US" altLang="en-US" sz="24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greater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less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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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131094" y="2416784"/>
            <a:ext cx="6853003" cy="1259925"/>
          </a:xfrm>
          <a:prstGeom prst="wedgeRoundRectCallout">
            <a:avLst>
              <a:gd name="adj1" fmla="val 55623"/>
              <a:gd name="adj2" fmla="val -2422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31094" y="2221912"/>
            <a:ext cx="6853003" cy="4026488"/>
          </a:xfrm>
          <a:prstGeom prst="roundRect">
            <a:avLst>
              <a:gd name="adj" fmla="val 5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9694" y="3420526"/>
            <a:ext cx="6464574" cy="2446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print(True,False,True+0,False+0)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True False 1 0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print(true)</a:t>
            </a:r>
          </a:p>
          <a:p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stdin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: name 'true' is not defined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9694" y="3420526"/>
            <a:ext cx="6464574" cy="2446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False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True+0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rgbClr val="FFAFAF"/>
                </a:solidFill>
                <a:latin typeface="Lucida Console" panose="020B0609040504020204" pitchFamily="49" charset="0"/>
              </a:rPr>
              <a:t>False+0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True False </a:t>
            </a:r>
            <a:r>
              <a:rPr lang="en-US" sz="22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200" b="1" dirty="0">
                <a:solidFill>
                  <a:srgbClr val="FFAFAF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en-US" sz="2200" dirty="0">
                <a:latin typeface="Lucida Console" panose="020B0609040504020204" pitchFamily="49" charset="0"/>
              </a:rPr>
              <a:t>&gt;&gt;&gt; 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print(true)</a:t>
            </a:r>
          </a:p>
          <a:p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stdin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: name 'true' is not defined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9694" y="3420526"/>
            <a:ext cx="6464574" cy="2446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False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True+0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rgbClr val="FFAFAF"/>
                </a:solidFill>
                <a:latin typeface="Lucida Console" panose="020B0609040504020204" pitchFamily="49" charset="0"/>
              </a:rPr>
              <a:t>False+0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True False </a:t>
            </a:r>
            <a:r>
              <a:rPr lang="en-US" sz="22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200" b="1" dirty="0">
                <a:solidFill>
                  <a:srgbClr val="FFAFAF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en-US" sz="2200" dirty="0">
                <a:latin typeface="Lucida Console" panose="020B0609040504020204" pitchFamily="49" charset="0"/>
              </a:rPr>
              <a:t>&gt;&gt;&gt; print(</a:t>
            </a:r>
            <a:r>
              <a:rPr lang="en-US" sz="2200" dirty="0">
                <a:solidFill>
                  <a:srgbClr val="92D050"/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200" dirty="0" err="1">
                <a:latin typeface="Lucida Console" panose="020B0609040504020204" pitchFamily="49" charset="0"/>
              </a:rPr>
              <a:t>Traceback</a:t>
            </a:r>
            <a:r>
              <a:rPr lang="en-US" sz="2200" dirty="0">
                <a:latin typeface="Lucida Console" panose="020B0609040504020204" pitchFamily="49" charset="0"/>
              </a:rPr>
              <a:t> (most recent call last):</a:t>
            </a:r>
          </a:p>
          <a:p>
            <a:r>
              <a:rPr lang="en-US" sz="2200" dirty="0">
                <a:latin typeface="Lucida Console" panose="020B0609040504020204" pitchFamily="49" charset="0"/>
              </a:rPr>
              <a:t>  File "&lt;</a:t>
            </a:r>
            <a:r>
              <a:rPr lang="en-US" sz="2200" dirty="0" err="1">
                <a:latin typeface="Lucida Console" panose="020B0609040504020204" pitchFamily="49" charset="0"/>
              </a:rPr>
              <a:t>stdin</a:t>
            </a:r>
            <a:r>
              <a:rPr lang="en-US" sz="2200" dirty="0">
                <a:latin typeface="Lucida Console" panose="020B0609040504020204" pitchFamily="49" charset="0"/>
              </a:rPr>
              <a:t>&gt;", line 1, in &lt;module&gt;</a:t>
            </a:r>
          </a:p>
          <a:p>
            <a:r>
              <a:rPr lang="en-US" sz="2200" dirty="0" err="1">
                <a:latin typeface="Lucida Console" panose="020B0609040504020204" pitchFamily="49" charset="0"/>
              </a:rPr>
              <a:t>NameError</a:t>
            </a:r>
            <a:r>
              <a:rPr lang="en-US" sz="2200" dirty="0">
                <a:latin typeface="Lucida Console" panose="020B0609040504020204" pitchFamily="49" charset="0"/>
              </a:rPr>
              <a:t>: name '</a:t>
            </a:r>
            <a:r>
              <a:rPr lang="en-US" sz="2200" dirty="0">
                <a:solidFill>
                  <a:srgbClr val="92D050"/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latin typeface="Lucida Console" panose="020B0609040504020204" pitchFamily="49" charset="0"/>
              </a:rPr>
              <a:t>' is not defined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131094" y="2221914"/>
            <a:ext cx="6853003" cy="1259925"/>
          </a:xfrm>
          <a:prstGeom prst="wedgeRoundRectCallout">
            <a:avLst>
              <a:gd name="adj1" fmla="val 56804"/>
              <a:gd name="adj2" fmla="val -5242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“False” and “True” are aliases for the integers “0” and “1”, respectively.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45494" y="3481837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5494" y="4149573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5494" y="5463271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555841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Assigns the value(s) from right side operand(s) to left side operand(s)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 = a + b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Adds the right operand to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c+=a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</a:t>
                      </a: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c+a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Subtracts the right operand from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c-=a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c=c-a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Multiplies the right operand with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c*=a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c=c*a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c/=a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c=c/a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Performs a modulus using the two operands and assigns the result to the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c%=a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</a:t>
                      </a:r>
                      <a:r>
                        <a:rPr kumimoji="0" lang="en-US" altLang="en-US" sz="2400" b="0" i="0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c%a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Raises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c**=a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c=c**a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//=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c//=a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c=c//a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5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555841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Assigns the value(s) from right side operand(s) to left side operand(s)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 = a + b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Adds the right operand to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c+=a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</a:t>
                      </a: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c+a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Subtracts the right operand from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c-=a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c=c-a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Multiplies the right operand with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c*=a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c=c*a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c/=a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c=c/a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Performs a modulus using the two operands and assigns the result to the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c%=a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</a:t>
                      </a:r>
                      <a:r>
                        <a:rPr kumimoji="0" lang="en-US" altLang="en-US" sz="2400" b="0" i="0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c%a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Raises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c**=a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c=c**a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//=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c//=a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c=c//a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329118" y="1429795"/>
            <a:ext cx="5430267" cy="2211861"/>
          </a:xfrm>
          <a:prstGeom prst="wedgeRoundRectCallout">
            <a:avLst>
              <a:gd name="adj1" fmla="val -55164"/>
              <a:gd name="adj2" fmla="val 82238"/>
              <a:gd name="adj3" fmla="val 16667"/>
            </a:avLst>
          </a:prstGeom>
          <a:solidFill>
            <a:srgbClr val="76A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329118" y="1429795"/>
            <a:ext cx="6529863" cy="2211861"/>
          </a:xfrm>
          <a:prstGeom prst="wedgeRoundRectCallout">
            <a:avLst>
              <a:gd name="adj1" fmla="val -54877"/>
              <a:gd name="adj2" fmla="val 136591"/>
              <a:gd name="adj3" fmla="val 16667"/>
            </a:avLst>
          </a:prstGeom>
          <a:solidFill>
            <a:srgbClr val="76A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329118" y="1429795"/>
            <a:ext cx="7611783" cy="2211861"/>
          </a:xfrm>
          <a:prstGeom prst="wedgeRoundRectCallout">
            <a:avLst>
              <a:gd name="adj1" fmla="val -54412"/>
              <a:gd name="adj2" fmla="val 168146"/>
              <a:gd name="adj3" fmla="val 16667"/>
            </a:avLst>
          </a:prstGeom>
          <a:solidFill>
            <a:srgbClr val="76A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There is no difference to C</a:t>
            </a:r>
            <a:r>
              <a:rPr lang="en-US" sz="2800" dirty="0" smtClean="0">
                <a:solidFill>
                  <a:schemeClr val="tx1"/>
                </a:solidFill>
              </a:rPr>
              <a:t>++, except </a:t>
            </a:r>
            <a:r>
              <a:rPr lang="en-US" sz="2800" dirty="0">
                <a:solidFill>
                  <a:schemeClr val="tx1"/>
                </a:solidFill>
              </a:rPr>
              <a:t>for </a:t>
            </a:r>
            <a:r>
              <a:rPr lang="en-US" sz="2800" dirty="0" smtClean="0">
                <a:solidFill>
                  <a:schemeClr val="tx1"/>
                </a:solidFill>
              </a:rPr>
              <a:t>those </a:t>
            </a:r>
            <a:r>
              <a:rPr lang="en-US" sz="2800" dirty="0">
                <a:solidFill>
                  <a:schemeClr val="tx1"/>
                </a:solidFill>
              </a:rPr>
              <a:t>new </a:t>
            </a:r>
            <a:r>
              <a:rPr lang="en-US" sz="2800" dirty="0" smtClean="0">
                <a:solidFill>
                  <a:schemeClr val="tx1"/>
                </a:solidFill>
              </a:rPr>
              <a:t>or modified operators (**, //, and /): these </a:t>
            </a:r>
            <a:r>
              <a:rPr lang="en-US" sz="2800" dirty="0">
                <a:solidFill>
                  <a:schemeClr val="tx1"/>
                </a:solidFill>
              </a:rPr>
              <a:t>new/modified operators will, of course, have corresponding new assignment </a:t>
            </a:r>
            <a:r>
              <a:rPr lang="en-US" sz="2800" dirty="0" smtClean="0">
                <a:solidFill>
                  <a:schemeClr val="tx1"/>
                </a:solidFill>
              </a:rPr>
              <a:t>operators.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Bitwise Logic </a:t>
            </a:r>
            <a:r>
              <a:rPr lang="en-US" altLang="en-US" sz="4400" dirty="0">
                <a:solidFill>
                  <a:srgbClr val="0070C0"/>
                </a:solidFill>
              </a:rPr>
              <a:t>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427825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8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AND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exists in both operands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&amp;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12 which is 0000 1100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OR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exists in either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|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61 which is 0011 1101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XOR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is set in one operand but not both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^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49 which is 0011 0001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FLIP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is not set in the operand (on the right-hand)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(~60 )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-61 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which is …</a:t>
                      </a:r>
                      <a:r>
                        <a:rPr kumimoji="0" lang="en-US" altLang="en-US" sz="16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1100 0011</a:t>
                      </a:r>
                      <a:endParaRPr kumimoji="0" lang="en-US" altLang="en-US" sz="16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left shift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 operand’s value moves left by the number of bits indicated by the right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60 &lt;&lt; 2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240 which is 1111 0000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 shift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 operand’s value moves right by the number of bits indicated by the right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60 &gt;&gt; 2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15 which is 0000 1111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  <a:endParaRPr lang="en-US" alt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that use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C++):</a:t>
            </a:r>
            <a:endParaRPr lang="en-US" altLang="en-US" sz="3302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rgbClr val="FF0000"/>
                </a:solidFill>
              </a:rPr>
              <a:t>Declaring</a:t>
            </a:r>
            <a:r>
              <a:rPr lang="en-US" altLang="en-US" sz="3027" dirty="0">
                <a:solidFill>
                  <a:srgbClr val="FF0000"/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chemeClr val="bg1"/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 smtClean="0">
                <a:solidFill>
                  <a:srgbClr val="FF0000"/>
                </a:solidFill>
              </a:rPr>
              <a:t>Assigning</a:t>
            </a:r>
            <a:r>
              <a:rPr lang="en-US" altLang="en-US" sz="3027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to a variable reserves </a:t>
            </a:r>
            <a:r>
              <a:rPr lang="en-US" altLang="en-US" sz="3027" dirty="0" smtClean="0">
                <a:solidFill>
                  <a:srgbClr val="FF0000"/>
                </a:solidFill>
              </a:rPr>
              <a:t>its </a:t>
            </a:r>
            <a:r>
              <a:rPr lang="en-US" altLang="en-US" sz="3027" dirty="0">
                <a:solidFill>
                  <a:srgbClr val="FF0000"/>
                </a:solidFill>
              </a:rPr>
              <a:t>space in memory.</a:t>
            </a:r>
          </a:p>
          <a:p>
            <a:pPr lvl="1"/>
            <a:r>
              <a:rPr lang="en-US" altLang="en-US" sz="3027" dirty="0" smtClean="0">
                <a:solidFill>
                  <a:schemeClr val="bg1"/>
                </a:solidFill>
              </a:rPr>
              <a:t>What is being assigned </a:t>
            </a:r>
            <a:r>
              <a:rPr lang="en-US" altLang="en-US" sz="3027" dirty="0">
                <a:solidFill>
                  <a:schemeClr val="bg1"/>
                </a:solidFill>
              </a:rPr>
              <a:t>determines </a:t>
            </a:r>
            <a:r>
              <a:rPr lang="en-US" altLang="en-US" sz="3027" dirty="0" smtClean="0">
                <a:solidFill>
                  <a:schemeClr val="bg1"/>
                </a:solidFill>
              </a:rPr>
              <a:t>its type and size.</a:t>
            </a:r>
            <a:endParaRPr lang="en-US" altLang="en-US" sz="3027" dirty="0">
              <a:solidFill>
                <a:schemeClr val="bg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205182" y="1128666"/>
            <a:ext cx="7305769" cy="2743200"/>
          </a:xfrm>
          <a:prstGeom prst="wedgeRoundRectCallout">
            <a:avLst>
              <a:gd name="adj1" fmla="val 25902"/>
              <a:gd name="adj2" fmla="val 903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At least we choose to </a:t>
            </a:r>
            <a:r>
              <a:rPr lang="en-US" sz="3200" i="1" dirty="0" smtClean="0">
                <a:solidFill>
                  <a:srgbClr val="0033CC"/>
                </a:solidFill>
              </a:rPr>
              <a:t>think </a:t>
            </a:r>
            <a:r>
              <a:rPr lang="en-US" sz="3200" dirty="0" smtClean="0">
                <a:solidFill>
                  <a:srgbClr val="0033CC"/>
                </a:solidFill>
              </a:rPr>
              <a:t>of </a:t>
            </a:r>
            <a:r>
              <a:rPr lang="en-US" sz="3200" dirty="0">
                <a:solidFill>
                  <a:srgbClr val="0033CC"/>
                </a:solidFill>
              </a:rPr>
              <a:t>it this way. 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dirty="0">
                <a:solidFill>
                  <a:srgbClr val="0033CC"/>
                </a:solidFill>
              </a:rPr>
              <a:t>If we </a:t>
            </a:r>
            <a:r>
              <a:rPr lang="en-US" sz="3200" dirty="0" smtClean="0">
                <a:solidFill>
                  <a:srgbClr val="0033CC"/>
                </a:solidFill>
              </a:rPr>
              <a:t>looked </a:t>
            </a:r>
            <a:r>
              <a:rPr lang="en-US" sz="3200" dirty="0">
                <a:solidFill>
                  <a:srgbClr val="0033CC"/>
                </a:solidFill>
              </a:rPr>
              <a:t>at the technical </a:t>
            </a:r>
            <a:r>
              <a:rPr lang="en-US" sz="3200" dirty="0" smtClean="0">
                <a:solidFill>
                  <a:srgbClr val="0033CC"/>
                </a:solidFill>
              </a:rPr>
              <a:t>details,</a:t>
            </a:r>
          </a:p>
          <a:p>
            <a:pPr algn="ctr">
              <a:lnSpc>
                <a:spcPct val="95000"/>
              </a:lnSpc>
            </a:pPr>
            <a:r>
              <a:rPr lang="en-US" sz="3200" dirty="0" smtClean="0">
                <a:solidFill>
                  <a:srgbClr val="0033CC"/>
                </a:solidFill>
              </a:rPr>
              <a:t> </a:t>
            </a:r>
            <a:r>
              <a:rPr lang="en-US" sz="3200" dirty="0">
                <a:solidFill>
                  <a:srgbClr val="0033CC"/>
                </a:solidFill>
              </a:rPr>
              <a:t>we </a:t>
            </a:r>
            <a:r>
              <a:rPr lang="en-US" sz="3200" i="1" dirty="0">
                <a:solidFill>
                  <a:srgbClr val="0033CC"/>
                </a:solidFill>
              </a:rPr>
              <a:t>might</a:t>
            </a:r>
            <a:r>
              <a:rPr lang="en-US" sz="3200" dirty="0">
                <a:solidFill>
                  <a:srgbClr val="0033CC"/>
                </a:solidFill>
              </a:rPr>
              <a:t> find that </a:t>
            </a:r>
            <a:r>
              <a:rPr lang="en-US" sz="3200" dirty="0" smtClean="0">
                <a:solidFill>
                  <a:srgbClr val="0033CC"/>
                </a:solidFill>
              </a:rPr>
              <a:t>the </a:t>
            </a:r>
            <a:r>
              <a:rPr lang="en-US" sz="3200" dirty="0">
                <a:solidFill>
                  <a:srgbClr val="0033CC"/>
                </a:solidFill>
              </a:rPr>
              <a:t>interpreter </a:t>
            </a:r>
            <a:endParaRPr lang="en-US" sz="3200" dirty="0" smtClean="0">
              <a:solidFill>
                <a:srgbClr val="0033CC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sz="3200" dirty="0" smtClean="0">
                <a:solidFill>
                  <a:srgbClr val="0033CC"/>
                </a:solidFill>
              </a:rPr>
              <a:t>saves time by </a:t>
            </a:r>
            <a:r>
              <a:rPr lang="en-US" sz="3200" i="1" dirty="0">
                <a:solidFill>
                  <a:srgbClr val="0033CC"/>
                </a:solidFill>
              </a:rPr>
              <a:t>reusing</a:t>
            </a:r>
            <a:r>
              <a:rPr lang="en-US" sz="3200" dirty="0">
                <a:solidFill>
                  <a:srgbClr val="0033CC"/>
                </a:solidFill>
              </a:rPr>
              <a:t> </a:t>
            </a:r>
            <a:r>
              <a:rPr lang="en-US" sz="3200" dirty="0" smtClean="0">
                <a:solidFill>
                  <a:srgbClr val="0033CC"/>
                </a:solidFill>
              </a:rPr>
              <a:t>the </a:t>
            </a:r>
            <a:r>
              <a:rPr lang="en-US" sz="3200" dirty="0">
                <a:solidFill>
                  <a:srgbClr val="0033CC"/>
                </a:solidFill>
              </a:rPr>
              <a:t>memory </a:t>
            </a:r>
            <a:endParaRPr lang="en-US" sz="3200" dirty="0" smtClean="0">
              <a:solidFill>
                <a:srgbClr val="0033CC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sz="3200" dirty="0" smtClean="0">
                <a:solidFill>
                  <a:srgbClr val="0033CC"/>
                </a:solidFill>
              </a:rPr>
              <a:t>space that a </a:t>
            </a:r>
            <a:r>
              <a:rPr lang="en-US" sz="3200" dirty="0">
                <a:solidFill>
                  <a:srgbClr val="0033CC"/>
                </a:solidFill>
              </a:rPr>
              <a:t>variable previously </a:t>
            </a:r>
            <a:r>
              <a:rPr lang="en-US" sz="3200" dirty="0" smtClean="0">
                <a:solidFill>
                  <a:srgbClr val="0033CC"/>
                </a:solidFill>
              </a:rPr>
              <a:t>had.</a:t>
            </a:r>
            <a:endParaRPr lang="en-US" sz="3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</a:t>
            </a:r>
            <a:r>
              <a:rPr lang="en-US" altLang="en-US" sz="4400" dirty="0" smtClean="0">
                <a:solidFill>
                  <a:srgbClr val="0070C0"/>
                </a:solidFill>
              </a:rPr>
              <a:t>Bitwise Logic </a:t>
            </a:r>
            <a:r>
              <a:rPr lang="en-US" altLang="en-US" sz="4400" dirty="0">
                <a:solidFill>
                  <a:srgbClr val="0070C0"/>
                </a:solidFill>
              </a:rPr>
              <a:t>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385197"/>
              </p:ext>
            </p:extLst>
          </p:nvPr>
        </p:nvGraphicFramePr>
        <p:xfrm>
          <a:off x="239049" y="1179545"/>
          <a:ext cx="9248504" cy="427825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8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AND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exists in both operands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&amp;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12 which is 0000 1100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OR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exists in either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|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61 which is 0011 1101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XOR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is set in one operand but not both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^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49 which is 0011 0001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FLIP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is not set in the operand (on the right-hand)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(~60 )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-61 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which is …</a:t>
                      </a:r>
                      <a:r>
                        <a:rPr kumimoji="0" lang="en-US" altLang="en-US" sz="16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1100 0011</a:t>
                      </a:r>
                      <a:endParaRPr kumimoji="0" lang="en-US" altLang="en-US" sz="16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left shift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 operand’s value moves left by the number of bits indicated by the right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60 &lt;&lt; 2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240 which is 1111 0000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 shift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 operand’s value moves right by the number of bits indicated by the right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60 &gt;&gt; 2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15 which is 0000 1111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334461" y="2786609"/>
            <a:ext cx="3064476" cy="1322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These are all identical to C++</a:t>
            </a:r>
          </a:p>
        </p:txBody>
      </p:sp>
    </p:spTree>
    <p:extLst>
      <p:ext uri="{BB962C8B-B14F-4D97-AF65-F5344CB8AC3E}">
        <p14:creationId xmlns:p14="http://schemas.microsoft.com/office/powerpoint/2010/main" val="41740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</a:t>
            </a:r>
            <a:r>
              <a:rPr lang="en-US" altLang="en-US" sz="4400" dirty="0" smtClean="0">
                <a:solidFill>
                  <a:srgbClr val="0070C0"/>
                </a:solidFill>
              </a:rPr>
              <a:t>Logic </a:t>
            </a:r>
            <a:r>
              <a:rPr lang="en-US" altLang="en-US" sz="4400" dirty="0">
                <a:solidFill>
                  <a:srgbClr val="0070C0"/>
                </a:solidFill>
              </a:rPr>
              <a:t>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3148589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8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and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If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both the operands </a:t>
                      </a:r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are nonzero then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then condition becomes </a:t>
                      </a:r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True.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ctr" fontAlgn="t"/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(True 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and </a:t>
                      </a:r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0)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 False</a:t>
                      </a:r>
                      <a:endParaRPr lang="en-US" sz="2000" b="0" i="0" u="none" strike="noStrike" dirty="0">
                        <a:solidFill>
                          <a:srgbClr val="FF3300"/>
                        </a:solidFill>
                        <a:latin typeface="+mn-lt"/>
                      </a:endParaRP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or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If either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of the two operands are non zero then then condition becomes </a:t>
                      </a:r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True.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ctr" fontAlgn="t"/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(True 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or </a:t>
                      </a:r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0)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 True</a:t>
                      </a:r>
                      <a:endParaRPr lang="en-US" sz="2000" b="0" i="0" u="none" strike="noStrike" dirty="0">
                        <a:solidFill>
                          <a:srgbClr val="FF3300"/>
                        </a:solidFill>
                        <a:latin typeface="+mn-lt"/>
                      </a:endParaRP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not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If the operand is nonzero, then the condition becomes False. Otherwise, it becomes True.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b="0" i="0" u="none" strike="noStrike" baseline="0" dirty="0" smtClean="0">
                          <a:solidFill>
                            <a:srgbClr val="FF3300"/>
                          </a:solidFill>
                          <a:latin typeface="+mn-lt"/>
                        </a:rPr>
                        <a:t> 7</a:t>
                      </a:r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 False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not 0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 True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b="0" i="0" u="none" strike="noStrike" baseline="0" dirty="0" smtClean="0">
                          <a:solidFill>
                            <a:srgbClr val="FF3300"/>
                          </a:solidFill>
                          <a:latin typeface="+mn-lt"/>
                        </a:rPr>
                        <a:t> "hello"</a:t>
                      </a:r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 False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not False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rgbClr val="FF3300"/>
                          </a:solidFill>
                          <a:latin typeface="+mn-lt"/>
                        </a:rPr>
                        <a:t> True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0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</a:t>
            </a:r>
            <a:r>
              <a:rPr lang="en-US" altLang="en-US" sz="4400" dirty="0" smtClean="0">
                <a:solidFill>
                  <a:srgbClr val="0070C0"/>
                </a:solidFill>
              </a:rPr>
              <a:t>Logic </a:t>
            </a:r>
            <a:r>
              <a:rPr lang="en-US" altLang="en-US" sz="4400" dirty="0">
                <a:solidFill>
                  <a:srgbClr val="0070C0"/>
                </a:solidFill>
              </a:rPr>
              <a:t>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191281"/>
              </p:ext>
            </p:extLst>
          </p:nvPr>
        </p:nvGraphicFramePr>
        <p:xfrm>
          <a:off x="239049" y="1179545"/>
          <a:ext cx="9248504" cy="3148589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8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and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If </a:t>
                      </a:r>
                      <a:r>
                        <a:rPr lang="en-US" sz="2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both the operands </a:t>
                      </a:r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are nonzero then </a:t>
                      </a:r>
                      <a:r>
                        <a:rPr lang="en-US" sz="2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then condition becomes </a:t>
                      </a:r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True.</a:t>
                      </a:r>
                      <a:endParaRPr lang="en-US" sz="2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(True </a:t>
                      </a:r>
                      <a:r>
                        <a:rPr lang="en-US" sz="2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and 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0)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False</a:t>
                      </a:r>
                      <a:endParaRPr lang="en-US" sz="2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or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If either </a:t>
                      </a:r>
                      <a:r>
                        <a:rPr lang="en-US" sz="2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of the two operands are non zero then then condition becomes </a:t>
                      </a:r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True.</a:t>
                      </a:r>
                      <a:endParaRPr lang="en-US" sz="2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(True </a:t>
                      </a:r>
                      <a:r>
                        <a:rPr lang="en-US" sz="2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or 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0)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True</a:t>
                      </a:r>
                      <a:endParaRPr lang="en-US" sz="2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not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If the operand is nonzero, then the condition becomes False. Otherwise, it becomes True.</a:t>
                      </a:r>
                      <a:endParaRPr lang="en-US" sz="2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7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False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not 0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True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"hello"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False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not False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True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096096" y="1992461"/>
            <a:ext cx="3546393" cy="211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These </a:t>
            </a:r>
            <a:r>
              <a:rPr lang="en-US" sz="2800" i="1" dirty="0">
                <a:solidFill>
                  <a:schemeClr val="tx1"/>
                </a:solidFill>
              </a:rPr>
              <a:t>operations</a:t>
            </a:r>
            <a:r>
              <a:rPr lang="en-US" sz="2800" dirty="0">
                <a:solidFill>
                  <a:schemeClr val="tx1"/>
                </a:solidFill>
              </a:rPr>
              <a:t> are identical to C++, but Python </a:t>
            </a:r>
            <a:r>
              <a:rPr lang="en-US" sz="2800" i="1" dirty="0">
                <a:solidFill>
                  <a:schemeClr val="tx1"/>
                </a:solidFill>
              </a:rPr>
              <a:t>uses </a:t>
            </a:r>
            <a:r>
              <a:rPr lang="en-US" sz="2800" b="1" i="1" dirty="0">
                <a:solidFill>
                  <a:srgbClr val="FF3300"/>
                </a:solidFill>
              </a:rPr>
              <a:t>words</a:t>
            </a:r>
            <a:r>
              <a:rPr lang="en-US" sz="2800" dirty="0">
                <a:solidFill>
                  <a:schemeClr val="tx1"/>
                </a:solidFill>
              </a:rPr>
              <a:t>, rather than the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&amp;&amp;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rgbClr val="FF0000"/>
                </a:solidFill>
              </a:rPr>
              <a:t>||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rgbClr val="FF0000"/>
                </a:solidFill>
              </a:rPr>
              <a:t>!</a:t>
            </a:r>
            <a:r>
              <a:rPr lang="en-US" sz="2800" dirty="0">
                <a:solidFill>
                  <a:schemeClr val="tx1"/>
                </a:solidFill>
              </a:rPr>
              <a:t> symbols.</a:t>
            </a:r>
          </a:p>
        </p:txBody>
      </p:sp>
    </p:spTree>
    <p:extLst>
      <p:ext uri="{BB962C8B-B14F-4D97-AF65-F5344CB8AC3E}">
        <p14:creationId xmlns:p14="http://schemas.microsoft.com/office/powerpoint/2010/main" val="176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</a:t>
            </a:r>
            <a:r>
              <a:rPr lang="en-US" altLang="en-US" sz="4400" dirty="0" smtClean="0">
                <a:solidFill>
                  <a:srgbClr val="0070C0"/>
                </a:solidFill>
              </a:rPr>
              <a:t>Operator Precedence (</a:t>
            </a:r>
            <a:r>
              <a:rPr lang="zh-TW" altLang="en-US" sz="4000" dirty="0">
                <a:solidFill>
                  <a:srgbClr val="0070C0"/>
                </a:solidFill>
              </a:rPr>
              <a:t>优先权</a:t>
            </a:r>
            <a:r>
              <a:rPr lang="en-US" altLang="en-US" sz="4400" dirty="0" smtClean="0">
                <a:solidFill>
                  <a:srgbClr val="0070C0"/>
                </a:solidFill>
              </a:rPr>
              <a:t>)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23644"/>
              </p:ext>
            </p:extLst>
          </p:nvPr>
        </p:nvGraphicFramePr>
        <p:xfrm>
          <a:off x="140494" y="9906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-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%  //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tests, including tests for 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identity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</a:t>
            </a:r>
            <a:r>
              <a:rPr lang="en-US" altLang="en-US" sz="4400" dirty="0" smtClean="0">
                <a:solidFill>
                  <a:srgbClr val="0070C0"/>
                </a:solidFill>
              </a:rPr>
              <a:t>Operator Precedence (</a:t>
            </a:r>
            <a:r>
              <a:rPr lang="zh-TW" altLang="en-US" sz="4000" dirty="0">
                <a:solidFill>
                  <a:srgbClr val="0070C0"/>
                </a:solidFill>
              </a:rPr>
              <a:t>优先权</a:t>
            </a:r>
            <a:r>
              <a:rPr lang="en-US" altLang="en-US" sz="4400" dirty="0" smtClean="0">
                <a:solidFill>
                  <a:srgbClr val="0070C0"/>
                </a:solidFill>
              </a:rPr>
              <a:t>)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959552"/>
              </p:ext>
            </p:extLst>
          </p:nvPr>
        </p:nvGraphicFramePr>
        <p:xfrm>
          <a:off x="140494" y="9906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-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%  //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tests,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including tests for 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identity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FBFBF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2149554" y="1828800"/>
            <a:ext cx="5458540" cy="2452939"/>
          </a:xfrm>
          <a:prstGeom prst="wedgeRoundRectCallout">
            <a:avLst>
              <a:gd name="adj1" fmla="val -46609"/>
              <a:gd name="adj2" fmla="val 866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We’ll talk about these later. But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not </a:t>
            </a:r>
            <a:r>
              <a:rPr lang="en-US" sz="2800" dirty="0">
                <a:solidFill>
                  <a:schemeClr val="tx1"/>
                </a:solidFill>
              </a:rPr>
              <a:t>yet, because they’re not </a:t>
            </a:r>
            <a:r>
              <a:rPr lang="en-US" sz="2800" dirty="0" smtClean="0">
                <a:solidFill>
                  <a:schemeClr val="tx1"/>
                </a:solidFill>
              </a:rPr>
              <a:t>applicable </a:t>
            </a:r>
            <a:r>
              <a:rPr lang="en-US" sz="2800" dirty="0">
                <a:solidFill>
                  <a:schemeClr val="tx1"/>
                </a:solidFill>
              </a:rPr>
              <a:t>to the “number” data-type (which is the </a:t>
            </a:r>
            <a:r>
              <a:rPr lang="en-US" sz="2800" dirty="0" smtClean="0">
                <a:solidFill>
                  <a:schemeClr val="tx1"/>
                </a:solidFill>
              </a:rPr>
              <a:t>only type we’ve </a:t>
            </a:r>
            <a:r>
              <a:rPr lang="en-US" sz="2800" dirty="0">
                <a:solidFill>
                  <a:schemeClr val="tx1"/>
                </a:solidFill>
              </a:rPr>
              <a:t>been talking </a:t>
            </a:r>
            <a:r>
              <a:rPr lang="en-US" sz="2800" dirty="0" smtClean="0">
                <a:solidFill>
                  <a:schemeClr val="tx1"/>
                </a:solidFill>
              </a:rPr>
              <a:t>about </a:t>
            </a:r>
            <a:r>
              <a:rPr lang="en-US" sz="2800" dirty="0">
                <a:solidFill>
                  <a:schemeClr val="tx1"/>
                </a:solidFill>
              </a:rPr>
              <a:t>since slide </a:t>
            </a:r>
            <a:r>
              <a:rPr lang="en-US" sz="2800" dirty="0" smtClean="0">
                <a:solidFill>
                  <a:schemeClr val="tx1"/>
                </a:solidFill>
              </a:rPr>
              <a:t>#10)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066800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200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Number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53698"/>
            <a:ext cx="9729789" cy="1089301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352753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2. Strings: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066800"/>
            <a:ext cx="9230218" cy="5791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/>
              <a:t>Python Strings are </a:t>
            </a:r>
            <a:r>
              <a:rPr lang="en-US" altLang="en-US" sz="3600" b="1" dirty="0">
                <a:solidFill>
                  <a:srgbClr val="FF0000"/>
                </a:solidFill>
              </a:rPr>
              <a:t>immutable</a:t>
            </a:r>
            <a:r>
              <a:rPr lang="en-US" altLang="en-US" sz="3600" dirty="0"/>
              <a:t>.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3200" spc="10" dirty="0"/>
              <a:t>In </a:t>
            </a:r>
            <a:r>
              <a:rPr lang="en-US" altLang="en-US" sz="3200" spc="10" dirty="0" smtClean="0"/>
              <a:t>C++, </a:t>
            </a:r>
            <a:r>
              <a:rPr lang="en-US" altLang="en-US" sz="3200" spc="10" dirty="0"/>
              <a:t>this is legal: </a:t>
            </a:r>
            <a:r>
              <a:rPr lang="en-US" altLang="en-US" sz="3200" spc="10" dirty="0" smtClean="0">
                <a:latin typeface="Lucida Fax" panose="02060602050505020204" pitchFamily="18" charset="0"/>
              </a:rPr>
              <a:t>string S=</a:t>
            </a:r>
            <a:r>
              <a:rPr lang="en-US" altLang="en-US" sz="3200" b="1" spc="10" dirty="0" smtClean="0">
                <a:latin typeface="Lucida Fax" panose="02060602050505020204" pitchFamily="18" charset="0"/>
              </a:rPr>
              <a:t>"</a:t>
            </a:r>
            <a:r>
              <a:rPr lang="en-US" altLang="en-US" sz="3200" spc="10" dirty="0">
                <a:latin typeface="Lucida Fax" panose="02060602050505020204" pitchFamily="18" charset="0"/>
              </a:rPr>
              <a:t>Hello</a:t>
            </a:r>
            <a:r>
              <a:rPr lang="en-US" altLang="en-US" sz="3200" b="1" spc="10" dirty="0">
                <a:latin typeface="Lucida Fax" panose="02060602050505020204" pitchFamily="18" charset="0"/>
              </a:rPr>
              <a:t>"</a:t>
            </a:r>
            <a:r>
              <a:rPr lang="en-US" altLang="en-US" sz="3200" spc="10" dirty="0">
                <a:latin typeface="Lucida Fax" panose="02060602050505020204" pitchFamily="18" charset="0"/>
              </a:rPr>
              <a:t>; </a:t>
            </a:r>
            <a:r>
              <a:rPr lang="en-US" altLang="en-US" sz="3200" spc="10" dirty="0" smtClean="0">
                <a:latin typeface="Lucida Fax" panose="02060602050505020204" pitchFamily="18" charset="0"/>
              </a:rPr>
              <a:t>S[0]=</a:t>
            </a:r>
            <a:r>
              <a:rPr lang="en-US" altLang="en-US" sz="3200" b="1" spc="10" dirty="0"/>
              <a:t>'</a:t>
            </a:r>
            <a:r>
              <a:rPr lang="en-US" altLang="en-US" sz="3000" b="1" spc="10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en-US" sz="3200" b="1" spc="10" dirty="0"/>
              <a:t>'</a:t>
            </a:r>
            <a:r>
              <a:rPr lang="en-US" altLang="en-US" sz="3200" spc="10" dirty="0">
                <a:latin typeface="Lucida Fax" panose="02060602050505020204" pitchFamily="18" charset="0"/>
              </a:rPr>
              <a:t>;</a:t>
            </a:r>
            <a:r>
              <a:rPr lang="en-US" altLang="en-US" sz="3200" spc="30" dirty="0"/>
              <a:t/>
            </a:r>
            <a:br>
              <a:rPr lang="en-US" altLang="en-US" sz="3200" spc="30" dirty="0"/>
            </a:br>
            <a:r>
              <a:rPr lang="en-US" altLang="en-US" sz="3200" spc="30" dirty="0" smtClean="0"/>
              <a:t>In Python, it is </a:t>
            </a:r>
            <a:r>
              <a:rPr lang="en-US" altLang="en-US" sz="3200" spc="30" dirty="0" smtClean="0">
                <a:solidFill>
                  <a:srgbClr val="FF0000"/>
                </a:solidFill>
              </a:rPr>
              <a:t>illegal</a:t>
            </a:r>
            <a:r>
              <a:rPr lang="en-US" altLang="en-US" sz="3200" spc="30" dirty="0" smtClean="0"/>
              <a:t>.</a:t>
            </a:r>
            <a:endParaRPr lang="en-US" altLang="en-US" sz="3200" spc="30" dirty="0"/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 smtClean="0"/>
              <a:t>The characters </a:t>
            </a:r>
            <a:r>
              <a:rPr lang="en-US" altLang="en-US" sz="3600" dirty="0"/>
              <a:t>in Python3 strings </a:t>
            </a:r>
            <a:r>
              <a:rPr lang="en-US" altLang="en-US" sz="3600" dirty="0" smtClean="0"/>
              <a:t>are </a:t>
            </a:r>
            <a:r>
              <a:rPr lang="en-US" altLang="en-US" sz="3600" b="1" dirty="0" err="1">
                <a:solidFill>
                  <a:srgbClr val="FF0000"/>
                </a:solidFill>
              </a:rPr>
              <a:t>unicode</a:t>
            </a:r>
            <a:r>
              <a:rPr lang="en-US" altLang="en-US" sz="3600" dirty="0"/>
              <a:t>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 smtClean="0"/>
              <a:t>There </a:t>
            </a:r>
            <a:r>
              <a:rPr lang="en-US" altLang="en-US" sz="3600" dirty="0"/>
              <a:t>is </a:t>
            </a:r>
            <a:r>
              <a:rPr lang="en-US" altLang="en-US" sz="3600" dirty="0">
                <a:solidFill>
                  <a:srgbClr val="FF0000"/>
                </a:solidFill>
              </a:rPr>
              <a:t>no separate </a:t>
            </a:r>
            <a:r>
              <a:rPr lang="en-US" altLang="en-US" sz="3600" dirty="0" smtClean="0">
                <a:solidFill>
                  <a:srgbClr val="FF0000"/>
                </a:solidFill>
              </a:rPr>
              <a:t>data type for character</a:t>
            </a:r>
            <a:r>
              <a:rPr lang="en-US" altLang="en-US" sz="3600" dirty="0" smtClean="0"/>
              <a:t>. </a:t>
            </a:r>
            <a:endParaRPr lang="en-US" altLang="en-US" sz="3600" dirty="0"/>
          </a:p>
          <a:p>
            <a:pPr marL="514350" lvl="1" indent="-285750">
              <a:lnSpc>
                <a:spcPct val="80000"/>
              </a:lnSpc>
              <a:spcBef>
                <a:spcPts val="0"/>
              </a:spcBef>
            </a:pPr>
            <a:r>
              <a:rPr lang="en-US" altLang="en-US" sz="3233" dirty="0"/>
              <a:t>To get a character, just make a string of length 1.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 smtClean="0"/>
              <a:t>Strings </a:t>
            </a:r>
            <a:r>
              <a:rPr lang="en-US" altLang="en-US" sz="3600" dirty="0"/>
              <a:t>are </a:t>
            </a:r>
            <a:r>
              <a:rPr lang="en-US" altLang="en-US" sz="3600" dirty="0" smtClean="0"/>
              <a:t>defined by putting </a:t>
            </a:r>
            <a:r>
              <a:rPr lang="en-US" altLang="en-US" sz="3600" dirty="0" smtClean="0">
                <a:solidFill>
                  <a:srgbClr val="FF0000"/>
                </a:solidFill>
              </a:rPr>
              <a:t>quotes </a:t>
            </a:r>
            <a:r>
              <a:rPr lang="en-US" altLang="en-US" sz="3600" dirty="0" smtClean="0"/>
              <a:t>around a string of characters.</a:t>
            </a:r>
            <a:endParaRPr lang="en-US" altLang="en-US" sz="3600" dirty="0"/>
          </a:p>
          <a:p>
            <a:pPr marL="514350" lvl="1" indent="-285750">
              <a:spcBef>
                <a:spcPts val="0"/>
              </a:spcBef>
            </a:pPr>
            <a:r>
              <a:rPr lang="en-US" altLang="en-US" sz="3200" dirty="0" smtClean="0"/>
              <a:t>You can use </a:t>
            </a:r>
            <a:r>
              <a:rPr lang="en-US" altLang="en-US" sz="3200" dirty="0"/>
              <a:t>single quotes (</a:t>
            </a:r>
            <a:r>
              <a:rPr lang="en-US" altLang="en-US" sz="2800" dirty="0">
                <a:solidFill>
                  <a:srgbClr val="FF0000"/>
                </a:solidFill>
              </a:rPr>
              <a:t>'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'</a:t>
            </a:r>
            <a:r>
              <a:rPr lang="en-US" altLang="en-US" sz="2800" dirty="0"/>
              <a:t>),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3200" dirty="0">
                <a:solidFill>
                  <a:prstClr val="black"/>
                </a:solidFill>
              </a:rPr>
              <a:t>double quotes (</a:t>
            </a:r>
            <a:r>
              <a:rPr lang="en-US" altLang="en-US" sz="2800" dirty="0">
                <a:solidFill>
                  <a:srgbClr val="FF0000"/>
                </a:solidFill>
              </a:rPr>
              <a:t>"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"</a:t>
            </a:r>
            <a:r>
              <a:rPr lang="en-US" altLang="en-US" sz="3200" dirty="0"/>
              <a:t>), </a:t>
            </a:r>
            <a:r>
              <a:rPr lang="en-US" altLang="en-US" sz="3200" dirty="0" smtClean="0"/>
              <a:t>or </a:t>
            </a:r>
            <a:r>
              <a:rPr lang="en-US" altLang="en-US" sz="3200" dirty="0"/>
              <a:t>triple quotes (</a:t>
            </a:r>
            <a:r>
              <a:rPr lang="en-US" altLang="en-US" sz="2800" dirty="0">
                <a:solidFill>
                  <a:srgbClr val="FF0000"/>
                </a:solidFill>
              </a:rPr>
              <a:t>'''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'''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 or </a:t>
            </a:r>
            <a:r>
              <a:rPr lang="en-US" altLang="en-US" sz="2800" dirty="0">
                <a:solidFill>
                  <a:srgbClr val="FF0000"/>
                </a:solidFill>
              </a:rPr>
              <a:t>"""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"""</a:t>
            </a:r>
            <a:r>
              <a:rPr lang="en-US" altLang="en-US" sz="2800" dirty="0"/>
              <a:t>)</a:t>
            </a:r>
          </a:p>
          <a:p>
            <a:pPr marL="685800" lvl="1" indent="-171450">
              <a:spcBef>
                <a:spcPts val="0"/>
              </a:spcBef>
            </a:pPr>
            <a:r>
              <a:rPr lang="en-US" altLang="en-US" sz="2800" spc="-20" dirty="0">
                <a:solidFill>
                  <a:srgbClr val="0070C0"/>
                </a:solidFill>
              </a:rPr>
              <a:t>T</a:t>
            </a:r>
            <a:r>
              <a:rPr lang="en-US" altLang="en-US" sz="2800" spc="-20" dirty="0" smtClean="0">
                <a:solidFill>
                  <a:srgbClr val="0070C0"/>
                </a:solidFill>
              </a:rPr>
              <a:t>he </a:t>
            </a:r>
            <a:r>
              <a:rPr lang="en-US" altLang="en-US" sz="2800" spc="-20" dirty="0">
                <a:solidFill>
                  <a:srgbClr val="0070C0"/>
                </a:solidFill>
              </a:rPr>
              <a:t>single &amp;</a:t>
            </a:r>
            <a:r>
              <a:rPr lang="en-US" altLang="en-US" sz="2800" spc="-20" dirty="0" smtClean="0">
                <a:solidFill>
                  <a:srgbClr val="0070C0"/>
                </a:solidFill>
              </a:rPr>
              <a:t> </a:t>
            </a:r>
            <a:r>
              <a:rPr lang="en-US" altLang="en-US" sz="2800" spc="-20" dirty="0">
                <a:solidFill>
                  <a:srgbClr val="0070C0"/>
                </a:solidFill>
              </a:rPr>
              <a:t>double quote are each 1 keyboard character.</a:t>
            </a:r>
          </a:p>
          <a:p>
            <a:pPr marL="685800" lvl="1" indent="-171450">
              <a:spcBef>
                <a:spcPts val="200"/>
              </a:spcBef>
            </a:pPr>
            <a:r>
              <a:rPr lang="en-US" altLang="en-US" sz="2800" spc="-20" dirty="0">
                <a:solidFill>
                  <a:srgbClr val="0070C0"/>
                </a:solidFill>
              </a:rPr>
              <a:t>The triple quote is 3 keyboard characters (either 3 </a:t>
            </a:r>
            <a:r>
              <a:rPr lang="en-US" altLang="en-US" sz="2800" spc="-20" dirty="0"/>
              <a:t>"</a:t>
            </a:r>
            <a:r>
              <a:rPr lang="en-US" altLang="en-US" sz="2800" spc="-20" dirty="0">
                <a:solidFill>
                  <a:srgbClr val="0070C0"/>
                </a:solidFill>
              </a:rPr>
              <a:t> or 3 </a:t>
            </a:r>
            <a:r>
              <a:rPr lang="en-US" altLang="en-US" sz="2800" spc="-20" dirty="0"/>
              <a:t>'</a:t>
            </a:r>
            <a:r>
              <a:rPr lang="en-US" altLang="en-US" sz="1000" spc="-20" dirty="0">
                <a:solidFill>
                  <a:srgbClr val="0070C0"/>
                </a:solidFill>
              </a:rPr>
              <a:t> </a:t>
            </a:r>
            <a:r>
              <a:rPr lang="en-US" altLang="en-US" sz="2800" spc="-20" dirty="0">
                <a:solidFill>
                  <a:srgbClr val="0070C0"/>
                </a:solidFill>
              </a:rPr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167421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59077" y="990600"/>
            <a:ext cx="9224383" cy="5700508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In providing many types of quotes, Python </a:t>
            </a:r>
            <a:br>
              <a:rPr lang="en-US" altLang="en-US" sz="3600" dirty="0" smtClean="0"/>
            </a:br>
            <a:r>
              <a:rPr lang="en-US" altLang="en-US" sz="3600" dirty="0" smtClean="0"/>
              <a:t>lets you include quotes inside of your string, </a:t>
            </a:r>
            <a:br>
              <a:rPr lang="en-US" altLang="en-US" sz="3600" dirty="0" smtClean="0"/>
            </a:br>
            <a:r>
              <a:rPr lang="en-US" altLang="en-US" sz="3600" dirty="0" smtClean="0"/>
              <a:t>by defining that string with a different quote</a:t>
            </a:r>
            <a:r>
              <a:rPr lang="en-US" altLang="en-US" sz="3600" dirty="0"/>
              <a:t>:</a:t>
            </a:r>
          </a:p>
          <a:p>
            <a:pPr marL="0" indent="233363">
              <a:spcBef>
                <a:spcPts val="120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x=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There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 no problem 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here.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endParaRPr lang="en-US" altLang="zh-TW" sz="2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y=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And I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I agree.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z=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endParaRPr lang="en-US" altLang="en-US" sz="2400" dirty="0"/>
          </a:p>
          <a:p>
            <a:r>
              <a:rPr lang="en-US" altLang="en-US" sz="3200" dirty="0"/>
              <a:t>Triple quotes can make multi-line strings without </a:t>
            </a:r>
            <a:r>
              <a:rPr lang="en-US" altLang="en-US" sz="3200" dirty="0" smtClean="0"/>
              <a:t>\</a:t>
            </a:r>
            <a:r>
              <a:rPr lang="en-US" altLang="en-US" sz="3200" dirty="0"/>
              <a:t>n.</a:t>
            </a:r>
          </a:p>
          <a:p>
            <a:pPr marL="0" indent="0">
              <a:buNone/>
            </a:pPr>
            <a:endParaRPr lang="en-US" altLang="en-US" sz="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18" dirty="0" smtClean="0">
                <a:latin typeface="Lucida Console" panose="020B0609040504020204" pitchFamily="49" charset="0"/>
              </a:rPr>
              <a:t> </a:t>
            </a:r>
            <a:r>
              <a:rPr lang="en-US" sz="2018" dirty="0">
                <a:latin typeface="Lucida Console" panose="020B0609040504020204" pitchFamily="49" charset="0"/>
              </a:rPr>
              <a:t>x="""</a:t>
            </a: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Quotes("/') work. Line endings are remembered -&gt;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 Escape codes like newline</a:t>
            </a:r>
            <a:r>
              <a:rPr lang="en-US" sz="2018" spc="-70" dirty="0">
                <a:solidFill>
                  <a:srgbClr val="0070C0"/>
                </a:solidFill>
                <a:latin typeface="Lucida Console" panose="020B0609040504020204" pitchFamily="49" charset="0"/>
              </a:rPr>
              <a:t> (\n) &amp; tab (\t) </a:t>
            </a: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also work</a:t>
            </a:r>
            <a:r>
              <a:rPr lang="en-US" sz="2018" dirty="0">
                <a:latin typeface="Lucida Console" panose="020B0609040504020204" pitchFamily="49" charset="0"/>
              </a:rPr>
              <a:t>"""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endParaRPr lang="en-US" sz="2018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79493" y="4100308"/>
            <a:ext cx="2209801" cy="685800"/>
            <a:chOff x="7091294" y="1486420"/>
            <a:chExt cx="2409185" cy="1293053"/>
          </a:xfrm>
        </p:grpSpPr>
        <p:sp>
          <p:nvSpPr>
            <p:cNvPr id="3" name="Rounded Rectangle 2"/>
            <p:cNvSpPr/>
            <p:nvPr/>
          </p:nvSpPr>
          <p:spPr>
            <a:xfrm>
              <a:off x="7091294" y="1486420"/>
              <a:ext cx="1993808" cy="79019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8575511" y="2248526"/>
              <a:ext cx="924968" cy="5309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2. Strings: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1731" y="5143917"/>
            <a:ext cx="651140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2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02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59077" y="990600"/>
            <a:ext cx="9224383" cy="5700508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In providing many types of quotes, Python </a:t>
            </a:r>
            <a:br>
              <a:rPr lang="en-US" altLang="en-US" sz="3600" dirty="0" smtClean="0"/>
            </a:br>
            <a:r>
              <a:rPr lang="en-US" altLang="en-US" sz="3600" dirty="0" smtClean="0"/>
              <a:t>lets you include quotes inside of your string, </a:t>
            </a:r>
            <a:br>
              <a:rPr lang="en-US" altLang="en-US" sz="3600" dirty="0" smtClean="0"/>
            </a:br>
            <a:r>
              <a:rPr lang="en-US" altLang="en-US" sz="3600" dirty="0" smtClean="0"/>
              <a:t>by defining that string with a different quote</a:t>
            </a:r>
            <a:r>
              <a:rPr lang="en-US" altLang="en-US" sz="3600" dirty="0"/>
              <a:t>:</a:t>
            </a:r>
          </a:p>
          <a:p>
            <a:pPr marL="0" indent="233363"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x=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There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 no problem 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here.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endParaRPr lang="en-US" altLang="zh-TW" sz="2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y=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And I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I agree.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z=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endParaRPr lang="en-US" altLang="en-US" sz="2400" dirty="0"/>
          </a:p>
          <a:p>
            <a:r>
              <a:rPr lang="en-US" altLang="en-US" sz="3200" dirty="0"/>
              <a:t>Triple quotes can make multi-line strings without </a:t>
            </a:r>
            <a:r>
              <a:rPr lang="en-US" altLang="en-US" sz="3200" dirty="0" smtClean="0"/>
              <a:t>\</a:t>
            </a:r>
            <a:r>
              <a:rPr lang="en-US" altLang="en-US" sz="3200" dirty="0"/>
              <a:t>n.</a:t>
            </a:r>
          </a:p>
          <a:p>
            <a:pPr marL="0" indent="0">
              <a:buNone/>
            </a:pPr>
            <a:endParaRPr lang="en-US" altLang="en-US" sz="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18" dirty="0" smtClean="0">
                <a:latin typeface="Lucida Console" panose="020B0609040504020204" pitchFamily="49" charset="0"/>
              </a:rPr>
              <a:t> </a:t>
            </a:r>
            <a:r>
              <a:rPr lang="en-US" sz="201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x="""Quotes("/') work. Line endings are remembered -&gt;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01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Escape codes like newline</a:t>
            </a:r>
            <a:r>
              <a:rPr lang="en-US" sz="2018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(\n) &amp; tab (\t) </a:t>
            </a:r>
            <a:r>
              <a:rPr lang="en-US" sz="201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also work"""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018" dirty="0">
                <a:latin typeface="Lucida Console" panose="020B0609040504020204" pitchFamily="49" charset="0"/>
              </a:rPr>
              <a:t>print(x)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Quotes("/') work. Line endings are remembered -&gt;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Escape codes like newline (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) &amp; tab (       ) also work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79493" y="4100308"/>
            <a:ext cx="1828801" cy="4191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740876" y="4504508"/>
            <a:ext cx="848418" cy="281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8120092" y="4519408"/>
            <a:ext cx="173801" cy="11012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07293" y="4904905"/>
            <a:ext cx="6324600" cy="1260849"/>
            <a:chOff x="6618299" y="1888761"/>
            <a:chExt cx="6895249" cy="1461427"/>
          </a:xfrm>
        </p:grpSpPr>
        <p:sp>
          <p:nvSpPr>
            <p:cNvPr id="13" name="Rounded Rectangle 12"/>
            <p:cNvSpPr/>
            <p:nvPr/>
          </p:nvSpPr>
          <p:spPr>
            <a:xfrm>
              <a:off x="6618299" y="1888761"/>
              <a:ext cx="6895249" cy="35976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1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8137987" y="2068644"/>
              <a:ext cx="4865526" cy="12815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0608574" y="2106000"/>
              <a:ext cx="693498" cy="91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2. Strings: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731" y="5143917"/>
            <a:ext cx="651140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2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02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572083"/>
              </p:ext>
            </p:extLst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"%(2)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 Narrow" panose="020B0606020202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546921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'y'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the left-side string is a substring of the right-side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left-side string is not found 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right-side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escape characters (such as "\n" or "\t")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r"\n\t"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'\n\t'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6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  <a:endParaRPr lang="en-US" alt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that use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C++):</a:t>
            </a:r>
            <a:endParaRPr lang="en-US" altLang="en-US" sz="3302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rgbClr val="FF0000"/>
                </a:solidFill>
              </a:rPr>
              <a:t>Declaring</a:t>
            </a:r>
            <a:r>
              <a:rPr lang="en-US" altLang="en-US" sz="3027" dirty="0">
                <a:solidFill>
                  <a:srgbClr val="FF0000"/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chemeClr val="bg1"/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 smtClean="0">
                <a:solidFill>
                  <a:srgbClr val="FF0000"/>
                </a:solidFill>
              </a:rPr>
              <a:t>Assigning</a:t>
            </a:r>
            <a:r>
              <a:rPr lang="en-US" altLang="en-US" sz="3027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to a variable reserves </a:t>
            </a:r>
            <a:r>
              <a:rPr lang="en-US" altLang="en-US" sz="3027" dirty="0" smtClean="0">
                <a:solidFill>
                  <a:srgbClr val="FF0000"/>
                </a:solidFill>
              </a:rPr>
              <a:t>its </a:t>
            </a:r>
            <a:r>
              <a:rPr lang="en-US" altLang="en-US" sz="3027" dirty="0">
                <a:solidFill>
                  <a:srgbClr val="FF0000"/>
                </a:solidFill>
              </a:rPr>
              <a:t>space in memory.</a:t>
            </a:r>
          </a:p>
          <a:p>
            <a:pPr lvl="1"/>
            <a:r>
              <a:rPr lang="en-US" altLang="en-US" sz="3027" dirty="0" smtClean="0">
                <a:solidFill>
                  <a:schemeClr val="bg1"/>
                </a:solidFill>
              </a:rPr>
              <a:t>What is being assigned </a:t>
            </a:r>
            <a:r>
              <a:rPr lang="en-US" altLang="en-US" sz="3027" dirty="0">
                <a:solidFill>
                  <a:schemeClr val="bg1"/>
                </a:solidFill>
              </a:rPr>
              <a:t>determines </a:t>
            </a:r>
            <a:r>
              <a:rPr lang="en-US" altLang="en-US" sz="3027" dirty="0" smtClean="0">
                <a:solidFill>
                  <a:schemeClr val="bg1"/>
                </a:solidFill>
              </a:rPr>
              <a:t>its type and size.</a:t>
            </a:r>
            <a:endParaRPr lang="en-US" altLang="en-US" sz="3027" dirty="0">
              <a:solidFill>
                <a:schemeClr val="bg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205182" y="1128666"/>
            <a:ext cx="7305769" cy="2743200"/>
          </a:xfrm>
          <a:prstGeom prst="wedgeRoundRectCallout">
            <a:avLst>
              <a:gd name="adj1" fmla="val 25902"/>
              <a:gd name="adj2" fmla="val 903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At least we choose to </a:t>
            </a:r>
            <a:r>
              <a:rPr lang="en-US" sz="3200" i="1" dirty="0" smtClean="0">
                <a:solidFill>
                  <a:srgbClr val="0033CC"/>
                </a:solidFill>
              </a:rPr>
              <a:t>think </a:t>
            </a:r>
            <a:r>
              <a:rPr lang="en-US" sz="3200" dirty="0" smtClean="0">
                <a:solidFill>
                  <a:srgbClr val="0033CC"/>
                </a:solidFill>
              </a:rPr>
              <a:t>of </a:t>
            </a:r>
            <a:r>
              <a:rPr lang="en-US" sz="3200" dirty="0">
                <a:solidFill>
                  <a:srgbClr val="0033CC"/>
                </a:solidFill>
              </a:rPr>
              <a:t>it this way. 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strike="sngStrike" dirty="0">
                <a:solidFill>
                  <a:srgbClr val="C3B17C"/>
                </a:solidFill>
              </a:rPr>
              <a:t>If we </a:t>
            </a:r>
            <a:r>
              <a:rPr lang="en-US" sz="3200" strike="sngStrike" dirty="0" smtClean="0">
                <a:solidFill>
                  <a:srgbClr val="C3B17C"/>
                </a:solidFill>
              </a:rPr>
              <a:t>looked </a:t>
            </a:r>
            <a:r>
              <a:rPr lang="en-US" sz="3200" strike="sngStrike" dirty="0">
                <a:solidFill>
                  <a:srgbClr val="C3B17C"/>
                </a:solidFill>
              </a:rPr>
              <a:t>at the technical </a:t>
            </a:r>
            <a:r>
              <a:rPr lang="en-US" sz="3200" strike="sngStrike" dirty="0" smtClean="0">
                <a:solidFill>
                  <a:srgbClr val="C3B17C"/>
                </a:solidFill>
              </a:rPr>
              <a:t>details,</a:t>
            </a:r>
          </a:p>
          <a:p>
            <a:pPr algn="ctr">
              <a:lnSpc>
                <a:spcPct val="95000"/>
              </a:lnSpc>
            </a:pPr>
            <a:r>
              <a:rPr lang="en-US" sz="3200" strike="sngStrike" dirty="0" smtClean="0">
                <a:solidFill>
                  <a:srgbClr val="C3B17C"/>
                </a:solidFill>
              </a:rPr>
              <a:t> </a:t>
            </a:r>
            <a:r>
              <a:rPr lang="en-US" sz="3200" strike="sngStrike" dirty="0">
                <a:solidFill>
                  <a:srgbClr val="C3B17C"/>
                </a:solidFill>
              </a:rPr>
              <a:t>we </a:t>
            </a:r>
            <a:r>
              <a:rPr lang="en-US" sz="3200" i="1" strike="sngStrike" dirty="0">
                <a:solidFill>
                  <a:srgbClr val="C3B17C"/>
                </a:solidFill>
              </a:rPr>
              <a:t>might</a:t>
            </a:r>
            <a:r>
              <a:rPr lang="en-US" sz="3200" strike="sngStrike" dirty="0">
                <a:solidFill>
                  <a:srgbClr val="C3B17C"/>
                </a:solidFill>
              </a:rPr>
              <a:t> find that </a:t>
            </a:r>
            <a:r>
              <a:rPr lang="en-US" sz="3200" strike="sngStrike" dirty="0" smtClean="0">
                <a:solidFill>
                  <a:srgbClr val="C3B17C"/>
                </a:solidFill>
              </a:rPr>
              <a:t>the </a:t>
            </a:r>
            <a:r>
              <a:rPr lang="en-US" sz="3200" strike="sngStrike" dirty="0">
                <a:solidFill>
                  <a:srgbClr val="C3B17C"/>
                </a:solidFill>
              </a:rPr>
              <a:t>interpreter </a:t>
            </a:r>
            <a:endParaRPr lang="en-US" sz="3200" strike="sngStrike" dirty="0" smtClean="0">
              <a:solidFill>
                <a:srgbClr val="C3B17C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sz="3200" strike="sngStrike" dirty="0" smtClean="0">
                <a:solidFill>
                  <a:srgbClr val="808699"/>
                </a:solidFill>
              </a:rPr>
              <a:t>saves time by </a:t>
            </a:r>
            <a:r>
              <a:rPr lang="en-US" sz="3200" i="1" strike="sngStrike" dirty="0">
                <a:solidFill>
                  <a:srgbClr val="808699"/>
                </a:solidFill>
              </a:rPr>
              <a:t>reusing</a:t>
            </a:r>
            <a:r>
              <a:rPr lang="en-US" sz="3200" strike="sngStrike" dirty="0">
                <a:solidFill>
                  <a:srgbClr val="808699"/>
                </a:solidFill>
              </a:rPr>
              <a:t> </a:t>
            </a:r>
            <a:r>
              <a:rPr lang="en-US" sz="3200" strike="sngStrike" dirty="0" smtClean="0">
                <a:solidFill>
                  <a:srgbClr val="C3B17C"/>
                </a:solidFill>
              </a:rPr>
              <a:t>the </a:t>
            </a:r>
            <a:r>
              <a:rPr lang="en-US" sz="3200" strike="sngStrike" dirty="0">
                <a:solidFill>
                  <a:srgbClr val="C3B17C"/>
                </a:solidFill>
              </a:rPr>
              <a:t>memory </a:t>
            </a:r>
            <a:endParaRPr lang="en-US" sz="3200" strike="sngStrike" dirty="0" smtClean="0">
              <a:solidFill>
                <a:srgbClr val="C3B17C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sz="3200" strike="sngStrike" dirty="0" smtClean="0">
                <a:solidFill>
                  <a:srgbClr val="C3B17C"/>
                </a:solidFill>
              </a:rPr>
              <a:t>space that a </a:t>
            </a:r>
            <a:r>
              <a:rPr lang="en-US" sz="3200" strike="sngStrike" dirty="0">
                <a:solidFill>
                  <a:srgbClr val="C3B17C"/>
                </a:solidFill>
              </a:rPr>
              <a:t>variable previously </a:t>
            </a:r>
            <a:r>
              <a:rPr lang="en-US" sz="3200" strike="sngStrike" dirty="0" smtClean="0">
                <a:solidFill>
                  <a:srgbClr val="C3B17C"/>
                </a:solidFill>
              </a:rPr>
              <a:t>had.</a:t>
            </a:r>
            <a:endParaRPr lang="en-US" sz="3200" strike="sngStrike" dirty="0">
              <a:solidFill>
                <a:srgbClr val="C3B17C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207294" y="3581400"/>
            <a:ext cx="7305769" cy="1447800"/>
          </a:xfrm>
          <a:prstGeom prst="wedgeRoundRectCallout">
            <a:avLst>
              <a:gd name="adj1" fmla="val -25078"/>
              <a:gd name="adj2" fmla="val -8986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95000"/>
              </a:lnSpc>
            </a:pPr>
            <a:r>
              <a:rPr lang="en-US" sz="3200" dirty="0" smtClean="0">
                <a:solidFill>
                  <a:srgbClr val="0033CC"/>
                </a:solidFill>
              </a:rPr>
              <a:t>Maybe the </a:t>
            </a:r>
            <a:r>
              <a:rPr lang="en-US" sz="3200" dirty="0">
                <a:solidFill>
                  <a:srgbClr val="0033CC"/>
                </a:solidFill>
              </a:rPr>
              <a:t>interpreter </a:t>
            </a:r>
            <a:r>
              <a:rPr lang="en-US" sz="3200" dirty="0" smtClean="0">
                <a:solidFill>
                  <a:srgbClr val="0033CC"/>
                </a:solidFill>
              </a:rPr>
              <a:t>saves time this way.</a:t>
            </a:r>
            <a:br>
              <a:rPr lang="en-US" sz="3200" dirty="0" smtClean="0">
                <a:solidFill>
                  <a:srgbClr val="0033CC"/>
                </a:solidFill>
              </a:rPr>
            </a:br>
            <a:r>
              <a:rPr lang="en-US" sz="3200" dirty="0" smtClean="0">
                <a:solidFill>
                  <a:srgbClr val="0033CC"/>
                </a:solidFill>
              </a:rPr>
              <a:t>But we choose to think of each assignment</a:t>
            </a:r>
            <a:br>
              <a:rPr lang="en-US" sz="3200" dirty="0" smtClean="0">
                <a:solidFill>
                  <a:srgbClr val="0033CC"/>
                </a:solidFill>
              </a:rPr>
            </a:br>
            <a:r>
              <a:rPr lang="en-US" sz="3200" dirty="0" smtClean="0">
                <a:solidFill>
                  <a:srgbClr val="0033CC"/>
                </a:solidFill>
              </a:rPr>
              <a:t>as reserving a </a:t>
            </a:r>
            <a:r>
              <a:rPr lang="en-US" sz="3200" dirty="0">
                <a:solidFill>
                  <a:srgbClr val="0033CC"/>
                </a:solidFill>
              </a:rPr>
              <a:t>new </a:t>
            </a:r>
            <a:r>
              <a:rPr lang="en-US" sz="3200" dirty="0" smtClean="0">
                <a:solidFill>
                  <a:srgbClr val="0033CC"/>
                </a:solidFill>
              </a:rPr>
              <a:t>space in memory</a:t>
            </a:r>
            <a:r>
              <a:rPr lang="en-US" sz="3200" dirty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5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85946"/>
              </p:ext>
            </p:extLst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"%(2)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 Narrow" panose="020B0606020202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505292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'y'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the left-side string is a substring of the right-side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left-side string is not found 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right-side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escape characters (such as "\n" or "\t")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r"\n\t"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'\n\t'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4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Example (+, *, 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[]</a:t>
            </a:r>
            <a:r>
              <a:rPr lang="en-US" altLang="en-US" sz="4400" dirty="0">
                <a:solidFill>
                  <a:srgbClr val="0070C0"/>
                </a:solidFill>
              </a:rPr>
              <a:t>, 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en-US" sz="4400" dirty="0">
                <a:solidFill>
                  <a:srgbClr val="0070C0"/>
                </a:solidFill>
              </a:rPr>
              <a:t>: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en-US" sz="4400" dirty="0">
                <a:solidFill>
                  <a:srgbClr val="0070C0"/>
                </a:solidFill>
              </a:rPr>
              <a:t>) 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6634" y="747252"/>
            <a:ext cx="9405472" cy="61107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cat test.py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'Hello World!'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complete string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 	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1st character of the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[1:4])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</a:t>
            </a:r>
            <a:r>
              <a:rPr lang="en-US" altLang="en-US"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from the 2nd </a:t>
            </a:r>
            <a:r>
              <a:rPr lang="en-US" altLang="en-US" sz="2800" spc="-4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4th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[1:-1])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</a:t>
            </a:r>
            <a:r>
              <a:rPr lang="en-US" altLang="en-US"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from the 2nd </a:t>
            </a:r>
            <a:r>
              <a:rPr lang="en-US" altLang="en-US" sz="2800" spc="-4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</a:t>
            </a:r>
            <a:r>
              <a:rPr lang="en-US" altLang="en-US"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spc="-4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-to-last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2)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string two times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"TEST") # Prints concatenated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python3 test.py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ello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World!Hello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World!TEST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6935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283187"/>
              </p:ext>
            </p:extLst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"%(2)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 Narrow" panose="020B0606020202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19923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rgbClr val="B2B2B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'y'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the left-side string is a substring of the right-side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left-side string is not found 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right-side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escape characters (such as "\n" or "\t")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r"\n\t"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'\n\t'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0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Example (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en-US" sz="4400" dirty="0">
                <a:solidFill>
                  <a:srgbClr val="0070C0"/>
                </a:solidFill>
              </a:rPr>
              <a:t>: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en-US" sz="4400" dirty="0">
                <a:solidFill>
                  <a:srgbClr val="0070C0"/>
                </a:solidFill>
              </a:rPr>
              <a:t>, 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en-US" sz="4400" dirty="0">
                <a:solidFill>
                  <a:srgbClr val="0070C0"/>
                </a:solidFill>
              </a:rPr>
              <a:t>::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en-US" sz="4400" dirty="0">
                <a:solidFill>
                  <a:srgbClr val="0070C0"/>
                </a:solidFill>
              </a:rPr>
              <a:t>) 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6973" y="904568"/>
            <a:ext cx="9885561" cy="59534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cat test.py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'Hello World!'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[0:])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to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ending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means: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[:-1])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en-US" sz="28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beginning to </a:t>
            </a:r>
            <a:r>
              <a:rPr lang="en-US" altLang="en-US" sz="2800" spc="-3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means: </a:t>
            </a:r>
            <a:r>
              <a:rPr lang="en-US" altLang="en-US" sz="28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[8:2:-1]) # From the 8</a:t>
            </a:r>
            <a:r>
              <a:rPr lang="en-US" altLang="en-US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 to the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3rd</a:t>
            </a:r>
            <a:endParaRPr lang="en-US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[::-1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	# </a:t>
            </a:r>
            <a:r>
              <a:rPr lang="en-US" altLang="en-US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default (last) down to default (</a:t>
            </a:r>
            <a:r>
              <a:rPr lang="en-US" altLang="en-US" sz="2800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spc="-1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800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default to default, stepping by 2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default to default, stepping by default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python3 test.py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dlroW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olleH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HloWrd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9393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168382"/>
              </p:ext>
            </p:extLst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"%(2)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 Narrow" panose="020B0606020202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169848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'y'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the left-side string is a substring of the right-side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left-side string is not found 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right-side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escape characters (such as "\n" or "\t")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r"\n\t"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'\n\t'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25716" y="1324630"/>
            <a:ext cx="8407761" cy="5056547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You can search for substrings (including single characters) in strings: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2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print("I"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"team")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True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print("me" </a:t>
            </a:r>
            <a:r>
              <a:rPr lang="en-US" altLang="en-US" sz="2400" dirty="0">
                <a:solidFill>
                  <a:srgbClr val="32BF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"team")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False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print("table" </a:t>
            </a:r>
            <a:r>
              <a:rPr lang="en-US" altLang="en-US" sz="2400" dirty="0">
                <a:solidFill>
                  <a:srgbClr val="32BF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"immutable")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True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&gt;&gt;&gt;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print("mule" </a:t>
            </a:r>
            <a:r>
              <a:rPr lang="en-US" altLang="en-US" sz="2400" dirty="0">
                <a:solidFill>
                  <a:srgbClr val="32BF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"immutable")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False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</a:t>
            </a:r>
            <a:r>
              <a:rPr lang="en-US" altLang="en-US" sz="4400" dirty="0" smtClean="0">
                <a:solidFill>
                  <a:srgbClr val="0070C0"/>
                </a:solidFill>
              </a:rPr>
              <a:t>Operators: </a:t>
            </a:r>
            <a:r>
              <a:rPr lang="en-US" altLang="en-US" sz="44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in</a:t>
            </a:r>
            <a:r>
              <a:rPr lang="en-US" altLang="en-US" sz="4400" dirty="0" smtClean="0">
                <a:solidFill>
                  <a:srgbClr val="0070C0"/>
                </a:solidFill>
              </a:rPr>
              <a:t>  &amp;  </a:t>
            </a:r>
            <a:r>
              <a:rPr lang="en-US" altLang="en-US" sz="44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not in</a:t>
            </a:r>
            <a:r>
              <a:rPr lang="en-US" altLang="en-US" sz="4400" dirty="0" smtClean="0">
                <a:solidFill>
                  <a:srgbClr val="0070C0"/>
                </a:solidFill>
              </a:rPr>
              <a:t>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131264"/>
              </p:ext>
            </p:extLst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"%(2)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 Narrow" panose="020B0606020202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9532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'y'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the left-side string is a substring of the right-side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left-side string is not found 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right-side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escape characters (such as "\n" or "\t")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r"\n\t"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'\n\t'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6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25716" y="1066800"/>
            <a:ext cx="8407761" cy="5314377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Raw </a:t>
            </a:r>
            <a:r>
              <a:rPr lang="en-US" altLang="en-US" sz="3600" dirty="0"/>
              <a:t>strings don't treat the backslash as a special character. Every character </a:t>
            </a:r>
            <a:r>
              <a:rPr lang="en-US" altLang="en-US" sz="3600" dirty="0" smtClean="0"/>
              <a:t>in the string </a:t>
            </a:r>
            <a:r>
              <a:rPr lang="en-US" altLang="en-US" sz="3600" dirty="0"/>
              <a:t>stays the way you wrote it</a:t>
            </a:r>
            <a:r>
              <a:rPr lang="en-US" altLang="en-US" sz="3600" dirty="0" smtClean="0"/>
              <a:t>: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2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('C:\\Users\\Me\n') 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C:\Users\Me 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</a:t>
            </a:r>
            <a:r>
              <a:rPr lang="en-US" altLang="en-US" sz="2400" b="1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'C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:\\Users\\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Me\n'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C: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Users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Me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460375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Raw Strings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756119"/>
              </p:ext>
            </p:extLst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"%(2)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anose="020B0606020202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 Narrow" panose="020B0606020202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223715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'y'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the left-side string is a substring of the right-side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left-side string is not found 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right-side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escape characters (such as "\n" or "\t")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r"\n\t"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'\n\t'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89" y="220358"/>
            <a:ext cx="7093883" cy="770241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Formatted Strings: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295072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 lets you do C-style formatted prints.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"format string"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%(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  <a:endParaRPr lang="en-US" alt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that use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C++):</a:t>
            </a:r>
            <a:endParaRPr lang="en-US" altLang="en-US" sz="3302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chemeClr val="bg1">
                    <a:lumMod val="50000"/>
                  </a:schemeClr>
                </a:solidFill>
              </a:rPr>
              <a:t>Declaring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rgbClr val="FF0000"/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 smtClean="0">
                <a:solidFill>
                  <a:schemeClr val="bg1">
                    <a:lumMod val="50000"/>
                  </a:schemeClr>
                </a:solidFill>
              </a:rPr>
              <a:t>Assigning</a:t>
            </a:r>
            <a:r>
              <a:rPr lang="en-US" altLang="en-US" sz="3027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to a variable reserves </a:t>
            </a:r>
            <a:r>
              <a:rPr lang="en-US" altLang="en-US" sz="3027" dirty="0" smtClean="0">
                <a:solidFill>
                  <a:schemeClr val="bg1">
                    <a:lumMod val="50000"/>
                  </a:schemeClr>
                </a:solidFill>
              </a:rPr>
              <a:t>its 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space in memory.</a:t>
            </a:r>
          </a:p>
          <a:p>
            <a:pPr lvl="1"/>
            <a:r>
              <a:rPr lang="en-US" altLang="en-US" sz="3027" dirty="0" smtClean="0">
                <a:solidFill>
                  <a:srgbClr val="FF0000"/>
                </a:solidFill>
              </a:rPr>
              <a:t>W</a:t>
            </a:r>
            <a:r>
              <a:rPr lang="en-US" altLang="en-US" sz="3027" spc="-100" dirty="0" smtClean="0">
                <a:solidFill>
                  <a:srgbClr val="FF0000"/>
                </a:solidFill>
              </a:rPr>
              <a:t>h</a:t>
            </a:r>
            <a:r>
              <a:rPr lang="en-US" altLang="en-US" sz="3027" dirty="0" smtClean="0">
                <a:solidFill>
                  <a:srgbClr val="FF0000"/>
                </a:solidFill>
              </a:rPr>
              <a:t>a</a:t>
            </a:r>
            <a:r>
              <a:rPr lang="en-US" altLang="en-US" sz="3027" spc="-100" dirty="0" smtClean="0">
                <a:solidFill>
                  <a:srgbClr val="FF0000"/>
                </a:solidFill>
              </a:rPr>
              <a:t>t’</a:t>
            </a:r>
            <a:r>
              <a:rPr lang="en-US" altLang="en-US" sz="3027" dirty="0" smtClean="0">
                <a:solidFill>
                  <a:srgbClr val="FF0000"/>
                </a:solidFill>
              </a:rPr>
              <a:t>s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3027" spc="-70" dirty="0" smtClean="0">
                <a:solidFill>
                  <a:srgbClr val="FF0000"/>
                </a:solidFill>
              </a:rPr>
              <a:t>bein</a:t>
            </a:r>
            <a:r>
              <a:rPr lang="en-US" altLang="en-US" sz="3027" dirty="0" smtClean="0">
                <a:solidFill>
                  <a:srgbClr val="FF0000"/>
                </a:solidFill>
              </a:rPr>
              <a:t>g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 smtClean="0">
                <a:solidFill>
                  <a:srgbClr val="FF0000"/>
                </a:solidFill>
              </a:rPr>
              <a:t>assi</a:t>
            </a:r>
            <a:r>
              <a:rPr lang="en-US" altLang="en-US" sz="3027" spc="-40" dirty="0" smtClean="0">
                <a:solidFill>
                  <a:srgbClr val="FF0000"/>
                </a:solidFill>
              </a:rPr>
              <a:t>gned</a:t>
            </a:r>
            <a:r>
              <a:rPr lang="en-US" altLang="en-US" sz="2800" spc="-40" dirty="0" smtClean="0">
                <a:solidFill>
                  <a:srgbClr val="FF0000"/>
                </a:solidFill>
              </a:rPr>
              <a:t> </a:t>
            </a:r>
            <a:r>
              <a:rPr lang="en-US" altLang="en-US" sz="3027" spc="-40" dirty="0">
                <a:solidFill>
                  <a:srgbClr val="FF0000"/>
                </a:solidFill>
              </a:rPr>
              <a:t>d</a:t>
            </a:r>
            <a:r>
              <a:rPr lang="en-US" altLang="en-US" sz="3027" dirty="0">
                <a:solidFill>
                  <a:srgbClr val="FF0000"/>
                </a:solidFill>
              </a:rPr>
              <a:t>et</a:t>
            </a:r>
            <a:r>
              <a:rPr lang="en-US" altLang="en-US" sz="3027" spc="-40" dirty="0">
                <a:solidFill>
                  <a:srgbClr val="FF0000"/>
                </a:solidFill>
              </a:rPr>
              <a:t>e</a:t>
            </a:r>
            <a:r>
              <a:rPr lang="en-US" altLang="en-US" sz="3027" dirty="0">
                <a:solidFill>
                  <a:srgbClr val="FF0000"/>
                </a:solidFill>
              </a:rPr>
              <a:t>r</a:t>
            </a:r>
            <a:r>
              <a:rPr lang="en-US" altLang="en-US" sz="3027" spc="-40" dirty="0">
                <a:solidFill>
                  <a:srgbClr val="FF0000"/>
                </a:solidFill>
              </a:rPr>
              <a:t>min</a:t>
            </a:r>
            <a:r>
              <a:rPr lang="en-US" altLang="en-US" sz="3027" dirty="0">
                <a:solidFill>
                  <a:srgbClr val="FF0000"/>
                </a:solidFill>
              </a:rPr>
              <a:t>es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 smtClean="0">
                <a:solidFill>
                  <a:srgbClr val="FF0000"/>
                </a:solidFill>
              </a:rPr>
              <a:t>its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 smtClean="0">
                <a:solidFill>
                  <a:srgbClr val="FF0000"/>
                </a:solidFill>
              </a:rPr>
              <a:t>t</a:t>
            </a:r>
            <a:r>
              <a:rPr lang="en-US" altLang="en-US" sz="3027" spc="-40" dirty="0" smtClean="0">
                <a:solidFill>
                  <a:srgbClr val="FF0000"/>
                </a:solidFill>
              </a:rPr>
              <a:t>ype</a:t>
            </a:r>
            <a:r>
              <a:rPr lang="en-US" altLang="en-US" sz="2800" spc="-40" dirty="0" smtClean="0">
                <a:solidFill>
                  <a:srgbClr val="FF0000"/>
                </a:solidFill>
              </a:rPr>
              <a:t> </a:t>
            </a:r>
            <a:r>
              <a:rPr lang="en-US" altLang="en-US" sz="3027" spc="-40" dirty="0" smtClean="0">
                <a:solidFill>
                  <a:srgbClr val="FF0000"/>
                </a:solidFill>
              </a:rPr>
              <a:t>an</a:t>
            </a:r>
            <a:r>
              <a:rPr lang="en-US" altLang="en-US" sz="3027" dirty="0" smtClean="0">
                <a:solidFill>
                  <a:srgbClr val="FF0000"/>
                </a:solidFill>
              </a:rPr>
              <a:t>d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 smtClean="0">
                <a:solidFill>
                  <a:srgbClr val="FF0000"/>
                </a:solidFill>
              </a:rPr>
              <a:t>t</a:t>
            </a:r>
            <a:r>
              <a:rPr lang="en-US" altLang="en-US" sz="3027" spc="-100" dirty="0" smtClean="0">
                <a:solidFill>
                  <a:srgbClr val="FF0000"/>
                </a:solidFill>
              </a:rPr>
              <a:t>h</a:t>
            </a:r>
            <a:r>
              <a:rPr lang="en-US" altLang="en-US" sz="3027" dirty="0" smtClean="0">
                <a:solidFill>
                  <a:srgbClr val="FF0000"/>
                </a:solidFill>
              </a:rPr>
              <a:t>u</a:t>
            </a:r>
            <a:r>
              <a:rPr lang="en-US" altLang="en-US" sz="3027" spc="-200" dirty="0" smtClean="0">
                <a:solidFill>
                  <a:srgbClr val="FF0000"/>
                </a:solidFill>
              </a:rPr>
              <a:t>s</a:t>
            </a:r>
            <a:r>
              <a:rPr lang="en-US" altLang="en-US" sz="3027" dirty="0" smtClean="0">
                <a:solidFill>
                  <a:srgbClr val="FF0000"/>
                </a:solidFill>
              </a:rPr>
              <a:t>,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 smtClean="0">
                <a:solidFill>
                  <a:srgbClr val="FF0000"/>
                </a:solidFill>
              </a:rPr>
              <a:t>siz</a:t>
            </a:r>
            <a:r>
              <a:rPr lang="en-US" altLang="en-US" sz="3027" spc="-200" dirty="0" smtClean="0">
                <a:solidFill>
                  <a:srgbClr val="FF0000"/>
                </a:solidFill>
              </a:rPr>
              <a:t>e.</a:t>
            </a:r>
            <a:endParaRPr lang="en-US" altLang="en-US" sz="3027" spc="-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89" y="220358"/>
            <a:ext cx="7093883" cy="770241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Formatted Strings: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295072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 lets you do C-style formatted prints.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"format string"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altLang="en-US" sz="3600" dirty="0"/>
              <a:t>The “</a:t>
            </a:r>
            <a:r>
              <a:rPr lang="en-US" altLang="en-US" sz="3600" b="1" dirty="0">
                <a:solidFill>
                  <a:srgbClr val="FF0000"/>
                </a:solidFill>
              </a:rPr>
              <a:t>%</a:t>
            </a:r>
            <a:r>
              <a:rPr lang="en-US" altLang="en-US" sz="3600" dirty="0"/>
              <a:t>” is the key part of this syntax.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50720" y="2286000"/>
            <a:ext cx="2914174" cy="501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89" y="220358"/>
            <a:ext cx="7093883" cy="770241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Formatted Strings: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295072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 lets you do C-style formatted prints.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"format string"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The “</a:t>
            </a:r>
            <a:r>
              <a:rPr lang="en-US" altLang="en-US" sz="3600" b="1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” is the key part of this syntax. </a:t>
            </a:r>
          </a:p>
          <a:p>
            <a:r>
              <a:rPr lang="en-US" altLang="en-US" sz="3600" dirty="0" smtClean="0"/>
              <a:t>Note </a:t>
            </a:r>
            <a:r>
              <a:rPr lang="en-US" altLang="en-US" sz="3600" dirty="0"/>
              <a:t>the </a:t>
            </a:r>
            <a:r>
              <a:rPr lang="en-US" altLang="en-US" sz="3600" dirty="0">
                <a:solidFill>
                  <a:srgbClr val="00B050"/>
                </a:solidFill>
              </a:rPr>
              <a:t>argument list </a:t>
            </a:r>
            <a:r>
              <a:rPr lang="en-US" altLang="en-US" sz="3600" dirty="0"/>
              <a:t>is inside of </a:t>
            </a:r>
            <a:r>
              <a:rPr lang="en-US" altLang="en-US" sz="3600" b="1" dirty="0">
                <a:solidFill>
                  <a:srgbClr val="FF0000"/>
                </a:solidFill>
              </a:rPr>
              <a:t>parentheses</a:t>
            </a:r>
            <a:r>
              <a:rPr lang="en-US" altLang="en-US" sz="3600" dirty="0"/>
              <a:t>. </a:t>
            </a:r>
          </a:p>
          <a:p>
            <a:pPr lvl="1"/>
            <a:r>
              <a:rPr lang="en-US" altLang="en-US" sz="3200" dirty="0"/>
              <a:t>(As you’ll see in a </a:t>
            </a:r>
            <a:r>
              <a:rPr lang="en-US" altLang="en-US" sz="3200" dirty="0" smtClean="0"/>
              <a:t>moment, </a:t>
            </a:r>
            <a:r>
              <a:rPr lang="en-US" altLang="en-US" sz="3200" dirty="0"/>
              <a:t>that means it is a </a:t>
            </a:r>
            <a:r>
              <a:rPr lang="en-US" altLang="en-US" sz="3200" i="1" dirty="0"/>
              <a:t>tuple</a:t>
            </a:r>
            <a:r>
              <a:rPr lang="en-US" altLang="en-US" sz="3200" dirty="0" smtClean="0"/>
              <a:t>)</a:t>
            </a:r>
            <a:endParaRPr lang="en-US" altLang="en-US" sz="3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398294" y="2362200"/>
            <a:ext cx="2362200" cy="914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065294" y="2362201"/>
            <a:ext cx="533400" cy="914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21894" y="2362200"/>
            <a:ext cx="2971800" cy="990600"/>
          </a:xfrm>
          <a:prstGeom prst="straightConnector1">
            <a:avLst/>
          </a:prstGeom>
          <a:ln w="38100">
            <a:solidFill>
              <a:srgbClr val="32BF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89" y="220358"/>
            <a:ext cx="7093883" cy="770241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Formatted Strings: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438408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 lets you do C-style formatted prints.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"format string"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%(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The “</a:t>
            </a:r>
            <a:r>
              <a:rPr lang="en-US" altLang="en-US" sz="3600" b="1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” is the key part of this syntax. </a:t>
            </a:r>
          </a:p>
          <a:p>
            <a:r>
              <a:rPr lang="en-US" altLang="en-US" sz="3600" dirty="0" smtClean="0">
                <a:solidFill>
                  <a:schemeClr val="bg1">
                    <a:lumMod val="50000"/>
                  </a:schemeClr>
                </a:solidFill>
              </a:rPr>
              <a:t>Note 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the argument list is inside of </a:t>
            </a:r>
            <a:r>
              <a:rPr lang="en-US" altLang="en-US" sz="3600" b="1" dirty="0">
                <a:solidFill>
                  <a:schemeClr val="bg1">
                    <a:lumMod val="50000"/>
                  </a:schemeClr>
                </a:solidFill>
              </a:rPr>
              <a:t>parentheses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(As you’ll see in a </a:t>
            </a: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</a:rPr>
              <a:t>moment, 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that means it is a </a:t>
            </a:r>
            <a:r>
              <a:rPr lang="en-US" altLang="en-US" sz="3200" i="1" dirty="0">
                <a:solidFill>
                  <a:schemeClr val="bg1">
                    <a:lumMod val="50000"/>
                  </a:schemeClr>
                </a:solidFill>
              </a:rPr>
              <a:t>tuple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3600" dirty="0">
                <a:solidFill>
                  <a:srgbClr val="0070C0"/>
                </a:solidFill>
              </a:rPr>
              <a:t>Here are examples:  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("***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%s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there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%d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***"</a:t>
            </a: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"Hi"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***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Hi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there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***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("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%d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hours at $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%.2f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an hour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= $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%.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2f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10.5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8*10.5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hours at $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10.50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an hour = $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84.00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918" y="5387898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Formatting Symbols:</a:t>
            </a:r>
          </a:p>
        </p:txBody>
      </p:sp>
      <p:graphicFrame>
        <p:nvGraphicFramePr>
          <p:cNvPr id="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945924"/>
              </p:ext>
            </p:extLst>
          </p:nvPr>
        </p:nvGraphicFramePr>
        <p:xfrm>
          <a:off x="1322345" y="1135626"/>
          <a:ext cx="7093883" cy="519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723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Format Symbol</a:t>
                      </a:r>
                    </a:p>
                  </a:txBody>
                  <a:tcPr marL="8287" marR="8287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Conversion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%c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character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%s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string conversion via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() prior to formatting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%i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signed decimal integer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%d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signed decimal integer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%u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unsigned decimal integer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%o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octal integer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%x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hexadecimal integer (lowercase letters)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%X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hexadecimal integer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UPPERcase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letters)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%e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exponential notation (with lowercase 'e')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%E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exponential notation (with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UPPERcase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'E')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%f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floating point real number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%g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the shorter of %f and %e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%G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the shorter of %f and %E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1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161143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132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Number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String</a:t>
            </a:r>
            <a:endParaRPr lang="en-US" altLang="en-US" sz="2800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Tuple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729789" cy="1142999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1426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341532" y="4434466"/>
            <a:ext cx="2075081" cy="2209800"/>
            <a:chOff x="2502694" y="4572000"/>
            <a:chExt cx="2075081" cy="22098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688336" y="6620256"/>
              <a:ext cx="188366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931855" y="481828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931855" y="5202936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931855" y="5586984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931855" y="597103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807494" y="4572000"/>
              <a:ext cx="6858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83694" y="5029200"/>
              <a:ext cx="11430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78894" y="5410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07494" y="5791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02694" y="6324600"/>
              <a:ext cx="324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Lists: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92894" y="1066800"/>
            <a:ext cx="9059037" cy="56536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A </a:t>
            </a:r>
            <a:r>
              <a:rPr lang="en-US" altLang="en-US" sz="3600" dirty="0">
                <a:solidFill>
                  <a:srgbClr val="FF0000"/>
                </a:solidFill>
              </a:rPr>
              <a:t>list</a:t>
            </a:r>
            <a:r>
              <a:rPr lang="en-US" altLang="en-US" sz="3600" dirty="0"/>
              <a:t> contains items separated by commas and enclosed within square </a:t>
            </a:r>
            <a:r>
              <a:rPr lang="en-US" altLang="en-US" sz="3600" dirty="0" smtClean="0"/>
              <a:t>brackets,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[ ]</a:t>
            </a:r>
            <a:r>
              <a:rPr lang="en-US" altLang="en-US" sz="3600" dirty="0" smtClean="0"/>
              <a:t>.</a:t>
            </a:r>
            <a:endParaRPr lang="en-US" altLang="en-US" sz="3600" dirty="0"/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Lists are similar to arrays in C.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But </a:t>
            </a:r>
            <a:r>
              <a:rPr lang="en-US" altLang="en-US" sz="3600" dirty="0"/>
              <a:t>items in a list can be different data types.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3600" dirty="0"/>
              <a:t>The </a:t>
            </a:r>
            <a:r>
              <a:rPr lang="en-US" altLang="en-US" sz="3600" dirty="0" smtClean="0"/>
              <a:t>stored values are accessed by </a:t>
            </a:r>
            <a:r>
              <a:rPr lang="en-US" altLang="en-US" sz="3600" dirty="0"/>
              <a:t>the slice </a:t>
            </a:r>
            <a:r>
              <a:rPr lang="en-US" altLang="en-US" sz="3600" dirty="0" smtClean="0"/>
              <a:t>operators </a:t>
            </a:r>
            <a:r>
              <a:rPr lang="en-US" altLang="en-US" sz="3600" dirty="0"/>
              <a:t>( [ ] and [ : ] </a:t>
            </a:r>
            <a:r>
              <a:rPr lang="en-US" altLang="en-US" sz="3600" spc="-500" dirty="0"/>
              <a:t>)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.  Indices count from 0: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altLang="en-US" sz="2800" dirty="0" smtClean="0"/>
              <a:t>First (1</a:t>
            </a:r>
            <a:r>
              <a:rPr lang="en-US" altLang="en-US" sz="2800" baseline="30000" dirty="0" smtClean="0"/>
              <a:t>st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L[0]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Second (2</a:t>
            </a:r>
            <a:r>
              <a:rPr lang="en-US" altLang="en-US" sz="2800" baseline="30000" dirty="0" smtClean="0"/>
              <a:t>nd</a:t>
            </a:r>
            <a:r>
              <a:rPr lang="en-US" altLang="en-US" sz="2800" dirty="0" smtClean="0"/>
              <a:t>) element</a:t>
            </a:r>
            <a:r>
              <a:rPr lang="en-US" altLang="en-US" sz="1050" dirty="0" smtClean="0"/>
              <a:t> 	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   </a:t>
            </a:r>
            <a:r>
              <a:rPr lang="en-US" altLang="en-US" sz="1500" dirty="0" smtClean="0"/>
              <a:t> </a:t>
            </a:r>
            <a:r>
              <a:rPr lang="en-US" altLang="en-US" sz="2800" dirty="0" smtClean="0"/>
              <a:t>L[1]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/>
              <a:t>Third (3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) element 	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/>
              <a:t>L[2]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Fourth (4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L[3] 	</a:t>
            </a:r>
          </a:p>
          <a:p>
            <a:pPr marL="364871" lvl="1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800" spc="500" dirty="0" smtClean="0"/>
              <a:t>  </a:t>
            </a:r>
            <a:r>
              <a:rPr lang="en-US" altLang="en-US" sz="2800" spc="1000" dirty="0" smtClean="0"/>
              <a:t> </a:t>
            </a:r>
            <a:r>
              <a:rPr lang="en-US" altLang="en-US" sz="2800" spc="2500" dirty="0" smtClean="0"/>
              <a:t>...							</a:t>
            </a:r>
          </a:p>
          <a:p>
            <a:pPr marL="364871" lvl="1" indent="0">
              <a:lnSpc>
                <a:spcPct val="7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sz="2800" dirty="0" smtClean="0"/>
              <a:t>Last </a:t>
            </a:r>
            <a:r>
              <a:rPr lang="en-US" altLang="en-US" sz="2800" dirty="0"/>
              <a:t>element </a:t>
            </a:r>
            <a:r>
              <a:rPr lang="en-US" altLang="en-US" sz="2800" dirty="0" smtClean="0"/>
              <a:t>	      </a:t>
            </a:r>
            <a:r>
              <a:rPr lang="en-US" altLang="en-US" sz="1000" dirty="0" smtClean="0"/>
              <a:t>  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	    </a:t>
            </a:r>
            <a:r>
              <a:rPr lang="en-US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L[-1] 	</a:t>
            </a:r>
            <a:r>
              <a:rPr lang="en-US" altLang="en-US" sz="2800" dirty="0"/>
              <a:t>	</a:t>
            </a:r>
            <a:r>
              <a:rPr lang="en-US" altLang="en-US" sz="2800" dirty="0" smtClean="0"/>
              <a:t>	</a:t>
            </a:r>
            <a:endParaRPr lang="en-US" altLang="en-US" sz="3281" dirty="0" smtClean="0"/>
          </a:p>
        </p:txBody>
      </p:sp>
    </p:spTree>
    <p:extLst>
      <p:ext uri="{BB962C8B-B14F-4D97-AF65-F5344CB8AC3E}">
        <p14:creationId xmlns:p14="http://schemas.microsoft.com/office/powerpoint/2010/main" val="38663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41532" y="4434466"/>
            <a:ext cx="2075081" cy="2209800"/>
            <a:chOff x="2502694" y="4572000"/>
            <a:chExt cx="2075081" cy="220980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688336" y="6620256"/>
              <a:ext cx="188366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931855" y="481828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31855" y="5202936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931855" y="5586984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931855" y="597103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807494" y="4572000"/>
              <a:ext cx="6858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83694" y="5029200"/>
              <a:ext cx="11430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8894" y="5410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07494" y="5791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02694" y="6324600"/>
              <a:ext cx="324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Lists: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92894" y="1066800"/>
            <a:ext cx="9059037" cy="56536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A list contains items separated by commas and enclosed within square </a:t>
            </a:r>
            <a:r>
              <a:rPr lang="en-US" altLang="en-US" sz="3600" dirty="0" smtClean="0"/>
              <a:t>brackets, </a:t>
            </a:r>
            <a:r>
              <a:rPr lang="en-US" altLang="en-US" sz="3600" b="1" dirty="0" smtClean="0"/>
              <a:t>[ ]</a:t>
            </a:r>
            <a:r>
              <a:rPr lang="en-US" altLang="en-US" sz="3600" dirty="0" smtClean="0"/>
              <a:t>.</a:t>
            </a:r>
            <a:endParaRPr lang="en-US" altLang="en-US" sz="3600" dirty="0"/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Lists are similar to arrays in </a:t>
            </a:r>
            <a:r>
              <a:rPr lang="en-US" altLang="en-US" sz="3600" dirty="0" smtClean="0"/>
              <a:t>C.</a:t>
            </a:r>
            <a:br>
              <a:rPr lang="en-US" altLang="en-US" sz="3600" dirty="0" smtClean="0"/>
            </a:br>
            <a:r>
              <a:rPr lang="en-US" altLang="en-US" sz="3600" dirty="0" smtClean="0"/>
              <a:t>But items </a:t>
            </a:r>
            <a:r>
              <a:rPr lang="en-US" altLang="en-US" sz="3600" dirty="0"/>
              <a:t>in a list can be different data types.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3600" dirty="0"/>
              <a:t>The </a:t>
            </a:r>
            <a:r>
              <a:rPr lang="en-US" altLang="en-US" sz="3600" dirty="0" smtClean="0"/>
              <a:t>stored values are accessed by </a:t>
            </a:r>
            <a:r>
              <a:rPr lang="en-US" altLang="en-US" sz="3600" dirty="0"/>
              <a:t>the slice </a:t>
            </a:r>
            <a:r>
              <a:rPr lang="en-US" altLang="en-US" sz="3600" dirty="0" smtClean="0"/>
              <a:t>operators </a:t>
            </a:r>
            <a:r>
              <a:rPr lang="en-US" altLang="en-US" sz="3600" dirty="0"/>
              <a:t>( [ ] and [ : ] </a:t>
            </a:r>
            <a:r>
              <a:rPr lang="en-US" altLang="en-US" sz="3600" spc="-500" dirty="0"/>
              <a:t>)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.  Indices count from 0: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altLang="en-US" sz="2800" dirty="0" smtClean="0"/>
              <a:t>First (1</a:t>
            </a:r>
            <a:r>
              <a:rPr lang="en-US" altLang="en-US" sz="2800" baseline="30000" dirty="0" smtClean="0"/>
              <a:t>st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L[0]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Second (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2</a:t>
            </a:r>
            <a:r>
              <a:rPr lang="en-US" altLang="en-US" sz="2800" baseline="30000" dirty="0" smtClean="0"/>
              <a:t>nd</a:t>
            </a:r>
            <a:r>
              <a:rPr lang="en-US" altLang="en-US" sz="2800" dirty="0" smtClean="0"/>
              <a:t>) element</a:t>
            </a:r>
            <a:r>
              <a:rPr lang="en-US" altLang="en-US" sz="1050" dirty="0" smtClean="0"/>
              <a:t> 	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1</a:t>
            </a:r>
            <a:r>
              <a:rPr lang="en-US" altLang="en-US" sz="2800" dirty="0" smtClean="0"/>
              <a:t>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/>
              <a:t>Third (3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) element 	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/>
              <a:t>L[2]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Fourth (4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L[3] 	</a:t>
            </a:r>
          </a:p>
          <a:p>
            <a:pPr marL="364871" lvl="1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800" spc="500" dirty="0" smtClean="0"/>
              <a:t>  </a:t>
            </a:r>
            <a:r>
              <a:rPr lang="en-US" altLang="en-US" sz="2800" spc="1000" dirty="0" smtClean="0"/>
              <a:t> </a:t>
            </a:r>
            <a:r>
              <a:rPr lang="en-US" altLang="en-US" sz="2800" spc="2500" dirty="0" smtClean="0"/>
              <a:t>...							</a:t>
            </a:r>
          </a:p>
          <a:p>
            <a:pPr marL="364871" lvl="1" indent="0">
              <a:lnSpc>
                <a:spcPct val="7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sz="2800" dirty="0" smtClean="0"/>
              <a:t>Last </a:t>
            </a:r>
            <a:r>
              <a:rPr lang="en-US" altLang="en-US" sz="2800" dirty="0"/>
              <a:t>element </a:t>
            </a:r>
            <a:r>
              <a:rPr lang="en-US" altLang="en-US" sz="2800" dirty="0" smtClean="0"/>
              <a:t>	      </a:t>
            </a:r>
            <a:r>
              <a:rPr lang="en-US" altLang="en-US" sz="1000" dirty="0" smtClean="0"/>
              <a:t>  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	    </a:t>
            </a:r>
            <a:r>
              <a:rPr lang="en-US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L[-1] 	</a:t>
            </a:r>
            <a:r>
              <a:rPr lang="en-US" altLang="en-US" sz="2800" dirty="0"/>
              <a:t>	</a:t>
            </a:r>
            <a:r>
              <a:rPr lang="en-US" altLang="en-US" sz="2800" dirty="0" smtClean="0"/>
              <a:t>	</a:t>
            </a:r>
            <a:endParaRPr lang="en-US" altLang="en-US" sz="3281" dirty="0" smtClean="0"/>
          </a:p>
        </p:txBody>
      </p:sp>
      <p:sp>
        <p:nvSpPr>
          <p:cNvPr id="13" name="Rounded Rectangular Callout 12"/>
          <p:cNvSpPr/>
          <p:nvPr/>
        </p:nvSpPr>
        <p:spPr>
          <a:xfrm>
            <a:off x="5618132" y="4510666"/>
            <a:ext cx="3733800" cy="1905000"/>
          </a:xfrm>
          <a:prstGeom prst="wedgeRoundRectCallout">
            <a:avLst>
              <a:gd name="adj1" fmla="val -65613"/>
              <a:gd name="adj2" fmla="val -2059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It’s </a:t>
            </a:r>
            <a:r>
              <a:rPr lang="en-US" sz="3600" dirty="0" smtClean="0">
                <a:solidFill>
                  <a:srgbClr val="ED7D31"/>
                </a:solidFill>
              </a:rPr>
              <a:t>confusing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that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you write a “</a:t>
            </a:r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”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in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order to get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3600" dirty="0" smtClean="0">
                <a:solidFill>
                  <a:schemeClr val="tx1"/>
                </a:solidFill>
              </a:rPr>
              <a:t> element.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5618132" y="2224666"/>
            <a:ext cx="3733800" cy="1905000"/>
          </a:xfrm>
          <a:prstGeom prst="wedgeRoundRectCallout">
            <a:avLst>
              <a:gd name="adj1" fmla="val -19176"/>
              <a:gd name="adj2" fmla="val 791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To fix this, I have invented my own words, which I will use in class.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1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341532" y="4434466"/>
            <a:ext cx="2075081" cy="2209800"/>
            <a:chOff x="2502694" y="4572000"/>
            <a:chExt cx="2075081" cy="220980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688336" y="6620256"/>
              <a:ext cx="188366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931855" y="481828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931855" y="5202936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931855" y="5586984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931855" y="597103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807494" y="4572000"/>
              <a:ext cx="6858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83694" y="5029200"/>
              <a:ext cx="11430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78894" y="5410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07494" y="5791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02694" y="6324600"/>
              <a:ext cx="324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5160932" y="4434466"/>
            <a:ext cx="2075079" cy="2209800"/>
            <a:chOff x="2502696" y="4572000"/>
            <a:chExt cx="2075079" cy="220980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931855" y="5586984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94111" y="6620256"/>
              <a:ext cx="188366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31855" y="481828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31855" y="5202936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931855" y="597103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07494" y="4572000"/>
              <a:ext cx="779681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83695" y="5029200"/>
              <a:ext cx="627281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8895" y="5410200"/>
              <a:ext cx="932081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07495" y="5791200"/>
              <a:ext cx="932081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02696" y="6324600"/>
              <a:ext cx="77968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Lists: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92894" y="1066800"/>
            <a:ext cx="9059037" cy="56536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A list contains items separated by commas and enclosed within square </a:t>
            </a:r>
            <a:r>
              <a:rPr lang="en-US" altLang="en-US" sz="3600" dirty="0" smtClean="0"/>
              <a:t>brackets, </a:t>
            </a:r>
            <a:r>
              <a:rPr lang="en-US" altLang="en-US" sz="3600" b="1" dirty="0" smtClean="0"/>
              <a:t>[ ]</a:t>
            </a:r>
            <a:r>
              <a:rPr lang="en-US" altLang="en-US" sz="3600" dirty="0" smtClean="0"/>
              <a:t>.</a:t>
            </a:r>
            <a:endParaRPr lang="en-US" altLang="en-US" sz="3600" dirty="0"/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Lists are similar to arrays in </a:t>
            </a:r>
            <a:r>
              <a:rPr lang="en-US" altLang="en-US" sz="3600" dirty="0" smtClean="0"/>
              <a:t>C.</a:t>
            </a:r>
            <a:br>
              <a:rPr lang="en-US" altLang="en-US" sz="3600" dirty="0" smtClean="0"/>
            </a:br>
            <a:r>
              <a:rPr lang="en-US" altLang="en-US" sz="3600" dirty="0" smtClean="0"/>
              <a:t>But </a:t>
            </a:r>
            <a:r>
              <a:rPr lang="en-US" altLang="en-US" sz="3600" dirty="0"/>
              <a:t>items in a list can be different data types.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3600" dirty="0"/>
              <a:t>The </a:t>
            </a:r>
            <a:r>
              <a:rPr lang="en-US" altLang="en-US" sz="3600" dirty="0" smtClean="0"/>
              <a:t>stored values are accessed by </a:t>
            </a:r>
            <a:r>
              <a:rPr lang="en-US" altLang="en-US" sz="3600" dirty="0"/>
              <a:t>the slice </a:t>
            </a:r>
            <a:r>
              <a:rPr lang="en-US" altLang="en-US" sz="3600" dirty="0" smtClean="0"/>
              <a:t>operators </a:t>
            </a:r>
            <a:r>
              <a:rPr lang="en-US" altLang="en-US" sz="3600" dirty="0"/>
              <a:t>( [ ] and [ : ] </a:t>
            </a:r>
            <a:r>
              <a:rPr lang="en-US" altLang="en-US" sz="3600" spc="-500" dirty="0"/>
              <a:t>)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.  Indices count from 0: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altLang="en-US" sz="2800" dirty="0" smtClean="0"/>
              <a:t>First (1</a:t>
            </a:r>
            <a:r>
              <a:rPr lang="en-US" altLang="en-US" sz="2800" baseline="30000" dirty="0" smtClean="0"/>
              <a:t>st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L[0] 		</a:t>
            </a:r>
            <a:r>
              <a:rPr lang="en-US" altLang="en-US" sz="2800" dirty="0" smtClean="0">
                <a:solidFill>
                  <a:srgbClr val="ED7D31"/>
                </a:solidFill>
              </a:rPr>
              <a:t>Zeroth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rgbClr val="ED7D31"/>
                </a:solidFill>
              </a:rPr>
              <a:t>(0</a:t>
            </a:r>
            <a:r>
              <a:rPr lang="en-US" altLang="en-US" sz="2800" baseline="30000" dirty="0" smtClean="0">
                <a:solidFill>
                  <a:srgbClr val="ED7D31"/>
                </a:solidFill>
              </a:rPr>
              <a:t>th</a:t>
            </a:r>
            <a:r>
              <a:rPr lang="en-US" altLang="en-US" sz="2800" dirty="0" smtClean="0">
                <a:solidFill>
                  <a:srgbClr val="ED7D31"/>
                </a:solidFill>
              </a:rPr>
              <a:t>) </a:t>
            </a:r>
            <a:r>
              <a:rPr lang="en-US" altLang="en-US" sz="2800" dirty="0" smtClean="0"/>
              <a:t>element 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Second (2</a:t>
            </a:r>
            <a:r>
              <a:rPr lang="en-US" altLang="en-US" sz="2800" baseline="30000" dirty="0" smtClean="0"/>
              <a:t>nd</a:t>
            </a:r>
            <a:r>
              <a:rPr lang="en-US" altLang="en-US" sz="2800" dirty="0" smtClean="0"/>
              <a:t>) element</a:t>
            </a:r>
            <a:r>
              <a:rPr lang="en-US" altLang="en-US" sz="1050" dirty="0" smtClean="0"/>
              <a:t> 	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L[1] 		</a:t>
            </a:r>
            <a:r>
              <a:rPr lang="en-US" altLang="en-US" sz="2000" dirty="0" smtClean="0"/>
              <a:t> </a:t>
            </a:r>
            <a:r>
              <a:rPr lang="en-US" altLang="en-US" sz="2800" dirty="0" err="1" smtClean="0">
                <a:solidFill>
                  <a:srgbClr val="ED7D31"/>
                </a:solidFill>
              </a:rPr>
              <a:t>Oneth</a:t>
            </a:r>
            <a:r>
              <a:rPr lang="en-US" altLang="en-US" sz="2800" dirty="0" smtClean="0">
                <a:solidFill>
                  <a:srgbClr val="ED7D31"/>
                </a:solidFill>
              </a:rPr>
              <a:t> (1</a:t>
            </a:r>
            <a:r>
              <a:rPr lang="en-US" altLang="en-US" sz="2800" baseline="30000" dirty="0" smtClean="0">
                <a:solidFill>
                  <a:srgbClr val="ED7D31"/>
                </a:solidFill>
              </a:rPr>
              <a:t>th</a:t>
            </a:r>
            <a:r>
              <a:rPr lang="en-US" altLang="en-US" sz="2800" dirty="0" smtClean="0">
                <a:solidFill>
                  <a:srgbClr val="ED7D31"/>
                </a:solidFill>
              </a:rPr>
              <a:t>) </a:t>
            </a:r>
            <a:r>
              <a:rPr lang="en-US" altLang="en-US" sz="2800" dirty="0"/>
              <a:t>element </a:t>
            </a:r>
            <a:endParaRPr lang="en-US" altLang="en-US" sz="2800" dirty="0" smtClean="0"/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/>
              <a:t>Third (3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) element 	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/>
              <a:t>L[2] 		</a:t>
            </a:r>
            <a:r>
              <a:rPr lang="en-US" altLang="en-US" sz="2000" dirty="0" smtClean="0"/>
              <a:t> </a:t>
            </a:r>
            <a:r>
              <a:rPr lang="en-US" altLang="en-US" sz="2800" dirty="0" err="1" smtClean="0">
                <a:solidFill>
                  <a:srgbClr val="ED7D31"/>
                </a:solidFill>
              </a:rPr>
              <a:t>Twoth</a:t>
            </a:r>
            <a:r>
              <a:rPr lang="en-US" altLang="en-US" sz="2800" dirty="0" smtClean="0">
                <a:solidFill>
                  <a:srgbClr val="ED7D31"/>
                </a:solidFill>
              </a:rPr>
              <a:t> </a:t>
            </a:r>
            <a:r>
              <a:rPr lang="en-US" altLang="en-US" sz="2800" dirty="0">
                <a:solidFill>
                  <a:srgbClr val="ED7D31"/>
                </a:solidFill>
              </a:rPr>
              <a:t>(2</a:t>
            </a:r>
            <a:r>
              <a:rPr lang="en-US" altLang="en-US" sz="2800" baseline="30000" dirty="0">
                <a:solidFill>
                  <a:srgbClr val="ED7D31"/>
                </a:solidFill>
              </a:rPr>
              <a:t>th</a:t>
            </a:r>
            <a:r>
              <a:rPr lang="en-US" altLang="en-US" sz="2800" dirty="0">
                <a:solidFill>
                  <a:srgbClr val="ED7D31"/>
                </a:solidFill>
              </a:rPr>
              <a:t>) </a:t>
            </a:r>
            <a:r>
              <a:rPr lang="en-US" altLang="en-US" sz="2800" dirty="0"/>
              <a:t>element 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Fourth (4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L[3] 	      </a:t>
            </a:r>
            <a:r>
              <a:rPr lang="en-US" altLang="en-US" sz="2000" dirty="0" smtClean="0"/>
              <a:t> </a:t>
            </a:r>
            <a:r>
              <a:rPr lang="en-US" altLang="en-US" sz="200" dirty="0" smtClean="0"/>
              <a:t> </a:t>
            </a:r>
            <a:r>
              <a:rPr lang="en-US" altLang="en-US" sz="2800" dirty="0" err="1" smtClean="0">
                <a:solidFill>
                  <a:srgbClr val="ED7D31"/>
                </a:solidFill>
              </a:rPr>
              <a:t>Threeth</a:t>
            </a:r>
            <a:r>
              <a:rPr lang="en-US" altLang="en-US" sz="2800" dirty="0" smtClean="0">
                <a:solidFill>
                  <a:srgbClr val="ED7D31"/>
                </a:solidFill>
              </a:rPr>
              <a:t> (3</a:t>
            </a:r>
            <a:r>
              <a:rPr lang="en-US" altLang="en-US" sz="2800" baseline="30000" dirty="0" smtClean="0">
                <a:solidFill>
                  <a:srgbClr val="ED7D31"/>
                </a:solidFill>
              </a:rPr>
              <a:t>th</a:t>
            </a:r>
            <a:r>
              <a:rPr lang="en-US" altLang="en-US" sz="2800" dirty="0" smtClean="0">
                <a:solidFill>
                  <a:srgbClr val="ED7D31"/>
                </a:solidFill>
              </a:rPr>
              <a:t>) </a:t>
            </a:r>
            <a:r>
              <a:rPr lang="en-US" altLang="en-US" sz="2800" dirty="0"/>
              <a:t>element </a:t>
            </a:r>
            <a:endParaRPr lang="en-US" altLang="en-US" sz="2800" dirty="0" smtClean="0"/>
          </a:p>
          <a:p>
            <a:pPr marL="364871" lvl="1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800" spc="500" dirty="0" smtClean="0"/>
              <a:t>  </a:t>
            </a:r>
            <a:r>
              <a:rPr lang="en-US" altLang="en-US" sz="2800" spc="1000" dirty="0" smtClean="0"/>
              <a:t> </a:t>
            </a:r>
            <a:r>
              <a:rPr lang="en-US" altLang="en-US" sz="2800" spc="2500" dirty="0" smtClean="0"/>
              <a:t>...							</a:t>
            </a:r>
            <a:r>
              <a:rPr lang="en-US" altLang="en-US" sz="2800" spc="1000" dirty="0" smtClean="0"/>
              <a:t>  </a:t>
            </a:r>
            <a:r>
              <a:rPr lang="en-US" altLang="en-US" sz="2800" dirty="0" smtClean="0"/>
              <a:t> </a:t>
            </a:r>
            <a:r>
              <a:rPr lang="en-US" altLang="en-US" sz="2800" spc="2500" dirty="0" smtClean="0"/>
              <a:t>...</a:t>
            </a:r>
          </a:p>
          <a:p>
            <a:pPr marL="364871" lvl="1" indent="0">
              <a:lnSpc>
                <a:spcPct val="7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sz="2800" dirty="0"/>
              <a:t>Last element 	      </a:t>
            </a:r>
            <a:r>
              <a:rPr lang="en-US" altLang="en-US" sz="1000" dirty="0"/>
              <a:t>   </a:t>
            </a:r>
            <a:r>
              <a:rPr lang="en-US" altLang="en-US" sz="2800" dirty="0">
                <a:solidFill>
                  <a:schemeClr val="bg1"/>
                </a:solidFill>
              </a:rPr>
              <a:t> 	    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2800" dirty="0"/>
              <a:t>L[-1</a:t>
            </a:r>
            <a:r>
              <a:rPr lang="en-US" altLang="en-US" sz="2800" dirty="0" smtClean="0"/>
              <a:t>] 	</a:t>
            </a:r>
            <a:r>
              <a:rPr lang="en-US" altLang="en-US" sz="2800" dirty="0"/>
              <a:t>	 </a:t>
            </a:r>
            <a:r>
              <a:rPr lang="en-US" altLang="en-US" sz="2800" dirty="0" smtClean="0"/>
              <a:t>  </a:t>
            </a:r>
            <a:r>
              <a:rPr lang="en-US" altLang="en-US" sz="1400" dirty="0" smtClean="0"/>
              <a:t> </a:t>
            </a:r>
            <a:r>
              <a:rPr lang="en-US" altLang="en-US" sz="2800" dirty="0" smtClean="0">
                <a:solidFill>
                  <a:srgbClr val="ED7D31"/>
                </a:solidFill>
              </a:rPr>
              <a:t>Back-first </a:t>
            </a:r>
            <a:r>
              <a:rPr lang="en-US" altLang="en-US" sz="2800" dirty="0"/>
              <a:t>element </a:t>
            </a:r>
            <a:endParaRPr lang="en-US" altLang="en-US" sz="3281" dirty="0" smtClean="0"/>
          </a:p>
        </p:txBody>
      </p:sp>
      <p:sp>
        <p:nvSpPr>
          <p:cNvPr id="42" name="Rounded Rectangular Callout 41"/>
          <p:cNvSpPr/>
          <p:nvPr/>
        </p:nvSpPr>
        <p:spPr>
          <a:xfrm>
            <a:off x="5618132" y="2224666"/>
            <a:ext cx="3733800" cy="1905000"/>
          </a:xfrm>
          <a:prstGeom prst="wedgeRoundRectCallout">
            <a:avLst>
              <a:gd name="adj1" fmla="val -19176"/>
              <a:gd name="adj2" fmla="val 791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To fix this, I have invented my own words, which I will use in class.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584351" y="4830912"/>
            <a:ext cx="2144543" cy="395312"/>
            <a:chOff x="3584351" y="4830912"/>
            <a:chExt cx="2144543" cy="395312"/>
          </a:xfrm>
        </p:grpSpPr>
        <p:sp>
          <p:nvSpPr>
            <p:cNvPr id="20" name="Left Brace 19"/>
            <p:cNvSpPr/>
            <p:nvPr/>
          </p:nvSpPr>
          <p:spPr>
            <a:xfrm rot="5400000" flipV="1">
              <a:off x="4558111" y="4055441"/>
              <a:ext cx="197023" cy="2144543"/>
            </a:xfrm>
            <a:prstGeom prst="leftBrace">
              <a:avLst>
                <a:gd name="adj1" fmla="val 53445"/>
                <a:gd name="adj2" fmla="val 4976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06325" y="4830912"/>
              <a:ext cx="282369" cy="198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Accessing Values in Lists: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134" y="1042220"/>
            <a:ext cx="9151759" cy="1700980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 </a:t>
            </a:r>
            <a:r>
              <a:rPr lang="en-US" sz="3600" dirty="0"/>
              <a:t>the square brackets for slicing along with the index or indices to obtain </a:t>
            </a:r>
            <a:r>
              <a:rPr lang="en-US" sz="3600" dirty="0" smtClean="0"/>
              <a:t>the value (or values) at </a:t>
            </a:r>
            <a:r>
              <a:rPr lang="en-US" sz="3600" dirty="0"/>
              <a:t>that </a:t>
            </a:r>
            <a:r>
              <a:rPr lang="en-US" sz="3600" dirty="0" smtClean="0"/>
              <a:t>index (or index range):</a:t>
            </a:r>
            <a:endParaRPr lang="en-US" sz="2935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2894" y="2590800"/>
            <a:ext cx="9151759" cy="4188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endParaRPr lang="en-US" sz="1600" spc="-30" dirty="0" smtClean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spc="-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 list1 = [1, 2, 3, 4, 5, 6, 7]; </a:t>
            </a: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 list2 = [</a:t>
            </a:r>
            <a:r>
              <a:rPr lang="en-US" sz="2800" spc="-200" dirty="0" smtClean="0"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60" dirty="0" err="1" smtClean="0"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400" dirty="0" smtClean="0"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spc="-200" dirty="0" smtClean="0"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60" dirty="0" err="1" smtClean="0"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400" dirty="0" smtClean="0"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, 201</a:t>
            </a:r>
            <a:r>
              <a:rPr lang="en-US" sz="2800" spc="-400" dirty="0" smtClean="0">
                <a:latin typeface="Lucida Console" panose="020B0609040504020204" pitchFamily="49" charset="0"/>
                <a:cs typeface="Courier New" pitchFamily="49" charset="0"/>
              </a:rPr>
              <a:t>7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, 2019]; </a:t>
            </a: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 print ("list2[0]: ", list2[0])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list2[0]: </a:t>
            </a:r>
            <a:r>
              <a:rPr lang="en-US" sz="2800" dirty="0" err="1" smtClean="0"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 print ("list1[1:5]: ", list1[1:5])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list1[1:5]: [2, 3, 4, 5] 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2895" y="2590800"/>
            <a:ext cx="137159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endParaRPr lang="en-US" sz="1600" spc="-30" dirty="0" smtClean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800" spc="-6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6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6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8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322094" y="2224666"/>
            <a:ext cx="3810000" cy="1432934"/>
          </a:xfrm>
          <a:prstGeom prst="wedgeRoundRectCallout">
            <a:avLst>
              <a:gd name="adj1" fmla="val 18652"/>
              <a:gd name="adj2" fmla="val 12021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Ranges are left-inclusive, but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not right inclusive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50094" y="2057400"/>
            <a:ext cx="3505200" cy="2347334"/>
          </a:xfrm>
          <a:prstGeom prst="wedgeRoundRectCallout">
            <a:avLst>
              <a:gd name="adj1" fmla="val 85620"/>
              <a:gd name="adj2" fmla="val -64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600" dirty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FF0000"/>
                </a:solidFill>
              </a:rPr>
              <a:t>his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spc="-50" dirty="0" smtClean="0">
                <a:solidFill>
                  <a:srgbClr val="FF0000"/>
                </a:solidFill>
              </a:rPr>
              <a:t>feature</a:t>
            </a:r>
            <a:r>
              <a:rPr lang="en-US" sz="3200" spc="-50" dirty="0">
                <a:solidFill>
                  <a:schemeClr val="tx1"/>
                </a:solidFill>
              </a:rPr>
              <a:t/>
            </a:r>
            <a:br>
              <a:rPr lang="en-US" sz="3200" spc="-50" dirty="0">
                <a:solidFill>
                  <a:schemeClr val="tx1"/>
                </a:solidFill>
              </a:rPr>
            </a:br>
            <a:r>
              <a:rPr lang="en-US" sz="3600" spc="-50" dirty="0" smtClean="0">
                <a:solidFill>
                  <a:schemeClr val="tx1"/>
                </a:solidFill>
              </a:rPr>
              <a:t>lets us say: </a:t>
            </a:r>
            <a:br>
              <a:rPr lang="en-US" sz="3600" spc="-5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since </a:t>
            </a:r>
            <a:r>
              <a:rPr lang="en-US" sz="3600" b="1" dirty="0" smtClean="0">
                <a:solidFill>
                  <a:schemeClr val="tx1"/>
                </a:solidFill>
              </a:rPr>
              <a:t>5-1=4</a:t>
            </a:r>
            <a:r>
              <a:rPr lang="en-US" sz="3600" dirty="0" smtClean="0">
                <a:solidFill>
                  <a:schemeClr val="tx1"/>
                </a:solidFill>
              </a:rPr>
              <a:t>, the answer will have </a:t>
            </a:r>
            <a:r>
              <a:rPr lang="en-US" sz="3600" b="1" dirty="0" smtClean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 elements.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31294" y="3276600"/>
            <a:ext cx="5181600" cy="144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64494" y="3276600"/>
            <a:ext cx="12954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4560094" y="5181600"/>
            <a:ext cx="2590800" cy="1676400"/>
          </a:xfrm>
          <a:prstGeom prst="wedgeRoundRectCallout">
            <a:avLst>
              <a:gd name="adj1" fmla="val 68945"/>
              <a:gd name="adj2" fmla="val -7024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75000"/>
              </a:lnSpc>
            </a:pPr>
            <a:r>
              <a:rPr lang="en-US" sz="3600" dirty="0">
                <a:solidFill>
                  <a:schemeClr val="tx1"/>
                </a:solidFill>
              </a:rPr>
              <a:t>O</a:t>
            </a:r>
            <a:r>
              <a:rPr lang="en-US" sz="3600" dirty="0" smtClean="0">
                <a:solidFill>
                  <a:schemeClr val="tx1"/>
                </a:solidFill>
              </a:rPr>
              <a:t>n the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left-side,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spc="-20" dirty="0" smtClean="0">
                <a:solidFill>
                  <a:schemeClr val="tx1"/>
                </a:solidFill>
              </a:rPr>
              <a:t>I say “</a:t>
            </a:r>
            <a:r>
              <a:rPr lang="en-US" sz="3600" spc="-20" dirty="0" err="1" smtClean="0">
                <a:solidFill>
                  <a:schemeClr val="tx1"/>
                </a:solidFill>
              </a:rPr>
              <a:t>oneth</a:t>
            </a:r>
            <a:r>
              <a:rPr lang="en-US" sz="3600" spc="-20" dirty="0" smtClean="0">
                <a:solidFill>
                  <a:schemeClr val="tx1"/>
                </a:solidFill>
              </a:rPr>
              <a:t>”</a:t>
            </a:r>
          </a:p>
          <a:p>
            <a:pPr algn="ctr">
              <a:lnSpc>
                <a:spcPct val="75000"/>
              </a:lnSpc>
            </a:pPr>
            <a:r>
              <a:rPr lang="en-US" sz="3600" spc="-100" dirty="0" smtClean="0">
                <a:solidFill>
                  <a:schemeClr val="tx1"/>
                </a:solidFill>
              </a:rPr>
              <a:t>(not second)</a:t>
            </a:r>
            <a:endParaRPr lang="en-US" sz="3600" spc="-100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7074694" y="5181600"/>
            <a:ext cx="2426494" cy="1664898"/>
          </a:xfrm>
          <a:prstGeom prst="wedgeRoundRectCallout">
            <a:avLst>
              <a:gd name="adj1" fmla="val 340"/>
              <a:gd name="adj2" fmla="val -6693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5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But on the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right-side,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I say “fifth” </a:t>
            </a:r>
          </a:p>
          <a:p>
            <a:pPr algn="ctr">
              <a:lnSpc>
                <a:spcPct val="75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not </a:t>
            </a:r>
            <a:r>
              <a:rPr lang="en-US" sz="3600" dirty="0" err="1" smtClean="0">
                <a:solidFill>
                  <a:srgbClr val="FF0000"/>
                </a:solidFill>
              </a:rPr>
              <a:t>fiveth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50894" y="3505200"/>
            <a:ext cx="1143000" cy="289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40694" y="4191000"/>
            <a:ext cx="28956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7" cy="1268567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List Operators:</a:t>
            </a:r>
            <a:br>
              <a:rPr lang="en-US" altLang="en-US" sz="4400" dirty="0">
                <a:solidFill>
                  <a:srgbClr val="0070C0"/>
                </a:solidFill>
              </a:rPr>
            </a:br>
            <a:r>
              <a:rPr lang="en-US" altLang="en-US" sz="31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(Let a = [1,"Hello!",6,4,5,7])</a:t>
            </a:r>
            <a:endParaRPr lang="en-US" altLang="en-US" sz="3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38" y="1297461"/>
            <a:ext cx="9242854" cy="487474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84412"/>
              </p:ext>
            </p:extLst>
          </p:nvPr>
        </p:nvGraphicFramePr>
        <p:xfrm>
          <a:off x="383459" y="1649008"/>
          <a:ext cx="8884619" cy="498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6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44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729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9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Operator</a:t>
                      </a:r>
                    </a:p>
                  </a:txBody>
                  <a:tcPr marL="8287" marR="828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8287" marR="828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Example</a:t>
                      </a:r>
                    </a:p>
                  </a:txBody>
                  <a:tcPr marL="8287" marR="8287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8131">
                <a:tc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 smtClean="0">
                        <a:solidFill>
                          <a:srgbClr val="FF33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1" i="0" u="none" strike="noStrike" dirty="0" smtClean="0">
                          <a:solidFill>
                            <a:srgbClr val="FF3300"/>
                          </a:solidFill>
                          <a:latin typeface="Verdana"/>
                        </a:rPr>
                        <a:t>[] / [ : ]</a:t>
                      </a:r>
                      <a:endParaRPr lang="en-US" sz="1800" b="1" i="0" u="none" strike="noStrike" dirty="0">
                        <a:solidFill>
                          <a:srgbClr val="FF33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Slices (with indices starting from 0)</a:t>
                      </a: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a[4] → 5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a[3:] → [4,5,7]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a[:1] → [1]</a:t>
                      </a:r>
                    </a:p>
                  </a:txBody>
                  <a:tcPr marL="8287" marR="8287" marT="9525" marB="0"/>
                </a:tc>
              </a:tr>
              <a:tr h="898131">
                <a:tc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 smtClean="0">
                        <a:solidFill>
                          <a:srgbClr val="FF33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1" i="0" u="none" strike="noStrike" dirty="0" smtClean="0">
                          <a:solidFill>
                            <a:srgbClr val="FF3300"/>
                          </a:solidFill>
                          <a:latin typeface="Verdana"/>
                        </a:rPr>
                        <a:t>+</a:t>
                      </a:r>
                      <a:endParaRPr lang="en-US" sz="1800" b="1" i="0" u="none" strike="noStrike" dirty="0">
                        <a:solidFill>
                          <a:srgbClr val="FF33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Concatenation</a:t>
                      </a:r>
                    </a:p>
                    <a:p>
                      <a:pPr algn="l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a+["x"] → [1,'Hello!',6,4,5,7,'x']</a:t>
                      </a:r>
                    </a:p>
                  </a:txBody>
                  <a:tcPr marL="8287" marR="8287" marT="9525" marB="0" anchor="ctr"/>
                </a:tc>
              </a:tr>
              <a:tr h="898131">
                <a:tc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 smtClean="0">
                        <a:solidFill>
                          <a:srgbClr val="FF33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1" i="0" u="none" strike="noStrike" dirty="0" smtClean="0">
                          <a:solidFill>
                            <a:srgbClr val="FF3300"/>
                          </a:solidFill>
                          <a:latin typeface="Verdana"/>
                        </a:rPr>
                        <a:t>*</a:t>
                      </a:r>
                      <a:endParaRPr lang="en-US" sz="1800" b="1" i="0" u="none" strike="noStrike" dirty="0">
                        <a:solidFill>
                          <a:srgbClr val="FF33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Repetition</a:t>
                      </a: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a*2 → [1,'Hello!',6,4,5,7,1,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'Hello!',6,4,5,7]</a:t>
                      </a:r>
                    </a:p>
                  </a:txBody>
                  <a:tcPr marL="8287" marR="8287" marT="9525" marB="0"/>
                </a:tc>
              </a:tr>
              <a:tr h="898131">
                <a:tc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 smtClean="0">
                        <a:solidFill>
                          <a:srgbClr val="FF33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1" i="0" u="none" strike="noStrike" dirty="0" smtClean="0">
                          <a:solidFill>
                            <a:srgbClr val="FF3300"/>
                          </a:solidFill>
                          <a:latin typeface="Verdana"/>
                        </a:rPr>
                        <a:t>in</a:t>
                      </a:r>
                      <a:endParaRPr lang="en-US" sz="1800" b="1" i="0" u="none" strike="noStrike" dirty="0">
                        <a:solidFill>
                          <a:srgbClr val="FF33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True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if it finds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value in the 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 smtClean="0">
                        <a:solidFill>
                          <a:srgbClr val="FF33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Verdana"/>
                        </a:rPr>
                        <a:t>print("ell" in a) </a:t>
                      </a:r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FF33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287" marR="8287" marT="952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8131">
                <a:tc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 smtClean="0">
                        <a:solidFill>
                          <a:srgbClr val="FF33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1" i="0" u="none" strike="noStrike" dirty="0" smtClean="0">
                          <a:solidFill>
                            <a:srgbClr val="FF3300"/>
                          </a:solidFill>
                          <a:latin typeface="Verdana"/>
                        </a:rPr>
                        <a:t>not </a:t>
                      </a:r>
                      <a:r>
                        <a:rPr lang="en-US" sz="1800" b="1" i="0" u="none" strike="noStrike" dirty="0">
                          <a:solidFill>
                            <a:srgbClr val="FF3300"/>
                          </a:solidFill>
                          <a:latin typeface="Verdana"/>
                        </a:rPr>
                        <a:t>in</a:t>
                      </a: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True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if it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doesn’t find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value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 the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Verdana"/>
                        </a:rPr>
                        <a:t>print("Hello!" not in a) </a:t>
                      </a:r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FF33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FF33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287" marR="8287" marT="952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  <a:endParaRPr lang="en-US" alt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In languages that use declarations (</a:t>
            </a:r>
            <a:r>
              <a:rPr lang="en-US" altLang="en-US" sz="3600" dirty="0" err="1">
                <a:solidFill>
                  <a:schemeClr val="bg1">
                    <a:lumMod val="75000"/>
                  </a:schemeClr>
                </a:solidFill>
              </a:rPr>
              <a:t>eg</a:t>
            </a:r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, C++):</a:t>
            </a:r>
            <a:endParaRPr lang="en-US" altLang="en-US" sz="3302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chemeClr val="bg1">
                    <a:lumMod val="75000"/>
                  </a:schemeClr>
                </a:solidFill>
              </a:rPr>
              <a:t>Declaring</a:t>
            </a:r>
            <a:r>
              <a:rPr lang="en-US" altLang="en-US" sz="3027" dirty="0">
                <a:solidFill>
                  <a:schemeClr val="bg1">
                    <a:lumMod val="75000"/>
                  </a:schemeClr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chemeClr val="bg1">
                    <a:lumMod val="75000"/>
                  </a:schemeClr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 smtClean="0">
                <a:solidFill>
                  <a:schemeClr val="bg1">
                    <a:lumMod val="50000"/>
                  </a:schemeClr>
                </a:solidFill>
              </a:rPr>
              <a:t>Assigning</a:t>
            </a:r>
            <a:r>
              <a:rPr lang="en-US" altLang="en-US" sz="3027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to a variable reserves </a:t>
            </a:r>
            <a:r>
              <a:rPr lang="en-US" altLang="en-US" sz="3027" dirty="0" smtClean="0">
                <a:solidFill>
                  <a:schemeClr val="bg1">
                    <a:lumMod val="50000"/>
                  </a:schemeClr>
                </a:solidFill>
              </a:rPr>
              <a:t>its 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space in memory.</a:t>
            </a:r>
          </a:p>
          <a:p>
            <a:pPr lvl="1"/>
            <a:r>
              <a:rPr lang="en-US" altLang="en-US" sz="3027" dirty="0">
                <a:solidFill>
                  <a:srgbClr val="FF0000"/>
                </a:solidFill>
              </a:rPr>
              <a:t>W</a:t>
            </a:r>
            <a:r>
              <a:rPr lang="en-US" altLang="en-US" sz="3027" spc="-100" dirty="0">
                <a:solidFill>
                  <a:srgbClr val="FF0000"/>
                </a:solidFill>
              </a:rPr>
              <a:t>h</a:t>
            </a:r>
            <a:r>
              <a:rPr lang="en-US" altLang="en-US" sz="3027" dirty="0">
                <a:solidFill>
                  <a:srgbClr val="FF0000"/>
                </a:solidFill>
              </a:rPr>
              <a:t>a</a:t>
            </a:r>
            <a:r>
              <a:rPr lang="en-US" altLang="en-US" sz="3027" spc="-100" dirty="0">
                <a:solidFill>
                  <a:srgbClr val="FF0000"/>
                </a:solidFill>
              </a:rPr>
              <a:t>t’</a:t>
            </a:r>
            <a:r>
              <a:rPr lang="en-US" altLang="en-US" sz="3027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spc="-70" dirty="0">
                <a:solidFill>
                  <a:srgbClr val="FF0000"/>
                </a:solidFill>
              </a:rPr>
              <a:t>bein</a:t>
            </a:r>
            <a:r>
              <a:rPr lang="en-US" altLang="en-US" sz="3027" dirty="0">
                <a:solidFill>
                  <a:srgbClr val="FF0000"/>
                </a:solidFill>
              </a:rPr>
              <a:t>g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assi</a:t>
            </a:r>
            <a:r>
              <a:rPr lang="en-US" altLang="en-US" sz="3027" spc="-40" dirty="0">
                <a:solidFill>
                  <a:srgbClr val="FF0000"/>
                </a:solidFill>
              </a:rPr>
              <a:t>gned</a:t>
            </a:r>
            <a:r>
              <a:rPr lang="en-US" altLang="en-US" sz="2800" spc="-40" dirty="0">
                <a:solidFill>
                  <a:srgbClr val="FF0000"/>
                </a:solidFill>
              </a:rPr>
              <a:t> </a:t>
            </a:r>
            <a:r>
              <a:rPr lang="en-US" altLang="en-US" sz="3027" spc="-40" dirty="0">
                <a:solidFill>
                  <a:srgbClr val="FF0000"/>
                </a:solidFill>
              </a:rPr>
              <a:t>d</a:t>
            </a:r>
            <a:r>
              <a:rPr lang="en-US" altLang="en-US" sz="3027" dirty="0">
                <a:solidFill>
                  <a:srgbClr val="FF0000"/>
                </a:solidFill>
              </a:rPr>
              <a:t>et</a:t>
            </a:r>
            <a:r>
              <a:rPr lang="en-US" altLang="en-US" sz="3027" spc="-40" dirty="0">
                <a:solidFill>
                  <a:srgbClr val="FF0000"/>
                </a:solidFill>
              </a:rPr>
              <a:t>e</a:t>
            </a:r>
            <a:r>
              <a:rPr lang="en-US" altLang="en-US" sz="3027" dirty="0">
                <a:solidFill>
                  <a:srgbClr val="FF0000"/>
                </a:solidFill>
              </a:rPr>
              <a:t>r</a:t>
            </a:r>
            <a:r>
              <a:rPr lang="en-US" altLang="en-US" sz="3027" spc="-40" dirty="0">
                <a:solidFill>
                  <a:srgbClr val="FF0000"/>
                </a:solidFill>
              </a:rPr>
              <a:t>min</a:t>
            </a:r>
            <a:r>
              <a:rPr lang="en-US" altLang="en-US" sz="3027" dirty="0">
                <a:solidFill>
                  <a:srgbClr val="FF0000"/>
                </a:solidFill>
              </a:rPr>
              <a:t>es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its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</a:t>
            </a:r>
            <a:r>
              <a:rPr lang="en-US" altLang="en-US" sz="3027" spc="-40" dirty="0">
                <a:solidFill>
                  <a:srgbClr val="FF0000"/>
                </a:solidFill>
              </a:rPr>
              <a:t>ype</a:t>
            </a:r>
            <a:r>
              <a:rPr lang="en-US" altLang="en-US" sz="2800" spc="-40" dirty="0">
                <a:solidFill>
                  <a:srgbClr val="FF0000"/>
                </a:solidFill>
              </a:rPr>
              <a:t> </a:t>
            </a:r>
            <a:r>
              <a:rPr lang="en-US" altLang="en-US" sz="3027" spc="-40" dirty="0">
                <a:solidFill>
                  <a:srgbClr val="FF0000"/>
                </a:solidFill>
              </a:rPr>
              <a:t>an</a:t>
            </a:r>
            <a:r>
              <a:rPr lang="en-US" altLang="en-US" sz="3027" dirty="0">
                <a:solidFill>
                  <a:srgbClr val="FF0000"/>
                </a:solidFill>
              </a:rPr>
              <a:t>d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</a:t>
            </a:r>
            <a:r>
              <a:rPr lang="en-US" altLang="en-US" sz="3027" spc="-100" dirty="0">
                <a:solidFill>
                  <a:srgbClr val="FF0000"/>
                </a:solidFill>
              </a:rPr>
              <a:t>h</a:t>
            </a:r>
            <a:r>
              <a:rPr lang="en-US" altLang="en-US" sz="3027" dirty="0">
                <a:solidFill>
                  <a:srgbClr val="FF0000"/>
                </a:solidFill>
              </a:rPr>
              <a:t>u</a:t>
            </a:r>
            <a:r>
              <a:rPr lang="en-US" altLang="en-US" sz="3027" spc="-200" dirty="0">
                <a:solidFill>
                  <a:srgbClr val="FF0000"/>
                </a:solidFill>
              </a:rPr>
              <a:t>s</a:t>
            </a:r>
            <a:r>
              <a:rPr lang="en-US" altLang="en-US" sz="3027" dirty="0">
                <a:solidFill>
                  <a:srgbClr val="FF0000"/>
                </a:solidFill>
              </a:rPr>
              <a:t>,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siz</a:t>
            </a:r>
            <a:r>
              <a:rPr lang="en-US" altLang="en-US" sz="3027" spc="-200" dirty="0">
                <a:solidFill>
                  <a:srgbClr val="FF0000"/>
                </a:solidFill>
              </a:rPr>
              <a:t>e</a:t>
            </a:r>
            <a:r>
              <a:rPr lang="en-US" altLang="en-US" sz="3027" spc="-200" dirty="0" smtClean="0">
                <a:solidFill>
                  <a:srgbClr val="FF0000"/>
                </a:solidFill>
              </a:rPr>
              <a:t>.</a:t>
            </a:r>
            <a:endParaRPr lang="en-US" altLang="en-US" sz="3027" dirty="0">
              <a:solidFill>
                <a:srgbClr val="FF0000"/>
              </a:solidFill>
            </a:endParaRPr>
          </a:p>
          <a:p>
            <a:pPr lvl="2"/>
            <a:r>
              <a:rPr lang="en-US" altLang="en-US" sz="3000" dirty="0">
                <a:solidFill>
                  <a:srgbClr val="7030A0"/>
                </a:solidFill>
              </a:rPr>
              <a:t>This means the interpreter analyzes the right-hand side (RHS) of the equals sign to determine the type.</a:t>
            </a:r>
          </a:p>
        </p:txBody>
      </p:sp>
    </p:spTree>
    <p:extLst>
      <p:ext uri="{BB962C8B-B14F-4D97-AF65-F5344CB8AC3E}">
        <p14:creationId xmlns:p14="http://schemas.microsoft.com/office/powerpoint/2010/main" val="41899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1941" y="903239"/>
            <a:ext cx="9515953" cy="5670978"/>
          </a:xfrm>
        </p:spPr>
        <p:txBody>
          <a:bodyPr>
            <a:noAutofit/>
          </a:bodyPr>
          <a:lstStyle/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cat test.py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 = [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70.2 ]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tlist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= [123,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    # Prints complete list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list[-2]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# Prints the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second-from-back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element 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list[1:4]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# Prints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elements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from</a:t>
            </a:r>
            <a:r>
              <a:rPr lang="en-US" altLang="en-US" sz="24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</a:t>
            </a:r>
            <a:r>
              <a:rPr lang="en-US" altLang="en-US" sz="2568" baseline="300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nd</a:t>
            </a:r>
            <a:r>
              <a:rPr lang="en-US" altLang="en-US" sz="2568" spc="-4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spc="-400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</a:t>
            </a:r>
            <a:r>
              <a:rPr lang="en-US" altLang="en-US" sz="2568" spc="-200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3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</a:t>
            </a:r>
            <a:r>
              <a:rPr lang="en-US" altLang="en-US" sz="2568" baseline="300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18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4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list[2:]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# Prints elements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starting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3</a:t>
            </a:r>
            <a:r>
              <a:rPr lang="en-US" altLang="en-US" sz="2568" baseline="300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rd</a:t>
            </a:r>
            <a:r>
              <a:rPr lang="en-US" altLang="en-US" sz="2568" spc="-4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spc="-400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</a:t>
            </a:r>
            <a:r>
              <a:rPr lang="en-US" altLang="en-US" sz="2568" spc="-200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2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</a:t>
            </a:r>
            <a:r>
              <a:rPr lang="en-US" altLang="en-US" sz="2568" spc="-200" baseline="300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endParaRPr lang="en-US" altLang="en-US" sz="2568" dirty="0">
              <a:solidFill>
                <a:srgbClr val="0070C0"/>
              </a:solidFill>
              <a:latin typeface="MS Gothic" pitchFamily="49" charset="-128"/>
              <a:ea typeface="MS Gothic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tlist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* 2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 # Prints the list two times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 + 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tlist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# Prints concatenated lists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python3 test.py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</a:t>
            </a:r>
            <a:r>
              <a:rPr lang="en-US" altLang="en-US" sz="2568" dirty="0" smtClean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 smtClean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 smtClean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smtClean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70.2, 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Lists</a:t>
            </a:r>
          </a:p>
        </p:txBody>
      </p:sp>
    </p:spTree>
    <p:extLst>
      <p:ext uri="{BB962C8B-B14F-4D97-AF65-F5344CB8AC3E}">
        <p14:creationId xmlns:p14="http://schemas.microsoft.com/office/powerpoint/2010/main" val="22403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62885" y="914400"/>
            <a:ext cx="9313598" cy="5943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spc="-50" dirty="0" smtClean="0"/>
              <a:t>You </a:t>
            </a:r>
            <a:r>
              <a:rPr lang="en-US" sz="3600" spc="-50" dirty="0"/>
              <a:t>update elements of lists by giving the </a:t>
            </a:r>
            <a:r>
              <a:rPr lang="en-US" sz="3600" spc="-50" dirty="0" smtClean="0"/>
              <a:t>indexed </a:t>
            </a:r>
            <a:r>
              <a:rPr lang="en-US" sz="3600" dirty="0" smtClean="0"/>
              <a:t>element </a:t>
            </a:r>
            <a:r>
              <a:rPr lang="en-US" sz="3600" dirty="0"/>
              <a:t>on the left-hand side of the </a:t>
            </a:r>
            <a:r>
              <a:rPr lang="en-US" sz="3600" dirty="0" smtClean="0"/>
              <a:t>“=” sign:</a:t>
            </a:r>
            <a:endParaRPr lang="en-US" sz="3600" dirty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% cat test.py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30" dirty="0" err="1" smtClean="0"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', '</a:t>
            </a:r>
            <a:r>
              <a:rPr lang="en-US" sz="2800" spc="-30" dirty="0" err="1" smtClean="0"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', </a:t>
            </a:r>
            <a:r>
              <a:rPr lang="en-US" sz="2800" spc="-3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2017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, 2019]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Value available at index 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2: </a:t>
            </a: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altLang="zh-TW" sz="2800" spc="-3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[2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en-US" sz="2800" spc="-3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[2]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2020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New value available at index 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2: </a:t>
            </a: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altLang="zh-TW" sz="2800" spc="-3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spc="-3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% python3 test.py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Value </a:t>
            </a: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available at index 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2: </a:t>
            </a:r>
            <a:endParaRPr lang="en-US" sz="2800" spc="-30" dirty="0">
              <a:solidFill>
                <a:schemeClr val="accent6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2017</a:t>
            </a:r>
            <a:endParaRPr lang="en-US" sz="2800" spc="-30" dirty="0">
              <a:solidFill>
                <a:schemeClr val="accent6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"New value available at index 2: 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30" dirty="0" err="1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', '</a:t>
            </a:r>
            <a:r>
              <a:rPr lang="en-US" sz="2800" spc="-30" dirty="0" err="1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',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2020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, 2019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sz="2800" spc="-30" dirty="0" smtClean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Updating List Elements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1653" y="2233506"/>
            <a:ext cx="866987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2017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6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62885" y="914400"/>
            <a:ext cx="9313598" cy="5943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spc="-50" dirty="0" smtClean="0">
                <a:solidFill>
                  <a:schemeClr val="bg1">
                    <a:lumMod val="75000"/>
                  </a:schemeClr>
                </a:solidFill>
              </a:rPr>
              <a:t>You </a:t>
            </a:r>
            <a:r>
              <a:rPr lang="en-US" sz="3600" spc="-50" dirty="0">
                <a:solidFill>
                  <a:schemeClr val="bg1">
                    <a:lumMod val="75000"/>
                  </a:schemeClr>
                </a:solidFill>
              </a:rPr>
              <a:t>update elements of lists by giving the </a:t>
            </a:r>
            <a:r>
              <a:rPr lang="en-US" sz="3600" spc="-50" dirty="0" smtClean="0">
                <a:solidFill>
                  <a:schemeClr val="bg1">
                    <a:lumMod val="75000"/>
                  </a:schemeClr>
                </a:solidFill>
              </a:rPr>
              <a:t>indexed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element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on the left-hand side of the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“=” sign.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 smtClean="0"/>
              <a:t>You can also assign to whole slice:</a:t>
            </a:r>
            <a:endParaRPr lang="en-US" sz="3600" dirty="0"/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L=</a:t>
            </a: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[1,2,3,4,5,6,7,8,9]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L[2:6]</a:t>
            </a:r>
            <a:endParaRPr lang="en-US" sz="2800" spc="-30" dirty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[3, 4, </a:t>
            </a:r>
            <a:r>
              <a:rPr lang="en-US" sz="2800" spc="-3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5, 6]</a:t>
            </a:r>
            <a:endParaRPr lang="en-US" sz="2800" spc="-3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L[2:6]=</a:t>
            </a:r>
            <a:r>
              <a:rPr lang="en-US" sz="2800" spc="-30" dirty="0" smtClean="0">
                <a:solidFill>
                  <a:srgbClr val="ED7D31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800" spc="-30" dirty="0">
                <a:solidFill>
                  <a:srgbClr val="ED7D31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30" dirty="0" err="1">
                <a:solidFill>
                  <a:srgbClr val="ED7D31"/>
                </a:solidFill>
                <a:latin typeface="Lucida Console" panose="020B0609040504020204" pitchFamily="49" charset="0"/>
                <a:cs typeface="Courier New" pitchFamily="49" charset="0"/>
              </a:rPr>
              <a:t>a','b',</a:t>
            </a:r>
            <a:r>
              <a:rPr lang="en-US" sz="2800" spc="-30" dirty="0" err="1" smtClean="0">
                <a:solidFill>
                  <a:srgbClr val="ED7D31"/>
                </a:solidFill>
                <a:latin typeface="Lucida Console" panose="020B0609040504020204" pitchFamily="49" charset="0"/>
                <a:cs typeface="Courier New" pitchFamily="49" charset="0"/>
              </a:rPr>
              <a:t>'c</a:t>
            </a:r>
            <a:r>
              <a:rPr lang="en-US" sz="2800" spc="-30" dirty="0" smtClean="0">
                <a:solidFill>
                  <a:srgbClr val="ED7D31"/>
                </a:solidFill>
                <a:latin typeface="Lucida Console" panose="020B0609040504020204" pitchFamily="49" charset="0"/>
                <a:cs typeface="Courier New" pitchFamily="49" charset="0"/>
              </a:rPr>
              <a:t>', 'd']</a:t>
            </a:r>
            <a:endParaRPr lang="en-US" sz="2800" spc="-30" dirty="0">
              <a:solidFill>
                <a:srgbClr val="ED7D3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L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[1, 2, </a:t>
            </a:r>
            <a:r>
              <a:rPr lang="en-US" sz="2800" spc="-30" dirty="0">
                <a:solidFill>
                  <a:srgbClr val="ED7D31"/>
                </a:solidFill>
                <a:latin typeface="Lucida Console" panose="020B0609040504020204" pitchFamily="49" charset="0"/>
                <a:cs typeface="Courier New" pitchFamily="49" charset="0"/>
              </a:rPr>
              <a:t>'a', 'b', 'c</a:t>
            </a:r>
            <a:r>
              <a:rPr lang="en-US" sz="2800" spc="-30" dirty="0" smtClean="0">
                <a:solidFill>
                  <a:srgbClr val="ED7D31"/>
                </a:solidFill>
                <a:latin typeface="Lucida Console" panose="020B0609040504020204" pitchFamily="49" charset="0"/>
                <a:cs typeface="Courier New" pitchFamily="49" charset="0"/>
              </a:rPr>
              <a:t>', 'd',</a:t>
            </a:r>
            <a:r>
              <a:rPr lang="en-US" sz="2800" spc="-3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7, 8, 9]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L[2:6]=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x','y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']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L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[1, 2, 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'x', 'y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',</a:t>
            </a:r>
            <a:r>
              <a:rPr lang="en-US" sz="2800" spc="-3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7, 8, 9]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L[2:6]=</a:t>
            </a:r>
            <a:r>
              <a:rPr lang="en-US" sz="2800" spc="-30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[]</a:t>
            </a:r>
            <a:endParaRPr lang="en-US" sz="2800" spc="-30" dirty="0">
              <a:solidFill>
                <a:srgbClr val="7030A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L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[1, 2</a:t>
            </a:r>
            <a:r>
              <a:rPr lang="en-US" sz="2800" spc="-3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9]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List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2885" y="2377440"/>
            <a:ext cx="1401609" cy="448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sz="2800" spc="-30" dirty="0" smtClean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sz="2800" spc="-30" dirty="0" smtClean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sz="2800" spc="-30" dirty="0" smtClean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1941" y="914400"/>
            <a:ext cx="9427847" cy="5943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cat test.py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 = [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70.2 ]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(list[2]); list[2] = 2001; print (list[2])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list[1:3]=[9,9,9,9,9] #Replace</a:t>
            </a:r>
            <a:r>
              <a:rPr lang="en-US" altLang="en-US" sz="1834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</a:t>
            </a:r>
            <a:r>
              <a:rPr lang="en-US" altLang="en-US" sz="1834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range,</a:t>
            </a:r>
            <a:r>
              <a:rPr lang="en-US" altLang="en-US" sz="1101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sizes</a:t>
            </a:r>
            <a:r>
              <a:rPr lang="en-US" altLang="en-US" sz="1651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needn</a:t>
            </a:r>
            <a:r>
              <a:rPr lang="en-US" altLang="en-US" sz="2568" spc="-1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</a:t>
            </a:r>
            <a:r>
              <a:rPr lang="en-US" altLang="en-US" sz="1834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match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(list)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list[6:1:-2]=[111,222,333] # Backwards assignment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(list)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list[1:7:2]=[1,2,3,4] #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If using a step,</a:t>
            </a:r>
            <a:r>
              <a:rPr lang="en-US" altLang="en-US" sz="1101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sizes must match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python3 test.py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2.23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2001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['</a:t>
            </a: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', 9, 9, 9, 9, 9, 'john', 70.2]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['</a:t>
            </a: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', 9, 333, 9, 222, 9, 111, 70.2]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 err="1">
                <a:solidFill>
                  <a:srgbClr val="FFC8C8"/>
                </a:solidFill>
                <a:latin typeface="Arial Narrow" panose="020B0606020202030204" pitchFamily="34" charset="0"/>
                <a:ea typeface="MS Gothic" pitchFamily="49" charset="-128"/>
                <a:cs typeface="Times New Roman" panose="02020603050405020304" pitchFamily="18" charset="0"/>
              </a:rPr>
              <a:t>Traceback</a:t>
            </a:r>
            <a:r>
              <a:rPr lang="en-US" altLang="en-US" sz="2568" dirty="0">
                <a:solidFill>
                  <a:srgbClr val="FFC8C8"/>
                </a:solidFill>
                <a:latin typeface="Arial Narrow" panose="020B0606020202030204" pitchFamily="34" charset="0"/>
                <a:ea typeface="MS Gothic" pitchFamily="49" charset="-128"/>
                <a:cs typeface="Times New Roman" panose="02020603050405020304" pitchFamily="18" charset="0"/>
              </a:rPr>
              <a:t> (most recent call last):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8C8"/>
                </a:solidFill>
                <a:latin typeface="Arial Narrow" panose="020B0606020202030204" pitchFamily="34" charset="0"/>
                <a:ea typeface="MS Gothic" pitchFamily="49" charset="-128"/>
                <a:cs typeface="Times New Roman" panose="02020603050405020304" pitchFamily="18" charset="0"/>
              </a:rPr>
              <a:t>  File "&lt;</a:t>
            </a:r>
            <a:r>
              <a:rPr lang="en-US" altLang="en-US" sz="2568" dirty="0" err="1">
                <a:solidFill>
                  <a:srgbClr val="FFC8C8"/>
                </a:solidFill>
                <a:latin typeface="Arial Narrow" panose="020B0606020202030204" pitchFamily="34" charset="0"/>
                <a:ea typeface="MS Gothic" pitchFamily="49" charset="-128"/>
                <a:cs typeface="Times New Roman" panose="02020603050405020304" pitchFamily="18" charset="0"/>
              </a:rPr>
              <a:t>stdin</a:t>
            </a:r>
            <a:r>
              <a:rPr lang="en-US" altLang="en-US" sz="2568" dirty="0">
                <a:solidFill>
                  <a:srgbClr val="FFC8C8"/>
                </a:solidFill>
                <a:latin typeface="Arial Narrow" panose="020B0606020202030204" pitchFamily="34" charset="0"/>
                <a:ea typeface="MS Gothic" pitchFamily="49" charset="-128"/>
                <a:cs typeface="Times New Roman" panose="02020603050405020304" pitchFamily="18" charset="0"/>
              </a:rPr>
              <a:t>&gt;", line 1, in &lt;module&gt;</a:t>
            </a:r>
          </a:p>
          <a:p>
            <a:pPr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568" dirty="0" err="1">
                <a:solidFill>
                  <a:srgbClr val="FF0000"/>
                </a:solidFill>
                <a:latin typeface="Arial Narrow" panose="020B0606020202030204" pitchFamily="34" charset="0"/>
                <a:ea typeface="MS Gothic" pitchFamily="49" charset="-128"/>
                <a:cs typeface="Times New Roman" panose="02020603050405020304" pitchFamily="18" charset="0"/>
              </a:rPr>
              <a:t>ValueError</a:t>
            </a:r>
            <a:r>
              <a:rPr lang="en-US" altLang="en-US" sz="2568" dirty="0">
                <a:solidFill>
                  <a:srgbClr val="FF0000"/>
                </a:solidFill>
                <a:latin typeface="Arial Narrow" panose="020B0606020202030204" pitchFamily="34" charset="0"/>
                <a:ea typeface="MS Gothic" pitchFamily="49" charset="-128"/>
                <a:cs typeface="Times New Roman" panose="02020603050405020304" pitchFamily="18" charset="0"/>
              </a:rPr>
              <a:t>: attempt to assign sequence of size 4 to extended slice of size 3</a:t>
            </a:r>
          </a:p>
          <a:p>
            <a:pPr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List Elements</a:t>
            </a:r>
          </a:p>
        </p:txBody>
      </p:sp>
    </p:spTree>
    <p:extLst>
      <p:ext uri="{BB962C8B-B14F-4D97-AF65-F5344CB8AC3E}">
        <p14:creationId xmlns:p14="http://schemas.microsoft.com/office/powerpoint/2010/main" val="68492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62884" y="914400"/>
            <a:ext cx="9466903" cy="575930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spc="-30" dirty="0"/>
              <a:t>You remove a list element with the del </a:t>
            </a:r>
            <a:r>
              <a:rPr lang="en-US" sz="3600" spc="-30" dirty="0" smtClean="0"/>
              <a:t>statement:</a:t>
            </a:r>
            <a:endParaRPr lang="en-US" sz="3600" spc="-30" dirty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% cat test.py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 = ['</a:t>
            </a:r>
            <a:r>
              <a:rPr lang="en-US" sz="2800" spc="-30" dirty="0" err="1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', '</a:t>
            </a:r>
            <a:r>
              <a:rPr lang="en-US" sz="2800" spc="-30" dirty="0" err="1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', 2017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2019]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)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del list1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[2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5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5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"After deleting value at index 2: </a:t>
            </a:r>
            <a:r>
              <a:rPr lang="en-US" sz="2800" spc="-5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spc="-5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spc="-3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% python3 test.py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['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', '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', 2017, 2019]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After deleting value at index 2: </a:t>
            </a:r>
            <a:endParaRPr lang="en-US" sz="2800" spc="-30" dirty="0" smtClean="0">
              <a:solidFill>
                <a:schemeClr val="accent6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['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', '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', 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2019]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800" spc="-30" dirty="0">
              <a:solidFill>
                <a:srgbClr val="FFC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Deleting List </a:t>
            </a:r>
            <a:r>
              <a:rPr lang="en-US" sz="4400" dirty="0" smtClean="0">
                <a:solidFill>
                  <a:srgbClr val="0070C0"/>
                </a:solidFill>
              </a:rPr>
              <a:t>Elements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1653" y="1773936"/>
            <a:ext cx="866987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2017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1653" y="1773936"/>
            <a:ext cx="866987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2017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5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62884" y="914400"/>
            <a:ext cx="9466903" cy="5943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spc="-30" dirty="0" smtClean="0">
                <a:solidFill>
                  <a:schemeClr val="bg1">
                    <a:lumMod val="75000"/>
                  </a:schemeClr>
                </a:solidFill>
              </a:rPr>
              <a:t>You </a:t>
            </a:r>
            <a:r>
              <a:rPr lang="en-US" sz="3600" spc="-30" dirty="0">
                <a:solidFill>
                  <a:schemeClr val="bg1">
                    <a:lumMod val="75000"/>
                  </a:schemeClr>
                </a:solidFill>
              </a:rPr>
              <a:t>remove a list element with the del </a:t>
            </a:r>
            <a:r>
              <a:rPr lang="en-US" sz="3600" spc="-30" dirty="0" smtClean="0">
                <a:solidFill>
                  <a:schemeClr val="bg1">
                    <a:lumMod val="75000"/>
                  </a:schemeClr>
                </a:solidFill>
              </a:rPr>
              <a:t>statement.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You can </a:t>
            </a:r>
            <a:r>
              <a:rPr lang="en-US" sz="3600" dirty="0" smtClean="0"/>
              <a:t>also delete a </a:t>
            </a:r>
            <a:r>
              <a:rPr lang="en-US" sz="3600" dirty="0"/>
              <a:t>whole slice</a:t>
            </a:r>
            <a:r>
              <a:rPr lang="en-US" sz="3600" dirty="0" smtClean="0"/>
              <a:t>: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L=</a:t>
            </a: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[1,2,3,4,5,6,7,8,9]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del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L[2:7]</a:t>
            </a:r>
            <a:endParaRPr lang="en-US" sz="2800" spc="-30" dirty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[1, 2</a:t>
            </a:r>
            <a:r>
              <a:rPr lang="en-US" sz="2800" spc="-3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8, 9]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L=</a:t>
            </a: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[1,2,3,4,5,6,7,8,9]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del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L[2:7:2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[1, 2, 4, 6</a:t>
            </a:r>
            <a:r>
              <a:rPr lang="en-US" sz="2800" spc="-3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8, 9]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L=</a:t>
            </a: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[1,2,3,4,5,6,7,8,9]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del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L[7:2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:-1]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[1, 2, 3</a:t>
            </a:r>
            <a:r>
              <a:rPr lang="en-US" sz="2800" spc="-3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spc="-3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9]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endParaRPr lang="en-US" sz="2800" spc="-3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Deleting List </a:t>
            </a:r>
            <a:r>
              <a:rPr lang="en-US" sz="4400" dirty="0" smtClean="0">
                <a:solidFill>
                  <a:srgbClr val="0070C0"/>
                </a:solidFill>
              </a:rPr>
              <a:t>Elements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2885" y="1949570"/>
            <a:ext cx="1401610" cy="4908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 smtClean="0">
              <a:solidFill>
                <a:srgbClr val="70AD47">
                  <a:lumMod val="75000"/>
                </a:srgb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 smtClean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 smtClean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en-US" sz="2800" spc="-30" dirty="0" smtClean="0">
              <a:solidFill>
                <a:srgbClr val="70AD47">
                  <a:lumMod val="75000"/>
                </a:srgb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 smtClean="0">
              <a:solidFill>
                <a:srgbClr val="70AD47">
                  <a:lumMod val="75000"/>
                </a:srgb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 smtClean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 smtClean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en-US" sz="2800" spc="-30" dirty="0" smtClean="0">
              <a:solidFill>
                <a:srgbClr val="70AD47">
                  <a:lumMod val="75000"/>
                </a:srgb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 smtClean="0">
              <a:solidFill>
                <a:srgbClr val="70AD47">
                  <a:lumMod val="75000"/>
                </a:srgb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 smtClean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 smtClean="0">
              <a:solidFill>
                <a:srgbClr val="0070C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en-US" sz="2800" spc="-30" dirty="0" smtClean="0">
              <a:solidFill>
                <a:srgbClr val="70AD47">
                  <a:lumMod val="75000"/>
                </a:srgb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30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1941" y="1037572"/>
            <a:ext cx="9427847" cy="5568496"/>
          </a:xfrm>
        </p:spPr>
        <p:txBody>
          <a:bodyPr>
            <a:noAutofit/>
          </a:bodyPr>
          <a:lstStyle/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cat test.py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 = [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70.2, 1, 2, 3, 4, 5, 6]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(L[2]); 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del L[2]; print (L[2]) #L[3] is now in the L[2] spot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(L)    # See that L[3:] have now all shifted down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del L[2:7:2]; print (L)#This deletes 3</a:t>
            </a:r>
            <a:r>
              <a:rPr lang="en-US" altLang="en-US" sz="2568" baseline="300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rd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,5</a:t>
            </a:r>
            <a:r>
              <a:rPr lang="en-US" altLang="en-US" sz="2568" baseline="300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,and 7</a:t>
            </a:r>
            <a:r>
              <a:rPr lang="en-US" altLang="en-US" sz="2568" baseline="300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del L                  #This deletes the entire list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(L)              #What prints if there is no list?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python3 test.py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2.23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['</a:t>
            </a: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', 786, 'john', 70.2, 1, 2, 3, 4, 5, 6]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['</a:t>
            </a: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', 786, 70.2, 2, 4, 5, 6]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 err="1">
                <a:solidFill>
                  <a:srgbClr val="FFC8C8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Traceback</a:t>
            </a:r>
            <a:r>
              <a:rPr lang="en-US" altLang="en-US" sz="2568" dirty="0">
                <a:solidFill>
                  <a:srgbClr val="FFC8C8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(most recent call last):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8C8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File "&lt;</a:t>
            </a:r>
            <a:r>
              <a:rPr lang="en-US" altLang="en-US" sz="2568" dirty="0" err="1">
                <a:solidFill>
                  <a:srgbClr val="FFC8C8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stdin</a:t>
            </a:r>
            <a:r>
              <a:rPr lang="en-US" altLang="en-US" sz="2568" dirty="0">
                <a:solidFill>
                  <a:srgbClr val="FFC8C8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&gt;", line 1, in &lt;module&gt;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NameError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: name 'L' is not defined</a:t>
            </a:r>
          </a:p>
          <a:p>
            <a:pPr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Deleting List </a:t>
            </a:r>
            <a:r>
              <a:rPr lang="en-US" sz="4400" dirty="0" smtClean="0">
                <a:solidFill>
                  <a:srgbClr val="0070C0"/>
                </a:solidFill>
              </a:rPr>
              <a:t>Elements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300" dirty="0">
                <a:solidFill>
                  <a:srgbClr val="0070C0"/>
                </a:solidFill>
              </a:rPr>
              <a:t>Sidebar: About Garbage Collection</a:t>
            </a:r>
            <a:endParaRPr lang="zh-TW" altLang="en-US" sz="43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question arises regarding how “del” is handled by the Python programming environment.</a:t>
            </a:r>
          </a:p>
          <a:p>
            <a:r>
              <a:rPr lang="en-US" altLang="zh-TW" dirty="0" smtClean="0"/>
              <a:t>The answer </a:t>
            </a:r>
            <a:r>
              <a:rPr lang="en-US" altLang="zh-TW" dirty="0"/>
              <a:t>i</a:t>
            </a:r>
            <a:r>
              <a:rPr lang="en-US" altLang="zh-TW" dirty="0" smtClean="0"/>
              <a:t>s that it relates to how Python uses garbage collection.</a:t>
            </a:r>
          </a:p>
          <a:p>
            <a:pPr lvl="1"/>
            <a:r>
              <a:rPr lang="en-US" altLang="zh-TW" sz="3669" dirty="0">
                <a:solidFill>
                  <a:srgbClr val="FF0000"/>
                </a:solidFill>
              </a:rPr>
              <a:t>But this concept needs to be clarified, as we’ll see in the following slides…</a:t>
            </a:r>
            <a:endParaRPr lang="zh-TW" altLang="en-US" sz="366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" y="987552"/>
            <a:ext cx="4339488" cy="455987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stuff.h</a:t>
            </a:r>
            <a:endParaRPr lang="en-US" altLang="zh-TW" sz="2385" dirty="0">
              <a:solidFill>
                <a:schemeClr val="bg1">
                  <a:lumMod val="65000"/>
                </a:scheme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#include &lt;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stdio.h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#include &lt;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stdlib.h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typedef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struct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x,y,z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} 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*A, *B, *C;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chemeClr val="bg1">
                  <a:lumMod val="65000"/>
                </a:scheme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void print(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*P){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printf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("%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d,%d,%d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\n",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  P-&gt;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x,P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-&gt;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y,P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-&gt;z);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%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" y="990600"/>
            <a:ext cx="4339488" cy="4559877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stuff.h</a:t>
            </a: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#include &lt;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stdio.h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#include &lt;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stdlib.h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typedef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struct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x,y,z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} 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*A, *B, *C;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void print(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*P){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printf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("%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d,%d,%d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\n",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P-&gt;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x,P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-&gt;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y,P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-&gt;z);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%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prog.c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  <a:r>
              <a:rPr lang="en-US" altLang="zh-TW" sz="2385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B=NULL;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C=NULL;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Error:Segmentation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Fault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prog.c</a:t>
            </a: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10" name="Rectangle 9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14" name="Rectangle 13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17" name="Rectangle 16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726060" y="2736141"/>
            <a:ext cx="1331019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38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white"/>
                </a:solidFill>
              </a:rPr>
              <a:t>x=?, </a:t>
            </a:r>
            <a:r>
              <a:rPr lang="en-US" altLang="zh-TW" sz="500" dirty="0" smtClean="0">
                <a:solidFill>
                  <a:prstClr val="white"/>
                </a:solidFill>
              </a:rPr>
              <a:t> </a:t>
            </a:r>
            <a:r>
              <a:rPr lang="en-US" altLang="zh-TW" sz="2800" dirty="0" smtClean="0">
                <a:solidFill>
                  <a:prstClr val="white"/>
                </a:solidFill>
              </a:rPr>
              <a:t>y</a:t>
            </a:r>
            <a:r>
              <a:rPr lang="en-US" altLang="zh-TW" sz="2800" dirty="0">
                <a:solidFill>
                  <a:prstClr val="white"/>
                </a:solidFill>
              </a:rPr>
              <a:t>=?, </a:t>
            </a:r>
            <a:r>
              <a:rPr lang="en-US" altLang="zh-TW" sz="500" dirty="0" smtClean="0">
                <a:solidFill>
                  <a:prstClr val="white"/>
                </a:solidFill>
              </a:rPr>
              <a:t> </a:t>
            </a:r>
            <a:r>
              <a:rPr lang="en-US" altLang="zh-TW" sz="2800" dirty="0" smtClean="0">
                <a:solidFill>
                  <a:prstClr val="white"/>
                </a:solidFill>
              </a:rPr>
              <a:t>z</a:t>
            </a:r>
            <a:r>
              <a:rPr lang="en-US" altLang="zh-TW" sz="2800" dirty="0">
                <a:solidFill>
                  <a:prstClr val="white"/>
                </a:solidFill>
              </a:rPr>
              <a:t>=?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50"/>
                            </p:stCondLst>
                            <p:childTnLst>
                              <p:par>
                                <p:cTn id="1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build="allAtOnce"/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prog.c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  <a:r>
              <a:rPr lang="en-US" altLang="zh-TW" sz="2385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B=NULL;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C=NULL;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Error:Segmentation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Fault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white"/>
                </a:solidFill>
              </a:rPr>
              <a:t>x=</a:t>
            </a:r>
            <a:r>
              <a:rPr lang="en-US" altLang="zh-TW" sz="2800" b="1" spc="-30" dirty="0">
                <a:solidFill>
                  <a:srgbClr val="FFFF00"/>
                </a:solidFill>
              </a:rPr>
              <a:t>1</a:t>
            </a:r>
            <a:r>
              <a:rPr lang="en-US" altLang="zh-TW" sz="2800" dirty="0">
                <a:solidFill>
                  <a:prstClr val="white"/>
                </a:solidFill>
              </a:rPr>
              <a:t>, y=?, </a:t>
            </a:r>
            <a:r>
              <a:rPr lang="en-US" altLang="zh-TW" sz="500" dirty="0" smtClean="0">
                <a:solidFill>
                  <a:prstClr val="white"/>
                </a:solidFill>
              </a:rPr>
              <a:t> </a:t>
            </a:r>
            <a:r>
              <a:rPr lang="en-US" altLang="zh-TW" sz="2800" dirty="0" smtClean="0">
                <a:solidFill>
                  <a:prstClr val="white"/>
                </a:solidFill>
              </a:rPr>
              <a:t>z</a:t>
            </a:r>
            <a:r>
              <a:rPr lang="en-US" altLang="zh-TW" sz="2800" dirty="0">
                <a:solidFill>
                  <a:prstClr val="white"/>
                </a:solidFill>
              </a:rPr>
              <a:t>=?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6060" y="2736141"/>
            <a:ext cx="1331019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</p:cNvCxnSpPr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</p:cNvCxnSpPr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39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23" name="Rectangle 22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26" name="Rectangle 25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4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29" name="Rectangle 5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 smtClean="0">
                  <a:solidFill>
                    <a:prstClr val="white"/>
                  </a:solidFill>
                </a:rPr>
                <a:t>that 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6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7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41" name="Rectangle 8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42" name="Rectangle 9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B0F0"/>
                </a:solidFill>
              </a:rPr>
              <a:t>Assigning </a:t>
            </a:r>
            <a:r>
              <a:rPr lang="en-US" altLang="en-US" sz="4400" dirty="0" smtClean="0">
                <a:solidFill>
                  <a:srgbClr val="0070C0"/>
                </a:solidFill>
              </a:rPr>
              <a:t>Values to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92608" y="1161143"/>
            <a:ext cx="9345168" cy="501582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altLang="en-US" sz="3200" dirty="0"/>
              <a:t>Python variables do not have to be explicitly declared to reserve memory space.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The </a:t>
            </a:r>
            <a:r>
              <a:rPr lang="en-US" altLang="en-US" sz="3200" dirty="0"/>
              <a:t>declaration happens automatically when you assign a value to a variable.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The </a:t>
            </a:r>
            <a:r>
              <a:rPr lang="en-US" altLang="en-US" sz="3200" dirty="0"/>
              <a:t>equal sign (</a:t>
            </a:r>
            <a:r>
              <a:rPr lang="en-US" altLang="en-US" sz="3200" dirty="0">
                <a:solidFill>
                  <a:srgbClr val="00B0F0"/>
                </a:solidFill>
              </a:rPr>
              <a:t>=</a:t>
            </a:r>
            <a:r>
              <a:rPr lang="en-US" altLang="en-US" sz="3200" dirty="0"/>
              <a:t>) is used to assign values to </a:t>
            </a:r>
            <a:r>
              <a:rPr lang="en-US" altLang="en-US" sz="3200" dirty="0" smtClean="0"/>
              <a:t>variables:</a:t>
            </a:r>
            <a:endParaRPr lang="en-US" altLang="en-US" sz="3200" dirty="0"/>
          </a:p>
          <a:p>
            <a:pPr lvl="1">
              <a:buFontTx/>
              <a:buNone/>
            </a:pPr>
            <a:endParaRPr lang="en-US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counter </a:t>
            </a:r>
            <a:r>
              <a:rPr lang="en-US" altLang="en-US" sz="28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100 </a:t>
            </a:r>
            <a:r>
              <a:rPr lang="en-US" altLang="en-US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# 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An integer assignment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miles </a:t>
            </a:r>
            <a:r>
              <a:rPr lang="en-US" altLang="en-US" sz="28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1000.0 # A floating point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8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"John" </a:t>
            </a:r>
            <a:r>
              <a:rPr lang="en-US" altLang="en-US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# 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 string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print (counter)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print (miles)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print (name) </a:t>
            </a:r>
          </a:p>
        </p:txBody>
      </p:sp>
    </p:spTree>
    <p:extLst>
      <p:ext uri="{BB962C8B-B14F-4D97-AF65-F5344CB8AC3E}">
        <p14:creationId xmlns:p14="http://schemas.microsoft.com/office/powerpoint/2010/main" val="27736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prog.c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  <a:r>
              <a:rPr lang="en-US" altLang="zh-TW" sz="2385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B=NULL;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C=NULL;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Error:Segmentation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Fault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white"/>
                </a:solidFill>
              </a:rPr>
              <a:t>x=</a:t>
            </a:r>
            <a:r>
              <a:rPr lang="en-US" altLang="zh-TW" sz="2800" b="1" spc="-30" dirty="0">
                <a:solidFill>
                  <a:srgbClr val="FFFF00"/>
                </a:solidFill>
              </a:rPr>
              <a:t>1</a:t>
            </a:r>
            <a:r>
              <a:rPr lang="en-US" altLang="zh-TW" sz="2800" dirty="0">
                <a:solidFill>
                  <a:prstClr val="white"/>
                </a:solidFill>
              </a:rPr>
              <a:t>, y=?, </a:t>
            </a:r>
            <a:r>
              <a:rPr lang="en-US" altLang="zh-TW" sz="500" dirty="0" smtClean="0">
                <a:solidFill>
                  <a:prstClr val="white"/>
                </a:solidFill>
              </a:rPr>
              <a:t> </a:t>
            </a:r>
            <a:r>
              <a:rPr lang="en-US" altLang="zh-TW" sz="2800" dirty="0" smtClean="0">
                <a:solidFill>
                  <a:prstClr val="white"/>
                </a:solidFill>
              </a:rPr>
              <a:t>z</a:t>
            </a:r>
            <a:r>
              <a:rPr lang="en-US" altLang="zh-TW" sz="2800" dirty="0">
                <a:solidFill>
                  <a:prstClr val="white"/>
                </a:solidFill>
              </a:rPr>
              <a:t>=?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6060" y="2736141"/>
            <a:ext cx="1331019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33" name="Rectangle 5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 smtClean="0">
                  <a:solidFill>
                    <a:prstClr val="white"/>
                  </a:solidFill>
                </a:rPr>
                <a:t>that 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6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7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36" name="Rectangle 8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9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39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36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prog.c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  <a:r>
              <a:rPr lang="en-US" altLang="zh-TW" sz="2385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B=NULL;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C=NULL;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Error:Segmentation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Fault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chemeClr val="bg1"/>
                </a:solidFill>
                <a:latin typeface="Lucida Sans Typewriter" panose="020B0509030504030204" pitchFamily="49" charset="0"/>
              </a:rPr>
              <a:t>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A=NULL; B=NULL;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C=NULL;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Error:Segmentation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Fault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white"/>
                </a:solidFill>
              </a:rPr>
              <a:t>x=</a:t>
            </a:r>
            <a:r>
              <a:rPr lang="en-US" altLang="zh-TW" sz="2800" b="1" dirty="0">
                <a:solidFill>
                  <a:srgbClr val="FFFF00"/>
                </a:solidFill>
              </a:rPr>
              <a:t>1</a:t>
            </a:r>
            <a:r>
              <a:rPr lang="en-US" altLang="zh-TW" sz="2800" dirty="0">
                <a:solidFill>
                  <a:prstClr val="white"/>
                </a:solidFill>
              </a:rPr>
              <a:t>,</a:t>
            </a:r>
            <a:r>
              <a:rPr lang="en-US" altLang="zh-TW" sz="2000" dirty="0">
                <a:solidFill>
                  <a:prstClr val="white"/>
                </a:solidFill>
              </a:rPr>
              <a:t> </a:t>
            </a:r>
            <a:r>
              <a:rPr lang="en-US" altLang="zh-TW" sz="600" dirty="0" smtClean="0">
                <a:solidFill>
                  <a:prstClr val="white"/>
                </a:solidFill>
              </a:rPr>
              <a:t> </a:t>
            </a:r>
            <a:r>
              <a:rPr lang="en-US" altLang="zh-TW" sz="2800" dirty="0" smtClean="0">
                <a:solidFill>
                  <a:prstClr val="white"/>
                </a:solidFill>
              </a:rPr>
              <a:t>y=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2</a:t>
            </a:r>
            <a:r>
              <a:rPr lang="en-US" altLang="zh-TW" sz="2800" dirty="0">
                <a:solidFill>
                  <a:prstClr val="white"/>
                </a:solidFill>
              </a:rPr>
              <a:t>,</a:t>
            </a:r>
            <a:r>
              <a:rPr lang="en-US" altLang="zh-TW" sz="2000" dirty="0">
                <a:solidFill>
                  <a:prstClr val="white"/>
                </a:solidFill>
              </a:rPr>
              <a:t> </a:t>
            </a:r>
            <a:r>
              <a:rPr lang="en-US" altLang="zh-TW" sz="500" dirty="0" smtClean="0">
                <a:solidFill>
                  <a:prstClr val="white"/>
                </a:solidFill>
              </a:rPr>
              <a:t> </a:t>
            </a:r>
            <a:r>
              <a:rPr lang="en-US" altLang="zh-TW" sz="2800" dirty="0" smtClean="0">
                <a:solidFill>
                  <a:prstClr val="white"/>
                </a:solidFill>
              </a:rPr>
              <a:t>z</a:t>
            </a:r>
            <a:r>
              <a:rPr lang="en-US" altLang="zh-TW" sz="2800" spc="-80" dirty="0" smtClean="0">
                <a:solidFill>
                  <a:prstClr val="white"/>
                </a:solidFill>
              </a:rPr>
              <a:t>=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3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6060" y="2736141"/>
            <a:ext cx="1331019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</p:cNvCxnSpPr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</p:cNvCxnSpPr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4245050" y="1316999"/>
            <a:ext cx="3820243" cy="1182111"/>
          </a:xfrm>
          <a:prstGeom prst="wedgeRoundRectCallout">
            <a:avLst>
              <a:gd name="adj1" fmla="val -85442"/>
              <a:gd name="adj2" fmla="val 29417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At this point, </a:t>
            </a:r>
            <a:r>
              <a:rPr lang="en-US" altLang="zh-TW" sz="2568" dirty="0" smtClean="0">
                <a:solidFill>
                  <a:prstClr val="white"/>
                </a:solidFill>
              </a:rPr>
              <a:t>you have no</a:t>
            </a:r>
            <a:br>
              <a:rPr lang="en-US" altLang="zh-TW" sz="2568" dirty="0" smtClean="0">
                <a:solidFill>
                  <a:prstClr val="white"/>
                </a:solidFill>
              </a:rPr>
            </a:br>
            <a:r>
              <a:rPr lang="en-US" altLang="zh-TW" sz="2568" dirty="0" smtClean="0">
                <a:solidFill>
                  <a:prstClr val="white"/>
                </a:solidFill>
              </a:rPr>
              <a:t>way to </a:t>
            </a:r>
            <a:r>
              <a:rPr lang="en-US" altLang="zh-TW" sz="2568" dirty="0">
                <a:solidFill>
                  <a:prstClr val="white"/>
                </a:solidFill>
              </a:rPr>
              <a:t>free() this </a:t>
            </a:r>
            <a:r>
              <a:rPr lang="en-US" altLang="zh-TW" sz="2568" dirty="0" smtClean="0">
                <a:solidFill>
                  <a:prstClr val="white"/>
                </a:solidFill>
              </a:rPr>
              <a:t>memory.</a:t>
            </a:r>
            <a:br>
              <a:rPr lang="en-US" altLang="zh-TW" sz="2568" dirty="0" smtClean="0">
                <a:solidFill>
                  <a:prstClr val="white"/>
                </a:solidFill>
              </a:rPr>
            </a:br>
            <a:r>
              <a:rPr lang="en-US" altLang="zh-TW" sz="2568" dirty="0" smtClean="0">
                <a:solidFill>
                  <a:prstClr val="white"/>
                </a:solidFill>
              </a:rPr>
              <a:t>It’s </a:t>
            </a:r>
            <a:r>
              <a:rPr lang="en-US" altLang="zh-TW" sz="2568" dirty="0">
                <a:solidFill>
                  <a:prstClr val="black"/>
                </a:solidFill>
              </a:rPr>
              <a:t>stuck in memory </a:t>
            </a:r>
            <a:r>
              <a:rPr lang="en-US" altLang="zh-TW" sz="2568" dirty="0" smtClean="0">
                <a:solidFill>
                  <a:prstClr val="white"/>
                </a:solidFill>
              </a:rPr>
              <a:t>forever.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850" y="283783"/>
            <a:ext cx="4260474" cy="1182111"/>
          </a:xfrm>
          <a:prstGeom prst="wedgeRoundRectCallout">
            <a:avLst>
              <a:gd name="adj1" fmla="val 60286"/>
              <a:gd name="adj2" fmla="val 10962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In languages with garbage collection (Java, </a:t>
            </a:r>
            <a:r>
              <a:rPr lang="en-US" altLang="zh-TW" sz="2568" dirty="0" err="1">
                <a:solidFill>
                  <a:prstClr val="white"/>
                </a:solidFill>
              </a:rPr>
              <a:t>Python,etc</a:t>
            </a:r>
            <a:r>
              <a:rPr lang="en-US" altLang="zh-TW" sz="2568" dirty="0">
                <a:solidFill>
                  <a:prstClr val="white"/>
                </a:solidFill>
              </a:rPr>
              <a:t>) this error cannot happen.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grpSp>
        <p:nvGrpSpPr>
          <p:cNvPr id="24" name="Group 4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25" name="Rectangle 5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 smtClean="0">
                  <a:solidFill>
                    <a:prstClr val="white"/>
                  </a:solidFill>
                </a:rPr>
                <a:t>that 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6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7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28" name="Rectangle 8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9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31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15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34" name="Rectangle 16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smtClean="0">
                  <a:solidFill>
                    <a:prstClr val="white"/>
                  </a:solidFill>
                </a:rPr>
                <a:t>NULL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35" name="Rectangle 17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Group 11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37" name="Rectangle 9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smtClean="0">
                  <a:solidFill>
                    <a:prstClr val="white"/>
                  </a:solidFill>
                </a:rPr>
                <a:t>NULL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10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7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40" name="Rectangle 8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 smtClean="0">
                  <a:solidFill>
                    <a:prstClr val="white"/>
                  </a:solidFill>
                </a:rPr>
                <a:t>NULL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41" name="Rectangle 9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70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3" grpId="0" animBg="1"/>
      <p:bldP spid="23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91505" y="2549251"/>
            <a:ext cx="4260474" cy="1182111"/>
          </a:xfrm>
          <a:prstGeom prst="wedgeRoundRectCallout">
            <a:avLst>
              <a:gd name="adj1" fmla="val 72911"/>
              <a:gd name="adj2" fmla="val 11116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But what if we ran this program instead? </a:t>
            </a:r>
          </a:p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Now B get’s freed… 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27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white"/>
                </a:solidFill>
              </a:rPr>
              <a:t>x=</a:t>
            </a:r>
            <a:r>
              <a:rPr lang="en-US" altLang="zh-TW" sz="2800" b="1" dirty="0">
                <a:solidFill>
                  <a:srgbClr val="FFFF00"/>
                </a:solidFill>
              </a:rPr>
              <a:t>1</a:t>
            </a:r>
            <a:r>
              <a:rPr lang="en-US" altLang="zh-TW" sz="2800" dirty="0">
                <a:solidFill>
                  <a:prstClr val="white"/>
                </a:solidFill>
              </a:rPr>
              <a:t>, y=</a:t>
            </a:r>
            <a:r>
              <a:rPr lang="en-US" altLang="zh-TW" sz="2800" b="1" dirty="0">
                <a:solidFill>
                  <a:srgbClr val="FFFF00"/>
                </a:solidFill>
              </a:rPr>
              <a:t>2</a:t>
            </a:r>
            <a:r>
              <a:rPr lang="en-US" altLang="zh-TW" sz="2800" dirty="0">
                <a:solidFill>
                  <a:prstClr val="white"/>
                </a:solidFill>
              </a:rPr>
              <a:t>, z=</a:t>
            </a:r>
            <a:r>
              <a:rPr lang="en-US" altLang="zh-TW" sz="2800" b="1" dirty="0">
                <a:solidFill>
                  <a:srgbClr val="FFFF00"/>
                </a:solidFill>
              </a:rPr>
              <a:t>3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26060" y="2736141"/>
            <a:ext cx="1331019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91505" y="2549251"/>
            <a:ext cx="4260474" cy="1182111"/>
          </a:xfrm>
          <a:prstGeom prst="wedgeRoundRectCallout">
            <a:avLst>
              <a:gd name="adj1" fmla="val 71841"/>
              <a:gd name="adj2" fmla="val 37900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Up to this point, </a:t>
            </a:r>
            <a:br>
              <a:rPr lang="en-US" altLang="zh-TW" sz="2568" dirty="0">
                <a:solidFill>
                  <a:prstClr val="white"/>
                </a:solidFill>
              </a:rPr>
            </a:br>
            <a:r>
              <a:rPr lang="en-US" altLang="zh-TW" sz="2568" dirty="0">
                <a:solidFill>
                  <a:prstClr val="white"/>
                </a:solidFill>
              </a:rPr>
              <a:t>everything is the same…</a:t>
            </a:r>
          </a:p>
        </p:txBody>
      </p:sp>
      <p:grpSp>
        <p:nvGrpSpPr>
          <p:cNvPr id="19" name="Group 4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20" name="Rectangle 5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 smtClean="0">
                  <a:solidFill>
                    <a:prstClr val="white"/>
                  </a:solidFill>
                </a:rPr>
                <a:t>that 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6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7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23" name="Rectangle 8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9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30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smtClean="0">
                  <a:solidFill>
                    <a:prstClr val="white"/>
                  </a:solidFill>
                </a:rPr>
                <a:t>NULL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6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prog2.x</a:t>
            </a: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white"/>
                </a:solidFill>
              </a:rPr>
              <a:t>x=</a:t>
            </a:r>
            <a:r>
              <a:rPr lang="en-US" altLang="zh-TW" sz="2800" b="1" dirty="0">
                <a:solidFill>
                  <a:srgbClr val="FFFF00"/>
                </a:solidFill>
              </a:rPr>
              <a:t>1</a:t>
            </a:r>
            <a:r>
              <a:rPr lang="en-US" altLang="zh-TW" sz="2800" dirty="0">
                <a:solidFill>
                  <a:prstClr val="white"/>
                </a:solidFill>
              </a:rPr>
              <a:t>, y=</a:t>
            </a:r>
            <a:r>
              <a:rPr lang="en-US" altLang="zh-TW" sz="2800" b="1" dirty="0">
                <a:solidFill>
                  <a:srgbClr val="FFFF00"/>
                </a:solidFill>
              </a:rPr>
              <a:t>2</a:t>
            </a:r>
            <a:r>
              <a:rPr lang="en-US" altLang="zh-TW" sz="2800" dirty="0">
                <a:solidFill>
                  <a:prstClr val="white"/>
                </a:solidFill>
              </a:rPr>
              <a:t>, z=</a:t>
            </a:r>
            <a:r>
              <a:rPr lang="en-US" altLang="zh-TW" sz="2800" b="1" dirty="0">
                <a:solidFill>
                  <a:srgbClr val="FFFF00"/>
                </a:solidFill>
              </a:rPr>
              <a:t>3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grpSp>
        <p:nvGrpSpPr>
          <p:cNvPr id="19" name="Group 4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20" name="Rectangle 5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 smtClean="0">
                  <a:solidFill>
                    <a:prstClr val="white"/>
                  </a:solidFill>
                </a:rPr>
                <a:t>that 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6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7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23" name="Rectangle 8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26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smtClean="0">
                  <a:solidFill>
                    <a:prstClr val="white"/>
                  </a:solidFill>
                </a:rPr>
                <a:t>NULL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7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prog2.x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This output is unpredictable</a:t>
            </a:r>
            <a:endParaRPr lang="en-US" altLang="zh-TW" sz="2385" dirty="0">
              <a:solidFill>
                <a:srgbClr val="FFFF00"/>
              </a:solidFill>
              <a:latin typeface="Lucida Fax" panose="0206060205050502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6" name="Rectangle 5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 smtClean="0">
                  <a:solidFill>
                    <a:prstClr val="white"/>
                  </a:solidFill>
                </a:rPr>
                <a:t>that 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9" name="Rectangle 8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sz="1651" dirty="0">
                  <a:solidFill>
                    <a:prstClr val="white"/>
                  </a:solidFill>
                </a:rPr>
                <a:t>t</a:t>
              </a:r>
              <a:r>
                <a:rPr lang="en-US" altLang="zh-TW" sz="1651" dirty="0" smtClean="0">
                  <a:solidFill>
                    <a:prstClr val="white"/>
                  </a:solidFill>
                </a:rPr>
                <a:t>hat</a:t>
              </a:r>
              <a:br>
                <a:rPr lang="en-US" altLang="zh-TW" sz="1651" dirty="0" smtClean="0">
                  <a:solidFill>
                    <a:prstClr val="white"/>
                  </a:solidFill>
                </a:rPr>
              </a:br>
              <a:r>
                <a:rPr lang="en-US" altLang="zh-TW" sz="1651" dirty="0" smtClean="0">
                  <a:solidFill>
                    <a:prstClr val="white"/>
                  </a:solidFill>
                </a:rPr>
                <a:t>memory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12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smtClean="0">
                  <a:solidFill>
                    <a:prstClr val="white"/>
                  </a:solidFill>
                </a:rPr>
                <a:t>NULL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prog2.x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/>
                </a:solidFill>
                <a:latin typeface="Lucida Fax" panose="02060602050505020204" pitchFamily="18" charset="0"/>
              </a:rPr>
              <a:t>This output is unpredictable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74213" y="2891123"/>
            <a:ext cx="2397659" cy="1270241"/>
          </a:xfrm>
          <a:prstGeom prst="wedgeRoundRectCallout">
            <a:avLst>
              <a:gd name="adj1" fmla="val 57290"/>
              <a:gd name="adj2" fmla="val 8417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In Python, we use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b="1" dirty="0">
                <a:solidFill>
                  <a:prstClr val="black"/>
                </a:solidFill>
              </a:rPr>
              <a:t>del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dirty="0">
                <a:solidFill>
                  <a:prstClr val="white"/>
                </a:solidFill>
              </a:rPr>
              <a:t>instead of free. 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0" y="384065"/>
            <a:ext cx="2350294" cy="1914481"/>
          </a:xfrm>
          <a:prstGeom prst="wedgeRoundRectCallout">
            <a:avLst>
              <a:gd name="adj1" fmla="val 100660"/>
              <a:gd name="adj2" fmla="val 10885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Well, not quite:</a:t>
            </a:r>
          </a:p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Yes, we </a:t>
            </a:r>
            <a:r>
              <a:rPr lang="en-US" altLang="zh-TW" sz="2568" i="1" dirty="0">
                <a:solidFill>
                  <a:prstClr val="black"/>
                </a:solidFill>
              </a:rPr>
              <a:t>can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dirty="0">
                <a:solidFill>
                  <a:prstClr val="white"/>
                </a:solidFill>
              </a:rPr>
              <a:t>use del</a:t>
            </a:r>
            <a:r>
              <a:rPr lang="en-US" altLang="zh-TW" sz="2568" dirty="0" smtClean="0">
                <a:solidFill>
                  <a:prstClr val="white"/>
                </a:solidFill>
              </a:rPr>
              <a:t>. </a:t>
            </a:r>
            <a:r>
              <a:rPr lang="en-US" altLang="zh-TW" sz="2568" dirty="0">
                <a:solidFill>
                  <a:prstClr val="white"/>
                </a:solidFill>
              </a:rPr>
              <a:t>But No, we </a:t>
            </a:r>
            <a:br>
              <a:rPr lang="en-US" altLang="zh-TW" sz="2568" dirty="0">
                <a:solidFill>
                  <a:prstClr val="white"/>
                </a:solidFill>
              </a:rPr>
            </a:br>
            <a:r>
              <a:rPr lang="en-US" altLang="zh-TW" sz="2568" i="1" dirty="0">
                <a:solidFill>
                  <a:prstClr val="black"/>
                </a:solidFill>
              </a:rPr>
              <a:t>don’t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i="1" dirty="0">
                <a:solidFill>
                  <a:prstClr val="black"/>
                </a:solidFill>
              </a:rPr>
              <a:t>have to</a:t>
            </a:r>
            <a:r>
              <a:rPr lang="en-US" altLang="zh-TW" sz="2568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502695" y="283784"/>
            <a:ext cx="2438400" cy="2349035"/>
          </a:xfrm>
          <a:prstGeom prst="wedgeRoundRectCallout">
            <a:avLst>
              <a:gd name="adj1" fmla="val -74988"/>
              <a:gd name="adj2" fmla="val 1819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568" dirty="0" smtClean="0">
                <a:solidFill>
                  <a:prstClr val="white"/>
                </a:solidFill>
              </a:rPr>
              <a:t>See</a:t>
            </a:r>
            <a:r>
              <a:rPr lang="en-US" altLang="zh-TW" sz="2568" dirty="0">
                <a:solidFill>
                  <a:prstClr val="white"/>
                </a:solidFill>
              </a:rPr>
              <a:t>: </a:t>
            </a:r>
            <a:r>
              <a:rPr lang="en-US" altLang="zh-TW" sz="2568" dirty="0" smtClean="0">
                <a:solidFill>
                  <a:prstClr val="white"/>
                </a:solidFill>
              </a:rPr>
              <a:t>while not </a:t>
            </a:r>
            <a:r>
              <a:rPr lang="en-US" altLang="zh-TW" sz="2568" dirty="0">
                <a:solidFill>
                  <a:prstClr val="white"/>
                </a:solidFill>
              </a:rPr>
              <a:t>using free() in C can be a </a:t>
            </a:r>
            <a:r>
              <a:rPr lang="en-US" altLang="zh-TW" sz="2568" dirty="0" smtClean="0">
                <a:solidFill>
                  <a:prstClr val="white"/>
                </a:solidFill>
              </a:rPr>
              <a:t>bug, </a:t>
            </a:r>
            <a:r>
              <a:rPr lang="en-US" altLang="zh-TW" sz="2568" dirty="0">
                <a:solidFill>
                  <a:prstClr val="white"/>
                </a:solidFill>
              </a:rPr>
              <a:t>y</a:t>
            </a:r>
            <a:r>
              <a:rPr lang="en-US" altLang="zh-TW" sz="2568" dirty="0" smtClean="0">
                <a:solidFill>
                  <a:prstClr val="white"/>
                </a:solidFill>
              </a:rPr>
              <a:t>et in Python there is </a:t>
            </a:r>
            <a:r>
              <a:rPr lang="en-US" altLang="zh-TW" sz="2568" b="1" dirty="0">
                <a:solidFill>
                  <a:prstClr val="white"/>
                </a:solidFill>
              </a:rPr>
              <a:t>garbage collection</a:t>
            </a:r>
            <a:r>
              <a:rPr lang="en-US" altLang="zh-TW" sz="2568" dirty="0">
                <a:solidFill>
                  <a:prstClr val="white"/>
                </a:solidFill>
              </a:rPr>
              <a:t>.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350986" y="2786285"/>
            <a:ext cx="2935534" cy="2037554"/>
          </a:xfrm>
          <a:prstGeom prst="wedgeRoundRectCallout">
            <a:avLst>
              <a:gd name="adj1" fmla="val -103888"/>
              <a:gd name="adj2" fmla="val -7407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So, we only use</a:t>
            </a:r>
            <a:r>
              <a:rPr lang="en-US" altLang="zh-TW" sz="2568" dirty="0">
                <a:solidFill>
                  <a:prstClr val="black"/>
                </a:solidFill>
              </a:rPr>
              <a:t> del</a:t>
            </a:r>
            <a:r>
              <a:rPr lang="en-US" altLang="zh-TW" sz="2568" dirty="0">
                <a:solidFill>
                  <a:prstClr val="white"/>
                </a:solidFill>
              </a:rPr>
              <a:t> if we want to let Python know that it can reclaim the memory.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105400" y="0"/>
            <a:ext cx="4636294" cy="2586507"/>
          </a:xfrm>
          <a:prstGeom prst="wedgeRoundRectCallout">
            <a:avLst>
              <a:gd name="adj1" fmla="val 29729"/>
              <a:gd name="adj2" fmla="val 61212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altLang="zh-TW" sz="2800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99304" y="0"/>
            <a:ext cx="4642390" cy="25908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TW" sz="2800" dirty="0" smtClean="0">
                <a:solidFill>
                  <a:prstClr val="white"/>
                </a:solidFill>
              </a:rPr>
              <a:t>Now note: del automatically</a:t>
            </a:r>
            <a:br>
              <a:rPr lang="en-US" altLang="zh-TW" sz="2800" dirty="0" smtClean="0">
                <a:solidFill>
                  <a:prstClr val="white"/>
                </a:solidFill>
              </a:rPr>
            </a:br>
            <a:r>
              <a:rPr lang="en-US" altLang="zh-TW" sz="2800" dirty="0" smtClean="0">
                <a:solidFill>
                  <a:prstClr val="white"/>
                </a:solidFill>
              </a:rPr>
              <a:t>happens when a variable is</a:t>
            </a:r>
            <a:br>
              <a:rPr lang="en-US" altLang="zh-TW" sz="2800" dirty="0" smtClean="0">
                <a:solidFill>
                  <a:prstClr val="white"/>
                </a:solidFill>
              </a:rPr>
            </a:br>
            <a:r>
              <a:rPr lang="en-US" altLang="zh-TW" sz="2800" dirty="0" smtClean="0">
                <a:solidFill>
                  <a:prstClr val="white"/>
                </a:solidFill>
              </a:rPr>
              <a:t>reassigned. So using del on a</a:t>
            </a:r>
            <a:br>
              <a:rPr lang="en-US" altLang="zh-TW" sz="2800" dirty="0" smtClean="0">
                <a:solidFill>
                  <a:prstClr val="white"/>
                </a:solidFill>
              </a:rPr>
            </a:br>
            <a:r>
              <a:rPr lang="en-US" altLang="zh-TW" sz="2800" dirty="0" smtClean="0">
                <a:solidFill>
                  <a:prstClr val="white"/>
                </a:solidFill>
              </a:rPr>
              <a:t>whole variable isn’t so useful.</a:t>
            </a:r>
            <a:br>
              <a:rPr lang="en-US" altLang="zh-TW" sz="2800" dirty="0" smtClean="0">
                <a:solidFill>
                  <a:prstClr val="white"/>
                </a:solidFill>
              </a:rPr>
            </a:br>
            <a:r>
              <a:rPr lang="en-US" altLang="zh-TW" sz="2800" spc="-160" dirty="0" smtClean="0">
                <a:solidFill>
                  <a:prstClr val="white"/>
                </a:solidFill>
              </a:rPr>
              <a:t>(</a:t>
            </a:r>
            <a:r>
              <a:rPr lang="en-US" altLang="zh-TW" sz="2800" spc="-10" dirty="0" smtClean="0">
                <a:solidFill>
                  <a:prstClr val="white"/>
                </a:solidFill>
              </a:rPr>
              <a:t>Using</a:t>
            </a:r>
            <a:r>
              <a:rPr lang="en-US" altLang="zh-TW" sz="2000" spc="-10" dirty="0" smtClean="0">
                <a:solidFill>
                  <a:prstClr val="white"/>
                </a:solidFill>
              </a:rPr>
              <a:t> </a:t>
            </a:r>
            <a:r>
              <a:rPr lang="en-US" altLang="zh-TW" sz="2800" spc="-10" dirty="0" smtClean="0">
                <a:solidFill>
                  <a:prstClr val="white"/>
                </a:solidFill>
              </a:rPr>
              <a:t>it</a:t>
            </a:r>
            <a:r>
              <a:rPr lang="en-US" altLang="zh-TW" sz="2000" spc="-10" dirty="0" smtClean="0">
                <a:solidFill>
                  <a:prstClr val="white"/>
                </a:solidFill>
              </a:rPr>
              <a:t> </a:t>
            </a:r>
            <a:r>
              <a:rPr lang="en-US" altLang="zh-TW" sz="2800" spc="-10" dirty="0" smtClean="0">
                <a:solidFill>
                  <a:prstClr val="white"/>
                </a:solidFill>
              </a:rPr>
              <a:t>on</a:t>
            </a:r>
            <a:r>
              <a:rPr lang="en-US" altLang="zh-TW" sz="2000" spc="-10" dirty="0" smtClean="0">
                <a:solidFill>
                  <a:prstClr val="white"/>
                </a:solidFill>
              </a:rPr>
              <a:t> </a:t>
            </a:r>
            <a:r>
              <a:rPr lang="en-US" altLang="zh-TW" sz="2800" spc="-10" dirty="0" smtClean="0">
                <a:solidFill>
                  <a:prstClr val="white"/>
                </a:solidFill>
              </a:rPr>
              <a:t>individual</a:t>
            </a:r>
            <a:r>
              <a:rPr lang="en-US" altLang="zh-TW" sz="2000" spc="-10" dirty="0" smtClean="0">
                <a:solidFill>
                  <a:prstClr val="white"/>
                </a:solidFill>
              </a:rPr>
              <a:t> </a:t>
            </a:r>
            <a:r>
              <a:rPr lang="en-US" altLang="zh-TW" sz="2800" spc="-10" dirty="0" smtClean="0">
                <a:solidFill>
                  <a:prstClr val="white"/>
                </a:solidFill>
              </a:rPr>
              <a:t>element</a:t>
            </a:r>
            <a:r>
              <a:rPr lang="en-US" altLang="zh-TW" sz="2800" spc="-100" dirty="0" smtClean="0">
                <a:solidFill>
                  <a:prstClr val="white"/>
                </a:solidFill>
              </a:rPr>
              <a:t>s</a:t>
            </a:r>
            <a:r>
              <a:rPr lang="en-US" altLang="zh-TW" sz="2800" dirty="0" smtClean="0">
                <a:solidFill>
                  <a:prstClr val="white"/>
                </a:solidFill>
              </a:rPr>
              <a:t>,</a:t>
            </a:r>
            <a:br>
              <a:rPr lang="en-US" altLang="zh-TW" sz="2800" dirty="0" smtClean="0">
                <a:solidFill>
                  <a:prstClr val="white"/>
                </a:solidFill>
              </a:rPr>
            </a:br>
            <a:r>
              <a:rPr lang="en-US" altLang="zh-TW" sz="2800" dirty="0" smtClean="0">
                <a:solidFill>
                  <a:prstClr val="white"/>
                </a:solidFill>
              </a:rPr>
              <a:t>however, is quite common.)</a:t>
            </a:r>
            <a:endParaRPr lang="en-US" altLang="zh-TW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prog2.x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Fax" panose="02060602050505020204" pitchFamily="18" charset="0"/>
              </a:rPr>
              <a:t>This output is unpredictable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8783" y="975054"/>
            <a:ext cx="4339488" cy="4559877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A=[1]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B=A; C=B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A+=[2];C+=[3]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print(A)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A=0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print(C)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&gt;&gt;&gt; del 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&gt;&gt;&gt;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print(B)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2874213" y="2891123"/>
            <a:ext cx="2397659" cy="1270241"/>
          </a:xfrm>
          <a:prstGeom prst="wedgeRoundRectCallout">
            <a:avLst>
              <a:gd name="adj1" fmla="val -94041"/>
              <a:gd name="adj2" fmla="val 3321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In Python, we use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b="1" dirty="0">
                <a:solidFill>
                  <a:prstClr val="black"/>
                </a:solidFill>
              </a:rPr>
              <a:t>del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dirty="0">
                <a:solidFill>
                  <a:prstClr val="white"/>
                </a:solidFill>
              </a:rPr>
              <a:t>instead of free. 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9304" y="0"/>
            <a:ext cx="4642390" cy="2590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TW" sz="2800" dirty="0" smtClean="0">
                <a:solidFill>
                  <a:prstClr val="white"/>
                </a:solidFill>
              </a:rPr>
              <a:t>Now note: del automatically</a:t>
            </a:r>
            <a:br>
              <a:rPr lang="en-US" altLang="zh-TW" sz="2800" dirty="0" smtClean="0">
                <a:solidFill>
                  <a:prstClr val="white"/>
                </a:solidFill>
              </a:rPr>
            </a:br>
            <a:r>
              <a:rPr lang="en-US" altLang="zh-TW" sz="2800" dirty="0" smtClean="0">
                <a:solidFill>
                  <a:prstClr val="white"/>
                </a:solidFill>
              </a:rPr>
              <a:t>happens when a variable is</a:t>
            </a:r>
            <a:br>
              <a:rPr lang="en-US" altLang="zh-TW" sz="2800" dirty="0" smtClean="0">
                <a:solidFill>
                  <a:prstClr val="white"/>
                </a:solidFill>
              </a:rPr>
            </a:br>
            <a:r>
              <a:rPr lang="en-US" altLang="zh-TW" sz="2800" dirty="0" smtClean="0">
                <a:solidFill>
                  <a:prstClr val="white"/>
                </a:solidFill>
              </a:rPr>
              <a:t>reassigned. So using del on a</a:t>
            </a:r>
            <a:br>
              <a:rPr lang="en-US" altLang="zh-TW" sz="2800" dirty="0" smtClean="0">
                <a:solidFill>
                  <a:prstClr val="white"/>
                </a:solidFill>
              </a:rPr>
            </a:br>
            <a:r>
              <a:rPr lang="en-US" altLang="zh-TW" sz="2800" dirty="0" smtClean="0">
                <a:solidFill>
                  <a:prstClr val="white"/>
                </a:solidFill>
              </a:rPr>
              <a:t>whole variable isn’t so useful.</a:t>
            </a:r>
            <a:br>
              <a:rPr lang="en-US" altLang="zh-TW" sz="2800" dirty="0" smtClean="0">
                <a:solidFill>
                  <a:prstClr val="white"/>
                </a:solidFill>
              </a:rPr>
            </a:br>
            <a:r>
              <a:rPr lang="en-US" altLang="zh-TW" sz="2800" spc="-160" dirty="0" smtClean="0">
                <a:solidFill>
                  <a:prstClr val="white"/>
                </a:solidFill>
              </a:rPr>
              <a:t>(</a:t>
            </a:r>
            <a:r>
              <a:rPr lang="en-US" altLang="zh-TW" sz="2800" spc="-10" dirty="0" smtClean="0">
                <a:solidFill>
                  <a:prstClr val="white"/>
                </a:solidFill>
              </a:rPr>
              <a:t>Using</a:t>
            </a:r>
            <a:r>
              <a:rPr lang="en-US" altLang="zh-TW" sz="2000" spc="-10" dirty="0" smtClean="0">
                <a:solidFill>
                  <a:prstClr val="white"/>
                </a:solidFill>
              </a:rPr>
              <a:t> </a:t>
            </a:r>
            <a:r>
              <a:rPr lang="en-US" altLang="zh-TW" sz="2800" spc="-10" dirty="0" smtClean="0">
                <a:solidFill>
                  <a:prstClr val="white"/>
                </a:solidFill>
              </a:rPr>
              <a:t>it</a:t>
            </a:r>
            <a:r>
              <a:rPr lang="en-US" altLang="zh-TW" sz="2000" spc="-10" dirty="0" smtClean="0">
                <a:solidFill>
                  <a:prstClr val="white"/>
                </a:solidFill>
              </a:rPr>
              <a:t> </a:t>
            </a:r>
            <a:r>
              <a:rPr lang="en-US" altLang="zh-TW" sz="2800" spc="-10" dirty="0" smtClean="0">
                <a:solidFill>
                  <a:prstClr val="white"/>
                </a:solidFill>
              </a:rPr>
              <a:t>on</a:t>
            </a:r>
            <a:r>
              <a:rPr lang="en-US" altLang="zh-TW" sz="2000" spc="-10" dirty="0" smtClean="0">
                <a:solidFill>
                  <a:prstClr val="white"/>
                </a:solidFill>
              </a:rPr>
              <a:t> </a:t>
            </a:r>
            <a:r>
              <a:rPr lang="en-US" altLang="zh-TW" sz="2800" spc="-10" dirty="0" smtClean="0">
                <a:solidFill>
                  <a:prstClr val="white"/>
                </a:solidFill>
              </a:rPr>
              <a:t>individual</a:t>
            </a:r>
            <a:r>
              <a:rPr lang="en-US" altLang="zh-TW" sz="2000" spc="-10" dirty="0" smtClean="0">
                <a:solidFill>
                  <a:prstClr val="white"/>
                </a:solidFill>
              </a:rPr>
              <a:t> </a:t>
            </a:r>
            <a:r>
              <a:rPr lang="en-US" altLang="zh-TW" sz="2800" spc="-10" dirty="0" smtClean="0">
                <a:solidFill>
                  <a:prstClr val="white"/>
                </a:solidFill>
              </a:rPr>
              <a:t>element</a:t>
            </a:r>
            <a:r>
              <a:rPr lang="en-US" altLang="zh-TW" sz="2800" spc="-100" dirty="0" smtClean="0">
                <a:solidFill>
                  <a:prstClr val="white"/>
                </a:solidFill>
              </a:rPr>
              <a:t>s</a:t>
            </a:r>
            <a:r>
              <a:rPr lang="en-US" altLang="zh-TW" sz="2800" dirty="0" smtClean="0">
                <a:solidFill>
                  <a:prstClr val="white"/>
                </a:solidFill>
              </a:rPr>
              <a:t>,</a:t>
            </a:r>
            <a:br>
              <a:rPr lang="en-US" altLang="zh-TW" sz="2800" dirty="0" smtClean="0">
                <a:solidFill>
                  <a:prstClr val="white"/>
                </a:solidFill>
              </a:rPr>
            </a:br>
            <a:r>
              <a:rPr lang="en-US" altLang="zh-TW" sz="2800" dirty="0" smtClean="0">
                <a:solidFill>
                  <a:prstClr val="white"/>
                </a:solidFill>
              </a:rPr>
              <a:t>however, is quite common.)</a:t>
            </a:r>
            <a:endParaRPr lang="en-US" altLang="zh-TW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prog2.x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Fax" panose="02060602050505020204" pitchFamily="18" charset="0"/>
              </a:rPr>
              <a:t>This output is unpredictable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8783" y="975054"/>
            <a:ext cx="4339488" cy="4559877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A=[1]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B=A; C=B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A+=[2];C+=[3]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print(A)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A=0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print(C)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del 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&gt;&gt;&gt; print(C)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&gt;&gt;&gt;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print(B)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63589" y="1754591"/>
            <a:ext cx="3625266" cy="3044931"/>
            <a:chOff x="3263589" y="1754591"/>
            <a:chExt cx="3625266" cy="3044931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3451909" y="1760667"/>
              <a:ext cx="3436946" cy="3038855"/>
            </a:xfrm>
            <a:prstGeom prst="wedgeRoundRectCallout">
              <a:avLst>
                <a:gd name="adj1" fmla="val -98815"/>
                <a:gd name="adj2" fmla="val 43716"/>
                <a:gd name="adj3" fmla="val 16667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68" dirty="0">
                  <a:solidFill>
                    <a:prstClr val="white"/>
                  </a:solidFill>
                </a:rPr>
                <a:t>See the difference?</a:t>
              </a:r>
              <a:br>
                <a:rPr lang="en-US" altLang="zh-TW" sz="2568" dirty="0">
                  <a:solidFill>
                    <a:prstClr val="white"/>
                  </a:solidFill>
                </a:rPr>
              </a:br>
              <a:r>
                <a:rPr lang="en-US" altLang="zh-TW" sz="2568" dirty="0">
                  <a:solidFill>
                    <a:prstClr val="white"/>
                  </a:solidFill>
                </a:rPr>
                <a:t>Del is smarter than free. It frees the object’s space only if nothing else points to it. (And, either way, it deletes the variable.)</a:t>
              </a:r>
              <a:endParaRPr lang="zh-TW" altLang="en-US" sz="2568" dirty="0">
                <a:solidFill>
                  <a:prstClr val="white"/>
                </a:solidFill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3445834" y="1754591"/>
              <a:ext cx="3436946" cy="3038855"/>
            </a:xfrm>
            <a:prstGeom prst="wedgeRoundRectCallout">
              <a:avLst>
                <a:gd name="adj1" fmla="val -407"/>
                <a:gd name="adj2" fmla="val 96516"/>
                <a:gd name="adj3" fmla="val 16667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68" dirty="0">
                  <a:solidFill>
                    <a:prstClr val="white"/>
                  </a:solidFill>
                </a:rPr>
                <a:t>See the difference?</a:t>
              </a:r>
              <a:br>
                <a:rPr lang="en-US" altLang="zh-TW" sz="2568" dirty="0">
                  <a:solidFill>
                    <a:prstClr val="white"/>
                  </a:solidFill>
                </a:rPr>
              </a:br>
              <a:r>
                <a:rPr lang="en-US" altLang="zh-TW" sz="2568" dirty="0">
                  <a:solidFill>
                    <a:prstClr val="white"/>
                  </a:solidFill>
                </a:rPr>
                <a:t>Del is smarter than </a:t>
              </a:r>
              <a:r>
                <a:rPr lang="en-US" altLang="zh-TW" sz="2568" dirty="0" smtClean="0">
                  <a:solidFill>
                    <a:prstClr val="white"/>
                  </a:solidFill>
                </a:rPr>
                <a:t>free(). </a:t>
              </a:r>
              <a:r>
                <a:rPr lang="en-US" altLang="zh-TW" sz="2568" dirty="0">
                  <a:solidFill>
                    <a:prstClr val="white"/>
                  </a:solidFill>
                </a:rPr>
                <a:t>It frees </a:t>
              </a:r>
              <a:r>
                <a:rPr lang="en-US" altLang="zh-TW" sz="2568" dirty="0" smtClean="0">
                  <a:solidFill>
                    <a:prstClr val="white"/>
                  </a:solidFill>
                </a:rPr>
                <a:t>the space only </a:t>
              </a:r>
              <a:r>
                <a:rPr lang="en-US" altLang="zh-TW" sz="2568" dirty="0">
                  <a:solidFill>
                    <a:prstClr val="white"/>
                  </a:solidFill>
                </a:rPr>
                <a:t>if nothing else points to it. </a:t>
              </a:r>
              <a:r>
                <a:rPr lang="en-US" altLang="zh-TW" sz="2568" dirty="0" smtClean="0">
                  <a:solidFill>
                    <a:prstClr val="white"/>
                  </a:solidFill>
                </a:rPr>
                <a:t/>
              </a:r>
              <a:br>
                <a:rPr lang="en-US" altLang="zh-TW" sz="2568" dirty="0" smtClean="0">
                  <a:solidFill>
                    <a:prstClr val="white"/>
                  </a:solidFill>
                </a:rPr>
              </a:br>
              <a:r>
                <a:rPr lang="en-US" altLang="zh-TW" sz="2568" dirty="0" smtClean="0">
                  <a:solidFill>
                    <a:prstClr val="white"/>
                  </a:solidFill>
                </a:rPr>
                <a:t>(</a:t>
              </a:r>
              <a:r>
                <a:rPr lang="en-US" altLang="zh-TW" sz="2568" dirty="0">
                  <a:solidFill>
                    <a:prstClr val="white"/>
                  </a:solidFill>
                </a:rPr>
                <a:t>And, either way, it deletes the variable.)</a:t>
              </a:r>
              <a:endParaRPr lang="zh-TW" altLang="en-US" sz="2568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2026893">
              <a:off x="3263589" y="3537871"/>
              <a:ext cx="533400" cy="731520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4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prog2.c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smtClean="0">
                <a:solidFill>
                  <a:prstClr val="white"/>
                </a:solidFill>
                <a:latin typeface="Lucida Sans Typewriter" panose="020B0509030504030204" pitchFamily="49" charset="0"/>
              </a:rPr>
              <a:t>prog2.x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Fax" panose="02060602050505020204" pitchFamily="18" charset="0"/>
              </a:rPr>
              <a:t>This output is unpredictable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8783" y="975054"/>
            <a:ext cx="4339488" cy="4559877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A=[1]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B=A; C=B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A+=[2];C+=[3]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print(A)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A=0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print(C)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del 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print(C)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&gt;&gt;&gt; print(B)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rint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(B)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568" dirty="0" err="1">
                <a:solidFill>
                  <a:srgbClr val="FFFF00"/>
                </a:solidFill>
                <a:latin typeface="Arial Narrow" panose="020B0606020202030204" pitchFamily="34" charset="0"/>
              </a:rPr>
              <a:t>NameError</a:t>
            </a:r>
            <a:r>
              <a:rPr lang="en-US" altLang="zh-TW" sz="2568" dirty="0">
                <a:solidFill>
                  <a:srgbClr val="FFFF00"/>
                </a:solidFill>
                <a:latin typeface="Arial Narrow" panose="020B0606020202030204" pitchFamily="34" charset="0"/>
              </a:rPr>
              <a:t>: name 'B' is not defined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451909" y="1760667"/>
            <a:ext cx="3436946" cy="3038855"/>
          </a:xfrm>
          <a:prstGeom prst="wedgeRoundRectCallout">
            <a:avLst>
              <a:gd name="adj1" fmla="val -82104"/>
              <a:gd name="adj2" fmla="val 6111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srgbClr val="F5B88F"/>
                </a:solidFill>
              </a:rPr>
              <a:t>See the difference?</a:t>
            </a:r>
            <a:br>
              <a:rPr lang="en-US" altLang="zh-TW" sz="2568" dirty="0">
                <a:solidFill>
                  <a:srgbClr val="F5B88F"/>
                </a:solidFill>
              </a:rPr>
            </a:br>
            <a:r>
              <a:rPr lang="en-US" altLang="zh-TW" sz="2568" dirty="0">
                <a:solidFill>
                  <a:srgbClr val="F5B88F"/>
                </a:solidFill>
              </a:rPr>
              <a:t>Del is smarter than free. It frees </a:t>
            </a:r>
            <a:r>
              <a:rPr lang="en-US" altLang="zh-TW" sz="2568" dirty="0" smtClean="0">
                <a:solidFill>
                  <a:srgbClr val="F5B88F"/>
                </a:solidFill>
              </a:rPr>
              <a:t>the </a:t>
            </a:r>
            <a:r>
              <a:rPr lang="en-US" altLang="zh-TW" sz="2568" dirty="0">
                <a:solidFill>
                  <a:srgbClr val="F5B88F"/>
                </a:solidFill>
              </a:rPr>
              <a:t>space only if nothing else points to it. </a:t>
            </a:r>
            <a:r>
              <a:rPr lang="en-US" altLang="zh-TW" sz="2568" dirty="0" smtClean="0">
                <a:solidFill>
                  <a:prstClr val="white"/>
                </a:solidFill>
              </a:rPr>
              <a:t/>
            </a:r>
            <a:br>
              <a:rPr lang="en-US" altLang="zh-TW" sz="2568" dirty="0" smtClean="0">
                <a:solidFill>
                  <a:prstClr val="white"/>
                </a:solidFill>
              </a:rPr>
            </a:br>
            <a:r>
              <a:rPr lang="en-US" altLang="zh-TW" sz="2568" b="1" dirty="0" smtClean="0">
                <a:solidFill>
                  <a:prstClr val="white"/>
                </a:solidFill>
              </a:rPr>
              <a:t>(</a:t>
            </a:r>
            <a:r>
              <a:rPr lang="en-US" altLang="zh-TW" sz="2568" b="1" dirty="0">
                <a:solidFill>
                  <a:prstClr val="white"/>
                </a:solidFill>
              </a:rPr>
              <a:t>And, either way, it deletes the variable.)</a:t>
            </a:r>
            <a:endParaRPr lang="zh-TW" altLang="en-US" sz="2568" b="1" dirty="0">
              <a:solidFill>
                <a:prstClr val="white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445834" y="1754591"/>
            <a:ext cx="3436946" cy="3038855"/>
          </a:xfrm>
          <a:prstGeom prst="wedgeRoundRectCallout">
            <a:avLst>
              <a:gd name="adj1" fmla="val -407"/>
              <a:gd name="adj2" fmla="val 9651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srgbClr val="F5B88F"/>
                </a:solidFill>
              </a:rPr>
              <a:t>See the difference?</a:t>
            </a:r>
            <a:br>
              <a:rPr lang="en-US" altLang="zh-TW" sz="2568" dirty="0">
                <a:solidFill>
                  <a:srgbClr val="F5B88F"/>
                </a:solidFill>
              </a:rPr>
            </a:br>
            <a:r>
              <a:rPr lang="en-US" altLang="zh-TW" sz="2568" dirty="0">
                <a:solidFill>
                  <a:srgbClr val="F5B88F"/>
                </a:solidFill>
              </a:rPr>
              <a:t>Del is smarter than </a:t>
            </a:r>
            <a:r>
              <a:rPr lang="en-US" altLang="zh-TW" sz="2568" dirty="0" smtClean="0">
                <a:solidFill>
                  <a:srgbClr val="F5B88F"/>
                </a:solidFill>
              </a:rPr>
              <a:t>free(). </a:t>
            </a:r>
            <a:r>
              <a:rPr lang="en-US" altLang="zh-TW" sz="2568" dirty="0">
                <a:solidFill>
                  <a:srgbClr val="F5B88F"/>
                </a:solidFill>
              </a:rPr>
              <a:t>It frees the space only if nothing else points to it. </a:t>
            </a:r>
            <a:r>
              <a:rPr lang="en-US" altLang="zh-TW" sz="2568" dirty="0">
                <a:solidFill>
                  <a:prstClr val="white"/>
                </a:solidFill>
              </a:rPr>
              <a:t/>
            </a:r>
            <a:br>
              <a:rPr lang="en-US" altLang="zh-TW" sz="2568" dirty="0">
                <a:solidFill>
                  <a:prstClr val="white"/>
                </a:solidFill>
              </a:rPr>
            </a:br>
            <a:r>
              <a:rPr lang="en-US" altLang="zh-TW" sz="2568" b="1" dirty="0">
                <a:solidFill>
                  <a:prstClr val="white"/>
                </a:solidFill>
              </a:rPr>
              <a:t>(And, either way, it deletes the variable.)</a:t>
            </a:r>
            <a:endParaRPr lang="zh-TW" altLang="en-US" sz="2568" b="1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2026893">
            <a:off x="3266411" y="3556008"/>
            <a:ext cx="533400" cy="721368"/>
          </a:xfrm>
          <a:prstGeom prst="round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B0F0"/>
                </a:solidFill>
              </a:rPr>
              <a:t>Updating</a:t>
            </a:r>
            <a:r>
              <a:rPr lang="en-US" altLang="en-US" sz="4400" dirty="0">
                <a:solidFill>
                  <a:srgbClr val="0070C0"/>
                </a:solidFill>
              </a:rPr>
              <a:t> the Values of </a:t>
            </a:r>
            <a:r>
              <a:rPr lang="en-US" altLang="en-US" sz="4400" dirty="0" smtClean="0">
                <a:solidFill>
                  <a:srgbClr val="0070C0"/>
                </a:solidFill>
              </a:rPr>
              <a:t>Variables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14300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Assigning a </a:t>
            </a:r>
            <a:r>
              <a:rPr lang="en-US" altLang="en-US" sz="3200" dirty="0" smtClean="0"/>
              <a:t>new value </a:t>
            </a:r>
            <a:r>
              <a:rPr lang="en-US" altLang="en-US" sz="3200" dirty="0"/>
              <a:t>to </a:t>
            </a:r>
            <a:r>
              <a:rPr lang="en-US" altLang="en-US" sz="3200" dirty="0" smtClean="0"/>
              <a:t>an existing </a:t>
            </a:r>
            <a:r>
              <a:rPr lang="en-US" altLang="en-US" sz="3200" dirty="0"/>
              <a:t>variable does not update it, instead it creates a new variable.</a:t>
            </a:r>
          </a:p>
          <a:p>
            <a:pPr lvl="1"/>
            <a:r>
              <a:rPr lang="en-US" altLang="en-US" sz="2800" dirty="0" smtClean="0"/>
              <a:t>Even if it is </a:t>
            </a:r>
            <a:r>
              <a:rPr lang="en-US" altLang="en-US" sz="2800" dirty="0"/>
              <a:t>the same </a:t>
            </a:r>
            <a:r>
              <a:rPr lang="en-US" altLang="en-US" sz="2800" dirty="0" smtClean="0"/>
              <a:t>type, </a:t>
            </a:r>
            <a:r>
              <a:rPr lang="en-US" altLang="en-US" sz="2800" dirty="0"/>
              <a:t>it is a new variable.</a:t>
            </a:r>
          </a:p>
          <a:p>
            <a:pPr>
              <a:spcBef>
                <a:spcPts val="2400"/>
              </a:spcBef>
            </a:pPr>
            <a:r>
              <a:rPr lang="en-US" altLang="en-US" sz="3200" dirty="0" smtClean="0">
                <a:solidFill>
                  <a:srgbClr val="FF0000"/>
                </a:solidFill>
              </a:rPr>
              <a:t>But, </a:t>
            </a:r>
            <a:r>
              <a:rPr lang="en-US" altLang="en-US" sz="3200" i="1" dirty="0" smtClean="0">
                <a:solidFill>
                  <a:srgbClr val="FF0000"/>
                </a:solidFill>
              </a:rPr>
              <a:t>for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en-US" sz="3200" i="1" dirty="0">
                <a:solidFill>
                  <a:srgbClr val="FF0000"/>
                </a:solidFill>
              </a:rPr>
              <a:t>multi-value </a:t>
            </a:r>
            <a:r>
              <a:rPr lang="en-US" altLang="en-US" sz="3200" dirty="0" smtClean="0">
                <a:solidFill>
                  <a:srgbClr val="FF0000"/>
                </a:solidFill>
              </a:rPr>
              <a:t>variables, assigning to </a:t>
            </a:r>
            <a:r>
              <a:rPr lang="en-US" altLang="en-US" sz="3200" i="1" dirty="0" smtClean="0">
                <a:solidFill>
                  <a:srgbClr val="00B0F0"/>
                </a:solidFill>
              </a:rPr>
              <a:t>one </a:t>
            </a:r>
            <a:r>
              <a:rPr lang="en-US" altLang="en-US" sz="3200" i="1" dirty="0">
                <a:solidFill>
                  <a:srgbClr val="00B0F0"/>
                </a:solidFill>
              </a:rPr>
              <a:t>value</a:t>
            </a:r>
            <a:r>
              <a:rPr lang="en-US" altLang="en-US" sz="3200" dirty="0">
                <a:solidFill>
                  <a:srgbClr val="FF0000"/>
                </a:solidFill>
              </a:rPr>
              <a:t> is </a:t>
            </a:r>
            <a:r>
              <a:rPr lang="en-US" altLang="en-US" sz="3200" i="1" dirty="0">
                <a:solidFill>
                  <a:srgbClr val="FF0000"/>
                </a:solidFill>
              </a:rPr>
              <a:t>different</a:t>
            </a:r>
            <a:r>
              <a:rPr lang="en-US" altLang="en-US" sz="3200" dirty="0">
                <a:solidFill>
                  <a:srgbClr val="FF0000"/>
                </a:solidFill>
              </a:rPr>
              <a:t> than assigning </a:t>
            </a:r>
            <a:r>
              <a:rPr lang="en-US" altLang="en-US" sz="3200" dirty="0" smtClean="0">
                <a:solidFill>
                  <a:srgbClr val="FF0000"/>
                </a:solidFill>
              </a:rPr>
              <a:t>to the </a:t>
            </a:r>
            <a:r>
              <a:rPr lang="en-US" altLang="en-US" sz="3200" b="1" i="1" dirty="0" smtClean="0">
                <a:solidFill>
                  <a:srgbClr val="FF0000"/>
                </a:solidFill>
              </a:rPr>
              <a:t>whole variable</a:t>
            </a:r>
            <a:r>
              <a:rPr lang="en-US" altLang="en-US" sz="3200" dirty="0">
                <a:solidFill>
                  <a:srgbClr val="FF0000"/>
                </a:solidFill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Numbers, strings, </a:t>
            </a:r>
            <a:r>
              <a:rPr lang="en-US" altLang="en-US" sz="3200" dirty="0">
                <a:solidFill>
                  <a:srgbClr val="FF0000"/>
                </a:solidFill>
              </a:rPr>
              <a:t>and tuples are </a:t>
            </a:r>
            <a:r>
              <a:rPr lang="en-US" altLang="en-US" sz="3200" b="1" dirty="0">
                <a:solidFill>
                  <a:srgbClr val="FF0000"/>
                </a:solidFill>
              </a:rPr>
              <a:t>immutable</a:t>
            </a:r>
            <a:r>
              <a:rPr lang="en-US" altLang="en-US" sz="3200" dirty="0" smtClean="0">
                <a:solidFill>
                  <a:srgbClr val="FF0000"/>
                </a:solidFill>
              </a:rPr>
              <a:t>.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02" dirty="0"/>
              <a:t>Python has six standard data types: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List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Set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 smtClean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Dictionary</a:t>
            </a:r>
            <a:endParaRPr lang="en-US" altLang="en-US" sz="2800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endParaRPr lang="en-US" altLang="en-US" sz="2568" dirty="0"/>
          </a:p>
        </p:txBody>
      </p:sp>
    </p:spTree>
    <p:extLst>
      <p:ext uri="{BB962C8B-B14F-4D97-AF65-F5344CB8AC3E}">
        <p14:creationId xmlns:p14="http://schemas.microsoft.com/office/powerpoint/2010/main" val="393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782" y="1138124"/>
            <a:ext cx="9578829" cy="5719876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 tuple is similar to a list. </a:t>
            </a:r>
          </a:p>
          <a:p>
            <a:pPr marL="0" indent="0">
              <a:buNone/>
            </a:pPr>
            <a:endParaRPr lang="en-US" altLang="en-US" sz="1200" dirty="0"/>
          </a:p>
          <a:p>
            <a:r>
              <a:rPr lang="en-US" altLang="en-US" sz="4000" spc="-20" dirty="0"/>
              <a:t>But whereas lists are enclosed in brackets [ ], </a:t>
            </a:r>
            <a:r>
              <a:rPr lang="en-US" altLang="en-US" sz="4000" dirty="0"/>
              <a:t>tuples are enclosed in parentheses </a:t>
            </a:r>
            <a:r>
              <a:rPr lang="en-US" altLang="en-US" sz="4000" dirty="0">
                <a:solidFill>
                  <a:srgbClr val="FF0000"/>
                </a:solidFill>
              </a:rPr>
              <a:t>( )</a:t>
            </a:r>
            <a:r>
              <a:rPr lang="en-US" altLang="en-US" sz="4000" dirty="0"/>
              <a:t> .</a:t>
            </a:r>
          </a:p>
          <a:p>
            <a:pPr marL="0" indent="0">
              <a:buNone/>
            </a:pPr>
            <a:endParaRPr lang="en-US" altLang="en-US" sz="1200" dirty="0"/>
          </a:p>
          <a:p>
            <a:r>
              <a:rPr lang="en-US" altLang="en-US" sz="4000" dirty="0"/>
              <a:t>Also </a:t>
            </a:r>
            <a:r>
              <a:rPr lang="en-US" altLang="en-US" sz="4000" dirty="0" smtClean="0"/>
              <a:t>tuples are immutable (cannot update). </a:t>
            </a:r>
            <a:endParaRPr lang="en-US" altLang="en-US" sz="4000" dirty="0"/>
          </a:p>
          <a:p>
            <a:pPr marL="569913" lvl="1" indent="-284163"/>
            <a:r>
              <a:rPr lang="en-US" altLang="en-US" sz="3652" dirty="0"/>
              <a:t>So tuples can be thought of as </a:t>
            </a:r>
            <a:r>
              <a:rPr lang="en-US" altLang="en-US" sz="3652" b="1" dirty="0">
                <a:solidFill>
                  <a:srgbClr val="0070C0"/>
                </a:solidFill>
              </a:rPr>
              <a:t>read-only</a:t>
            </a:r>
            <a:r>
              <a:rPr lang="en-US" altLang="en-US" sz="3652" dirty="0">
                <a:solidFill>
                  <a:srgbClr val="0070C0"/>
                </a:solidFill>
              </a:rPr>
              <a:t> lists</a:t>
            </a:r>
            <a:r>
              <a:rPr lang="en-US" altLang="en-US" sz="3652" dirty="0"/>
              <a:t>.</a:t>
            </a:r>
          </a:p>
          <a:p>
            <a:pPr marL="855663" lvl="2" indent="-227013"/>
            <a:r>
              <a:rPr lang="en-US" altLang="en-US" sz="3304" dirty="0"/>
              <a:t>And, for that matter, strings can be thought of as </a:t>
            </a:r>
            <a:r>
              <a:rPr lang="en-US" altLang="en-US" sz="3304" dirty="0" smtClean="0"/>
              <a:t>tuples </a:t>
            </a:r>
            <a:r>
              <a:rPr lang="en-US" altLang="en-US" sz="3304" dirty="0"/>
              <a:t>of </a:t>
            </a:r>
            <a:r>
              <a:rPr lang="en-US" altLang="en-US" sz="3304" b="1" dirty="0" smtClean="0">
                <a:solidFill>
                  <a:srgbClr val="0070C0"/>
                </a:solidFill>
              </a:rPr>
              <a:t>characters</a:t>
            </a:r>
            <a:r>
              <a:rPr lang="en-US" altLang="en-US" sz="3304" dirty="0" smtClean="0"/>
              <a:t>.</a:t>
            </a:r>
            <a:endParaRPr lang="en-US" altLang="en-US" sz="3652" dirty="0"/>
          </a:p>
          <a:p>
            <a:endParaRPr lang="en-US" alt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Tuples:</a:t>
            </a:r>
          </a:p>
        </p:txBody>
      </p:sp>
    </p:spTree>
    <p:extLst>
      <p:ext uri="{BB962C8B-B14F-4D97-AF65-F5344CB8AC3E}">
        <p14:creationId xmlns:p14="http://schemas.microsoft.com/office/powerpoint/2010/main" val="36371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1941" y="903239"/>
            <a:ext cx="9592153" cy="5670978"/>
          </a:xfrm>
        </p:spPr>
        <p:txBody>
          <a:bodyPr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cat test.py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 =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ttup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=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   # Prints complete tuple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tuple[-2]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# Prints the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second-from-back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element 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tuple[1:4]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# Prints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elements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nd</a:t>
            </a:r>
            <a:r>
              <a:rPr lang="en-US" altLang="en-US" sz="2568" spc="-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spc="-4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</a:t>
            </a:r>
            <a:r>
              <a:rPr lang="en-US" altLang="en-US" sz="2568" spc="-2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3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4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tuple[2:]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#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Prints elements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starting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3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rd</a:t>
            </a:r>
            <a:r>
              <a:rPr lang="en-US" altLang="en-US" sz="2568" spc="-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spc="-4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</a:t>
            </a:r>
            <a:r>
              <a:rPr lang="en-US" altLang="en-US" sz="2568" spc="-2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2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</a:t>
            </a:r>
            <a:r>
              <a:rPr lang="en-US" altLang="en-US" sz="2568" spc="-200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endParaRPr lang="en-US" altLang="en-US" sz="2568" dirty="0">
              <a:solidFill>
                <a:srgbClr val="0070C0"/>
              </a:solidFill>
              <a:latin typeface="MS Gothic" pitchFamily="49" charset="-128"/>
              <a:ea typeface="MS Gothic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ttuple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* 2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# Prints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the tuple two times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tuple+ttup</a:t>
            </a:r>
            <a:r>
              <a:rPr lang="en-US" altLang="en-US" sz="2568" b="1" spc="-2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 </a:t>
            </a:r>
            <a:r>
              <a:rPr lang="en-US" altLang="en-US" sz="1400" b="1" spc="-2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#</a:t>
            </a:r>
            <a:r>
              <a:rPr lang="en-US" altLang="en-US" sz="6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Prints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concatenated tuples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python3 test.py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', 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70.2, 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Tuples:</a:t>
            </a:r>
          </a:p>
        </p:txBody>
      </p:sp>
    </p:spTree>
    <p:extLst>
      <p:ext uri="{BB962C8B-B14F-4D97-AF65-F5344CB8AC3E}">
        <p14:creationId xmlns:p14="http://schemas.microsoft.com/office/powerpoint/2010/main" val="30769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rgbClr val="FF0000"/>
                </a:solidFill>
              </a:rPr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6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9928155" cy="4218039"/>
          </a:xfrm>
        </p:spPr>
        <p:txBody>
          <a:bodyPr>
            <a:normAutofit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  <a:endParaRPr lang="en-US" sz="2400" b="1" dirty="0">
              <a:solidFill>
                <a:srgbClr val="0070C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FF0000"/>
                </a:solidFill>
              </a:rPr>
              <a:t>But a tuple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with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one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spc="-50" dirty="0">
                <a:solidFill>
                  <a:srgbClr val="FF0000"/>
                </a:solidFill>
              </a:rPr>
              <a:t>v</a:t>
            </a:r>
            <a:r>
              <a:rPr lang="en-US" sz="2600" dirty="0">
                <a:solidFill>
                  <a:srgbClr val="FF0000"/>
                </a:solidFill>
              </a:rPr>
              <a:t>alue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spc="-100" dirty="0">
                <a:solidFill>
                  <a:srgbClr val="FF0000"/>
                </a:solidFill>
              </a:rPr>
              <a:t>(</a:t>
            </a:r>
            <a:r>
              <a:rPr lang="en-US" sz="2600" dirty="0">
                <a:solidFill>
                  <a:srgbClr val="FF0000"/>
                </a:solidFill>
              </a:rPr>
              <a:t>mathematicall</a:t>
            </a:r>
            <a:r>
              <a:rPr lang="en-US" sz="2600" spc="-100" dirty="0">
                <a:solidFill>
                  <a:srgbClr val="FF0000"/>
                </a:solidFill>
              </a:rPr>
              <a:t>y</a:t>
            </a:r>
            <a:r>
              <a:rPr lang="en-US" sz="2600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this is called 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i="1" dirty="0">
                <a:solidFill>
                  <a:srgbClr val="008000"/>
                </a:solidFill>
              </a:rPr>
              <a:t>singleto</a:t>
            </a:r>
            <a:r>
              <a:rPr lang="en-US" sz="2600" i="1" spc="-100" dirty="0">
                <a:solidFill>
                  <a:srgbClr val="008000"/>
                </a:solidFill>
              </a:rPr>
              <a:t>n</a:t>
            </a:r>
            <a:r>
              <a:rPr lang="en-US" sz="2600" dirty="0">
                <a:solidFill>
                  <a:srgbClr val="FF0000"/>
                </a:solidFill>
              </a:rPr>
              <a:t>) has </a:t>
            </a:r>
            <a:r>
              <a:rPr lang="en-US" sz="2600" dirty="0" smtClean="0">
                <a:solidFill>
                  <a:srgbClr val="FF0000"/>
                </a:solidFill>
              </a:rPr>
              <a:t>a problem, because numerical expressions use parentheses too: </a:t>
            </a:r>
          </a:p>
        </p:txBody>
      </p:sp>
    </p:spTree>
    <p:extLst>
      <p:ext uri="{BB962C8B-B14F-4D97-AF65-F5344CB8AC3E}">
        <p14:creationId xmlns:p14="http://schemas.microsoft.com/office/powerpoint/2010/main" val="28179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9928155" cy="4218039"/>
          </a:xfrm>
        </p:spPr>
        <p:txBody>
          <a:bodyPr>
            <a:normAutofit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400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x*2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# </a:t>
            </a:r>
            <a:r>
              <a:rPr lang="en-US" sz="2400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50)*2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tells us 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is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number</a:t>
            </a:r>
            <a:endParaRPr lang="en-US" altLang="zh-TW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/>
              <a:t>But a tuple</a:t>
            </a:r>
            <a:r>
              <a:rPr lang="en-US" sz="2400" dirty="0"/>
              <a:t> </a:t>
            </a:r>
            <a:r>
              <a:rPr lang="en-US" sz="2600" dirty="0"/>
              <a:t>with</a:t>
            </a:r>
            <a:r>
              <a:rPr lang="en-US" sz="2400" dirty="0"/>
              <a:t> </a:t>
            </a:r>
            <a:r>
              <a:rPr lang="en-US" sz="2600" dirty="0"/>
              <a:t>one</a:t>
            </a:r>
            <a:r>
              <a:rPr lang="en-US" sz="2400" dirty="0"/>
              <a:t> </a:t>
            </a:r>
            <a:r>
              <a:rPr lang="en-US" sz="2600" spc="-50" dirty="0"/>
              <a:t>v</a:t>
            </a:r>
            <a:r>
              <a:rPr lang="en-US" sz="2600" dirty="0"/>
              <a:t>alue</a:t>
            </a:r>
            <a:r>
              <a:rPr lang="en-US" sz="2400" dirty="0"/>
              <a:t> </a:t>
            </a:r>
            <a:r>
              <a:rPr lang="en-US" sz="2600" spc="-100" dirty="0"/>
              <a:t>(</a:t>
            </a:r>
            <a:r>
              <a:rPr lang="en-US" sz="2600" dirty="0"/>
              <a:t>mathematicall</a:t>
            </a:r>
            <a:r>
              <a:rPr lang="en-US" sz="2600" spc="-100" dirty="0"/>
              <a:t>y</a:t>
            </a:r>
            <a:r>
              <a:rPr lang="en-US" sz="2600" dirty="0"/>
              <a:t>,</a:t>
            </a:r>
            <a:r>
              <a:rPr lang="en-US" sz="2400" dirty="0"/>
              <a:t> </a:t>
            </a:r>
            <a:r>
              <a:rPr lang="en-US" sz="2600" dirty="0"/>
              <a:t>this is called a</a:t>
            </a:r>
            <a:r>
              <a:rPr lang="en-US" sz="2400" dirty="0"/>
              <a:t> </a:t>
            </a:r>
            <a:r>
              <a:rPr lang="en-US" sz="2600" i="1" dirty="0">
                <a:solidFill>
                  <a:srgbClr val="008000"/>
                </a:solidFill>
              </a:rPr>
              <a:t>singleto</a:t>
            </a:r>
            <a:r>
              <a:rPr lang="en-US" sz="2600" i="1" spc="-100" dirty="0">
                <a:solidFill>
                  <a:srgbClr val="008000"/>
                </a:solidFill>
              </a:rPr>
              <a:t>n</a:t>
            </a:r>
            <a:r>
              <a:rPr lang="en-US" sz="2600" dirty="0"/>
              <a:t>)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has a problem, because numerical expressions use parentheses too: </a:t>
            </a:r>
          </a:p>
        </p:txBody>
      </p:sp>
    </p:spTree>
    <p:extLst>
      <p:ext uri="{BB962C8B-B14F-4D97-AF65-F5344CB8AC3E}">
        <p14:creationId xmlns:p14="http://schemas.microsoft.com/office/powerpoint/2010/main" val="26591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9928155" cy="4218039"/>
          </a:xfrm>
        </p:spPr>
        <p:txBody>
          <a:bodyPr>
            <a:normAutofit/>
          </a:bodyPr>
          <a:lstStyle/>
          <a:p>
            <a:pPr marL="419344" lvl="1" indent="0">
              <a:buNone/>
            </a:pPr>
            <a:r>
              <a:rPr lang="en-US" sz="2000" dirty="0"/>
              <a:t>	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400" dirty="0"/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# (50)*2 == 100 tells us (50) is a number</a:t>
            </a:r>
            <a:endParaRPr lang="en-US" altLang="zh-TW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The solution is for tuple singletons to use a comma at the end: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50, 50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# Clearly (50,) was treated like a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/>
              <a:t>But a tuple</a:t>
            </a:r>
            <a:r>
              <a:rPr lang="en-US" sz="2400" dirty="0"/>
              <a:t> </a:t>
            </a:r>
            <a:r>
              <a:rPr lang="en-US" sz="2600" dirty="0"/>
              <a:t>with</a:t>
            </a:r>
            <a:r>
              <a:rPr lang="en-US" sz="2400" dirty="0"/>
              <a:t> </a:t>
            </a:r>
            <a:r>
              <a:rPr lang="en-US" sz="2600" dirty="0"/>
              <a:t>one</a:t>
            </a:r>
            <a:r>
              <a:rPr lang="en-US" sz="2400" dirty="0"/>
              <a:t> </a:t>
            </a:r>
            <a:r>
              <a:rPr lang="en-US" sz="2600" spc="-50" dirty="0"/>
              <a:t>v</a:t>
            </a:r>
            <a:r>
              <a:rPr lang="en-US" sz="2600" dirty="0"/>
              <a:t>alue</a:t>
            </a:r>
            <a:r>
              <a:rPr lang="en-US" sz="2400" dirty="0"/>
              <a:t> </a:t>
            </a:r>
            <a:r>
              <a:rPr lang="en-US" sz="2600" spc="-100" dirty="0"/>
              <a:t>(</a:t>
            </a:r>
            <a:r>
              <a:rPr lang="en-US" sz="2600" dirty="0"/>
              <a:t>mathematicall</a:t>
            </a:r>
            <a:r>
              <a:rPr lang="en-US" sz="2600" spc="-100" dirty="0"/>
              <a:t>y</a:t>
            </a:r>
            <a:r>
              <a:rPr lang="en-US" sz="2600" dirty="0"/>
              <a:t>,</a:t>
            </a:r>
            <a:r>
              <a:rPr lang="en-US" sz="2400" dirty="0"/>
              <a:t> </a:t>
            </a:r>
            <a:r>
              <a:rPr lang="en-US" sz="2600" dirty="0"/>
              <a:t>this is called a</a:t>
            </a:r>
            <a:r>
              <a:rPr lang="en-US" sz="2400" dirty="0"/>
              <a:t> </a:t>
            </a:r>
            <a:r>
              <a:rPr lang="en-US" sz="2600" i="1" dirty="0">
                <a:solidFill>
                  <a:srgbClr val="008000"/>
                </a:solidFill>
              </a:rPr>
              <a:t>singleto</a:t>
            </a:r>
            <a:r>
              <a:rPr lang="en-US" sz="2600" i="1" spc="-100" dirty="0">
                <a:solidFill>
                  <a:srgbClr val="008000"/>
                </a:solidFill>
              </a:rPr>
              <a:t>n</a:t>
            </a:r>
            <a:r>
              <a:rPr lang="en-US" sz="2600" dirty="0"/>
              <a:t>)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has a problem, because numerical expressions use parentheses too: </a:t>
            </a:r>
          </a:p>
        </p:txBody>
      </p:sp>
    </p:spTree>
    <p:extLst>
      <p:ext uri="{BB962C8B-B14F-4D97-AF65-F5344CB8AC3E}">
        <p14:creationId xmlns:p14="http://schemas.microsoft.com/office/powerpoint/2010/main" val="351338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10187943" cy="4218039"/>
          </a:xfrm>
        </p:spPr>
        <p:txBody>
          <a:bodyPr>
            <a:normAutofit fontScale="92500"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568" dirty="0"/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# (50)*2 == 100 tells us (50) is a number</a:t>
            </a:r>
            <a:endParaRPr lang="en-US" altLang="zh-TW" sz="2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2568" dirty="0"/>
              <a:t>The solution is for tuple singletons to use a comma at the end: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50, 50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# Clearly </a:t>
            </a:r>
            <a:r>
              <a:rPr lang="en-US" sz="2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(50,) 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was treated like a </a:t>
            </a:r>
            <a:r>
              <a:rPr lang="en-US" sz="2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700" b="1" dirty="0">
                <a:solidFill>
                  <a:srgbClr val="FF0000"/>
                </a:solidFill>
              </a:rPr>
              <a:t>Non-singletons</a:t>
            </a:r>
            <a:r>
              <a:rPr lang="en-US" sz="2700" dirty="0">
                <a:solidFill>
                  <a:srgbClr val="FF0000"/>
                </a:solidFill>
              </a:rPr>
              <a:t> have no problem, because </a:t>
            </a:r>
            <a:r>
              <a:rPr lang="en-US" sz="2700" spc="-100" dirty="0">
                <a:solidFill>
                  <a:srgbClr val="FF0000"/>
                </a:solidFill>
              </a:rPr>
              <a:t>“</a:t>
            </a:r>
            <a:r>
              <a:rPr lang="en-US" sz="2700" b="1" dirty="0">
                <a:solidFill>
                  <a:srgbClr val="FF0000"/>
                </a:solidFill>
              </a:rPr>
              <a:t>,</a:t>
            </a:r>
            <a:r>
              <a:rPr lang="en-US" sz="2700" dirty="0">
                <a:solidFill>
                  <a:srgbClr val="FF0000"/>
                </a:solidFill>
              </a:rPr>
              <a:t>” is</a:t>
            </a:r>
            <a:r>
              <a:rPr lang="en-US" sz="2700" spc="-100" dirty="0">
                <a:solidFill>
                  <a:srgbClr val="FF0000"/>
                </a:solidFill>
              </a:rPr>
              <a:t>n’</a:t>
            </a:r>
            <a:r>
              <a:rPr lang="en-US" sz="2700" dirty="0">
                <a:solidFill>
                  <a:srgbClr val="FF0000"/>
                </a:solidFill>
              </a:rPr>
              <a:t>t used in expressions.</a:t>
            </a:r>
          </a:p>
          <a:p>
            <a:pPr lvl="1">
              <a:spcBef>
                <a:spcPts val="1200"/>
              </a:spcBef>
            </a:pPr>
            <a:r>
              <a:rPr lang="en-US" sz="2700" b="1" u="sng" dirty="0">
                <a:solidFill>
                  <a:srgbClr val="FF0000"/>
                </a:solidFill>
              </a:rPr>
              <a:t>List</a:t>
            </a:r>
            <a:r>
              <a:rPr lang="en-US" sz="2700" dirty="0">
                <a:solidFill>
                  <a:srgbClr val="FF0000"/>
                </a:solidFill>
              </a:rPr>
              <a:t> singletons have no problem, because “</a:t>
            </a:r>
            <a:r>
              <a:rPr lang="en-US" sz="2700" b="1" dirty="0">
                <a:solidFill>
                  <a:srgbClr val="FF0000"/>
                </a:solidFill>
              </a:rPr>
              <a:t>[</a:t>
            </a:r>
            <a:r>
              <a:rPr lang="en-US" sz="2700" dirty="0">
                <a:solidFill>
                  <a:srgbClr val="FF0000"/>
                </a:solidFill>
              </a:rPr>
              <a:t>” isn’t used in expressions.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 smtClean="0"/>
              <a:t>But a tuple</a:t>
            </a:r>
            <a:r>
              <a:rPr lang="en-US" sz="2400" dirty="0" smtClean="0"/>
              <a:t> </a:t>
            </a:r>
            <a:r>
              <a:rPr lang="en-US" sz="2600" dirty="0" smtClean="0"/>
              <a:t>with</a:t>
            </a:r>
            <a:r>
              <a:rPr lang="en-US" sz="2400" dirty="0" smtClean="0"/>
              <a:t> </a:t>
            </a:r>
            <a:r>
              <a:rPr lang="en-US" sz="2600" dirty="0" smtClean="0"/>
              <a:t>one</a:t>
            </a:r>
            <a:r>
              <a:rPr lang="en-US" sz="2400" dirty="0" smtClean="0"/>
              <a:t> </a:t>
            </a:r>
            <a:r>
              <a:rPr lang="en-US" sz="2600" spc="-50" dirty="0" smtClean="0"/>
              <a:t>v</a:t>
            </a:r>
            <a:r>
              <a:rPr lang="en-US" sz="2600" dirty="0" smtClean="0"/>
              <a:t>alue</a:t>
            </a:r>
            <a:r>
              <a:rPr lang="en-US" sz="2400" dirty="0" smtClean="0"/>
              <a:t> </a:t>
            </a:r>
            <a:r>
              <a:rPr lang="en-US" sz="2600" spc="-100" dirty="0" smtClean="0"/>
              <a:t>(</a:t>
            </a:r>
            <a:r>
              <a:rPr lang="en-US" sz="2600" dirty="0" smtClean="0"/>
              <a:t>mathematicall</a:t>
            </a:r>
            <a:r>
              <a:rPr lang="en-US" sz="2600" spc="-100" dirty="0" smtClean="0"/>
              <a:t>y</a:t>
            </a:r>
            <a:r>
              <a:rPr lang="en-US" sz="2600" dirty="0" smtClean="0"/>
              <a:t>,</a:t>
            </a:r>
            <a:r>
              <a:rPr lang="en-US" sz="2400" dirty="0" smtClean="0"/>
              <a:t> </a:t>
            </a:r>
            <a:r>
              <a:rPr lang="en-US" sz="2600" dirty="0" smtClean="0"/>
              <a:t>this is called a</a:t>
            </a:r>
            <a:r>
              <a:rPr lang="en-US" sz="2400" dirty="0" smtClean="0"/>
              <a:t> </a:t>
            </a:r>
            <a:r>
              <a:rPr lang="en-US" sz="2600" i="1" dirty="0" smtClean="0">
                <a:solidFill>
                  <a:srgbClr val="008000"/>
                </a:solidFill>
              </a:rPr>
              <a:t>singleto</a:t>
            </a:r>
            <a:r>
              <a:rPr lang="en-US" sz="2600" i="1" spc="-100" dirty="0" smtClean="0">
                <a:solidFill>
                  <a:srgbClr val="008000"/>
                </a:solidFill>
              </a:rPr>
              <a:t>n</a:t>
            </a:r>
            <a:r>
              <a:rPr lang="en-US" sz="2600" dirty="0" smtClean="0"/>
              <a:t>)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has a problem, because numerical expressions use parentheses too: </a:t>
            </a:r>
          </a:p>
        </p:txBody>
      </p:sp>
    </p:spTree>
    <p:extLst>
      <p:ext uri="{BB962C8B-B14F-4D97-AF65-F5344CB8AC3E}">
        <p14:creationId xmlns:p14="http://schemas.microsoft.com/office/powerpoint/2010/main" val="25564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75031" y="1411106"/>
            <a:ext cx="9314263" cy="5370694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sz="3600" dirty="0"/>
              <a:t>Any set of </a:t>
            </a:r>
            <a:r>
              <a:rPr lang="en-US" sz="3600" dirty="0">
                <a:solidFill>
                  <a:srgbClr val="FFC000"/>
                </a:solidFill>
              </a:rPr>
              <a:t>comma-separated</a:t>
            </a:r>
            <a:r>
              <a:rPr lang="en-US" sz="3600" dirty="0"/>
              <a:t> </a:t>
            </a:r>
            <a:r>
              <a:rPr lang="en-US" altLang="zh-TW" sz="3600" dirty="0"/>
              <a:t>objects</a:t>
            </a:r>
            <a:r>
              <a:rPr lang="en-US" sz="3600" dirty="0"/>
              <a:t>, written </a:t>
            </a:r>
            <a:r>
              <a:rPr lang="en-US" sz="3600" dirty="0">
                <a:solidFill>
                  <a:srgbClr val="FF0000"/>
                </a:solidFill>
              </a:rPr>
              <a:t>without</a:t>
            </a:r>
            <a:r>
              <a:rPr lang="en-US" sz="3600" dirty="0"/>
              <a:t> identifying symbols, </a:t>
            </a:r>
            <a:r>
              <a:rPr lang="en-US" sz="3600" dirty="0">
                <a:solidFill>
                  <a:srgbClr val="FFC000"/>
                </a:solidFill>
              </a:rPr>
              <a:t>defaults </a:t>
            </a:r>
            <a:r>
              <a:rPr lang="en-US" sz="3600" dirty="0" smtClean="0">
                <a:solidFill>
                  <a:srgbClr val="FFC000"/>
                </a:solidFill>
              </a:rPr>
              <a:t>to a </a:t>
            </a:r>
            <a:r>
              <a:rPr lang="en-US" sz="3600" dirty="0">
                <a:solidFill>
                  <a:srgbClr val="FFC000"/>
                </a:solidFill>
              </a:rPr>
              <a:t>tuple</a:t>
            </a:r>
            <a:r>
              <a:rPr lang="en-US" sz="3600" dirty="0"/>
              <a:t>: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'ab'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-4.24e93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7+6.6j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'xyz'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"X =&gt; ", 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X =&gt; </a:t>
            </a:r>
            <a:r>
              <a:rPr lang="en-US" altLang="zh-TW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'ab', -4.24e93, 7+6.6j, 'xyz'</a:t>
            </a:r>
            <a:r>
              <a:rPr lang="en-US" altLang="zh-TW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spcBef>
                <a:spcPts val="1800"/>
              </a:spcBef>
              <a:buClr>
                <a:schemeClr val="bg1"/>
              </a:buClr>
            </a:pPr>
            <a:r>
              <a:rPr lang="en-US" sz="3600" dirty="0" smtClean="0"/>
              <a:t>(Of course, if there is also </a:t>
            </a:r>
            <a:r>
              <a:rPr lang="en-US" sz="3600" dirty="0" smtClean="0">
                <a:solidFill>
                  <a:srgbClr val="FF0000"/>
                </a:solidFill>
              </a:rPr>
              <a:t>no comma </a:t>
            </a:r>
            <a:r>
              <a:rPr lang="en-US" sz="3600" dirty="0" smtClean="0"/>
              <a:t>or </a:t>
            </a:r>
            <a:r>
              <a:rPr lang="en-US" sz="3600" dirty="0" smtClean="0">
                <a:solidFill>
                  <a:srgbClr val="FF0000"/>
                </a:solidFill>
              </a:rPr>
              <a:t>quote</a:t>
            </a:r>
            <a:r>
              <a:rPr lang="en-US" sz="3600" dirty="0" smtClean="0"/>
              <a:t>, then it </a:t>
            </a:r>
            <a:r>
              <a:rPr lang="en-US" sz="3600" dirty="0" smtClean="0">
                <a:solidFill>
                  <a:srgbClr val="FF0000"/>
                </a:solidFill>
              </a:rPr>
              <a:t>defaults to a number</a:t>
            </a:r>
            <a:r>
              <a:rPr lang="en-US" sz="3600" dirty="0" smtClean="0"/>
              <a:t>):</a:t>
            </a:r>
            <a:endParaRPr lang="en-US" sz="3600" dirty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"X =&gt; ", </a:t>
            </a:r>
            <a:r>
              <a:rPr 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"; Y 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=&gt; ", </a:t>
            </a:r>
            <a:r>
              <a:rPr lang="en-US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X =&gt; 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; Y </a:t>
            </a: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=&gt; </a:t>
            </a:r>
            <a:r>
              <a:rPr lang="en-US" altLang="zh-TW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729788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spc="-70" dirty="0" smtClean="0">
                <a:solidFill>
                  <a:srgbClr val="0070C0"/>
                </a:solidFill>
              </a:rPr>
              <a:t>If </a:t>
            </a:r>
            <a:r>
              <a:rPr lang="en-US" sz="4000" spc="-70" dirty="0" smtClean="0">
                <a:solidFill>
                  <a:srgbClr val="0070C0"/>
                </a:solidFill>
              </a:rPr>
              <a:t> </a:t>
            </a:r>
            <a:r>
              <a:rPr lang="en-US" sz="4400" spc="-70" dirty="0" smtClean="0">
                <a:solidFill>
                  <a:srgbClr val="0070C0"/>
                </a:solidFill>
              </a:rPr>
              <a:t>There’s</a:t>
            </a:r>
            <a:r>
              <a:rPr lang="en-US" sz="4000" spc="-70" dirty="0" smtClean="0">
                <a:solidFill>
                  <a:srgbClr val="0070C0"/>
                </a:solidFill>
              </a:rPr>
              <a:t> </a:t>
            </a:r>
            <a:r>
              <a:rPr lang="en-US" sz="4400" spc="-70" dirty="0" smtClean="0">
                <a:solidFill>
                  <a:srgbClr val="0070C0"/>
                </a:solidFill>
              </a:rPr>
              <a:t>No</a:t>
            </a:r>
            <a:r>
              <a:rPr lang="en-US" sz="4000" spc="-70" dirty="0" smtClean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</a:rPr>
              <a:t>Enclosing</a:t>
            </a:r>
            <a:r>
              <a:rPr lang="en-US" sz="3600" spc="-70" dirty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[</a:t>
            </a:r>
            <a:r>
              <a:rPr lang="en-US" sz="20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44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]</a:t>
            </a:r>
            <a:r>
              <a:rPr lang="en-US" sz="3600" spc="-70" dirty="0">
                <a:solidFill>
                  <a:srgbClr val="0070C0"/>
                </a:solidFill>
              </a:rPr>
              <a:t> </a:t>
            </a:r>
            <a:r>
              <a:rPr lang="en-US" sz="3600" spc="-70" dirty="0" smtClean="0">
                <a:solidFill>
                  <a:srgbClr val="0070C0"/>
                </a:solidFill>
              </a:rPr>
              <a:t/>
            </a:r>
            <a:br>
              <a:rPr lang="en-US" sz="3600" spc="-70" dirty="0" smtClean="0">
                <a:solidFill>
                  <a:srgbClr val="0070C0"/>
                </a:solidFill>
              </a:rPr>
            </a:br>
            <a:r>
              <a:rPr lang="en-US" sz="4400" spc="-70" dirty="0" smtClean="0">
                <a:solidFill>
                  <a:srgbClr val="0070C0"/>
                </a:solidFill>
              </a:rPr>
              <a:t>or</a:t>
            </a:r>
            <a:r>
              <a:rPr lang="en-US" sz="4000" spc="-70" dirty="0" smtClean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sz="900" spc="-7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44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sz="4000" spc="-70" dirty="0">
                <a:solidFill>
                  <a:srgbClr val="0070C0"/>
                </a:solidFill>
              </a:rPr>
              <a:t> </a:t>
            </a:r>
            <a:r>
              <a:rPr lang="en-US" sz="4400" spc="-70" dirty="0" smtClean="0">
                <a:solidFill>
                  <a:srgbClr val="0070C0"/>
                </a:solidFill>
              </a:rPr>
              <a:t>Symbol</a:t>
            </a:r>
            <a:endParaRPr lang="en-US" sz="4000" spc="-7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Tuple Operators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similar to lists, so we won’t talk </a:t>
            </a:r>
            <a:br>
              <a:rPr lang="en-US" sz="3600" dirty="0"/>
            </a:br>
            <a:r>
              <a:rPr lang="en-US" sz="3600" dirty="0"/>
              <a:t>about their operators (which are the same).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 smtClean="0"/>
              <a:t>Well, yes, the operators are the same, but…</a:t>
            </a:r>
            <a:br>
              <a:rPr lang="en-US" sz="3600" dirty="0" smtClean="0"/>
            </a:br>
            <a:r>
              <a:rPr lang="en-US" sz="3600" dirty="0" smtClean="0"/>
              <a:t>you cannot update </a:t>
            </a:r>
            <a:r>
              <a:rPr lang="en-US" sz="3600" dirty="0"/>
              <a:t>or delete tuple </a:t>
            </a:r>
            <a:r>
              <a:rPr lang="en-US" sz="3600" dirty="0" smtClean="0"/>
              <a:t>elements.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68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B0F0"/>
                </a:solidFill>
              </a:rPr>
              <a:t>Updating</a:t>
            </a:r>
            <a:r>
              <a:rPr lang="en-US" altLang="en-US" sz="4400" dirty="0">
                <a:solidFill>
                  <a:srgbClr val="0070C0"/>
                </a:solidFill>
              </a:rPr>
              <a:t> the Values of </a:t>
            </a:r>
            <a:r>
              <a:rPr lang="en-US" altLang="en-US" sz="4400" dirty="0" smtClean="0">
                <a:solidFill>
                  <a:srgbClr val="0070C0"/>
                </a:solidFill>
              </a:rPr>
              <a:t>Variables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14300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Assigning a </a:t>
            </a:r>
            <a:r>
              <a:rPr lang="en-US" altLang="en-US" sz="3200" dirty="0" smtClean="0"/>
              <a:t>new value </a:t>
            </a:r>
            <a:r>
              <a:rPr lang="en-US" altLang="en-US" sz="3200" dirty="0"/>
              <a:t>to </a:t>
            </a:r>
            <a:r>
              <a:rPr lang="en-US" altLang="en-US" sz="3200" dirty="0" smtClean="0"/>
              <a:t>an existing </a:t>
            </a:r>
            <a:r>
              <a:rPr lang="en-US" altLang="en-US" sz="3200" dirty="0"/>
              <a:t>variable does not update it, instead it creates a new variable.</a:t>
            </a:r>
          </a:p>
          <a:p>
            <a:pPr lvl="1"/>
            <a:r>
              <a:rPr lang="en-US" altLang="en-US" sz="2800" dirty="0" smtClean="0"/>
              <a:t>Even if it is </a:t>
            </a:r>
            <a:r>
              <a:rPr lang="en-US" altLang="en-US" sz="2800" dirty="0"/>
              <a:t>the same </a:t>
            </a:r>
            <a:r>
              <a:rPr lang="en-US" altLang="en-US" sz="2800" dirty="0" smtClean="0"/>
              <a:t>type, </a:t>
            </a:r>
            <a:r>
              <a:rPr lang="en-US" altLang="en-US" sz="2800" dirty="0"/>
              <a:t>it is a new variable.</a:t>
            </a:r>
          </a:p>
          <a:p>
            <a:pPr>
              <a:spcBef>
                <a:spcPts val="2400"/>
              </a:spcBef>
            </a:pPr>
            <a:r>
              <a:rPr lang="en-US" altLang="en-US" sz="3200" dirty="0" smtClean="0">
                <a:solidFill>
                  <a:srgbClr val="FF0000"/>
                </a:solidFill>
              </a:rPr>
              <a:t>But, </a:t>
            </a:r>
            <a:r>
              <a:rPr lang="en-US" altLang="en-US" sz="3200" i="1" dirty="0" smtClean="0">
                <a:solidFill>
                  <a:srgbClr val="FF0000"/>
                </a:solidFill>
              </a:rPr>
              <a:t>for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en-US" sz="3200" i="1" dirty="0">
                <a:solidFill>
                  <a:srgbClr val="FF0000"/>
                </a:solidFill>
              </a:rPr>
              <a:t>multi-value </a:t>
            </a:r>
            <a:r>
              <a:rPr lang="en-US" altLang="en-US" sz="3200" dirty="0" smtClean="0">
                <a:solidFill>
                  <a:srgbClr val="FF0000"/>
                </a:solidFill>
              </a:rPr>
              <a:t>variables, assigning to </a:t>
            </a:r>
            <a:r>
              <a:rPr lang="en-US" altLang="en-US" sz="3200" i="1" dirty="0" smtClean="0">
                <a:solidFill>
                  <a:srgbClr val="00B0F0"/>
                </a:solidFill>
              </a:rPr>
              <a:t>one </a:t>
            </a:r>
            <a:r>
              <a:rPr lang="en-US" altLang="en-US" sz="3200" i="1" dirty="0">
                <a:solidFill>
                  <a:srgbClr val="00B0F0"/>
                </a:solidFill>
              </a:rPr>
              <a:t>value</a:t>
            </a:r>
            <a:r>
              <a:rPr lang="en-US" altLang="en-US" sz="3200" dirty="0">
                <a:solidFill>
                  <a:srgbClr val="FF0000"/>
                </a:solidFill>
              </a:rPr>
              <a:t> is </a:t>
            </a:r>
            <a:r>
              <a:rPr lang="en-US" altLang="en-US" sz="3200" i="1" dirty="0">
                <a:solidFill>
                  <a:srgbClr val="FF0000"/>
                </a:solidFill>
              </a:rPr>
              <a:t>different</a:t>
            </a:r>
            <a:r>
              <a:rPr lang="en-US" altLang="en-US" sz="3200" dirty="0">
                <a:solidFill>
                  <a:srgbClr val="FF0000"/>
                </a:solidFill>
              </a:rPr>
              <a:t> than assigning </a:t>
            </a:r>
            <a:r>
              <a:rPr lang="en-US" altLang="en-US" sz="3200" dirty="0" smtClean="0">
                <a:solidFill>
                  <a:srgbClr val="FF0000"/>
                </a:solidFill>
              </a:rPr>
              <a:t>to the </a:t>
            </a:r>
            <a:r>
              <a:rPr lang="en-US" altLang="en-US" sz="3200" b="1" i="1" dirty="0" smtClean="0">
                <a:solidFill>
                  <a:srgbClr val="FF0000"/>
                </a:solidFill>
              </a:rPr>
              <a:t>whole variable</a:t>
            </a:r>
            <a:r>
              <a:rPr lang="en-US" altLang="en-US" sz="3200" dirty="0">
                <a:solidFill>
                  <a:srgbClr val="FF0000"/>
                </a:solidFill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/>
              <a:t>Numbers, strings, and tuples are </a:t>
            </a:r>
            <a:r>
              <a:rPr lang="en-US" altLang="en-US" sz="3200" b="1" dirty="0">
                <a:solidFill>
                  <a:srgbClr val="00B050"/>
                </a:solidFill>
              </a:rPr>
              <a:t>im</a:t>
            </a:r>
            <a:r>
              <a:rPr lang="en-US" altLang="en-US" sz="3200" b="1" dirty="0">
                <a:solidFill>
                  <a:srgbClr val="FF0000"/>
                </a:solidFill>
              </a:rPr>
              <a:t>mut</a:t>
            </a:r>
            <a:r>
              <a:rPr lang="en-US" altLang="en-US" sz="3200" b="1" dirty="0">
                <a:solidFill>
                  <a:srgbClr val="0070C0"/>
                </a:solidFill>
              </a:rPr>
              <a:t>able</a:t>
            </a:r>
            <a:r>
              <a:rPr lang="en-US" altLang="en-US" sz="3200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</a:rPr>
              <a:t>Lists, sets, and dictionaries are mutable.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615174" y="5512206"/>
            <a:ext cx="1531582" cy="1039287"/>
          </a:xfrm>
          <a:prstGeom prst="wedgeRoundRectCallout">
            <a:avLst>
              <a:gd name="adj1" fmla="val 86656"/>
              <a:gd name="adj2" fmla="val -123332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4" i="1" dirty="0" err="1">
                <a:solidFill>
                  <a:prstClr val="white"/>
                </a:solidFill>
              </a:rPr>
              <a:t>im</a:t>
            </a:r>
            <a:r>
              <a:rPr lang="en-US" altLang="zh-TW" sz="1834" i="1" dirty="0">
                <a:solidFill>
                  <a:prstClr val="white"/>
                </a:solidFill>
              </a:rPr>
              <a:t>:</a:t>
            </a:r>
            <a:r>
              <a:rPr lang="en-US" altLang="zh-TW" sz="1834" dirty="0">
                <a:solidFill>
                  <a:prstClr val="white"/>
                </a:solidFill>
              </a:rPr>
              <a:t> a prefix meaning “</a:t>
            </a:r>
            <a:r>
              <a:rPr lang="en-US" altLang="zh-TW" sz="2935" i="1" dirty="0">
                <a:solidFill>
                  <a:prstClr val="white"/>
                </a:solidFill>
              </a:rPr>
              <a:t>not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177145" y="5515246"/>
            <a:ext cx="1531582" cy="1039287"/>
          </a:xfrm>
          <a:prstGeom prst="wedgeRoundRectCallout">
            <a:avLst>
              <a:gd name="adj1" fmla="val 32780"/>
              <a:gd name="adj2" fmla="val -115311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4" i="1" dirty="0">
                <a:solidFill>
                  <a:prstClr val="white"/>
                </a:solidFill>
              </a:rPr>
              <a:t>mute:</a:t>
            </a:r>
            <a:r>
              <a:rPr lang="en-US" altLang="zh-TW" sz="1834" dirty="0">
                <a:solidFill>
                  <a:prstClr val="white"/>
                </a:solidFill>
              </a:rPr>
              <a:t> a root meaning “</a:t>
            </a:r>
            <a:r>
              <a:rPr lang="en-US" altLang="zh-TW" sz="2935" i="1" dirty="0">
                <a:solidFill>
                  <a:prstClr val="white"/>
                </a:solidFill>
              </a:rPr>
              <a:t>change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740620" y="5509171"/>
            <a:ext cx="1531582" cy="1039287"/>
          </a:xfrm>
          <a:prstGeom prst="wedgeRoundRectCallout">
            <a:avLst>
              <a:gd name="adj1" fmla="val -23836"/>
              <a:gd name="adj2" fmla="val -11776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4" i="1" dirty="0">
                <a:solidFill>
                  <a:prstClr val="white"/>
                </a:solidFill>
              </a:rPr>
              <a:t>able:</a:t>
            </a:r>
            <a:r>
              <a:rPr lang="en-US" altLang="zh-TW" sz="1834" dirty="0">
                <a:solidFill>
                  <a:prstClr val="white"/>
                </a:solidFill>
              </a:rPr>
              <a:t> a suffix meaning “</a:t>
            </a:r>
            <a:r>
              <a:rPr lang="en-US" altLang="zh-TW" sz="2935" i="1" dirty="0">
                <a:solidFill>
                  <a:prstClr val="white"/>
                </a:solidFill>
              </a:rPr>
              <a:t>able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355522" y="5509170"/>
            <a:ext cx="2053410" cy="1039287"/>
          </a:xfrm>
          <a:prstGeom prst="wedgeRoundRectCallout">
            <a:avLst>
              <a:gd name="adj1" fmla="val 125040"/>
              <a:gd name="adj2" fmla="val 2902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zh-TW" sz="825" i="1" dirty="0">
              <a:solidFill>
                <a:prstClr val="white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TW" sz="1834" i="1" dirty="0">
                <a:solidFill>
                  <a:prstClr val="white"/>
                </a:solidFill>
              </a:rPr>
              <a:t>not</a:t>
            </a:r>
            <a:r>
              <a:rPr lang="en-US" altLang="zh-TW" sz="1100" i="1" dirty="0">
                <a:solidFill>
                  <a:prstClr val="white"/>
                </a:solidFill>
              </a:rPr>
              <a:t> </a:t>
            </a:r>
            <a:r>
              <a:rPr lang="en-US" altLang="zh-TW" sz="1834" dirty="0">
                <a:solidFill>
                  <a:prstClr val="white"/>
                </a:solidFill>
                <a:sym typeface="Symbol" panose="05050102010706020507" pitchFamily="18" charset="2"/>
              </a:rPr>
              <a:t></a:t>
            </a:r>
            <a:r>
              <a:rPr lang="en-US" altLang="zh-TW" sz="800" dirty="0">
                <a:solidFill>
                  <a:prstClr val="white"/>
                </a:solidFill>
                <a:sym typeface="Symbol" panose="05050102010706020507" pitchFamily="18" charset="2"/>
              </a:rPr>
              <a:t> </a:t>
            </a:r>
            <a:r>
              <a:rPr lang="en-US" altLang="zh-TW" sz="1834" i="1" dirty="0">
                <a:solidFill>
                  <a:prstClr val="white"/>
                </a:solidFill>
                <a:sym typeface="Symbol" panose="05050102010706020507" pitchFamily="18" charset="2"/>
              </a:rPr>
              <a:t>change</a:t>
            </a:r>
            <a:r>
              <a:rPr lang="en-US" altLang="zh-TW" sz="1100" i="1" dirty="0">
                <a:solidFill>
                  <a:prstClr val="white"/>
                </a:solidFill>
                <a:sym typeface="Symbol" panose="05050102010706020507" pitchFamily="18" charset="2"/>
              </a:rPr>
              <a:t> </a:t>
            </a:r>
            <a:r>
              <a:rPr lang="en-US" altLang="zh-TW" sz="1834" dirty="0">
                <a:solidFill>
                  <a:prstClr val="white"/>
                </a:solidFill>
                <a:sym typeface="Symbol" panose="05050102010706020507" pitchFamily="18" charset="2"/>
              </a:rPr>
              <a:t></a:t>
            </a:r>
            <a:r>
              <a:rPr lang="en-US" altLang="zh-TW" sz="800" i="1" dirty="0">
                <a:solidFill>
                  <a:prstClr val="white"/>
                </a:solidFill>
                <a:sym typeface="Symbol" panose="05050102010706020507" pitchFamily="18" charset="2"/>
              </a:rPr>
              <a:t> </a:t>
            </a:r>
            <a:r>
              <a:rPr lang="en-US" altLang="zh-TW" sz="1834" i="1" dirty="0" smtClean="0">
                <a:solidFill>
                  <a:prstClr val="white"/>
                </a:solidFill>
              </a:rPr>
              <a:t>able:</a:t>
            </a:r>
            <a:r>
              <a:rPr lang="en-US" altLang="zh-TW" sz="1834" dirty="0" smtClean="0">
                <a:solidFill>
                  <a:prstClr val="white"/>
                </a:solidFill>
              </a:rPr>
              <a:t> </a:t>
            </a:r>
            <a:r>
              <a:rPr lang="en-US" altLang="zh-TW" sz="1834" dirty="0">
                <a:solidFill>
                  <a:prstClr val="white"/>
                </a:solidFill>
              </a:rPr>
              <a:t>“</a:t>
            </a:r>
            <a:r>
              <a:rPr lang="en-US" altLang="zh-TW" sz="2935" i="1" dirty="0">
                <a:solidFill>
                  <a:prstClr val="white"/>
                </a:solidFill>
              </a:rPr>
              <a:t>cannot be changed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9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</a:t>
            </a:r>
            <a:r>
              <a:rPr lang="en-US" sz="4400" dirty="0" smtClean="0">
                <a:solidFill>
                  <a:srgbClr val="0070C0"/>
                </a:solidFill>
              </a:rPr>
              <a:t>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</a:t>
            </a:r>
            <a:r>
              <a:rPr lang="en-US" sz="3600" dirty="0" smtClean="0"/>
              <a:t>so </a:t>
            </a:r>
            <a:r>
              <a:rPr lang="en-US" sz="3600" dirty="0"/>
              <a:t>you </a:t>
            </a:r>
            <a:r>
              <a:rPr lang="en-US" sz="3600" dirty="0" smtClean="0"/>
              <a:t>can’t modify them. </a:t>
            </a:r>
            <a:endParaRPr lang="en-US" sz="3600" dirty="0"/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tup1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7j)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tup2 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tup1[-1:]*3 + tup2;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(7j, 7j, 7j, '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</a:t>
            </a:r>
            <a:r>
              <a:rPr lang="en-US" sz="4400" dirty="0" smtClean="0">
                <a:solidFill>
                  <a:srgbClr val="0070C0"/>
                </a:solidFill>
              </a:rPr>
              <a:t>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tup1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'xyz'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7j)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tup1[:2]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tup1[-1:]*3 + tup2;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(7j, 7j, 7j, '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</a:t>
            </a:r>
            <a:r>
              <a:rPr lang="en-US" sz="4400" dirty="0" smtClean="0">
                <a:solidFill>
                  <a:srgbClr val="0070C0"/>
                </a:solidFill>
              </a:rPr>
              <a:t>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tup1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'xyz'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7j)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tup1[:2]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; print(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'xyz'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tup1[-1:]*3 + tup2;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(7j, 7j, 7j, '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</a:t>
            </a:r>
            <a:r>
              <a:rPr lang="en-US" sz="4400" dirty="0" smtClean="0">
                <a:solidFill>
                  <a:srgbClr val="0070C0"/>
                </a:solidFill>
              </a:rPr>
              <a:t>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tup3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tup1[-1:]*3 </a:t>
            </a:r>
            <a:r>
              <a:rPr lang="en-US" sz="2800" dirty="0" smtClean="0">
                <a:latin typeface="Lucida Console" panose="020B0609040504020204" pitchFamily="49" charset="0"/>
              </a:rPr>
              <a:t>+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tup1[-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1]*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3 + tup2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: unsupported operand type(s) for +: 'complex' and 'tuple'</a:t>
            </a:r>
          </a:p>
        </p:txBody>
      </p:sp>
    </p:spTree>
    <p:extLst>
      <p:ext uri="{BB962C8B-B14F-4D97-AF65-F5344CB8AC3E}">
        <p14:creationId xmlns:p14="http://schemas.microsoft.com/office/powerpoint/2010/main" val="22669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</a:t>
            </a:r>
            <a:r>
              <a:rPr lang="en-US" sz="4400" dirty="0" smtClean="0">
                <a:solidFill>
                  <a:srgbClr val="0070C0"/>
                </a:solidFill>
              </a:rPr>
              <a:t>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tup3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tup1[-1:]*3 </a:t>
            </a:r>
            <a:r>
              <a:rPr lang="en-US" sz="2800" dirty="0" smtClean="0">
                <a:latin typeface="Lucida Console" panose="020B0609040504020204" pitchFamily="49" charset="0"/>
              </a:rPr>
              <a:t>+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latin typeface="Lucida Console" panose="020B0609040504020204" pitchFamily="49" charset="0"/>
              </a:rPr>
              <a:t>print(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tup3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7j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7j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7j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'</a:t>
            </a:r>
            <a:r>
              <a:rPr lang="en-US" sz="28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', 'xyz'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tup1[-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1]*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3 + tup2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: unsupported operand type(s) for +: 'complex' and 'tuple'</a:t>
            </a:r>
          </a:p>
        </p:txBody>
      </p:sp>
    </p:spTree>
    <p:extLst>
      <p:ext uri="{BB962C8B-B14F-4D97-AF65-F5344CB8AC3E}">
        <p14:creationId xmlns:p14="http://schemas.microsoft.com/office/powerpoint/2010/main" val="3800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</a:t>
            </a:r>
            <a:r>
              <a:rPr lang="en-US" sz="4400" dirty="0" smtClean="0">
                <a:solidFill>
                  <a:srgbClr val="0070C0"/>
                </a:solidFill>
              </a:rPr>
              <a:t>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tup3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tup1[-1:]*3 </a:t>
            </a:r>
            <a:r>
              <a:rPr lang="en-US" sz="2800" dirty="0" smtClean="0">
                <a:latin typeface="Lucida Console" panose="020B0609040504020204" pitchFamily="49" charset="0"/>
              </a:rPr>
              <a:t>+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latin typeface="Lucida Console" panose="020B0609040504020204" pitchFamily="49" charset="0"/>
              </a:rPr>
              <a:t>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latin typeface="Lucida Console" panose="020B0609040504020204" pitchFamily="49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1]*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3 </a:t>
            </a:r>
            <a:r>
              <a:rPr lang="en-US" sz="2800" dirty="0">
                <a:latin typeface="Lucida Console" panose="020B0609040504020204" pitchFamily="49" charset="0"/>
              </a:rPr>
              <a:t>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: unsupported operand type(s) for +: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'complex'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and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'tuple'</a:t>
            </a:r>
          </a:p>
        </p:txBody>
      </p:sp>
    </p:spTree>
    <p:extLst>
      <p:ext uri="{BB962C8B-B14F-4D97-AF65-F5344CB8AC3E}">
        <p14:creationId xmlns:p14="http://schemas.microsoft.com/office/powerpoint/2010/main" val="38589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</a:t>
            </a:r>
            <a:r>
              <a:rPr lang="en-US" sz="4400" dirty="0" smtClean="0">
                <a:solidFill>
                  <a:srgbClr val="0070C0"/>
                </a:solidFill>
              </a:rPr>
              <a:t>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 smtClean="0">
                <a:latin typeface="Lucida Console" panose="020B0609040504020204" pitchFamily="49" charset="0"/>
              </a:rPr>
              <a:t>tup1[-1:]*3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+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latin typeface="Lucida Console" panose="020B0609040504020204" pitchFamily="49" charset="0"/>
              </a:rPr>
              <a:t>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latin typeface="Lucida Console" panose="020B0609040504020204" pitchFamily="49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1]</a:t>
            </a:r>
            <a:r>
              <a:rPr lang="en-US" sz="2800" dirty="0" smtClean="0">
                <a:latin typeface="Lucida Console" panose="020B0609040504020204" pitchFamily="49" charset="0"/>
              </a:rPr>
              <a:t>*</a:t>
            </a:r>
            <a:r>
              <a:rPr lang="en-US" sz="2800" dirty="0">
                <a:latin typeface="Lucida Console" panose="020B0609040504020204" pitchFamily="49" charset="0"/>
              </a:rPr>
              <a:t>3 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: unsupported operand type(s) for +: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'complex'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and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'tuple'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636294" y="5486400"/>
            <a:ext cx="2438400" cy="914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12494" y="3429000"/>
            <a:ext cx="3962400" cy="1676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</a:t>
            </a:r>
            <a:r>
              <a:rPr lang="en-US" sz="4400" dirty="0" smtClean="0">
                <a:solidFill>
                  <a:srgbClr val="0070C0"/>
                </a:solidFill>
              </a:rPr>
              <a:t>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tup1[-1:]</a:t>
            </a:r>
            <a:r>
              <a:rPr lang="en-US" sz="2800" dirty="0" smtClean="0">
                <a:latin typeface="Lucida Console" panose="020B0609040504020204" pitchFamily="49" charset="0"/>
              </a:rPr>
              <a:t>*3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+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latin typeface="Lucida Console" panose="020B0609040504020204" pitchFamily="49" charset="0"/>
              </a:rPr>
              <a:t>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latin typeface="Lucida Console" panose="020B0609040504020204" pitchFamily="49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1]</a:t>
            </a:r>
            <a:r>
              <a:rPr lang="en-US" sz="2800" dirty="0" smtClean="0">
                <a:latin typeface="Lucida Console" panose="020B0609040504020204" pitchFamily="49" charset="0"/>
              </a:rPr>
              <a:t>*</a:t>
            </a:r>
            <a:r>
              <a:rPr lang="en-US" sz="2800" dirty="0">
                <a:latin typeface="Lucida Console" panose="020B0609040504020204" pitchFamily="49" charset="0"/>
              </a:rPr>
              <a:t>3 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: unsupported operand type(s) for +: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'complex'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and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'tuple'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636294" y="5486400"/>
            <a:ext cx="2438400" cy="914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12494" y="3429000"/>
            <a:ext cx="3962400" cy="1676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140494" y="838200"/>
            <a:ext cx="4419600" cy="2209800"/>
          </a:xfrm>
          <a:prstGeom prst="wedgeRoundRectCallout">
            <a:avLst>
              <a:gd name="adj1" fmla="val 34500"/>
              <a:gd name="adj2" fmla="val 10805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But this one wasn’t complex. It was a one-element tuple (and that element was complex).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79294" y="4267200"/>
            <a:ext cx="3928428" cy="1600200"/>
          </a:xfrm>
          <a:prstGeom prst="wedgeRoundRectCallout">
            <a:avLst>
              <a:gd name="adj1" fmla="val -83114"/>
              <a:gd name="adj2" fmla="val 1476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If we had said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“(tup1[-1</a:t>
            </a:r>
            <a:r>
              <a:rPr lang="en-US" sz="3200" dirty="0" smtClean="0">
                <a:solidFill>
                  <a:schemeClr val="tx1"/>
                </a:solidFill>
              </a:rPr>
              <a:t>],)*3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tup2”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it would’ve worked.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</a:t>
            </a:r>
            <a:r>
              <a:rPr lang="en-US" sz="4400" dirty="0" smtClean="0">
                <a:solidFill>
                  <a:srgbClr val="0070C0"/>
                </a:solidFill>
              </a:rPr>
              <a:t>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.</a:t>
            </a:r>
          </a:p>
          <a:p>
            <a:pPr marL="591884" lvl="1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 smtClean="0"/>
              <a:t>By the way, that new tuple could even have the same name (and it would still be new):</a:t>
            </a:r>
            <a:endParaRPr lang="en-US" sz="36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7j)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tup1 = (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'ABC'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,)+tup1[1:]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print(tup1)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'ABC'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'xyz', 12, 34.56, 7j)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40494" y="838200"/>
            <a:ext cx="4419600" cy="2209800"/>
          </a:xfrm>
          <a:prstGeom prst="wedgeRoundRectCallout">
            <a:avLst>
              <a:gd name="adj1" fmla="val 34500"/>
              <a:gd name="adj2" fmla="val 10805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But this one wasn’t complex. It was a one-element tuple (and that element was complex).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779294" y="4267200"/>
            <a:ext cx="3928428" cy="1600200"/>
          </a:xfrm>
          <a:prstGeom prst="wedgeRoundRectCallout">
            <a:avLst>
              <a:gd name="adj1" fmla="val -83114"/>
              <a:gd name="adj2" fmla="val 1476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If we had said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“(tup1[-1</a:t>
            </a:r>
            <a:r>
              <a:rPr lang="en-US" sz="3200" dirty="0" smtClean="0">
                <a:solidFill>
                  <a:schemeClr val="tx1"/>
                </a:solidFill>
              </a:rPr>
              <a:t>],)*3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tup2”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it would’ve worked.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0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</a:t>
            </a:r>
            <a:r>
              <a:rPr lang="en-US" sz="4400" dirty="0" smtClean="0">
                <a:solidFill>
                  <a:srgbClr val="0070C0"/>
                </a:solidFill>
              </a:rPr>
              <a:t>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72302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.</a:t>
            </a:r>
          </a:p>
          <a:p>
            <a:pPr marL="591884" lvl="1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 smtClean="0"/>
              <a:t>By the way, that new tuple could even have the same name (and it would still be new).</a:t>
            </a:r>
            <a:endParaRPr lang="en-US" sz="3600" dirty="0"/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 smtClean="0"/>
              <a:t>By the additional way, the same thing can be said for </a:t>
            </a:r>
            <a:r>
              <a:rPr lang="en-US" sz="3600" i="1" dirty="0" smtClean="0">
                <a:solidFill>
                  <a:srgbClr val="00B050"/>
                </a:solidFill>
              </a:rPr>
              <a:t>strings</a:t>
            </a:r>
            <a:r>
              <a:rPr lang="en-US" sz="3600" dirty="0" smtClean="0"/>
              <a:t> (which are also immutable):</a:t>
            </a:r>
            <a:endParaRPr lang="en-US" sz="3600" dirty="0"/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S = "Hello"; print(S)</a:t>
            </a:r>
          </a:p>
          <a:p>
            <a:pPr lvl="1">
              <a:lnSpc>
                <a:spcPct val="75000"/>
              </a:lnSpc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Hello</a:t>
            </a:r>
          </a:p>
          <a:p>
            <a:pPr lvl="1">
              <a:lnSpc>
                <a:spcPct val="7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S = "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J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" + S[1:]; print(S)</a:t>
            </a:r>
          </a:p>
          <a:p>
            <a:pPr lvl="1">
              <a:lnSpc>
                <a:spcPct val="75000"/>
              </a:lnSpc>
              <a:buNone/>
            </a:pP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J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ello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5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57254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1474" y="1066800"/>
            <a:ext cx="9127430" cy="5715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latin typeface="Elephant" panose="02020904090505020303" pitchFamily="18" charset="0"/>
              </a:rPr>
              <a:t>Number (integer/float/complex/bool)</a:t>
            </a:r>
            <a:endParaRPr lang="en-US" altLang="en-US" sz="2800" dirty="0"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Dictionary</a:t>
            </a:r>
          </a:p>
          <a:p>
            <a:pPr marL="96690" indent="0">
              <a:buNone/>
            </a:pPr>
            <a:endParaRPr lang="en-US" altLang="en-US" sz="1400" dirty="0" smtClean="0">
              <a:latin typeface="Elephant" panose="02020904090505020303" pitchFamily="18" charset="0"/>
            </a:endParaRPr>
          </a:p>
          <a:p>
            <a:pPr marL="96690" indent="0">
              <a:buNone/>
            </a:pPr>
            <a:r>
              <a:rPr lang="en-US" altLang="en-US" sz="2800" dirty="0">
                <a:latin typeface="Elephant" panose="02020904090505020303" pitchFamily="18" charset="0"/>
              </a:rPr>
              <a:t>	</a:t>
            </a:r>
            <a:r>
              <a:rPr lang="en-US" altLang="en-US" sz="2800" dirty="0" smtClean="0">
                <a:latin typeface="Elephant" panose="02020904090505020303" pitchFamily="18" charset="0"/>
              </a:rPr>
              <a:t>.  .  . </a:t>
            </a:r>
            <a:endParaRPr lang="en-US" altLang="en-US" sz="2800" dirty="0">
              <a:latin typeface="Elephant" panose="02020904090505020303" pitchFamily="18" charset="0"/>
            </a:endParaRPr>
          </a:p>
          <a:p>
            <a:pPr marL="96690" indent="0">
              <a:buNone/>
            </a:pPr>
            <a:endParaRPr lang="en-US" sz="1600" dirty="0" smtClean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96690" indent="0">
              <a:buNone/>
            </a:pPr>
            <a:r>
              <a:rPr 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frozenset</a:t>
            </a:r>
            <a:r>
              <a:rPr lang="en-US" sz="2800" dirty="0">
                <a:solidFill>
                  <a:srgbClr val="FF0000"/>
                </a:solidFill>
              </a:rPr>
              <a:t>, byte sequence, byte array, range types, etc.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	 will be covered later</a:t>
            </a:r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en-US" altLang="en-US" sz="28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729788" cy="100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15371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33069" cy="6858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Deleting </a:t>
            </a:r>
            <a:r>
              <a:rPr lang="en-US" sz="4400" dirty="0">
                <a:solidFill>
                  <a:srgbClr val="0070C0"/>
                </a:solidFill>
              </a:rPr>
              <a:t>Tuple </a:t>
            </a:r>
            <a:r>
              <a:rPr lang="en-US" sz="4400" dirty="0" smtClean="0">
                <a:solidFill>
                  <a:srgbClr val="0070C0"/>
                </a:solidFill>
              </a:rPr>
              <a:t>Elements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6644" y="1160205"/>
            <a:ext cx="9533144" cy="5316796"/>
          </a:xfrm>
        </p:spPr>
        <p:txBody>
          <a:bodyPr>
            <a:normAutofit fontScale="92500" lnSpcReduction="20000"/>
          </a:bodyPr>
          <a:lstStyle/>
          <a:p>
            <a:r>
              <a:rPr lang="en-US" sz="4300" dirty="0" smtClean="0"/>
              <a:t>You can’t remove </a:t>
            </a:r>
            <a:r>
              <a:rPr lang="en-US" sz="4300" dirty="0"/>
              <a:t>individual tuple </a:t>
            </a:r>
            <a:r>
              <a:rPr lang="en-US" sz="4300" dirty="0" smtClean="0"/>
              <a:t>elements.</a:t>
            </a:r>
            <a:endParaRPr lang="en-US" sz="4300" dirty="0"/>
          </a:p>
          <a:p>
            <a:pPr marL="546100" lvl="1" indent="-180975"/>
            <a:r>
              <a:rPr lang="en-US" sz="3600" dirty="0"/>
              <a:t> </a:t>
            </a:r>
            <a:r>
              <a:rPr lang="en-US" sz="3900" dirty="0"/>
              <a:t>But you can </a:t>
            </a:r>
            <a:r>
              <a:rPr lang="en-US" sz="3900" u="sng" dirty="0">
                <a:solidFill>
                  <a:srgbClr val="00B050"/>
                </a:solidFill>
              </a:rPr>
              <a:t>put together </a:t>
            </a:r>
            <a:r>
              <a:rPr lang="en-US" sz="3900" u="sng" dirty="0" smtClean="0">
                <a:solidFill>
                  <a:srgbClr val="00B050"/>
                </a:solidFill>
              </a:rPr>
              <a:t>a new </a:t>
            </a:r>
            <a:r>
              <a:rPr lang="en-US" sz="3900" u="sng" dirty="0">
                <a:solidFill>
                  <a:srgbClr val="00B050"/>
                </a:solidFill>
              </a:rPr>
              <a:t>tuple</a:t>
            </a:r>
            <a:r>
              <a:rPr lang="en-US" sz="3900" dirty="0"/>
              <a:t>, while </a:t>
            </a:r>
            <a:r>
              <a:rPr lang="en-US" sz="3900" dirty="0" smtClean="0"/>
              <a:t> </a:t>
            </a:r>
          </a:p>
          <a:p>
            <a:pPr marL="365125" lvl="1" indent="0">
              <a:buNone/>
            </a:pPr>
            <a:r>
              <a:rPr lang="en-US" sz="3900" dirty="0" smtClean="0"/>
              <a:t>   choosing </a:t>
            </a:r>
            <a:r>
              <a:rPr lang="en-US" sz="3900" dirty="0"/>
              <a:t>to </a:t>
            </a:r>
            <a:r>
              <a:rPr lang="en-US" sz="3900" i="1" dirty="0">
                <a:solidFill>
                  <a:srgbClr val="FF0000"/>
                </a:solidFill>
              </a:rPr>
              <a:t>leave out </a:t>
            </a:r>
            <a:r>
              <a:rPr lang="en-US" sz="3900" i="1" dirty="0"/>
              <a:t>the undesired </a:t>
            </a:r>
            <a:r>
              <a:rPr lang="en-US" sz="3900" i="1" dirty="0" smtClean="0"/>
              <a:t>elements</a:t>
            </a:r>
            <a:r>
              <a:rPr lang="en-US" sz="3900" dirty="0" smtClean="0"/>
              <a:t>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(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chem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2017, 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[:1]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+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[-1:]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#can even reuse name</a:t>
            </a: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endParaRPr lang="en-US" sz="2800" dirty="0" smtClean="0">
              <a:solidFill>
                <a:srgbClr val="00B050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(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</a:p>
          <a:p>
            <a:pPr>
              <a:spcBef>
                <a:spcPts val="1800"/>
              </a:spcBef>
            </a:pPr>
            <a:endParaRPr lang="en-US" sz="4300" dirty="0" smtClean="0">
              <a:solidFill>
                <a:schemeClr val="bg1"/>
              </a:solidFill>
            </a:endParaRPr>
          </a:p>
          <a:p>
            <a:pPr marL="855663" lvl="1" indent="-166688">
              <a:spcBef>
                <a:spcPts val="1200"/>
              </a:spcBef>
              <a:buFontTx/>
              <a:buNone/>
              <a:tabLst>
                <a:tab pos="973138" algn="l"/>
              </a:tabLst>
            </a:pPr>
            <a:endParaRPr lang="en-US" sz="2800" dirty="0" smtClean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endParaRPr lang="en-US" sz="2800" dirty="0" smtClean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endParaRPr lang="en-US" sz="2800" dirty="0" smtClean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endParaRPr lang="en-US" sz="2800" dirty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33069" cy="6858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Deleting </a:t>
            </a:r>
            <a:r>
              <a:rPr lang="en-US" sz="4400" dirty="0">
                <a:solidFill>
                  <a:srgbClr val="0070C0"/>
                </a:solidFill>
              </a:rPr>
              <a:t>Tuple </a:t>
            </a:r>
            <a:r>
              <a:rPr lang="en-US" sz="4400" dirty="0" smtClean="0">
                <a:solidFill>
                  <a:srgbClr val="0070C0"/>
                </a:solidFill>
              </a:rPr>
              <a:t>Elements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6644" y="1160204"/>
            <a:ext cx="9533143" cy="5845277"/>
          </a:xfrm>
        </p:spPr>
        <p:txBody>
          <a:bodyPr>
            <a:normAutofit fontScale="92500" lnSpcReduction="20000"/>
          </a:bodyPr>
          <a:lstStyle/>
          <a:p>
            <a:r>
              <a:rPr lang="en-US" sz="4300" dirty="0" smtClean="0"/>
              <a:t>You can’t remove </a:t>
            </a:r>
            <a:r>
              <a:rPr lang="en-US" sz="4300" dirty="0"/>
              <a:t>individual tuple </a:t>
            </a:r>
            <a:r>
              <a:rPr lang="en-US" sz="4300" dirty="0" smtClean="0"/>
              <a:t>elements.</a:t>
            </a:r>
            <a:endParaRPr lang="en-US" sz="4300" dirty="0"/>
          </a:p>
          <a:p>
            <a:pPr marL="546100" lvl="1" indent="-180975"/>
            <a:r>
              <a:rPr lang="en-US" sz="3600" dirty="0"/>
              <a:t> </a:t>
            </a:r>
            <a:r>
              <a:rPr lang="en-US" sz="3900" dirty="0"/>
              <a:t>But you can </a:t>
            </a:r>
            <a:r>
              <a:rPr lang="en-US" sz="3900" u="sng" dirty="0">
                <a:solidFill>
                  <a:srgbClr val="00B050"/>
                </a:solidFill>
              </a:rPr>
              <a:t>put together </a:t>
            </a:r>
            <a:r>
              <a:rPr lang="en-US" sz="3900" u="sng" dirty="0" smtClean="0">
                <a:solidFill>
                  <a:srgbClr val="00B050"/>
                </a:solidFill>
              </a:rPr>
              <a:t>a new </a:t>
            </a:r>
            <a:r>
              <a:rPr lang="en-US" sz="3900" u="sng" dirty="0">
                <a:solidFill>
                  <a:srgbClr val="00B050"/>
                </a:solidFill>
              </a:rPr>
              <a:t>tuple</a:t>
            </a:r>
            <a:r>
              <a:rPr lang="en-US" sz="3900" dirty="0"/>
              <a:t>, while </a:t>
            </a:r>
            <a:r>
              <a:rPr lang="en-US" sz="3900" dirty="0" smtClean="0"/>
              <a:t> </a:t>
            </a:r>
          </a:p>
          <a:p>
            <a:pPr marL="365125" lvl="1" indent="0">
              <a:buNone/>
            </a:pPr>
            <a:r>
              <a:rPr lang="en-US" sz="3900" dirty="0" smtClean="0"/>
              <a:t>   choosing </a:t>
            </a:r>
            <a:r>
              <a:rPr lang="en-US" sz="3900" dirty="0"/>
              <a:t>to </a:t>
            </a:r>
            <a:r>
              <a:rPr lang="en-US" sz="3900" i="1" dirty="0">
                <a:solidFill>
                  <a:srgbClr val="FF0000"/>
                </a:solidFill>
              </a:rPr>
              <a:t>leave out </a:t>
            </a:r>
            <a:r>
              <a:rPr lang="en-US" sz="3900" i="1" dirty="0"/>
              <a:t>the undesired </a:t>
            </a:r>
            <a:r>
              <a:rPr lang="en-US" sz="3900" i="1" dirty="0" smtClean="0"/>
              <a:t>elements</a:t>
            </a:r>
            <a:r>
              <a:rPr lang="en-US" sz="3900" dirty="0" smtClean="0"/>
              <a:t>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(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chem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2017, 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[:1]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+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[-1:]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#can even reuse name</a:t>
            </a: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endParaRPr lang="en-US" sz="2800" dirty="0" smtClean="0">
              <a:solidFill>
                <a:srgbClr val="00B050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(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</a:t>
            </a:r>
            <a:endParaRPr lang="en-US" sz="3600" dirty="0" smtClean="0"/>
          </a:p>
          <a:p>
            <a:pPr>
              <a:spcBef>
                <a:spcPts val="1800"/>
              </a:spcBef>
            </a:pPr>
            <a:r>
              <a:rPr lang="en-US" sz="4300" dirty="0" smtClean="0"/>
              <a:t>You </a:t>
            </a:r>
            <a:r>
              <a:rPr lang="en-US" sz="4300" i="1" dirty="0" smtClean="0"/>
              <a:t>can</a:t>
            </a:r>
            <a:r>
              <a:rPr lang="en-US" sz="4300" dirty="0" smtClean="0"/>
              <a:t> delete the </a:t>
            </a:r>
            <a:r>
              <a:rPr lang="en-US" sz="4300" i="1" dirty="0">
                <a:solidFill>
                  <a:srgbClr val="FF0000"/>
                </a:solidFill>
              </a:rPr>
              <a:t>entire </a:t>
            </a:r>
            <a:r>
              <a:rPr lang="en-US" sz="4300" i="1" dirty="0" smtClean="0">
                <a:solidFill>
                  <a:srgbClr val="FF0000"/>
                </a:solidFill>
              </a:rPr>
              <a:t>tuple</a:t>
            </a:r>
            <a:r>
              <a:rPr lang="en-US" sz="4300" dirty="0" smtClean="0"/>
              <a:t>, however:</a:t>
            </a:r>
            <a:endParaRPr lang="en-US" sz="4300" dirty="0"/>
          </a:p>
          <a:p>
            <a:pPr marL="855663" lvl="1" indent="-166688">
              <a:spcBef>
                <a:spcPts val="600"/>
              </a:spcBef>
              <a:buFontTx/>
              <a:buNone/>
              <a:tabLst>
                <a:tab pos="973138" algn="l"/>
              </a:tabLs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del 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print (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Traceback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(most recent call last):</a:t>
            </a: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 File "&lt;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stdin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&gt;", line 1, in &lt;module&gt;</a:t>
            </a: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NameError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: name 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 is not defined </a:t>
            </a:r>
          </a:p>
          <a:p>
            <a:pPr marL="855663" lvl="1" indent="-166688">
              <a:lnSpc>
                <a:spcPct val="80000"/>
              </a:lnSpc>
              <a:buFontTx/>
              <a:buNone/>
              <a:tabLst>
                <a:tab pos="973138" algn="l"/>
              </a:tabLs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76213" y="1645920"/>
            <a:ext cx="9589294" cy="2590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Lists Can Combine Together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70C0"/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Tuples Can Combine Together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T=(5,6,7,8)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print (T+T)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(5, 6, 7, 8, 5, 6, 7, 8)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Lists and Tuples</a:t>
            </a:r>
            <a:r>
              <a:rPr lang="en-US" altLang="en-US" sz="4400" dirty="0">
                <a:solidFill>
                  <a:srgbClr val="0070C0"/>
                </a:solidFill>
              </a:rPr>
              <a:t> </a:t>
            </a:r>
            <a:r>
              <a:rPr lang="en-US" altLang="en-US" sz="4400" dirty="0" smtClean="0">
                <a:solidFill>
                  <a:srgbClr val="FF0000"/>
                </a:solidFill>
              </a:rPr>
              <a:t>Can’t</a:t>
            </a:r>
            <a:r>
              <a:rPr lang="en-US" altLang="en-US" sz="4400" dirty="0" smtClean="0">
                <a:solidFill>
                  <a:srgbClr val="0070C0"/>
                </a:solidFill>
              </a:rPr>
              <a:t> Combine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T=(5,6,7,8)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print (T+T)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(5, 6, 7, 8, 5, 6, 7, 8)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rgbClr val="0070C0"/>
                </a:solidFill>
              </a:rPr>
              <a:t>print (L+T)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FFC8C8"/>
                </a:solidFill>
              </a:rPr>
              <a:t>Traceback</a:t>
            </a:r>
            <a:r>
              <a:rPr lang="en-US" altLang="zh-TW" dirty="0">
                <a:solidFill>
                  <a:srgbClr val="FFC8C8"/>
                </a:solidFill>
              </a:rPr>
              <a:t> (most recent call last):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C8C8"/>
                </a:solidFill>
              </a:rPr>
              <a:t>  File "&lt;</a:t>
            </a:r>
            <a:r>
              <a:rPr lang="en-US" altLang="zh-TW" dirty="0" err="1">
                <a:solidFill>
                  <a:srgbClr val="FFC8C8"/>
                </a:solidFill>
              </a:rPr>
              <a:t>stdin</a:t>
            </a:r>
            <a:r>
              <a:rPr lang="en-US" altLang="zh-TW" dirty="0">
                <a:solidFill>
                  <a:srgbClr val="FFC8C8"/>
                </a:solidFill>
              </a:rPr>
              <a:t>&gt;", line 1, in &lt;module&gt;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TypeError</a:t>
            </a:r>
            <a:r>
              <a:rPr lang="en-US" altLang="zh-TW" dirty="0">
                <a:solidFill>
                  <a:srgbClr val="FF0000"/>
                </a:solidFill>
              </a:rPr>
              <a:t>: can only concatenate list (not "tuple") to list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zh-TW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T=(5,6,7,8)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print (T+T)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(5, 6, 7, 8, 5, 6, 7, 8)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print (L+T)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/>
              <a:t>Traceback</a:t>
            </a:r>
            <a:r>
              <a:rPr lang="en-US" altLang="zh-TW" dirty="0"/>
              <a:t> (most recent call last):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/>
              <a:t>  File "&lt;</a:t>
            </a:r>
            <a:r>
              <a:rPr lang="en-US" altLang="zh-TW" dirty="0" err="1"/>
              <a:t>stdin</a:t>
            </a:r>
            <a:r>
              <a:rPr lang="en-US" altLang="zh-TW" dirty="0"/>
              <a:t>&gt;", line 1, in &lt;module&gt;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/>
              <a:t>TypeError</a:t>
            </a:r>
            <a:r>
              <a:rPr lang="en-US" altLang="zh-TW" dirty="0"/>
              <a:t>: can only concatenate list (not "tuple") to list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print (</a:t>
            </a:r>
            <a:r>
              <a:rPr lang="en-US" altLang="zh-TW" dirty="0" err="1" smtClean="0">
                <a:solidFill>
                  <a:srgbClr val="0070C0"/>
                </a:solidFill>
              </a:rPr>
              <a:t>L+</a:t>
            </a:r>
            <a:r>
              <a:rPr lang="en-US" altLang="zh-TW" dirty="0" err="1" smtClean="0">
                <a:solidFill>
                  <a:srgbClr val="FF0000"/>
                </a:solidFill>
              </a:rPr>
              <a:t>list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>
                <a:solidFill>
                  <a:srgbClr val="0070C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70C0"/>
                </a:solidFill>
              </a:rPr>
              <a:t>[1, 2, 3, 4, </a:t>
            </a:r>
            <a:r>
              <a:rPr lang="en-US" altLang="zh-TW" dirty="0" smtClean="0">
                <a:solidFill>
                  <a:srgbClr val="0070C0"/>
                </a:solidFill>
              </a:rPr>
              <a:t>5, 6, 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r>
              <a:rPr lang="en-US" altLang="zh-TW" dirty="0" smtClean="0">
                <a:solidFill>
                  <a:srgbClr val="0070C0"/>
                </a:solidFill>
              </a:rPr>
              <a:t>, 8]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To Combine, First </a:t>
            </a:r>
            <a:r>
              <a:rPr lang="en-US" altLang="en-US" sz="4400" dirty="0" smtClean="0">
                <a:solidFill>
                  <a:srgbClr val="FF0000"/>
                </a:solidFill>
              </a:rPr>
              <a:t>Type</a:t>
            </a:r>
            <a:r>
              <a:rPr lang="en-US" altLang="en-US" sz="4400" dirty="0" smtClean="0">
                <a:solidFill>
                  <a:srgbClr val="0070C0"/>
                </a:solidFill>
              </a:rPr>
              <a:t> </a:t>
            </a:r>
            <a:r>
              <a:rPr lang="en-US" altLang="en-US" sz="4400" dirty="0" smtClean="0">
                <a:solidFill>
                  <a:srgbClr val="FF0000"/>
                </a:solidFill>
              </a:rPr>
              <a:t>Cast</a:t>
            </a:r>
            <a:r>
              <a:rPr lang="en-US" altLang="en-US" sz="4400" dirty="0" smtClean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31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Lists Can Be Written To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2707" y="1252728"/>
            <a:ext cx="9317082" cy="52253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solidFill>
                  <a:srgbClr val="0070C0"/>
                </a:solidFill>
              </a:rPr>
              <a:t>L=L+['5','6']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 smtClean="0">
                <a:solidFill>
                  <a:srgbClr val="0070C0"/>
                </a:solidFill>
              </a:rPr>
              <a:t> </a:t>
            </a:r>
            <a:r>
              <a:rPr lang="en-US" altLang="zh-TW" sz="3200" dirty="0">
                <a:solidFill>
                  <a:srgbClr val="0070C0"/>
                </a:solidFill>
              </a:rPr>
              <a:t>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0070C0"/>
                </a:solidFill>
              </a:rPr>
              <a:t>[1, 2,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 smtClean="0">
                <a:solidFill>
                  <a:schemeClr val="bg1"/>
                </a:solidFill>
              </a:rPr>
              <a:t>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t-BR" altLang="zh-TW" dirty="0" smtClean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T[1]='X'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'tuple' object does not support item assignment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Can Tuples Be Written to?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2707" y="1252728"/>
            <a:ext cx="9317082" cy="52253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rgbClr val="0070C0"/>
                </a:solidFill>
              </a:rPr>
              <a:t>T=T+('5','6')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rgbClr val="0070C0"/>
                </a:solidFill>
              </a:rPr>
              <a:t> print(T)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0070C0"/>
                </a:solidFill>
              </a:rPr>
              <a:t>(5, 6, 7, 8, '5', 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L[1]='X'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t-BR" altLang="zh-TW" dirty="0" smtClean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T[1]='X'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'tuple' object does not support item assignment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12707" y="1252728"/>
            <a:ext cx="9317082" cy="52253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rgbClr val="0070C0"/>
                </a:solidFill>
              </a:rPr>
              <a:t>T=T+('5','6')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rgbClr val="0070C0"/>
                </a:solidFill>
              </a:rPr>
              <a:t> print(T)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0070C0"/>
                </a:solidFill>
              </a:rPr>
              <a:t>(5, 6, 7, 8, '5', 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L[1]='X'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t-BR" altLang="zh-TW" dirty="0" smtClean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T[1]='X'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'tuple' object does not support item assignment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110367"/>
            <a:ext cx="9729788" cy="1065046"/>
          </a:xfrm>
        </p:spPr>
        <p:txBody>
          <a:bodyPr>
            <a:no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Q: </a:t>
            </a:r>
            <a:r>
              <a:rPr lang="en-US" altLang="en-US" sz="4400" dirty="0">
                <a:solidFill>
                  <a:srgbClr val="0070C0"/>
                </a:solidFill>
              </a:rPr>
              <a:t>D</a:t>
            </a:r>
            <a:r>
              <a:rPr lang="en-US" altLang="en-US" sz="4400" dirty="0" smtClean="0">
                <a:solidFill>
                  <a:srgbClr val="0070C0"/>
                </a:solidFill>
              </a:rPr>
              <a:t>idn’t we say, just a </a:t>
            </a:r>
            <a:r>
              <a:rPr lang="en-US" altLang="en-US" sz="4400" dirty="0">
                <a:solidFill>
                  <a:srgbClr val="0070C0"/>
                </a:solidFill>
              </a:rPr>
              <a:t>f</a:t>
            </a:r>
            <a:r>
              <a:rPr lang="en-US" altLang="en-US" sz="4400" dirty="0" smtClean="0">
                <a:solidFill>
                  <a:srgbClr val="0070C0"/>
                </a:solidFill>
              </a:rPr>
              <a:t>ew slides back, that tuples are read-only</a:t>
            </a:r>
            <a:r>
              <a:rPr lang="en-US" altLang="en-US" sz="4400" dirty="0">
                <a:solidFill>
                  <a:srgbClr val="0070C0"/>
                </a:solidFill>
              </a:rPr>
              <a:t>?</a:t>
            </a:r>
            <a:endParaRPr lang="en-US" alt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426494" y="3429000"/>
            <a:ext cx="6305413" cy="2970486"/>
          </a:xfrm>
          <a:prstGeom prst="wedgeRoundRectCallout">
            <a:avLst>
              <a:gd name="adj1" fmla="val -63230"/>
              <a:gd name="adj2" fmla="val -75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black"/>
                </a:solidFill>
              </a:rPr>
              <a:t>Actually, T is not being updated – it is being overwritten. I mean: Python dynamically creates variables when they are first assigned, right? So the old T was read from and was used to create a brand-new, read-only variable (which just-so-happens to also be named T (and therefore kills the old T)).</a:t>
            </a:r>
            <a:endParaRPr lang="zh-TW" altLang="en-US" sz="2568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12707" y="1252728"/>
            <a:ext cx="9317082" cy="571675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T=T+('5</a:t>
            </a: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','6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print(T)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(5, 6, 7, 8, '5', 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rgbClr val="0070C0"/>
                </a:solidFill>
              </a:rPr>
              <a:t>T[1]='X'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err="1">
                <a:solidFill>
                  <a:srgbClr val="FFC8C8"/>
                </a:solidFill>
              </a:rPr>
              <a:t>Traceback</a:t>
            </a:r>
            <a:r>
              <a:rPr lang="en-US" altLang="zh-TW" sz="3200" dirty="0">
                <a:solidFill>
                  <a:srgbClr val="FFC8C8"/>
                </a:solidFill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FFC8C8"/>
                </a:solidFill>
              </a:rPr>
              <a:t>  File "&lt;</a:t>
            </a:r>
            <a:r>
              <a:rPr lang="en-US" altLang="zh-TW" sz="3200" dirty="0" err="1">
                <a:solidFill>
                  <a:srgbClr val="FFC8C8"/>
                </a:solidFill>
              </a:rPr>
              <a:t>stdin</a:t>
            </a:r>
            <a:r>
              <a:rPr lang="en-US" altLang="zh-TW" sz="3200" dirty="0">
                <a:solidFill>
                  <a:srgbClr val="FFC8C8"/>
                </a:solidFill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err="1">
                <a:solidFill>
                  <a:srgbClr val="FF0000"/>
                </a:solidFill>
              </a:rPr>
              <a:t>TypeError</a:t>
            </a:r>
            <a:r>
              <a:rPr lang="en-US" altLang="zh-TW" sz="3000" dirty="0">
                <a:solidFill>
                  <a:srgbClr val="FF0000"/>
                </a:solidFill>
              </a:rPr>
              <a:t>: 'tuple' object does not support item </a:t>
            </a:r>
            <a:r>
              <a:rPr lang="en-US" altLang="zh-TW" sz="3000" dirty="0" smtClean="0">
                <a:solidFill>
                  <a:srgbClr val="FF0000"/>
                </a:solidFill>
              </a:rPr>
              <a:t>assignment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/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L[1]='X'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dirty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398294" y="2222235"/>
            <a:ext cx="4179095" cy="1469123"/>
          </a:xfrm>
          <a:prstGeom prst="wedgeRoundRectCallout">
            <a:avLst>
              <a:gd name="adj1" fmla="val -137661"/>
              <a:gd name="adj2" fmla="val 551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</a:rPr>
              <a:t>If we try </a:t>
            </a:r>
            <a:r>
              <a:rPr lang="en-US" altLang="zh-TW" sz="2800" dirty="0" smtClean="0">
                <a:solidFill>
                  <a:prstClr val="black"/>
                </a:solidFill>
              </a:rPr>
              <a:t>changing </a:t>
            </a:r>
            <a:r>
              <a:rPr lang="en-US" altLang="zh-TW" sz="2800" dirty="0">
                <a:solidFill>
                  <a:prstClr val="black"/>
                </a:solidFill>
              </a:rPr>
              <a:t>what </a:t>
            </a:r>
            <a:r>
              <a:rPr lang="en-US" altLang="zh-TW" sz="2800" dirty="0" smtClean="0">
                <a:solidFill>
                  <a:prstClr val="black"/>
                </a:solidFill>
              </a:rPr>
              <a:t/>
            </a:r>
            <a:br>
              <a:rPr lang="en-US" altLang="zh-TW" sz="2800" dirty="0" smtClean="0">
                <a:solidFill>
                  <a:prstClr val="black"/>
                </a:solidFill>
              </a:rPr>
            </a:br>
            <a:r>
              <a:rPr lang="en-US" altLang="zh-TW" sz="2800" dirty="0" smtClean="0">
                <a:solidFill>
                  <a:prstClr val="black"/>
                </a:solidFill>
              </a:rPr>
              <a:t>is </a:t>
            </a:r>
            <a:r>
              <a:rPr lang="en-US" altLang="zh-TW" sz="2800" dirty="0">
                <a:solidFill>
                  <a:prstClr val="black"/>
                </a:solidFill>
              </a:rPr>
              <a:t>truly the existing T, we </a:t>
            </a:r>
            <a:r>
              <a:rPr lang="en-US" altLang="zh-TW" sz="2800" dirty="0" smtClean="0">
                <a:solidFill>
                  <a:prstClr val="black"/>
                </a:solidFill>
              </a:rPr>
              <a:t>will find </a:t>
            </a:r>
            <a:r>
              <a:rPr lang="en-US" altLang="zh-TW" sz="2800" dirty="0">
                <a:solidFill>
                  <a:prstClr val="black"/>
                </a:solidFill>
              </a:rPr>
              <a:t>that we cannot</a:t>
            </a:r>
            <a:r>
              <a:rPr lang="en-US" altLang="zh-TW" sz="2800" dirty="0" smtClean="0">
                <a:solidFill>
                  <a:prstClr val="black"/>
                </a:solidFill>
              </a:rPr>
              <a:t>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Tuples Cannot Be Written to </a:t>
            </a:r>
          </a:p>
        </p:txBody>
      </p:sp>
    </p:spTree>
    <p:extLst>
      <p:ext uri="{BB962C8B-B14F-4D97-AF65-F5344CB8AC3E}">
        <p14:creationId xmlns:p14="http://schemas.microsoft.com/office/powerpoint/2010/main" val="20607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7026</TotalTime>
  <Words>11023</Words>
  <Application>Microsoft Office PowerPoint</Application>
  <PresentationFormat>Custom</PresentationFormat>
  <Paragraphs>2329</Paragraphs>
  <Slides>115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115</vt:i4>
      </vt:variant>
    </vt:vector>
  </HeadingPairs>
  <TitlesOfParts>
    <vt:vector size="145" baseType="lpstr">
      <vt:lpstr>Arial Unicode MS</vt:lpstr>
      <vt:lpstr>DFKai-SB</vt:lpstr>
      <vt:lpstr>MS Gothic</vt:lpstr>
      <vt:lpstr>MS PGothic</vt:lpstr>
      <vt:lpstr>MS PGothic</vt:lpstr>
      <vt:lpstr>PMingLiU</vt:lpstr>
      <vt:lpstr>PMingLiU</vt:lpstr>
      <vt:lpstr>Arial</vt:lpstr>
      <vt:lpstr>Arial Narrow</vt:lpstr>
      <vt:lpstr>Bahnschrift</vt:lpstr>
      <vt:lpstr>Bookman Old Style</vt:lpstr>
      <vt:lpstr>Calibri</vt:lpstr>
      <vt:lpstr>Century</vt:lpstr>
      <vt:lpstr>Century Schoolbook</vt:lpstr>
      <vt:lpstr>Courier New</vt:lpstr>
      <vt:lpstr>Elephant</vt:lpstr>
      <vt:lpstr>Lucida Console</vt:lpstr>
      <vt:lpstr>Lucida Fax</vt:lpstr>
      <vt:lpstr>Lucida Sans</vt:lpstr>
      <vt:lpstr>Lucida Sans Typewriter</vt:lpstr>
      <vt:lpstr>Lucida Sans Unicode</vt:lpstr>
      <vt:lpstr>Symbol</vt:lpstr>
      <vt:lpstr>Times New Roman</vt:lpstr>
      <vt:lpstr>Verdana</vt:lpstr>
      <vt:lpstr>Wingdings</vt:lpstr>
      <vt:lpstr>4_Office Theme</vt:lpstr>
      <vt:lpstr>1_Office Theme</vt:lpstr>
      <vt:lpstr>6_Office Theme</vt:lpstr>
      <vt:lpstr>5_Office Theme</vt:lpstr>
      <vt:lpstr>2_Default Design</vt:lpstr>
      <vt:lpstr>How Variables Are Stored</vt:lpstr>
      <vt:lpstr>How Variables Are Stored</vt:lpstr>
      <vt:lpstr>How Variables Are Stored</vt:lpstr>
      <vt:lpstr>How Variables Are Stored</vt:lpstr>
      <vt:lpstr>How Variables Are Stored</vt:lpstr>
      <vt:lpstr>Assigning Values to Variables</vt:lpstr>
      <vt:lpstr>PowerPoint Presentation</vt:lpstr>
      <vt:lpstr>PowerPoint Presentation</vt:lpstr>
      <vt:lpstr>PowerPoint Presentation</vt:lpstr>
      <vt:lpstr>PowerPoint Presentation</vt:lpstr>
      <vt:lpstr>1. Numbers</vt:lpstr>
      <vt:lpstr>Number Examples:</vt:lpstr>
      <vt:lpstr>Python Arithmetic Operators:</vt:lpstr>
      <vt:lpstr>Python Arithmetic Operators:</vt:lpstr>
      <vt:lpstr>Python Arithmetic Operators:</vt:lpstr>
      <vt:lpstr>Python Arithmetic Operators:</vt:lpstr>
      <vt:lpstr>Python Arithmetic Operators:</vt:lpstr>
      <vt:lpstr>Python Arithmetic Operators:</vt:lpstr>
      <vt:lpstr>Python Bitwise Logic Operators:</vt:lpstr>
      <vt:lpstr>Python Bitwise Logic Operators:</vt:lpstr>
      <vt:lpstr>Python Logic Operators:</vt:lpstr>
      <vt:lpstr>Python Logic Operators:</vt:lpstr>
      <vt:lpstr>Python Operator Precedence (优先权)</vt:lpstr>
      <vt:lpstr>Python Operator Precedence (优先权)</vt:lpstr>
      <vt:lpstr>Data Types:</vt:lpstr>
      <vt:lpstr>2. Strings:</vt:lpstr>
      <vt:lpstr>2. Strings:</vt:lpstr>
      <vt:lpstr>2. Strings:</vt:lpstr>
      <vt:lpstr>String Operators: </vt:lpstr>
      <vt:lpstr>String Operators: </vt:lpstr>
      <vt:lpstr>Example (+, *, [], [:]) :</vt:lpstr>
      <vt:lpstr>String Operators: </vt:lpstr>
      <vt:lpstr>Example ([:], [::]) :</vt:lpstr>
      <vt:lpstr>String Operators: </vt:lpstr>
      <vt:lpstr>String Operators: in  &amp;  not in: </vt:lpstr>
      <vt:lpstr>String Operators: </vt:lpstr>
      <vt:lpstr>Raw Strings </vt:lpstr>
      <vt:lpstr>String Operators: </vt:lpstr>
      <vt:lpstr>Formatted Strings:</vt:lpstr>
      <vt:lpstr>Formatted Strings:</vt:lpstr>
      <vt:lpstr>Formatted Strings:</vt:lpstr>
      <vt:lpstr>Formatted Strings:</vt:lpstr>
      <vt:lpstr>String Formatting Symbols:</vt:lpstr>
      <vt:lpstr>Data Types:</vt:lpstr>
      <vt:lpstr>Python Lists:</vt:lpstr>
      <vt:lpstr>Python Lists:</vt:lpstr>
      <vt:lpstr>Python Lists:</vt:lpstr>
      <vt:lpstr>Accessing Values in Lists:</vt:lpstr>
      <vt:lpstr>List Operators: (Let a = [1,"Hello!",6,4,5,7])</vt:lpstr>
      <vt:lpstr>Python Lists</vt:lpstr>
      <vt:lpstr>Updating List Elements</vt:lpstr>
      <vt:lpstr>Updating List Elements</vt:lpstr>
      <vt:lpstr>Updating List Elements</vt:lpstr>
      <vt:lpstr>Deleting List Elements</vt:lpstr>
      <vt:lpstr>Deleting List Elements</vt:lpstr>
      <vt:lpstr>Deleting List Elements</vt:lpstr>
      <vt:lpstr>Sidebar: About Garbage Collection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Data Types:</vt:lpstr>
      <vt:lpstr>Python Tuples:</vt:lpstr>
      <vt:lpstr>Python Tuples:</vt:lpstr>
      <vt:lpstr>Creating Singleton Tuples</vt:lpstr>
      <vt:lpstr>Creating Singleton Tuples</vt:lpstr>
      <vt:lpstr>Creating Singleton Tuples</vt:lpstr>
      <vt:lpstr>Creating Singleton Tuples</vt:lpstr>
      <vt:lpstr>Creating Singleton Tuples</vt:lpstr>
      <vt:lpstr>PowerPoint Presentation</vt:lpstr>
      <vt:lpstr>Tuple Operators</vt:lpstr>
      <vt:lpstr>Updating Tuples</vt:lpstr>
      <vt:lpstr>Updating Tuples</vt:lpstr>
      <vt:lpstr>Updating Tuples</vt:lpstr>
      <vt:lpstr>Updating Tuples</vt:lpstr>
      <vt:lpstr>Updating Tuples</vt:lpstr>
      <vt:lpstr>Updating Tuples</vt:lpstr>
      <vt:lpstr>Updating Tuples</vt:lpstr>
      <vt:lpstr>Updating Tuples</vt:lpstr>
      <vt:lpstr>Updating Tuples</vt:lpstr>
      <vt:lpstr>Updating Tuples</vt:lpstr>
      <vt:lpstr>Deleting Tuple Elements</vt:lpstr>
      <vt:lpstr>Deleting Tuple Elements</vt:lpstr>
      <vt:lpstr>Lists Can Combine Together</vt:lpstr>
      <vt:lpstr>Tuples Can Combine Together</vt:lpstr>
      <vt:lpstr>Lists and Tuples Can’t Combine</vt:lpstr>
      <vt:lpstr>To Combine, First Type Cast:</vt:lpstr>
      <vt:lpstr>Lists Can Be Written To</vt:lpstr>
      <vt:lpstr>Can Tuples Be Written to? </vt:lpstr>
      <vt:lpstr>Q: Didn’t we say, just a few slides back, that tuples are read-only?</vt:lpstr>
      <vt:lpstr>Tuples Cannot Be Written to </vt:lpstr>
      <vt:lpstr>But Lists Can Be Written To</vt:lpstr>
      <vt:lpstr>Sidebar: Consider the following program…</vt:lpstr>
      <vt:lpstr>Sidebar: Consider the following program…</vt:lpstr>
      <vt:lpstr>Sidebar: Consider the following program…</vt:lpstr>
      <vt:lpstr>Sidebar: Consider the following program…</vt:lpstr>
      <vt:lpstr>But, of course, the process of total overwriting is not the same process as that of updating, so it doesn’t affect the original variable.</vt:lpstr>
      <vt:lpstr>Updating the Values of Variables</vt:lpstr>
      <vt:lpstr>Updating the Values of Variables</vt:lpstr>
      <vt:lpstr>Data Types: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with |</vt:lpstr>
      <vt:lpstr>Homework Assignment Submit on Cyber University by March 23rd at 2:00 pm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291</cp:revision>
  <dcterms:created xsi:type="dcterms:W3CDTF">2020-02-17T11:23:09Z</dcterms:created>
  <dcterms:modified xsi:type="dcterms:W3CDTF">2020-03-10T17:41:17Z</dcterms:modified>
</cp:coreProperties>
</file>