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Lst>
  <p:notesMasterIdLst>
    <p:notesMasterId r:id="rId166"/>
  </p:notesMasterIdLst>
  <p:sldIdLst>
    <p:sldId id="420" r:id="rId6"/>
    <p:sldId id="670" r:id="rId7"/>
    <p:sldId id="422" r:id="rId8"/>
    <p:sldId id="380" r:id="rId9"/>
    <p:sldId id="469" r:id="rId10"/>
    <p:sldId id="373" r:id="rId11"/>
    <p:sldId id="537" r:id="rId12"/>
    <p:sldId id="531" r:id="rId13"/>
    <p:sldId id="666" r:id="rId14"/>
    <p:sldId id="532" r:id="rId15"/>
    <p:sldId id="533" r:id="rId16"/>
    <p:sldId id="534" r:id="rId17"/>
    <p:sldId id="535" r:id="rId18"/>
    <p:sldId id="536" r:id="rId19"/>
    <p:sldId id="423" r:id="rId20"/>
    <p:sldId id="665" r:id="rId21"/>
    <p:sldId id="586" r:id="rId22"/>
    <p:sldId id="620" r:id="rId23"/>
    <p:sldId id="587" r:id="rId24"/>
    <p:sldId id="588"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05" r:id="rId42"/>
    <p:sldId id="606" r:id="rId43"/>
    <p:sldId id="607" r:id="rId44"/>
    <p:sldId id="608" r:id="rId45"/>
    <p:sldId id="609" r:id="rId46"/>
    <p:sldId id="610" r:id="rId47"/>
    <p:sldId id="611" r:id="rId48"/>
    <p:sldId id="612" r:id="rId49"/>
    <p:sldId id="613" r:id="rId50"/>
    <p:sldId id="614" r:id="rId51"/>
    <p:sldId id="615" r:id="rId52"/>
    <p:sldId id="616" r:id="rId53"/>
    <p:sldId id="617" r:id="rId54"/>
    <p:sldId id="618" r:id="rId55"/>
    <p:sldId id="634" r:id="rId56"/>
    <p:sldId id="635" r:id="rId57"/>
    <p:sldId id="633" r:id="rId58"/>
    <p:sldId id="619" r:id="rId59"/>
    <p:sldId id="621" r:id="rId60"/>
    <p:sldId id="623" r:id="rId61"/>
    <p:sldId id="624" r:id="rId62"/>
    <p:sldId id="626" r:id="rId63"/>
    <p:sldId id="627" r:id="rId64"/>
    <p:sldId id="628" r:id="rId65"/>
    <p:sldId id="629" r:id="rId66"/>
    <p:sldId id="317" r:id="rId67"/>
    <p:sldId id="318" r:id="rId68"/>
    <p:sldId id="319" r:id="rId69"/>
    <p:sldId id="320" r:id="rId70"/>
    <p:sldId id="322" r:id="rId71"/>
    <p:sldId id="321" r:id="rId72"/>
    <p:sldId id="323" r:id="rId73"/>
    <p:sldId id="324" r:id="rId74"/>
    <p:sldId id="325" r:id="rId75"/>
    <p:sldId id="326" r:id="rId76"/>
    <p:sldId id="328" r:id="rId77"/>
    <p:sldId id="329" r:id="rId78"/>
    <p:sldId id="330" r:id="rId79"/>
    <p:sldId id="331" r:id="rId80"/>
    <p:sldId id="377" r:id="rId81"/>
    <p:sldId id="642" r:id="rId82"/>
    <p:sldId id="647" r:id="rId83"/>
    <p:sldId id="648" r:id="rId84"/>
    <p:sldId id="649" r:id="rId85"/>
    <p:sldId id="650" r:id="rId86"/>
    <p:sldId id="651" r:id="rId87"/>
    <p:sldId id="653" r:id="rId88"/>
    <p:sldId id="654" r:id="rId89"/>
    <p:sldId id="655" r:id="rId90"/>
    <p:sldId id="656" r:id="rId91"/>
    <p:sldId id="652" r:id="rId92"/>
    <p:sldId id="657" r:id="rId93"/>
    <p:sldId id="659" r:id="rId94"/>
    <p:sldId id="660" r:id="rId95"/>
    <p:sldId id="661" r:id="rId96"/>
    <p:sldId id="662" r:id="rId97"/>
    <p:sldId id="663" r:id="rId98"/>
    <p:sldId id="664" r:id="rId99"/>
    <p:sldId id="332" r:id="rId100"/>
    <p:sldId id="334" r:id="rId101"/>
    <p:sldId id="335" r:id="rId102"/>
    <p:sldId id="336" r:id="rId103"/>
    <p:sldId id="418" r:id="rId104"/>
    <p:sldId id="470" r:id="rId105"/>
    <p:sldId id="302" r:id="rId106"/>
    <p:sldId id="519" r:id="rId107"/>
    <p:sldId id="337" r:id="rId108"/>
    <p:sldId id="343" r:id="rId109"/>
    <p:sldId id="338" r:id="rId110"/>
    <p:sldId id="339" r:id="rId111"/>
    <p:sldId id="340" r:id="rId112"/>
    <p:sldId id="378" r:id="rId113"/>
    <p:sldId id="516" r:id="rId114"/>
    <p:sldId id="517" r:id="rId115"/>
    <p:sldId id="518" r:id="rId116"/>
    <p:sldId id="475" r:id="rId117"/>
    <p:sldId id="476" r:id="rId118"/>
    <p:sldId id="477" r:id="rId119"/>
    <p:sldId id="478" r:id="rId120"/>
    <p:sldId id="479" r:id="rId121"/>
    <p:sldId id="480" r:id="rId122"/>
    <p:sldId id="481" r:id="rId123"/>
    <p:sldId id="482" r:id="rId124"/>
    <p:sldId id="483" r:id="rId125"/>
    <p:sldId id="484" r:id="rId126"/>
    <p:sldId id="485" r:id="rId127"/>
    <p:sldId id="486" r:id="rId128"/>
    <p:sldId id="487" r:id="rId129"/>
    <p:sldId id="488" r:id="rId130"/>
    <p:sldId id="489" r:id="rId131"/>
    <p:sldId id="490" r:id="rId132"/>
    <p:sldId id="491" r:id="rId133"/>
    <p:sldId id="492" r:id="rId134"/>
    <p:sldId id="493" r:id="rId135"/>
    <p:sldId id="494" r:id="rId136"/>
    <p:sldId id="495" r:id="rId137"/>
    <p:sldId id="497" r:id="rId138"/>
    <p:sldId id="667" r:id="rId139"/>
    <p:sldId id="498" r:id="rId140"/>
    <p:sldId id="499" r:id="rId141"/>
    <p:sldId id="500" r:id="rId142"/>
    <p:sldId id="501" r:id="rId143"/>
    <p:sldId id="502" r:id="rId144"/>
    <p:sldId id="503" r:id="rId145"/>
    <p:sldId id="504" r:id="rId146"/>
    <p:sldId id="505" r:id="rId147"/>
    <p:sldId id="506" r:id="rId148"/>
    <p:sldId id="507" r:id="rId149"/>
    <p:sldId id="508" r:id="rId150"/>
    <p:sldId id="509" r:id="rId151"/>
    <p:sldId id="510" r:id="rId152"/>
    <p:sldId id="511" r:id="rId153"/>
    <p:sldId id="512" r:id="rId154"/>
    <p:sldId id="668" r:id="rId155"/>
    <p:sldId id="453" r:id="rId156"/>
    <p:sldId id="631" r:id="rId157"/>
    <p:sldId id="671" r:id="rId158"/>
    <p:sldId id="637" r:id="rId159"/>
    <p:sldId id="638" r:id="rId160"/>
    <p:sldId id="639" r:id="rId161"/>
    <p:sldId id="640" r:id="rId162"/>
    <p:sldId id="641" r:id="rId163"/>
    <p:sldId id="672" r:id="rId164"/>
    <p:sldId id="632" r:id="rId165"/>
  </p:sldIdLst>
  <p:sldSz cx="97297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D966"/>
    <a:srgbClr val="C55A11"/>
    <a:srgbClr val="00FF00"/>
    <a:srgbClr val="7FBF7F"/>
    <a:srgbClr val="0099FF"/>
    <a:srgbClr val="FF99FF"/>
    <a:srgbClr val="FFFFFF"/>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p:scale>
          <a:sx n="74" d="100"/>
          <a:sy n="74" d="100"/>
        </p:scale>
        <p:origin x="364" y="36"/>
      </p:cViewPr>
      <p:guideLst>
        <p:guide orient="horz" pos="2160"/>
        <p:guide pos="3064"/>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tableStyles" Target="tableStyle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B5662-4163-41AF-93F7-61E160D3116B}" type="datetimeFigureOut">
              <a:rPr lang="en-US" smtClean="0"/>
              <a:t>2/29/2020</a:t>
            </a:fld>
            <a:endParaRPr lang="en-US"/>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6F4B-4844-42DD-9AAE-A5C56F006A36}" type="slidenum">
              <a:rPr lang="en-US" smtClean="0"/>
              <a:t>‹#›</a:t>
            </a:fld>
            <a:endParaRPr lang="en-US"/>
          </a:p>
        </p:txBody>
      </p:sp>
    </p:spTree>
    <p:extLst>
      <p:ext uri="{BB962C8B-B14F-4D97-AF65-F5344CB8AC3E}">
        <p14:creationId xmlns:p14="http://schemas.microsoft.com/office/powerpoint/2010/main" val="375252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4385ABE-6817-484C-8D3D-ED7AF42E4090}" type="slidenum">
              <a:rPr kumimoji="0" lang="en-US" altLang="en-US" smtClean="0">
                <a:solidFill>
                  <a:srgbClr val="000000"/>
                </a:solidFill>
              </a:rPr>
              <a:pPr/>
              <a:t>2</a:t>
            </a:fld>
            <a:endParaRPr kumimoji="0" lang="en-US" altLang="en-US" smtClean="0">
              <a:solidFill>
                <a:srgbClr val="000000"/>
              </a:solidFill>
            </a:endParaRPr>
          </a:p>
        </p:txBody>
      </p:sp>
    </p:spTree>
    <p:extLst>
      <p:ext uri="{BB962C8B-B14F-4D97-AF65-F5344CB8AC3E}">
        <p14:creationId xmlns:p14="http://schemas.microsoft.com/office/powerpoint/2010/main" val="24338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1122363"/>
            <a:ext cx="827032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16224" y="3602038"/>
            <a:ext cx="729734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05468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70359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80" y="365125"/>
            <a:ext cx="2097986"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8924"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189343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1122363"/>
            <a:ext cx="827032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16224" y="3602038"/>
            <a:ext cx="729734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72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06776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63856" y="4589465"/>
            <a:ext cx="839194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99210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66907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0191" y="1681163"/>
            <a:ext cx="411615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25706" y="1681163"/>
            <a:ext cx="41364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5706"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6012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05378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945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136427" y="987427"/>
            <a:ext cx="49257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5390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2755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36427" y="987427"/>
            <a:ext cx="492570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589512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8954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80" y="365125"/>
            <a:ext cx="2097986"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8924"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2/29/2020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55702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6224" y="1122363"/>
            <a:ext cx="7297341" cy="2387600"/>
          </a:xfrm>
        </p:spPr>
        <p:txBody>
          <a:bodyPr anchor="b"/>
          <a:lstStyle>
            <a:lvl1pPr algn="ctr">
              <a:defRPr sz="4789"/>
            </a:lvl1pPr>
          </a:lstStyle>
          <a:p>
            <a:r>
              <a:rPr lang="en-US" smtClean="0"/>
              <a:t>Click to edit Master title style</a:t>
            </a:r>
            <a:endParaRPr lang="en-US"/>
          </a:p>
        </p:txBody>
      </p:sp>
      <p:sp>
        <p:nvSpPr>
          <p:cNvPr id="3" name="Subtitle 2"/>
          <p:cNvSpPr>
            <a:spLocks noGrp="1"/>
          </p:cNvSpPr>
          <p:nvPr>
            <p:ph type="subTitle" idx="1"/>
          </p:nvPr>
        </p:nvSpPr>
        <p:spPr>
          <a:xfrm>
            <a:off x="1216224" y="3602038"/>
            <a:ext cx="7297341" cy="1655762"/>
          </a:xfrm>
        </p:spPr>
        <p:txBody>
          <a:bodyPr/>
          <a:lstStyle>
            <a:lvl1pPr marL="0" indent="0" algn="ctr">
              <a:buNone/>
              <a:defRPr sz="1915"/>
            </a:lvl1pPr>
            <a:lvl2pPr marL="364871" indent="0" algn="ctr">
              <a:buNone/>
              <a:defRPr sz="1596"/>
            </a:lvl2pPr>
            <a:lvl3pPr marL="729742" indent="0" algn="ctr">
              <a:buNone/>
              <a:defRPr sz="1436"/>
            </a:lvl3pPr>
            <a:lvl4pPr marL="1094613" indent="0" algn="ctr">
              <a:buNone/>
              <a:defRPr sz="1277"/>
            </a:lvl4pPr>
            <a:lvl5pPr marL="1459484" indent="0" algn="ctr">
              <a:buNone/>
              <a:defRPr sz="1277"/>
            </a:lvl5pPr>
            <a:lvl6pPr marL="1824356" indent="0" algn="ctr">
              <a:buNone/>
              <a:defRPr sz="1277"/>
            </a:lvl6pPr>
            <a:lvl7pPr marL="2189226" indent="0" algn="ctr">
              <a:buNone/>
              <a:defRPr sz="1277"/>
            </a:lvl7pPr>
            <a:lvl8pPr marL="2554097" indent="0" algn="ctr">
              <a:buNone/>
              <a:defRPr sz="1277"/>
            </a:lvl8pPr>
            <a:lvl9pPr marL="2918969" indent="0" algn="ctr">
              <a:buNone/>
              <a:defRPr sz="1277"/>
            </a:lvl9pPr>
          </a:lstStyle>
          <a:p>
            <a:r>
              <a:rPr lang="en-US" smtClean="0"/>
              <a:t>Click to edit Master subtitle style</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7368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5148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4789"/>
            </a:lvl1pPr>
          </a:lstStyle>
          <a:p>
            <a:r>
              <a:rPr lang="en-US" smtClean="0"/>
              <a:t>Click to edit Master title style</a:t>
            </a:r>
            <a:endParaRPr lang="en-US"/>
          </a:p>
        </p:txBody>
      </p:sp>
      <p:sp>
        <p:nvSpPr>
          <p:cNvPr id="3" name="Text Placeholder 2"/>
          <p:cNvSpPr>
            <a:spLocks noGrp="1"/>
          </p:cNvSpPr>
          <p:nvPr>
            <p:ph type="body" idx="1"/>
          </p:nvPr>
        </p:nvSpPr>
        <p:spPr>
          <a:xfrm>
            <a:off x="663856" y="4589465"/>
            <a:ext cx="8391942" cy="1500187"/>
          </a:xfrm>
        </p:spPr>
        <p:txBody>
          <a:bodyPr/>
          <a:lstStyle>
            <a:lvl1pPr marL="0" indent="0">
              <a:buNone/>
              <a:defRPr sz="1915">
                <a:solidFill>
                  <a:schemeClr val="tx1">
                    <a:tint val="75000"/>
                  </a:schemeClr>
                </a:solidFill>
              </a:defRPr>
            </a:lvl1pPr>
            <a:lvl2pPr marL="364871" indent="0">
              <a:buNone/>
              <a:defRPr sz="1596">
                <a:solidFill>
                  <a:schemeClr val="tx1">
                    <a:tint val="75000"/>
                  </a:schemeClr>
                </a:solidFill>
              </a:defRPr>
            </a:lvl2pPr>
            <a:lvl3pPr marL="729742" indent="0">
              <a:buNone/>
              <a:defRPr sz="1436">
                <a:solidFill>
                  <a:schemeClr val="tx1">
                    <a:tint val="75000"/>
                  </a:schemeClr>
                </a:solidFill>
              </a:defRPr>
            </a:lvl3pPr>
            <a:lvl4pPr marL="1094613" indent="0">
              <a:buNone/>
              <a:defRPr sz="1277">
                <a:solidFill>
                  <a:schemeClr val="tx1">
                    <a:tint val="75000"/>
                  </a:schemeClr>
                </a:solidFill>
              </a:defRPr>
            </a:lvl4pPr>
            <a:lvl5pPr marL="1459484" indent="0">
              <a:buNone/>
              <a:defRPr sz="1277">
                <a:solidFill>
                  <a:schemeClr val="tx1">
                    <a:tint val="75000"/>
                  </a:schemeClr>
                </a:solidFill>
              </a:defRPr>
            </a:lvl5pPr>
            <a:lvl6pPr marL="1824356" indent="0">
              <a:buNone/>
              <a:defRPr sz="1277">
                <a:solidFill>
                  <a:schemeClr val="tx1">
                    <a:tint val="75000"/>
                  </a:schemeClr>
                </a:solidFill>
              </a:defRPr>
            </a:lvl6pPr>
            <a:lvl7pPr marL="2189226" indent="0">
              <a:buNone/>
              <a:defRPr sz="1277">
                <a:solidFill>
                  <a:schemeClr val="tx1">
                    <a:tint val="75000"/>
                  </a:schemeClr>
                </a:solidFill>
              </a:defRPr>
            </a:lvl7pPr>
            <a:lvl8pPr marL="2554097" indent="0">
              <a:buNone/>
              <a:defRPr sz="1277">
                <a:solidFill>
                  <a:schemeClr val="tx1">
                    <a:tint val="75000"/>
                  </a:schemeClr>
                </a:solidFill>
              </a:defRPr>
            </a:lvl8pPr>
            <a:lvl9pPr marL="2918969" indent="0">
              <a:buNone/>
              <a:defRPr sz="12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1563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44353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70191" y="1681163"/>
            <a:ext cx="4116156" cy="823912"/>
          </a:xfrm>
        </p:spPr>
        <p:txBody>
          <a:bodyPr anchor="b"/>
          <a:lstStyle>
            <a:lvl1pPr marL="0" indent="0">
              <a:buNone/>
              <a:defRPr sz="1915" b="1"/>
            </a:lvl1pPr>
            <a:lvl2pPr marL="364871" indent="0">
              <a:buNone/>
              <a:defRPr sz="1596" b="1"/>
            </a:lvl2pPr>
            <a:lvl3pPr marL="729742" indent="0">
              <a:buNone/>
              <a:defRPr sz="1436" b="1"/>
            </a:lvl3pPr>
            <a:lvl4pPr marL="1094613" indent="0">
              <a:buNone/>
              <a:defRPr sz="1277" b="1"/>
            </a:lvl4pPr>
            <a:lvl5pPr marL="1459484" indent="0">
              <a:buNone/>
              <a:defRPr sz="1277" b="1"/>
            </a:lvl5pPr>
            <a:lvl6pPr marL="1824356" indent="0">
              <a:buNone/>
              <a:defRPr sz="1277" b="1"/>
            </a:lvl6pPr>
            <a:lvl7pPr marL="2189226" indent="0">
              <a:buNone/>
              <a:defRPr sz="1277" b="1"/>
            </a:lvl7pPr>
            <a:lvl8pPr marL="2554097" indent="0">
              <a:buNone/>
              <a:defRPr sz="1277" b="1"/>
            </a:lvl8pPr>
            <a:lvl9pPr marL="2918969" indent="0">
              <a:buNone/>
              <a:defRPr sz="1277"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25705" y="1681163"/>
            <a:ext cx="4136428" cy="823912"/>
          </a:xfrm>
        </p:spPr>
        <p:txBody>
          <a:bodyPr anchor="b"/>
          <a:lstStyle>
            <a:lvl1pPr marL="0" indent="0">
              <a:buNone/>
              <a:defRPr sz="1915" b="1"/>
            </a:lvl1pPr>
            <a:lvl2pPr marL="364871" indent="0">
              <a:buNone/>
              <a:defRPr sz="1596" b="1"/>
            </a:lvl2pPr>
            <a:lvl3pPr marL="729742" indent="0">
              <a:buNone/>
              <a:defRPr sz="1436" b="1"/>
            </a:lvl3pPr>
            <a:lvl4pPr marL="1094613" indent="0">
              <a:buNone/>
              <a:defRPr sz="1277" b="1"/>
            </a:lvl4pPr>
            <a:lvl5pPr marL="1459484" indent="0">
              <a:buNone/>
              <a:defRPr sz="1277" b="1"/>
            </a:lvl5pPr>
            <a:lvl6pPr marL="1824356" indent="0">
              <a:buNone/>
              <a:defRPr sz="1277" b="1"/>
            </a:lvl6pPr>
            <a:lvl7pPr marL="2189226" indent="0">
              <a:buNone/>
              <a:defRPr sz="1277" b="1"/>
            </a:lvl7pPr>
            <a:lvl8pPr marL="2554097" indent="0">
              <a:buNone/>
              <a:defRPr sz="1277" b="1"/>
            </a:lvl8pPr>
            <a:lvl9pPr marL="2918969" indent="0">
              <a:buNone/>
              <a:defRPr sz="1277" b="1"/>
            </a:lvl9pPr>
          </a:lstStyle>
          <a:p>
            <a:pPr lvl="0"/>
            <a:r>
              <a:rPr lang="en-US" smtClean="0"/>
              <a:t>Click to edit Master text styles</a:t>
            </a:r>
          </a:p>
        </p:txBody>
      </p:sp>
      <p:sp>
        <p:nvSpPr>
          <p:cNvPr id="6" name="Content Placeholder 5"/>
          <p:cNvSpPr>
            <a:spLocks noGrp="1"/>
          </p:cNvSpPr>
          <p:nvPr>
            <p:ph sz="quarter" idx="4"/>
          </p:nvPr>
        </p:nvSpPr>
        <p:spPr>
          <a:xfrm>
            <a:off x="4925705" y="2505075"/>
            <a:ext cx="413642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8" name="Footer Placeholder 7"/>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0685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4" name="Footer Placeholder 3"/>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45458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3" name="Footer Placeholder 2"/>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598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63856" y="4589465"/>
            <a:ext cx="839194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00758-EA78-4E53-A056-5EE03AE6E5B6}"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714336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1" y="457200"/>
            <a:ext cx="3138110" cy="1600200"/>
          </a:xfrm>
        </p:spPr>
        <p:txBody>
          <a:bodyPr anchor="b"/>
          <a:lstStyle>
            <a:lvl1pPr>
              <a:defRPr sz="2553"/>
            </a:lvl1pPr>
          </a:lstStyle>
          <a:p>
            <a:r>
              <a:rPr lang="en-US" smtClean="0"/>
              <a:t>Click to edit Master title style</a:t>
            </a:r>
            <a:endParaRPr lang="en-US"/>
          </a:p>
        </p:txBody>
      </p:sp>
      <p:sp>
        <p:nvSpPr>
          <p:cNvPr id="3" name="Content Placeholder 2"/>
          <p:cNvSpPr>
            <a:spLocks noGrp="1"/>
          </p:cNvSpPr>
          <p:nvPr>
            <p:ph idx="1"/>
          </p:nvPr>
        </p:nvSpPr>
        <p:spPr>
          <a:xfrm>
            <a:off x="4136428" y="987427"/>
            <a:ext cx="4925705" cy="4873625"/>
          </a:xfrm>
        </p:spPr>
        <p:txBody>
          <a:bodyPr/>
          <a:lstStyle>
            <a:lvl1pPr>
              <a:defRPr sz="2553"/>
            </a:lvl1pPr>
            <a:lvl2pPr>
              <a:defRPr sz="2234"/>
            </a:lvl2pPr>
            <a:lvl3pPr>
              <a:defRPr sz="1915"/>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70191" y="2057400"/>
            <a:ext cx="3138110" cy="3811588"/>
          </a:xfrm>
        </p:spPr>
        <p:txBody>
          <a:bodyPr/>
          <a:lstStyle>
            <a:lvl1pPr marL="0" indent="0">
              <a:buNone/>
              <a:defRPr sz="1277"/>
            </a:lvl1pPr>
            <a:lvl2pPr marL="364871" indent="0">
              <a:buNone/>
              <a:defRPr sz="1117"/>
            </a:lvl2pPr>
            <a:lvl3pPr marL="729742" indent="0">
              <a:buNone/>
              <a:defRPr sz="958"/>
            </a:lvl3pPr>
            <a:lvl4pPr marL="1094613" indent="0">
              <a:buNone/>
              <a:defRPr sz="798"/>
            </a:lvl4pPr>
            <a:lvl5pPr marL="1459484" indent="0">
              <a:buNone/>
              <a:defRPr sz="798"/>
            </a:lvl5pPr>
            <a:lvl6pPr marL="1824356" indent="0">
              <a:buNone/>
              <a:defRPr sz="798"/>
            </a:lvl6pPr>
            <a:lvl7pPr marL="2189226" indent="0">
              <a:buNone/>
              <a:defRPr sz="798"/>
            </a:lvl7pPr>
            <a:lvl8pPr marL="2554097" indent="0">
              <a:buNone/>
              <a:defRPr sz="798"/>
            </a:lvl8pPr>
            <a:lvl9pPr marL="2918969" indent="0">
              <a:buNone/>
              <a:defRPr sz="798"/>
            </a:lvl9pPr>
          </a:lstStyle>
          <a:p>
            <a:pPr lvl="0"/>
            <a:r>
              <a:rPr lang="en-US" smtClean="0"/>
              <a:t>Click to edit Master text styles</a:t>
            </a:r>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294790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1" y="457200"/>
            <a:ext cx="3138110" cy="1600200"/>
          </a:xfrm>
        </p:spPr>
        <p:txBody>
          <a:bodyPr anchor="b"/>
          <a:lstStyle>
            <a:lvl1pPr>
              <a:defRPr sz="2553"/>
            </a:lvl1pPr>
          </a:lstStyle>
          <a:p>
            <a:r>
              <a:rPr lang="en-US" smtClean="0"/>
              <a:t>Click to edit Master title style</a:t>
            </a:r>
            <a:endParaRPr lang="en-US"/>
          </a:p>
        </p:txBody>
      </p:sp>
      <p:sp>
        <p:nvSpPr>
          <p:cNvPr id="3" name="Picture Placeholder 2"/>
          <p:cNvSpPr>
            <a:spLocks noGrp="1"/>
          </p:cNvSpPr>
          <p:nvPr>
            <p:ph type="pic" idx="1"/>
          </p:nvPr>
        </p:nvSpPr>
        <p:spPr>
          <a:xfrm>
            <a:off x="4136428" y="987427"/>
            <a:ext cx="4925705" cy="4873625"/>
          </a:xfrm>
        </p:spPr>
        <p:txBody>
          <a:bodyPr/>
          <a:lstStyle>
            <a:lvl1pPr marL="0" indent="0">
              <a:buNone/>
              <a:defRPr sz="2553"/>
            </a:lvl1pPr>
            <a:lvl2pPr marL="364871" indent="0">
              <a:buNone/>
              <a:defRPr sz="2234"/>
            </a:lvl2pPr>
            <a:lvl3pPr marL="729742" indent="0">
              <a:buNone/>
              <a:defRPr sz="1915"/>
            </a:lvl3pPr>
            <a:lvl4pPr marL="1094613" indent="0">
              <a:buNone/>
              <a:defRPr sz="1596"/>
            </a:lvl4pPr>
            <a:lvl5pPr marL="1459484" indent="0">
              <a:buNone/>
              <a:defRPr sz="1596"/>
            </a:lvl5pPr>
            <a:lvl6pPr marL="1824356" indent="0">
              <a:buNone/>
              <a:defRPr sz="1596"/>
            </a:lvl6pPr>
            <a:lvl7pPr marL="2189226" indent="0">
              <a:buNone/>
              <a:defRPr sz="1596"/>
            </a:lvl7pPr>
            <a:lvl8pPr marL="2554097" indent="0">
              <a:buNone/>
              <a:defRPr sz="1596"/>
            </a:lvl8pPr>
            <a:lvl9pPr marL="2918969" indent="0">
              <a:buNone/>
              <a:defRPr sz="1596"/>
            </a:lvl9pPr>
          </a:lstStyle>
          <a:p>
            <a:endParaRPr lang="en-US"/>
          </a:p>
        </p:txBody>
      </p:sp>
      <p:sp>
        <p:nvSpPr>
          <p:cNvPr id="4" name="Text Placeholder 3"/>
          <p:cNvSpPr>
            <a:spLocks noGrp="1"/>
          </p:cNvSpPr>
          <p:nvPr>
            <p:ph type="body" sz="half" idx="2"/>
          </p:nvPr>
        </p:nvSpPr>
        <p:spPr>
          <a:xfrm>
            <a:off x="670191" y="2057400"/>
            <a:ext cx="3138110" cy="3811588"/>
          </a:xfrm>
        </p:spPr>
        <p:txBody>
          <a:bodyPr/>
          <a:lstStyle>
            <a:lvl1pPr marL="0" indent="0">
              <a:buNone/>
              <a:defRPr sz="1277"/>
            </a:lvl1pPr>
            <a:lvl2pPr marL="364871" indent="0">
              <a:buNone/>
              <a:defRPr sz="1117"/>
            </a:lvl2pPr>
            <a:lvl3pPr marL="729742" indent="0">
              <a:buNone/>
              <a:defRPr sz="958"/>
            </a:lvl3pPr>
            <a:lvl4pPr marL="1094613" indent="0">
              <a:buNone/>
              <a:defRPr sz="798"/>
            </a:lvl4pPr>
            <a:lvl5pPr marL="1459484" indent="0">
              <a:buNone/>
              <a:defRPr sz="798"/>
            </a:lvl5pPr>
            <a:lvl6pPr marL="1824356" indent="0">
              <a:buNone/>
              <a:defRPr sz="798"/>
            </a:lvl6pPr>
            <a:lvl7pPr marL="2189226" indent="0">
              <a:buNone/>
              <a:defRPr sz="798"/>
            </a:lvl7pPr>
            <a:lvl8pPr marL="2554097" indent="0">
              <a:buNone/>
              <a:defRPr sz="798"/>
            </a:lvl8pPr>
            <a:lvl9pPr marL="2918969" indent="0">
              <a:buNone/>
              <a:defRPr sz="798"/>
            </a:lvl9pPr>
          </a:lstStyle>
          <a:p>
            <a:pPr lvl="0"/>
            <a:r>
              <a:rPr lang="en-US" smtClean="0"/>
              <a:t>Click to edit Master text styles</a:t>
            </a:r>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98458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3149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79" y="365125"/>
            <a:ext cx="209798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8923"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2/29/2020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7271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6224" y="1122363"/>
            <a:ext cx="7297341" cy="2387600"/>
          </a:xfrm>
        </p:spPr>
        <p:txBody>
          <a:bodyPr anchor="b"/>
          <a:lstStyle>
            <a:lvl1pPr algn="ctr">
              <a:defRPr sz="4788"/>
            </a:lvl1pPr>
          </a:lstStyle>
          <a:p>
            <a:r>
              <a:rPr lang="en-US" smtClean="0"/>
              <a:t>Click to edit Master title style</a:t>
            </a:r>
            <a:endParaRPr lang="en-US"/>
          </a:p>
        </p:txBody>
      </p:sp>
      <p:sp>
        <p:nvSpPr>
          <p:cNvPr id="3" name="Subtitle 2"/>
          <p:cNvSpPr>
            <a:spLocks noGrp="1"/>
          </p:cNvSpPr>
          <p:nvPr>
            <p:ph type="subTitle" idx="1"/>
          </p:nvPr>
        </p:nvSpPr>
        <p:spPr>
          <a:xfrm>
            <a:off x="1216224" y="3602038"/>
            <a:ext cx="7297341" cy="1655762"/>
          </a:xfrm>
        </p:spPr>
        <p:txBody>
          <a:bodyPr/>
          <a:lstStyle>
            <a:lvl1pPr marL="0" indent="0" algn="ctr">
              <a:buNone/>
              <a:defRPr sz="1915"/>
            </a:lvl1pPr>
            <a:lvl2pPr marL="364846" indent="0" algn="ctr">
              <a:buNone/>
              <a:defRPr sz="1596"/>
            </a:lvl2pPr>
            <a:lvl3pPr marL="729691" indent="0" algn="ctr">
              <a:buNone/>
              <a:defRPr sz="1436"/>
            </a:lvl3pPr>
            <a:lvl4pPr marL="1094537" indent="0" algn="ctr">
              <a:buNone/>
              <a:defRPr sz="1277"/>
            </a:lvl4pPr>
            <a:lvl5pPr marL="1459382" indent="0" algn="ctr">
              <a:buNone/>
              <a:defRPr sz="1277"/>
            </a:lvl5pPr>
            <a:lvl6pPr marL="1824228" indent="0" algn="ctr">
              <a:buNone/>
              <a:defRPr sz="1277"/>
            </a:lvl6pPr>
            <a:lvl7pPr marL="2189074" indent="0" algn="ctr">
              <a:buNone/>
              <a:defRPr sz="1277"/>
            </a:lvl7pPr>
            <a:lvl8pPr marL="2553919" indent="0" algn="ctr">
              <a:buNone/>
              <a:defRPr sz="1277"/>
            </a:lvl8pPr>
            <a:lvl9pPr marL="2918765" indent="0" algn="ctr">
              <a:buNone/>
              <a:defRPr sz="1277"/>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843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757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5" y="1709739"/>
            <a:ext cx="8391942" cy="2852737"/>
          </a:xfrm>
        </p:spPr>
        <p:txBody>
          <a:bodyPr anchor="b"/>
          <a:lstStyle>
            <a:lvl1pPr>
              <a:defRPr sz="4788"/>
            </a:lvl1pPr>
          </a:lstStyle>
          <a:p>
            <a:r>
              <a:rPr lang="en-US" smtClean="0"/>
              <a:t>Click to edit Master title style</a:t>
            </a:r>
            <a:endParaRPr lang="en-US"/>
          </a:p>
        </p:txBody>
      </p:sp>
      <p:sp>
        <p:nvSpPr>
          <p:cNvPr id="3" name="Text Placeholder 2"/>
          <p:cNvSpPr>
            <a:spLocks noGrp="1"/>
          </p:cNvSpPr>
          <p:nvPr>
            <p:ph type="body" idx="1"/>
          </p:nvPr>
        </p:nvSpPr>
        <p:spPr>
          <a:xfrm>
            <a:off x="663855" y="4589464"/>
            <a:ext cx="8391942" cy="1500187"/>
          </a:xfrm>
        </p:spPr>
        <p:txBody>
          <a:bodyPr/>
          <a:lstStyle>
            <a:lvl1pPr marL="0" indent="0">
              <a:buNone/>
              <a:defRPr sz="1915">
                <a:solidFill>
                  <a:schemeClr val="tx1">
                    <a:tint val="75000"/>
                  </a:schemeClr>
                </a:solidFill>
              </a:defRPr>
            </a:lvl1pPr>
            <a:lvl2pPr marL="364846" indent="0">
              <a:buNone/>
              <a:defRPr sz="1596">
                <a:solidFill>
                  <a:schemeClr val="tx1">
                    <a:tint val="75000"/>
                  </a:schemeClr>
                </a:solidFill>
              </a:defRPr>
            </a:lvl2pPr>
            <a:lvl3pPr marL="729691" indent="0">
              <a:buNone/>
              <a:defRPr sz="1436">
                <a:solidFill>
                  <a:schemeClr val="tx1">
                    <a:tint val="75000"/>
                  </a:schemeClr>
                </a:solidFill>
              </a:defRPr>
            </a:lvl3pPr>
            <a:lvl4pPr marL="1094537" indent="0">
              <a:buNone/>
              <a:defRPr sz="1277">
                <a:solidFill>
                  <a:schemeClr val="tx1">
                    <a:tint val="75000"/>
                  </a:schemeClr>
                </a:solidFill>
              </a:defRPr>
            </a:lvl4pPr>
            <a:lvl5pPr marL="1459382" indent="0">
              <a:buNone/>
              <a:defRPr sz="1277">
                <a:solidFill>
                  <a:schemeClr val="tx1">
                    <a:tint val="75000"/>
                  </a:schemeClr>
                </a:solidFill>
              </a:defRPr>
            </a:lvl5pPr>
            <a:lvl6pPr marL="1824228" indent="0">
              <a:buNone/>
              <a:defRPr sz="1277">
                <a:solidFill>
                  <a:schemeClr val="tx1">
                    <a:tint val="75000"/>
                  </a:schemeClr>
                </a:solidFill>
              </a:defRPr>
            </a:lvl6pPr>
            <a:lvl7pPr marL="2189074" indent="0">
              <a:buNone/>
              <a:defRPr sz="1277">
                <a:solidFill>
                  <a:schemeClr val="tx1">
                    <a:tint val="75000"/>
                  </a:schemeClr>
                </a:solidFill>
              </a:defRPr>
            </a:lvl7pPr>
            <a:lvl8pPr marL="2553919" indent="0">
              <a:buNone/>
              <a:defRPr sz="1277">
                <a:solidFill>
                  <a:schemeClr val="tx1">
                    <a:tint val="75000"/>
                  </a:schemeClr>
                </a:solidFill>
              </a:defRPr>
            </a:lvl8pPr>
            <a:lvl9pPr marL="2918765" indent="0">
              <a:buNone/>
              <a:defRPr sz="12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15252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3357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6"/>
            <a:ext cx="839194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70191" y="1681163"/>
            <a:ext cx="4116156" cy="823912"/>
          </a:xfrm>
        </p:spPr>
        <p:txBody>
          <a:bodyPr anchor="b"/>
          <a:lstStyle>
            <a:lvl1pPr marL="0" indent="0">
              <a:buNone/>
              <a:defRPr sz="1915" b="1"/>
            </a:lvl1pPr>
            <a:lvl2pPr marL="364846" indent="0">
              <a:buNone/>
              <a:defRPr sz="1596" b="1"/>
            </a:lvl2pPr>
            <a:lvl3pPr marL="729691" indent="0">
              <a:buNone/>
              <a:defRPr sz="1436" b="1"/>
            </a:lvl3pPr>
            <a:lvl4pPr marL="1094537" indent="0">
              <a:buNone/>
              <a:defRPr sz="1277" b="1"/>
            </a:lvl4pPr>
            <a:lvl5pPr marL="1459382" indent="0">
              <a:buNone/>
              <a:defRPr sz="1277" b="1"/>
            </a:lvl5pPr>
            <a:lvl6pPr marL="1824228" indent="0">
              <a:buNone/>
              <a:defRPr sz="1277" b="1"/>
            </a:lvl6pPr>
            <a:lvl7pPr marL="2189074" indent="0">
              <a:buNone/>
              <a:defRPr sz="1277" b="1"/>
            </a:lvl7pPr>
            <a:lvl8pPr marL="2553919" indent="0">
              <a:buNone/>
              <a:defRPr sz="1277" b="1"/>
            </a:lvl8pPr>
            <a:lvl9pPr marL="2918765" indent="0">
              <a:buNone/>
              <a:defRPr sz="1277"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25705" y="1681163"/>
            <a:ext cx="4136427" cy="823912"/>
          </a:xfrm>
        </p:spPr>
        <p:txBody>
          <a:bodyPr anchor="b"/>
          <a:lstStyle>
            <a:lvl1pPr marL="0" indent="0">
              <a:buNone/>
              <a:defRPr sz="1915" b="1"/>
            </a:lvl1pPr>
            <a:lvl2pPr marL="364846" indent="0">
              <a:buNone/>
              <a:defRPr sz="1596" b="1"/>
            </a:lvl2pPr>
            <a:lvl3pPr marL="729691" indent="0">
              <a:buNone/>
              <a:defRPr sz="1436" b="1"/>
            </a:lvl3pPr>
            <a:lvl4pPr marL="1094537" indent="0">
              <a:buNone/>
              <a:defRPr sz="1277" b="1"/>
            </a:lvl4pPr>
            <a:lvl5pPr marL="1459382" indent="0">
              <a:buNone/>
              <a:defRPr sz="1277" b="1"/>
            </a:lvl5pPr>
            <a:lvl6pPr marL="1824228" indent="0">
              <a:buNone/>
              <a:defRPr sz="1277" b="1"/>
            </a:lvl6pPr>
            <a:lvl7pPr marL="2189074" indent="0">
              <a:buNone/>
              <a:defRPr sz="1277" b="1"/>
            </a:lvl7pPr>
            <a:lvl8pPr marL="2553919" indent="0">
              <a:buNone/>
              <a:defRPr sz="1277" b="1"/>
            </a:lvl8pPr>
            <a:lvl9pPr marL="2918765" indent="0">
              <a:buNone/>
              <a:defRPr sz="1277" b="1"/>
            </a:lvl9pPr>
          </a:lstStyle>
          <a:p>
            <a:pPr lvl="0"/>
            <a:r>
              <a:rPr lang="en-US" smtClean="0"/>
              <a:t>Click to edit Master text styles</a:t>
            </a:r>
          </a:p>
        </p:txBody>
      </p:sp>
      <p:sp>
        <p:nvSpPr>
          <p:cNvPr id="6" name="Content Placeholder 5"/>
          <p:cNvSpPr>
            <a:spLocks noGrp="1"/>
          </p:cNvSpPr>
          <p:nvPr>
            <p:ph sz="quarter" idx="4"/>
          </p:nvPr>
        </p:nvSpPr>
        <p:spPr>
          <a:xfrm>
            <a:off x="4925705"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074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513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00758-EA78-4E53-A056-5EE03AE6E5B6}"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41044874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560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2554"/>
            </a:lvl1pPr>
          </a:lstStyle>
          <a:p>
            <a:r>
              <a:rPr lang="en-US" smtClean="0"/>
              <a:t>Click to edit Master title style</a:t>
            </a:r>
            <a:endParaRPr lang="en-US"/>
          </a:p>
        </p:txBody>
      </p:sp>
      <p:sp>
        <p:nvSpPr>
          <p:cNvPr id="3" name="Content Placeholder 2"/>
          <p:cNvSpPr>
            <a:spLocks noGrp="1"/>
          </p:cNvSpPr>
          <p:nvPr>
            <p:ph idx="1"/>
          </p:nvPr>
        </p:nvSpPr>
        <p:spPr>
          <a:xfrm>
            <a:off x="4136427" y="987426"/>
            <a:ext cx="4925705" cy="4873625"/>
          </a:xfrm>
        </p:spPr>
        <p:txBody>
          <a:bodyPr/>
          <a:lstStyle>
            <a:lvl1pPr>
              <a:defRPr sz="2554"/>
            </a:lvl1pPr>
            <a:lvl2pPr>
              <a:defRPr sz="2234"/>
            </a:lvl2pPr>
            <a:lvl3pPr>
              <a:defRPr sz="1915"/>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277"/>
            </a:lvl1pPr>
            <a:lvl2pPr marL="364846" indent="0">
              <a:buNone/>
              <a:defRPr sz="1117"/>
            </a:lvl2pPr>
            <a:lvl3pPr marL="729691" indent="0">
              <a:buNone/>
              <a:defRPr sz="958"/>
            </a:lvl3pPr>
            <a:lvl4pPr marL="1094537" indent="0">
              <a:buNone/>
              <a:defRPr sz="798"/>
            </a:lvl4pPr>
            <a:lvl5pPr marL="1459382" indent="0">
              <a:buNone/>
              <a:defRPr sz="798"/>
            </a:lvl5pPr>
            <a:lvl6pPr marL="1824228" indent="0">
              <a:buNone/>
              <a:defRPr sz="798"/>
            </a:lvl6pPr>
            <a:lvl7pPr marL="2189074" indent="0">
              <a:buNone/>
              <a:defRPr sz="798"/>
            </a:lvl7pPr>
            <a:lvl8pPr marL="2553919" indent="0">
              <a:buNone/>
              <a:defRPr sz="798"/>
            </a:lvl8pPr>
            <a:lvl9pPr marL="2918765" indent="0">
              <a:buNone/>
              <a:defRPr sz="79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50896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2554"/>
            </a:lvl1pPr>
          </a:lstStyle>
          <a:p>
            <a:r>
              <a:rPr lang="en-US" smtClean="0"/>
              <a:t>Click to edit Master title style</a:t>
            </a:r>
            <a:endParaRPr lang="en-US"/>
          </a:p>
        </p:txBody>
      </p:sp>
      <p:sp>
        <p:nvSpPr>
          <p:cNvPr id="3" name="Picture Placeholder 2"/>
          <p:cNvSpPr>
            <a:spLocks noGrp="1"/>
          </p:cNvSpPr>
          <p:nvPr>
            <p:ph type="pic" idx="1"/>
          </p:nvPr>
        </p:nvSpPr>
        <p:spPr>
          <a:xfrm>
            <a:off x="4136427" y="987426"/>
            <a:ext cx="4925705" cy="4873625"/>
          </a:xfrm>
        </p:spPr>
        <p:txBody>
          <a:bodyPr/>
          <a:lstStyle>
            <a:lvl1pPr marL="0" indent="0">
              <a:buNone/>
              <a:defRPr sz="2554"/>
            </a:lvl1pPr>
            <a:lvl2pPr marL="364846" indent="0">
              <a:buNone/>
              <a:defRPr sz="2234"/>
            </a:lvl2pPr>
            <a:lvl3pPr marL="729691" indent="0">
              <a:buNone/>
              <a:defRPr sz="1915"/>
            </a:lvl3pPr>
            <a:lvl4pPr marL="1094537" indent="0">
              <a:buNone/>
              <a:defRPr sz="1596"/>
            </a:lvl4pPr>
            <a:lvl5pPr marL="1459382" indent="0">
              <a:buNone/>
              <a:defRPr sz="1596"/>
            </a:lvl5pPr>
            <a:lvl6pPr marL="1824228" indent="0">
              <a:buNone/>
              <a:defRPr sz="1596"/>
            </a:lvl6pPr>
            <a:lvl7pPr marL="2189074" indent="0">
              <a:buNone/>
              <a:defRPr sz="1596"/>
            </a:lvl7pPr>
            <a:lvl8pPr marL="2553919" indent="0">
              <a:buNone/>
              <a:defRPr sz="1596"/>
            </a:lvl8pPr>
            <a:lvl9pPr marL="2918765" indent="0">
              <a:buNone/>
              <a:defRPr sz="1596"/>
            </a:lvl9pPr>
          </a:lstStyle>
          <a:p>
            <a:endParaRPr lang="en-US"/>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277"/>
            </a:lvl1pPr>
            <a:lvl2pPr marL="364846" indent="0">
              <a:buNone/>
              <a:defRPr sz="1117"/>
            </a:lvl2pPr>
            <a:lvl3pPr marL="729691" indent="0">
              <a:buNone/>
              <a:defRPr sz="958"/>
            </a:lvl3pPr>
            <a:lvl4pPr marL="1094537" indent="0">
              <a:buNone/>
              <a:defRPr sz="798"/>
            </a:lvl4pPr>
            <a:lvl5pPr marL="1459382" indent="0">
              <a:buNone/>
              <a:defRPr sz="798"/>
            </a:lvl5pPr>
            <a:lvl6pPr marL="1824228" indent="0">
              <a:buNone/>
              <a:defRPr sz="798"/>
            </a:lvl6pPr>
            <a:lvl7pPr marL="2189074" indent="0">
              <a:buNone/>
              <a:defRPr sz="798"/>
            </a:lvl7pPr>
            <a:lvl8pPr marL="2553919" indent="0">
              <a:buNone/>
              <a:defRPr sz="798"/>
            </a:lvl8pPr>
            <a:lvl9pPr marL="2918765" indent="0">
              <a:buNone/>
              <a:defRPr sz="79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28518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0335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79" y="365125"/>
            <a:ext cx="209798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8923"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127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2130426"/>
            <a:ext cx="82703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59468" y="3886200"/>
            <a:ext cx="6810852"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F1042E-016C-401A-BBA8-55EB26D40A5B}"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2222920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2D2CA64-BE4E-4D5C-9E60-1B52DCDF7EA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5700050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586" y="4406901"/>
            <a:ext cx="82703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68586" y="2906713"/>
            <a:ext cx="82703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6DA51DE-DD0E-47AB-A099-A18C0FEF3A9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50029566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6489" y="1600201"/>
            <a:ext cx="42973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976" y="1600201"/>
            <a:ext cx="42973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C85C618-75E6-4C4C-85CA-E5C462325438}"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0996985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6489" y="1535113"/>
            <a:ext cx="4299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6489" y="2174875"/>
            <a:ext cx="4299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42598" y="1535113"/>
            <a:ext cx="43007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2598" y="2174875"/>
            <a:ext cx="4300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CD5780B-165A-4D5F-A9D2-EBE53C616C2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798472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0191" y="1681163"/>
            <a:ext cx="411615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25706" y="1681163"/>
            <a:ext cx="41364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5706"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00758-EA78-4E53-A056-5EE03AE6E5B6}"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5701280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AF6D60-95A5-4F5C-A08C-849B0A357B2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7920195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BBAA0CC-0B6A-4BBB-B8CC-F193FB062F05}"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2010098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490" y="273050"/>
            <a:ext cx="320103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4077" y="273051"/>
            <a:ext cx="543922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6490" y="1435101"/>
            <a:ext cx="320103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5A4D2AC-D48A-460C-9B06-3045AC9A9300}"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6392394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106" y="4800600"/>
            <a:ext cx="58378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07106" y="612775"/>
            <a:ext cx="58378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07106" y="5367338"/>
            <a:ext cx="58378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73AD68-2427-4F8D-B61E-0FB04C483921}"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7032744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EA8752-065C-4E21-82F5-83566CDFBBD2}"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8087073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4096" y="274639"/>
            <a:ext cx="218920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6489" y="274639"/>
            <a:ext cx="640544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962BCE-326E-4E57-93FB-231FD7087ECC}"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962092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00758-EA78-4E53-A056-5EE03AE6E5B6}"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11393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00758-EA78-4E53-A056-5EE03AE6E5B6}" type="datetimeFigureOut">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2434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136427" y="987427"/>
            <a:ext cx="49257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84086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36427" y="987427"/>
            <a:ext cx="492570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62014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7"/>
            <a:ext cx="839194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923" y="6356352"/>
            <a:ext cx="21892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00758-EA78-4E53-A056-5EE03AE6E5B6}" type="datetimeFigureOut">
              <a:rPr lang="en-US" smtClean="0"/>
              <a:t>2/29/2020</a:t>
            </a:fld>
            <a:endParaRPr lang="en-US"/>
          </a:p>
        </p:txBody>
      </p:sp>
      <p:sp>
        <p:nvSpPr>
          <p:cNvPr id="5" name="Footer Placeholder 4"/>
          <p:cNvSpPr>
            <a:spLocks noGrp="1"/>
          </p:cNvSpPr>
          <p:nvPr>
            <p:ph type="ftr" sz="quarter" idx="3"/>
          </p:nvPr>
        </p:nvSpPr>
        <p:spPr>
          <a:xfrm>
            <a:off x="3222993" y="6356352"/>
            <a:ext cx="32838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1663" y="6356352"/>
            <a:ext cx="21892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4A3AD-D5C6-46DE-81C2-F64A40D8FD87}" type="slidenum">
              <a:rPr lang="en-US" smtClean="0"/>
              <a:t>‹#›</a:t>
            </a:fld>
            <a:endParaRPr lang="en-US"/>
          </a:p>
        </p:txBody>
      </p:sp>
    </p:spTree>
    <p:extLst>
      <p:ext uri="{BB962C8B-B14F-4D97-AF65-F5344CB8AC3E}">
        <p14:creationId xmlns:p14="http://schemas.microsoft.com/office/powerpoint/2010/main" val="1056753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7"/>
            <a:ext cx="839194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923" y="6356352"/>
            <a:ext cx="21892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2/29/2020</a:t>
            </a:fld>
            <a:endParaRPr lang="en-US" dirty="0"/>
          </a:p>
        </p:txBody>
      </p:sp>
      <p:sp>
        <p:nvSpPr>
          <p:cNvPr id="5" name="Footer Placeholder 4"/>
          <p:cNvSpPr>
            <a:spLocks noGrp="1"/>
          </p:cNvSpPr>
          <p:nvPr>
            <p:ph type="ftr" sz="quarter" idx="3"/>
          </p:nvPr>
        </p:nvSpPr>
        <p:spPr>
          <a:xfrm>
            <a:off x="3222993" y="6356352"/>
            <a:ext cx="32838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71663" y="6356352"/>
            <a:ext cx="21892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438933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729788" cy="11611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9076" y="1161143"/>
            <a:ext cx="9034803" cy="50158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12888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729742" rtl="0" eaLnBrk="1" latinLnBrk="0" hangingPunct="1">
        <a:lnSpc>
          <a:spcPct val="90000"/>
        </a:lnSpc>
        <a:spcBef>
          <a:spcPct val="0"/>
        </a:spcBef>
        <a:buNone/>
        <a:defRPr sz="3511" kern="1200">
          <a:solidFill>
            <a:srgbClr val="002060"/>
          </a:solidFill>
          <a:latin typeface="Elephant" panose="02020904090505020303" pitchFamily="18" charset="0"/>
          <a:ea typeface="+mj-ea"/>
          <a:cs typeface="+mj-cs"/>
        </a:defRPr>
      </a:lvl1pPr>
    </p:titleStyle>
    <p:bodyStyle>
      <a:lvl1pPr marL="182436" indent="-182436" algn="l" defTabSz="729742" rtl="0" eaLnBrk="1" latinLnBrk="0" hangingPunct="1">
        <a:lnSpc>
          <a:spcPct val="90000"/>
        </a:lnSpc>
        <a:spcBef>
          <a:spcPts val="798"/>
        </a:spcBef>
        <a:buFont typeface="Arial" panose="020B0604020202020204" pitchFamily="34" charset="0"/>
        <a:buChar char="•"/>
        <a:defRPr sz="3192" kern="1200">
          <a:solidFill>
            <a:schemeClr val="tx1"/>
          </a:solidFill>
          <a:latin typeface="+mn-lt"/>
          <a:ea typeface="+mn-ea"/>
          <a:cs typeface="+mn-cs"/>
        </a:defRPr>
      </a:lvl1pPr>
      <a:lvl2pPr marL="547307" indent="-182436" algn="l" defTabSz="729742" rtl="0" eaLnBrk="1" latinLnBrk="0" hangingPunct="1">
        <a:lnSpc>
          <a:spcPct val="90000"/>
        </a:lnSpc>
        <a:spcBef>
          <a:spcPts val="399"/>
        </a:spcBef>
        <a:buFont typeface="Arial" panose="020B0604020202020204" pitchFamily="34" charset="0"/>
        <a:buChar char="•"/>
        <a:defRPr sz="2873" kern="1200">
          <a:solidFill>
            <a:schemeClr val="tx1"/>
          </a:solidFill>
          <a:latin typeface="+mn-lt"/>
          <a:ea typeface="+mn-ea"/>
          <a:cs typeface="+mn-cs"/>
        </a:defRPr>
      </a:lvl2pPr>
      <a:lvl3pPr marL="912177" indent="-182436" algn="l" defTabSz="729742" rtl="0" eaLnBrk="1" latinLnBrk="0" hangingPunct="1">
        <a:lnSpc>
          <a:spcPct val="90000"/>
        </a:lnSpc>
        <a:spcBef>
          <a:spcPts val="399"/>
        </a:spcBef>
        <a:buFont typeface="Arial" panose="020B0604020202020204" pitchFamily="34" charset="0"/>
        <a:buChar char="•"/>
        <a:defRPr sz="2553" kern="1200">
          <a:solidFill>
            <a:schemeClr val="tx1"/>
          </a:solidFill>
          <a:latin typeface="+mn-lt"/>
          <a:ea typeface="+mn-ea"/>
          <a:cs typeface="+mn-cs"/>
        </a:defRPr>
      </a:lvl3pPr>
      <a:lvl4pPr marL="1277049" indent="-182436" algn="l" defTabSz="729742" rtl="0" eaLnBrk="1" latinLnBrk="0" hangingPunct="1">
        <a:lnSpc>
          <a:spcPct val="90000"/>
        </a:lnSpc>
        <a:spcBef>
          <a:spcPts val="399"/>
        </a:spcBef>
        <a:buFont typeface="Arial" panose="020B0604020202020204" pitchFamily="34" charset="0"/>
        <a:buChar char="•"/>
        <a:defRPr sz="2234" kern="1200">
          <a:solidFill>
            <a:schemeClr val="tx1"/>
          </a:solidFill>
          <a:latin typeface="+mn-lt"/>
          <a:ea typeface="+mn-ea"/>
          <a:cs typeface="+mn-cs"/>
        </a:defRPr>
      </a:lvl4pPr>
      <a:lvl5pPr marL="1641920" indent="-182436" algn="l" defTabSz="729742" rtl="0" eaLnBrk="1" latinLnBrk="0" hangingPunct="1">
        <a:lnSpc>
          <a:spcPct val="90000"/>
        </a:lnSpc>
        <a:spcBef>
          <a:spcPts val="399"/>
        </a:spcBef>
        <a:buFont typeface="Arial" panose="020B0604020202020204" pitchFamily="34" charset="0"/>
        <a:buChar char="•"/>
        <a:defRPr sz="2234" kern="1200">
          <a:solidFill>
            <a:schemeClr val="tx1"/>
          </a:solidFill>
          <a:latin typeface="+mn-lt"/>
          <a:ea typeface="+mn-ea"/>
          <a:cs typeface="+mn-cs"/>
        </a:defRPr>
      </a:lvl5pPr>
      <a:lvl6pPr marL="2006790"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6pPr>
      <a:lvl7pPr marL="2371662"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7pPr>
      <a:lvl8pPr marL="2736533"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8pPr>
      <a:lvl9pPr marL="3101404"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9742" rtl="0" eaLnBrk="1" latinLnBrk="0" hangingPunct="1">
        <a:defRPr sz="1436" kern="1200">
          <a:solidFill>
            <a:schemeClr val="tx1"/>
          </a:solidFill>
          <a:latin typeface="+mn-lt"/>
          <a:ea typeface="+mn-ea"/>
          <a:cs typeface="+mn-cs"/>
        </a:defRPr>
      </a:lvl1pPr>
      <a:lvl2pPr marL="364871" algn="l" defTabSz="729742" rtl="0" eaLnBrk="1" latinLnBrk="0" hangingPunct="1">
        <a:defRPr sz="1436" kern="1200">
          <a:solidFill>
            <a:schemeClr val="tx1"/>
          </a:solidFill>
          <a:latin typeface="+mn-lt"/>
          <a:ea typeface="+mn-ea"/>
          <a:cs typeface="+mn-cs"/>
        </a:defRPr>
      </a:lvl2pPr>
      <a:lvl3pPr marL="729742" algn="l" defTabSz="729742" rtl="0" eaLnBrk="1" latinLnBrk="0" hangingPunct="1">
        <a:defRPr sz="1436" kern="1200">
          <a:solidFill>
            <a:schemeClr val="tx1"/>
          </a:solidFill>
          <a:latin typeface="+mn-lt"/>
          <a:ea typeface="+mn-ea"/>
          <a:cs typeface="+mn-cs"/>
        </a:defRPr>
      </a:lvl3pPr>
      <a:lvl4pPr marL="1094613" algn="l" defTabSz="729742" rtl="0" eaLnBrk="1" latinLnBrk="0" hangingPunct="1">
        <a:defRPr sz="1436" kern="1200">
          <a:solidFill>
            <a:schemeClr val="tx1"/>
          </a:solidFill>
          <a:latin typeface="+mn-lt"/>
          <a:ea typeface="+mn-ea"/>
          <a:cs typeface="+mn-cs"/>
        </a:defRPr>
      </a:lvl4pPr>
      <a:lvl5pPr marL="1459484" algn="l" defTabSz="729742" rtl="0" eaLnBrk="1" latinLnBrk="0" hangingPunct="1">
        <a:defRPr sz="1436" kern="1200">
          <a:solidFill>
            <a:schemeClr val="tx1"/>
          </a:solidFill>
          <a:latin typeface="+mn-lt"/>
          <a:ea typeface="+mn-ea"/>
          <a:cs typeface="+mn-cs"/>
        </a:defRPr>
      </a:lvl5pPr>
      <a:lvl6pPr marL="1824356" algn="l" defTabSz="729742" rtl="0" eaLnBrk="1" latinLnBrk="0" hangingPunct="1">
        <a:defRPr sz="1436" kern="1200">
          <a:solidFill>
            <a:schemeClr val="tx1"/>
          </a:solidFill>
          <a:latin typeface="+mn-lt"/>
          <a:ea typeface="+mn-ea"/>
          <a:cs typeface="+mn-cs"/>
        </a:defRPr>
      </a:lvl6pPr>
      <a:lvl7pPr marL="2189226" algn="l" defTabSz="729742" rtl="0" eaLnBrk="1" latinLnBrk="0" hangingPunct="1">
        <a:defRPr sz="1436" kern="1200">
          <a:solidFill>
            <a:schemeClr val="tx1"/>
          </a:solidFill>
          <a:latin typeface="+mn-lt"/>
          <a:ea typeface="+mn-ea"/>
          <a:cs typeface="+mn-cs"/>
        </a:defRPr>
      </a:lvl7pPr>
      <a:lvl8pPr marL="2554097" algn="l" defTabSz="729742" rtl="0" eaLnBrk="1" latinLnBrk="0" hangingPunct="1">
        <a:defRPr sz="1436" kern="1200">
          <a:solidFill>
            <a:schemeClr val="tx1"/>
          </a:solidFill>
          <a:latin typeface="+mn-lt"/>
          <a:ea typeface="+mn-ea"/>
          <a:cs typeface="+mn-cs"/>
        </a:defRPr>
      </a:lvl8pPr>
      <a:lvl9pPr marL="2918969" algn="l" defTabSz="729742" rtl="0" eaLnBrk="1" latinLnBrk="0" hangingPunct="1">
        <a:defRPr sz="14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6"/>
            <a:ext cx="839194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68923" y="6356351"/>
            <a:ext cx="2189202" cy="365125"/>
          </a:xfrm>
          <a:prstGeom prst="rect">
            <a:avLst/>
          </a:prstGeom>
        </p:spPr>
        <p:txBody>
          <a:bodyPr vert="horz" lIns="91440" tIns="45720" rIns="91440" bIns="45720" rtlCol="0" anchor="ctr"/>
          <a:lstStyle>
            <a:lvl1pPr algn="l">
              <a:defRPr sz="958">
                <a:solidFill>
                  <a:schemeClr val="tx1">
                    <a:tint val="75000"/>
                  </a:schemeClr>
                </a:solidFill>
              </a:defRPr>
            </a:lvl1pPr>
          </a:lstStyle>
          <a:p>
            <a:fld id="{85100758-EA78-4E53-A056-5EE03AE6E5B6}" type="datetimeFigureOut">
              <a:rPr lang="en-US" smtClean="0">
                <a:solidFill>
                  <a:prstClr val="black">
                    <a:tint val="75000"/>
                  </a:prstClr>
                </a:solidFill>
              </a:rPr>
              <a:pPr/>
              <a:t>2/29/2020</a:t>
            </a:fld>
            <a:endParaRPr lang="en-US">
              <a:solidFill>
                <a:prstClr val="black">
                  <a:tint val="75000"/>
                </a:prstClr>
              </a:solidFill>
            </a:endParaRPr>
          </a:p>
        </p:txBody>
      </p:sp>
      <p:sp>
        <p:nvSpPr>
          <p:cNvPr id="5" name="Footer Placeholder 4"/>
          <p:cNvSpPr>
            <a:spLocks noGrp="1"/>
          </p:cNvSpPr>
          <p:nvPr>
            <p:ph type="ftr" sz="quarter" idx="3"/>
          </p:nvPr>
        </p:nvSpPr>
        <p:spPr>
          <a:xfrm>
            <a:off x="3222993" y="6356351"/>
            <a:ext cx="3283803" cy="365125"/>
          </a:xfrm>
          <a:prstGeom prst="rect">
            <a:avLst/>
          </a:prstGeom>
        </p:spPr>
        <p:txBody>
          <a:bodyPr vert="horz" lIns="91440" tIns="45720" rIns="91440" bIns="45720" rtlCol="0" anchor="ctr"/>
          <a:lstStyle>
            <a:lvl1pPr algn="ctr">
              <a:defRPr sz="958">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871663" y="6356351"/>
            <a:ext cx="2189202" cy="365125"/>
          </a:xfrm>
          <a:prstGeom prst="rect">
            <a:avLst/>
          </a:prstGeom>
        </p:spPr>
        <p:txBody>
          <a:bodyPr vert="horz" lIns="91440" tIns="45720" rIns="91440" bIns="45720" rtlCol="0" anchor="ctr"/>
          <a:lstStyle>
            <a:lvl1pPr algn="r">
              <a:defRPr sz="958">
                <a:solidFill>
                  <a:schemeClr val="tx1">
                    <a:tint val="75000"/>
                  </a:schemeClr>
                </a:solidFill>
              </a:defRPr>
            </a:lvl1p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9131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29691" rtl="0" eaLnBrk="1" latinLnBrk="0" hangingPunct="1">
        <a:lnSpc>
          <a:spcPct val="90000"/>
        </a:lnSpc>
        <a:spcBef>
          <a:spcPct val="0"/>
        </a:spcBef>
        <a:buNone/>
        <a:defRPr sz="3511" kern="1200">
          <a:solidFill>
            <a:schemeClr val="tx1"/>
          </a:solidFill>
          <a:latin typeface="+mj-lt"/>
          <a:ea typeface="+mj-ea"/>
          <a:cs typeface="+mj-cs"/>
        </a:defRPr>
      </a:lvl1pPr>
    </p:titleStyle>
    <p:bodyStyle>
      <a:lvl1pPr marL="182423" indent="-182423" algn="l" defTabSz="729691" rtl="0" eaLnBrk="1" latinLnBrk="0" hangingPunct="1">
        <a:lnSpc>
          <a:spcPct val="90000"/>
        </a:lnSpc>
        <a:spcBef>
          <a:spcPts val="798"/>
        </a:spcBef>
        <a:buFont typeface="Arial" panose="020B0604020202020204" pitchFamily="34" charset="0"/>
        <a:buChar char="•"/>
        <a:defRPr sz="2234" kern="1200">
          <a:solidFill>
            <a:schemeClr val="tx1"/>
          </a:solidFill>
          <a:latin typeface="+mn-lt"/>
          <a:ea typeface="+mn-ea"/>
          <a:cs typeface="+mn-cs"/>
        </a:defRPr>
      </a:lvl1pPr>
      <a:lvl2pPr marL="547268" indent="-182423" algn="l" defTabSz="729691" rtl="0" eaLnBrk="1" latinLnBrk="0" hangingPunct="1">
        <a:lnSpc>
          <a:spcPct val="90000"/>
        </a:lnSpc>
        <a:spcBef>
          <a:spcPts val="399"/>
        </a:spcBef>
        <a:buFont typeface="Arial" panose="020B0604020202020204" pitchFamily="34" charset="0"/>
        <a:buChar char="•"/>
        <a:defRPr sz="1915" kern="1200">
          <a:solidFill>
            <a:schemeClr val="tx1"/>
          </a:solidFill>
          <a:latin typeface="+mn-lt"/>
          <a:ea typeface="+mn-ea"/>
          <a:cs typeface="+mn-cs"/>
        </a:defRPr>
      </a:lvl2pPr>
      <a:lvl3pPr marL="912114" indent="-182423" algn="l" defTabSz="729691" rtl="0" eaLnBrk="1" latinLnBrk="0" hangingPunct="1">
        <a:lnSpc>
          <a:spcPct val="90000"/>
        </a:lnSpc>
        <a:spcBef>
          <a:spcPts val="399"/>
        </a:spcBef>
        <a:buFont typeface="Arial" panose="020B0604020202020204" pitchFamily="34" charset="0"/>
        <a:buChar char="•"/>
        <a:defRPr sz="1596" kern="1200">
          <a:solidFill>
            <a:schemeClr val="tx1"/>
          </a:solidFill>
          <a:latin typeface="+mn-lt"/>
          <a:ea typeface="+mn-ea"/>
          <a:cs typeface="+mn-cs"/>
        </a:defRPr>
      </a:lvl3pPr>
      <a:lvl4pPr marL="1276960"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4pPr>
      <a:lvl5pPr marL="1641805"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5pPr>
      <a:lvl6pPr marL="2006651"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6pPr>
      <a:lvl7pPr marL="2371496"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7pPr>
      <a:lvl8pPr marL="2736342"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8pPr>
      <a:lvl9pPr marL="3101188"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9691" rtl="0" eaLnBrk="1" latinLnBrk="0" hangingPunct="1">
        <a:defRPr sz="1436" kern="1200">
          <a:solidFill>
            <a:schemeClr val="tx1"/>
          </a:solidFill>
          <a:latin typeface="+mn-lt"/>
          <a:ea typeface="+mn-ea"/>
          <a:cs typeface="+mn-cs"/>
        </a:defRPr>
      </a:lvl1pPr>
      <a:lvl2pPr marL="364846" algn="l" defTabSz="729691" rtl="0" eaLnBrk="1" latinLnBrk="0" hangingPunct="1">
        <a:defRPr sz="1436" kern="1200">
          <a:solidFill>
            <a:schemeClr val="tx1"/>
          </a:solidFill>
          <a:latin typeface="+mn-lt"/>
          <a:ea typeface="+mn-ea"/>
          <a:cs typeface="+mn-cs"/>
        </a:defRPr>
      </a:lvl2pPr>
      <a:lvl3pPr marL="729691" algn="l" defTabSz="729691" rtl="0" eaLnBrk="1" latinLnBrk="0" hangingPunct="1">
        <a:defRPr sz="1436" kern="1200">
          <a:solidFill>
            <a:schemeClr val="tx1"/>
          </a:solidFill>
          <a:latin typeface="+mn-lt"/>
          <a:ea typeface="+mn-ea"/>
          <a:cs typeface="+mn-cs"/>
        </a:defRPr>
      </a:lvl3pPr>
      <a:lvl4pPr marL="1094537" algn="l" defTabSz="729691" rtl="0" eaLnBrk="1" latinLnBrk="0" hangingPunct="1">
        <a:defRPr sz="1436" kern="1200">
          <a:solidFill>
            <a:schemeClr val="tx1"/>
          </a:solidFill>
          <a:latin typeface="+mn-lt"/>
          <a:ea typeface="+mn-ea"/>
          <a:cs typeface="+mn-cs"/>
        </a:defRPr>
      </a:lvl4pPr>
      <a:lvl5pPr marL="1459382" algn="l" defTabSz="729691" rtl="0" eaLnBrk="1" latinLnBrk="0" hangingPunct="1">
        <a:defRPr sz="1436" kern="1200">
          <a:solidFill>
            <a:schemeClr val="tx1"/>
          </a:solidFill>
          <a:latin typeface="+mn-lt"/>
          <a:ea typeface="+mn-ea"/>
          <a:cs typeface="+mn-cs"/>
        </a:defRPr>
      </a:lvl5pPr>
      <a:lvl6pPr marL="1824228" algn="l" defTabSz="729691" rtl="0" eaLnBrk="1" latinLnBrk="0" hangingPunct="1">
        <a:defRPr sz="1436" kern="1200">
          <a:solidFill>
            <a:schemeClr val="tx1"/>
          </a:solidFill>
          <a:latin typeface="+mn-lt"/>
          <a:ea typeface="+mn-ea"/>
          <a:cs typeface="+mn-cs"/>
        </a:defRPr>
      </a:lvl6pPr>
      <a:lvl7pPr marL="2189074" algn="l" defTabSz="729691" rtl="0" eaLnBrk="1" latinLnBrk="0" hangingPunct="1">
        <a:defRPr sz="1436" kern="1200">
          <a:solidFill>
            <a:schemeClr val="tx1"/>
          </a:solidFill>
          <a:latin typeface="+mn-lt"/>
          <a:ea typeface="+mn-ea"/>
          <a:cs typeface="+mn-cs"/>
        </a:defRPr>
      </a:lvl7pPr>
      <a:lvl8pPr marL="2553919" algn="l" defTabSz="729691" rtl="0" eaLnBrk="1" latinLnBrk="0" hangingPunct="1">
        <a:defRPr sz="1436" kern="1200">
          <a:solidFill>
            <a:schemeClr val="tx1"/>
          </a:solidFill>
          <a:latin typeface="+mn-lt"/>
          <a:ea typeface="+mn-ea"/>
          <a:cs typeface="+mn-cs"/>
        </a:defRPr>
      </a:lvl8pPr>
      <a:lvl9pPr marL="2918765" algn="l" defTabSz="729691" rtl="0" eaLnBrk="1" latinLnBrk="0" hangingPunct="1">
        <a:defRPr sz="14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86490" y="274638"/>
            <a:ext cx="875680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3075" name="Rectangle 3"/>
          <p:cNvSpPr>
            <a:spLocks noGrp="1" noChangeArrowheads="1"/>
          </p:cNvSpPr>
          <p:nvPr>
            <p:ph type="body" idx="1"/>
          </p:nvPr>
        </p:nvSpPr>
        <p:spPr bwMode="auto">
          <a:xfrm>
            <a:off x="486490" y="1600201"/>
            <a:ext cx="875680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35204" name="Rectangle 4"/>
          <p:cNvSpPr>
            <a:spLocks noGrp="1" noChangeArrowheads="1"/>
          </p:cNvSpPr>
          <p:nvPr>
            <p:ph type="dt" sz="half" idx="2"/>
          </p:nvPr>
        </p:nvSpPr>
        <p:spPr bwMode="auto">
          <a:xfrm>
            <a:off x="486489" y="6245225"/>
            <a:ext cx="22702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fontAlgn="base">
              <a:spcBef>
                <a:spcPct val="0"/>
              </a:spcBef>
              <a:spcAft>
                <a:spcPct val="0"/>
              </a:spcAft>
              <a:defRPr/>
            </a:pPr>
            <a:endParaRPr kumimoji="1" lang="en-US" altLang="zh-TW">
              <a:solidFill>
                <a:srgbClr val="000000"/>
              </a:solidFill>
            </a:endParaRPr>
          </a:p>
        </p:txBody>
      </p:sp>
      <p:sp>
        <p:nvSpPr>
          <p:cNvPr id="435205" name="Rectangle 5"/>
          <p:cNvSpPr>
            <a:spLocks noGrp="1" noChangeArrowheads="1"/>
          </p:cNvSpPr>
          <p:nvPr>
            <p:ph type="ftr" sz="quarter" idx="3"/>
          </p:nvPr>
        </p:nvSpPr>
        <p:spPr bwMode="auto">
          <a:xfrm>
            <a:off x="3324344" y="6245225"/>
            <a:ext cx="30811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kumimoji="1" lang="en-US" altLang="zh-TW">
              <a:solidFill>
                <a:srgbClr val="000000"/>
              </a:solidFill>
            </a:endParaRPr>
          </a:p>
        </p:txBody>
      </p:sp>
      <p:sp>
        <p:nvSpPr>
          <p:cNvPr id="435206" name="Rectangle 6"/>
          <p:cNvSpPr>
            <a:spLocks noGrp="1" noChangeArrowheads="1"/>
          </p:cNvSpPr>
          <p:nvPr>
            <p:ph type="sldNum" sz="quarter" idx="4"/>
          </p:nvPr>
        </p:nvSpPr>
        <p:spPr bwMode="auto">
          <a:xfrm>
            <a:off x="6973015" y="6245225"/>
            <a:ext cx="22702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EFDF27C6-2E3F-4653-AD05-B0DA4D175FEC}" type="slidenum">
              <a:rPr kumimoji="1" lang="zh-TW" altLang="en-US">
                <a:solidFill>
                  <a:srgbClr val="000000"/>
                </a:solidFill>
              </a:rPr>
              <a:pPr fontAlgn="base">
                <a:spcBef>
                  <a:spcPct val="0"/>
                </a:spcBef>
                <a:spcAft>
                  <a:spcPct val="0"/>
                </a:spcAft>
                <a:defRPr/>
              </a:pPr>
              <a:t>‹#›</a:t>
            </a:fld>
            <a:endParaRPr kumimoji="1" lang="en-US" altLang="zh-TW">
              <a:solidFill>
                <a:srgbClr val="000000"/>
              </a:solidFill>
            </a:endParaRPr>
          </a:p>
        </p:txBody>
      </p:sp>
    </p:spTree>
    <p:extLst>
      <p:ext uri="{BB962C8B-B14F-4D97-AF65-F5344CB8AC3E}">
        <p14:creationId xmlns:p14="http://schemas.microsoft.com/office/powerpoint/2010/main" val="1243126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tevewhaga@cse.nsysu.edu.tw" TargetMode="External"/><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43554" y="978408"/>
            <a:ext cx="10076688" cy="1380744"/>
          </a:xfrm>
        </p:spPr>
        <p:txBody>
          <a:bodyPr>
            <a:noAutofit/>
          </a:bodyPr>
          <a:lstStyle/>
          <a:p>
            <a:pPr eaLnBrk="1" hangingPunct="1"/>
            <a:r>
              <a:rPr lang="en-US" altLang="zh-TW" sz="8000" dirty="0">
                <a:solidFill>
                  <a:srgbClr val="0033CC"/>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Programming in Python</a:t>
            </a:r>
            <a:endParaRPr lang="en-US" altLang="zh-TW" sz="11500" dirty="0">
              <a:solidFill>
                <a:srgbClr val="0033CC"/>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33" y="2854872"/>
            <a:ext cx="3810000" cy="3810000"/>
          </a:xfrm>
          <a:prstGeom prst="rect">
            <a:avLst/>
          </a:prstGeom>
        </p:spPr>
      </p:pic>
    </p:spTree>
    <p:extLst>
      <p:ext uri="{BB962C8B-B14F-4D97-AF65-F5344CB8AC3E}">
        <p14:creationId xmlns:p14="http://schemas.microsoft.com/office/powerpoint/2010/main" val="88320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requires a </a:t>
            </a:r>
            <a:r>
              <a:rPr lang="en-US" altLang="en-US" sz="2800" dirty="0" smtClean="0">
                <a:solidFill>
                  <a:sysClr val="windowText" lastClr="000000"/>
                </a:solidFill>
              </a:rPr>
              <a:t>semicolon </a:t>
            </a:r>
            <a:r>
              <a:rPr lang="en-US" altLang="en-US" sz="2800" spc="-60" dirty="0" smtClean="0">
                <a:solidFill>
                  <a:sysClr val="windowText" lastClr="000000"/>
                </a:solidFill>
              </a:rPr>
              <a:t>"</a:t>
            </a:r>
            <a:r>
              <a:rPr lang="en-US" altLang="en-US" sz="2800" b="1" spc="-60" dirty="0" smtClean="0">
                <a:solidFill>
                  <a:srgbClr val="A235C9"/>
                </a:solidFill>
                <a:latin typeface="Lucida Console" panose="020B0609040504020204" pitchFamily="49" charset="0"/>
              </a:rPr>
              <a:t>;</a:t>
            </a:r>
            <a:r>
              <a:rPr lang="en-US" altLang="en-US" sz="2800" dirty="0" smtClean="0">
                <a:solidFill>
                  <a:sysClr val="windowText" lastClr="000000"/>
                </a:solidFill>
              </a:rPr>
              <a:t>" after </a:t>
            </a:r>
            <a:r>
              <a:rPr lang="en-US" altLang="en-US" sz="2800" dirty="0">
                <a:solidFill>
                  <a:sysClr val="windowText" lastClr="000000"/>
                </a:solidFill>
              </a:rPr>
              <a:t>each statement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smtClean="0">
                <a:solidFill>
                  <a:prstClr val="black"/>
                </a:solidFill>
                <a:latin typeface="Lucida Console" panose="020B0609040504020204" pitchFamily="49" charset="0"/>
              </a:rPr>
              <a:t>a=1</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c=3</a:t>
            </a:r>
            <a:r>
              <a:rPr lang="en-US" altLang="en-US" sz="2100" b="1" dirty="0">
                <a:solidFill>
                  <a:srgbClr val="A235C9"/>
                </a:solidFill>
                <a:latin typeface="Lucida Console" panose="020B0609040504020204" pitchFamily="49" charset="0"/>
              </a:rPr>
              <a:t>;</a:t>
            </a:r>
            <a:r>
              <a:rPr lang="en-US" altLang="en-US" sz="2100" dirty="0">
                <a:latin typeface="Lucida Console" panose="020B0609040504020204" pitchFamily="49" charset="0"/>
              </a:rPr>
              <a:t> d=4</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dirty="0">
                <a:solidFill>
                  <a:sysClr val="windowText" lastClr="000000"/>
                </a:solidFill>
              </a:rPr>
              <a:t>Python only </a:t>
            </a:r>
            <a:r>
              <a:rPr lang="en-US" altLang="en-US" sz="2800" dirty="0" smtClean="0">
                <a:solidFill>
                  <a:sysClr val="windowText" lastClr="000000"/>
                </a:solidFill>
              </a:rPr>
              <a:t>requires </a:t>
            </a:r>
            <a:r>
              <a:rPr lang="en-US" altLang="en-US" sz="2800" spc="-60" dirty="0" smtClean="0">
                <a:solidFill>
                  <a:sysClr val="windowText" lastClr="000000"/>
                </a:solidFill>
              </a:rPr>
              <a:t>"</a:t>
            </a:r>
            <a:r>
              <a:rPr lang="en-US" altLang="en-US" sz="2800" b="1" spc="-60" dirty="0" smtClean="0">
                <a:solidFill>
                  <a:srgbClr val="7030A0"/>
                </a:solidFill>
                <a:latin typeface="Lucida Console" panose="020B0609040504020204" pitchFamily="49" charset="0"/>
              </a:rPr>
              <a:t>;</a:t>
            </a:r>
            <a:r>
              <a:rPr lang="en-US" altLang="en-US" sz="2800" dirty="0" smtClean="0">
                <a:solidFill>
                  <a:sysClr val="windowText" lastClr="000000"/>
                </a:solidFill>
              </a:rPr>
              <a:t>"</a:t>
            </a:r>
            <a:r>
              <a:rPr lang="en-US" altLang="en-US" sz="1100" b="1" dirty="0" smtClean="0">
                <a:solidFill>
                  <a:srgbClr val="7030A0"/>
                </a:solidFill>
                <a:latin typeface="Lucida Console" panose="020B0609040504020204" pitchFamily="49" charset="0"/>
              </a:rPr>
              <a:t> </a:t>
            </a:r>
            <a:r>
              <a:rPr lang="en-US" altLang="en-US" sz="2800" dirty="0">
                <a:solidFill>
                  <a:sysClr val="windowText" lastClr="000000"/>
                </a:solidFill>
              </a:rPr>
              <a:t>to separate </a:t>
            </a:r>
            <a:r>
              <a:rPr lang="en-US" altLang="en-US" sz="2800" dirty="0" smtClean="0">
                <a:solidFill>
                  <a:sysClr val="windowText" lastClr="000000"/>
                </a:solidFill>
              </a:rPr>
              <a:t>statements on </a:t>
            </a:r>
            <a:r>
              <a:rPr lang="en-US" altLang="en-US" sz="2800" dirty="0">
                <a:solidFill>
                  <a:sysClr val="windowText" lastClr="000000"/>
                </a:solidFill>
              </a:rPr>
              <a:t>same </a:t>
            </a:r>
            <a:r>
              <a:rPr lang="en-US" altLang="en-US" sz="2800" dirty="0" smtClean="0">
                <a:solidFill>
                  <a:sysClr val="windowText" lastClr="000000"/>
                </a:solidFill>
              </a:rPr>
              <a:t>line:</a:t>
            </a:r>
            <a:endParaRPr lang="en-US" altLang="en-US" sz="280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a=1  </a:t>
            </a:r>
            <a:r>
              <a:rPr lang="en-US" altLang="en-US" sz="2100" dirty="0">
                <a:solidFill>
                  <a:schemeClr val="bg1">
                    <a:lumMod val="65000"/>
                  </a:schemeClr>
                </a:solidFill>
                <a:latin typeface="Lucida Console" panose="020B0609040504020204" pitchFamily="49" charset="0"/>
              </a:rPr>
              <a:t># </a:t>
            </a:r>
            <a:r>
              <a:rPr lang="en-US" altLang="en-US" sz="2100" dirty="0" smtClean="0">
                <a:solidFill>
                  <a:schemeClr val="bg1">
                    <a:lumMod val="65000"/>
                  </a:schemeClr>
                </a:solidFill>
                <a:latin typeface="Lucida Console" panose="020B0609040504020204" pitchFamily="49" charset="0"/>
              </a:rPr>
              <a:t>Putting no </a:t>
            </a:r>
            <a:r>
              <a:rPr lang="en-US" altLang="en-US" sz="2100" dirty="0">
                <a:solidFill>
                  <a:schemeClr val="bg1">
                    <a:lumMod val="65000"/>
                  </a:schemeClr>
                </a:solidFill>
                <a:latin typeface="Lucida Console" panose="020B0609040504020204" pitchFamily="49" charset="0"/>
              </a:rPr>
              <a:t>semicolon </a:t>
            </a:r>
            <a:r>
              <a:rPr lang="en-US" altLang="en-US" sz="2100" dirty="0" smtClean="0">
                <a:solidFill>
                  <a:schemeClr val="bg1">
                    <a:lumMod val="65000"/>
                  </a:schemeClr>
                </a:solidFill>
                <a:latin typeface="Lucida Console" panose="020B0609040504020204" pitchFamily="49" charset="0"/>
              </a:rPr>
              <a:t>here is </a:t>
            </a:r>
            <a:r>
              <a:rPr lang="en-US" altLang="en-US" sz="2100" dirty="0">
                <a:solidFill>
                  <a:schemeClr val="bg1">
                    <a:lumMod val="65000"/>
                  </a:schemeClr>
                </a:solidFill>
                <a:latin typeface="Lucida Console" panose="020B0609040504020204" pitchFamily="49" charset="0"/>
              </a:rPr>
              <a:t>OK.</a:t>
            </a: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a:t>
            </a:r>
            <a:r>
              <a:rPr lang="en-US" altLang="en-US" sz="2100" dirty="0">
                <a:solidFill>
                  <a:schemeClr val="tx1">
                    <a:lumMod val="65000"/>
                    <a:lumOff val="35000"/>
                  </a:schemeClr>
                </a:solidFill>
                <a:latin typeface="Lucida Console" panose="020B0609040504020204" pitchFamily="49" charset="0"/>
              </a:rPr>
              <a:t>;</a:t>
            </a:r>
            <a:r>
              <a:rPr lang="en-US" altLang="en-US" sz="2100" dirty="0">
                <a:solidFill>
                  <a:sysClr val="windowText" lastClr="000000"/>
                </a:solidFill>
                <a:latin typeface="Lucida Console" panose="020B0609040504020204" pitchFamily="49" charset="0"/>
              </a:rPr>
              <a:t> </a:t>
            </a:r>
            <a:r>
              <a:rPr lang="en-US" altLang="en-US" sz="2100" dirty="0">
                <a:solidFill>
                  <a:schemeClr val="bg1">
                    <a:lumMod val="65000"/>
                  </a:schemeClr>
                </a:solidFill>
                <a:latin typeface="Lucida Console" panose="020B0609040504020204" pitchFamily="49" charset="0"/>
              </a:rPr>
              <a:t># </a:t>
            </a:r>
            <a:r>
              <a:rPr lang="en-US" altLang="en-US" sz="2100" dirty="0" smtClean="0">
                <a:solidFill>
                  <a:schemeClr val="bg1">
                    <a:lumMod val="65000"/>
                  </a:schemeClr>
                </a:solidFill>
                <a:latin typeface="Lucida Console" panose="020B0609040504020204" pitchFamily="49" charset="0"/>
              </a:rPr>
              <a:t>Putting a semicolon </a:t>
            </a:r>
            <a:r>
              <a:rPr lang="en-US" altLang="en-US" sz="2100" dirty="0">
                <a:solidFill>
                  <a:schemeClr val="bg1">
                    <a:lumMod val="65000"/>
                  </a:schemeClr>
                </a:solidFill>
                <a:latin typeface="Lucida Console" panose="020B0609040504020204" pitchFamily="49" charset="0"/>
              </a:rPr>
              <a:t>here is </a:t>
            </a:r>
            <a:r>
              <a:rPr lang="en-US" altLang="en-US" sz="2100" dirty="0" smtClean="0">
                <a:solidFill>
                  <a:schemeClr val="bg1">
                    <a:lumMod val="65000"/>
                  </a:schemeClr>
                </a:solidFill>
                <a:latin typeface="Lucida Console" panose="020B0609040504020204" pitchFamily="49" charset="0"/>
              </a:rPr>
              <a:t>OK</a:t>
            </a:r>
            <a:r>
              <a:rPr lang="en-US" altLang="en-US" sz="2100" dirty="0">
                <a:solidFill>
                  <a:schemeClr val="bg1">
                    <a:lumMod val="65000"/>
                  </a:schemeClr>
                </a:solidFill>
                <a:latin typeface="Lucida Console" panose="020B0609040504020204" pitchFamily="49" charset="0"/>
              </a:rPr>
              <a:t>. It is optional.</a:t>
            </a: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smtClean="0">
                <a:latin typeface="Lucida Console" panose="020B0609040504020204" pitchFamily="49" charset="0"/>
              </a:rPr>
              <a:t>c=3</a:t>
            </a:r>
            <a:r>
              <a:rPr lang="en-US" altLang="en-US" sz="2100" dirty="0">
                <a:solidFill>
                  <a:srgbClr val="A235C9"/>
                </a:solidFill>
                <a:latin typeface="Lucida Console" panose="020B0609040504020204" pitchFamily="49" charset="0"/>
              </a:rPr>
              <a:t>;</a:t>
            </a:r>
            <a:r>
              <a:rPr lang="en-US" altLang="en-US" sz="2100" dirty="0">
                <a:latin typeface="Lucida Console" panose="020B0609040504020204" pitchFamily="49" charset="0"/>
              </a:rPr>
              <a:t> d=4</a:t>
            </a:r>
            <a:r>
              <a:rPr lang="en-US" altLang="en-US" sz="2100" dirty="0">
                <a:solidFill>
                  <a:sysClr val="windowText" lastClr="000000"/>
                </a:solidFill>
                <a:latin typeface="Lucida Console" panose="020B0609040504020204" pitchFamily="49" charset="0"/>
              </a:rPr>
              <a:t> </a:t>
            </a:r>
            <a:r>
              <a:rPr lang="en-US" altLang="en-US" sz="2100" dirty="0">
                <a:solidFill>
                  <a:schemeClr val="bg1">
                    <a:lumMod val="65000"/>
                  </a:schemeClr>
                </a:solidFill>
                <a:latin typeface="Lucida Console" panose="020B0609040504020204" pitchFamily="49" charset="0"/>
              </a:rPr>
              <a:t># This </a:t>
            </a:r>
            <a:r>
              <a:rPr lang="en-US" altLang="en-US" sz="2100" dirty="0" smtClean="0">
                <a:solidFill>
                  <a:schemeClr val="bg1">
                    <a:lumMod val="65000"/>
                  </a:schemeClr>
                </a:solidFill>
                <a:latin typeface="Lucida Console" panose="020B0609040504020204" pitchFamily="49" charset="0"/>
              </a:rPr>
              <a:t>semicolon </a:t>
            </a:r>
            <a:r>
              <a:rPr lang="en-US" altLang="en-US" sz="2100" dirty="0">
                <a:solidFill>
                  <a:schemeClr val="bg1">
                    <a:lumMod val="65000"/>
                  </a:schemeClr>
                </a:solidFill>
                <a:latin typeface="Lucida Console" panose="020B0609040504020204" pitchFamily="49" charset="0"/>
              </a:rPr>
              <a:t>separator is required. </a:t>
            </a:r>
          </a:p>
          <a:p>
            <a:pPr marL="457200" lvl="1" indent="0">
              <a:spcBef>
                <a:spcPts val="0"/>
              </a:spcBef>
              <a:buNone/>
            </a:pPr>
            <a:endParaRPr lang="en-US" altLang="en-US" sz="3200" dirty="0">
              <a:solidFill>
                <a:sysClr val="windowText" lastClr="000000"/>
              </a:solidFill>
              <a:latin typeface="Lucida Console" panose="020B0609040504020204" pitchFamily="49" charset="0"/>
            </a:endParaRPr>
          </a:p>
          <a:p>
            <a:pPr marL="796925" lvl="2" indent="-227013">
              <a:spcBef>
                <a:spcPts val="0"/>
              </a:spcBef>
            </a:pPr>
            <a:r>
              <a:rPr lang="en-US" altLang="en-US" sz="2900" dirty="0" smtClean="0">
                <a:solidFill>
                  <a:sysClr val="windowText" lastClr="000000"/>
                </a:solidFill>
              </a:rPr>
              <a:t>But we’ll find that, </a:t>
            </a:r>
            <a:r>
              <a:rPr lang="en-US" altLang="en-US" sz="2900" dirty="0">
                <a:solidFill>
                  <a:sysClr val="windowText" lastClr="000000"/>
                </a:solidFill>
              </a:rPr>
              <a:t>in some cases</a:t>
            </a:r>
            <a:r>
              <a:rPr lang="en-US" altLang="en-US" sz="2900" dirty="0" smtClean="0">
                <a:solidFill>
                  <a:sysClr val="windowText" lastClr="000000"/>
                </a:solidFill>
              </a:rPr>
              <a:t>, Python </a:t>
            </a:r>
            <a:r>
              <a:rPr lang="en-US" altLang="en-US" sz="2900" dirty="0">
                <a:solidFill>
                  <a:sysClr val="windowText" lastClr="000000"/>
                </a:solidFill>
              </a:rPr>
              <a:t>doesn’t allow </a:t>
            </a:r>
            <a:r>
              <a:rPr lang="en-US" altLang="en-US" sz="2900" dirty="0" smtClean="0">
                <a:solidFill>
                  <a:sysClr val="windowText" lastClr="000000"/>
                </a:solidFill>
              </a:rPr>
              <a:t>two </a:t>
            </a:r>
            <a:r>
              <a:rPr lang="en-US" altLang="en-US" sz="2900" dirty="0">
                <a:solidFill>
                  <a:sysClr val="windowText" lastClr="000000"/>
                </a:solidFill>
              </a:rPr>
              <a:t>statements </a:t>
            </a:r>
            <a:r>
              <a:rPr lang="en-US" altLang="en-US" sz="2900" dirty="0" smtClean="0">
                <a:solidFill>
                  <a:sysClr val="windowText" lastClr="000000"/>
                </a:solidFill>
              </a:rPr>
              <a:t>to go on the same line.</a:t>
            </a:r>
            <a:endParaRPr lang="en-US" altLang="en-US" sz="2000" dirty="0">
              <a:solidFill>
                <a:sysClr val="windowText" lastClr="00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a:solidFill>
                    <a:srgbClr val="A235C9"/>
                  </a:solidFill>
                </a:rPr>
                <a:t>separating </a:t>
              </a:r>
              <a:r>
                <a:rPr lang="en-US" spc="40" dirty="0" smtClean="0">
                  <a:solidFill>
                    <a:srgbClr val="A235C9"/>
                  </a:solidFill>
                </a:rPr>
                <a:t>statements</a:t>
              </a:r>
              <a:endParaRPr lang="en-US" spc="40" dirty="0">
                <a:solidFill>
                  <a:srgbClr val="A235C9"/>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37642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What is Python?</a:t>
            </a:r>
          </a:p>
        </p:txBody>
      </p:sp>
      <p:sp>
        <p:nvSpPr>
          <p:cNvPr id="3" name="Content Placeholder 2"/>
          <p:cNvSpPr>
            <a:spLocks noGrp="1"/>
          </p:cNvSpPr>
          <p:nvPr>
            <p:ph idx="1"/>
          </p:nvPr>
        </p:nvSpPr>
        <p:spPr>
          <a:xfrm>
            <a:off x="-1" y="1138990"/>
            <a:ext cx="10833075" cy="5678905"/>
          </a:xfrm>
        </p:spPr>
        <p:txBody>
          <a:bodyPr>
            <a:normAutofit/>
          </a:bodyPr>
          <a:lstStyle/>
          <a:p>
            <a:pPr marL="288925" indent="-288925">
              <a:lnSpc>
                <a:spcPct val="96000"/>
              </a:lnSpc>
            </a:pPr>
            <a:r>
              <a:rPr lang="en-US" sz="4400" dirty="0">
                <a:latin typeface="Arial Narrow" panose="020B0606020202030204" pitchFamily="34" charset="0"/>
              </a:rPr>
              <a:t>It is </a:t>
            </a:r>
            <a:r>
              <a:rPr lang="en-US" sz="4400" dirty="0" smtClean="0">
                <a:latin typeface="Arial Narrow" panose="020B0606020202030204" pitchFamily="34" charset="0"/>
              </a:rPr>
              <a:t>a </a:t>
            </a:r>
            <a:r>
              <a:rPr lang="en-US" sz="4400" b="1" i="1" dirty="0">
                <a:solidFill>
                  <a:srgbClr val="C00000"/>
                </a:solidFill>
                <a:latin typeface="Arial Narrow" panose="020B0606020202030204" pitchFamily="34" charset="0"/>
              </a:rPr>
              <a:t>High Level Language</a:t>
            </a:r>
            <a:r>
              <a:rPr lang="en-US" sz="4400" dirty="0">
                <a:latin typeface="Arial Narrow" panose="020B0606020202030204" pitchFamily="34" charset="0"/>
              </a:rPr>
              <a:t>.</a:t>
            </a:r>
            <a:endParaRPr lang="en-US" sz="4000" dirty="0">
              <a:latin typeface="Arial Narrow" panose="020B0606020202030204" pitchFamily="34" charset="0"/>
            </a:endParaRPr>
          </a:p>
          <a:p>
            <a:pPr marL="517525" lvl="1">
              <a:lnSpc>
                <a:spcPct val="96000"/>
              </a:lnSpc>
            </a:pPr>
            <a:r>
              <a:rPr lang="en-US" sz="4000" spc="-40" dirty="0">
                <a:solidFill>
                  <a:schemeClr val="bg1">
                    <a:lumMod val="85000"/>
                  </a:schemeClr>
                </a:solidFill>
                <a:latin typeface="Arial Narrow" panose="020B0606020202030204" pitchFamily="34" charset="0"/>
              </a:rPr>
              <a:t>That means </a:t>
            </a:r>
            <a:r>
              <a:rPr lang="en-US" sz="4000" spc="-40" dirty="0" smtClean="0">
                <a:solidFill>
                  <a:schemeClr val="bg1">
                    <a:lumMod val="85000"/>
                  </a:schemeClr>
                </a:solidFill>
                <a:latin typeface="Arial Narrow" panose="020B0606020202030204" pitchFamily="34" charset="0"/>
              </a:rPr>
              <a:t>it’s </a:t>
            </a:r>
            <a:r>
              <a:rPr lang="en-US" sz="4000" spc="-40" dirty="0">
                <a:solidFill>
                  <a:schemeClr val="bg1">
                    <a:lumMod val="85000"/>
                  </a:schemeClr>
                </a:solidFill>
                <a:latin typeface="Arial Narrow" panose="020B0606020202030204" pitchFamily="34" charset="0"/>
              </a:rPr>
              <a:t>highe</a:t>
            </a:r>
            <a:r>
              <a:rPr lang="en-US" sz="4000" spc="-80" dirty="0">
                <a:solidFill>
                  <a:schemeClr val="bg1">
                    <a:lumMod val="85000"/>
                  </a:schemeClr>
                </a:solidFill>
                <a:latin typeface="Arial Narrow" panose="020B0606020202030204" pitchFamily="34" charset="0"/>
              </a:rPr>
              <a:t>r</a:t>
            </a:r>
            <a:r>
              <a:rPr lang="en-US" sz="4000" spc="-40" dirty="0">
                <a:solidFill>
                  <a:schemeClr val="bg1">
                    <a:lumMod val="85000"/>
                  </a:schemeClr>
                </a:solidFill>
                <a:latin typeface="Arial Narrow" panose="020B0606020202030204" pitchFamily="34" charset="0"/>
              </a:rPr>
              <a:t>-</a:t>
            </a:r>
            <a:r>
              <a:rPr lang="en-US" sz="4000" spc="-90" dirty="0">
                <a:solidFill>
                  <a:schemeClr val="bg1">
                    <a:lumMod val="85000"/>
                  </a:schemeClr>
                </a:solidFill>
                <a:latin typeface="Arial Narrow" panose="020B0606020202030204" pitchFamily="34" charset="0"/>
              </a:rPr>
              <a:t>leve</a:t>
            </a:r>
            <a:r>
              <a:rPr lang="en-US" sz="4000" spc="-40" dirty="0">
                <a:solidFill>
                  <a:schemeClr val="bg1">
                    <a:lumMod val="85000"/>
                  </a:schemeClr>
                </a:solidFill>
                <a:latin typeface="Arial Narrow" panose="020B0606020202030204" pitchFamily="34" charset="0"/>
              </a:rPr>
              <a:t>l than</a:t>
            </a:r>
            <a:r>
              <a:rPr lang="en-US" sz="3600" spc="-40" dirty="0">
                <a:solidFill>
                  <a:schemeClr val="bg1">
                    <a:lumMod val="85000"/>
                  </a:schemeClr>
                </a:solidFill>
                <a:latin typeface="Arial Narrow" panose="020B0606020202030204" pitchFamily="34" charset="0"/>
              </a:rPr>
              <a:t> </a:t>
            </a:r>
            <a:r>
              <a:rPr lang="en-US" sz="4000" spc="-150" dirty="0">
                <a:solidFill>
                  <a:schemeClr val="bg1">
                    <a:lumMod val="85000"/>
                  </a:schemeClr>
                </a:solidFill>
                <a:latin typeface="Arial Narrow" panose="020B0606020202030204" pitchFamily="34" charset="0"/>
              </a:rPr>
              <a:t>C</a:t>
            </a:r>
            <a:r>
              <a:rPr lang="en-US" sz="4000" spc="-40" dirty="0">
                <a:solidFill>
                  <a:schemeClr val="bg1">
                    <a:lumMod val="85000"/>
                  </a:schemeClr>
                </a:solidFill>
                <a:latin typeface="Arial Narrow" panose="020B0606020202030204" pitchFamily="34" charset="0"/>
              </a:rPr>
              <a:t>,</a:t>
            </a:r>
            <a:r>
              <a:rPr lang="en-US" sz="3200" spc="-40" dirty="0">
                <a:solidFill>
                  <a:schemeClr val="bg1">
                    <a:lumMod val="85000"/>
                  </a:schemeClr>
                </a:solidFill>
                <a:latin typeface="Arial Narrow" panose="020B0606020202030204" pitchFamily="34" charset="0"/>
              </a:rPr>
              <a:t> </a:t>
            </a:r>
            <a:r>
              <a:rPr lang="en-US" sz="4000" spc="-40" dirty="0">
                <a:solidFill>
                  <a:schemeClr val="bg1">
                    <a:lumMod val="85000"/>
                  </a:schemeClr>
                </a:solidFill>
                <a:latin typeface="Arial Narrow" panose="020B0606020202030204" pitchFamily="34" charset="0"/>
              </a:rPr>
              <a:t>C+</a:t>
            </a:r>
            <a:r>
              <a:rPr lang="en-US" sz="4000" spc="-240" dirty="0">
                <a:solidFill>
                  <a:schemeClr val="bg1">
                    <a:lumMod val="85000"/>
                  </a:schemeClr>
                </a:solidFill>
                <a:latin typeface="Arial Narrow" panose="020B0606020202030204" pitchFamily="34" charset="0"/>
              </a:rPr>
              <a:t>+</a:t>
            </a:r>
            <a:r>
              <a:rPr lang="en-US" sz="4000" spc="-40" dirty="0">
                <a:solidFill>
                  <a:schemeClr val="bg1">
                    <a:lumMod val="85000"/>
                  </a:schemeClr>
                </a:solidFill>
                <a:latin typeface="Arial Narrow" panose="020B0606020202030204" pitchFamily="34" charset="0"/>
              </a:rPr>
              <a:t>,</a:t>
            </a:r>
            <a:r>
              <a:rPr lang="en-US" sz="3200" spc="-40" dirty="0">
                <a:solidFill>
                  <a:schemeClr val="bg1">
                    <a:lumMod val="85000"/>
                  </a:schemeClr>
                </a:solidFill>
                <a:latin typeface="Arial Narrow" panose="020B0606020202030204" pitchFamily="34" charset="0"/>
              </a:rPr>
              <a:t> </a:t>
            </a:r>
            <a:r>
              <a:rPr lang="en-US" sz="4000" spc="-70" dirty="0">
                <a:solidFill>
                  <a:schemeClr val="bg1">
                    <a:lumMod val="85000"/>
                  </a:schemeClr>
                </a:solidFill>
                <a:latin typeface="Arial Narrow" panose="020B0606020202030204" pitchFamily="34" charset="0"/>
              </a:rPr>
              <a:t>Jav</a:t>
            </a:r>
            <a:r>
              <a:rPr lang="en-US" sz="4000" spc="-40" dirty="0">
                <a:solidFill>
                  <a:schemeClr val="bg1">
                    <a:lumMod val="85000"/>
                  </a:schemeClr>
                </a:solidFill>
                <a:latin typeface="Arial Narrow" panose="020B0606020202030204" pitchFamily="34" charset="0"/>
              </a:rPr>
              <a:t>a,</a:t>
            </a:r>
            <a:r>
              <a:rPr lang="en-US" sz="3200" spc="-40" dirty="0">
                <a:solidFill>
                  <a:schemeClr val="bg1">
                    <a:lumMod val="85000"/>
                  </a:schemeClr>
                </a:solidFill>
                <a:latin typeface="Arial Narrow" panose="020B0606020202030204" pitchFamily="34" charset="0"/>
              </a:rPr>
              <a:t> </a:t>
            </a:r>
            <a:r>
              <a:rPr lang="en-US" sz="4000" spc="-40" dirty="0">
                <a:solidFill>
                  <a:schemeClr val="bg1">
                    <a:lumMod val="85000"/>
                  </a:schemeClr>
                </a:solidFill>
                <a:latin typeface="Arial Narrow" panose="020B0606020202030204" pitchFamily="34" charset="0"/>
              </a:rPr>
              <a:t>et</a:t>
            </a:r>
            <a:r>
              <a:rPr lang="en-US" sz="4000" spc="-100" dirty="0">
                <a:solidFill>
                  <a:schemeClr val="bg1">
                    <a:lumMod val="85000"/>
                  </a:schemeClr>
                </a:solidFill>
                <a:latin typeface="Arial Narrow" panose="020B0606020202030204" pitchFamily="34" charset="0"/>
              </a:rPr>
              <a:t>c</a:t>
            </a:r>
            <a:r>
              <a:rPr lang="en-US" sz="4000" spc="-40" dirty="0">
                <a:solidFill>
                  <a:schemeClr val="bg1">
                    <a:lumMod val="85000"/>
                  </a:schemeClr>
                </a:solidFill>
                <a:latin typeface="Arial Narrow" panose="020B0606020202030204" pitchFamily="34" charset="0"/>
              </a:rPr>
              <a:t>.</a:t>
            </a:r>
          </a:p>
          <a:p>
            <a:pPr marL="746125" lvl="2">
              <a:lnSpc>
                <a:spcPct val="96000"/>
              </a:lnSpc>
            </a:pPr>
            <a:r>
              <a:rPr lang="en-US" sz="3800" dirty="0">
                <a:solidFill>
                  <a:schemeClr val="bg1">
                    <a:lumMod val="85000"/>
                  </a:schemeClr>
                </a:solidFill>
                <a:latin typeface="Arial Narrow" panose="020B0606020202030204" pitchFamily="34" charset="0"/>
              </a:rPr>
              <a:t>And </a:t>
            </a:r>
            <a:r>
              <a:rPr lang="en-US" sz="3800" i="1" dirty="0">
                <a:solidFill>
                  <a:schemeClr val="bg1">
                    <a:lumMod val="85000"/>
                  </a:schemeClr>
                </a:solidFill>
                <a:latin typeface="Arial Narrow" panose="020B0606020202030204" pitchFamily="34" charset="0"/>
              </a:rPr>
              <a:t>that</a:t>
            </a:r>
            <a:r>
              <a:rPr lang="en-US" sz="3800" dirty="0">
                <a:solidFill>
                  <a:schemeClr val="bg1">
                    <a:lumMod val="85000"/>
                  </a:schemeClr>
                </a:solidFill>
                <a:latin typeface="Arial Narrow" panose="020B0606020202030204" pitchFamily="34" charset="0"/>
              </a:rPr>
              <a:t> means:</a:t>
            </a:r>
          </a:p>
          <a:p>
            <a:pPr marL="1203325" lvl="3" indent="-457200">
              <a:lnSpc>
                <a:spcPct val="96000"/>
              </a:lnSpc>
              <a:buNone/>
            </a:pPr>
            <a:r>
              <a:rPr lang="en-US" sz="2800" b="1" baseline="20000" dirty="0">
                <a:solidFill>
                  <a:schemeClr val="bg1">
                    <a:lumMod val="85000"/>
                  </a:schemeClr>
                </a:solidFill>
                <a:latin typeface="Arial Narrow" panose="020B0606020202030204" pitchFamily="34" charset="0"/>
                <a:sym typeface="Wingdings" panose="05000000000000000000" pitchFamily="2" charset="2"/>
              </a:rPr>
              <a:t></a:t>
            </a:r>
            <a:r>
              <a:rPr lang="en-US" sz="3600" baseline="20000" dirty="0">
                <a:solidFill>
                  <a:schemeClr val="bg1">
                    <a:lumMod val="85000"/>
                  </a:schemeClr>
                </a:solidFill>
                <a:latin typeface="Arial Narrow" panose="020B0606020202030204" pitchFamily="34" charset="0"/>
                <a:sym typeface="Wingdings" panose="05000000000000000000" pitchFamily="2" charset="2"/>
              </a:rPr>
              <a:t> </a:t>
            </a:r>
            <a:r>
              <a:rPr lang="en-US" sz="3600" dirty="0">
                <a:solidFill>
                  <a:schemeClr val="bg1">
                    <a:lumMod val="85000"/>
                  </a:schemeClr>
                </a:solidFill>
                <a:latin typeface="Arial Narrow" panose="020B0606020202030204" pitchFamily="34" charset="0"/>
              </a:rPr>
              <a:t>It requires less coding to implement an algorithm.</a:t>
            </a:r>
          </a:p>
          <a:p>
            <a:pPr marL="1203325" lvl="3" indent="-457200">
              <a:lnSpc>
                <a:spcPct val="96000"/>
              </a:lnSpc>
              <a:buNone/>
            </a:pPr>
            <a:r>
              <a:rPr lang="en-US" sz="2800" b="1" baseline="20000" dirty="0">
                <a:solidFill>
                  <a:srgbClr val="FF000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spc="-20" dirty="0">
                <a:solidFill>
                  <a:srgbClr val="FF0000"/>
                </a:solidFill>
                <a:latin typeface="Arial Narrow" panose="020B0606020202030204" pitchFamily="34" charset="0"/>
              </a:rPr>
              <a:t>The</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compiler</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has</a:t>
            </a:r>
            <a:r>
              <a:rPr lang="en-US" sz="3200" spc="-20" dirty="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work more</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get</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an</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executable.</a:t>
            </a:r>
          </a:p>
          <a:p>
            <a:pPr marL="1262063" lvl="4">
              <a:lnSpc>
                <a:spcPct val="96000"/>
              </a:lnSpc>
            </a:pPr>
            <a:r>
              <a:rPr lang="en-US" sz="3600" spc="-20" dirty="0">
                <a:latin typeface="Arial Narrow" panose="020B0606020202030204" pitchFamily="34" charset="0"/>
              </a:rPr>
              <a:t>A</a:t>
            </a:r>
            <a:r>
              <a:rPr lang="en-US" sz="3600" spc="-50" dirty="0">
                <a:latin typeface="Arial Narrow" panose="020B0606020202030204" pitchFamily="34" charset="0"/>
              </a:rPr>
              <a:t>n</a:t>
            </a:r>
            <a:r>
              <a:rPr lang="en-US" sz="3600" spc="-20" dirty="0">
                <a:latin typeface="Arial Narrow" panose="020B0606020202030204" pitchFamily="34" charset="0"/>
              </a:rPr>
              <a:t>d if t</a:t>
            </a:r>
            <a:r>
              <a:rPr lang="en-US" sz="3600" spc="-50" dirty="0">
                <a:latin typeface="Arial Narrow" panose="020B0606020202030204" pitchFamily="34" charset="0"/>
              </a:rPr>
              <a:t>h</a:t>
            </a:r>
            <a:r>
              <a:rPr lang="en-US" sz="3600" spc="-20" dirty="0">
                <a:latin typeface="Arial Narrow" panose="020B0606020202030204" pitchFamily="34" charset="0"/>
              </a:rPr>
              <a:t>e</a:t>
            </a:r>
            <a:r>
              <a:rPr lang="en-US" sz="3200" spc="-20" dirty="0">
                <a:latin typeface="Arial Narrow" panose="020B0606020202030204" pitchFamily="34" charset="0"/>
              </a:rPr>
              <a:t> </a:t>
            </a:r>
            <a:r>
              <a:rPr lang="en-US" sz="3600" spc="-20" dirty="0">
                <a:latin typeface="Arial Narrow" panose="020B0606020202030204" pitchFamily="34" charset="0"/>
              </a:rPr>
              <a:t>c</a:t>
            </a:r>
            <a:r>
              <a:rPr lang="en-US" sz="3600" spc="-50" dirty="0">
                <a:latin typeface="Arial Narrow" panose="020B0606020202030204" pitchFamily="34" charset="0"/>
              </a:rPr>
              <a:t>om</a:t>
            </a:r>
            <a:r>
              <a:rPr lang="en-US" sz="3600" spc="-20" dirty="0">
                <a:latin typeface="Arial Narrow" panose="020B0606020202030204" pitchFamily="34" charset="0"/>
              </a:rPr>
              <a:t>piler</a:t>
            </a:r>
            <a:r>
              <a:rPr lang="en-US" sz="3200" spc="-20" dirty="0">
                <a:latin typeface="Arial Narrow" panose="020B0606020202030204" pitchFamily="34" charset="0"/>
              </a:rPr>
              <a:t> </a:t>
            </a:r>
            <a:r>
              <a:rPr lang="en-US" sz="3600" spc="-70" dirty="0">
                <a:latin typeface="Arial Narrow" panose="020B0606020202030204" pitchFamily="34" charset="0"/>
              </a:rPr>
              <a:t>d</a:t>
            </a:r>
            <a:r>
              <a:rPr lang="en-US" sz="3600" spc="-20" dirty="0">
                <a:latin typeface="Arial Narrow" panose="020B0606020202030204" pitchFamily="34" charset="0"/>
              </a:rPr>
              <a:t>oes the </a:t>
            </a:r>
            <a:r>
              <a:rPr lang="en-US" sz="3600" spc="-60" dirty="0">
                <a:latin typeface="Arial Narrow" panose="020B0606020202030204" pitchFamily="34" charset="0"/>
              </a:rPr>
              <a:t>wo</a:t>
            </a:r>
            <a:r>
              <a:rPr lang="en-US" sz="3600" spc="-20" dirty="0">
                <a:latin typeface="Arial Narrow" panose="020B0606020202030204" pitchFamily="34" charset="0"/>
              </a:rPr>
              <a:t>r</a:t>
            </a:r>
            <a:r>
              <a:rPr lang="en-US" sz="3600" spc="-220" dirty="0">
                <a:latin typeface="Arial Narrow" panose="020B0606020202030204" pitchFamily="34" charset="0"/>
              </a:rPr>
              <a:t>k</a:t>
            </a:r>
            <a:r>
              <a:rPr lang="en-US" sz="3600" spc="-20" dirty="0">
                <a:latin typeface="Arial Narrow" panose="020B0606020202030204" pitchFamily="34" charset="0"/>
              </a:rPr>
              <a:t>,</a:t>
            </a:r>
            <a:r>
              <a:rPr lang="en-US" sz="2400" spc="-20" dirty="0">
                <a:latin typeface="Arial Narrow" panose="020B0606020202030204" pitchFamily="34" charset="0"/>
              </a:rPr>
              <a:t> </a:t>
            </a:r>
            <a:r>
              <a:rPr lang="en-US" sz="3600" dirty="0">
                <a:latin typeface="Arial Narrow" panose="020B0606020202030204" pitchFamily="34" charset="0"/>
              </a:rPr>
              <a:t>t</a:t>
            </a:r>
            <a:r>
              <a:rPr lang="en-US" sz="3600" spc="-20" dirty="0">
                <a:latin typeface="Arial Narrow" panose="020B0606020202030204" pitchFamily="34" charset="0"/>
              </a:rPr>
              <a:t>hen</a:t>
            </a:r>
            <a:r>
              <a:rPr lang="en-US" sz="3200" spc="-20" dirty="0">
                <a:latin typeface="Arial Narrow" panose="020B0606020202030204" pitchFamily="34" charset="0"/>
              </a:rPr>
              <a:t> </a:t>
            </a:r>
            <a:r>
              <a:rPr lang="en-US" sz="3600" i="1" spc="-20" dirty="0">
                <a:latin typeface="Arial Narrow" panose="020B0606020202030204" pitchFamily="34" charset="0"/>
              </a:rPr>
              <a:t>that</a:t>
            </a:r>
            <a:r>
              <a:rPr lang="en-US" sz="3600" spc="-20" dirty="0">
                <a:latin typeface="Arial Narrow" panose="020B0606020202030204" pitchFamily="34" charset="0"/>
              </a:rPr>
              <a:t> </a:t>
            </a:r>
            <a:r>
              <a:rPr lang="en-US" sz="3600" spc="-50" dirty="0">
                <a:latin typeface="Arial Narrow" panose="020B0606020202030204" pitchFamily="34" charset="0"/>
              </a:rPr>
              <a:t>m</a:t>
            </a:r>
            <a:r>
              <a:rPr lang="en-US" sz="3600" spc="-20" dirty="0">
                <a:latin typeface="Arial Narrow" panose="020B0606020202030204" pitchFamily="34" charset="0"/>
              </a:rPr>
              <a:t>e</a:t>
            </a:r>
            <a:r>
              <a:rPr lang="en-US" sz="3600" spc="-50" dirty="0">
                <a:latin typeface="Arial Narrow" panose="020B0606020202030204" pitchFamily="34" charset="0"/>
              </a:rPr>
              <a:t>an</a:t>
            </a:r>
            <a:r>
              <a:rPr lang="en-US" sz="3600" spc="-100" dirty="0">
                <a:latin typeface="Arial Narrow" panose="020B0606020202030204" pitchFamily="34" charset="0"/>
              </a:rPr>
              <a:t>s</a:t>
            </a:r>
            <a:r>
              <a:rPr lang="en-US" sz="3600" spc="-20" dirty="0">
                <a:latin typeface="Arial Narrow" panose="020B0606020202030204" pitchFamily="34" charset="0"/>
              </a:rPr>
              <a:t>:</a:t>
            </a:r>
          </a:p>
          <a:p>
            <a:pPr marL="1600200" lvl="5" indent="-288925">
              <a:lnSpc>
                <a:spcPct val="96000"/>
              </a:lnSpc>
              <a:buNone/>
            </a:pPr>
            <a:r>
              <a:rPr lang="en-US" sz="2800" b="1" spc="-20" baseline="20000" dirty="0">
                <a:solidFill>
                  <a:srgbClr val="00B050"/>
                </a:solidFill>
                <a:latin typeface="Arial Narrow" panose="020B0606020202030204" pitchFamily="34" charset="0"/>
                <a:sym typeface="Wingdings" panose="05000000000000000000" pitchFamily="2" charset="2"/>
              </a:rPr>
              <a:t></a:t>
            </a:r>
            <a:r>
              <a:rPr lang="en-US" sz="3600" spc="-20" dirty="0">
                <a:solidFill>
                  <a:srgbClr val="00B050"/>
                </a:solidFill>
                <a:latin typeface="Arial Narrow" panose="020B0606020202030204" pitchFamily="34" charset="0"/>
                <a:sym typeface="Wingdings" panose="05000000000000000000" pitchFamily="2" charset="2"/>
              </a:rPr>
              <a:t> </a:t>
            </a:r>
            <a:r>
              <a:rPr lang="en-US" sz="3600" spc="-10" dirty="0">
                <a:solidFill>
                  <a:srgbClr val="00B050"/>
                </a:solidFill>
                <a:latin typeface="Arial Narrow" panose="020B0606020202030204" pitchFamily="34" charset="0"/>
              </a:rPr>
              <a:t>I</a:t>
            </a:r>
            <a:r>
              <a:rPr lang="en-US" sz="3600" spc="-50" dirty="0">
                <a:solidFill>
                  <a:srgbClr val="00B050"/>
                </a:solidFill>
                <a:latin typeface="Arial Narrow" panose="020B0606020202030204" pitchFamily="34" charset="0"/>
              </a:rPr>
              <a:t>t won’t have </a:t>
            </a:r>
            <a:r>
              <a:rPr lang="en-US" sz="3600" spc="-30" dirty="0">
                <a:solidFill>
                  <a:srgbClr val="00B050"/>
                </a:solidFill>
                <a:latin typeface="Arial Narrow" panose="020B0606020202030204" pitchFamily="34" charset="0"/>
              </a:rPr>
              <a:t>bugs in </a:t>
            </a:r>
            <a:r>
              <a:rPr lang="en-US" sz="3600" dirty="0">
                <a:solidFill>
                  <a:srgbClr val="00B050"/>
                </a:solidFill>
                <a:latin typeface="Arial Narrow" panose="020B0606020202030204" pitchFamily="34" charset="0"/>
              </a:rPr>
              <a:t>t</a:t>
            </a:r>
            <a:r>
              <a:rPr lang="en-US" sz="3600" spc="-50" dirty="0">
                <a:solidFill>
                  <a:srgbClr val="00B050"/>
                </a:solidFill>
                <a:latin typeface="Arial Narrow" panose="020B0606020202030204" pitchFamily="34" charset="0"/>
              </a:rPr>
              <a:t>hose pla</a:t>
            </a:r>
            <a:r>
              <a:rPr lang="en-US" sz="3600" spc="-10" dirty="0">
                <a:solidFill>
                  <a:srgbClr val="00B050"/>
                </a:solidFill>
                <a:latin typeface="Arial Narrow" panose="020B0606020202030204" pitchFamily="34" charset="0"/>
              </a:rPr>
              <a:t>c</a:t>
            </a:r>
            <a:r>
              <a:rPr lang="en-US" sz="3600" spc="-50" dirty="0">
                <a:solidFill>
                  <a:srgbClr val="00B050"/>
                </a:solidFill>
                <a:latin typeface="Arial Narrow" panose="020B0606020202030204" pitchFamily="34" charset="0"/>
              </a:rPr>
              <a:t>es (I mean, in </a:t>
            </a:r>
            <a:r>
              <a:rPr lang="en-US" sz="3600" dirty="0" smtClean="0">
                <a:solidFill>
                  <a:srgbClr val="00B050"/>
                </a:solidFill>
                <a:latin typeface="Arial Narrow" panose="020B0606020202030204" pitchFamily="34" charset="0"/>
              </a:rPr>
              <a:t>t</a:t>
            </a:r>
            <a:r>
              <a:rPr lang="en-US" sz="3600" spc="-50" dirty="0" smtClean="0">
                <a:solidFill>
                  <a:srgbClr val="00B050"/>
                </a:solidFill>
                <a:latin typeface="Arial Narrow" panose="020B0606020202030204" pitchFamily="34" charset="0"/>
              </a:rPr>
              <a:t>he</a:t>
            </a:r>
            <a:br>
              <a:rPr lang="en-US" sz="3600" spc="-50" dirty="0" smtClean="0">
                <a:solidFill>
                  <a:srgbClr val="00B050"/>
                </a:solidFill>
                <a:latin typeface="Arial Narrow" panose="020B0606020202030204" pitchFamily="34" charset="0"/>
              </a:rPr>
            </a:br>
            <a:r>
              <a:rPr lang="en-US" sz="3600" spc="-20" dirty="0" smtClean="0">
                <a:solidFill>
                  <a:srgbClr val="00B050"/>
                </a:solidFill>
                <a:latin typeface="Arial Narrow" panose="020B0606020202030204" pitchFamily="34" charset="0"/>
              </a:rPr>
              <a:t>places </a:t>
            </a:r>
            <a:r>
              <a:rPr lang="en-US" sz="3600" spc="-20" dirty="0">
                <a:solidFill>
                  <a:srgbClr val="00B050"/>
                </a:solidFill>
                <a:latin typeface="Arial Narrow" panose="020B0606020202030204" pitchFamily="34" charset="0"/>
              </a:rPr>
              <a:t>with com</a:t>
            </a:r>
            <a:r>
              <a:rPr lang="en-US" sz="3600" spc="-10" dirty="0">
                <a:solidFill>
                  <a:srgbClr val="00B050"/>
                </a:solidFill>
                <a:latin typeface="Arial Narrow" panose="020B0606020202030204" pitchFamily="34" charset="0"/>
              </a:rPr>
              <a:t>pile</a:t>
            </a:r>
            <a:r>
              <a:rPr lang="en-US" sz="3600" spc="-20" dirty="0">
                <a:solidFill>
                  <a:srgbClr val="00B050"/>
                </a:solidFill>
                <a:latin typeface="Arial Narrow" panose="020B0606020202030204" pitchFamily="34" charset="0"/>
              </a:rPr>
              <a:t>r-generated low-level </a:t>
            </a:r>
            <a:r>
              <a:rPr lang="en-US" sz="3600" dirty="0">
                <a:solidFill>
                  <a:srgbClr val="00B050"/>
                </a:solidFill>
                <a:latin typeface="Arial Narrow" panose="020B0606020202030204" pitchFamily="34" charset="0"/>
              </a:rPr>
              <a:t>stu</a:t>
            </a:r>
            <a:r>
              <a:rPr lang="en-US" sz="3600" spc="100" dirty="0">
                <a:solidFill>
                  <a:srgbClr val="00B050"/>
                </a:solidFill>
                <a:latin typeface="Arial Narrow" panose="020B0606020202030204" pitchFamily="34" charset="0"/>
              </a:rPr>
              <a:t>ff</a:t>
            </a:r>
            <a:r>
              <a:rPr lang="en-US" sz="3600" spc="-20" dirty="0">
                <a:solidFill>
                  <a:srgbClr val="00B050"/>
                </a:solidFill>
                <a:latin typeface="Arial Narrow" panose="020B0606020202030204" pitchFamily="34" charset="0"/>
              </a:rPr>
              <a:t>). </a:t>
            </a:r>
          </a:p>
          <a:p>
            <a:pPr marL="1600200" lvl="5" indent="-288925">
              <a:lnSpc>
                <a:spcPct val="96000"/>
              </a:lnSpc>
              <a:buNone/>
            </a:pPr>
            <a:r>
              <a:rPr lang="en-US" sz="2800" b="1" spc="-20" baseline="20000" dirty="0">
                <a:solidFill>
                  <a:srgbClr val="FF0000"/>
                </a:solidFill>
                <a:latin typeface="Arial Narrow" panose="020B0606020202030204" pitchFamily="34" charset="0"/>
                <a:sym typeface="Wingdings" panose="05000000000000000000" pitchFamily="2" charset="2"/>
              </a:rPr>
              <a:t></a:t>
            </a:r>
            <a:r>
              <a:rPr lang="en-US" sz="2800" spc="-20" dirty="0">
                <a:solidFill>
                  <a:srgbClr val="FF0000"/>
                </a:solidFill>
                <a:latin typeface="Arial Narrow" panose="020B0606020202030204" pitchFamily="34" charset="0"/>
                <a:sym typeface="Wingdings" panose="05000000000000000000" pitchFamily="2" charset="2"/>
              </a:rPr>
              <a:t> </a:t>
            </a:r>
            <a:r>
              <a:rPr lang="en-US" sz="3600" spc="-10" dirty="0">
                <a:solidFill>
                  <a:srgbClr val="FF0000"/>
                </a:solidFill>
                <a:latin typeface="Arial Narrow" panose="020B0606020202030204" pitchFamily="34" charset="0"/>
              </a:rPr>
              <a:t>But the executable might be less efficient. </a:t>
            </a:r>
          </a:p>
        </p:txBody>
      </p:sp>
    </p:spTree>
    <p:extLst>
      <p:ext uri="{BB962C8B-B14F-4D97-AF65-F5344CB8AC3E}">
        <p14:creationId xmlns:p14="http://schemas.microsoft.com/office/powerpoint/2010/main" val="34188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What Is A High Level Language?</a:t>
            </a:r>
          </a:p>
        </p:txBody>
      </p:sp>
      <p:sp>
        <p:nvSpPr>
          <p:cNvPr id="3" name="Content Placeholder 2"/>
          <p:cNvSpPr>
            <a:spLocks noGrp="1"/>
          </p:cNvSpPr>
          <p:nvPr>
            <p:ph idx="1"/>
          </p:nvPr>
        </p:nvSpPr>
        <p:spPr>
          <a:xfrm>
            <a:off x="-1" y="1138990"/>
            <a:ext cx="9729789" cy="5678905"/>
          </a:xfrm>
        </p:spPr>
        <p:txBody>
          <a:bodyPr>
            <a:normAutofit fontScale="92500" lnSpcReduction="20000"/>
          </a:bodyPr>
          <a:lstStyle/>
          <a:p>
            <a:pPr marL="0" indent="0">
              <a:lnSpc>
                <a:spcPct val="96000"/>
              </a:lnSpc>
              <a:buNone/>
            </a:pPr>
            <a:r>
              <a:rPr lang="en-US" sz="3900" dirty="0" smtClean="0">
                <a:solidFill>
                  <a:srgbClr val="FF0000"/>
                </a:solidFill>
                <a:latin typeface="Arial Narrow" panose="020B0606020202030204" pitchFamily="34" charset="0"/>
              </a:rPr>
              <a:t>1940’s</a:t>
            </a:r>
            <a:r>
              <a:rPr lang="en-US" sz="4400" dirty="0">
                <a:solidFill>
                  <a:srgbClr val="FF0000"/>
                </a:solidFill>
                <a:latin typeface="Arial Narrow" panose="020B0606020202030204" pitchFamily="34" charset="0"/>
              </a:rPr>
              <a:t> </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low-level languages (Assembly)</a:t>
            </a:r>
          </a:p>
          <a:p>
            <a:pPr marL="0" indent="0">
              <a:lnSpc>
                <a:spcPct val="96000"/>
              </a:lnSpc>
              <a:buNone/>
            </a:pPr>
            <a:r>
              <a:rPr lang="en-US" sz="3900" dirty="0" smtClean="0">
                <a:solidFill>
                  <a:srgbClr val="FF0000"/>
                </a:solidFill>
                <a:latin typeface="Arial Narrow" panose="020B0606020202030204" pitchFamily="34" charset="0"/>
              </a:rPr>
              <a:t>1950’s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medium-level languages (FORTRAN)</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objects (Lisp)</a:t>
            </a:r>
          </a:p>
          <a:p>
            <a:pPr marL="0" indent="0">
              <a:lnSpc>
                <a:spcPct val="96000"/>
              </a:lnSpc>
              <a:buNone/>
            </a:pPr>
            <a:r>
              <a:rPr lang="en-US" sz="3900" dirty="0" smtClean="0">
                <a:solidFill>
                  <a:srgbClr val="FF0000"/>
                </a:solidFill>
                <a:latin typeface="Arial Narrow" panose="020B0606020202030204" pitchFamily="34" charset="0"/>
              </a:rPr>
              <a:t>1960’s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object-oriented languages (</a:t>
            </a:r>
            <a:r>
              <a:rPr lang="en-US" sz="4400" dirty="0" err="1">
                <a:solidFill>
                  <a:srgbClr val="FF0000"/>
                </a:solidFill>
                <a:latin typeface="Arial Narrow" panose="020B0606020202030204" pitchFamily="34" charset="0"/>
              </a:rPr>
              <a:t>Simula</a:t>
            </a:r>
            <a:r>
              <a:rPr lang="en-US" sz="4400" dirty="0">
                <a:solidFill>
                  <a:srgbClr val="FF0000"/>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garbage collection (Lisp)</a:t>
            </a:r>
          </a:p>
          <a:p>
            <a:pPr marL="0" indent="0">
              <a:lnSpc>
                <a:spcPct val="96000"/>
              </a:lnSpc>
              <a:buNone/>
            </a:pPr>
            <a:r>
              <a:rPr lang="en-US" sz="3900" dirty="0" smtClean="0">
                <a:solidFill>
                  <a:srgbClr val="FF0000"/>
                </a:solidFill>
                <a:latin typeface="Arial Narrow" panose="020B0606020202030204" pitchFamily="34" charset="0"/>
              </a:rPr>
              <a:t>1970’s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scripting 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strong typing</a:t>
            </a:r>
          </a:p>
          <a:p>
            <a:pPr marL="0" indent="0">
              <a:lnSpc>
                <a:spcPct val="96000"/>
              </a:lnSpc>
              <a:buNone/>
            </a:pPr>
            <a:r>
              <a:rPr lang="en-US" sz="3900" dirty="0" smtClean="0">
                <a:solidFill>
                  <a:srgbClr val="FF0000"/>
                </a:solidFill>
                <a:latin typeface="Arial Narrow" panose="020B0606020202030204" pitchFamily="34" charset="0"/>
              </a:rPr>
              <a:t>1980’s</a:t>
            </a:r>
            <a:r>
              <a:rPr lang="en-US" sz="4400" dirty="0" smtClean="0">
                <a:solidFill>
                  <a:srgbClr val="FF0000"/>
                </a:solidFill>
                <a:latin typeface="Arial Narrow" panose="020B0606020202030204" pitchFamily="34" charset="0"/>
              </a:rPr>
              <a:t>  First </a:t>
            </a:r>
            <a:r>
              <a:rPr lang="en-US" sz="4400" b="1" dirty="0">
                <a:solidFill>
                  <a:srgbClr val="FF0000"/>
                </a:solidFill>
                <a:latin typeface="Arial Narrow" panose="020B0606020202030204" pitchFamily="34" charset="0"/>
              </a:rPr>
              <a:t>high level languages </a:t>
            </a:r>
            <a:r>
              <a:rPr lang="en-US" sz="4400" dirty="0">
                <a:solidFill>
                  <a:srgbClr val="FF0000"/>
                </a:solidFill>
                <a:latin typeface="Arial Narrow" panose="020B0606020202030204" pitchFamily="34" charset="0"/>
              </a:rPr>
              <a:t>(Perl)</a:t>
            </a:r>
          </a:p>
          <a:p>
            <a:pPr marL="0" indent="0">
              <a:lnSpc>
                <a:spcPct val="96000"/>
              </a:lnSpc>
              <a:buNone/>
            </a:pPr>
            <a:r>
              <a:rPr lang="en-US" sz="3900" dirty="0" smtClean="0">
                <a:solidFill>
                  <a:srgbClr val="FF0000"/>
                </a:solidFill>
                <a:latin typeface="Arial Narrow" panose="020B0606020202030204" pitchFamily="34" charset="0"/>
              </a:rPr>
              <a:t>1990’s</a:t>
            </a:r>
            <a:r>
              <a:rPr lang="en-US" sz="4400" dirty="0" smtClean="0">
                <a:solidFill>
                  <a:srgbClr val="FF0000"/>
                </a:solidFill>
                <a:latin typeface="Arial Narrow" panose="020B0606020202030204" pitchFamily="34" charset="0"/>
              </a:rPr>
              <a:t>  More </a:t>
            </a:r>
            <a:r>
              <a:rPr lang="en-US" sz="4400" dirty="0">
                <a:solidFill>
                  <a:srgbClr val="FF0000"/>
                </a:solidFill>
                <a:latin typeface="Arial Narrow" panose="020B0606020202030204" pitchFamily="34" charset="0"/>
              </a:rPr>
              <a:t>high level languages (</a:t>
            </a:r>
            <a:r>
              <a:rPr lang="en-US" sz="4400" b="1" dirty="0">
                <a:solidFill>
                  <a:srgbClr val="FF0000"/>
                </a:solidFill>
                <a:latin typeface="Arial Narrow" panose="020B0606020202030204" pitchFamily="34" charset="0"/>
              </a:rPr>
              <a:t>Python</a:t>
            </a:r>
            <a:r>
              <a:rPr lang="en-US" sz="4400" dirty="0">
                <a:solidFill>
                  <a:srgbClr val="FF0000"/>
                </a:solidFill>
                <a:latin typeface="Arial Narrow" panose="020B0606020202030204" pitchFamily="34" charset="0"/>
              </a:rPr>
              <a:t>, PHP, </a:t>
            </a:r>
            <a:br>
              <a:rPr lang="en-US" sz="4400" dirty="0">
                <a:solidFill>
                  <a:srgbClr val="FF0000"/>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Ruby</a:t>
            </a:r>
            <a:r>
              <a:rPr lang="en-US" sz="4400" dirty="0">
                <a:solidFill>
                  <a:srgbClr val="FF0000"/>
                </a:solidFill>
                <a:latin typeface="Arial Narrow" panose="020B0606020202030204" pitchFamily="34" charset="0"/>
              </a:rPr>
              <a:t>, Visual Basic, etc.)</a:t>
            </a:r>
          </a:p>
        </p:txBody>
      </p:sp>
      <p:sp>
        <p:nvSpPr>
          <p:cNvPr id="17" name="Content Placeholder 2"/>
          <p:cNvSpPr txBox="1">
            <a:spLocks/>
          </p:cNvSpPr>
          <p:nvPr/>
        </p:nvSpPr>
        <p:spPr>
          <a:xfrm>
            <a:off x="-1" y="1138990"/>
            <a:ext cx="9729789" cy="5678905"/>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1940’s</a:t>
            </a:r>
            <a:r>
              <a:rPr lang="en-US" sz="4400" dirty="0" smtClean="0">
                <a:solidFill>
                  <a:schemeClr val="bg1">
                    <a:lumMod val="95000"/>
                  </a:schemeClr>
                </a:solidFill>
                <a:latin typeface="Arial Narrow" panose="020B0606020202030204" pitchFamily="34" charset="0"/>
              </a:rPr>
              <a:t>  First low-level languages (Assembly)</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1950’s</a:t>
            </a:r>
            <a:r>
              <a:rPr lang="en-US" sz="4400" dirty="0" smtClean="0">
                <a:solidFill>
                  <a:schemeClr val="bg1">
                    <a:lumMod val="95000"/>
                  </a:schemeClr>
                </a:solidFill>
                <a:latin typeface="Arial Narrow" panose="020B0606020202030204" pitchFamily="34" charset="0"/>
              </a:rPr>
              <a:t>  First medium-level languages (FORTRAN)</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objects</a:t>
            </a:r>
            <a:r>
              <a:rPr lang="en-US" sz="4400" dirty="0" smtClean="0">
                <a:solidFill>
                  <a:schemeClr val="bg1">
                    <a:lumMod val="95000"/>
                  </a:schemeClr>
                </a:solidFill>
                <a:latin typeface="Arial Narrow" panose="020B0606020202030204" pitchFamily="34" charset="0"/>
              </a:rPr>
              <a:t> (Lisp)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1960’s</a:t>
            </a:r>
            <a:r>
              <a:rPr lang="en-US" sz="4400" dirty="0" smtClean="0">
                <a:solidFill>
                  <a:schemeClr val="bg1">
                    <a:lumMod val="95000"/>
                  </a:schemeClr>
                </a:solidFill>
                <a:latin typeface="Arial Narrow" panose="020B0606020202030204" pitchFamily="34" charset="0"/>
              </a:rPr>
              <a:t>  First </a:t>
            </a:r>
            <a:r>
              <a:rPr lang="en-US" sz="4400" dirty="0" smtClean="0">
                <a:solidFill>
                  <a:srgbClr val="008000"/>
                </a:solidFill>
                <a:latin typeface="Arial Narrow" panose="020B0606020202030204" pitchFamily="34" charset="0"/>
              </a:rPr>
              <a:t>object-oriented</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languages (</a:t>
            </a:r>
            <a:r>
              <a:rPr lang="en-US" sz="4400" dirty="0" err="1" smtClean="0">
                <a:solidFill>
                  <a:schemeClr val="bg1">
                    <a:lumMod val="95000"/>
                  </a:schemeClr>
                </a:solidFill>
                <a:latin typeface="Arial Narrow" panose="020B0606020202030204" pitchFamily="34" charset="0"/>
              </a:rPr>
              <a:t>Simula</a:t>
            </a:r>
            <a:r>
              <a:rPr lang="en-US" sz="4400" dirty="0" smtClean="0">
                <a:solidFill>
                  <a:schemeClr val="bg1">
                    <a:lumMod val="95000"/>
                  </a:schemeClr>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garbage collection</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1970’s</a:t>
            </a:r>
            <a:r>
              <a:rPr lang="en-US" sz="4400" dirty="0" smtClean="0">
                <a:solidFill>
                  <a:schemeClr val="bg1">
                    <a:lumMod val="95000"/>
                  </a:schemeClr>
                </a:solidFill>
                <a:latin typeface="Arial Narrow" panose="020B0606020202030204" pitchFamily="34" charset="0"/>
              </a:rPr>
              <a:t>  First </a:t>
            </a:r>
            <a:r>
              <a:rPr lang="en-US" sz="4400" dirty="0" smtClean="0">
                <a:solidFill>
                  <a:srgbClr val="008000"/>
                </a:solidFill>
                <a:latin typeface="Arial Narrow" panose="020B0606020202030204" pitchFamily="34" charset="0"/>
              </a:rPr>
              <a:t>scripting</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strong typing</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1980’s</a:t>
            </a:r>
            <a:r>
              <a:rPr lang="en-US" sz="4400" dirty="0" smtClean="0">
                <a:solidFill>
                  <a:schemeClr val="bg1">
                    <a:lumMod val="95000"/>
                  </a:schemeClr>
                </a:solidFill>
                <a:latin typeface="Arial Narrow" panose="020B0606020202030204" pitchFamily="34" charset="0"/>
              </a:rPr>
              <a:t>  First </a:t>
            </a:r>
            <a:r>
              <a:rPr lang="en-US" sz="4400" b="1" dirty="0" smtClean="0">
                <a:solidFill>
                  <a:srgbClr val="008000"/>
                </a:solidFill>
                <a:latin typeface="Arial Narrow" panose="020B0606020202030204" pitchFamily="34" charset="0"/>
              </a:rPr>
              <a:t>high level </a:t>
            </a:r>
            <a:r>
              <a:rPr lang="en-US" sz="4400" b="1" dirty="0" smtClean="0">
                <a:solidFill>
                  <a:schemeClr val="bg1">
                    <a:lumMod val="95000"/>
                  </a:schemeClr>
                </a:solidFill>
                <a:latin typeface="Arial Narrow" panose="020B0606020202030204" pitchFamily="34" charset="0"/>
              </a:rPr>
              <a:t>languages </a:t>
            </a:r>
            <a:r>
              <a:rPr lang="en-US" sz="4400" dirty="0" smtClean="0">
                <a:solidFill>
                  <a:schemeClr val="bg1">
                    <a:lumMod val="95000"/>
                  </a:schemeClr>
                </a:solidFill>
                <a:latin typeface="Arial Narrow" panose="020B0606020202030204" pitchFamily="34" charset="0"/>
              </a:rPr>
              <a:t>(Perl)</a:t>
            </a:r>
          </a:p>
          <a:p>
            <a:pPr marL="0" indent="0">
              <a:lnSpc>
                <a:spcPct val="96000"/>
              </a:lnSpc>
              <a:buNone/>
            </a:pPr>
            <a:r>
              <a:rPr lang="en-US" sz="3900" dirty="0" smtClean="0">
                <a:solidFill>
                  <a:schemeClr val="bg1">
                    <a:lumMod val="95000"/>
                  </a:schemeClr>
                </a:solidFill>
                <a:latin typeface="Arial Narrow" panose="020B0606020202030204" pitchFamily="34" charset="0"/>
              </a:rPr>
              <a:t>1990’s</a:t>
            </a:r>
            <a:r>
              <a:rPr lang="en-US" sz="4400" dirty="0" smtClean="0">
                <a:solidFill>
                  <a:schemeClr val="bg1">
                    <a:lumMod val="95000"/>
                  </a:schemeClr>
                </a:solidFill>
                <a:latin typeface="Arial Narrow" panose="020B0606020202030204" pitchFamily="34" charset="0"/>
              </a:rPr>
              <a:t>  More high level languages (</a:t>
            </a:r>
            <a:r>
              <a:rPr lang="en-US" sz="4400" b="1" dirty="0" smtClean="0">
                <a:solidFill>
                  <a:srgbClr val="008000"/>
                </a:solidFill>
                <a:latin typeface="Arial Narrow" panose="020B0606020202030204" pitchFamily="34" charset="0"/>
              </a:rPr>
              <a:t>Python</a:t>
            </a:r>
            <a:r>
              <a:rPr lang="en-US" sz="4400" dirty="0" smtClean="0">
                <a:solidFill>
                  <a:schemeClr val="bg1">
                    <a:lumMod val="95000"/>
                  </a:schemeClr>
                </a:solidFill>
                <a:latin typeface="Arial Narrow" panose="020B0606020202030204" pitchFamily="34" charset="0"/>
              </a:rPr>
              <a:t>, PHP, </a:t>
            </a:r>
            <a:br>
              <a:rPr lang="en-US" sz="4400" dirty="0" smtClean="0">
                <a:solidFill>
                  <a:schemeClr val="bg1">
                    <a:lumMod val="95000"/>
                  </a:schemeClr>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Ruby, Visual Basic, etc.)</a:t>
            </a:r>
            <a:endParaRPr lang="en-US" sz="4400" dirty="0">
              <a:solidFill>
                <a:schemeClr val="bg1">
                  <a:lumMod val="95000"/>
                </a:schemeClr>
              </a:solidFill>
              <a:latin typeface="Arial Narrow" panose="020B0606020202030204" pitchFamily="34" charset="0"/>
            </a:endParaRPr>
          </a:p>
        </p:txBody>
      </p:sp>
      <p:grpSp>
        <p:nvGrpSpPr>
          <p:cNvPr id="18" name="Group 17"/>
          <p:cNvGrpSpPr/>
          <p:nvPr/>
        </p:nvGrpSpPr>
        <p:grpSpPr>
          <a:xfrm>
            <a:off x="-934966" y="3036815"/>
            <a:ext cx="8784030" cy="7631168"/>
            <a:chOff x="-934966" y="3036815"/>
            <a:chExt cx="8784030" cy="7631168"/>
          </a:xfrm>
        </p:grpSpPr>
        <p:cxnSp>
          <p:nvCxnSpPr>
            <p:cNvPr id="19" name="Straight Arrow Connector 18"/>
            <p:cNvCxnSpPr/>
            <p:nvPr/>
          </p:nvCxnSpPr>
          <p:spPr>
            <a:xfrm>
              <a:off x="4378862" y="5326380"/>
              <a:ext cx="2288638" cy="579120"/>
            </a:xfrm>
            <a:prstGeom prst="straightConnector1">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20068797">
              <a:off x="3365258" y="3178035"/>
              <a:ext cx="4483806" cy="4427171"/>
            </a:xfrm>
            <a:prstGeom prst="arc">
              <a:avLst>
                <a:gd name="adj1" fmla="val 18572071"/>
                <a:gd name="adj2" fmla="val 2016065"/>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0369696">
              <a:off x="-934966" y="4980984"/>
              <a:ext cx="8383074" cy="5686999"/>
            </a:xfrm>
            <a:prstGeom prst="arc">
              <a:avLst>
                <a:gd name="adj1" fmla="val 19111575"/>
                <a:gd name="adj2" fmla="val 20980198"/>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20369696">
              <a:off x="488568" y="4299692"/>
              <a:ext cx="6771174" cy="5031256"/>
            </a:xfrm>
            <a:prstGeom prst="arc">
              <a:avLst>
                <a:gd name="adj1" fmla="val 18448076"/>
                <a:gd name="adj2" fmla="val 81396"/>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flipH="1" flipV="1">
              <a:off x="5213757" y="3036815"/>
              <a:ext cx="952152" cy="20133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20068797">
              <a:off x="2939725" y="3499458"/>
              <a:ext cx="4483806" cy="4226567"/>
            </a:xfrm>
            <a:prstGeom prst="arc">
              <a:avLst>
                <a:gd name="adj1" fmla="val 18847983"/>
                <a:gd name="adj2" fmla="val 1661371"/>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H="1" flipV="1">
              <a:off x="3986392" y="4137893"/>
              <a:ext cx="703990" cy="43842"/>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grpSp>
      <p:sp>
        <p:nvSpPr>
          <p:cNvPr id="28" name="Content Placeholder 2"/>
          <p:cNvSpPr txBox="1">
            <a:spLocks/>
          </p:cNvSpPr>
          <p:nvPr/>
        </p:nvSpPr>
        <p:spPr>
          <a:xfrm>
            <a:off x="-1" y="1138990"/>
            <a:ext cx="9729789" cy="5678905"/>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1940’s</a:t>
            </a:r>
            <a:r>
              <a:rPr lang="en-US" sz="4400" dirty="0" smtClean="0">
                <a:solidFill>
                  <a:schemeClr val="bg1">
                    <a:lumMod val="95000"/>
                  </a:schemeClr>
                </a:solidFill>
                <a:latin typeface="Arial Narrow" panose="020B0606020202030204" pitchFamily="34" charset="0"/>
              </a:rPr>
              <a:t>  First low-level languages (Assembly)</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1950’s</a:t>
            </a:r>
            <a:r>
              <a:rPr lang="en-US" sz="4400" dirty="0" smtClean="0">
                <a:solidFill>
                  <a:schemeClr val="bg1">
                    <a:lumMod val="95000"/>
                  </a:schemeClr>
                </a:solidFill>
                <a:latin typeface="Arial Narrow" panose="020B0606020202030204" pitchFamily="34" charset="0"/>
              </a:rPr>
              <a:t>  First medium-level languages (FORTRAN)</a:t>
            </a:r>
          </a:p>
          <a:p>
            <a:pPr marL="0" indent="0">
              <a:lnSpc>
                <a:spcPct val="96000"/>
              </a:lnSpc>
              <a:spcBef>
                <a:spcPts val="0"/>
              </a:spcBef>
              <a:buFont typeface="Arial" panose="020B0604020202020204" pitchFamily="34" charset="0"/>
              <a:buNone/>
            </a:pPr>
            <a:r>
              <a:rPr lang="en-US" sz="4100" dirty="0" smtClean="0">
                <a:solidFill>
                  <a:schemeClr val="bg1">
                    <a:lumMod val="95000"/>
                  </a:schemeClr>
                </a:solidFill>
                <a:latin typeface="Arial Narrow" panose="020B0606020202030204" pitchFamily="34" charset="0"/>
              </a:rPr>
              <a:t>         </a:t>
            </a:r>
            <a:r>
              <a:rPr lang="en-US" sz="4300" dirty="0" smtClean="0">
                <a:solidFill>
                  <a:schemeClr val="bg1">
                    <a:lumMod val="95000"/>
                  </a:schemeClr>
                </a:solidFill>
                <a:latin typeface="Arial Narrow" panose="020B0606020202030204" pitchFamily="34" charset="0"/>
              </a:rPr>
              <a:t> </a:t>
            </a:r>
            <a:r>
              <a:rPr lang="en-US" sz="4100" dirty="0" smtClean="0">
                <a:solidFill>
                  <a:schemeClr val="bg1">
                    <a:lumMod val="9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First </a:t>
            </a:r>
            <a:r>
              <a:rPr lang="en-US" sz="4400" dirty="0" smtClean="0">
                <a:solidFill>
                  <a:srgbClr val="008000"/>
                </a:solidFill>
                <a:latin typeface="Arial Narrow" panose="020B0606020202030204" pitchFamily="34" charset="0"/>
              </a:rPr>
              <a:t>objects</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1960’s</a:t>
            </a:r>
            <a:r>
              <a:rPr lang="en-US" sz="4400" dirty="0" smtClean="0">
                <a:solidFill>
                  <a:schemeClr val="bg1">
                    <a:lumMod val="95000"/>
                  </a:schemeClr>
                </a:solidFill>
                <a:latin typeface="Arial Narrow" panose="020B0606020202030204" pitchFamily="34" charset="0"/>
              </a:rPr>
              <a:t>  First object-oriented languages (</a:t>
            </a:r>
            <a:r>
              <a:rPr lang="en-US" sz="4400" dirty="0" err="1" smtClean="0">
                <a:solidFill>
                  <a:schemeClr val="bg1">
                    <a:lumMod val="95000"/>
                  </a:schemeClr>
                </a:solidFill>
                <a:latin typeface="Arial Narrow" panose="020B0606020202030204" pitchFamily="34" charset="0"/>
              </a:rPr>
              <a:t>Simula</a:t>
            </a:r>
            <a:r>
              <a:rPr lang="en-US" sz="4400" dirty="0" smtClean="0">
                <a:solidFill>
                  <a:schemeClr val="bg1">
                    <a:lumMod val="95000"/>
                  </a:schemeClr>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chemeClr val="bg1">
                    <a:lumMod val="95000"/>
                  </a:schemeClr>
                </a:solidFill>
                <a:latin typeface="Arial Narrow" panose="020B0606020202030204" pitchFamily="34" charset="0"/>
              </a:rPr>
              <a:t>garbage collection (Lisp)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1970’s</a:t>
            </a:r>
            <a:r>
              <a:rPr lang="en-US" sz="4400" dirty="0" smtClean="0">
                <a:solidFill>
                  <a:schemeClr val="bg1">
                    <a:lumMod val="95000"/>
                  </a:schemeClr>
                </a:solidFill>
                <a:latin typeface="Arial Narrow" panose="020B0606020202030204" pitchFamily="34" charset="0"/>
              </a:rPr>
              <a:t>  First scripting 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chemeClr val="bg1">
                    <a:lumMod val="95000"/>
                  </a:schemeClr>
                </a:solidFill>
                <a:latin typeface="Arial Narrow" panose="020B0606020202030204" pitchFamily="34" charset="0"/>
              </a:rPr>
              <a:t>strong typing</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1980’s</a:t>
            </a:r>
            <a:r>
              <a:rPr lang="en-US" sz="4400" dirty="0" smtClean="0">
                <a:solidFill>
                  <a:schemeClr val="bg1">
                    <a:lumMod val="95000"/>
                  </a:schemeClr>
                </a:solidFill>
                <a:latin typeface="Arial Narrow" panose="020B0606020202030204" pitchFamily="34" charset="0"/>
              </a:rPr>
              <a:t>  First </a:t>
            </a:r>
            <a:r>
              <a:rPr lang="en-US" sz="4400" b="1" dirty="0" smtClean="0">
                <a:solidFill>
                  <a:schemeClr val="bg1">
                    <a:lumMod val="95000"/>
                  </a:schemeClr>
                </a:solidFill>
                <a:latin typeface="Arial Narrow" panose="020B0606020202030204" pitchFamily="34" charset="0"/>
              </a:rPr>
              <a:t>high level languages </a:t>
            </a:r>
            <a:r>
              <a:rPr lang="en-US" sz="4400" dirty="0" smtClean="0">
                <a:solidFill>
                  <a:schemeClr val="bg1">
                    <a:lumMod val="95000"/>
                  </a:schemeClr>
                </a:solidFill>
                <a:latin typeface="Arial Narrow" panose="020B0606020202030204" pitchFamily="34" charset="0"/>
              </a:rPr>
              <a:t>(Perl)</a:t>
            </a:r>
          </a:p>
          <a:p>
            <a:pPr marL="0" indent="0">
              <a:lnSpc>
                <a:spcPct val="96000"/>
              </a:lnSpc>
              <a:buNone/>
            </a:pPr>
            <a:r>
              <a:rPr lang="en-US" sz="3900" dirty="0" smtClean="0">
                <a:solidFill>
                  <a:schemeClr val="bg1">
                    <a:lumMod val="95000"/>
                  </a:schemeClr>
                </a:solidFill>
                <a:latin typeface="Arial Narrow" panose="020B0606020202030204" pitchFamily="34" charset="0"/>
              </a:rPr>
              <a:t>1990’s</a:t>
            </a:r>
            <a:r>
              <a:rPr lang="en-US" sz="4400" dirty="0" smtClean="0">
                <a:solidFill>
                  <a:schemeClr val="bg1">
                    <a:lumMod val="95000"/>
                  </a:schemeClr>
                </a:solidFill>
                <a:latin typeface="Arial Narrow" panose="020B0606020202030204" pitchFamily="34" charset="0"/>
              </a:rPr>
              <a:t>  More high level languages (</a:t>
            </a:r>
            <a:r>
              <a:rPr lang="en-US" sz="4400" b="1" dirty="0" smtClean="0">
                <a:solidFill>
                  <a:srgbClr val="008000"/>
                </a:solidFill>
                <a:latin typeface="Arial Narrow" panose="020B0606020202030204" pitchFamily="34" charset="0"/>
              </a:rPr>
              <a:t>Python</a:t>
            </a:r>
            <a:r>
              <a:rPr lang="en-US" sz="4400" dirty="0" smtClean="0">
                <a:solidFill>
                  <a:schemeClr val="bg1">
                    <a:lumMod val="95000"/>
                  </a:schemeClr>
                </a:solidFill>
                <a:latin typeface="Arial Narrow" panose="020B0606020202030204" pitchFamily="34" charset="0"/>
              </a:rPr>
              <a:t>, PHP, </a:t>
            </a:r>
            <a:br>
              <a:rPr lang="en-US" sz="4400" dirty="0" smtClean="0">
                <a:solidFill>
                  <a:schemeClr val="bg1">
                    <a:lumMod val="95000"/>
                  </a:schemeClr>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Ruby, Visual Basic, etc.)</a:t>
            </a:r>
            <a:endParaRPr lang="en-US" sz="4400" dirty="0">
              <a:solidFill>
                <a:schemeClr val="bg1">
                  <a:lumMod val="95000"/>
                </a:schemeClr>
              </a:solidFill>
              <a:latin typeface="Arial Narrow" panose="020B0606020202030204" pitchFamily="34" charset="0"/>
            </a:endParaRPr>
          </a:p>
        </p:txBody>
      </p:sp>
      <p:grpSp>
        <p:nvGrpSpPr>
          <p:cNvPr id="30" name="Group 29"/>
          <p:cNvGrpSpPr/>
          <p:nvPr/>
        </p:nvGrpSpPr>
        <p:grpSpPr>
          <a:xfrm>
            <a:off x="3750389" y="2469519"/>
            <a:ext cx="4472525" cy="4133775"/>
            <a:chOff x="3750389" y="2469519"/>
            <a:chExt cx="4472525" cy="4133775"/>
          </a:xfrm>
        </p:grpSpPr>
        <p:sp>
          <p:nvSpPr>
            <p:cNvPr id="31" name="Arc 30"/>
            <p:cNvSpPr/>
            <p:nvPr/>
          </p:nvSpPr>
          <p:spPr>
            <a:xfrm rot="19901524">
              <a:off x="5075706" y="2870653"/>
              <a:ext cx="3147208" cy="3732641"/>
            </a:xfrm>
            <a:prstGeom prst="arc">
              <a:avLst>
                <a:gd name="adj1" fmla="val 18058283"/>
                <a:gd name="adj2" fmla="val 3861157"/>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H="1" flipV="1">
              <a:off x="3750389" y="2469519"/>
              <a:ext cx="3008630" cy="49992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tx1"/>
                                      </p:to>
                                    </p:animClr>
                                  </p:sub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tx1"/>
                                      </p:to>
                                    </p:animClr>
                                  </p:sub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a:t>
            </a:r>
            <a:r>
              <a:rPr lang="en-US" sz="4800" b="1" i="1" spc="-200" dirty="0" smtClean="0">
                <a:solidFill>
                  <a:srgbClr val="008000"/>
                </a:solidFill>
                <a:latin typeface="Times New Roman" panose="02020603050405020304" pitchFamily="18" charset="0"/>
                <a:cs typeface="Times New Roman" panose="02020603050405020304" pitchFamily="18" charset="0"/>
              </a:rPr>
              <a:t> </a:t>
            </a:r>
            <a:r>
              <a:rPr lang="en-US" sz="4800" b="1" i="1" spc="-300" dirty="0" smtClean="0">
                <a:solidFill>
                  <a:srgbClr val="008000"/>
                </a:solidFill>
                <a:latin typeface="Times New Roman" panose="02020603050405020304" pitchFamily="18" charset="0"/>
                <a:cs typeface="Times New Roman" panose="02020603050405020304" pitchFamily="18" charset="0"/>
              </a:rPr>
              <a:t>(</a:t>
            </a:r>
            <a:r>
              <a:rPr lang="zh-TW" altLang="en-US" sz="4300" b="1" i="1" spc="100" dirty="0">
                <a:solidFill>
                  <a:srgbClr val="008000"/>
                </a:solidFill>
                <a:latin typeface="Times New Roman" panose="02020603050405020304" pitchFamily="18" charset="0"/>
                <a:cs typeface="Times New Roman" panose="02020603050405020304" pitchFamily="18" charset="0"/>
              </a:rPr>
              <a:t>動態</a:t>
            </a:r>
            <a:r>
              <a:rPr lang="zh-TW" altLang="en-US" sz="4300" b="1" i="1" spc="400" dirty="0">
                <a:solidFill>
                  <a:srgbClr val="008000"/>
                </a:solidFill>
                <a:latin typeface="Times New Roman" panose="02020603050405020304" pitchFamily="18" charset="0"/>
                <a:cs typeface="Times New Roman" panose="02020603050405020304" pitchFamily="18" charset="0"/>
              </a:rPr>
              <a:t>的</a:t>
            </a:r>
            <a:r>
              <a:rPr lang="en-US" sz="4800" b="1" i="1" dirty="0" smtClean="0">
                <a:solidFill>
                  <a:srgbClr val="008000"/>
                </a:solidFill>
                <a:latin typeface="Times New Roman" panose="02020603050405020304" pitchFamily="18" charset="0"/>
                <a:cs typeface="Times New Roman" panose="02020603050405020304" pitchFamily="18" charset="0"/>
              </a:rPr>
              <a:t>)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solidFill>
                  <a:srgbClr val="FF0000"/>
                </a:solidFill>
                <a:latin typeface="Times New Roman" panose="02020603050405020304" pitchFamily="18" charset="0"/>
                <a:cs typeface="Times New Roman" panose="02020603050405020304" pitchFamily="18" charset="0"/>
              </a:rPr>
              <a:t>But what does that mean? </a:t>
            </a:r>
            <a:endParaRPr lang="en-US" sz="4400" dirty="0" smtClean="0">
              <a:solidFill>
                <a:srgbClr val="FF0000"/>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smtClean="0">
                <a:solidFill>
                  <a:srgbClr val="FF0000"/>
                </a:solidFill>
                <a:latin typeface="Times New Roman" panose="02020603050405020304" pitchFamily="18" charset="0"/>
                <a:cs typeface="Times New Roman" panose="02020603050405020304" pitchFamily="18" charset="0"/>
              </a:rPr>
              <a:t>Well</a:t>
            </a:r>
            <a:r>
              <a:rPr lang="en-US" sz="4400" dirty="0">
                <a:solidFill>
                  <a:srgbClr val="FF0000"/>
                </a:solidFill>
                <a:latin typeface="Times New Roman" panose="02020603050405020304" pitchFamily="18" charset="0"/>
                <a:cs typeface="Times New Roman" panose="02020603050405020304" pitchFamily="18" charset="0"/>
              </a:rPr>
              <a:t>, an example can illustrate it...</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Tree>
    <p:extLst>
      <p:ext uri="{BB962C8B-B14F-4D97-AF65-F5344CB8AC3E}">
        <p14:creationId xmlns:p14="http://schemas.microsoft.com/office/powerpoint/2010/main" val="40137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1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94" y="1588169"/>
            <a:ext cx="972719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7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solidFill>
                <a:latin typeface="Lucida Console" panose="020B0609040504020204" pitchFamily="49" charset="0"/>
                <a:cs typeface="Consolas" panose="020B0609020204030204" pitchFamily="49" charset="0"/>
              </a:rPr>
              <a:t>% python3</a:t>
            </a:r>
          </a:p>
          <a:p>
            <a:r>
              <a:rPr lang="en-US" sz="2200" dirty="0">
                <a:solidFill>
                  <a:schemeClr val="bg1"/>
                </a:solidFill>
                <a:latin typeface="Lucida Console" panose="020B0609040504020204" pitchFamily="49" charset="0"/>
                <a:cs typeface="Consolas" panose="020B0609020204030204" pitchFamily="49" charset="0"/>
              </a:rPr>
              <a:t>Python 3.6.1 (default, Mar 21 2017, 21:49:16)</a:t>
            </a:r>
          </a:p>
          <a:p>
            <a:r>
              <a:rPr lang="en-US" sz="2200" dirty="0">
                <a:solidFill>
                  <a:schemeClr val="bg1"/>
                </a:solidFill>
                <a:latin typeface="Lucida Console" panose="020B0609040504020204" pitchFamily="49" charset="0"/>
                <a:cs typeface="Consolas" panose="020B0609020204030204" pitchFamily="49" charset="0"/>
              </a:rPr>
              <a:t>[GCC 5.4.0] on </a:t>
            </a:r>
            <a:r>
              <a:rPr lang="en-US" sz="2200" dirty="0" err="1">
                <a:solidFill>
                  <a:schemeClr val="bg1"/>
                </a:solidFill>
                <a:latin typeface="Lucida Console" panose="020B0609040504020204" pitchFamily="49" charset="0"/>
                <a:cs typeface="Consolas" panose="020B0609020204030204" pitchFamily="49" charset="0"/>
              </a:rPr>
              <a:t>cygwin</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a:t>
            </a:r>
            <a:r>
              <a:rPr lang="en-US" sz="2200" dirty="0" smtClean="0">
                <a:solidFill>
                  <a:schemeClr val="tx1"/>
                </a:solidFill>
                <a:latin typeface="Lucida Console" panose="020B0609040504020204" pitchFamily="49" charset="0"/>
                <a:cs typeface="Consolas" panose="020B0609020204030204" pitchFamily="49" charset="0"/>
              </a:rPr>
              <a:t>&gt;</a:t>
            </a:r>
          </a:p>
          <a:p>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a:t>
            </a:r>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5" name="Straight Connector 4"/>
          <p:cNvCxnSpPr/>
          <p:nvPr/>
        </p:nvCxnSpPr>
        <p:spPr>
          <a:xfrm>
            <a:off x="1042112" y="42384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11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98" y="1588169"/>
            <a:ext cx="9727190"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78"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a:t>
            </a:r>
            <a:r>
              <a:rPr lang="en-US" sz="2200" dirty="0" smtClean="0">
                <a:solidFill>
                  <a:schemeClr val="tx1"/>
                </a:solidFill>
                <a:latin typeface="Lucida Console" panose="020B0609040504020204" pitchFamily="49" charset="0"/>
                <a:cs typeface="Consolas" panose="020B0609020204030204" pitchFamily="49" charset="0"/>
              </a:rPr>
              <a:t>'</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3377275" y="42384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4218756" y="4702543"/>
            <a:ext cx="5341357" cy="1587644"/>
          </a:xfrm>
          <a:prstGeom prst="wedgeRoundRectCallout">
            <a:avLst>
              <a:gd name="adj1" fmla="val -64132"/>
              <a:gd name="adj2" fmla="val -6293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rgbClr val="0033CC"/>
                </a:solidFill>
              </a:rPr>
              <a:t>Wait a minute! Currently, x=5. </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That </a:t>
            </a:r>
            <a:r>
              <a:rPr lang="en-US" sz="2800" dirty="0">
                <a:solidFill>
                  <a:srgbClr val="0033CC"/>
                </a:solidFill>
              </a:rPr>
              <a:t>means that x is an integer. </a:t>
            </a:r>
            <a:r>
              <a:rPr lang="en-US" sz="2800" spc="-100" dirty="0">
                <a:solidFill>
                  <a:srgbClr val="0033CC"/>
                </a:solidFill>
              </a:rPr>
              <a:t>Ho</a:t>
            </a:r>
            <a:r>
              <a:rPr lang="en-US" sz="2800" spc="-60" dirty="0">
                <a:solidFill>
                  <a:srgbClr val="0033CC"/>
                </a:solidFill>
              </a:rPr>
              <a:t>w </a:t>
            </a:r>
            <a:r>
              <a:rPr lang="en-US" sz="2800" dirty="0">
                <a:solidFill>
                  <a:srgbClr val="0033CC"/>
                </a:solidFill>
              </a:rPr>
              <a:t>t</a:t>
            </a:r>
            <a:r>
              <a:rPr lang="en-US" sz="2800" spc="-60" dirty="0">
                <a:solidFill>
                  <a:srgbClr val="0033CC"/>
                </a:solidFill>
              </a:rPr>
              <a:t>hen can we assign a string to it?</a:t>
            </a:r>
          </a:p>
        </p:txBody>
      </p:sp>
    </p:spTree>
    <p:extLst>
      <p:ext uri="{BB962C8B-B14F-4D97-AF65-F5344CB8AC3E}">
        <p14:creationId xmlns:p14="http://schemas.microsoft.com/office/powerpoint/2010/main" val="6271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0"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rgbClr val="FF0000"/>
                </a:solidFill>
                <a:latin typeface="Times New Roman" panose="02020603050405020304" pitchFamily="18" charset="0"/>
                <a:cs typeface="Times New Roman" panose="02020603050405020304" pitchFamily="18" charset="0"/>
              </a:rPr>
              <a:t>Dynamic Type Binding </a:t>
            </a:r>
            <a:r>
              <a:rPr lang="en-US" sz="5400" b="1" dirty="0">
                <a:solidFill>
                  <a:schemeClr val="accent1">
                    <a:lumMod val="75000"/>
                  </a:schemeClr>
                </a:solidFill>
                <a:latin typeface="Times New Roman" panose="02020603050405020304" pitchFamily="18" charset="0"/>
                <a:cs typeface="Times New Roman" panose="02020603050405020304" pitchFamily="18" charset="0"/>
              </a:rPr>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k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"&lt;din</a:t>
            </a:r>
            <a:r>
              <a:rPr lang="en-US" sz="2200" dirty="0">
                <a:solidFill>
                  <a:schemeClr val="tx1"/>
                </a:solidFill>
                <a:latin typeface="Lucida Console" panose="020B0609040504020204" pitchFamily="49" charset="0"/>
                <a:cs typeface="Consolas" panose="020B0609020204030204" pitchFamily="49" charset="0"/>
              </a:rPr>
              <a:t>&gt;", 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err="1">
                <a:solidFill>
                  <a:schemeClr val="tx1"/>
                </a:solidFill>
                <a:latin typeface="Lucida Console" panose="020B0609040504020204" pitchFamily="49" charset="0"/>
                <a:cs typeface="Consolas" panose="020B0609020204030204" pitchFamily="49" charset="0"/>
              </a:rPr>
              <a:t>str</a:t>
            </a:r>
            <a:r>
              <a:rPr lang="en-US" sz="2200" dirty="0">
                <a:solidFill>
                  <a:schemeClr val="tx1"/>
                </a:solidFill>
                <a:latin typeface="Lucida Console" panose="020B0609040504020204" pitchFamily="49" charset="0"/>
                <a:cs typeface="Consolas" panose="020B0609020204030204" pitchFamily="49" charset="0"/>
              </a:rPr>
              <a:t>' and 'int' </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7" y="4574725"/>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2101252" y="4910340"/>
            <a:ext cx="5364279" cy="1490460"/>
          </a:xfrm>
          <a:prstGeom prst="wedgeRoundRectCallout">
            <a:avLst>
              <a:gd name="adj1" fmla="val -67629"/>
              <a:gd name="adj2" fmla="val -5735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But, there was no error message. So x can change its type. In other words: </a:t>
            </a:r>
            <a:r>
              <a:rPr lang="en-US" sz="2800" dirty="0">
                <a:solidFill>
                  <a:srgbClr val="FF0000"/>
                </a:solidFill>
              </a:rPr>
              <a:t>dynamic type binding</a:t>
            </a:r>
            <a:r>
              <a:rPr lang="en-US" sz="2800" dirty="0">
                <a:solidFill>
                  <a:srgbClr val="0033CC"/>
                </a:solidFill>
              </a:rPr>
              <a:t>. </a:t>
            </a:r>
          </a:p>
        </p:txBody>
      </p:sp>
    </p:spTree>
    <p:extLst>
      <p:ext uri="{BB962C8B-B14F-4D97-AF65-F5344CB8AC3E}">
        <p14:creationId xmlns:p14="http://schemas.microsoft.com/office/powerpoint/2010/main" val="13151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1"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err="1">
                <a:solidFill>
                  <a:schemeClr val="tx1"/>
                </a:solidFill>
                <a:latin typeface="Lucida Console" panose="020B0609040504020204" pitchFamily="49" charset="0"/>
                <a:cs typeface="Consolas" panose="020B0609020204030204" pitchFamily="49" charset="0"/>
              </a:rPr>
              <a:t>str</a:t>
            </a:r>
            <a:r>
              <a:rPr lang="en-US" sz="2200" dirty="0">
                <a:solidFill>
                  <a:schemeClr val="tx1"/>
                </a:solidFill>
                <a:latin typeface="Lucida Console" panose="020B0609040504020204" pitchFamily="49" charset="0"/>
                <a:cs typeface="Consolas" panose="020B0609020204030204" pitchFamily="49" charset="0"/>
              </a:rPr>
              <a:t>' and </a:t>
            </a:r>
            <a:r>
              <a:rPr lang="en-US" sz="2200" dirty="0" smtClean="0">
                <a:solidFill>
                  <a:schemeClr val="tx1"/>
                </a:solidFill>
                <a:latin typeface="Lucida Console" panose="020B0609040504020204" pitchFamily="49" charset="0"/>
                <a:cs typeface="Consolas" panose="020B0609020204030204" pitchFamily="49" charset="0"/>
              </a:rPr>
              <a:t>'</a:t>
            </a:r>
            <a:r>
              <a:rPr lang="en-US" sz="2200" dirty="0" err="1" smtClean="0">
                <a:solidFill>
                  <a:schemeClr val="tx1"/>
                </a:solidFill>
                <a:latin typeface="Lucida Console" panose="020B0609040504020204" pitchFamily="49" charset="0"/>
                <a:cs typeface="Consolas" panose="020B0609020204030204" pitchFamily="49" charset="0"/>
              </a:rPr>
              <a:t>int'ects</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3491577" y="458455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4384179" y="4880616"/>
            <a:ext cx="4169885" cy="1430236"/>
          </a:xfrm>
          <a:prstGeom prst="wedgeRoundRectCallout">
            <a:avLst>
              <a:gd name="adj1" fmla="val -67629"/>
              <a:gd name="adj2" fmla="val -5735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20" dirty="0">
                <a:solidFill>
                  <a:srgbClr val="0033CC"/>
                </a:solidFill>
              </a:rPr>
              <a:t>See that </a:t>
            </a:r>
            <a:r>
              <a:rPr lang="en-US" sz="2800" spc="-20" dirty="0" smtClean="0">
                <a:solidFill>
                  <a:srgbClr val="0033CC"/>
                </a:solidFill>
              </a:rPr>
              <a:t>we’ve run </a:t>
            </a:r>
            <a:r>
              <a:rPr lang="en-US" sz="2800" spc="-20" dirty="0">
                <a:solidFill>
                  <a:srgbClr val="FF0000"/>
                </a:solidFill>
              </a:rPr>
              <a:t>this line</a:t>
            </a:r>
            <a:r>
              <a:rPr lang="en-US" sz="2800" spc="-20" dirty="0">
                <a:solidFill>
                  <a:srgbClr val="0033CC"/>
                </a:solidFill>
              </a:rPr>
              <a:t> </a:t>
            </a:r>
            <a:r>
              <a:rPr lang="en-US" sz="2800" dirty="0">
                <a:solidFill>
                  <a:srgbClr val="0033CC"/>
                </a:solidFill>
              </a:rPr>
              <a:t>before, and it worked. But what will it do now?</a:t>
            </a:r>
          </a:p>
        </p:txBody>
      </p:sp>
      <p:cxnSp>
        <p:nvCxnSpPr>
          <p:cNvPr id="3" name="Straight Arrow Connector 2"/>
          <p:cNvCxnSpPr/>
          <p:nvPr/>
        </p:nvCxnSpPr>
        <p:spPr>
          <a:xfrm flipH="1" flipV="1">
            <a:off x="2706720" y="3846258"/>
            <a:ext cx="4578983" cy="1197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3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nodeType="clickEffect">
                                  <p:stCondLst>
                                    <p:cond delay="0"/>
                                  </p:stCondLst>
                                  <p:childTnLst>
                                    <p:animEffect transition="out" filter="wipe(right)">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4" presetClass="exit" presetSubtype="10" fill="hold" grpId="1" nodeType="afterEffect">
                                  <p:stCondLst>
                                    <p:cond delay="0"/>
                                  </p:stCondLst>
                                  <p:childTnLst>
                                    <p:animEffect transition="out" filter="randombar(horizontal)">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0"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err="1">
                <a:solidFill>
                  <a:schemeClr val="bg1">
                    <a:lumMod val="95000"/>
                  </a:schemeClr>
                </a:solidFill>
                <a:latin typeface="Lucida Console" panose="020B0609040504020204" pitchFamily="49" charset="0"/>
                <a:cs typeface="Consolas" panose="020B0609020204030204" pitchFamily="49" charset="0"/>
              </a:rPr>
              <a:t>Traceback</a:t>
            </a:r>
            <a:r>
              <a:rPr lang="en-US" sz="2200" dirty="0">
                <a:solidFill>
                  <a:schemeClr val="bg1">
                    <a:lumMod val="95000"/>
                  </a:schemeClr>
                </a:solidFill>
                <a:latin typeface="Lucida Console" panose="020B0609040504020204" pitchFamily="49" charset="0"/>
                <a:cs typeface="Consolas" panose="020B0609020204030204" pitchFamily="49" charset="0"/>
              </a:rPr>
              <a:t> (most recent call last):</a:t>
            </a:r>
          </a:p>
          <a:p>
            <a:r>
              <a:rPr lang="en-US" sz="2200" dirty="0">
                <a:solidFill>
                  <a:schemeClr val="bg1">
                    <a:lumMod val="95000"/>
                  </a:schemeClr>
                </a:solidFill>
                <a:latin typeface="Lucida Console" panose="020B0609040504020204" pitchFamily="49" charset="0"/>
                <a:cs typeface="Consolas" panose="020B0609020204030204" pitchFamily="49" charset="0"/>
              </a:rPr>
              <a:t>  File "&lt;</a:t>
            </a:r>
            <a:r>
              <a:rPr lang="en-US" sz="2200" dirty="0" err="1">
                <a:solidFill>
                  <a:schemeClr val="bg1">
                    <a:lumMod val="95000"/>
                  </a:schemeClr>
                </a:solidFill>
                <a:latin typeface="Lucida Console" panose="020B0609040504020204" pitchFamily="49" charset="0"/>
                <a:cs typeface="Consolas" panose="020B0609020204030204" pitchFamily="49" charset="0"/>
              </a:rPr>
              <a:t>stdin</a:t>
            </a:r>
            <a:r>
              <a:rPr lang="en-US" sz="2200" dirty="0">
                <a:solidFill>
                  <a:schemeClr val="bg1">
                    <a:lumMod val="95000"/>
                  </a:schemeClr>
                </a:solidFill>
                <a:latin typeface="Lucida Console" panose="020B0609040504020204" pitchFamily="49" charset="0"/>
                <a:cs typeface="Consolas" panose="020B0609020204030204" pitchFamily="49" charset="0"/>
              </a:rPr>
              <a:t>&gt;", line 1, in &lt;module&gt;</a:t>
            </a:r>
          </a:p>
          <a:p>
            <a:r>
              <a:rPr lang="en-US" sz="2200" dirty="0">
                <a:solidFill>
                  <a:schemeClr val="bg1">
                    <a:lumMod val="95000"/>
                  </a:schemeClr>
                </a:solidFill>
                <a:latin typeface="Lucida Console" panose="020B0609040504020204" pitchFamily="49" charset="0"/>
                <a:cs typeface="Consolas" panose="020B0609020204030204" pitchFamily="49" charset="0"/>
              </a:rPr>
              <a:t>TypeError: cannot concatenate</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2200" dirty="0" err="1">
                <a:solidFill>
                  <a:schemeClr val="bg1">
                    <a:lumMod val="95000"/>
                  </a:schemeClr>
                </a:solidFill>
                <a:latin typeface="Lucida Console" panose="020B0609040504020204" pitchFamily="49" charset="0"/>
                <a:cs typeface="Consolas" panose="020B0609020204030204" pitchFamily="49" charset="0"/>
              </a:rPr>
              <a:t>str</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and</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'int'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objects</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7" y="629103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991896" y="3252159"/>
            <a:ext cx="5734755" cy="1268005"/>
          </a:xfrm>
          <a:prstGeom prst="wedgeRoundRectCallout">
            <a:avLst>
              <a:gd name="adj1" fmla="val -96386"/>
              <a:gd name="adj2" fmla="val 16874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got an </a:t>
            </a:r>
            <a:r>
              <a:rPr lang="en-US" sz="2800" dirty="0">
                <a:solidFill>
                  <a:srgbClr val="FF0000"/>
                </a:solidFill>
              </a:rPr>
              <a:t>error</a:t>
            </a:r>
            <a:r>
              <a:rPr lang="en-US" sz="2800" dirty="0">
                <a:solidFill>
                  <a:srgbClr val="0033CC"/>
                </a:solidFill>
              </a:rPr>
              <a:t> message. Because you can’t add one (</a:t>
            </a:r>
            <a:r>
              <a:rPr lang="en-US" sz="2800" dirty="0">
                <a:solidFill>
                  <a:srgbClr val="FF0000"/>
                </a:solidFill>
              </a:rPr>
              <a:t>+1</a:t>
            </a:r>
            <a:r>
              <a:rPr lang="en-US" sz="2800" dirty="0">
                <a:solidFill>
                  <a:srgbClr val="0033CC"/>
                </a:solidFill>
              </a:rPr>
              <a:t>) to a string.</a:t>
            </a:r>
          </a:p>
        </p:txBody>
      </p:sp>
      <p:cxnSp>
        <p:nvCxnSpPr>
          <p:cNvPr id="12" name="Straight Arrow Connector 11"/>
          <p:cNvCxnSpPr/>
          <p:nvPr/>
        </p:nvCxnSpPr>
        <p:spPr>
          <a:xfrm flipH="1">
            <a:off x="3268394" y="4168877"/>
            <a:ext cx="3909155" cy="539111"/>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13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2" y="1588169"/>
            <a:ext cx="972718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a:t>
            </a:r>
            <a:r>
              <a:rPr lang="en-US" sz="5400" b="1" dirty="0">
                <a:solidFill>
                  <a:srgbClr val="FF0000"/>
                </a:solidFill>
                <a:latin typeface="Times New Roman" panose="02020603050405020304" pitchFamily="18" charset="0"/>
                <a:cs typeface="Times New Roman" panose="02020603050405020304" pitchFamily="18" charset="0"/>
              </a:rPr>
              <a:t>Strong Typing</a:t>
            </a:r>
            <a:r>
              <a:rPr lang="en-US" sz="54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4" name="Rectangle 3"/>
          <p:cNvSpPr/>
          <p:nvPr/>
        </p:nvSpPr>
        <p:spPr>
          <a:xfrm>
            <a:off x="33788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err="1">
                <a:solidFill>
                  <a:schemeClr val="bg1">
                    <a:lumMod val="95000"/>
                  </a:schemeClr>
                </a:solidFill>
                <a:latin typeface="Lucida Console" panose="020B0609040504020204" pitchFamily="49" charset="0"/>
                <a:cs typeface="Consolas" panose="020B0609020204030204" pitchFamily="49" charset="0"/>
              </a:rPr>
              <a:t>Traceback</a:t>
            </a:r>
            <a:r>
              <a:rPr lang="en-US" sz="2200" dirty="0">
                <a:solidFill>
                  <a:schemeClr val="bg1">
                    <a:lumMod val="95000"/>
                  </a:schemeClr>
                </a:solidFill>
                <a:latin typeface="Lucida Console" panose="020B0609040504020204" pitchFamily="49" charset="0"/>
                <a:cs typeface="Consolas" panose="020B0609020204030204" pitchFamily="49" charset="0"/>
              </a:rPr>
              <a:t> (most recent call last):</a:t>
            </a:r>
          </a:p>
          <a:p>
            <a:r>
              <a:rPr lang="en-US" sz="2200" dirty="0">
                <a:solidFill>
                  <a:schemeClr val="bg1">
                    <a:lumMod val="95000"/>
                  </a:schemeClr>
                </a:solidFill>
                <a:latin typeface="Lucida Console" panose="020B0609040504020204" pitchFamily="49" charset="0"/>
                <a:cs typeface="Consolas" panose="020B0609020204030204" pitchFamily="49" charset="0"/>
              </a:rPr>
              <a:t>  File "&lt;</a:t>
            </a:r>
            <a:r>
              <a:rPr lang="en-US" sz="2200" dirty="0" err="1">
                <a:solidFill>
                  <a:schemeClr val="bg1">
                    <a:lumMod val="95000"/>
                  </a:schemeClr>
                </a:solidFill>
                <a:latin typeface="Lucida Console" panose="020B0609040504020204" pitchFamily="49" charset="0"/>
                <a:cs typeface="Consolas" panose="020B0609020204030204" pitchFamily="49" charset="0"/>
              </a:rPr>
              <a:t>stdin</a:t>
            </a:r>
            <a:r>
              <a:rPr lang="en-US" sz="2200" dirty="0">
                <a:solidFill>
                  <a:schemeClr val="bg1">
                    <a:lumMod val="95000"/>
                  </a:schemeClr>
                </a:solidFill>
                <a:latin typeface="Lucida Console" panose="020B0609040504020204" pitchFamily="49" charset="0"/>
                <a:cs typeface="Consolas" panose="020B0609020204030204" pitchFamily="49" charset="0"/>
              </a:rPr>
              <a:t>&gt;", line 1, in &lt;module&gt;</a:t>
            </a:r>
          </a:p>
          <a:p>
            <a:r>
              <a:rPr lang="en-US" sz="2200" dirty="0">
                <a:solidFill>
                  <a:schemeClr val="bg1">
                    <a:lumMod val="95000"/>
                  </a:schemeClr>
                </a:solidFill>
                <a:latin typeface="Lucida Console" panose="020B0609040504020204" pitchFamily="49" charset="0"/>
                <a:cs typeface="Consolas" panose="020B0609020204030204" pitchFamily="49" charset="0"/>
              </a:rPr>
              <a:t>TypeError: cannot concatenate</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2200" dirty="0" err="1">
                <a:solidFill>
                  <a:schemeClr val="bg1">
                    <a:lumMod val="95000"/>
                  </a:schemeClr>
                </a:solidFill>
                <a:latin typeface="Lucida Console" panose="020B0609040504020204" pitchFamily="49" charset="0"/>
                <a:cs typeface="Consolas" panose="020B0609020204030204" pitchFamily="49" charset="0"/>
              </a:rPr>
              <a:t>str</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and</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'int'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objects</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9" y="629103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3991896" y="3252159"/>
            <a:ext cx="5734755" cy="1268005"/>
          </a:xfrm>
          <a:prstGeom prst="wedgeRoundRectCallout">
            <a:avLst>
              <a:gd name="adj1" fmla="val -96386"/>
              <a:gd name="adj2" fmla="val 16874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got an </a:t>
            </a:r>
            <a:r>
              <a:rPr lang="en-US" sz="2800" dirty="0">
                <a:solidFill>
                  <a:srgbClr val="FF0000"/>
                </a:solidFill>
              </a:rPr>
              <a:t>error</a:t>
            </a:r>
            <a:r>
              <a:rPr lang="en-US" sz="2800" dirty="0">
                <a:solidFill>
                  <a:srgbClr val="0033CC"/>
                </a:solidFill>
              </a:rPr>
              <a:t> message. Because you can’t add one (</a:t>
            </a:r>
            <a:r>
              <a:rPr lang="en-US" sz="2800" dirty="0">
                <a:solidFill>
                  <a:srgbClr val="FF0000"/>
                </a:solidFill>
              </a:rPr>
              <a:t>+1</a:t>
            </a:r>
            <a:r>
              <a:rPr lang="en-US" sz="2800" dirty="0">
                <a:solidFill>
                  <a:srgbClr val="0033CC"/>
                </a:solidFill>
              </a:rPr>
              <a:t>) to a string.</a:t>
            </a:r>
          </a:p>
        </p:txBody>
      </p:sp>
      <p:sp>
        <p:nvSpPr>
          <p:cNvPr id="8" name="Rounded Rectangular Callout 7"/>
          <p:cNvSpPr/>
          <p:nvPr/>
        </p:nvSpPr>
        <p:spPr>
          <a:xfrm>
            <a:off x="3991896" y="1631850"/>
            <a:ext cx="5733825" cy="1268005"/>
          </a:xfrm>
          <a:prstGeom prst="wedgeRoundRectCallout">
            <a:avLst>
              <a:gd name="adj1" fmla="val -8382"/>
              <a:gd name="adj2" fmla="val 10576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In fact, such errors will always be caught. In other words: </a:t>
            </a:r>
            <a:r>
              <a:rPr lang="en-US" sz="2800" dirty="0">
                <a:solidFill>
                  <a:srgbClr val="FF0000"/>
                </a:solidFill>
              </a:rPr>
              <a:t>strong typing</a:t>
            </a:r>
            <a:r>
              <a:rPr lang="en-US" sz="2800" dirty="0">
                <a:solidFill>
                  <a:srgbClr val="0033CC"/>
                </a:solidFill>
              </a:rPr>
              <a:t>.</a:t>
            </a:r>
          </a:p>
        </p:txBody>
      </p:sp>
      <p:sp>
        <p:nvSpPr>
          <p:cNvPr id="12" name="Rounded Rectangular Callout 11"/>
          <p:cNvSpPr/>
          <p:nvPr/>
        </p:nvSpPr>
        <p:spPr>
          <a:xfrm>
            <a:off x="2564753" y="5771561"/>
            <a:ext cx="4314614" cy="958793"/>
          </a:xfrm>
          <a:prstGeom prst="wedgeRoundRectCallout">
            <a:avLst>
              <a:gd name="adj1" fmla="val -66155"/>
              <a:gd name="adj2" fmla="val -11398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But it did print the value of </a:t>
            </a:r>
            <a:r>
              <a:rPr lang="en-US" sz="2800" dirty="0">
                <a:solidFill>
                  <a:srgbClr val="FF0000"/>
                </a:solidFill>
              </a:rPr>
              <a:t>x</a:t>
            </a:r>
            <a:r>
              <a:rPr lang="en-US" sz="2800" dirty="0">
                <a:solidFill>
                  <a:srgbClr val="0033CC"/>
                </a:solidFill>
              </a:rPr>
              <a:t>, before it crashed.</a:t>
            </a:r>
          </a:p>
        </p:txBody>
      </p:sp>
      <p:cxnSp>
        <p:nvCxnSpPr>
          <p:cNvPr id="13" name="Straight Arrow Connector 12"/>
          <p:cNvCxnSpPr/>
          <p:nvPr/>
        </p:nvCxnSpPr>
        <p:spPr>
          <a:xfrm flipH="1" flipV="1">
            <a:off x="2403835" y="4892511"/>
            <a:ext cx="933255" cy="1480009"/>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68394" y="4168877"/>
            <a:ext cx="3909155" cy="539111"/>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4" presetClass="exit" presetSubtype="10" fill="hold" nodeType="afterEffect">
                                  <p:stCondLst>
                                    <p:cond delay="0"/>
                                  </p:stCondLst>
                                  <p:childTnLst>
                                    <p:animEffect transition="out" filter="randombar(horizontal)">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8" grpId="1"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endParaRPr lang="en-US" sz="4400" dirty="0" smtClean="0">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smtClean="0">
                <a:solidFill>
                  <a:srgbClr val="FF0000"/>
                </a:solidFill>
                <a:latin typeface="Times New Roman" panose="02020603050405020304" pitchFamily="18" charset="0"/>
                <a:cs typeface="Times New Roman" panose="02020603050405020304" pitchFamily="18" charset="0"/>
              </a:rPr>
              <a:t>Well</a:t>
            </a:r>
            <a:r>
              <a:rPr lang="en-US" sz="4400" dirty="0">
                <a:solidFill>
                  <a:srgbClr val="FF0000"/>
                </a:solidFill>
                <a:latin typeface="Times New Roman" panose="02020603050405020304" pitchFamily="18" charset="0"/>
                <a:cs typeface="Times New Roman" panose="02020603050405020304" pitchFamily="18" charset="0"/>
              </a:rPr>
              <a:t>, an example can illustrate it...</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Tree>
    <p:extLst>
      <p:ext uri="{BB962C8B-B14F-4D97-AF65-F5344CB8AC3E}">
        <p14:creationId xmlns:p14="http://schemas.microsoft.com/office/powerpoint/2010/main" val="258355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defines code blocks by offsetting </a:t>
            </a:r>
            <a:r>
              <a:rPr lang="en-US" altLang="en-US" sz="2800" dirty="0" smtClean="0">
                <a:solidFill>
                  <a:sysClr val="windowText" lastClr="000000"/>
                </a:solidFill>
              </a:rPr>
              <a:t>them </a:t>
            </a:r>
            <a:r>
              <a:rPr lang="en-US" altLang="en-US" sz="2800" dirty="0">
                <a:solidFill>
                  <a:sysClr val="windowText" lastClr="000000"/>
                </a:solidFill>
              </a:rPr>
              <a:t>with curly braces </a:t>
            </a:r>
            <a:r>
              <a:rPr lang="en-US" altLang="en-US" sz="2800" b="1" dirty="0">
                <a:solidFill>
                  <a:srgbClr val="00B050"/>
                </a:solidFill>
              </a:rPr>
              <a: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while (1)        </a:t>
            </a:r>
            <a:r>
              <a:rPr lang="en-US" altLang="en-US" sz="2100" b="1" dirty="0" smtClean="0">
                <a:solidFill>
                  <a:srgbClr val="00B050"/>
                </a:solidFill>
                <a:latin typeface="Lucida Console" panose="020B0609040504020204" pitchFamily="49" charset="0"/>
              </a:rPr>
              <a:t>{</a:t>
            </a:r>
            <a:endParaRPr lang="en-US" altLang="en-US" sz="2100" b="1" dirty="0">
              <a:solidFill>
                <a:srgbClr val="00B05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("Hi");</a:t>
            </a:r>
            <a:endParaRPr lang="en-US" altLang="en-US" sz="2100" b="1" dirty="0">
              <a:solidFill>
                <a:srgbClr val="FF7C80"/>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   </a:t>
            </a:r>
            <a:r>
              <a:rPr lang="en-US" altLang="en-US" sz="2100" dirty="0" err="1" smtClean="0">
                <a:latin typeface="Lucida Console" panose="020B0609040504020204" pitchFamily="49" charset="0"/>
              </a:rPr>
              <a:t>printf</a:t>
            </a:r>
            <a:r>
              <a:rPr lang="en-US" altLang="en-US" sz="2100" dirty="0" smtClean="0">
                <a:latin typeface="Lucida Console" panose="020B0609040504020204" pitchFamily="49" charset="0"/>
              </a:rPr>
              <a:t>("Bye"); </a:t>
            </a:r>
            <a:r>
              <a:rPr lang="en-US" altLang="en-US" sz="2100" b="1" dirty="0" smtClean="0">
                <a:solidFill>
                  <a:srgbClr val="00B050"/>
                </a:solidFill>
                <a:latin typeface="Lucida Console" panose="020B0609040504020204" pitchFamily="49" charset="0"/>
              </a:rPr>
              <a:t>}</a:t>
            </a:r>
            <a:endParaRPr lang="en-US" altLang="en-US" sz="2100" b="1" dirty="0">
              <a:solidFill>
                <a:srgbClr val="00B050"/>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spc="-20" dirty="0">
                <a:solidFill>
                  <a:sysClr val="windowText" lastClr="000000"/>
                </a:solidFill>
              </a:rPr>
              <a:t>Python</a:t>
            </a:r>
            <a:r>
              <a:rPr lang="en-US" altLang="en-US" sz="2400" spc="-20" dirty="0">
                <a:solidFill>
                  <a:sysClr val="windowText" lastClr="000000"/>
                </a:solidFill>
              </a:rPr>
              <a:t> </a:t>
            </a:r>
            <a:r>
              <a:rPr lang="en-US" altLang="en-US" sz="2800" spc="-20" dirty="0" smtClean="0">
                <a:solidFill>
                  <a:sysClr val="windowText" lastClr="000000"/>
                </a:solidFill>
              </a:rPr>
              <a:t>requires</a:t>
            </a:r>
            <a:r>
              <a:rPr lang="en-US" altLang="en-US" sz="2400" spc="-20" dirty="0" smtClean="0">
                <a:solidFill>
                  <a:sysClr val="windowText" lastClr="000000"/>
                </a:solidFill>
              </a:rPr>
              <a:t> </a:t>
            </a:r>
            <a:r>
              <a:rPr lang="en-US" altLang="en-US" sz="2800" spc="-20" dirty="0" smtClean="0">
                <a:solidFill>
                  <a:sysClr val="windowText" lastClr="000000"/>
                </a:solidFill>
              </a:rPr>
              <a:t>proper indentation</a:t>
            </a:r>
            <a:r>
              <a:rPr lang="en-US" altLang="en-US" sz="2400" spc="-20" dirty="0" smtClean="0">
                <a:solidFill>
                  <a:sysClr val="windowText" lastClr="000000"/>
                </a:solidFill>
              </a:rPr>
              <a:t> </a:t>
            </a:r>
            <a:r>
              <a:rPr lang="en-US" altLang="en-US" sz="2800" spc="-20" dirty="0" smtClean="0">
                <a:solidFill>
                  <a:sysClr val="windowText" lastClr="000000"/>
                </a:solidFill>
              </a:rPr>
              <a:t>(</a:t>
            </a:r>
            <a:r>
              <a:rPr lang="zh-TW" altLang="en-US" sz="2400" spc="-20" dirty="0">
                <a:solidFill>
                  <a:sysClr val="windowText" lastClr="000000"/>
                </a:solidFill>
              </a:rPr>
              <a:t>縮進</a:t>
            </a:r>
            <a:r>
              <a:rPr lang="en-US" altLang="en-US" sz="2800" spc="-20" dirty="0" smtClean="0">
                <a:solidFill>
                  <a:sysClr val="windowText" lastClr="000000"/>
                </a:solidFill>
              </a:rPr>
              <a:t>)</a:t>
            </a:r>
            <a:r>
              <a:rPr lang="en-US" altLang="en-US" sz="2400" spc="-20" dirty="0" smtClean="0">
                <a:solidFill>
                  <a:sysClr val="windowText" lastClr="000000"/>
                </a:solidFill>
              </a:rPr>
              <a:t> </a:t>
            </a:r>
            <a:r>
              <a:rPr lang="en-US" altLang="en-US" sz="2800" spc="-20" dirty="0" smtClean="0">
                <a:solidFill>
                  <a:sysClr val="windowText" lastClr="000000"/>
                </a:solidFill>
              </a:rPr>
              <a:t>to</a:t>
            </a:r>
            <a:r>
              <a:rPr lang="en-US" altLang="en-US" sz="2400" spc="-20" dirty="0" smtClean="0">
                <a:solidFill>
                  <a:sysClr val="windowText" lastClr="000000"/>
                </a:solidFill>
              </a:rPr>
              <a:t> </a:t>
            </a:r>
            <a:r>
              <a:rPr lang="en-US" altLang="en-US" sz="2800" spc="-20" dirty="0" smtClean="0">
                <a:solidFill>
                  <a:sysClr val="windowText" lastClr="000000"/>
                </a:solidFill>
              </a:rPr>
              <a:t>identify</a:t>
            </a:r>
            <a:r>
              <a:rPr lang="en-US" altLang="en-US" sz="2400" spc="-20" dirty="0" smtClean="0">
                <a:solidFill>
                  <a:sysClr val="windowText" lastClr="000000"/>
                </a:solidFill>
              </a:rPr>
              <a:t> </a:t>
            </a:r>
            <a:r>
              <a:rPr lang="en-US" altLang="en-US" sz="2800" spc="-20" dirty="0" smtClean="0">
                <a:solidFill>
                  <a:sysClr val="windowText" lastClr="000000"/>
                </a:solidFill>
              </a:rPr>
              <a:t>code</a:t>
            </a:r>
            <a:r>
              <a:rPr lang="en-US" altLang="en-US" sz="2400" spc="-20" dirty="0" smtClean="0">
                <a:solidFill>
                  <a:sysClr val="windowText" lastClr="000000"/>
                </a:solidFill>
              </a:rPr>
              <a:t> </a:t>
            </a:r>
            <a:r>
              <a:rPr lang="en-US" altLang="en-US" sz="2800" spc="-20" dirty="0" smtClean="0">
                <a:solidFill>
                  <a:sysClr val="windowText" lastClr="000000"/>
                </a:solidFill>
              </a:rPr>
              <a:t>blocks:</a:t>
            </a:r>
            <a:endParaRPr lang="en-US" altLang="en-US" sz="2800" spc="-2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while (1):</a:t>
            </a:r>
            <a:endParaRPr lang="en-US" altLang="en-US" sz="2100" dirty="0">
              <a:solidFill>
                <a:schemeClr val="bg1">
                  <a:lumMod val="65000"/>
                </a:schemeClr>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("Hi")</a:t>
            </a:r>
            <a:endParaRPr lang="en-US" altLang="en-US" sz="2100" dirty="0">
              <a:solidFill>
                <a:schemeClr val="bg1">
                  <a:lumMod val="65000"/>
                </a:schemeClr>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("Bye")</a:t>
            </a:r>
            <a:r>
              <a:rPr lang="en-US" altLang="en-US" sz="2100" dirty="0" smtClean="0">
                <a:solidFill>
                  <a:schemeClr val="bg1">
                    <a:lumMod val="65000"/>
                  </a:schemeClr>
                </a:solidFill>
                <a:latin typeface="Lucida Console" panose="020B0609040504020204" pitchFamily="49" charset="0"/>
              </a:rPr>
              <a:t> </a:t>
            </a:r>
          </a:p>
          <a:p>
            <a:pPr marL="457200" lvl="1" indent="0">
              <a:spcBef>
                <a:spcPts val="0"/>
              </a:spcBef>
              <a:buNone/>
            </a:pPr>
            <a:endParaRPr lang="en-US" altLang="en-US" sz="2100" dirty="0" smtClean="0">
              <a:solidFill>
                <a:sysClr val="windowText" lastClr="000000"/>
              </a:solidFill>
              <a:latin typeface="Lucida Console" panose="020B0609040504020204" pitchFamily="49" charset="0"/>
            </a:endParaRPr>
          </a:p>
          <a:p>
            <a:pPr marL="796925" lvl="2" indent="-227013">
              <a:spcBef>
                <a:spcPts val="0"/>
              </a:spcBef>
            </a:pPr>
            <a:r>
              <a:rPr lang="en-US" altLang="en-US" sz="2900" dirty="0">
                <a:solidFill>
                  <a:sysClr val="windowText" lastClr="000000"/>
                </a:solidFill>
              </a:rPr>
              <a:t>The number of spaces in the indentation is up to you, </a:t>
            </a:r>
            <a:br>
              <a:rPr lang="en-US" altLang="en-US" sz="2900" dirty="0">
                <a:solidFill>
                  <a:sysClr val="windowText" lastClr="000000"/>
                </a:solidFill>
              </a:rPr>
            </a:br>
            <a:r>
              <a:rPr lang="en-US" altLang="en-US" sz="2900" dirty="0">
                <a:solidFill>
                  <a:sysClr val="windowText" lastClr="000000"/>
                </a:solidFill>
              </a:rPr>
              <a:t>but all statements within the block must be indented </a:t>
            </a:r>
            <a:br>
              <a:rPr lang="en-US" altLang="en-US" sz="2900" dirty="0">
                <a:solidFill>
                  <a:sysClr val="windowText" lastClr="000000"/>
                </a:solidFill>
              </a:rPr>
            </a:br>
            <a:r>
              <a:rPr lang="en-US" altLang="en-US" sz="2900" dirty="0">
                <a:solidFill>
                  <a:schemeClr val="accent1">
                    <a:lumMod val="75000"/>
                  </a:schemeClr>
                </a:solidFill>
              </a:rPr>
              <a:t>by the same amount</a:t>
            </a:r>
            <a:r>
              <a:rPr lang="en-US" altLang="en-US" sz="2900" dirty="0">
                <a:solidFill>
                  <a:sysClr val="windowText" lastClr="000000"/>
                </a:solidFill>
              </a:rPr>
              <a:t>. </a:t>
            </a:r>
          </a:p>
          <a:p>
            <a:pPr marL="796925" lvl="2" indent="-227013">
              <a:spcBef>
                <a:spcPts val="0"/>
              </a:spcBef>
            </a:pPr>
            <a:r>
              <a:rPr lang="en-US" altLang="en-US" sz="2900" dirty="0">
                <a:solidFill>
                  <a:sysClr val="windowText" lastClr="000000"/>
                </a:solidFill>
              </a:rPr>
              <a:t>Basically, everyone </a:t>
            </a:r>
            <a:r>
              <a:rPr lang="en-US" altLang="en-US" sz="2900" dirty="0">
                <a:solidFill>
                  <a:srgbClr val="FF0000"/>
                </a:solidFill>
              </a:rPr>
              <a:t>just uses the tab ke</a:t>
            </a:r>
            <a:r>
              <a:rPr lang="en-US" altLang="en-US" sz="2900" spc="-250" dirty="0">
                <a:solidFill>
                  <a:srgbClr val="FF0000"/>
                </a:solidFill>
              </a:rPr>
              <a:t>y</a:t>
            </a:r>
            <a:r>
              <a:rPr lang="en-US" altLang="en-US" sz="2000" dirty="0">
                <a:solidFill>
                  <a:sysClr val="windowText" lastClr="000000"/>
                </a:solidFill>
                <a:latin typeface="Courier New" panose="02070309020205020404" pitchFamily="49" charset="0"/>
                <a:cs typeface="Courier New" panose="02070309020205020404" pitchFamily="49" charset="0"/>
              </a:rPr>
              <a:t>.</a:t>
            </a:r>
            <a:endParaRPr lang="en-US" altLang="en-US" sz="2900" dirty="0">
              <a:solidFill>
                <a:sysClr val="windowText" lastClr="000000"/>
              </a:solidFill>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a:solidFill>
                    <a:srgbClr val="00B050"/>
                  </a:solidFill>
                </a:rPr>
                <a:t>multi-statement code </a:t>
              </a:r>
              <a:r>
                <a:rPr lang="en-US" spc="40" dirty="0" smtClean="0">
                  <a:solidFill>
                    <a:srgbClr val="00B050"/>
                  </a:solidFill>
                </a:rPr>
                <a:t>blocks</a:t>
              </a:r>
              <a:endParaRPr lang="en-US" spc="40" dirty="0">
                <a:solidFill>
                  <a:srgbClr val="FF2B0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69778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0"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p>
          <a:p>
            <a:pPr marL="852488" lvl="1" indent="-390525">
              <a:buFont typeface="Arial" panose="020B0604020202020204" pitchFamily="34" charset="0"/>
              <a:buChar char="•"/>
            </a:pPr>
            <a:r>
              <a:rPr lang="en-US" sz="4400" dirty="0">
                <a:solidFill>
                  <a:srgbClr val="008000"/>
                </a:solidFill>
                <a:latin typeface="Times New Roman" panose="02020603050405020304" pitchFamily="18" charset="0"/>
                <a:cs typeface="Times New Roman" panose="02020603050405020304" pitchFamily="18" charset="0"/>
              </a:rPr>
              <a:t>And, now we have seen that example.</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
        <p:nvSpPr>
          <p:cNvPr id="4" name="Title 1"/>
          <p:cNvSpPr txBox="1">
            <a:spLocks/>
          </p:cNvSpPr>
          <p:nvPr/>
        </p:nvSpPr>
        <p:spPr>
          <a:xfrm>
            <a:off x="45454" y="5191518"/>
            <a:ext cx="9684334" cy="166648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spc="-40" dirty="0">
                <a:solidFill>
                  <a:srgbClr val="FF0000"/>
                </a:solidFill>
                <a:latin typeface="Times New Roman" panose="02020603050405020304" pitchFamily="18" charset="0"/>
                <a:cs typeface="Times New Roman" panose="02020603050405020304" pitchFamily="18" charset="0"/>
              </a:rPr>
              <a:t>C</a:t>
            </a:r>
            <a:r>
              <a:rPr lang="en-US" sz="4800" spc="-40" dirty="0" smtClean="0">
                <a:solidFill>
                  <a:srgbClr val="FF0000"/>
                </a:solidFill>
                <a:latin typeface="Times New Roman" panose="02020603050405020304" pitchFamily="18" charset="0"/>
                <a:cs typeface="Times New Roman" panose="02020603050405020304" pitchFamily="18" charset="0"/>
              </a:rPr>
              <a:t>onsider</a:t>
            </a:r>
            <a:r>
              <a:rPr lang="en-US" sz="4800" spc="-40" dirty="0">
                <a:solidFill>
                  <a:srgbClr val="FF0000"/>
                </a:solidFill>
                <a:latin typeface="Times New Roman" panose="02020603050405020304" pitchFamily="18" charset="0"/>
                <a:cs typeface="Times New Roman" panose="02020603050405020304" pitchFamily="18" charset="0"/>
              </a:rPr>
              <a:t>:</a:t>
            </a:r>
            <a:r>
              <a:rPr lang="en-US" sz="3000" spc="-40" dirty="0">
                <a:solidFill>
                  <a:srgbClr val="FF0000"/>
                </a:solidFill>
                <a:latin typeface="Times New Roman" panose="02020603050405020304" pitchFamily="18" charset="0"/>
                <a:cs typeface="Times New Roman" panose="02020603050405020304" pitchFamily="18" charset="0"/>
              </a:rPr>
              <a:t> </a:t>
            </a:r>
            <a:r>
              <a:rPr lang="en-US" sz="4800" i="1" spc="-200" dirty="0">
                <a:solidFill>
                  <a:srgbClr val="FF0000"/>
                </a:solidFill>
                <a:latin typeface="Times New Roman" panose="02020603050405020304" pitchFamily="18" charset="0"/>
                <a:cs typeface="Times New Roman" panose="02020603050405020304" pitchFamily="18" charset="0"/>
              </a:rPr>
              <a:t>H</a:t>
            </a:r>
            <a:r>
              <a:rPr lang="en-US" sz="4800" i="1" spc="-100" dirty="0">
                <a:solidFill>
                  <a:srgbClr val="FF0000"/>
                </a:solidFill>
                <a:latin typeface="Times New Roman" panose="02020603050405020304" pitchFamily="18" charset="0"/>
                <a:cs typeface="Times New Roman" panose="02020603050405020304" pitchFamily="18" charset="0"/>
              </a:rPr>
              <a:t>o</a:t>
            </a:r>
            <a:r>
              <a:rPr lang="en-US" sz="4800" i="1" spc="-40" dirty="0">
                <a:solidFill>
                  <a:srgbClr val="FF0000"/>
                </a:solidFill>
                <a:latin typeface="Times New Roman" panose="02020603050405020304" pitchFamily="18" charset="0"/>
                <a:cs typeface="Times New Roman" panose="02020603050405020304" pitchFamily="18" charset="0"/>
              </a:rPr>
              <a:t>w</a:t>
            </a:r>
            <a:r>
              <a:rPr lang="en-US" sz="4800" spc="-40" dirty="0">
                <a:solidFill>
                  <a:srgbClr val="FF0000"/>
                </a:solidFill>
                <a:latin typeface="Times New Roman" panose="02020603050405020304" pitchFamily="18" charset="0"/>
                <a:cs typeface="Times New Roman" panose="02020603050405020304" pitchFamily="18" charset="0"/>
              </a:rPr>
              <a:t> does Python achieve thi</a:t>
            </a:r>
            <a:r>
              <a:rPr lang="en-US" sz="4800" spc="-140" dirty="0">
                <a:solidFill>
                  <a:srgbClr val="FF0000"/>
                </a:solidFill>
                <a:latin typeface="Times New Roman" panose="02020603050405020304" pitchFamily="18" charset="0"/>
                <a:cs typeface="Times New Roman" panose="02020603050405020304" pitchFamily="18" charset="0"/>
              </a:rPr>
              <a:t>s</a:t>
            </a:r>
            <a:r>
              <a:rPr lang="en-US" sz="4800" spc="-40" dirty="0">
                <a:solidFill>
                  <a:srgbClr val="FF0000"/>
                </a:solidFill>
                <a:latin typeface="Times New Roman" panose="02020603050405020304" pitchFamily="18" charset="0"/>
                <a:cs typeface="Times New Roman" panose="02020603050405020304" pitchFamily="18" charset="0"/>
              </a:rPr>
              <a:t>?</a:t>
            </a:r>
          </a:p>
          <a:p>
            <a:pPr lvl="1"/>
            <a:r>
              <a:rPr lang="en-US" sz="4300" dirty="0" smtClean="0">
                <a:solidFill>
                  <a:schemeClr val="bg1"/>
                </a:solidFill>
                <a:latin typeface="Times New Roman" panose="02020603050405020304" pitchFamily="18" charset="0"/>
                <a:cs typeface="Times New Roman" panose="02020603050405020304" pitchFamily="18" charset="0"/>
              </a:rPr>
              <a:t>.</a:t>
            </a:r>
            <a:endParaRPr lang="en-US" sz="4300" dirty="0">
              <a:solidFill>
                <a:schemeClr val="bg1"/>
              </a:solidFill>
              <a:latin typeface="Times New Roman" panose="02020603050405020304" pitchFamily="18" charset="0"/>
              <a:cs typeface="Times New Roman" panose="02020603050405020304" pitchFamily="18" charset="0"/>
            </a:endParaRPr>
          </a:p>
        </p:txBody>
      </p:sp>
      <p:sp>
        <p:nvSpPr>
          <p:cNvPr id="5" name="Rounded Rectangular Callout 4"/>
          <p:cNvSpPr/>
          <p:nvPr/>
        </p:nvSpPr>
        <p:spPr>
          <a:xfrm>
            <a:off x="554805" y="2065311"/>
            <a:ext cx="7325474" cy="2247268"/>
          </a:xfrm>
          <a:prstGeom prst="wedgeRoundRectCallout">
            <a:avLst>
              <a:gd name="adj1" fmla="val -13490"/>
              <a:gd name="adj2" fmla="val 1050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3CC"/>
                </a:solidFill>
              </a:rPr>
              <a:t>It is fair to ask: Why </a:t>
            </a:r>
            <a:r>
              <a:rPr lang="en-US" sz="3200" dirty="0" smtClean="0">
                <a:solidFill>
                  <a:srgbClr val="0033CC"/>
                </a:solidFill>
              </a:rPr>
              <a:t>consider </a:t>
            </a:r>
            <a:r>
              <a:rPr lang="en-US" sz="3200" i="1" dirty="0">
                <a:solidFill>
                  <a:srgbClr val="0033CC"/>
                </a:solidFill>
              </a:rPr>
              <a:t>how</a:t>
            </a:r>
            <a:r>
              <a:rPr lang="en-US" sz="3200" dirty="0">
                <a:solidFill>
                  <a:srgbClr val="0033CC"/>
                </a:solidFill>
              </a:rPr>
              <a:t>?</a:t>
            </a:r>
          </a:p>
          <a:p>
            <a:pPr algn="ctr"/>
            <a:r>
              <a:rPr lang="en-US" sz="3200" dirty="0" smtClean="0">
                <a:solidFill>
                  <a:srgbClr val="0033CC"/>
                </a:solidFill>
              </a:rPr>
              <a:t>Just use it, without </a:t>
            </a:r>
            <a:r>
              <a:rPr lang="en-US" sz="3200" dirty="0">
                <a:solidFill>
                  <a:srgbClr val="0033CC"/>
                </a:solidFill>
              </a:rPr>
              <a:t>going deeper. </a:t>
            </a:r>
            <a:r>
              <a:rPr lang="en-US" sz="3200" dirty="0" smtClean="0">
                <a:solidFill>
                  <a:srgbClr val="0033CC"/>
                </a:solidFill>
              </a:rPr>
              <a:t/>
            </a:r>
            <a:br>
              <a:rPr lang="en-US" sz="3200" dirty="0" smtClean="0">
                <a:solidFill>
                  <a:srgbClr val="0033CC"/>
                </a:solidFill>
              </a:rPr>
            </a:br>
            <a:r>
              <a:rPr lang="en-US" sz="3200" dirty="0" smtClean="0">
                <a:solidFill>
                  <a:srgbClr val="0033CC"/>
                </a:solidFill>
              </a:rPr>
              <a:t>In </a:t>
            </a:r>
            <a:r>
              <a:rPr lang="en-US" sz="3200" dirty="0">
                <a:solidFill>
                  <a:srgbClr val="0033CC"/>
                </a:solidFill>
              </a:rPr>
              <a:t>fact if this course was CSE 101 instead of CSE282, that is what we would do. </a:t>
            </a:r>
          </a:p>
        </p:txBody>
      </p:sp>
    </p:spTree>
    <p:extLst>
      <p:ext uri="{BB962C8B-B14F-4D97-AF65-F5344CB8AC3E}">
        <p14:creationId xmlns:p14="http://schemas.microsoft.com/office/powerpoint/2010/main" val="256954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7" dur="500"/>
                                        <p:tgtEl>
                                          <p:spTgt spid="15">
                                            <p:txEl>
                                              <p:pRg st="4" end="4"/>
                                            </p:txEl>
                                          </p:spTgt>
                                        </p:tgtEl>
                                      </p:cBhvr>
                                    </p:animEffect>
                                  </p:childTnLst>
                                  <p:subTnLst>
                                    <p:animClr clrSpc="rgb" dir="cw">
                                      <p:cBhvr override="childStyle">
                                        <p:cTn dur="1" fill="hold" display="0" masterRel="nextClick" afterEffect="1"/>
                                        <p:tgtEl>
                                          <p:spTgt spid="15">
                                            <p:txEl>
                                              <p:pRg st="4" end="4"/>
                                            </p:txEl>
                                          </p:spTgt>
                                        </p:tgtEl>
                                        <p:attrNameLst>
                                          <p:attrName>ppt_c</p:attrName>
                                        </p:attrNameLst>
                                      </p:cBhvr>
                                      <p:to>
                                        <a:srgbClr val="969696"/>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p>
          <a:p>
            <a:pPr marL="852488" lvl="1" indent="-390525">
              <a:buFont typeface="Arial" panose="020B0604020202020204" pitchFamily="34" charset="0"/>
              <a:buChar char="•"/>
            </a:pPr>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And, now we have seen that example.</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
        <p:nvSpPr>
          <p:cNvPr id="4" name="Title 1"/>
          <p:cNvSpPr txBox="1">
            <a:spLocks/>
          </p:cNvSpPr>
          <p:nvPr/>
        </p:nvSpPr>
        <p:spPr>
          <a:xfrm>
            <a:off x="45454" y="5191518"/>
            <a:ext cx="9684334" cy="166648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spc="-40" dirty="0">
                <a:latin typeface="Times New Roman" panose="02020603050405020304" pitchFamily="18" charset="0"/>
                <a:cs typeface="Times New Roman" panose="02020603050405020304" pitchFamily="18" charset="0"/>
              </a:rPr>
              <a:t>C</a:t>
            </a:r>
            <a:r>
              <a:rPr lang="en-US" sz="4800" spc="-40" dirty="0" smtClean="0">
                <a:latin typeface="Times New Roman" panose="02020603050405020304" pitchFamily="18" charset="0"/>
                <a:cs typeface="Times New Roman" panose="02020603050405020304" pitchFamily="18" charset="0"/>
              </a:rPr>
              <a:t>onsider</a:t>
            </a:r>
            <a:r>
              <a:rPr lang="en-US" sz="4800" spc="-40" dirty="0">
                <a:latin typeface="Times New Roman" panose="02020603050405020304" pitchFamily="18" charset="0"/>
                <a:cs typeface="Times New Roman" panose="02020603050405020304" pitchFamily="18" charset="0"/>
              </a:rPr>
              <a:t>:</a:t>
            </a:r>
            <a:r>
              <a:rPr lang="en-US" sz="3000" spc="-40" dirty="0">
                <a:latin typeface="Times New Roman" panose="02020603050405020304" pitchFamily="18" charset="0"/>
                <a:cs typeface="Times New Roman" panose="02020603050405020304" pitchFamily="18" charset="0"/>
              </a:rPr>
              <a:t> </a:t>
            </a:r>
            <a:r>
              <a:rPr lang="en-US" sz="4800" i="1" spc="-200" dirty="0">
                <a:latin typeface="Times New Roman" panose="02020603050405020304" pitchFamily="18" charset="0"/>
                <a:cs typeface="Times New Roman" panose="02020603050405020304" pitchFamily="18" charset="0"/>
              </a:rPr>
              <a:t>H</a:t>
            </a:r>
            <a:r>
              <a:rPr lang="en-US" sz="4800" i="1" spc="-100" dirty="0">
                <a:latin typeface="Times New Roman" panose="02020603050405020304" pitchFamily="18" charset="0"/>
                <a:cs typeface="Times New Roman" panose="02020603050405020304" pitchFamily="18" charset="0"/>
              </a:rPr>
              <a:t>o</a:t>
            </a:r>
            <a:r>
              <a:rPr lang="en-US" sz="4800" i="1" spc="-40" dirty="0">
                <a:latin typeface="Times New Roman" panose="02020603050405020304" pitchFamily="18" charset="0"/>
                <a:cs typeface="Times New Roman" panose="02020603050405020304" pitchFamily="18" charset="0"/>
              </a:rPr>
              <a:t>w</a:t>
            </a:r>
            <a:r>
              <a:rPr lang="en-US" sz="4800" spc="-40" dirty="0">
                <a:latin typeface="Times New Roman" panose="02020603050405020304" pitchFamily="18" charset="0"/>
                <a:cs typeface="Times New Roman" panose="02020603050405020304" pitchFamily="18" charset="0"/>
              </a:rPr>
              <a:t> does Python achieve thi</a:t>
            </a:r>
            <a:r>
              <a:rPr lang="en-US" sz="4800" spc="-140" dirty="0">
                <a:latin typeface="Times New Roman" panose="02020603050405020304" pitchFamily="18" charset="0"/>
                <a:cs typeface="Times New Roman" panose="02020603050405020304" pitchFamily="18" charset="0"/>
              </a:rPr>
              <a:t>s</a:t>
            </a:r>
            <a:r>
              <a:rPr lang="en-US" sz="4800" spc="-40" dirty="0">
                <a:latin typeface="Times New Roman" panose="02020603050405020304" pitchFamily="18" charset="0"/>
                <a:cs typeface="Times New Roman" panose="02020603050405020304" pitchFamily="18" charset="0"/>
              </a:rPr>
              <a:t>?</a:t>
            </a:r>
          </a:p>
          <a:p>
            <a:pPr marL="852488" lvl="1" indent="-395288">
              <a:buFont typeface="Arial" panose="020B0604020202020204" pitchFamily="34" charset="0"/>
              <a:buChar char="•"/>
            </a:pPr>
            <a:r>
              <a:rPr lang="en-US" sz="4300" dirty="0" smtClean="0">
                <a:solidFill>
                  <a:srgbClr val="FF0000"/>
                </a:solidFill>
                <a:latin typeface="Times New Roman" panose="02020603050405020304" pitchFamily="18" charset="0"/>
                <a:cs typeface="Times New Roman" panose="02020603050405020304" pitchFamily="18" charset="0"/>
              </a:rPr>
              <a:t>It helps </a:t>
            </a:r>
            <a:r>
              <a:rPr lang="en-US" sz="4300" dirty="0">
                <a:solidFill>
                  <a:srgbClr val="FF0000"/>
                </a:solidFill>
                <a:latin typeface="Times New Roman" panose="02020603050405020304" pitchFamily="18" charset="0"/>
                <a:cs typeface="Times New Roman" panose="02020603050405020304" pitchFamily="18" charset="0"/>
              </a:rPr>
              <a:t>to consider how </a:t>
            </a:r>
            <a:r>
              <a:rPr lang="en-US" sz="4300" dirty="0" smtClean="0">
                <a:solidFill>
                  <a:srgbClr val="FF0000"/>
                </a:solidFill>
                <a:latin typeface="Times New Roman" panose="02020603050405020304" pitchFamily="18" charset="0"/>
                <a:cs typeface="Times New Roman" panose="02020603050405020304" pitchFamily="18" charset="0"/>
              </a:rPr>
              <a:t>you’d do it in C.</a:t>
            </a:r>
            <a:endParaRPr lang="en-US" sz="4300" dirty="0">
              <a:solidFill>
                <a:srgbClr val="FF0000"/>
              </a:solidFill>
              <a:latin typeface="Times New Roman" panose="02020603050405020304" pitchFamily="18" charset="0"/>
              <a:cs typeface="Times New Roman" panose="02020603050405020304" pitchFamily="18" charset="0"/>
            </a:endParaRPr>
          </a:p>
        </p:txBody>
      </p:sp>
      <p:sp>
        <p:nvSpPr>
          <p:cNvPr id="5" name="Rounded Rectangular Callout 4"/>
          <p:cNvSpPr/>
          <p:nvPr/>
        </p:nvSpPr>
        <p:spPr>
          <a:xfrm>
            <a:off x="554805" y="2065311"/>
            <a:ext cx="7325474" cy="2247268"/>
          </a:xfrm>
          <a:prstGeom prst="wedgeRoundRectCallout">
            <a:avLst>
              <a:gd name="adj1" fmla="val -13490"/>
              <a:gd name="adj2" fmla="val 1050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3CC"/>
                </a:solidFill>
              </a:rPr>
              <a:t>It is fair to ask: Why </a:t>
            </a:r>
            <a:r>
              <a:rPr lang="en-US" sz="3200" dirty="0" smtClean="0">
                <a:solidFill>
                  <a:srgbClr val="0033CC"/>
                </a:solidFill>
              </a:rPr>
              <a:t>consider </a:t>
            </a:r>
            <a:r>
              <a:rPr lang="en-US" sz="3200" i="1" dirty="0">
                <a:solidFill>
                  <a:srgbClr val="0033CC"/>
                </a:solidFill>
              </a:rPr>
              <a:t>how</a:t>
            </a:r>
            <a:r>
              <a:rPr lang="en-US" sz="3200" dirty="0">
                <a:solidFill>
                  <a:srgbClr val="0033CC"/>
                </a:solidFill>
              </a:rPr>
              <a:t>?</a:t>
            </a:r>
          </a:p>
          <a:p>
            <a:pPr algn="ctr"/>
            <a:r>
              <a:rPr lang="en-US" sz="3200" dirty="0" smtClean="0">
                <a:solidFill>
                  <a:srgbClr val="0033CC"/>
                </a:solidFill>
              </a:rPr>
              <a:t>Just use it, without </a:t>
            </a:r>
            <a:r>
              <a:rPr lang="en-US" sz="3200" dirty="0">
                <a:solidFill>
                  <a:srgbClr val="0033CC"/>
                </a:solidFill>
              </a:rPr>
              <a:t>going deeper. </a:t>
            </a:r>
            <a:r>
              <a:rPr lang="en-US" sz="3200" dirty="0" smtClean="0">
                <a:solidFill>
                  <a:srgbClr val="0033CC"/>
                </a:solidFill>
              </a:rPr>
              <a:t/>
            </a:r>
            <a:br>
              <a:rPr lang="en-US" sz="3200" dirty="0" smtClean="0">
                <a:solidFill>
                  <a:srgbClr val="0033CC"/>
                </a:solidFill>
              </a:rPr>
            </a:br>
            <a:r>
              <a:rPr lang="en-US" sz="3200" dirty="0" smtClean="0">
                <a:solidFill>
                  <a:srgbClr val="0033CC"/>
                </a:solidFill>
              </a:rPr>
              <a:t>In </a:t>
            </a:r>
            <a:r>
              <a:rPr lang="en-US" sz="3200" dirty="0">
                <a:solidFill>
                  <a:srgbClr val="0033CC"/>
                </a:solidFill>
              </a:rPr>
              <a:t>fact if this course was CSE 101 instead of CSE282, that is what we would do. </a:t>
            </a:r>
          </a:p>
        </p:txBody>
      </p:sp>
      <p:sp>
        <p:nvSpPr>
          <p:cNvPr id="6" name="Rounded Rectangular Callout 5"/>
          <p:cNvSpPr/>
          <p:nvPr/>
        </p:nvSpPr>
        <p:spPr>
          <a:xfrm>
            <a:off x="647272" y="3257943"/>
            <a:ext cx="8823486" cy="2109271"/>
          </a:xfrm>
          <a:prstGeom prst="wedgeRoundRectCallout">
            <a:avLst>
              <a:gd name="adj1" fmla="val -33499"/>
              <a:gd name="adj2" fmla="val 8971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33CC"/>
                </a:solidFill>
              </a:rPr>
              <a:t>I mean: </a:t>
            </a:r>
            <a:r>
              <a:rPr lang="en-US" sz="3200" dirty="0">
                <a:solidFill>
                  <a:srgbClr val="0033CC"/>
                </a:solidFill>
              </a:rPr>
              <a:t>helpful to those of you who are already familiar with C </a:t>
            </a:r>
            <a:r>
              <a:rPr lang="en-US" sz="3200" dirty="0" err="1">
                <a:solidFill>
                  <a:srgbClr val="0033CC"/>
                </a:solidFill>
              </a:rPr>
              <a:t>structs</a:t>
            </a:r>
            <a:r>
              <a:rPr lang="en-US" sz="3200" dirty="0">
                <a:solidFill>
                  <a:srgbClr val="0033CC"/>
                </a:solidFill>
              </a:rPr>
              <a:t> and unions. For other people, it will probably be more confusing than </a:t>
            </a:r>
            <a:r>
              <a:rPr lang="en-US" sz="3200" dirty="0" smtClean="0">
                <a:solidFill>
                  <a:srgbClr val="0033CC"/>
                </a:solidFill>
              </a:rPr>
              <a:t>helpful (but it won’t be on the exam, so that’s OK).</a:t>
            </a:r>
            <a:endParaRPr lang="en-US" sz="3200" dirty="0">
              <a:solidFill>
                <a:srgbClr val="0033CC"/>
              </a:solidFill>
            </a:endParaRPr>
          </a:p>
        </p:txBody>
      </p:sp>
    </p:spTree>
    <p:extLst>
      <p:ext uri="{BB962C8B-B14F-4D97-AF65-F5344CB8AC3E}">
        <p14:creationId xmlns:p14="http://schemas.microsoft.com/office/powerpoint/2010/main" val="34936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with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typedef </a:t>
            </a:r>
            <a:r>
              <a:rPr lang="en-US" sz="1431" dirty="0" err="1">
                <a:solidFill>
                  <a:srgbClr val="FF0000"/>
                </a:solidFill>
                <a:latin typeface="Consolas" panose="020B0609020204030204" pitchFamily="49" charset="0"/>
                <a:cs typeface="Consolas" panose="020B0609020204030204" pitchFamily="49" charset="0"/>
              </a:rPr>
              <a:t>struct</a:t>
            </a:r>
            <a:r>
              <a:rPr lang="en-US" sz="1431" dirty="0">
                <a:solidFill>
                  <a:srgbClr val="FF0000"/>
                </a:solidFill>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int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many;</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89" name="Rectangle 88"/>
          <p:cNvSpPr/>
          <p:nvPr/>
        </p:nvSpPr>
        <p:spPr>
          <a:xfrm>
            <a:off x="2955062" y="1051945"/>
            <a:ext cx="3279971" cy="78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1182702" algn="l"/>
              </a:tabLst>
            </a:pPr>
            <a:r>
              <a:rPr lang="en-US" sz="1590" dirty="0">
                <a:solidFill>
                  <a:srgbClr val="5B9BD5">
                    <a:lumMod val="75000"/>
                  </a:srgbClr>
                </a:solidFill>
                <a:latin typeface="Times New Roman" panose="02020603050405020304" pitchFamily="18" charset="0"/>
                <a:cs typeface="Times New Roman" panose="02020603050405020304" pitchFamily="18" charset="0"/>
              </a:rPr>
              <a:t>(Not because we want to do such complicated things, but so we can </a:t>
            </a:r>
            <a:br>
              <a:rPr lang="en-US" sz="1590" dirty="0">
                <a:solidFill>
                  <a:srgbClr val="5B9BD5">
                    <a:lumMod val="75000"/>
                  </a:srgbClr>
                </a:solidFill>
                <a:latin typeface="Times New Roman" panose="02020603050405020304" pitchFamily="18" charset="0"/>
                <a:cs typeface="Times New Roman" panose="02020603050405020304" pitchFamily="18" charset="0"/>
              </a:rPr>
            </a:br>
            <a:r>
              <a:rPr lang="en-US" sz="1590" dirty="0">
                <a:solidFill>
                  <a:srgbClr val="5B9BD5">
                    <a:lumMod val="75000"/>
                  </a:srgbClr>
                </a:solidFill>
                <a:latin typeface="Times New Roman" panose="02020603050405020304" pitchFamily="18" charset="0"/>
                <a:cs typeface="Times New Roman" panose="02020603050405020304" pitchFamily="18" charset="0"/>
              </a:rPr>
              <a:t>lead into a discussion of unions)</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2" name="Group 21"/>
          <p:cNvGrpSpPr/>
          <p:nvPr/>
        </p:nvGrpSpPr>
        <p:grpSpPr>
          <a:xfrm>
            <a:off x="7297383" y="101724"/>
            <a:ext cx="2223818" cy="5247899"/>
            <a:chOff x="9155534" y="58683"/>
            <a:chExt cx="2797072" cy="6600699"/>
          </a:xfrm>
        </p:grpSpPr>
        <p:sp>
          <p:nvSpPr>
            <p:cNvPr id="73" name="Rectangle 72"/>
            <p:cNvSpPr/>
            <p:nvPr/>
          </p:nvSpPr>
          <p:spPr>
            <a:xfrm rot="16200000">
              <a:off x="9177641" y="365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27" name="Left Brace 26"/>
            <p:cNvSpPr/>
            <p:nvPr/>
          </p:nvSpPr>
          <p:spPr>
            <a:xfrm>
              <a:off x="9546433" y="145613"/>
              <a:ext cx="180304" cy="14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6" name="Rectangle 35"/>
            <p:cNvSpPr/>
            <p:nvPr/>
          </p:nvSpPr>
          <p:spPr>
            <a:xfrm rot="16200000">
              <a:off x="9177641" y="52486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d</a:t>
              </a:r>
            </a:p>
          </p:txBody>
        </p:sp>
        <p:sp>
          <p:nvSpPr>
            <p:cNvPr id="86" name="Rectangle 85"/>
            <p:cNvSpPr/>
            <p:nvPr/>
          </p:nvSpPr>
          <p:spPr>
            <a:xfrm>
              <a:off x="9767653" y="6196673"/>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“many” data type</a:t>
              </a:r>
            </a:p>
          </p:txBody>
        </p:sp>
        <p:sp>
          <p:nvSpPr>
            <p:cNvPr id="25" name="Rectangle 24"/>
            <p:cNvSpPr/>
            <p:nvPr/>
          </p:nvSpPr>
          <p:spPr>
            <a:xfrm>
              <a:off x="9784080" y="132735"/>
              <a:ext cx="2103120" cy="6033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9784080" y="4984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9784080" y="12300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9784080" y="196153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9784080" y="305781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9784080" y="378933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9784080" y="452085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4" name="Rectangle 43"/>
            <p:cNvSpPr/>
            <p:nvPr/>
          </p:nvSpPr>
          <p:spPr>
            <a:xfrm>
              <a:off x="9784080" y="525237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9784080" y="28749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8" name="Rectangle 47"/>
            <p:cNvSpPr/>
            <p:nvPr/>
          </p:nvSpPr>
          <p:spPr>
            <a:xfrm>
              <a:off x="9784080" y="31463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2" name="Rectangle 51"/>
            <p:cNvSpPr/>
            <p:nvPr/>
          </p:nvSpPr>
          <p:spPr>
            <a:xfrm>
              <a:off x="9784080" y="10461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9784080" y="177767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9784080" y="2509191"/>
              <a:ext cx="2103120" cy="1837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9784080" y="360547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9784080" y="43369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9784080" y="50685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9784080" y="5800035"/>
              <a:ext cx="2103120" cy="182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Left Brace 66"/>
            <p:cNvSpPr/>
            <p:nvPr/>
          </p:nvSpPr>
          <p:spPr>
            <a:xfrm>
              <a:off x="9546433" y="252374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8" name="Left Brace 67"/>
            <p:cNvSpPr/>
            <p:nvPr/>
          </p:nvSpPr>
          <p:spPr>
            <a:xfrm>
              <a:off x="9546433" y="4718304"/>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9" name="Left Brace 68"/>
            <p:cNvSpPr/>
            <p:nvPr/>
          </p:nvSpPr>
          <p:spPr>
            <a:xfrm>
              <a:off x="9546433" y="325526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0" name="Left Brace 69"/>
            <p:cNvSpPr/>
            <p:nvPr/>
          </p:nvSpPr>
          <p:spPr>
            <a:xfrm>
              <a:off x="9546433" y="398678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1" name="Left Brace 70"/>
            <p:cNvSpPr/>
            <p:nvPr/>
          </p:nvSpPr>
          <p:spPr>
            <a:xfrm>
              <a:off x="9546433" y="179153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2" name="Left Brace 71"/>
            <p:cNvSpPr/>
            <p:nvPr/>
          </p:nvSpPr>
          <p:spPr>
            <a:xfrm>
              <a:off x="9546433" y="328493"/>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4" name="Rectangle 73"/>
            <p:cNvSpPr/>
            <p:nvPr/>
          </p:nvSpPr>
          <p:spPr>
            <a:xfrm rot="16200000">
              <a:off x="9073280" y="910107"/>
              <a:ext cx="530268"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a:t>
              </a:r>
            </a:p>
          </p:txBody>
        </p:sp>
        <p:sp>
          <p:nvSpPr>
            <p:cNvPr id="75" name="Rectangle 74"/>
            <p:cNvSpPr/>
            <p:nvPr/>
          </p:nvSpPr>
          <p:spPr>
            <a:xfrm rot="16200000">
              <a:off x="9177641" y="195681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endParaRPr lang="en-US" sz="2226" dirty="0">
                <a:solidFill>
                  <a:prstClr val="black"/>
                </a:solidFill>
              </a:endParaRPr>
            </a:p>
          </p:txBody>
        </p:sp>
        <p:sp>
          <p:nvSpPr>
            <p:cNvPr id="76" name="Rectangle 75"/>
            <p:cNvSpPr/>
            <p:nvPr/>
          </p:nvSpPr>
          <p:spPr>
            <a:xfrm rot="16200000">
              <a:off x="9177641" y="268833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l</a:t>
              </a:r>
            </a:p>
          </p:txBody>
        </p:sp>
        <p:sp>
          <p:nvSpPr>
            <p:cNvPr id="77" name="Rectangle 76"/>
            <p:cNvSpPr/>
            <p:nvPr/>
          </p:nvSpPr>
          <p:spPr>
            <a:xfrm rot="16200000">
              <a:off x="9177641" y="34198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u</a:t>
              </a:r>
            </a:p>
          </p:txBody>
        </p:sp>
        <p:sp>
          <p:nvSpPr>
            <p:cNvPr id="78" name="Rectangle 77"/>
            <p:cNvSpPr/>
            <p:nvPr/>
          </p:nvSpPr>
          <p:spPr>
            <a:xfrm rot="16200000">
              <a:off x="9177641" y="41513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f</a:t>
              </a:r>
            </a:p>
          </p:txBody>
        </p:sp>
        <p:cxnSp>
          <p:nvCxnSpPr>
            <p:cNvPr id="19" name="Straight Connector 18"/>
            <p:cNvCxnSpPr/>
            <p:nvPr/>
          </p:nvCxnSpPr>
          <p:spPr>
            <a:xfrm>
              <a:off x="9784080" y="311963"/>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9784080" y="4702755"/>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784080" y="396957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9784080" y="3240524"/>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9784080" y="2507357"/>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9784080" y="177830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44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9"/>
                                        </p:tgtEl>
                                      </p:cBhvr>
                                    </p:animEffect>
                                    <p:anim calcmode="lin" valueType="num">
                                      <p:cBhvr>
                                        <p:cTn id="7" dur="1000"/>
                                        <p:tgtEl>
                                          <p:spTgt spid="89"/>
                                        </p:tgtEl>
                                        <p:attrNameLst>
                                          <p:attrName>ppt_x</p:attrName>
                                        </p:attrNameLst>
                                      </p:cBhvr>
                                      <p:tavLst>
                                        <p:tav tm="0">
                                          <p:val>
                                            <p:strVal val="ppt_x"/>
                                          </p:val>
                                        </p:tav>
                                        <p:tav tm="100000">
                                          <p:val>
                                            <p:strVal val="ppt_x"/>
                                          </p:val>
                                        </p:tav>
                                      </p:tavLst>
                                    </p:anim>
                                    <p:anim calcmode="lin" valueType="num">
                                      <p:cBhvr>
                                        <p:cTn id="8" dur="1000"/>
                                        <p:tgtEl>
                                          <p:spTgt spid="89"/>
                                        </p:tgtEl>
                                        <p:attrNameLst>
                                          <p:attrName>ppt_y</p:attrName>
                                        </p:attrNameLst>
                                      </p:cBhvr>
                                      <p:tavLst>
                                        <p:tav tm="0">
                                          <p:val>
                                            <p:strVal val="ppt_y"/>
                                          </p:val>
                                        </p:tav>
                                        <p:tav tm="100000">
                                          <p:val>
                                            <p:strVal val="ppt_y+.1"/>
                                          </p:val>
                                        </p:tav>
                                      </p:tavLst>
                                    </p:anim>
                                    <p:set>
                                      <p:cBhvr>
                                        <p:cTn id="9" dur="1" fill="hold">
                                          <p:stCondLst>
                                            <p:cond delay="999"/>
                                          </p:stCondLst>
                                        </p:cTn>
                                        <p:tgtEl>
                                          <p:spTgt spid="89"/>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("generic=%u  (c=%u  s=%u  </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(generic),</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(unsigned int),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(float),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grpSp>
        <p:nvGrpSpPr>
          <p:cNvPr id="2" name="Group 1"/>
          <p:cNvGrpSpPr/>
          <p:nvPr/>
        </p:nvGrpSpPr>
        <p:grpSpPr>
          <a:xfrm>
            <a:off x="7297383" y="101724"/>
            <a:ext cx="2223818" cy="5247899"/>
            <a:chOff x="9155534" y="58683"/>
            <a:chExt cx="2797072" cy="6600699"/>
          </a:xfrm>
        </p:grpSpPr>
        <p:sp>
          <p:nvSpPr>
            <p:cNvPr id="73" name="Rectangle 72"/>
            <p:cNvSpPr/>
            <p:nvPr/>
          </p:nvSpPr>
          <p:spPr>
            <a:xfrm rot="16200000">
              <a:off x="9177641" y="365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27" name="Left Brace 26"/>
            <p:cNvSpPr/>
            <p:nvPr/>
          </p:nvSpPr>
          <p:spPr>
            <a:xfrm>
              <a:off x="9546433" y="145613"/>
              <a:ext cx="180304" cy="14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6" name="Rectangle 35"/>
            <p:cNvSpPr/>
            <p:nvPr/>
          </p:nvSpPr>
          <p:spPr>
            <a:xfrm rot="16200000">
              <a:off x="9177641" y="52486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d</a:t>
              </a:r>
            </a:p>
          </p:txBody>
        </p:sp>
        <p:sp>
          <p:nvSpPr>
            <p:cNvPr id="86" name="Rectangle 85"/>
            <p:cNvSpPr/>
            <p:nvPr/>
          </p:nvSpPr>
          <p:spPr>
            <a:xfrm>
              <a:off x="9767653" y="6196673"/>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“many” data type</a:t>
              </a:r>
            </a:p>
          </p:txBody>
        </p:sp>
        <p:sp>
          <p:nvSpPr>
            <p:cNvPr id="25" name="Rectangle 24"/>
            <p:cNvSpPr/>
            <p:nvPr/>
          </p:nvSpPr>
          <p:spPr>
            <a:xfrm>
              <a:off x="9784080" y="132735"/>
              <a:ext cx="2103120" cy="6033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9784080" y="4984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9784080" y="12300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9784080" y="196153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9784080" y="305781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9784080" y="378933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9784080" y="452085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4" name="Rectangle 43"/>
            <p:cNvSpPr/>
            <p:nvPr/>
          </p:nvSpPr>
          <p:spPr>
            <a:xfrm>
              <a:off x="9784080" y="525237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9784080" y="28749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8" name="Rectangle 47"/>
            <p:cNvSpPr/>
            <p:nvPr/>
          </p:nvSpPr>
          <p:spPr>
            <a:xfrm>
              <a:off x="9784080" y="31463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2" name="Rectangle 51"/>
            <p:cNvSpPr/>
            <p:nvPr/>
          </p:nvSpPr>
          <p:spPr>
            <a:xfrm>
              <a:off x="9784080" y="10461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9784080" y="177767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9784080" y="2509191"/>
              <a:ext cx="2103120" cy="1837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9784080" y="360547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9784080" y="43369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9784080" y="50685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9784080" y="5800035"/>
              <a:ext cx="2103120" cy="182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Left Brace 66"/>
            <p:cNvSpPr/>
            <p:nvPr/>
          </p:nvSpPr>
          <p:spPr>
            <a:xfrm>
              <a:off x="9546433" y="252374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8" name="Left Brace 67"/>
            <p:cNvSpPr/>
            <p:nvPr/>
          </p:nvSpPr>
          <p:spPr>
            <a:xfrm>
              <a:off x="9546433" y="4718304"/>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9" name="Left Brace 68"/>
            <p:cNvSpPr/>
            <p:nvPr/>
          </p:nvSpPr>
          <p:spPr>
            <a:xfrm>
              <a:off x="9546433" y="325526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0" name="Left Brace 69"/>
            <p:cNvSpPr/>
            <p:nvPr/>
          </p:nvSpPr>
          <p:spPr>
            <a:xfrm>
              <a:off x="9546433" y="398678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1" name="Left Brace 70"/>
            <p:cNvSpPr/>
            <p:nvPr/>
          </p:nvSpPr>
          <p:spPr>
            <a:xfrm>
              <a:off x="9546433" y="179153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2" name="Left Brace 71"/>
            <p:cNvSpPr/>
            <p:nvPr/>
          </p:nvSpPr>
          <p:spPr>
            <a:xfrm>
              <a:off x="9546433" y="328493"/>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4" name="Rectangle 73"/>
            <p:cNvSpPr/>
            <p:nvPr/>
          </p:nvSpPr>
          <p:spPr>
            <a:xfrm rot="16200000">
              <a:off x="9073280" y="910107"/>
              <a:ext cx="530268"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a:t>
              </a:r>
            </a:p>
          </p:txBody>
        </p:sp>
        <p:sp>
          <p:nvSpPr>
            <p:cNvPr id="75" name="Rectangle 74"/>
            <p:cNvSpPr/>
            <p:nvPr/>
          </p:nvSpPr>
          <p:spPr>
            <a:xfrm rot="16200000">
              <a:off x="9177641" y="195681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endParaRPr lang="en-US" sz="2226" dirty="0">
                <a:solidFill>
                  <a:prstClr val="black"/>
                </a:solidFill>
              </a:endParaRPr>
            </a:p>
          </p:txBody>
        </p:sp>
        <p:sp>
          <p:nvSpPr>
            <p:cNvPr id="76" name="Rectangle 75"/>
            <p:cNvSpPr/>
            <p:nvPr/>
          </p:nvSpPr>
          <p:spPr>
            <a:xfrm rot="16200000">
              <a:off x="9177641" y="268833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l</a:t>
              </a:r>
            </a:p>
          </p:txBody>
        </p:sp>
        <p:sp>
          <p:nvSpPr>
            <p:cNvPr id="77" name="Rectangle 76"/>
            <p:cNvSpPr/>
            <p:nvPr/>
          </p:nvSpPr>
          <p:spPr>
            <a:xfrm rot="16200000">
              <a:off x="9177641" y="34198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u</a:t>
              </a:r>
            </a:p>
          </p:txBody>
        </p:sp>
        <p:sp>
          <p:nvSpPr>
            <p:cNvPr id="78" name="Rectangle 77"/>
            <p:cNvSpPr/>
            <p:nvPr/>
          </p:nvSpPr>
          <p:spPr>
            <a:xfrm rot="16200000">
              <a:off x="9177641" y="41513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f</a:t>
              </a:r>
            </a:p>
          </p:txBody>
        </p:sp>
        <p:cxnSp>
          <p:nvCxnSpPr>
            <p:cNvPr id="19" name="Straight Connector 18"/>
            <p:cNvCxnSpPr/>
            <p:nvPr/>
          </p:nvCxnSpPr>
          <p:spPr>
            <a:xfrm>
              <a:off x="9784080" y="311963"/>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9784080" y="4702755"/>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784080" y="396957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9784080" y="3240524"/>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9784080" y="2507357"/>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9784080" y="177830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1509766" y="3402321"/>
            <a:ext cx="4548039" cy="1692724"/>
            <a:chOff x="1875988" y="3395443"/>
            <a:chExt cx="5720429" cy="2129073"/>
          </a:xfrm>
        </p:grpSpPr>
        <p:sp>
          <p:nvSpPr>
            <p:cNvPr id="255" name="Rectangle 254"/>
            <p:cNvSpPr/>
            <p:nvPr/>
          </p:nvSpPr>
          <p:spPr>
            <a:xfrm>
              <a:off x="3559628" y="43586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4180114" y="435660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4800600" y="435452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8" name="Rectangle 257"/>
            <p:cNvSpPr/>
            <p:nvPr/>
          </p:nvSpPr>
          <p:spPr>
            <a:xfrm>
              <a:off x="5421086" y="436217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9" name="Rectangle 258"/>
            <p:cNvSpPr/>
            <p:nvPr/>
          </p:nvSpPr>
          <p:spPr>
            <a:xfrm>
              <a:off x="3559628" y="496180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4180114" y="4959724"/>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4800600" y="495764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2" name="Rectangle 261"/>
            <p:cNvSpPr/>
            <p:nvPr/>
          </p:nvSpPr>
          <p:spPr>
            <a:xfrm>
              <a:off x="5421086" y="496528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3" name="Group 262"/>
            <p:cNvGrpSpPr/>
            <p:nvPr/>
          </p:nvGrpSpPr>
          <p:grpSpPr>
            <a:xfrm>
              <a:off x="1875988" y="3770472"/>
              <a:ext cx="5720429" cy="1754044"/>
              <a:chOff x="2655475" y="3547449"/>
              <a:chExt cx="5720429" cy="1754044"/>
            </a:xfrm>
          </p:grpSpPr>
          <p:sp>
            <p:nvSpPr>
              <p:cNvPr id="264" name="Rectangle 263"/>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5" name="Rectangle 264"/>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6" name="Rectangle 265"/>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grpSp>
            <p:nvGrpSpPr>
              <p:cNvPr id="267" name="Group 266"/>
              <p:cNvGrpSpPr/>
              <p:nvPr/>
            </p:nvGrpSpPr>
            <p:grpSpPr>
              <a:xfrm>
                <a:off x="3249385" y="4791456"/>
                <a:ext cx="5126519" cy="510037"/>
                <a:chOff x="3249385" y="3547449"/>
                <a:chExt cx="5126519" cy="510037"/>
              </a:xfrm>
            </p:grpSpPr>
            <p:sp>
              <p:nvSpPr>
                <p:cNvPr id="372" name="Rectangle 371"/>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3" name="Rectangle 372"/>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4" name="Rectangle 373"/>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5" name="Rectangle 374"/>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76" name="Straight Connector 375"/>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83" name="Rectangle 382"/>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4" name="Rectangle 383"/>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85" name="Straight Connector 384"/>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393" name="Group 392"/>
                <p:cNvGrpSpPr/>
                <p:nvPr/>
              </p:nvGrpSpPr>
              <p:grpSpPr>
                <a:xfrm>
                  <a:off x="3401568" y="3734032"/>
                  <a:ext cx="2332373" cy="323454"/>
                  <a:chOff x="3401568" y="3734032"/>
                  <a:chExt cx="2332373" cy="323454"/>
                </a:xfrm>
              </p:grpSpPr>
              <p:sp>
                <p:nvSpPr>
                  <p:cNvPr id="402" name="Rectangle 401"/>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3" name="Rectangle 402"/>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4" name="Rectangle 403"/>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405" name="Straight Connector 404"/>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4" name="Rectangle 413"/>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415" name="Straight Connector 414"/>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394" name="Left Brace 39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5" name="Left Brace 394"/>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6" name="Left Brace 395"/>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7" name="Left Brace 396"/>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8" name="Left Brace 397"/>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9" name="Left Brace 398"/>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400" name="Left Brace 399"/>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401" name="Straight Connector 400"/>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3249385" y="3547449"/>
                <a:ext cx="5126519" cy="510037"/>
                <a:chOff x="3249385" y="3547449"/>
                <a:chExt cx="5126519" cy="510037"/>
              </a:xfrm>
            </p:grpSpPr>
            <p:sp>
              <p:nvSpPr>
                <p:cNvPr id="321" name="Rectangle 320"/>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2" name="Rectangle 321"/>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3" name="Rectangle 322"/>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4" name="Rectangle 323"/>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25" name="Straight Connector 324"/>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32" name="Rectangle 331"/>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33" name="Rectangle 332"/>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34" name="Straight Connector 333"/>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342" name="Group 341"/>
                <p:cNvGrpSpPr/>
                <p:nvPr/>
              </p:nvGrpSpPr>
              <p:grpSpPr>
                <a:xfrm>
                  <a:off x="3401568" y="3734032"/>
                  <a:ext cx="2332373" cy="323454"/>
                  <a:chOff x="3401568" y="3734032"/>
                  <a:chExt cx="2332373" cy="323454"/>
                </a:xfrm>
              </p:grpSpPr>
              <p:sp>
                <p:nvSpPr>
                  <p:cNvPr id="351" name="Rectangle 350"/>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52" name="Rectangle 351"/>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53" name="Rectangle 352"/>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54" name="Straight Connector 353"/>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62" name="Rectangle 361"/>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63" name="Rectangle 362"/>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64" name="Straight Connector 363"/>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343" name="Left Brace 342"/>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4" name="Left Brace 343"/>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5" name="Left Brace 344"/>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6" name="Left Brace 345"/>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7" name="Left Brace 346"/>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8" name="Left Brace 347"/>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9" name="Left Brace 348"/>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50" name="Straight Connector 349"/>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249385" y="4169664"/>
                <a:ext cx="5126519" cy="510037"/>
                <a:chOff x="3249385" y="3547449"/>
                <a:chExt cx="5126519" cy="510037"/>
              </a:xfrm>
            </p:grpSpPr>
            <p:sp>
              <p:nvSpPr>
                <p:cNvPr id="270" name="Rectangle 269"/>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1" name="Rectangle 270"/>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2" name="Rectangle 271"/>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3" name="Rectangle 272"/>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74" name="Straight Connector 273"/>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82" name="Rectangle 281"/>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83" name="Straight Connector 282"/>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3401568" y="3734032"/>
                  <a:ext cx="2332373" cy="323454"/>
                  <a:chOff x="3401568" y="3734032"/>
                  <a:chExt cx="2332373" cy="323454"/>
                </a:xfrm>
              </p:grpSpPr>
              <p:sp>
                <p:nvSpPr>
                  <p:cNvPr id="300" name="Rectangle 299"/>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01" name="Rectangle 300"/>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02" name="Rectangle 301"/>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03" name="Straight Connector 302"/>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11" name="Rectangle 310"/>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12" name="Rectangle 311"/>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13" name="Straight Connector 312"/>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92" name="Left Brace 291"/>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3" name="Left Brace 292"/>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4" name="Left Brace 293"/>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5" name="Left Brace 294"/>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6" name="Left Brace 295"/>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7" name="Left Brace 296"/>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8" name="Left Brace 297"/>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99" name="Straight Connector 298"/>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423" name="Rectangle 422"/>
            <p:cNvSpPr/>
            <p:nvPr/>
          </p:nvSpPr>
          <p:spPr>
            <a:xfrm>
              <a:off x="2311219" y="3395443"/>
              <a:ext cx="528447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grpSp>
    </p:spTree>
    <p:extLst>
      <p:ext uri="{BB962C8B-B14F-4D97-AF65-F5344CB8AC3E}">
        <p14:creationId xmlns:p14="http://schemas.microsoft.com/office/powerpoint/2010/main" val="14344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(“many=%u  (c=%u s=%u </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(many),</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(unsigned int),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(float),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 name="Group 15"/>
          <p:cNvGrpSpPr/>
          <p:nvPr/>
        </p:nvGrpSpPr>
        <p:grpSpPr>
          <a:xfrm>
            <a:off x="1509766" y="3700488"/>
            <a:ext cx="4548039" cy="1394556"/>
            <a:chOff x="2655475" y="3547449"/>
            <a:chExt cx="5720429" cy="1754044"/>
          </a:xfrm>
        </p:grpSpPr>
        <p:sp>
          <p:nvSpPr>
            <p:cNvPr id="39" name="Rectangle 38"/>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nvGrpSpPr>
            <p:cNvPr id="15" name="Group 14"/>
            <p:cNvGrpSpPr/>
            <p:nvPr/>
          </p:nvGrpSpPr>
          <p:grpSpPr>
            <a:xfrm>
              <a:off x="3249385" y="4791456"/>
              <a:ext cx="5126519" cy="510037"/>
              <a:chOff x="3249385" y="3547449"/>
              <a:chExt cx="5126519" cy="510037"/>
            </a:xfrm>
          </p:grpSpPr>
          <p:sp>
            <p:nvSpPr>
              <p:cNvPr id="97" name="Rectangle 96"/>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3401568" y="3734032"/>
                <a:ext cx="2332373" cy="323454"/>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249385" y="3547449"/>
              <a:ext cx="5126519" cy="510037"/>
              <a:chOff x="3249385" y="3547449"/>
              <a:chExt cx="5126519" cy="510037"/>
            </a:xfrm>
          </p:grpSpPr>
          <p:sp>
            <p:nvSpPr>
              <p:cNvPr id="146" name="Rectangle 145"/>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401568" y="3734032"/>
                <a:ext cx="2332373" cy="323454"/>
                <a:chOff x="3401568" y="3734032"/>
                <a:chExt cx="2332373" cy="323454"/>
              </a:xfrm>
            </p:grpSpPr>
            <p:sp>
              <p:nvSpPr>
                <p:cNvPr id="176" name="Rectangle 175"/>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68" name="Left Brace 167"/>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3249385" y="4169664"/>
              <a:ext cx="5126519" cy="510037"/>
              <a:chOff x="3249385" y="3547449"/>
              <a:chExt cx="5126519" cy="510037"/>
            </a:xfrm>
          </p:grpSpPr>
          <p:sp>
            <p:nvSpPr>
              <p:cNvPr id="198" name="Rectangle 197"/>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9" name="Rectangle 198"/>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3401568" y="3734032"/>
                <a:ext cx="2332373" cy="323454"/>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52" name="Rectangle 25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endParaRPr lang="en-US" sz="1749" dirty="0">
              <a:solidFill>
                <a:srgbClr val="FFFFFF"/>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7140042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252"/>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("many=%u  (c=%u s=%u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(many),</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(unsigned int),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(float),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 name="Group 15"/>
          <p:cNvGrpSpPr/>
          <p:nvPr/>
        </p:nvGrpSpPr>
        <p:grpSpPr>
          <a:xfrm>
            <a:off x="1509766" y="3700488"/>
            <a:ext cx="4548039" cy="1394556"/>
            <a:chOff x="2655475" y="3547449"/>
            <a:chExt cx="5720429" cy="1754044"/>
          </a:xfrm>
        </p:grpSpPr>
        <p:sp>
          <p:nvSpPr>
            <p:cNvPr id="39" name="Rectangle 38"/>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nvGrpSpPr>
            <p:cNvPr id="15" name="Group 14"/>
            <p:cNvGrpSpPr/>
            <p:nvPr/>
          </p:nvGrpSpPr>
          <p:grpSpPr>
            <a:xfrm>
              <a:off x="3249385" y="4791456"/>
              <a:ext cx="5126519" cy="510037"/>
              <a:chOff x="3249385" y="3547449"/>
              <a:chExt cx="5126519" cy="510037"/>
            </a:xfrm>
          </p:grpSpPr>
          <p:sp>
            <p:nvSpPr>
              <p:cNvPr id="97" name="Rectangle 96"/>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3401568" y="3734032"/>
                <a:ext cx="2332373" cy="323454"/>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249385" y="3547449"/>
              <a:ext cx="5126519" cy="510037"/>
              <a:chOff x="3249385" y="3547449"/>
              <a:chExt cx="5126519" cy="510037"/>
            </a:xfrm>
          </p:grpSpPr>
          <p:sp>
            <p:nvSpPr>
              <p:cNvPr id="146" name="Rectangle 145"/>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401568" y="3734032"/>
                <a:ext cx="2332373" cy="323454"/>
                <a:chOff x="3401568" y="3734032"/>
                <a:chExt cx="2332373" cy="323454"/>
              </a:xfrm>
            </p:grpSpPr>
            <p:sp>
              <p:nvSpPr>
                <p:cNvPr id="176" name="Rectangle 175"/>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68" name="Left Brace 167"/>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3249385" y="4169664"/>
              <a:ext cx="5126519" cy="510037"/>
              <a:chOff x="3249385" y="3547449"/>
              <a:chExt cx="5126519" cy="510037"/>
            </a:xfrm>
          </p:grpSpPr>
          <p:sp>
            <p:nvSpPr>
              <p:cNvPr id="198" name="Rectangle 197"/>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9" name="Rectangle 198"/>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3401568" y="3734032"/>
                <a:ext cx="2332373" cy="323454"/>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50" name="Rectangle 249"/>
          <p:cNvSpPr/>
          <p:nvPr/>
        </p:nvSpPr>
        <p:spPr>
          <a:xfrm>
            <a:off x="6158192" y="5508610"/>
            <a:ext cx="3499855"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33042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50"/>
                                        </p:tgtEl>
                                      </p:cBhvr>
                                    </p:animEffect>
                                    <p:set>
                                      <p:cBhvr>
                                        <p:cTn id="7" dur="1" fill="hold">
                                          <p:stCondLst>
                                            <p:cond delay="499"/>
                                          </p:stCondLst>
                                        </p:cTn>
                                        <p:tgtEl>
                                          <p:spTgt spid="2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chemeClr val="bg1"/>
                </a:solidFill>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2102948" y="4837882"/>
            <a:ext cx="1854358" cy="257163"/>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2102948" y="4343525"/>
            <a:ext cx="1854358" cy="257163"/>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1981954" y="384883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A</a:t>
            </a:r>
          </a:p>
        </p:txBody>
      </p: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99728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1" name="Rectangle 250"/>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4380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4258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2000"/>
                                        <p:tgtEl>
                                          <p:spTgt spid="219"/>
                                        </p:tgtEl>
                                      </p:cBhvr>
                                    </p:animEffect>
                                    <p:anim calcmode="lin" valueType="num">
                                      <p:cBhvr>
                                        <p:cTn id="8" dur="2000" fill="hold"/>
                                        <p:tgtEl>
                                          <p:spTgt spid="219"/>
                                        </p:tgtEl>
                                        <p:attrNameLst>
                                          <p:attrName>style.rotation</p:attrName>
                                        </p:attrNameLst>
                                      </p:cBhvr>
                                      <p:tavLst>
                                        <p:tav tm="0">
                                          <p:val>
                                            <p:fltVal val="720"/>
                                          </p:val>
                                        </p:tav>
                                        <p:tav tm="100000">
                                          <p:val>
                                            <p:fltVal val="0"/>
                                          </p:val>
                                        </p:tav>
                                      </p:tavLst>
                                    </p:anim>
                                    <p:anim calcmode="lin" valueType="num">
                                      <p:cBhvr>
                                        <p:cTn id="9" dur="2000" fill="hold"/>
                                        <p:tgtEl>
                                          <p:spTgt spid="219"/>
                                        </p:tgtEl>
                                        <p:attrNameLst>
                                          <p:attrName>ppt_h</p:attrName>
                                        </p:attrNameLst>
                                      </p:cBhvr>
                                      <p:tavLst>
                                        <p:tav tm="0">
                                          <p:val>
                                            <p:fltVal val="0"/>
                                          </p:val>
                                        </p:tav>
                                        <p:tav tm="100000">
                                          <p:val>
                                            <p:strVal val="#ppt_h"/>
                                          </p:val>
                                        </p:tav>
                                      </p:tavLst>
                                    </p:anim>
                                    <p:anim calcmode="lin" valueType="num">
                                      <p:cBhvr>
                                        <p:cTn id="10" dur="2000" fill="hold"/>
                                        <p:tgtEl>
                                          <p:spTgt spid="21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3" name="Rectangle 252"/>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10225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a:t>
            </a:r>
            <a:r>
              <a:rPr lang="en-US" altLang="en-US" sz="2800" dirty="0" smtClean="0">
                <a:solidFill>
                  <a:sysClr val="windowText" lastClr="000000"/>
                </a:solidFill>
              </a:rPr>
              <a:t>generally ignores newline "\n" characters: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a:t>
            </a:r>
            <a:endParaRPr lang="en-US" altLang="en-US" sz="2100" b="1" dirty="0">
              <a:solidFill>
                <a:srgbClr val="00B05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endParaRPr lang="en-US" altLang="en-US" sz="2100" b="1" dirty="0">
              <a:solidFill>
                <a:srgbClr val="FF7C80"/>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1</a:t>
            </a:r>
          </a:p>
          <a:p>
            <a:pPr marL="457200" lvl="1" indent="-53975">
              <a:spcBef>
                <a:spcPts val="0"/>
              </a:spcBef>
              <a:buNone/>
            </a:pPr>
            <a:r>
              <a:rPr lang="en-US" altLang="en-US" sz="2100" dirty="0">
                <a:latin typeface="Lucida Console" panose="020B0609040504020204" pitchFamily="49" charset="0"/>
              </a:rPr>
              <a:t> </a:t>
            </a:r>
            <a:r>
              <a:rPr lang="en-US" altLang="en-US" sz="2100" dirty="0" smtClean="0">
                <a:latin typeface="Lucida Console" panose="020B0609040504020204" pitchFamily="49" charset="0"/>
              </a:rPr>
              <a:t>;</a:t>
            </a:r>
          </a:p>
          <a:p>
            <a:pPr marL="457200" lvl="1" indent="-53975">
              <a:spcBef>
                <a:spcPts val="0"/>
              </a:spcBef>
              <a:buNone/>
            </a:pPr>
            <a:endParaRPr lang="en-US" altLang="en-US" sz="700" dirty="0">
              <a:solidFill>
                <a:sysClr val="windowText" lastClr="000000"/>
              </a:solidFill>
            </a:endParaRPr>
          </a:p>
          <a:p>
            <a:pPr marL="344488" lvl="1" indent="-227013">
              <a:spcBef>
                <a:spcPts val="0"/>
              </a:spcBef>
            </a:pPr>
            <a:r>
              <a:rPr lang="en-US" altLang="en-US" sz="2800" dirty="0">
                <a:solidFill>
                  <a:sysClr val="windowText" lastClr="000000"/>
                </a:solidFill>
              </a:rPr>
              <a:t>Python </a:t>
            </a:r>
            <a:r>
              <a:rPr lang="en-US" altLang="en-US" sz="2800" dirty="0" smtClean="0">
                <a:solidFill>
                  <a:sysClr val="windowText" lastClr="000000"/>
                </a:solidFill>
              </a:rPr>
              <a:t>requires a </a:t>
            </a:r>
            <a:r>
              <a:rPr lang="en-US" altLang="en-US" sz="2800" spc="-60" dirty="0" smtClean="0">
                <a:solidFill>
                  <a:sysClr val="windowText" lastClr="000000"/>
                </a:solidFill>
              </a:rPr>
              <a:t>"</a:t>
            </a:r>
            <a:r>
              <a:rPr lang="en-US" altLang="en-US" sz="2800" b="1" spc="-60" dirty="0" smtClean="0">
                <a:solidFill>
                  <a:srgbClr val="00B0F0"/>
                </a:solidFill>
                <a:latin typeface="Lucida Console" panose="020B0609040504020204" pitchFamily="49" charset="0"/>
              </a:rPr>
              <a:t>\</a:t>
            </a:r>
            <a:r>
              <a:rPr lang="en-US" altLang="en-US" sz="2800" dirty="0" smtClean="0">
                <a:solidFill>
                  <a:sysClr val="windowText" lastClr="000000"/>
                </a:solidFill>
              </a:rPr>
              <a:t>"</a:t>
            </a:r>
            <a:r>
              <a:rPr lang="en-US" altLang="en-US" sz="1100" b="1" dirty="0" smtClean="0">
                <a:solidFill>
                  <a:srgbClr val="7030A0"/>
                </a:solidFill>
                <a:latin typeface="Lucida Console" panose="020B0609040504020204" pitchFamily="49" charset="0"/>
              </a:rPr>
              <a:t> </a:t>
            </a:r>
            <a:r>
              <a:rPr lang="en-US" altLang="en-US" sz="2800" dirty="0" smtClean="0">
                <a:solidFill>
                  <a:sysClr val="windowText" lastClr="000000"/>
                </a:solidFill>
              </a:rPr>
              <a:t>at the end of lines that continue:</a:t>
            </a:r>
            <a:endParaRPr lang="en-US" altLang="en-US" sz="280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a:t>
            </a:r>
            <a:r>
              <a:rPr lang="en-US" altLang="en-US" sz="2100" b="1" dirty="0" smtClean="0">
                <a:solidFill>
                  <a:srgbClr val="00B0F0"/>
                </a:solidFill>
                <a:latin typeface="Lucida Console" panose="020B0609040504020204" pitchFamily="49" charset="0"/>
              </a:rPr>
              <a:t>\</a:t>
            </a:r>
            <a:endParaRPr lang="en-US" altLang="en-US" sz="2100" b="1" dirty="0">
              <a:solidFill>
                <a:srgbClr val="00B0F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b="1" dirty="0" smtClean="0">
                <a:solidFill>
                  <a:srgbClr val="00B0F0"/>
                </a:solidFill>
                <a:latin typeface="Lucida Console" panose="020B0609040504020204" pitchFamily="49" charset="0"/>
              </a:rPr>
              <a:t>\</a:t>
            </a:r>
            <a:endParaRPr lang="en-US" altLang="en-US" sz="2100" b="1" dirty="0">
              <a:solidFill>
                <a:srgbClr val="00B0F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1</a:t>
            </a:r>
            <a:endParaRPr lang="en-US" altLang="en-US" sz="2100" dirty="0" smtClean="0">
              <a:solidFill>
                <a:schemeClr val="bg1">
                  <a:lumMod val="65000"/>
                </a:schemeClr>
              </a:solidFill>
              <a:latin typeface="Lucida Console" panose="020B0609040504020204" pitchFamily="49" charset="0"/>
            </a:endParaRPr>
          </a:p>
          <a:p>
            <a:pPr marL="457200" lvl="1" indent="0">
              <a:spcBef>
                <a:spcPts val="0"/>
              </a:spcBef>
              <a:buNone/>
            </a:pPr>
            <a:endParaRPr lang="en-US" altLang="en-US" sz="2100" dirty="0" smtClean="0">
              <a:solidFill>
                <a:sysClr val="windowText" lastClr="000000"/>
              </a:solidFill>
              <a:latin typeface="Lucida Console" panose="020B0609040504020204" pitchFamily="49" charset="0"/>
            </a:endParaRPr>
          </a:p>
          <a:p>
            <a:pPr marL="796925" lvl="2" indent="-227013">
              <a:spcBef>
                <a:spcPts val="0"/>
              </a:spcBef>
            </a:pPr>
            <a:r>
              <a:rPr lang="en-US" altLang="en-US" sz="2900" dirty="0" smtClean="0">
                <a:solidFill>
                  <a:sysClr val="windowText" lastClr="000000"/>
                </a:solidFill>
              </a:rPr>
              <a:t>Except for</a:t>
            </a:r>
            <a:r>
              <a:rPr lang="en-US" altLang="en-US" sz="2800" dirty="0" smtClean="0">
                <a:solidFill>
                  <a:sysClr val="windowText" lastClr="000000"/>
                </a:solidFill>
              </a:rPr>
              <a:t> </a:t>
            </a:r>
            <a:r>
              <a:rPr lang="en-US" altLang="en-US" sz="2800" dirty="0">
                <a:solidFill>
                  <a:sysClr val="windowText" lastClr="000000"/>
                </a:solidFill>
              </a:rPr>
              <a:t>n</a:t>
            </a:r>
            <a:r>
              <a:rPr lang="en-US" altLang="en-US" sz="2800" dirty="0" smtClean="0">
                <a:solidFill>
                  <a:sysClr val="windowText" lastClr="000000"/>
                </a:solidFill>
              </a:rPr>
              <a:t>ewlines inside of </a:t>
            </a:r>
            <a:r>
              <a:rPr lang="en-US" altLang="en-US" sz="2800" dirty="0" smtClean="0">
                <a:solidFill>
                  <a:srgbClr val="B48900"/>
                </a:solidFill>
              </a:rPr>
              <a:t>[</a:t>
            </a:r>
            <a:r>
              <a:rPr lang="en-US" altLang="en-US" sz="2800" dirty="0" smtClean="0">
                <a:solidFill>
                  <a:srgbClr val="FFC91D"/>
                </a:solidFill>
              </a:rPr>
              <a:t>…</a:t>
            </a:r>
            <a:r>
              <a:rPr lang="en-US" altLang="en-US" sz="2800" dirty="0" smtClean="0">
                <a:solidFill>
                  <a:srgbClr val="B48900"/>
                </a:solidFill>
              </a:rPr>
              <a:t>]</a:t>
            </a:r>
            <a:r>
              <a:rPr lang="en-US" altLang="en-US" sz="2800" dirty="0" smtClean="0">
                <a:solidFill>
                  <a:sysClr val="windowText" lastClr="000000"/>
                </a:solidFill>
              </a:rPr>
              <a:t>,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 or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a:t>
            </a:r>
            <a:endParaRPr lang="en-US" altLang="en-US" sz="2800" dirty="0">
              <a:solidFill>
                <a:sysClr val="windowText" lastClr="000000"/>
              </a:solidFill>
            </a:endParaRPr>
          </a:p>
          <a:p>
            <a:pPr marL="457200" lvl="1" indent="-53975">
              <a:spcBef>
                <a:spcPts val="0"/>
              </a:spcBef>
              <a:buNone/>
            </a:pPr>
            <a:r>
              <a:rPr lang="en-US" altLang="en-US" sz="2800" dirty="0">
                <a:solidFill>
                  <a:sysClr val="windowText" lastClr="000000"/>
                </a:solidFill>
              </a:rPr>
              <a:t>	</a:t>
            </a: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a= </a:t>
            </a:r>
            <a:r>
              <a:rPr lang="en-US" altLang="en-US" sz="2100" b="1" dirty="0" smtClean="0">
                <a:solidFill>
                  <a:srgbClr val="B489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1, 2,</a:t>
            </a:r>
            <a:endParaRPr lang="en-US" altLang="en-US" sz="2100" b="1" dirty="0" smtClean="0">
              <a:solidFill>
                <a:srgbClr val="FFC000"/>
              </a:solidFill>
              <a:latin typeface="Lucida Console" panose="020B0609040504020204" pitchFamily="49" charset="0"/>
            </a:endParaRPr>
          </a:p>
          <a:p>
            <a:pPr marL="457200" lvl="1" indent="-53975">
              <a:spcBef>
                <a:spcPts val="0"/>
              </a:spcBef>
              <a:buNone/>
            </a:pPr>
            <a:r>
              <a:rPr lang="en-US" altLang="en-US" sz="2100" b="1" dirty="0">
                <a:solidFill>
                  <a:srgbClr val="FFC000"/>
                </a:solidFill>
                <a:latin typeface="Lucida Console" panose="020B0609040504020204" pitchFamily="49" charset="0"/>
              </a:rPr>
              <a:t>	</a:t>
            </a:r>
            <a:r>
              <a:rPr lang="en-US" altLang="en-US" sz="2100" b="1" dirty="0" smtClean="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3, 4</a:t>
            </a:r>
            <a:r>
              <a:rPr lang="en-US" altLang="en-US" sz="2100" b="1" dirty="0" smtClean="0">
                <a:solidFill>
                  <a:srgbClr val="B48900"/>
                </a:solidFill>
                <a:latin typeface="Lucida Console" panose="020B0609040504020204" pitchFamily="49" charset="0"/>
              </a:rPr>
              <a:t>]</a:t>
            </a:r>
            <a:endParaRPr lang="en-US" altLang="en-US" sz="2100" b="1" dirty="0">
              <a:solidFill>
                <a:srgbClr val="B4890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 </a:t>
            </a:r>
            <a:r>
              <a:rPr lang="en-US" altLang="en-US" sz="2100" b="1" dirty="0" smtClean="0">
                <a:solidFill>
                  <a:srgbClr val="B489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A</a:t>
            </a:r>
            <a:r>
              <a:rPr lang="en-US" altLang="en-US" sz="2100" dirty="0" smtClean="0">
                <a:solidFill>
                  <a:srgbClr val="FFE48F"/>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multiline</a:t>
            </a:r>
            <a:br>
              <a:rPr lang="en-US" altLang="en-US" sz="2100" dirty="0" smtClean="0">
                <a:solidFill>
                  <a:srgbClr val="FFC000"/>
                </a:solidFill>
                <a:latin typeface="Lucida Console" panose="020B0609040504020204" pitchFamily="49" charset="0"/>
              </a:rPr>
            </a:br>
            <a:r>
              <a:rPr lang="en-US" altLang="en-US" sz="2100" dirty="0" smtClean="0">
                <a:solidFill>
                  <a:srgbClr val="FFC000"/>
                </a:solidFill>
                <a:latin typeface="Lucida Console" panose="020B0609040504020204" pitchFamily="49" charset="0"/>
              </a:rPr>
              <a:t>    string</a:t>
            </a:r>
            <a:r>
              <a:rPr lang="en-US" altLang="en-US" sz="2100" b="1" dirty="0" smtClean="0">
                <a:solidFill>
                  <a:srgbClr val="B48900"/>
                </a:solidFill>
                <a:latin typeface="Lucida Console" panose="020B0609040504020204" pitchFamily="49" charset="0"/>
              </a:rPr>
              <a:t>'''</a:t>
            </a:r>
            <a:endParaRPr lang="en-US" altLang="en-US" sz="2100" b="1" dirty="0">
              <a:solidFill>
                <a:srgbClr val="B48900"/>
              </a:solidFill>
              <a:latin typeface="Lucida Console" panose="020B06090405040202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00B0F0"/>
                  </a:solidFill>
                </a:rPr>
                <a:t>multi-line statements</a:t>
              </a:r>
              <a:endParaRPr lang="en-US" spc="40" dirty="0">
                <a:solidFill>
                  <a:srgbClr val="00B0F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54930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7" dur="500"/>
                                        <p:tgtEl>
                                          <p:spTgt spid="16">
                                            <p:txEl>
                                              <p:pRg st="11" end="1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2" end="12"/>
                                            </p:txEl>
                                          </p:spTgt>
                                        </p:tgtEl>
                                        <p:attrNameLst>
                                          <p:attrName>style.visibility</p:attrName>
                                        </p:attrNameLst>
                                      </p:cBhvr>
                                      <p:to>
                                        <p:strVal val="visible"/>
                                      </p:to>
                                    </p:set>
                                    <p:animEffect transition="in" filter="randombar(horizontal)">
                                      <p:cBhvr>
                                        <p:cTn id="10" dur="500"/>
                                        <p:tgtEl>
                                          <p:spTgt spid="16">
                                            <p:txEl>
                                              <p:pRg st="12" end="1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13" end="13"/>
                                            </p:txEl>
                                          </p:spTgt>
                                        </p:tgtEl>
                                        <p:attrNameLst>
                                          <p:attrName>style.visibility</p:attrName>
                                        </p:attrNameLst>
                                      </p:cBhvr>
                                      <p:to>
                                        <p:strVal val="visible"/>
                                      </p:to>
                                    </p:set>
                                    <p:animEffect transition="in" filter="randombar(horizontal)">
                                      <p:cBhvr>
                                        <p:cTn id="13" dur="500"/>
                                        <p:tgtEl>
                                          <p:spTgt spid="16">
                                            <p:txEl>
                                              <p:pRg st="13" end="1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xEl>
                                              <p:pRg st="14" end="14"/>
                                            </p:txEl>
                                          </p:spTgt>
                                        </p:tgtEl>
                                        <p:attrNameLst>
                                          <p:attrName>style.visibility</p:attrName>
                                        </p:attrNameLst>
                                      </p:cBhvr>
                                      <p:to>
                                        <p:strVal val="visible"/>
                                      </p:to>
                                    </p:set>
                                    <p:animEffect transition="in" filter="randombar(horizontal)">
                                      <p:cBhvr>
                                        <p:cTn id="16" dur="500"/>
                                        <p:tgtEl>
                                          <p:spTgt spid="1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4" name="Rectangle 253"/>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113022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1662" y="4356365"/>
            <a:ext cx="49762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5805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2000"/>
                                        <p:tgtEl>
                                          <p:spTgt spid="252"/>
                                        </p:tgtEl>
                                      </p:cBhvr>
                                    </p:animEffect>
                                    <p:anim calcmode="lin" valueType="num">
                                      <p:cBhvr>
                                        <p:cTn id="8" dur="2000" fill="hold"/>
                                        <p:tgtEl>
                                          <p:spTgt spid="252"/>
                                        </p:tgtEl>
                                        <p:attrNameLst>
                                          <p:attrName>style.rotation</p:attrName>
                                        </p:attrNameLst>
                                      </p:cBhvr>
                                      <p:tavLst>
                                        <p:tav tm="0">
                                          <p:val>
                                            <p:fltVal val="720"/>
                                          </p:val>
                                        </p:tav>
                                        <p:tav tm="100000">
                                          <p:val>
                                            <p:fltVal val="0"/>
                                          </p:val>
                                        </p:tav>
                                      </p:tavLst>
                                    </p:anim>
                                    <p:anim calcmode="lin" valueType="num">
                                      <p:cBhvr>
                                        <p:cTn id="9" dur="2000" fill="hold"/>
                                        <p:tgtEl>
                                          <p:spTgt spid="252"/>
                                        </p:tgtEl>
                                        <p:attrNameLst>
                                          <p:attrName>ppt_h</p:attrName>
                                        </p:attrNameLst>
                                      </p:cBhvr>
                                      <p:tavLst>
                                        <p:tav tm="0">
                                          <p:val>
                                            <p:fltVal val="0"/>
                                          </p:val>
                                        </p:tav>
                                        <p:tav tm="100000">
                                          <p:val>
                                            <p:strVal val="#ppt_h"/>
                                          </p:val>
                                        </p:tav>
                                      </p:tavLst>
                                    </p:anim>
                                    <p:anim calcmode="lin" valueType="num">
                                      <p:cBhvr>
                                        <p:cTn id="10" dur="2000" fill="hold"/>
                                        <p:tgtEl>
                                          <p:spTgt spid="2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Y-&gt;d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29699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2000"/>
                                        <p:tgtEl>
                                          <p:spTgt spid="252"/>
                                        </p:tgtEl>
                                      </p:cBhvr>
                                    </p:animEffect>
                                    <p:anim calcmode="lin" valueType="num">
                                      <p:cBhvr>
                                        <p:cTn id="8" dur="2000" fill="hold"/>
                                        <p:tgtEl>
                                          <p:spTgt spid="252"/>
                                        </p:tgtEl>
                                        <p:attrNameLst>
                                          <p:attrName>style.rotation</p:attrName>
                                        </p:attrNameLst>
                                      </p:cBhvr>
                                      <p:tavLst>
                                        <p:tav tm="0">
                                          <p:val>
                                            <p:fltVal val="720"/>
                                          </p:val>
                                        </p:tav>
                                        <p:tav tm="100000">
                                          <p:val>
                                            <p:fltVal val="0"/>
                                          </p:val>
                                        </p:tav>
                                      </p:tavLst>
                                    </p:anim>
                                    <p:anim calcmode="lin" valueType="num">
                                      <p:cBhvr>
                                        <p:cTn id="9" dur="2000" fill="hold"/>
                                        <p:tgtEl>
                                          <p:spTgt spid="252"/>
                                        </p:tgtEl>
                                        <p:attrNameLst>
                                          <p:attrName>ppt_h</p:attrName>
                                        </p:attrNameLst>
                                      </p:cBhvr>
                                      <p:tavLst>
                                        <p:tav tm="0">
                                          <p:val>
                                            <p:fltVal val="0"/>
                                          </p:val>
                                        </p:tav>
                                        <p:tav tm="100000">
                                          <p:val>
                                            <p:strVal val="#ppt_h"/>
                                          </p:val>
                                        </p:tav>
                                      </p:tavLst>
                                    </p:anim>
                                    <p:anim calcmode="lin" valueType="num">
                                      <p:cBhvr>
                                        <p:cTn id="10" dur="2000" fill="hold"/>
                                        <p:tgtEl>
                                          <p:spTgt spid="2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8" name="Rectangle 257"/>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r>
              <a:rPr lang="en-US" sz="1749" dirty="0" smtClean="0">
                <a:solidFill>
                  <a:schemeClr val="bg1"/>
                </a:solidFill>
                <a:latin typeface="Arial Narrow" panose="020B0606020202030204" pitchFamily="34" charset="0"/>
                <a:cs typeface="Consolas" panose="020B0609020204030204" pitchFamily="49" charset="0"/>
              </a:rPr>
              <a:t/>
            </a:r>
            <a:br>
              <a:rPr lang="en-US" sz="1749" dirty="0" smtClean="0">
                <a:solidFill>
                  <a:schemeClr val="bg1"/>
                </a:solidFill>
                <a:latin typeface="Arial Narrow" panose="020B0606020202030204" pitchFamily="34" charset="0"/>
                <a:cs typeface="Consolas" panose="020B0609020204030204" pitchFamily="49" charset="0"/>
              </a:rPr>
            </a:br>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3597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2000"/>
                                        <p:tgtEl>
                                          <p:spTgt spid="254"/>
                                        </p:tgtEl>
                                      </p:cBhvr>
                                    </p:animEffect>
                                    <p:anim calcmode="lin" valueType="num">
                                      <p:cBhvr>
                                        <p:cTn id="8" dur="2000" fill="hold"/>
                                        <p:tgtEl>
                                          <p:spTgt spid="254"/>
                                        </p:tgtEl>
                                        <p:attrNameLst>
                                          <p:attrName>style.rotation</p:attrName>
                                        </p:attrNameLst>
                                      </p:cBhvr>
                                      <p:tavLst>
                                        <p:tav tm="0">
                                          <p:val>
                                            <p:fltVal val="720"/>
                                          </p:val>
                                        </p:tav>
                                        <p:tav tm="100000">
                                          <p:val>
                                            <p:fltVal val="0"/>
                                          </p:val>
                                        </p:tav>
                                      </p:tavLst>
                                    </p:anim>
                                    <p:anim calcmode="lin" valueType="num">
                                      <p:cBhvr>
                                        <p:cTn id="9" dur="2000" fill="hold"/>
                                        <p:tgtEl>
                                          <p:spTgt spid="254"/>
                                        </p:tgtEl>
                                        <p:attrNameLst>
                                          <p:attrName>ppt_h</p:attrName>
                                        </p:attrNameLst>
                                      </p:cBhvr>
                                      <p:tavLst>
                                        <p:tav tm="0">
                                          <p:val>
                                            <p:fltVal val="0"/>
                                          </p:val>
                                        </p:tav>
                                        <p:tav tm="100000">
                                          <p:val>
                                            <p:strVal val="#ppt_h"/>
                                          </p:val>
                                        </p:tav>
                                      </p:tavLst>
                                    </p:anim>
                                    <p:anim calcmode="lin" valueType="num">
                                      <p:cBhvr>
                                        <p:cTn id="10" dur="2000" fill="hold"/>
                                        <p:tgtEl>
                                          <p:spTgt spid="2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chemeClr val="bg1"/>
                </a:solidFill>
                <a:latin typeface="Consolas" panose="020B0609020204030204" pitchFamily="49" charset="0"/>
                <a:cs typeface="Consolas" panose="020B0609020204030204" pitchFamily="49" charset="0"/>
              </a:rPr>
              <a:t>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2" name="Rectangle 26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FFFFFF"/>
                </a:solidFill>
                <a:latin typeface="Arial Narrow" panose="020B0606020202030204" pitchFamily="34" charset="0"/>
                <a:cs typeface="Consolas" panose="020B0609020204030204" pitchFamily="49" charset="0"/>
              </a:rPr>
              <a:t>X</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&gt;c=A </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Y</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&gt;f=6.000000</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Z</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&gt;i=6</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56" name="Rectangle 255"/>
          <p:cNvSpPr/>
          <p:nvPr/>
        </p:nvSpPr>
        <p:spPr>
          <a:xfrm>
            <a:off x="6194536" y="5753005"/>
            <a:ext cx="3427212"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18823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56"/>
                                        </p:tgtEl>
                                      </p:cBhvr>
                                    </p:animEffect>
                                    <p:set>
                                      <p:cBhvr>
                                        <p:cTn id="7" dur="1" fill="hold">
                                          <p:stCondLst>
                                            <p:cond delay="499"/>
                                          </p:stCondLst>
                                        </p:cTn>
                                        <p:tgtEl>
                                          <p:spTgt spid="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srgbClr val="FF0000"/>
                </a:solidFill>
                <a:latin typeface="Times New Roman" panose="02020603050405020304" pitchFamily="18" charset="0"/>
                <a:cs typeface="Times New Roman" panose="02020603050405020304" pitchFamily="18" charset="0"/>
              </a:rPr>
              <a:t>?</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4" name="Rectangle 263"/>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2" name="Rectangle 26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FFFFFF"/>
                </a:solidFill>
                <a:latin typeface="Arial Narrow" panose="020B0606020202030204" pitchFamily="34" charset="0"/>
                <a:cs typeface="Consolas" panose="020B0609020204030204" pitchFamily="49" charset="0"/>
              </a:rPr>
              <a:t>X</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&gt;c=A </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Y</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&gt;f=6.000000</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Z</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&gt;i=6</a:t>
            </a:r>
          </a:p>
          <a:p>
            <a:r>
              <a:rPr lang="pl-PL" sz="1749" dirty="0" smtClean="0">
                <a:solidFill>
                  <a:schemeClr val="tx1"/>
                </a:solidFill>
                <a:latin typeface="Arial Narrow" panose="020B0606020202030204" pitchFamily="34" charset="0"/>
                <a:cs typeface="Consolas" panose="020B0609020204030204" pitchFamily="49" charset="0"/>
              </a:rPr>
              <a:t>X</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&gt;c=A </a:t>
            </a:r>
            <a:r>
              <a:rPr lang="pl-PL" sz="1272" dirty="0" smtClean="0">
                <a:solidFill>
                  <a:schemeClr val="tx1"/>
                </a:solidFill>
                <a:latin typeface="Arial Narrow" panose="020B0606020202030204" pitchFamily="34" charset="0"/>
                <a:cs typeface="Consolas" panose="020B0609020204030204" pitchFamily="49" charset="0"/>
              </a:rPr>
              <a:t>  </a:t>
            </a:r>
            <a:r>
              <a:rPr lang="pl-PL" sz="1749" dirty="0" smtClean="0">
                <a:solidFill>
                  <a:schemeClr val="tx1"/>
                </a:solidFill>
                <a:latin typeface="Arial Narrow" panose="020B0606020202030204" pitchFamily="34" charset="0"/>
                <a:cs typeface="Consolas" panose="020B0609020204030204" pitchFamily="49" charset="0"/>
              </a:rPr>
              <a:t>Y</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&gt;f=6.000000</a:t>
            </a:r>
            <a:r>
              <a:rPr lang="pl-PL" sz="1272" dirty="0" smtClean="0">
                <a:solidFill>
                  <a:schemeClr val="tx1"/>
                </a:solidFill>
                <a:latin typeface="Arial Narrow" panose="020B0606020202030204" pitchFamily="34" charset="0"/>
                <a:cs typeface="Consolas" panose="020B0609020204030204" pitchFamily="49" charset="0"/>
              </a:rPr>
              <a:t>   </a:t>
            </a:r>
            <a:r>
              <a:rPr lang="pl-PL" sz="1749" dirty="0" smtClean="0">
                <a:solidFill>
                  <a:schemeClr val="tx1"/>
                </a:solidFill>
                <a:latin typeface="Arial Narrow" panose="020B0606020202030204" pitchFamily="34" charset="0"/>
                <a:cs typeface="Consolas" panose="020B0609020204030204" pitchFamily="49" charset="0"/>
              </a:rPr>
              <a:t>Z</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&gt;i=</a:t>
            </a:r>
            <a:r>
              <a:rPr lang="en-US" sz="1749" dirty="0" smtClean="0">
                <a:solidFill>
                  <a:schemeClr val="tx1"/>
                </a:solidFill>
                <a:latin typeface="Arial Narrow" panose="020B0606020202030204" pitchFamily="34" charset="0"/>
                <a:cs typeface="Consolas" panose="020B0609020204030204" pitchFamily="49" charset="0"/>
              </a:rPr>
              <a:t>?????</a:t>
            </a:r>
          </a:p>
          <a:p>
            <a:endParaRPr lang="en-US" sz="1749" dirty="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87398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2000"/>
                                        <p:tgtEl>
                                          <p:spTgt spid="257"/>
                                        </p:tgtEl>
                                      </p:cBhvr>
                                    </p:animEffect>
                                    <p:anim calcmode="lin" valueType="num">
                                      <p:cBhvr>
                                        <p:cTn id="8" dur="2000" fill="hold"/>
                                        <p:tgtEl>
                                          <p:spTgt spid="257"/>
                                        </p:tgtEl>
                                        <p:attrNameLst>
                                          <p:attrName>style.rotation</p:attrName>
                                        </p:attrNameLst>
                                      </p:cBhvr>
                                      <p:tavLst>
                                        <p:tav tm="0">
                                          <p:val>
                                            <p:fltVal val="720"/>
                                          </p:val>
                                        </p:tav>
                                        <p:tav tm="100000">
                                          <p:val>
                                            <p:fltVal val="0"/>
                                          </p:val>
                                        </p:tav>
                                      </p:tavLst>
                                    </p:anim>
                                    <p:anim calcmode="lin" valueType="num">
                                      <p:cBhvr>
                                        <p:cTn id="9" dur="2000" fill="hold"/>
                                        <p:tgtEl>
                                          <p:spTgt spid="257"/>
                                        </p:tgtEl>
                                        <p:attrNameLst>
                                          <p:attrName>ppt_h</p:attrName>
                                        </p:attrNameLst>
                                      </p:cBhvr>
                                      <p:tavLst>
                                        <p:tav tm="0">
                                          <p:val>
                                            <p:fltVal val="0"/>
                                          </p:val>
                                        </p:tav>
                                        <p:tav tm="100000">
                                          <p:val>
                                            <p:strVal val="#ppt_h"/>
                                          </p:val>
                                        </p:tav>
                                      </p:tavLst>
                                    </p:anim>
                                    <p:anim calcmode="lin" valueType="num">
                                      <p:cBhvr>
                                        <p:cTn id="10" dur="2000" fill="hold"/>
                                        <p:tgtEl>
                                          <p:spTgt spid="25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solidFill>
                <a:latin typeface="Times New Roman" panose="02020603050405020304" pitchFamily="18" charset="0"/>
                <a:cs typeface="Times New Roman" panose="02020603050405020304" pitchFamily="18" charset="0"/>
              </a:rPr>
              <a:t>?</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3" name="Rectangle 262"/>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258" name="Rectangle 257"/>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7F7F7F"/>
                </a:solidFill>
                <a:latin typeface="Arial Narrow" panose="020B0606020202030204" pitchFamily="34" charset="0"/>
                <a:cs typeface="Consolas" panose="020B0609020204030204" pitchFamily="49" charset="0"/>
              </a:rPr>
              <a:t>X</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&gt;c=A </a:t>
            </a:r>
            <a:r>
              <a:rPr lang="pl-PL" sz="1272" dirty="0">
                <a:solidFill>
                  <a:srgbClr val="7F7F7F"/>
                </a:solidFill>
                <a:latin typeface="Arial Narrow" panose="020B0606020202030204" pitchFamily="34" charset="0"/>
                <a:cs typeface="Consolas" panose="020B0609020204030204" pitchFamily="49" charset="0"/>
              </a:rPr>
              <a:t>  </a:t>
            </a:r>
            <a:r>
              <a:rPr lang="pl-PL" sz="1749" dirty="0">
                <a:solidFill>
                  <a:srgbClr val="7F7F7F"/>
                </a:solidFill>
                <a:latin typeface="Arial Narrow" panose="020B0606020202030204" pitchFamily="34" charset="0"/>
                <a:cs typeface="Consolas" panose="020B0609020204030204" pitchFamily="49" charset="0"/>
              </a:rPr>
              <a:t>Y</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&gt;f=6.000000</a:t>
            </a:r>
            <a:r>
              <a:rPr lang="pl-PL" sz="1272" dirty="0">
                <a:solidFill>
                  <a:srgbClr val="7F7F7F"/>
                </a:solidFill>
                <a:latin typeface="Arial Narrow" panose="020B0606020202030204" pitchFamily="34" charset="0"/>
                <a:cs typeface="Consolas" panose="020B0609020204030204" pitchFamily="49" charset="0"/>
              </a:rPr>
              <a:t>   </a:t>
            </a:r>
            <a:r>
              <a:rPr lang="pl-PL" sz="1749" dirty="0">
                <a:solidFill>
                  <a:srgbClr val="7F7F7F"/>
                </a:solidFill>
                <a:latin typeface="Arial Narrow" panose="020B0606020202030204" pitchFamily="34" charset="0"/>
                <a:cs typeface="Consolas" panose="020B0609020204030204" pitchFamily="49" charset="0"/>
              </a:rPr>
              <a:t>Z</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&gt;i=6</a:t>
            </a:r>
          </a:p>
          <a:p>
            <a:r>
              <a:rPr lang="pl-PL" sz="1749" dirty="0">
                <a:solidFill>
                  <a:schemeClr val="bg1"/>
                </a:solidFill>
                <a:latin typeface="Arial Narrow" panose="020B0606020202030204" pitchFamily="34" charset="0"/>
                <a:cs typeface="Consolas" panose="020B0609020204030204" pitchFamily="49" charset="0"/>
              </a:rPr>
              <a:t>X</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&gt;c=A </a:t>
            </a:r>
            <a:r>
              <a:rPr lang="pl-PL" sz="1272" dirty="0">
                <a:solidFill>
                  <a:schemeClr val="bg1"/>
                </a:solidFill>
                <a:latin typeface="Arial Narrow" panose="020B0606020202030204" pitchFamily="34" charset="0"/>
                <a:cs typeface="Consolas" panose="020B0609020204030204" pitchFamily="49" charset="0"/>
              </a:rPr>
              <a:t>  </a:t>
            </a:r>
            <a:r>
              <a:rPr lang="pl-PL" sz="1749" dirty="0">
                <a:solidFill>
                  <a:schemeClr val="bg1"/>
                </a:solidFill>
                <a:latin typeface="Arial Narrow" panose="020B0606020202030204" pitchFamily="34" charset="0"/>
                <a:cs typeface="Consolas" panose="020B0609020204030204" pitchFamily="49" charset="0"/>
              </a:rPr>
              <a:t>Y</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&gt;f=6.000000</a:t>
            </a:r>
            <a:r>
              <a:rPr lang="pl-PL" sz="1272" dirty="0">
                <a:solidFill>
                  <a:schemeClr val="bg1"/>
                </a:solidFill>
                <a:latin typeface="Arial Narrow" panose="020B0606020202030204" pitchFamily="34" charset="0"/>
                <a:cs typeface="Consolas" panose="020B0609020204030204" pitchFamily="49" charset="0"/>
              </a:rPr>
              <a:t>   </a:t>
            </a:r>
            <a:r>
              <a:rPr lang="pl-PL" sz="1749" dirty="0">
                <a:solidFill>
                  <a:schemeClr val="bg1"/>
                </a:solidFill>
                <a:latin typeface="Arial Narrow" panose="020B0606020202030204" pitchFamily="34" charset="0"/>
                <a:cs typeface="Consolas" panose="020B0609020204030204" pitchFamily="49" charset="0"/>
              </a:rPr>
              <a:t>Z</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&gt;i=</a:t>
            </a:r>
            <a:r>
              <a:rPr lang="en-US" sz="1749" dirty="0">
                <a:solidFill>
                  <a:schemeClr val="bg1"/>
                </a:solidFill>
                <a:latin typeface="Arial Narrow" panose="020B0606020202030204" pitchFamily="34" charset="0"/>
                <a:cs typeface="Consolas" panose="020B0609020204030204" pitchFamily="49" charset="0"/>
              </a:rPr>
              <a:t>?????</a:t>
            </a:r>
          </a:p>
          <a:p>
            <a:endParaRPr lang="en-US" sz="1749" dirty="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64" name="Rectangle 263"/>
          <p:cNvSpPr/>
          <p:nvPr/>
        </p:nvSpPr>
        <p:spPr>
          <a:xfrm>
            <a:off x="6188675" y="5999393"/>
            <a:ext cx="343821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28033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64"/>
                                        </p:tgtEl>
                                      </p:cBhvr>
                                    </p:animEffect>
                                    <p:set>
                                      <p:cBhvr>
                                        <p:cTn id="7" dur="1" fill="hold">
                                          <p:stCondLst>
                                            <p:cond delay="499"/>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255" name="Rectangle 254"/>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gcc</a:t>
            </a:r>
            <a:r>
              <a:rPr lang="en-US" sz="1749" dirty="0">
                <a:solidFill>
                  <a:prstClr val="white">
                    <a:lumMod val="85000"/>
                  </a:prstClr>
                </a:solidFill>
                <a:latin typeface="Arial Narrow" panose="020B0606020202030204" pitchFamily="34" charset="0"/>
                <a:cs typeface="Consolas" panose="020B0609020204030204" pitchFamily="49" charset="0"/>
              </a:rPr>
              <a:t> -o </a:t>
            </a:r>
            <a:r>
              <a:rPr lang="en-US" sz="1749" dirty="0" err="1">
                <a:solidFill>
                  <a:prstClr val="white">
                    <a:lumMod val="85000"/>
                  </a:prstClr>
                </a:solidFill>
                <a:latin typeface="Arial Narrow" panose="020B0606020202030204" pitchFamily="34" charset="0"/>
                <a:cs typeface="Consolas" panose="020B0609020204030204" pitchFamily="49" charset="0"/>
              </a:rPr>
              <a:t>struct.x</a:t>
            </a:r>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struct.c</a:t>
            </a:r>
            <a:endParaRPr lang="en-US" sz="1749" dirty="0">
              <a:solidFill>
                <a:prstClr val="white">
                  <a:lumMod val="85000"/>
                </a:prstClr>
              </a:solidFill>
              <a:latin typeface="Arial Narrow" panose="020B0606020202030204" pitchFamily="34" charset="0"/>
              <a:cs typeface="Consolas" panose="020B0609020204030204" pitchFamily="49" charset="0"/>
            </a:endParaRPr>
          </a:p>
          <a:p>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struct.x</a:t>
            </a:r>
            <a:endParaRPr lang="en-US" sz="1749" dirty="0">
              <a:solidFill>
                <a:prstClr val="white">
                  <a:lumMod val="85000"/>
                </a:prstClr>
              </a:solidFill>
              <a:latin typeface="Arial Narrow" panose="020B0606020202030204" pitchFamily="34" charset="0"/>
              <a:cs typeface="Consolas" panose="020B0609020204030204" pitchFamily="49" charset="0"/>
            </a:endParaRPr>
          </a:p>
          <a:p>
            <a:r>
              <a:rPr lang="en-US" sz="1749" dirty="0">
                <a:solidFill>
                  <a:prstClr val="white">
                    <a:lumMod val="85000"/>
                  </a:prstClr>
                </a:solidFill>
                <a:latin typeface="Arial Narrow" panose="020B0606020202030204" pitchFamily="34" charset="0"/>
                <a:cs typeface="Consolas" panose="020B0609020204030204" pitchFamily="49" charset="0"/>
              </a:rPr>
              <a:t>many=</a:t>
            </a:r>
            <a:r>
              <a:rPr lang="en-US" sz="1749" i="1" dirty="0">
                <a:solidFill>
                  <a:prstClr val="white">
                    <a:lumMod val="85000"/>
                  </a:prstClr>
                </a:solidFill>
                <a:latin typeface="Arial Narrow" panose="020B0606020202030204" pitchFamily="34" charset="0"/>
                <a:cs typeface="Consolas" panose="020B0609020204030204" pitchFamily="49" charset="0"/>
              </a:rPr>
              <a:t>33</a:t>
            </a:r>
            <a:r>
              <a:rPr lang="en-US" sz="12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(c=1</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s=8</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i</a:t>
            </a:r>
            <a:r>
              <a:rPr lang="en-US" sz="1749" dirty="0">
                <a:solidFill>
                  <a:prstClr val="white">
                    <a:lumMod val="85000"/>
                  </a:prstClr>
                </a:solidFill>
                <a:latin typeface="Arial Narrow" panose="020B0606020202030204" pitchFamily="34" charset="0"/>
                <a:cs typeface="Consolas" panose="020B0609020204030204" pitchFamily="49" charset="0"/>
              </a:rPr>
              <a:t>=4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l=4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u=4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f=4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d=8)</a:t>
            </a:r>
          </a:p>
          <a:p>
            <a:r>
              <a:rPr lang="pl-PL" sz="1749" dirty="0">
                <a:solidFill>
                  <a:prstClr val="white">
                    <a:lumMod val="85000"/>
                  </a:prstClr>
                </a:solidFill>
                <a:latin typeface="Arial Narrow" panose="020B0606020202030204" pitchFamily="34" charset="0"/>
                <a:cs typeface="Consolas" panose="020B0609020204030204" pitchFamily="49" charset="0"/>
              </a:rPr>
              <a:t>X</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&gt;c=A </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Y</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&gt;f=6.000000</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Z</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&gt;i=6</a:t>
            </a:r>
          </a:p>
          <a:p>
            <a:r>
              <a:rPr lang="pl-PL" sz="1749" dirty="0">
                <a:solidFill>
                  <a:prstClr val="white">
                    <a:lumMod val="85000"/>
                  </a:prstClr>
                </a:solidFill>
                <a:latin typeface="Arial Narrow" panose="020B0606020202030204" pitchFamily="34" charset="0"/>
                <a:cs typeface="Consolas" panose="020B0609020204030204" pitchFamily="49" charset="0"/>
              </a:rPr>
              <a:t>X</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&gt;c=A </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Y</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&gt;f=6.000000</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Z</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&gt;i=</a:t>
            </a:r>
            <a:r>
              <a:rPr lang="en-US" sz="1749" dirty="0">
                <a:solidFill>
                  <a:prstClr val="white">
                    <a:lumMod val="85000"/>
                  </a:prstClr>
                </a:solidFill>
                <a:latin typeface="Arial Narrow" panose="020B0606020202030204" pitchFamily="34" charset="0"/>
                <a:cs typeface="Consolas" panose="020B0609020204030204" pitchFamily="49" charset="0"/>
              </a:rPr>
              <a:t>?????</a:t>
            </a:r>
          </a:p>
          <a:p>
            <a:r>
              <a:rPr lang="en-US" sz="1749" dirty="0">
                <a:solidFill>
                  <a:prstClr val="white">
                    <a:lumMod val="85000"/>
                  </a:prstClr>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6" name="Group 5"/>
          <p:cNvGrpSpPr/>
          <p:nvPr/>
        </p:nvGrpSpPr>
        <p:grpSpPr>
          <a:xfrm>
            <a:off x="1509766" y="3402321"/>
            <a:ext cx="4548039" cy="1692724"/>
            <a:chOff x="1875988" y="3395443"/>
            <a:chExt cx="5720429" cy="2129073"/>
          </a:xfrm>
        </p:grpSpPr>
        <p:sp>
          <p:nvSpPr>
            <p:cNvPr id="97" name="Rectangle 96"/>
            <p:cNvSpPr/>
            <p:nvPr/>
          </p:nvSpPr>
          <p:spPr>
            <a:xfrm>
              <a:off x="2469898" y="5206627"/>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2469898" y="4584835"/>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2469898" y="3962620"/>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 name="Rectangle 40"/>
            <p:cNvSpPr/>
            <p:nvPr/>
          </p:nvSpPr>
          <p:spPr>
            <a:xfrm>
              <a:off x="3559628" y="43586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4180114" y="435660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4800600" y="435452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5421086" y="436217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559628" y="496180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4180114" y="4959724"/>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4800600" y="495764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5421086" y="496528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875988" y="45851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875988" y="3962619"/>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7128767" y="520662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6510893"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131379"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651047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66372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681917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697462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13007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28552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5267309"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5887795"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19738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26688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542014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57559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588648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04193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4641599" y="520662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023725"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4644211"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495380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02330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17656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433200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464290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479835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780141"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3400627"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371021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77971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93297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08842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324387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339932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55476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596421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2469547" y="502975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6904208" y="449310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102359"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472116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534615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168461" y="448583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744096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128767" y="396262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510893"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131379"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651047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66372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81917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97462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13007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8552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5267309"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5887795"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19738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526688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542014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557559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588648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04193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4641599" y="396262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023725"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4644211"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495380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02330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17656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433200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464290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479835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780141"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3400627"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371021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77971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93297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08842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324387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339932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355476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596421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2469547" y="3785752"/>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6904208" y="3249102"/>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102359"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472116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534615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168461" y="3241827"/>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744096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7128767" y="458483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6510893"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131379"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651047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666372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681917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697462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13007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728552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5267309"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5887795"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19738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526688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542014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557559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588648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04193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4641599" y="458483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023725"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4644211"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495380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02330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17656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433200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464290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479835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780141"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3400627"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371021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77971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93297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08842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324387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339932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355476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596421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2469547" y="4407967"/>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6904208" y="3871317"/>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102359"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472116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534615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168461" y="3864042"/>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744096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2311219" y="3395443"/>
              <a:ext cx="528447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866972" y="4595418"/>
              <a:ext cx="624598"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2469898" y="3957055"/>
              <a:ext cx="15099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5109249"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109249"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109249"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865665"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4487457"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622081"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5731041"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6352833"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2469898" y="3962620"/>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2469898" y="5202936"/>
              <a:ext cx="15022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622081"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5735189" y="520501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5731041"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6352833"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882944" y="520501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solidFill>
                  <a:latin typeface="Times New Roman" panose="02020603050405020304" pitchFamily="18" charset="0"/>
                  <a:cs typeface="Times New Roman" panose="02020603050405020304" pitchFamily="18" charset="0"/>
                </a:rPr>
                <a:t>?</a:t>
              </a:r>
            </a:p>
          </p:txBody>
        </p:sp>
        <p:cxnSp>
          <p:nvCxnSpPr>
            <p:cNvPr id="232" name="Straight Connector 231"/>
            <p:cNvCxnSpPr/>
            <p:nvPr/>
          </p:nvCxnSpPr>
          <p:spPr>
            <a:xfrm flipH="1">
              <a:off x="3865665"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4487457"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6352180" y="4585073"/>
              <a:ext cx="1243512"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2469898" y="4585073"/>
              <a:ext cx="15022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622081"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5733288" y="458114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5731041"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6352833"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2469898" y="4584835"/>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1" name="Straight Connector 120"/>
            <p:cNvCxnSpPr/>
            <p:nvPr/>
          </p:nvCxnSpPr>
          <p:spPr>
            <a:xfrm flipH="1">
              <a:off x="3865665"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4487457"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2469898" y="5206627"/>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1875988" y="518831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spTree>
    <p:extLst>
      <p:ext uri="{BB962C8B-B14F-4D97-AF65-F5344CB8AC3E}">
        <p14:creationId xmlns:p14="http://schemas.microsoft.com/office/powerpoint/2010/main" val="291328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grpId="0" nodeType="clickEffect">
                                  <p:stCondLst>
                                    <p:cond delay="0"/>
                                  </p:stCondLst>
                                  <p:childTnLst>
                                    <p:animEffect transition="out" filter="dissolve">
                                      <p:cBhvr>
                                        <p:cTn id="13" dur="500"/>
                                        <p:tgtEl>
                                          <p:spTgt spid="255"/>
                                        </p:tgtEl>
                                      </p:cBhvr>
                                    </p:animEffect>
                                    <p:set>
                                      <p:cBhvr>
                                        <p:cTn id="14" dur="1" fill="hold">
                                          <p:stCondLst>
                                            <p:cond delay="499"/>
                                          </p:stCondLst>
                                        </p:cTn>
                                        <p:tgtEl>
                                          <p:spTgt spid="2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*c=%u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u="sng" dirty="0">
                <a:solidFill>
                  <a:srgbClr val="5B9BD5">
                    <a:lumMod val="75000"/>
                  </a:srgbClr>
                </a:solidFill>
                <a:latin typeface="Times New Roman" panose="02020603050405020304" pitchFamily="18" charset="0"/>
                <a:cs typeface="Times New Roman" panose="02020603050405020304" pitchFamily="18" charset="0"/>
              </a:rPr>
              <a:t>unions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Tree>
    <p:extLst>
      <p:ext uri="{BB962C8B-B14F-4D97-AF65-F5344CB8AC3E}">
        <p14:creationId xmlns:p14="http://schemas.microsoft.com/office/powerpoint/2010/main" val="22366819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int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2" name="Group 1"/>
          <p:cNvGrpSpPr/>
          <p:nvPr/>
        </p:nvGrpSpPr>
        <p:grpSpPr>
          <a:xfrm>
            <a:off x="7816580" y="204386"/>
            <a:ext cx="1672090" cy="2326386"/>
            <a:chOff x="9808570" y="132735"/>
            <a:chExt cx="2103120" cy="2926080"/>
          </a:xfrm>
        </p:grpSpPr>
        <p:sp>
          <p:nvSpPr>
            <p:cNvPr id="25" name="Rectangle 2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 name="Group 25"/>
            <p:cNvGrpSpPr/>
            <p:nvPr/>
          </p:nvGrpSpPr>
          <p:grpSpPr>
            <a:xfrm>
              <a:off x="9808570" y="132735"/>
              <a:ext cx="2103120" cy="2926080"/>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grpSp>
        <p:nvGrpSpPr>
          <p:cNvPr id="71" name="Group 70"/>
          <p:cNvGrpSpPr/>
          <p:nvPr/>
        </p:nvGrpSpPr>
        <p:grpSpPr>
          <a:xfrm>
            <a:off x="7777798" y="204386"/>
            <a:ext cx="1737151" cy="2767414"/>
            <a:chOff x="9759788" y="132735"/>
            <a:chExt cx="2184953" cy="3480796"/>
          </a:xfrm>
        </p:grpSpPr>
        <p:sp>
          <p:nvSpPr>
            <p:cNvPr id="72" name="Rectangle 7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3" name="Group 72"/>
            <p:cNvGrpSpPr/>
            <p:nvPr/>
          </p:nvGrpSpPr>
          <p:grpSpPr>
            <a:xfrm>
              <a:off x="9808570" y="132735"/>
              <a:ext cx="2103120" cy="2926080"/>
              <a:chOff x="6400800" y="182880"/>
              <a:chExt cx="2103120" cy="2926080"/>
            </a:xfrm>
          </p:grpSpPr>
          <p:sp>
            <p:nvSpPr>
              <p:cNvPr id="75" name="Rectangle 7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7" name="Rectangle 7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4" name="Rectangle 7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u="sng" dirty="0">
                <a:solidFill>
                  <a:srgbClr val="5B9BD5">
                    <a:lumMod val="75000"/>
                  </a:srgbClr>
                </a:solidFill>
                <a:latin typeface="Times New Roman" panose="02020603050405020304" pitchFamily="18" charset="0"/>
                <a:cs typeface="Times New Roman" panose="02020603050405020304" pitchFamily="18" charset="0"/>
              </a:rPr>
              <a:t>unions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84" name="Rectangle 83"/>
          <p:cNvSpPr/>
          <p:nvPr/>
        </p:nvSpPr>
        <p:spPr>
          <a:xfrm>
            <a:off x="2955062" y="1051945"/>
            <a:ext cx="3279971" cy="78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1182702" algn="l"/>
              </a:tabLst>
            </a:pPr>
            <a:r>
              <a:rPr lang="en-US" sz="1590" dirty="0">
                <a:solidFill>
                  <a:srgbClr val="5B9BD5">
                    <a:lumMod val="75000"/>
                  </a:srgbClr>
                </a:solidFill>
                <a:latin typeface="Times New Roman" panose="02020603050405020304" pitchFamily="18" charset="0"/>
                <a:cs typeface="Times New Roman" panose="02020603050405020304" pitchFamily="18" charset="0"/>
              </a:rPr>
              <a:t>(Not because we want to do such complicated things, but so we can appreciate the simplicity of Python)</a:t>
            </a:r>
          </a:p>
        </p:txBody>
      </p:sp>
      <p:sp>
        <p:nvSpPr>
          <p:cNvPr id="85" name="Rectangle 84"/>
          <p:cNvSpPr/>
          <p:nvPr/>
        </p:nvSpPr>
        <p:spPr>
          <a:xfrm rot="16200000">
            <a:off x="7265577" y="198898"/>
            <a:ext cx="35441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nvGrpSpPr>
          <p:cNvPr id="86" name="Group 85"/>
          <p:cNvGrpSpPr/>
          <p:nvPr/>
        </p:nvGrpSpPr>
        <p:grpSpPr>
          <a:xfrm>
            <a:off x="6171176" y="212918"/>
            <a:ext cx="1537582" cy="2318933"/>
            <a:chOff x="7739014" y="143465"/>
            <a:chExt cx="1933939" cy="2916706"/>
          </a:xfrm>
        </p:grpSpPr>
        <p:sp>
          <p:nvSpPr>
            <p:cNvPr id="87" name="Left Brace 86"/>
            <p:cNvSpPr/>
            <p:nvPr/>
          </p:nvSpPr>
          <p:spPr>
            <a:xfrm>
              <a:off x="818235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88" name="Straight Connector 87"/>
            <p:cNvCxnSpPr/>
            <p:nvPr/>
          </p:nvCxnSpPr>
          <p:spPr>
            <a:xfrm>
              <a:off x="836265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362654" y="143465"/>
              <a:ext cx="504485"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rot="16200000">
              <a:off x="7319606" y="1466542"/>
              <a:ext cx="1204575"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grpSp>
        <p:nvGrpSpPr>
          <p:cNvPr id="91" name="Group 90"/>
          <p:cNvGrpSpPr/>
          <p:nvPr/>
        </p:nvGrpSpPr>
        <p:grpSpPr>
          <a:xfrm>
            <a:off x="6757280" y="212917"/>
            <a:ext cx="951479" cy="1156182"/>
            <a:chOff x="8476202" y="143465"/>
            <a:chExt cx="1196751" cy="1454222"/>
          </a:xfrm>
        </p:grpSpPr>
        <p:sp>
          <p:nvSpPr>
            <p:cNvPr id="92" name="Left Brace 91"/>
            <p:cNvSpPr/>
            <p:nvPr/>
          </p:nvSpPr>
          <p:spPr>
            <a:xfrm>
              <a:off x="886815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93" name="Straight Connector 92"/>
            <p:cNvCxnSpPr/>
            <p:nvPr/>
          </p:nvCxnSpPr>
          <p:spPr>
            <a:xfrm>
              <a:off x="904946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048976" y="143465"/>
              <a:ext cx="504485"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16200000">
              <a:off x="8056794" y="686740"/>
              <a:ext cx="1204575"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sp>
        <p:nvSpPr>
          <p:cNvPr id="96" name="Left Brace 9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97" name="Rectangle 9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98" name="Rectangle 97"/>
          <p:cNvSpPr/>
          <p:nvPr/>
        </p:nvSpPr>
        <p:spPr>
          <a:xfrm rot="16200000">
            <a:off x="6423828" y="644849"/>
            <a:ext cx="95770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99" name="Rectangle 98"/>
          <p:cNvSpPr/>
          <p:nvPr/>
        </p:nvSpPr>
        <p:spPr>
          <a:xfrm rot="16200000">
            <a:off x="5837725" y="1264832"/>
            <a:ext cx="95770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Tree>
    <p:extLst>
      <p:ext uri="{BB962C8B-B14F-4D97-AF65-F5344CB8AC3E}">
        <p14:creationId xmlns:p14="http://schemas.microsoft.com/office/powerpoint/2010/main" val="8033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4"/>
                                        </p:tgtEl>
                                      </p:cBhvr>
                                    </p:animEffect>
                                    <p:anim calcmode="lin" valueType="num">
                                      <p:cBhvr>
                                        <p:cTn id="7" dur="1000"/>
                                        <p:tgtEl>
                                          <p:spTgt spid="84"/>
                                        </p:tgtEl>
                                        <p:attrNameLst>
                                          <p:attrName>ppt_x</p:attrName>
                                        </p:attrNameLst>
                                      </p:cBhvr>
                                      <p:tavLst>
                                        <p:tav tm="0">
                                          <p:val>
                                            <p:strVal val="ppt_x"/>
                                          </p:val>
                                        </p:tav>
                                        <p:tav tm="100000">
                                          <p:val>
                                            <p:strVal val="ppt_x"/>
                                          </p:val>
                                        </p:tav>
                                      </p:tavLst>
                                    </p:anim>
                                    <p:anim calcmode="lin" valueType="num">
                                      <p:cBhvr>
                                        <p:cTn id="8" dur="1000"/>
                                        <p:tgtEl>
                                          <p:spTgt spid="84"/>
                                        </p:tgtEl>
                                        <p:attrNameLst>
                                          <p:attrName>ppt_y</p:attrName>
                                        </p:attrNameLst>
                                      </p:cBhvr>
                                      <p:tavLst>
                                        <p:tav tm="0">
                                          <p:val>
                                            <p:strVal val="ppt_y"/>
                                          </p:val>
                                        </p:tav>
                                        <p:tav tm="100000">
                                          <p:val>
                                            <p:strVal val="ppt_y+.1"/>
                                          </p:val>
                                        </p:tav>
                                      </p:tavLst>
                                    </p:anim>
                                    <p:set>
                                      <p:cBhvr>
                                        <p:cTn id="9" dur="1" fill="hold">
                                          <p:stCondLst>
                                            <p:cond delay="999"/>
                                          </p:stCondLst>
                                        </p:cTn>
                                        <p:tgtEl>
                                          <p:spTgt spid="84"/>
                                        </p:tgtEl>
                                        <p:attrNameLst>
                                          <p:attrName>style.visibility</p:attrName>
                                        </p:attrNameLst>
                                      </p:cBhvr>
                                      <p:to>
                                        <p:strVal val="hidden"/>
                                      </p:to>
                                    </p:se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1000"/>
                                        <p:tgtEl>
                                          <p:spTgt spid="71"/>
                                        </p:tgtEl>
                                      </p:cBhvr>
                                    </p:animEffect>
                                    <p:anim calcmode="lin" valueType="num">
                                      <p:cBhvr>
                                        <p:cTn id="19" dur="1000" fill="hold"/>
                                        <p:tgtEl>
                                          <p:spTgt spid="71"/>
                                        </p:tgtEl>
                                        <p:attrNameLst>
                                          <p:attrName>ppt_x</p:attrName>
                                        </p:attrNameLst>
                                      </p:cBhvr>
                                      <p:tavLst>
                                        <p:tav tm="0">
                                          <p:val>
                                            <p:strVal val="#ppt_x"/>
                                          </p:val>
                                        </p:tav>
                                        <p:tav tm="100000">
                                          <p:val>
                                            <p:strVal val="#ppt_x"/>
                                          </p:val>
                                        </p:tav>
                                      </p:tavLst>
                                    </p:anim>
                                    <p:anim calcmode="lin" valueType="num">
                                      <p:cBhvr>
                                        <p:cTn id="2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1000"/>
                                        <p:tgtEl>
                                          <p:spTgt spid="96"/>
                                        </p:tgtEl>
                                      </p:cBhvr>
                                    </p:animEffect>
                                    <p:anim calcmode="lin" valueType="num">
                                      <p:cBhvr>
                                        <p:cTn id="26" dur="1000" fill="hold"/>
                                        <p:tgtEl>
                                          <p:spTgt spid="96"/>
                                        </p:tgtEl>
                                        <p:attrNameLst>
                                          <p:attrName>style.rotation</p:attrName>
                                        </p:attrNameLst>
                                      </p:cBhvr>
                                      <p:tavLst>
                                        <p:tav tm="0">
                                          <p:val>
                                            <p:fltVal val="720"/>
                                          </p:val>
                                        </p:tav>
                                        <p:tav tm="100000">
                                          <p:val>
                                            <p:fltVal val="0"/>
                                          </p:val>
                                        </p:tav>
                                      </p:tavLst>
                                    </p:anim>
                                    <p:anim calcmode="lin" valueType="num">
                                      <p:cBhvr>
                                        <p:cTn id="27" dur="1000" fill="hold"/>
                                        <p:tgtEl>
                                          <p:spTgt spid="96"/>
                                        </p:tgtEl>
                                        <p:attrNameLst>
                                          <p:attrName>ppt_h</p:attrName>
                                        </p:attrNameLst>
                                      </p:cBhvr>
                                      <p:tavLst>
                                        <p:tav tm="0">
                                          <p:val>
                                            <p:fltVal val="0"/>
                                          </p:val>
                                        </p:tav>
                                        <p:tav tm="100000">
                                          <p:val>
                                            <p:strVal val="#ppt_h"/>
                                          </p:val>
                                        </p:tav>
                                      </p:tavLst>
                                    </p:anim>
                                    <p:anim calcmode="lin" valueType="num">
                                      <p:cBhvr>
                                        <p:cTn id="28" dur="1000" fill="hold"/>
                                        <p:tgtEl>
                                          <p:spTgt spid="96"/>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000"/>
                                        <p:tgtEl>
                                          <p:spTgt spid="85"/>
                                        </p:tgtEl>
                                      </p:cBhvr>
                                    </p:animEffect>
                                    <p:anim calcmode="lin" valueType="num">
                                      <p:cBhvr>
                                        <p:cTn id="32" dur="1000" fill="hold"/>
                                        <p:tgtEl>
                                          <p:spTgt spid="85"/>
                                        </p:tgtEl>
                                        <p:attrNameLst>
                                          <p:attrName>style.rotation</p:attrName>
                                        </p:attrNameLst>
                                      </p:cBhvr>
                                      <p:tavLst>
                                        <p:tav tm="0">
                                          <p:val>
                                            <p:fltVal val="720"/>
                                          </p:val>
                                        </p:tav>
                                        <p:tav tm="100000">
                                          <p:val>
                                            <p:fltVal val="0"/>
                                          </p:val>
                                        </p:tav>
                                      </p:tavLst>
                                    </p:anim>
                                    <p:anim calcmode="lin" valueType="num">
                                      <p:cBhvr>
                                        <p:cTn id="33" dur="1000" fill="hold"/>
                                        <p:tgtEl>
                                          <p:spTgt spid="85"/>
                                        </p:tgtEl>
                                        <p:attrNameLst>
                                          <p:attrName>ppt_h</p:attrName>
                                        </p:attrNameLst>
                                      </p:cBhvr>
                                      <p:tavLst>
                                        <p:tav tm="0">
                                          <p:val>
                                            <p:fltVal val="0"/>
                                          </p:val>
                                        </p:tav>
                                        <p:tav tm="100000">
                                          <p:val>
                                            <p:strVal val="#ppt_h"/>
                                          </p:val>
                                        </p:tav>
                                      </p:tavLst>
                                    </p:anim>
                                    <p:anim calcmode="lin" valueType="num">
                                      <p:cBhvr>
                                        <p:cTn id="34" dur="1000" fill="hold"/>
                                        <p:tgtEl>
                                          <p:spTgt spid="85"/>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 calcmode="lin" valueType="num">
                                      <p:cBhvr additive="base">
                                        <p:cTn id="39" dur="500" fill="hold"/>
                                        <p:tgtEl>
                                          <p:spTgt spid="97"/>
                                        </p:tgtEl>
                                        <p:attrNameLst>
                                          <p:attrName>ppt_x</p:attrName>
                                        </p:attrNameLst>
                                      </p:cBhvr>
                                      <p:tavLst>
                                        <p:tav tm="0">
                                          <p:val>
                                            <p:strVal val="0-#ppt_w/2"/>
                                          </p:val>
                                        </p:tav>
                                        <p:tav tm="100000">
                                          <p:val>
                                            <p:strVal val="#ppt_x"/>
                                          </p:val>
                                        </p:tav>
                                      </p:tavLst>
                                    </p:anim>
                                    <p:anim calcmode="lin" valueType="num">
                                      <p:cBhvr additive="base">
                                        <p:cTn id="4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91"/>
                                        </p:tgtEl>
                                        <p:attrNameLst>
                                          <p:attrName>style.visibility</p:attrName>
                                        </p:attrNameLst>
                                      </p:cBhvr>
                                      <p:to>
                                        <p:strVal val="visible"/>
                                      </p:to>
                                    </p:set>
                                    <p:anim calcmode="lin" valueType="num">
                                      <p:cBhvr>
                                        <p:cTn id="45" dur="500" fill="hold"/>
                                        <p:tgtEl>
                                          <p:spTgt spid="91"/>
                                        </p:tgtEl>
                                        <p:attrNameLst>
                                          <p:attrName>ppt_w</p:attrName>
                                        </p:attrNameLst>
                                      </p:cBhvr>
                                      <p:tavLst>
                                        <p:tav tm="0">
                                          <p:val>
                                            <p:fltVal val="0"/>
                                          </p:val>
                                        </p:tav>
                                        <p:tav tm="100000">
                                          <p:val>
                                            <p:strVal val="#ppt_w"/>
                                          </p:val>
                                        </p:tav>
                                      </p:tavLst>
                                    </p:anim>
                                    <p:anim calcmode="lin" valueType="num">
                                      <p:cBhvr>
                                        <p:cTn id="46" dur="500" fill="hold"/>
                                        <p:tgtEl>
                                          <p:spTgt spid="91"/>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anim calcmode="lin" valueType="num">
                                      <p:cBhvr additive="base">
                                        <p:cTn id="51" dur="500" fill="hold"/>
                                        <p:tgtEl>
                                          <p:spTgt spid="98"/>
                                        </p:tgtEl>
                                        <p:attrNameLst>
                                          <p:attrName>ppt_x</p:attrName>
                                        </p:attrNameLst>
                                      </p:cBhvr>
                                      <p:tavLst>
                                        <p:tav tm="0">
                                          <p:val>
                                            <p:strVal val="0-#ppt_w/2"/>
                                          </p:val>
                                        </p:tav>
                                        <p:tav tm="100000">
                                          <p:val>
                                            <p:strVal val="#ppt_x"/>
                                          </p:val>
                                        </p:tav>
                                      </p:tavLst>
                                    </p:anim>
                                    <p:anim calcmode="lin" valueType="num">
                                      <p:cBhvr additive="base">
                                        <p:cTn id="52"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nodeType="clickEffect">
                                  <p:stCondLst>
                                    <p:cond delay="0"/>
                                  </p:stCondLst>
                                  <p:childTnLst>
                                    <p:set>
                                      <p:cBhvr>
                                        <p:cTn id="56" dur="1" fill="hold">
                                          <p:stCondLst>
                                            <p:cond delay="0"/>
                                          </p:stCondLst>
                                        </p:cTn>
                                        <p:tgtEl>
                                          <p:spTgt spid="86"/>
                                        </p:tgtEl>
                                        <p:attrNameLst>
                                          <p:attrName>style.visibility</p:attrName>
                                        </p:attrNameLst>
                                      </p:cBhvr>
                                      <p:to>
                                        <p:strVal val="visible"/>
                                      </p:to>
                                    </p:set>
                                    <p:anim calcmode="lin" valueType="num">
                                      <p:cBhvr>
                                        <p:cTn id="57" dur="500" fill="hold"/>
                                        <p:tgtEl>
                                          <p:spTgt spid="86"/>
                                        </p:tgtEl>
                                        <p:attrNameLst>
                                          <p:attrName>ppt_w</p:attrName>
                                        </p:attrNameLst>
                                      </p:cBhvr>
                                      <p:tavLst>
                                        <p:tav tm="0">
                                          <p:val>
                                            <p:fltVal val="0"/>
                                          </p:val>
                                        </p:tav>
                                        <p:tav tm="100000">
                                          <p:val>
                                            <p:strVal val="#ppt_w"/>
                                          </p:val>
                                        </p:tav>
                                      </p:tavLst>
                                    </p:anim>
                                    <p:anim calcmode="lin" valueType="num">
                                      <p:cBhvr>
                                        <p:cTn id="58" dur="5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500" fill="hold"/>
                                        <p:tgtEl>
                                          <p:spTgt spid="99"/>
                                        </p:tgtEl>
                                        <p:attrNameLst>
                                          <p:attrName>ppt_x</p:attrName>
                                        </p:attrNameLst>
                                      </p:cBhvr>
                                      <p:tavLst>
                                        <p:tav tm="0">
                                          <p:val>
                                            <p:strVal val="0-#ppt_w/2"/>
                                          </p:val>
                                        </p:tav>
                                        <p:tav tm="100000">
                                          <p:val>
                                            <p:strVal val="#ppt_x"/>
                                          </p:val>
                                        </p:tav>
                                      </p:tavLst>
                                    </p:anim>
                                    <p:anim calcmode="lin" valueType="num">
                                      <p:cBhvr additive="base">
                                        <p:cTn id="64"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animBg="1"/>
      <p:bldP spid="96" grpId="0" animBg="1"/>
      <p:bldP spid="97" grpId="0" animBg="1"/>
      <p:bldP spid="98" grpId="0" animBg="1"/>
      <p:bldP spid="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499616"/>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lnSpc>
                <a:spcPct val="110000"/>
              </a:lnSpc>
              <a:spcBef>
                <a:spcPts val="0"/>
              </a:spcBef>
            </a:pPr>
            <a:r>
              <a:rPr lang="en-US" altLang="en-US" sz="2800" dirty="0" smtClean="0">
                <a:solidFill>
                  <a:sysClr val="windowText" lastClr="000000"/>
                </a:solidFill>
              </a:rPr>
              <a:t>C and Python have roughly the same rules:</a:t>
            </a:r>
          </a:p>
          <a:p>
            <a:pPr marL="628650" lvl="2" indent="-225425">
              <a:lnSpc>
                <a:spcPct val="110000"/>
              </a:lnSpc>
              <a:spcBef>
                <a:spcPts val="0"/>
              </a:spcBef>
            </a:pPr>
            <a:r>
              <a:rPr lang="en-US" altLang="en-US" sz="2400" dirty="0" smtClean="0">
                <a:solidFill>
                  <a:sysClr val="windowText" lastClr="000000"/>
                </a:solidFill>
              </a:rPr>
              <a:t>The first character must be a letter or a an underscore (_).</a:t>
            </a:r>
          </a:p>
          <a:p>
            <a:pPr marL="628650" lvl="2" indent="-225425">
              <a:lnSpc>
                <a:spcPct val="110000"/>
              </a:lnSpc>
              <a:spcBef>
                <a:spcPts val="0"/>
              </a:spcBef>
            </a:pPr>
            <a:r>
              <a:rPr lang="en-US" altLang="en-US" sz="2400" dirty="0" smtClean="0">
                <a:solidFill>
                  <a:sysClr val="windowText" lastClr="000000"/>
                </a:solidFill>
              </a:rPr>
              <a:t>Additional characters may be letters, numbers or underscores.</a:t>
            </a:r>
          </a:p>
          <a:p>
            <a:pPr marL="628650" lvl="2" indent="-225425">
              <a:lnSpc>
                <a:spcPct val="110000"/>
              </a:lnSpc>
              <a:spcBef>
                <a:spcPts val="0"/>
              </a:spcBef>
            </a:pPr>
            <a:r>
              <a:rPr lang="en-US" altLang="en-US" sz="2400" dirty="0" smtClean="0">
                <a:solidFill>
                  <a:sysClr val="windowText" lastClr="000000"/>
                </a:solidFill>
              </a:rPr>
              <a:t>Letters are </a:t>
            </a:r>
            <a:r>
              <a:rPr lang="en-US" altLang="en-US" sz="2400" b="1" dirty="0" smtClean="0">
                <a:solidFill>
                  <a:srgbClr val="996633"/>
                </a:solidFill>
              </a:rPr>
              <a:t>case-sensitive</a:t>
            </a:r>
            <a:r>
              <a:rPr lang="en-US" altLang="en-US" sz="2400" dirty="0" smtClean="0">
                <a:solidFill>
                  <a:sysClr val="windowText" lastClr="000000"/>
                </a:solidFill>
              </a:rPr>
              <a:t> </a:t>
            </a:r>
            <a:r>
              <a:rPr lang="en-US" altLang="en-US" sz="2400" dirty="0" smtClean="0">
                <a:solidFill>
                  <a:sysClr val="windowText" lastClr="000000"/>
                </a:solidFill>
              </a:rPr>
              <a:t>(</a:t>
            </a:r>
            <a:r>
              <a:rPr lang="zh-TW" altLang="en-US" sz="2400" dirty="0">
                <a:solidFill>
                  <a:sysClr val="windowText" lastClr="000000"/>
                </a:solidFill>
              </a:rPr>
              <a:t>大小寫有區別</a:t>
            </a:r>
            <a:r>
              <a:rPr lang="en-US" altLang="en-US" sz="2400" dirty="0" smtClean="0">
                <a:solidFill>
                  <a:sysClr val="windowText" lastClr="000000"/>
                </a:solidFill>
              </a:rPr>
              <a:t>).</a:t>
            </a:r>
            <a:endParaRPr lang="en-US" altLang="en-US" sz="2400" dirty="0" smtClean="0">
              <a:solidFill>
                <a:sysClr val="windowText" lastClr="000000"/>
              </a:solidFill>
            </a:endParaRPr>
          </a:p>
          <a:p>
            <a:pPr marL="628650" lvl="2" indent="-225425">
              <a:lnSpc>
                <a:spcPct val="110000"/>
              </a:lnSpc>
              <a:spcBef>
                <a:spcPts val="0"/>
              </a:spcBef>
            </a:pPr>
            <a:r>
              <a:rPr lang="en-US" altLang="en-US" sz="2400" dirty="0" smtClean="0">
                <a:solidFill>
                  <a:sysClr val="windowText" lastClr="000000"/>
                </a:solidFill>
              </a:rPr>
              <a:t>Language </a:t>
            </a:r>
            <a:r>
              <a:rPr lang="en-US" altLang="en-US" sz="2400" b="1" dirty="0">
                <a:solidFill>
                  <a:srgbClr val="996633"/>
                </a:solidFill>
              </a:rPr>
              <a:t>keywords </a:t>
            </a:r>
            <a:r>
              <a:rPr lang="en-US" altLang="en-US" sz="2400" b="1" dirty="0" smtClean="0">
                <a:solidFill>
                  <a:srgbClr val="996633"/>
                </a:solidFill>
              </a:rPr>
              <a:t>can’t </a:t>
            </a:r>
            <a:r>
              <a:rPr lang="en-US" altLang="en-US" sz="2400" b="1" dirty="0">
                <a:solidFill>
                  <a:srgbClr val="996633"/>
                </a:solidFill>
              </a:rPr>
              <a:t>be used</a:t>
            </a:r>
            <a:r>
              <a:rPr lang="en-US" altLang="en-US" sz="2400" b="1" dirty="0">
                <a:solidFill>
                  <a:sysClr val="windowText" lastClr="000000"/>
                </a:solidFill>
              </a:rPr>
              <a:t> </a:t>
            </a:r>
            <a:r>
              <a:rPr lang="en-US" altLang="en-US" sz="2400" dirty="0">
                <a:solidFill>
                  <a:sysClr val="windowText" lastClr="000000"/>
                </a:solidFill>
              </a:rPr>
              <a:t>as variable </a:t>
            </a:r>
            <a:r>
              <a:rPr lang="en-US" altLang="en-US" sz="2400" dirty="0" smtClean="0">
                <a:solidFill>
                  <a:sysClr val="windowText" lastClr="000000"/>
                </a:solidFill>
              </a:rPr>
              <a:t>names (</a:t>
            </a:r>
            <a:r>
              <a:rPr lang="en-US" altLang="en-US" sz="2400" dirty="0" err="1" smtClean="0">
                <a:solidFill>
                  <a:sysClr val="windowText" lastClr="000000"/>
                </a:solidFill>
              </a:rPr>
              <a:t>eg</a:t>
            </a:r>
            <a:r>
              <a:rPr lang="en-US" altLang="en-US" sz="2400" dirty="0" smtClean="0">
                <a:solidFill>
                  <a:sysClr val="windowText" lastClr="000000"/>
                </a:solidFill>
              </a:rPr>
              <a:t>. </a:t>
            </a:r>
            <a:r>
              <a:rPr lang="en-US" altLang="en-US" sz="2400" spc="-200" dirty="0" smtClean="0">
                <a:solidFill>
                  <a:srgbClr val="FFC000"/>
                </a:solidFill>
                <a:latin typeface="Lucida Console" panose="020B0609040504020204" pitchFamily="49" charset="0"/>
              </a:rPr>
              <a:t>for</a:t>
            </a:r>
            <a:r>
              <a:rPr lang="en-US" altLang="en-US" sz="2400" spc="-200" dirty="0" smtClean="0">
                <a:solidFill>
                  <a:sysClr val="windowText" lastClr="000000"/>
                </a:solidFill>
              </a:rPr>
              <a:t>,</a:t>
            </a:r>
            <a:r>
              <a:rPr lang="en-US" altLang="en-US" sz="2400" dirty="0">
                <a:solidFill>
                  <a:sysClr val="windowText" lastClr="000000"/>
                </a:solidFill>
              </a:rPr>
              <a:t> </a:t>
            </a:r>
            <a:r>
              <a:rPr lang="en-US" altLang="en-US" sz="2400" spc="-200" dirty="0" smtClean="0">
                <a:solidFill>
                  <a:srgbClr val="FFC000"/>
                </a:solidFill>
                <a:latin typeface="Lucida Console" panose="020B0609040504020204" pitchFamily="49" charset="0"/>
              </a:rPr>
              <a:t>if</a:t>
            </a:r>
            <a:r>
              <a:rPr lang="en-US" altLang="en-US" sz="2400" dirty="0" smtClean="0">
                <a:solidFill>
                  <a:sysClr val="windowText" lastClr="000000"/>
                </a:solidFill>
              </a:rPr>
              <a:t>, etc.)</a:t>
            </a:r>
            <a:endParaRPr lang="en-US" altLang="en-US" sz="2400" dirty="0">
              <a:solidFill>
                <a:sysClr val="windowText" lastClr="000000"/>
              </a:solidFill>
            </a:endParaRPr>
          </a:p>
          <a:p>
            <a:pPr marL="574675" lvl="2" indent="0">
              <a:lnSpc>
                <a:spcPct val="110000"/>
              </a:lnSpc>
              <a:spcBef>
                <a:spcPts val="0"/>
              </a:spcBef>
              <a:buNone/>
            </a:pPr>
            <a:endParaRPr lang="en-US" altLang="en-US" sz="2100" dirty="0" smtClean="0">
              <a:latin typeface="Lucida Console" panose="020B0609040504020204" pitchFamily="49" charset="0"/>
            </a:endParaRPr>
          </a:p>
          <a:p>
            <a:pPr marL="457200" lvl="1" indent="-53975">
              <a:lnSpc>
                <a:spcPct val="110000"/>
              </a:lnSpc>
              <a:spcBef>
                <a:spcPts val="0"/>
              </a:spcBef>
              <a:buNone/>
            </a:pPr>
            <a:endParaRPr lang="en-US" altLang="en-US" sz="700" dirty="0">
              <a:solidFill>
                <a:sysClr val="windowText" lastClr="000000"/>
              </a:solidFill>
            </a:endParaRPr>
          </a:p>
          <a:p>
            <a:pPr marL="344488" lvl="1" indent="-227013">
              <a:spcBef>
                <a:spcPts val="0"/>
              </a:spcBef>
            </a:pPr>
            <a:r>
              <a:rPr lang="en-US" altLang="en-US" sz="2800" dirty="0" smtClean="0">
                <a:solidFill>
                  <a:sysClr val="windowText" lastClr="000000"/>
                </a:solidFill>
              </a:rPr>
              <a:t>Although Python has no other rules, it does suggest that you follow certain naming conventions (</a:t>
            </a:r>
            <a:r>
              <a:rPr lang="zh-TW" altLang="en-US" sz="2800" dirty="0">
                <a:solidFill>
                  <a:sysClr val="windowText" lastClr="000000"/>
                </a:solidFill>
              </a:rPr>
              <a:t>命名</a:t>
            </a:r>
            <a:r>
              <a:rPr lang="zh-TW" altLang="en-US" sz="2800" dirty="0" smtClean="0">
                <a:solidFill>
                  <a:sysClr val="windowText" lastClr="000000"/>
                </a:solidFill>
              </a:rPr>
              <a:t>慣</a:t>
            </a:r>
            <a:r>
              <a:rPr lang="zh-TW" altLang="en-US" sz="2800" dirty="0" smtClean="0">
                <a:solidFill>
                  <a:sysClr val="windowText" lastClr="000000"/>
                </a:solidFill>
              </a:rPr>
              <a:t>例</a:t>
            </a:r>
            <a:r>
              <a:rPr lang="en-US" altLang="en-US" sz="2800" dirty="0" smtClean="0">
                <a:solidFill>
                  <a:sysClr val="windowText" lastClr="000000"/>
                </a:solidFill>
              </a:rPr>
              <a:t>):</a:t>
            </a:r>
            <a:endParaRPr lang="en-US" altLang="en-US" sz="2800" dirty="0" smtClean="0">
              <a:solidFill>
                <a:sysClr val="windowText" lastClr="000000"/>
              </a:solidFill>
            </a:endParaRPr>
          </a:p>
          <a:p>
            <a:pPr marL="628650" lvl="2" indent="-225425">
              <a:lnSpc>
                <a:spcPct val="110000"/>
              </a:lnSpc>
              <a:spcBef>
                <a:spcPts val="0"/>
              </a:spcBef>
            </a:pPr>
            <a:r>
              <a:rPr lang="en-US" altLang="en-US" sz="2400" spc="-40" dirty="0" smtClean="0">
                <a:solidFill>
                  <a:srgbClr val="FF0000"/>
                </a:solidFill>
              </a:rPr>
              <a:t>First</a:t>
            </a:r>
            <a:r>
              <a:rPr lang="en-US" altLang="en-US" sz="2400" spc="-40" dirty="0" smtClean="0">
                <a:solidFill>
                  <a:sysClr val="windowText" lastClr="000000"/>
                </a:solidFill>
              </a:rPr>
              <a:t> character is an </a:t>
            </a:r>
            <a:r>
              <a:rPr lang="en-US" altLang="en-US" sz="2400" spc="-40" dirty="0" smtClean="0">
                <a:solidFill>
                  <a:srgbClr val="FF0000"/>
                </a:solidFill>
              </a:rPr>
              <a:t>upper case (</a:t>
            </a:r>
            <a:r>
              <a:rPr lang="zh-TW" altLang="en-US" sz="2400" spc="-40" dirty="0">
                <a:solidFill>
                  <a:srgbClr val="FF0000"/>
                </a:solidFill>
              </a:rPr>
              <a:t>大寫</a:t>
            </a:r>
            <a:r>
              <a:rPr lang="en-US" altLang="en-US" sz="2400" spc="-40" dirty="0" smtClean="0">
                <a:solidFill>
                  <a:srgbClr val="FF0000"/>
                </a:solidFill>
              </a:rPr>
              <a:t>) </a:t>
            </a:r>
            <a:r>
              <a:rPr lang="en-US" altLang="en-US" sz="2400" spc="-40" dirty="0" smtClean="0">
                <a:solidFill>
                  <a:sysClr val="windowText" lastClr="000000"/>
                </a:solidFill>
              </a:rPr>
              <a:t>letter </a:t>
            </a:r>
            <a:r>
              <a:rPr lang="en-US" altLang="en-US" sz="2400" spc="-40" dirty="0">
                <a:solidFill>
                  <a:sysClr val="windowText" lastClr="000000"/>
                </a:solidFill>
              </a:rPr>
              <a:t>→ A </a:t>
            </a:r>
            <a:r>
              <a:rPr lang="en-US" altLang="en-US" sz="2400" spc="-40" dirty="0">
                <a:solidFill>
                  <a:srgbClr val="FF0000"/>
                </a:solidFill>
              </a:rPr>
              <a:t>class name</a:t>
            </a:r>
          </a:p>
          <a:p>
            <a:pPr marL="628650" lvl="2" indent="-225425">
              <a:lnSpc>
                <a:spcPct val="110000"/>
              </a:lnSpc>
              <a:spcBef>
                <a:spcPts val="0"/>
              </a:spcBef>
            </a:pPr>
            <a:r>
              <a:rPr lang="en-US" altLang="en-US" sz="2400" spc="-40" dirty="0" smtClean="0">
                <a:solidFill>
                  <a:srgbClr val="00B050"/>
                </a:solidFill>
              </a:rPr>
              <a:t>First</a:t>
            </a:r>
            <a:r>
              <a:rPr lang="en-US" altLang="en-US" sz="2400" spc="-40" dirty="0" smtClean="0">
                <a:solidFill>
                  <a:sysClr val="windowText" lastClr="000000"/>
                </a:solidFill>
              </a:rPr>
              <a:t> </a:t>
            </a:r>
            <a:r>
              <a:rPr lang="en-US" altLang="en-US" sz="2400" spc="-40" dirty="0">
                <a:solidFill>
                  <a:sysClr val="windowText" lastClr="000000"/>
                </a:solidFill>
              </a:rPr>
              <a:t>character is </a:t>
            </a:r>
            <a:r>
              <a:rPr lang="en-US" altLang="en-US" sz="2400" spc="-40" dirty="0" smtClean="0">
                <a:solidFill>
                  <a:sysClr val="windowText" lastClr="000000"/>
                </a:solidFill>
              </a:rPr>
              <a:t>an </a:t>
            </a:r>
            <a:r>
              <a:rPr lang="en-US" altLang="en-US" sz="2400" spc="-40" dirty="0">
                <a:solidFill>
                  <a:srgbClr val="00B050"/>
                </a:solidFill>
              </a:rPr>
              <a:t>underscore</a:t>
            </a:r>
            <a:r>
              <a:rPr lang="en-US" altLang="en-US" sz="2400" spc="-40" dirty="0">
                <a:solidFill>
                  <a:sysClr val="windowText" lastClr="000000"/>
                </a:solidFill>
              </a:rPr>
              <a:t> → An identifier </a:t>
            </a:r>
            <a:r>
              <a:rPr lang="en-US" altLang="en-US" sz="2400" spc="-40" dirty="0" smtClean="0">
                <a:solidFill>
                  <a:sysClr val="windowText" lastClr="000000"/>
                </a:solidFill>
              </a:rPr>
              <a:t>that is </a:t>
            </a:r>
            <a:r>
              <a:rPr lang="en-US" altLang="en-US" sz="2400" spc="-40" dirty="0">
                <a:solidFill>
                  <a:sysClr val="windowText" lastClr="000000"/>
                </a:solidFill>
              </a:rPr>
              <a:t>meant to be </a:t>
            </a:r>
            <a:r>
              <a:rPr lang="en-US" altLang="en-US" sz="2400" spc="-40" dirty="0">
                <a:solidFill>
                  <a:srgbClr val="00B050"/>
                </a:solidFill>
              </a:rPr>
              <a:t>private</a:t>
            </a:r>
          </a:p>
          <a:p>
            <a:pPr marL="628650" lvl="2" indent="-225425">
              <a:lnSpc>
                <a:spcPct val="110000"/>
              </a:lnSpc>
              <a:spcBef>
                <a:spcPts val="0"/>
              </a:spcBef>
            </a:pPr>
            <a:r>
              <a:rPr lang="en-US" altLang="en-US" sz="2400" spc="-40" dirty="0" smtClean="0">
                <a:solidFill>
                  <a:srgbClr val="00B0F0"/>
                </a:solidFill>
              </a:rPr>
              <a:t>First</a:t>
            </a:r>
            <a:r>
              <a:rPr lang="en-US" altLang="en-US" sz="2400" spc="-40" dirty="0" smtClean="0">
                <a:solidFill>
                  <a:sysClr val="windowText" lastClr="000000"/>
                </a:solidFill>
              </a:rPr>
              <a:t> </a:t>
            </a:r>
            <a:r>
              <a:rPr lang="en-US" altLang="en-US" sz="2400" spc="-40" dirty="0" smtClean="0">
                <a:solidFill>
                  <a:srgbClr val="00B0F0"/>
                </a:solidFill>
              </a:rPr>
              <a:t>two </a:t>
            </a:r>
            <a:r>
              <a:rPr lang="en-US" altLang="en-US" sz="2400" spc="-40" dirty="0" smtClean="0">
                <a:solidFill>
                  <a:sysClr val="windowText" lastClr="000000"/>
                </a:solidFill>
              </a:rPr>
              <a:t>characters are</a:t>
            </a:r>
            <a:r>
              <a:rPr lang="en-US" altLang="en-US" sz="2400" spc="-40" dirty="0" smtClean="0">
                <a:solidFill>
                  <a:srgbClr val="00B0F0"/>
                </a:solidFill>
              </a:rPr>
              <a:t> underscores </a:t>
            </a:r>
            <a:r>
              <a:rPr lang="en-US" altLang="en-US" sz="2400" spc="-40" dirty="0">
                <a:solidFill>
                  <a:sysClr val="windowText" lastClr="000000"/>
                </a:solidFill>
              </a:rPr>
              <a:t>→ An identifier that is </a:t>
            </a:r>
            <a:r>
              <a:rPr lang="en-US" altLang="en-US" sz="2400" spc="-40" dirty="0" smtClean="0">
                <a:solidFill>
                  <a:srgbClr val="00B0F0"/>
                </a:solidFill>
              </a:rPr>
              <a:t>strongly </a:t>
            </a:r>
            <a:r>
              <a:rPr lang="en-US" altLang="en-US" sz="2400" spc="-40" dirty="0">
                <a:solidFill>
                  <a:srgbClr val="00B0F0"/>
                </a:solidFill>
              </a:rPr>
              <a:t>private</a:t>
            </a:r>
          </a:p>
          <a:p>
            <a:pPr marL="628650" lvl="2" indent="-225425">
              <a:lnSpc>
                <a:spcPct val="110000"/>
              </a:lnSpc>
              <a:spcBef>
                <a:spcPts val="0"/>
              </a:spcBef>
            </a:pPr>
            <a:r>
              <a:rPr lang="en-US" altLang="en-US" sz="2400" spc="-40" dirty="0" smtClean="0">
                <a:solidFill>
                  <a:srgbClr val="7030A0"/>
                </a:solidFill>
              </a:rPr>
              <a:t>Last </a:t>
            </a:r>
            <a:r>
              <a:rPr lang="en-US" altLang="en-US" sz="2400" spc="-40" dirty="0">
                <a:solidFill>
                  <a:srgbClr val="7030A0"/>
                </a:solidFill>
              </a:rPr>
              <a:t>two </a:t>
            </a:r>
            <a:r>
              <a:rPr lang="en-US" altLang="en-US" sz="2400" spc="-40" dirty="0">
                <a:solidFill>
                  <a:sysClr val="windowText" lastClr="000000"/>
                </a:solidFill>
              </a:rPr>
              <a:t>characters are underscores → </a:t>
            </a:r>
            <a:r>
              <a:rPr lang="en-US" altLang="en-US" sz="2400" spc="-40" dirty="0" smtClean="0">
                <a:solidFill>
                  <a:sysClr val="windowText" lastClr="000000"/>
                </a:solidFill>
              </a:rPr>
              <a:t>A </a:t>
            </a:r>
            <a:r>
              <a:rPr lang="en-US" altLang="en-US" sz="2400" spc="-40" dirty="0">
                <a:solidFill>
                  <a:srgbClr val="7030A0"/>
                </a:solidFill>
              </a:rPr>
              <a:t>language-defined special </a:t>
            </a:r>
            <a:r>
              <a:rPr lang="en-US" altLang="en-US" sz="2400" spc="-40" dirty="0" smtClean="0">
                <a:solidFill>
                  <a:srgbClr val="7030A0"/>
                </a:solidFill>
              </a:rPr>
              <a:t>name</a:t>
            </a:r>
            <a:endParaRPr lang="en-US" altLang="en-US" sz="2400" spc="-40" dirty="0">
              <a:solidFill>
                <a:srgbClr val="7030A0"/>
              </a:solidFill>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996633"/>
                  </a:solidFill>
                </a:rPr>
                <a:t>Variable (</a:t>
              </a:r>
              <a:r>
                <a:rPr lang="en-US" spc="400" dirty="0" smtClean="0">
                  <a:solidFill>
                    <a:srgbClr val="996633"/>
                  </a:solidFill>
                </a:rPr>
                <a:t>identi</a:t>
              </a:r>
              <a:r>
                <a:rPr lang="en-US" spc="450" dirty="0" smtClean="0">
                  <a:solidFill>
                    <a:srgbClr val="996633"/>
                  </a:solidFill>
                </a:rPr>
                <a:t>f</a:t>
              </a:r>
              <a:r>
                <a:rPr lang="en-US" spc="400" dirty="0" smtClean="0">
                  <a:solidFill>
                    <a:srgbClr val="996633"/>
                  </a:solidFill>
                </a:rPr>
                <a:t>ier</a:t>
              </a:r>
              <a:r>
                <a:rPr lang="en-US" spc="40" dirty="0" smtClean="0">
                  <a:solidFill>
                    <a:srgbClr val="996633"/>
                  </a:solidFill>
                </a:rPr>
                <a:t>) names</a:t>
              </a:r>
              <a:endParaRPr lang="en-US" spc="40" dirty="0">
                <a:solidFill>
                  <a:srgbClr val="996633"/>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00718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7" end="7"/>
                                            </p:txEl>
                                          </p:spTgt>
                                        </p:tgtEl>
                                        <p:attrNameLst>
                                          <p:attrName>style.visibility</p:attrName>
                                        </p:attrNameLst>
                                      </p:cBhvr>
                                      <p:to>
                                        <p:strVal val="visible"/>
                                      </p:to>
                                    </p:set>
                                    <p:animEffect transition="in" filter="randombar(horizontal)">
                                      <p:cBhvr>
                                        <p:cTn id="7" dur="500"/>
                                        <p:tgtEl>
                                          <p:spTgt spid="16">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8" end="8"/>
                                            </p:txEl>
                                          </p:spTgt>
                                        </p:tgtEl>
                                        <p:attrNameLst>
                                          <p:attrName>style.visibility</p:attrName>
                                        </p:attrNameLst>
                                      </p:cBhvr>
                                      <p:to>
                                        <p:strVal val="visible"/>
                                      </p:to>
                                    </p:set>
                                    <p:animEffect transition="in" filter="randombar(horizontal)">
                                      <p:cBhvr>
                                        <p:cTn id="10" dur="500"/>
                                        <p:tgtEl>
                                          <p:spTgt spid="16">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9" end="9"/>
                                            </p:txEl>
                                          </p:spTgt>
                                        </p:tgtEl>
                                        <p:attrNameLst>
                                          <p:attrName>style.visibility</p:attrName>
                                        </p:attrNameLst>
                                      </p:cBhvr>
                                      <p:to>
                                        <p:strVal val="visible"/>
                                      </p:to>
                                    </p:set>
                                    <p:animEffect transition="in" filter="randombar(horizontal)">
                                      <p:cBhvr>
                                        <p:cTn id="13" dur="500"/>
                                        <p:tgtEl>
                                          <p:spTgt spid="16">
                                            <p:txEl>
                                              <p:pRg st="9" end="9"/>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16" dur="500"/>
                                        <p:tgtEl>
                                          <p:spTgt spid="16">
                                            <p:txEl>
                                              <p:pRg st="10" end="10"/>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9"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24" name="Group 23"/>
          <p:cNvGrpSpPr/>
          <p:nvPr/>
        </p:nvGrpSpPr>
        <p:grpSpPr>
          <a:xfrm>
            <a:off x="2129499" y="4164842"/>
            <a:ext cx="2445465" cy="252739"/>
            <a:chOff x="2655475" y="3751406"/>
            <a:chExt cx="3075855" cy="317890"/>
          </a:xfrm>
        </p:grpSpPr>
        <p:sp>
          <p:nvSpPr>
            <p:cNvPr id="29" name="Rectangle 28"/>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31" name="Rectangle 30"/>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 name="Rectangle 31"/>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 name="Rectangle 36"/>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 name="Rectangle 40"/>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3" name="Rectangle 42"/>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59" name="Group 58"/>
          <p:cNvGrpSpPr/>
          <p:nvPr/>
        </p:nvGrpSpPr>
        <p:grpSpPr>
          <a:xfrm>
            <a:off x="2129499" y="3669862"/>
            <a:ext cx="2445465" cy="252739"/>
            <a:chOff x="2655475" y="3751406"/>
            <a:chExt cx="3075855" cy="317890"/>
          </a:xfrm>
        </p:grpSpPr>
        <p:sp>
          <p:nvSpPr>
            <p:cNvPr id="60" name="Rectangle 59"/>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61" name="Rectangle 60"/>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5" name="Rectangle 64"/>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Rectangle 66"/>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8" name="Rectangle 67"/>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0" name="Rectangle 6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71" name="Group 70"/>
          <p:cNvGrpSpPr/>
          <p:nvPr/>
        </p:nvGrpSpPr>
        <p:grpSpPr>
          <a:xfrm>
            <a:off x="7777798" y="204386"/>
            <a:ext cx="1737151" cy="2767414"/>
            <a:chOff x="9759788" y="132735"/>
            <a:chExt cx="2184953" cy="3480796"/>
          </a:xfrm>
        </p:grpSpPr>
        <p:sp>
          <p:nvSpPr>
            <p:cNvPr id="72" name="Rectangle 7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3" name="Group 72"/>
            <p:cNvGrpSpPr/>
            <p:nvPr/>
          </p:nvGrpSpPr>
          <p:grpSpPr>
            <a:xfrm>
              <a:off x="9808570" y="132735"/>
              <a:ext cx="2103120" cy="2926080"/>
              <a:chOff x="6400800" y="182880"/>
              <a:chExt cx="2103120" cy="2926080"/>
            </a:xfrm>
          </p:grpSpPr>
          <p:sp>
            <p:nvSpPr>
              <p:cNvPr id="75" name="Rectangle 7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7" name="Rectangle 7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4" name="Rectangle 7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84" name="Group 83"/>
          <p:cNvGrpSpPr/>
          <p:nvPr/>
        </p:nvGrpSpPr>
        <p:grpSpPr>
          <a:xfrm>
            <a:off x="2129499" y="4644351"/>
            <a:ext cx="2445465" cy="252739"/>
            <a:chOff x="2655475" y="3751406"/>
            <a:chExt cx="3075855" cy="317890"/>
          </a:xfrm>
        </p:grpSpPr>
        <p:sp>
          <p:nvSpPr>
            <p:cNvPr id="85" name="Rectangle 84"/>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29072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p:cTn id="15" dur="500" fill="hold"/>
                                        <p:tgtEl>
                                          <p:spTgt spid="84"/>
                                        </p:tgtEl>
                                        <p:attrNameLst>
                                          <p:attrName>ppt_w</p:attrName>
                                        </p:attrNameLst>
                                      </p:cBhvr>
                                      <p:tavLst>
                                        <p:tav tm="0">
                                          <p:val>
                                            <p:fltVal val="0"/>
                                          </p:val>
                                        </p:tav>
                                        <p:tav tm="100000">
                                          <p:val>
                                            <p:strVal val="#ppt_w"/>
                                          </p:val>
                                        </p:tav>
                                      </p:tavLst>
                                    </p:anim>
                                    <p:anim calcmode="lin" valueType="num">
                                      <p:cBhvr>
                                        <p:cTn id="16" dur="500" fill="hold"/>
                                        <p:tgtEl>
                                          <p:spTgt spid="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int main() {</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4" name="Rectangle 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gcc</a:t>
            </a:r>
            <a:r>
              <a:rPr lang="en-US" sz="1749" dirty="0">
                <a:solidFill>
                  <a:prstClr val="white"/>
                </a:solidFill>
                <a:latin typeface="Arial Narrow" panose="020B0606020202030204" pitchFamily="34" charset="0"/>
                <a:cs typeface="Consolas" panose="020B0609020204030204" pitchFamily="49" charset="0"/>
              </a:rPr>
              <a:t> -o </a:t>
            </a:r>
            <a:r>
              <a:rPr lang="en-US" sz="1749" dirty="0" err="1">
                <a:solidFill>
                  <a:prstClr val="white"/>
                </a:solidFill>
                <a:latin typeface="Arial Narrow" panose="020B0606020202030204" pitchFamily="34" charset="0"/>
                <a:cs typeface="Consolas" panose="020B0609020204030204" pitchFamily="49" charset="0"/>
              </a:rPr>
              <a:t>union.x</a:t>
            </a:r>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union.c</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union.x</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generic=8  (c=1  *c=8  </a:t>
            </a:r>
            <a:r>
              <a:rPr lang="en-US" sz="1749" dirty="0" err="1">
                <a:solidFill>
                  <a:prstClr val="black"/>
                </a:solidFill>
                <a:latin typeface="Arial Narrow" panose="020B0606020202030204" pitchFamily="34" charset="0"/>
                <a:cs typeface="Consolas" panose="020B0609020204030204" pitchFamily="49" charset="0"/>
              </a:rPr>
              <a:t>i</a:t>
            </a:r>
            <a:r>
              <a:rPr lang="en-US" sz="1749" dirty="0">
                <a:solidFill>
                  <a:prstClr val="black"/>
                </a:solidFill>
                <a:latin typeface="Arial Narrow" panose="020B0606020202030204" pitchFamily="34" charset="0"/>
                <a:cs typeface="Consolas" panose="020B0609020204030204" pitchFamily="49" charset="0"/>
              </a:rPr>
              <a:t>=4  u=4  f=4  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61" name="Group 60"/>
          <p:cNvGrpSpPr/>
          <p:nvPr/>
        </p:nvGrpSpPr>
        <p:grpSpPr>
          <a:xfrm>
            <a:off x="2129499" y="4164842"/>
            <a:ext cx="2445465" cy="252739"/>
            <a:chOff x="2655475" y="3751406"/>
            <a:chExt cx="3075855" cy="317890"/>
          </a:xfrm>
        </p:grpSpPr>
        <p:sp>
          <p:nvSpPr>
            <p:cNvPr id="62" name="Rectangle 61"/>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95" name="Group 94"/>
          <p:cNvGrpSpPr/>
          <p:nvPr/>
        </p:nvGrpSpPr>
        <p:grpSpPr>
          <a:xfrm>
            <a:off x="2129499" y="4644351"/>
            <a:ext cx="2445465" cy="252739"/>
            <a:chOff x="2655475" y="3751406"/>
            <a:chExt cx="3075855" cy="317890"/>
          </a:xfrm>
        </p:grpSpPr>
        <p:sp>
          <p:nvSpPr>
            <p:cNvPr id="96" name="Rectangle 95"/>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7" name="Rectangle 96"/>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106" name="Group 105"/>
          <p:cNvGrpSpPr/>
          <p:nvPr/>
        </p:nvGrpSpPr>
        <p:grpSpPr>
          <a:xfrm>
            <a:off x="2129499" y="3669862"/>
            <a:ext cx="2445465" cy="252739"/>
            <a:chOff x="2655475" y="3751406"/>
            <a:chExt cx="3075855" cy="317890"/>
          </a:xfrm>
        </p:grpSpPr>
        <p:sp>
          <p:nvSpPr>
            <p:cNvPr id="107" name="Rectangle 106"/>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8" name="Rectangle 107"/>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9" name="Rectangle 108"/>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3249386" y="3753167"/>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130" name="Rectangle 129"/>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Tree>
    <p:extLst>
      <p:ext uri="{BB962C8B-B14F-4D97-AF65-F5344CB8AC3E}">
        <p14:creationId xmlns:p14="http://schemas.microsoft.com/office/powerpoint/2010/main" val="18471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("generic=%u  (c=%u s=%u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(generic),</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(unsigned int),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(float),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smtClean="0">
                <a:solidFill>
                  <a:schemeClr val="bg1">
                    <a:lumMod val="85000"/>
                  </a:schemeClr>
                </a:solidFill>
                <a:latin typeface="Consolas" panose="020B0609020204030204" pitchFamily="49" charset="0"/>
                <a:cs typeface="Consolas" panose="020B0609020204030204" pitchFamily="49" charset="0"/>
              </a:rPr>
              <a:t>);</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smtClean="0">
                <a:solidFill>
                  <a:schemeClr val="bg1">
                    <a:lumMod val="85000"/>
                  </a:schemeClr>
                </a:solidFill>
                <a:latin typeface="Consolas" panose="020B0609020204030204" pitchFamily="49" charset="0"/>
                <a:cs typeface="Consolas" panose="020B0609020204030204" pitchFamily="49" charset="0"/>
              </a:rPr>
              <a:t>);</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61" name="Group 60"/>
          <p:cNvGrpSpPr/>
          <p:nvPr/>
        </p:nvGrpSpPr>
        <p:grpSpPr>
          <a:xfrm>
            <a:off x="2129499" y="4164842"/>
            <a:ext cx="2445465" cy="252739"/>
            <a:chOff x="2655475" y="3751406"/>
            <a:chExt cx="3075855" cy="317890"/>
          </a:xfrm>
        </p:grpSpPr>
        <p:sp>
          <p:nvSpPr>
            <p:cNvPr id="62" name="Rectangle 61"/>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95" name="Group 94"/>
          <p:cNvGrpSpPr/>
          <p:nvPr/>
        </p:nvGrpSpPr>
        <p:grpSpPr>
          <a:xfrm>
            <a:off x="2129499" y="4644351"/>
            <a:ext cx="2445465" cy="252739"/>
            <a:chOff x="2655475" y="3751406"/>
            <a:chExt cx="3075855" cy="317890"/>
          </a:xfrm>
        </p:grpSpPr>
        <p:sp>
          <p:nvSpPr>
            <p:cNvPr id="96" name="Rectangle 95"/>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7" name="Rectangle 96"/>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106" name="Group 105"/>
          <p:cNvGrpSpPr/>
          <p:nvPr/>
        </p:nvGrpSpPr>
        <p:grpSpPr>
          <a:xfrm>
            <a:off x="2129499" y="3669862"/>
            <a:ext cx="2445465" cy="252739"/>
            <a:chOff x="2655475" y="3751406"/>
            <a:chExt cx="3075855" cy="317890"/>
          </a:xfrm>
        </p:grpSpPr>
        <p:sp>
          <p:nvSpPr>
            <p:cNvPr id="107" name="Rectangle 106"/>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8" name="Rectangle 107"/>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9" name="Rectangle 108"/>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130" name="Rectangle 129"/>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2" name="Rectangle 71"/>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gcc</a:t>
            </a:r>
            <a:r>
              <a:rPr lang="en-US" sz="1749" dirty="0">
                <a:solidFill>
                  <a:prstClr val="white"/>
                </a:solidFill>
                <a:latin typeface="Arial Narrow" panose="020B0606020202030204" pitchFamily="34" charset="0"/>
                <a:cs typeface="Consolas" panose="020B0609020204030204" pitchFamily="49" charset="0"/>
              </a:rPr>
              <a:t> -o </a:t>
            </a:r>
            <a:r>
              <a:rPr lang="en-US" sz="1749" dirty="0" err="1">
                <a:solidFill>
                  <a:prstClr val="white"/>
                </a:solidFill>
                <a:latin typeface="Arial Narrow" panose="020B0606020202030204" pitchFamily="34" charset="0"/>
                <a:cs typeface="Consolas" panose="020B0609020204030204" pitchFamily="49" charset="0"/>
              </a:rPr>
              <a:t>union.x</a:t>
            </a:r>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union.c</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union.x</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generic=8</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(c=1</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s=8</a:t>
            </a:r>
            <a:r>
              <a:rPr lang="en-US" sz="1590"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i</a:t>
            </a:r>
            <a:r>
              <a:rPr lang="en-US" sz="1749" dirty="0">
                <a:solidFill>
                  <a:prstClr val="white"/>
                </a:solidFill>
                <a:latin typeface="Arial Narrow" panose="020B0606020202030204" pitchFamily="34" charset="0"/>
                <a:cs typeface="Consolas" panose="020B0609020204030204" pitchFamily="49" charset="0"/>
              </a:rPr>
              <a:t>=4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l=4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u=4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f=4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 name="Rectangle 1"/>
          <p:cNvSpPr/>
          <p:nvPr/>
        </p:nvSpPr>
        <p:spPr>
          <a:xfrm>
            <a:off x="5924202" y="5495529"/>
            <a:ext cx="362383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1937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D9D9D9"/>
                </a:solidFill>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2" name="Rectangle 61"/>
          <p:cNvSpPr/>
          <p:nvPr/>
        </p:nvSpPr>
        <p:spPr>
          <a:xfrm>
            <a:off x="2129500" y="3675941"/>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2848349" y="3673172"/>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095008" y="367317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341667" y="367151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3588327" y="3669858"/>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3834986" y="3669860"/>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081646" y="3669861"/>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4328305" y="36759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2601689" y="3673179"/>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black"/>
              </a:solidFill>
            </a:endParaRPr>
          </a:p>
        </p:txBody>
      </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2" name="Group 1"/>
          <p:cNvGrpSpPr/>
          <p:nvPr/>
        </p:nvGrpSpPr>
        <p:grpSpPr>
          <a:xfrm>
            <a:off x="2129499" y="4643084"/>
            <a:ext cx="2445464" cy="252739"/>
            <a:chOff x="2129499" y="4643084"/>
            <a:chExt cx="2445464" cy="252739"/>
          </a:xfrm>
        </p:grpSpPr>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chemeClr val="tx1"/>
                  </a:solidFill>
                </a:rPr>
                <a:t>Z</a:t>
              </a:r>
              <a:r>
                <a:rPr lang="en-US" sz="1431" dirty="0">
                  <a:solidFill>
                    <a:schemeClr val="tx1"/>
                  </a:solidFill>
                  <a:latin typeface="Times New Roman" panose="02020603050405020304" pitchFamily="18" charset="0"/>
                  <a:cs typeface="Times New Roman" panose="02020603050405020304" pitchFamily="18" charset="0"/>
                </a:rPr>
                <a:t>→</a:t>
              </a:r>
              <a:endParaRPr lang="en-US" sz="1431" dirty="0">
                <a:solidFill>
                  <a:schemeClr val="tx1"/>
                </a:solidFill>
              </a:endParaRP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5546" y="4643085"/>
              <a:ext cx="1239438"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9" name="Rectangle 108"/>
            <p:cNvSpPr/>
            <p:nvPr/>
          </p:nvSpPr>
          <p:spPr>
            <a:xfrm>
              <a:off x="3588326" y="4645610"/>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1" name="Rectangle 70"/>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gcc</a:t>
            </a:r>
            <a:r>
              <a:rPr lang="en-US" sz="1749" dirty="0">
                <a:solidFill>
                  <a:srgbClr val="C0C0C0"/>
                </a:solidFill>
                <a:latin typeface="Arial Narrow" panose="020B0606020202030204" pitchFamily="34" charset="0"/>
                <a:cs typeface="Consolas" panose="020B0609020204030204" pitchFamily="49" charset="0"/>
              </a:rPr>
              <a:t> -o </a:t>
            </a:r>
            <a:r>
              <a:rPr lang="en-US" sz="1749" dirty="0" err="1">
                <a:solidFill>
                  <a:srgbClr val="C0C0C0"/>
                </a:solidFill>
                <a:latin typeface="Arial Narrow" panose="020B0606020202030204" pitchFamily="34" charset="0"/>
                <a:cs typeface="Consolas" panose="020B0609020204030204" pitchFamily="49" charset="0"/>
              </a:rPr>
              <a:t>union.x</a:t>
            </a:r>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union.c</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union.x</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generic=8</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(c=1</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s=8</a:t>
            </a:r>
            <a:r>
              <a:rPr lang="en-US" sz="1590"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i</a:t>
            </a:r>
            <a:r>
              <a:rPr lang="en-US" sz="1749" dirty="0">
                <a:solidFill>
                  <a:srgbClr val="C0C0C0"/>
                </a:solidFill>
                <a:latin typeface="Arial Narrow" panose="020B0606020202030204" pitchFamily="34" charset="0"/>
                <a:cs typeface="Consolas" panose="020B0609020204030204" pitchFamily="49" charset="0"/>
              </a:rPr>
              <a:t>=4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l=4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u=4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f=4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4" name="Group 73"/>
          <p:cNvGrpSpPr/>
          <p:nvPr/>
        </p:nvGrpSpPr>
        <p:grpSpPr>
          <a:xfrm>
            <a:off x="6171176" y="204386"/>
            <a:ext cx="3343773" cy="2767414"/>
            <a:chOff x="6171176" y="204386"/>
            <a:chExt cx="3343773" cy="2767414"/>
          </a:xfrm>
        </p:grpSpPr>
        <p:sp>
          <p:nvSpPr>
            <p:cNvPr id="108" name="Rectangle 107"/>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0" name="Group 109"/>
            <p:cNvGrpSpPr/>
            <p:nvPr/>
          </p:nvGrpSpPr>
          <p:grpSpPr>
            <a:xfrm>
              <a:off x="7816580" y="204386"/>
              <a:ext cx="1672090" cy="2326386"/>
              <a:chOff x="6400800" y="182880"/>
              <a:chExt cx="2103120" cy="2926080"/>
            </a:xfrm>
          </p:grpSpPr>
          <p:sp>
            <p:nvSpPr>
              <p:cNvPr id="134" name="Rectangle 13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1" name="Left Brace 11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2" name="Group 111"/>
            <p:cNvGrpSpPr/>
            <p:nvPr/>
          </p:nvGrpSpPr>
          <p:grpSpPr>
            <a:xfrm>
              <a:off x="6523652" y="212918"/>
              <a:ext cx="1185107" cy="2318933"/>
              <a:chOff x="8138160" y="143465"/>
              <a:chExt cx="1490603" cy="2916706"/>
            </a:xfrm>
          </p:grpSpPr>
          <p:sp>
            <p:nvSpPr>
              <p:cNvPr id="128" name="Left Brace 12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9" name="Left Brace 12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0" name="Straight Connector 12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4" name="Rectangle 11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5" name="Rectangle 11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6" name="Group 115"/>
            <p:cNvGrpSpPr/>
            <p:nvPr/>
          </p:nvGrpSpPr>
          <p:grpSpPr>
            <a:xfrm>
              <a:off x="7777798" y="204386"/>
              <a:ext cx="1737151" cy="2767414"/>
              <a:chOff x="9759788" y="132735"/>
              <a:chExt cx="2184953" cy="3480796"/>
            </a:xfrm>
          </p:grpSpPr>
          <p:sp>
            <p:nvSpPr>
              <p:cNvPr id="117" name="Rectangle 11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9808570" y="132735"/>
                <a:ext cx="2103120" cy="2926080"/>
                <a:chOff x="6400800" y="182880"/>
                <a:chExt cx="2103120" cy="2926080"/>
              </a:xfrm>
            </p:grpSpPr>
            <p:sp>
              <p:nvSpPr>
                <p:cNvPr id="120" name="Rectangle 11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2" name="Rectangle 12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Rectangle 11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72" name="Rectangle 71"/>
          <p:cNvSpPr/>
          <p:nvPr/>
        </p:nvSpPr>
        <p:spPr>
          <a:xfrm>
            <a:off x="2601688" y="3673173"/>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93" name="Rectangle 92"/>
          <p:cNvSpPr/>
          <p:nvPr/>
        </p:nvSpPr>
        <p:spPr>
          <a:xfrm>
            <a:off x="2601690" y="3672825"/>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398324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2000"/>
                                        <p:tgtEl>
                                          <p:spTgt spid="72"/>
                                        </p:tgtEl>
                                      </p:cBhvr>
                                    </p:animEffect>
                                    <p:anim calcmode="lin" valueType="num">
                                      <p:cBhvr>
                                        <p:cTn id="8" dur="2000" fill="hold"/>
                                        <p:tgtEl>
                                          <p:spTgt spid="72"/>
                                        </p:tgtEl>
                                        <p:attrNameLst>
                                          <p:attrName>style.rotation</p:attrName>
                                        </p:attrNameLst>
                                      </p:cBhvr>
                                      <p:tavLst>
                                        <p:tav tm="0">
                                          <p:val>
                                            <p:fltVal val="720"/>
                                          </p:val>
                                        </p:tav>
                                        <p:tav tm="100000">
                                          <p:val>
                                            <p:fltVal val="0"/>
                                          </p:val>
                                        </p:tav>
                                      </p:tavLst>
                                    </p:anim>
                                    <p:anim calcmode="lin" valueType="num">
                                      <p:cBhvr>
                                        <p:cTn id="9" dur="2000" fill="hold"/>
                                        <p:tgtEl>
                                          <p:spTgt spid="72"/>
                                        </p:tgtEl>
                                        <p:attrNameLst>
                                          <p:attrName>ppt_h</p:attrName>
                                        </p:attrNameLst>
                                      </p:cBhvr>
                                      <p:tavLst>
                                        <p:tav tm="0">
                                          <p:val>
                                            <p:fltVal val="0"/>
                                          </p:val>
                                        </p:tav>
                                        <p:tav tm="100000">
                                          <p:val>
                                            <p:strVal val="#ppt_h"/>
                                          </p:val>
                                        </p:tav>
                                      </p:tavLst>
                                    </p:anim>
                                    <p:anim calcmode="lin" valueType="num">
                                      <p:cBhvr>
                                        <p:cTn id="10" dur="2000" fill="hold"/>
                                        <p:tgtEl>
                                          <p:spTgt spid="7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5546" y="4643085"/>
            <a:ext cx="1239438"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567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2608732" y="4650354"/>
            <a:ext cx="979593"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6.00000</a:t>
            </a:r>
          </a:p>
        </p:txBody>
      </p:sp>
      <p:sp>
        <p:nvSpPr>
          <p:cNvPr id="109" name="Rectangle 108"/>
          <p:cNvSpPr/>
          <p:nvPr/>
        </p:nvSpPr>
        <p:spPr>
          <a:xfrm>
            <a:off x="3588326" y="4645610"/>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gcc</a:t>
            </a:r>
            <a:r>
              <a:rPr lang="en-US" sz="1749" dirty="0">
                <a:solidFill>
                  <a:srgbClr val="C0C0C0"/>
                </a:solidFill>
                <a:latin typeface="Arial Narrow" panose="020B0606020202030204" pitchFamily="34" charset="0"/>
                <a:cs typeface="Consolas" panose="020B0609020204030204" pitchFamily="49" charset="0"/>
              </a:rPr>
              <a:t> -o </a:t>
            </a:r>
            <a:r>
              <a:rPr lang="en-US" sz="1749" dirty="0" err="1">
                <a:solidFill>
                  <a:srgbClr val="C0C0C0"/>
                </a:solidFill>
                <a:latin typeface="Arial Narrow" panose="020B0606020202030204" pitchFamily="34" charset="0"/>
                <a:cs typeface="Consolas" panose="020B0609020204030204" pitchFamily="49" charset="0"/>
              </a:rPr>
              <a:t>union.x</a:t>
            </a:r>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union.c</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union.x</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generic=8</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(c=1</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s=8</a:t>
            </a:r>
            <a:r>
              <a:rPr lang="en-US" sz="1590"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i</a:t>
            </a:r>
            <a:r>
              <a:rPr lang="en-US" sz="1749" dirty="0">
                <a:solidFill>
                  <a:srgbClr val="C0C0C0"/>
                </a:solidFill>
                <a:latin typeface="Arial Narrow" panose="020B0606020202030204" pitchFamily="34" charset="0"/>
                <a:cs typeface="Consolas" panose="020B0609020204030204" pitchFamily="49" charset="0"/>
              </a:rPr>
              <a:t>=4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l=4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u=4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f=4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4" name="Group 73"/>
          <p:cNvGrpSpPr/>
          <p:nvPr/>
        </p:nvGrpSpPr>
        <p:grpSpPr>
          <a:xfrm>
            <a:off x="6171176" y="204386"/>
            <a:ext cx="3343773" cy="2767414"/>
            <a:chOff x="6171176" y="204386"/>
            <a:chExt cx="3343773" cy="2767414"/>
          </a:xfrm>
        </p:grpSpPr>
        <p:sp>
          <p:nvSpPr>
            <p:cNvPr id="108" name="Rectangle 107"/>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0" name="Group 109"/>
            <p:cNvGrpSpPr/>
            <p:nvPr/>
          </p:nvGrpSpPr>
          <p:grpSpPr>
            <a:xfrm>
              <a:off x="7816580" y="204386"/>
              <a:ext cx="1672090" cy="2326386"/>
              <a:chOff x="6400800" y="182880"/>
              <a:chExt cx="2103120" cy="2926080"/>
            </a:xfrm>
          </p:grpSpPr>
          <p:sp>
            <p:nvSpPr>
              <p:cNvPr id="134" name="Rectangle 13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1" name="Left Brace 11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2" name="Group 111"/>
            <p:cNvGrpSpPr/>
            <p:nvPr/>
          </p:nvGrpSpPr>
          <p:grpSpPr>
            <a:xfrm>
              <a:off x="6523652" y="212918"/>
              <a:ext cx="1185107" cy="2318933"/>
              <a:chOff x="8138160" y="143465"/>
              <a:chExt cx="1490603" cy="2916706"/>
            </a:xfrm>
          </p:grpSpPr>
          <p:sp>
            <p:nvSpPr>
              <p:cNvPr id="128" name="Left Brace 12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9" name="Left Brace 12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0" name="Straight Connector 12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4" name="Rectangle 11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5" name="Rectangle 11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6" name="Group 115"/>
            <p:cNvGrpSpPr/>
            <p:nvPr/>
          </p:nvGrpSpPr>
          <p:grpSpPr>
            <a:xfrm>
              <a:off x="7777798" y="204386"/>
              <a:ext cx="1737151" cy="2767414"/>
              <a:chOff x="9759788" y="132735"/>
              <a:chExt cx="2184953" cy="3480796"/>
            </a:xfrm>
          </p:grpSpPr>
          <p:sp>
            <p:nvSpPr>
              <p:cNvPr id="117" name="Rectangle 11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9808570" y="132735"/>
                <a:ext cx="2103120" cy="2926080"/>
                <a:chOff x="6400800" y="182880"/>
                <a:chExt cx="2103120" cy="2926080"/>
              </a:xfrm>
            </p:grpSpPr>
            <p:sp>
              <p:nvSpPr>
                <p:cNvPr id="120" name="Rectangle 11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2" name="Rectangle 12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Rectangle 11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278864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1953"/>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567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96" name="Rectangle 95"/>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7" name="Rectangle 76"/>
          <p:cNvSpPr/>
          <p:nvPr/>
        </p:nvSpPr>
        <p:spPr>
          <a:xfrm>
            <a:off x="2608732" y="4646394"/>
            <a:ext cx="979593"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lumMod val="50000"/>
                    <a:lumOff val="50000"/>
                  </a:prstClr>
                </a:solidFill>
              </a:rPr>
              <a:t>6</a:t>
            </a:r>
            <a:r>
              <a:rPr lang="en-US" sz="1590" b="1" dirty="0">
                <a:solidFill>
                  <a:prstClr val="black">
                    <a:lumMod val="50000"/>
                    <a:lumOff val="50000"/>
                  </a:prstClr>
                </a:solidFill>
              </a:rPr>
              <a:t>.00000</a:t>
            </a: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3588326" y="464561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5035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97" name="Rectangle 96"/>
          <p:cNvSpPr/>
          <p:nvPr/>
        </p:nvSpPr>
        <p:spPr>
          <a:xfrm>
            <a:off x="2601688" y="4650354"/>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B</a:t>
            </a: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gcc</a:t>
            </a:r>
            <a:r>
              <a:rPr lang="en-US" sz="1749" dirty="0">
                <a:solidFill>
                  <a:srgbClr val="B2B2B2"/>
                </a:solidFill>
                <a:latin typeface="Arial Narrow" panose="020B0606020202030204" pitchFamily="34" charset="0"/>
                <a:cs typeface="Consolas" panose="020B0609020204030204" pitchFamily="49" charset="0"/>
              </a:rPr>
              <a:t> -o </a:t>
            </a:r>
            <a:r>
              <a:rPr lang="en-US" sz="1749" dirty="0" err="1">
                <a:solidFill>
                  <a:srgbClr val="B2B2B2"/>
                </a:solidFill>
                <a:latin typeface="Arial Narrow" panose="020B0606020202030204" pitchFamily="34" charset="0"/>
                <a:cs typeface="Consolas" panose="020B0609020204030204" pitchFamily="49" charset="0"/>
              </a:rPr>
              <a:t>union.x</a:t>
            </a:r>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union.c</a:t>
            </a:r>
            <a:endParaRPr lang="en-US" sz="1749" dirty="0">
              <a:solidFill>
                <a:srgbClr val="B2B2B2"/>
              </a:solidFill>
              <a:latin typeface="Arial Narrow" panose="020B0606020202030204" pitchFamily="34" charset="0"/>
              <a:cs typeface="Consolas" panose="020B0609020204030204" pitchFamily="49" charset="0"/>
            </a:endParaRPr>
          </a:p>
          <a:p>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union.x</a:t>
            </a:r>
            <a:endParaRPr lang="en-US" sz="1749" dirty="0">
              <a:solidFill>
                <a:srgbClr val="B2B2B2"/>
              </a:solidFill>
              <a:latin typeface="Arial Narrow" panose="020B0606020202030204" pitchFamily="34" charset="0"/>
              <a:cs typeface="Consolas" panose="020B0609020204030204" pitchFamily="49" charset="0"/>
            </a:endParaRPr>
          </a:p>
          <a:p>
            <a:r>
              <a:rPr lang="en-US" sz="1749" dirty="0">
                <a:solidFill>
                  <a:srgbClr val="B2B2B2"/>
                </a:solidFill>
                <a:latin typeface="Arial Narrow" panose="020B0606020202030204" pitchFamily="34" charset="0"/>
                <a:cs typeface="Consolas" panose="020B0609020204030204" pitchFamily="49" charset="0"/>
              </a:rPr>
              <a:t>generic=8</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(c=1</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s=8</a:t>
            </a:r>
            <a:r>
              <a:rPr lang="en-US" sz="1590"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i</a:t>
            </a:r>
            <a:r>
              <a:rPr lang="en-US" sz="1749" dirty="0">
                <a:solidFill>
                  <a:srgbClr val="B2B2B2"/>
                </a:solidFill>
                <a:latin typeface="Arial Narrow" panose="020B0606020202030204" pitchFamily="34" charset="0"/>
                <a:cs typeface="Consolas" panose="020B0609020204030204" pitchFamily="49" charset="0"/>
              </a:rPr>
              <a:t>=4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l=4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u=4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f=4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99" name="Rounded Rectangular Callout 98"/>
          <p:cNvSpPr/>
          <p:nvPr/>
        </p:nvSpPr>
        <p:spPr>
          <a:xfrm>
            <a:off x="3124438" y="3290781"/>
            <a:ext cx="3256955" cy="1008130"/>
          </a:xfrm>
          <a:prstGeom prst="wedgeRoundRectCallout">
            <a:avLst>
              <a:gd name="adj1" fmla="val -59805"/>
              <a:gd name="adj2" fmla="val 8987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So C’s union type is able to change its type.</a:t>
            </a:r>
          </a:p>
        </p:txBody>
      </p:sp>
      <p:grpSp>
        <p:nvGrpSpPr>
          <p:cNvPr id="102" name="Group 101"/>
          <p:cNvGrpSpPr/>
          <p:nvPr/>
        </p:nvGrpSpPr>
        <p:grpSpPr>
          <a:xfrm>
            <a:off x="6171176" y="204386"/>
            <a:ext cx="3343773" cy="2767414"/>
            <a:chOff x="6171176" y="204386"/>
            <a:chExt cx="3343773" cy="2767414"/>
          </a:xfrm>
        </p:grpSpPr>
        <p:sp>
          <p:nvSpPr>
            <p:cNvPr id="103" name="Rectangle 102"/>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04" name="Group 103"/>
            <p:cNvGrpSpPr/>
            <p:nvPr/>
          </p:nvGrpSpPr>
          <p:grpSpPr>
            <a:xfrm>
              <a:off x="7816580" y="204386"/>
              <a:ext cx="1672090" cy="2326386"/>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5" name="Left Brace 104"/>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06" name="Group 105"/>
            <p:cNvGrpSpPr/>
            <p:nvPr/>
          </p:nvGrpSpPr>
          <p:grpSpPr>
            <a:xfrm>
              <a:off x="6523652" y="212918"/>
              <a:ext cx="1185107" cy="2318933"/>
              <a:chOff x="8138160" y="143465"/>
              <a:chExt cx="1490603" cy="2916706"/>
            </a:xfrm>
          </p:grpSpPr>
          <p:sp>
            <p:nvSpPr>
              <p:cNvPr id="122" name="Left Brace 121"/>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3" name="Left Brace 122"/>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24" name="Straight Connector 123"/>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08" name="Rectangle 107"/>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09" name="Rectangle 108"/>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0" name="Group 109"/>
            <p:cNvGrpSpPr/>
            <p:nvPr/>
          </p:nvGrpSpPr>
          <p:grpSpPr>
            <a:xfrm>
              <a:off x="7777798" y="204386"/>
              <a:ext cx="1737151" cy="2767414"/>
              <a:chOff x="9759788" y="132735"/>
              <a:chExt cx="2184953" cy="3480796"/>
            </a:xfrm>
          </p:grpSpPr>
          <p:sp>
            <p:nvSpPr>
              <p:cNvPr id="111" name="Rectangle 110"/>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2" name="Group 111"/>
              <p:cNvGrpSpPr/>
              <p:nvPr/>
            </p:nvGrpSpPr>
            <p:grpSpPr>
              <a:xfrm>
                <a:off x="9808570" y="132735"/>
                <a:ext cx="2103120" cy="2926080"/>
                <a:chOff x="6400800" y="182880"/>
                <a:chExt cx="2103120" cy="2926080"/>
              </a:xfrm>
            </p:grpSpPr>
            <p:sp>
              <p:nvSpPr>
                <p:cNvPr id="114" name="Rectangle 11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0" name="Rectangle 11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3" name="Rectangle 112"/>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133490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2000"/>
                                        <p:tgtEl>
                                          <p:spTgt spid="97"/>
                                        </p:tgtEl>
                                      </p:cBhvr>
                                    </p:animEffect>
                                    <p:anim calcmode="lin" valueType="num">
                                      <p:cBhvr>
                                        <p:cTn id="8" dur="2000" fill="hold"/>
                                        <p:tgtEl>
                                          <p:spTgt spid="97"/>
                                        </p:tgtEl>
                                        <p:attrNameLst>
                                          <p:attrName>style.rotation</p:attrName>
                                        </p:attrNameLst>
                                      </p:cBhvr>
                                      <p:tavLst>
                                        <p:tav tm="0">
                                          <p:val>
                                            <p:fltVal val="720"/>
                                          </p:val>
                                        </p:tav>
                                        <p:tav tm="100000">
                                          <p:val>
                                            <p:fltVal val="0"/>
                                          </p:val>
                                        </p:tav>
                                      </p:tavLst>
                                    </p:anim>
                                    <p:anim calcmode="lin" valueType="num">
                                      <p:cBhvr>
                                        <p:cTn id="9" dur="2000" fill="hold"/>
                                        <p:tgtEl>
                                          <p:spTgt spid="97"/>
                                        </p:tgtEl>
                                        <p:attrNameLst>
                                          <p:attrName>ppt_h</p:attrName>
                                        </p:attrNameLst>
                                      </p:cBhvr>
                                      <p:tavLst>
                                        <p:tav tm="0">
                                          <p:val>
                                            <p:fltVal val="0"/>
                                          </p:val>
                                        </p:tav>
                                        <p:tav tm="100000">
                                          <p:val>
                                            <p:strVal val="#ppt_h"/>
                                          </p:val>
                                        </p:tav>
                                      </p:tavLst>
                                    </p:anim>
                                    <p:anim calcmode="lin" valueType="num">
                                      <p:cBhvr>
                                        <p:cTn id="10" dur="2000" fill="hold"/>
                                        <p:tgtEl>
                                          <p:spTgt spid="9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randombar(horizontal)">
                                      <p:cBhvr>
                                        <p:cTn id="15" dur="50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99"/>
                                        </p:tgtEl>
                                      </p:cBhvr>
                                    </p:animEffect>
                                    <p:set>
                                      <p:cBhvr>
                                        <p:cTn id="20"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9" grpId="0" animBg="1"/>
      <p:bldP spid="99" grpId="1"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1953"/>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249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96" name="Rectangle 95"/>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98" name="Rectangle 97"/>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9" name="Rectangle 98"/>
          <p:cNvSpPr/>
          <p:nvPr/>
        </p:nvSpPr>
        <p:spPr>
          <a:xfrm>
            <a:off x="2608731" y="4646394"/>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  .00000</a:t>
            </a:r>
          </a:p>
        </p:txBody>
      </p:sp>
      <p:sp>
        <p:nvSpPr>
          <p:cNvPr id="100" name="Rectangle 99"/>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2601688" y="465035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107" name="Rectangle 106"/>
          <p:cNvSpPr/>
          <p:nvPr/>
        </p:nvSpPr>
        <p:spPr>
          <a:xfrm>
            <a:off x="2601688" y="4650354"/>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white">
                    <a:lumMod val="50000"/>
                  </a:prstClr>
                </a:solidFill>
              </a:rPr>
              <a:t>B</a:t>
            </a:r>
          </a:p>
        </p:txBody>
      </p:sp>
      <p:sp>
        <p:nvSpPr>
          <p:cNvPr id="77" name="Rectangle 76"/>
          <p:cNvSpPr/>
          <p:nvPr/>
        </p:nvSpPr>
        <p:spPr>
          <a:xfrm>
            <a:off x="2608731" y="465035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02" name="Rectangle 101"/>
          <p:cNvSpPr/>
          <p:nvPr/>
        </p:nvSpPr>
        <p:spPr>
          <a:xfrm>
            <a:off x="3588326" y="464561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2601688" y="4644782"/>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gcc</a:t>
            </a:r>
            <a:r>
              <a:rPr lang="en-US" sz="1749" dirty="0">
                <a:solidFill>
                  <a:srgbClr val="969696"/>
                </a:solidFill>
                <a:latin typeface="Arial Narrow" panose="020B0606020202030204" pitchFamily="34" charset="0"/>
                <a:cs typeface="Consolas" panose="020B0609020204030204" pitchFamily="49" charset="0"/>
              </a:rPr>
              <a:t> -o </a:t>
            </a:r>
            <a:r>
              <a:rPr lang="en-US" sz="1749" dirty="0" err="1">
                <a:solidFill>
                  <a:srgbClr val="969696"/>
                </a:solidFill>
                <a:latin typeface="Arial Narrow" panose="020B0606020202030204" pitchFamily="34" charset="0"/>
                <a:cs typeface="Consolas" panose="020B0609020204030204" pitchFamily="49" charset="0"/>
              </a:rPr>
              <a:t>union.x</a:t>
            </a:r>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union.c</a:t>
            </a:r>
            <a:endParaRPr lang="en-US" sz="1749" dirty="0">
              <a:solidFill>
                <a:srgbClr val="969696"/>
              </a:solidFill>
              <a:latin typeface="Arial Narrow" panose="020B0606020202030204" pitchFamily="34" charset="0"/>
              <a:cs typeface="Consolas" panose="020B0609020204030204" pitchFamily="49" charset="0"/>
            </a:endParaRPr>
          </a:p>
          <a:p>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union.x</a:t>
            </a:r>
            <a:endParaRPr lang="en-US" sz="1749" dirty="0">
              <a:solidFill>
                <a:srgbClr val="969696"/>
              </a:solidFill>
              <a:latin typeface="Arial Narrow" panose="020B0606020202030204" pitchFamily="34" charset="0"/>
              <a:cs typeface="Consolas" panose="020B0609020204030204" pitchFamily="49" charset="0"/>
            </a:endParaRPr>
          </a:p>
          <a:p>
            <a:r>
              <a:rPr lang="en-US" sz="1749" dirty="0">
                <a:solidFill>
                  <a:srgbClr val="969696"/>
                </a:solidFill>
                <a:latin typeface="Arial Narrow" panose="020B0606020202030204" pitchFamily="34" charset="0"/>
                <a:cs typeface="Consolas" panose="020B0609020204030204" pitchFamily="49" charset="0"/>
              </a:rPr>
              <a:t>generic=8</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(c=1</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s=8</a:t>
            </a:r>
            <a:r>
              <a:rPr lang="en-US" sz="1590"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i</a:t>
            </a:r>
            <a:r>
              <a:rPr lang="en-US" sz="1749" dirty="0">
                <a:solidFill>
                  <a:srgbClr val="969696"/>
                </a:solidFill>
                <a:latin typeface="Arial Narrow" panose="020B0606020202030204" pitchFamily="34" charset="0"/>
                <a:cs typeface="Consolas" panose="020B0609020204030204" pitchFamily="49" charset="0"/>
              </a:rPr>
              <a:t>=4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l=4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u=4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f=4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8" name="Group 77"/>
          <p:cNvGrpSpPr/>
          <p:nvPr/>
        </p:nvGrpSpPr>
        <p:grpSpPr>
          <a:xfrm>
            <a:off x="6171176" y="204386"/>
            <a:ext cx="3343773" cy="2767414"/>
            <a:chOff x="6171176" y="204386"/>
            <a:chExt cx="3343773" cy="2767414"/>
          </a:xfrm>
        </p:grpSpPr>
        <p:sp>
          <p:nvSpPr>
            <p:cNvPr id="81" name="Rectangle 80"/>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2" name="Group 81"/>
            <p:cNvGrpSpPr/>
            <p:nvPr/>
          </p:nvGrpSpPr>
          <p:grpSpPr>
            <a:xfrm>
              <a:off x="7816580" y="204386"/>
              <a:ext cx="1672090" cy="2326386"/>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3" name="Left Brace 82"/>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4" name="Group 83"/>
            <p:cNvGrpSpPr/>
            <p:nvPr/>
          </p:nvGrpSpPr>
          <p:grpSpPr>
            <a:xfrm>
              <a:off x="6523652" y="212918"/>
              <a:ext cx="1185107" cy="2318933"/>
              <a:chOff x="8138160" y="143465"/>
              <a:chExt cx="1490603" cy="2916706"/>
            </a:xfrm>
          </p:grpSpPr>
          <p:sp>
            <p:nvSpPr>
              <p:cNvPr id="122" name="Left Brace 121"/>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3" name="Left Brace 122"/>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24" name="Straight Connector 123"/>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97" name="Rectangle 96"/>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09" name="Rectangle 108"/>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0" name="Group 109"/>
            <p:cNvGrpSpPr/>
            <p:nvPr/>
          </p:nvGrpSpPr>
          <p:grpSpPr>
            <a:xfrm>
              <a:off x="7777798" y="204386"/>
              <a:ext cx="1737151" cy="2767414"/>
              <a:chOff x="9759788" y="132735"/>
              <a:chExt cx="2184953" cy="3480796"/>
            </a:xfrm>
          </p:grpSpPr>
          <p:sp>
            <p:nvSpPr>
              <p:cNvPr id="111" name="Rectangle 110"/>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2" name="Group 111"/>
              <p:cNvGrpSpPr/>
              <p:nvPr/>
            </p:nvGrpSpPr>
            <p:grpSpPr>
              <a:xfrm>
                <a:off x="9808570" y="132735"/>
                <a:ext cx="2103120" cy="2926080"/>
                <a:chOff x="6400800" y="182880"/>
                <a:chExt cx="2103120" cy="2926080"/>
              </a:xfrm>
            </p:grpSpPr>
            <p:sp>
              <p:nvSpPr>
                <p:cNvPr id="114" name="Rectangle 11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0" name="Rectangle 11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3" name="Rectangle 112"/>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3201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8073" y="4167056"/>
            <a:ext cx="1235651"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579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grpSp>
        <p:nvGrpSpPr>
          <p:cNvPr id="64" name="Group 63"/>
          <p:cNvGrpSpPr/>
          <p:nvPr/>
        </p:nvGrpSpPr>
        <p:grpSpPr>
          <a:xfrm>
            <a:off x="2129499" y="4643084"/>
            <a:ext cx="2445465" cy="252739"/>
            <a:chOff x="2655475" y="4956048"/>
            <a:chExt cx="3075855" cy="317890"/>
          </a:xfrm>
        </p:grpSpPr>
        <p:sp>
          <p:nvSpPr>
            <p:cNvPr id="65" name="Rectangle 64"/>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66" name="Rectangle 65"/>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Rectangle 66"/>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0" name="Rectangle 69"/>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2" name="Rectangle 71"/>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73" name="Rectangle 72"/>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68" name="Rectangle 67"/>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4" name="Rectangle 73"/>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10" name="Rectangle 109"/>
          <p:cNvSpPr/>
          <p:nvPr/>
        </p:nvSpPr>
        <p:spPr>
          <a:xfrm>
            <a:off x="2608731" y="4166749"/>
            <a:ext cx="975086"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11" name="Rectangle 110"/>
          <p:cNvSpPr/>
          <p:nvPr/>
        </p:nvSpPr>
        <p:spPr>
          <a:xfrm>
            <a:off x="2608731" y="4645960"/>
            <a:ext cx="976348"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13" name="Rectangle 112"/>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114" name="Rectangle 113"/>
          <p:cNvSpPr/>
          <p:nvPr/>
        </p:nvSpPr>
        <p:spPr>
          <a:xfrm>
            <a:off x="3588326" y="4164530"/>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dirty="0">
              <a:solidFill>
                <a:prstClr val="white"/>
              </a:solidFill>
            </a:endParaRPr>
          </a:p>
        </p:txBody>
      </p:sp>
      <p:sp>
        <p:nvSpPr>
          <p:cNvPr id="85" name="Rectangle 84"/>
          <p:cNvSpPr/>
          <p:nvPr/>
        </p:nvSpPr>
        <p:spPr>
          <a:xfrm>
            <a:off x="2600426" y="416429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09" name="Group 108"/>
          <p:cNvGrpSpPr/>
          <p:nvPr/>
        </p:nvGrpSpPr>
        <p:grpSpPr>
          <a:xfrm>
            <a:off x="6171176" y="204386"/>
            <a:ext cx="3343773" cy="2767414"/>
            <a:chOff x="6171176" y="204386"/>
            <a:chExt cx="3343773" cy="2767414"/>
          </a:xfrm>
        </p:grpSpPr>
        <p:sp>
          <p:nvSpPr>
            <p:cNvPr id="112" name="Rectangle 111"/>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5" name="Group 114"/>
            <p:cNvGrpSpPr/>
            <p:nvPr/>
          </p:nvGrpSpPr>
          <p:grpSpPr>
            <a:xfrm>
              <a:off x="7816580" y="204386"/>
              <a:ext cx="1672090" cy="2326386"/>
              <a:chOff x="6400800" y="182880"/>
              <a:chExt cx="2103120" cy="2926080"/>
            </a:xfrm>
          </p:grpSpPr>
          <p:sp>
            <p:nvSpPr>
              <p:cNvPr id="139" name="Rectangle 138"/>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6" name="Left Brace 11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7" name="Group 116"/>
            <p:cNvGrpSpPr/>
            <p:nvPr/>
          </p:nvGrpSpPr>
          <p:grpSpPr>
            <a:xfrm>
              <a:off x="6523652" y="212918"/>
              <a:ext cx="1185107" cy="2318933"/>
              <a:chOff x="8138160" y="143465"/>
              <a:chExt cx="1490603" cy="2916706"/>
            </a:xfrm>
          </p:grpSpPr>
          <p:sp>
            <p:nvSpPr>
              <p:cNvPr id="133" name="Left Brace 132"/>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4" name="Left Brace 133"/>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5" name="Straight Connector 134"/>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9" name="Rectangle 118"/>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0" name="Rectangle 11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1" name="Group 120"/>
            <p:cNvGrpSpPr/>
            <p:nvPr/>
          </p:nvGrpSpPr>
          <p:grpSpPr>
            <a:xfrm>
              <a:off x="7777798" y="204386"/>
              <a:ext cx="1737151" cy="2767414"/>
              <a:chOff x="9759788" y="132735"/>
              <a:chExt cx="2184953" cy="3480796"/>
            </a:xfrm>
          </p:grpSpPr>
          <p:sp>
            <p:nvSpPr>
              <p:cNvPr id="122" name="Rectangle 12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3" name="Group 122"/>
              <p:cNvGrpSpPr/>
              <p:nvPr/>
            </p:nvGrpSpPr>
            <p:grpSpPr>
              <a:xfrm>
                <a:off x="9808570" y="132735"/>
                <a:ext cx="2103120" cy="2926080"/>
                <a:chOff x="6400800" y="182880"/>
                <a:chExt cx="2103120" cy="2926080"/>
              </a:xfrm>
            </p:grpSpPr>
            <p:sp>
              <p:nvSpPr>
                <p:cNvPr id="125" name="Rectangle 12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4" name="Rectangle 12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16948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par>
                          <p:cTn id="7" fill="hold">
                            <p:stCondLst>
                              <p:cond delay="0"/>
                            </p:stCondLst>
                            <p:childTnLst>
                              <p:par>
                                <p:cTn id="8" presetID="64" presetClass="path" presetSubtype="0" fill="hold" grpId="1" nodeType="afterEffect">
                                  <p:stCondLst>
                                    <p:cond delay="0"/>
                                  </p:stCondLst>
                                  <p:childTnLst>
                                    <p:animMotion origin="layout" path="M 4.30739E-7 -3.7037E-7 L -0.00033 -0.06991 " pathEditMode="relative" rAng="0" ptsTypes="AA">
                                      <p:cBhvr>
                                        <p:cTn id="9" dur="1000" fill="hold"/>
                                        <p:tgtEl>
                                          <p:spTgt spid="111"/>
                                        </p:tgtEl>
                                        <p:attrNameLst>
                                          <p:attrName>ppt_x</p:attrName>
                                          <p:attrName>ppt_y</p:attrName>
                                        </p:attrNameLst>
                                      </p:cBhvr>
                                      <p:rCtr x="-16" y="-3495"/>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1" grpId="1" animBg="1"/>
      <p:bldP spid="111" grpId="2"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Y-&gt;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9" name="Rectangle 58"/>
          <p:cNvSpPr/>
          <p:nvPr/>
        </p:nvSpPr>
        <p:spPr>
          <a:xfrm>
            <a:off x="2605778" y="4166577"/>
            <a:ext cx="98182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6</a:t>
            </a:r>
          </a:p>
        </p:txBody>
      </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585372" y="4165793"/>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579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598735" y="4170537"/>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115" name="Rectangle 114"/>
          <p:cNvSpPr/>
          <p:nvPr/>
        </p:nvSpPr>
        <p:spPr>
          <a:xfrm>
            <a:off x="2596896" y="4169664"/>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99" name="Rectangle 98"/>
          <p:cNvSpPr/>
          <p:nvPr/>
        </p:nvSpPr>
        <p:spPr>
          <a:xfrm>
            <a:off x="2598735" y="4165559"/>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8" name="Rectangle 77"/>
          <p:cNvSpPr/>
          <p:nvPr/>
        </p:nvSpPr>
        <p:spPr>
          <a:xfrm>
            <a:off x="2598735" y="3677300"/>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77" name="Rectangle 76"/>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grpSp>
        <p:nvGrpSpPr>
          <p:cNvPr id="81" name="Group 80"/>
          <p:cNvGrpSpPr/>
          <p:nvPr/>
        </p:nvGrpSpPr>
        <p:grpSpPr>
          <a:xfrm>
            <a:off x="6171176" y="204386"/>
            <a:ext cx="3343773" cy="2767414"/>
            <a:chOff x="6171176" y="204386"/>
            <a:chExt cx="3343773" cy="2767414"/>
          </a:xfrm>
        </p:grpSpPr>
        <p:sp>
          <p:nvSpPr>
            <p:cNvPr id="82" name="Rectangle 81"/>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3" name="Group 82"/>
            <p:cNvGrpSpPr/>
            <p:nvPr/>
          </p:nvGrpSpPr>
          <p:grpSpPr>
            <a:xfrm>
              <a:off x="7816580" y="204386"/>
              <a:ext cx="1672090" cy="2326386"/>
              <a:chOff x="6400800" y="182880"/>
              <a:chExt cx="2103120" cy="2926080"/>
            </a:xfrm>
          </p:grpSpPr>
          <p:sp>
            <p:nvSpPr>
              <p:cNvPr id="136" name="Rectangle 135"/>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4" name="Left Brace 83"/>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5" name="Group 84"/>
            <p:cNvGrpSpPr/>
            <p:nvPr/>
          </p:nvGrpSpPr>
          <p:grpSpPr>
            <a:xfrm>
              <a:off x="6523652" y="212918"/>
              <a:ext cx="1185107" cy="2318933"/>
              <a:chOff x="8138160" y="143465"/>
              <a:chExt cx="1490603" cy="2916706"/>
            </a:xfrm>
          </p:grpSpPr>
          <p:sp>
            <p:nvSpPr>
              <p:cNvPr id="130" name="Left Brace 1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1" name="Left Brace 130"/>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2" name="Straight Connector 131"/>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4" name="Rectangle 113"/>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6" name="Rectangle 115"/>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9" name="Group 78"/>
          <p:cNvGrpSpPr/>
          <p:nvPr/>
        </p:nvGrpSpPr>
        <p:grpSpPr>
          <a:xfrm>
            <a:off x="2129499" y="4643084"/>
            <a:ext cx="2445465" cy="252739"/>
            <a:chOff x="2655475" y="4956048"/>
            <a:chExt cx="3075855" cy="317890"/>
          </a:xfrm>
        </p:grpSpPr>
        <p:sp>
          <p:nvSpPr>
            <p:cNvPr id="80" name="Rectangle 79"/>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100" name="Rectangle 99"/>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6" name="Rectangle 105"/>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7" name="Rectangle 106"/>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200030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grpId="2" nodeType="afterEffect">
                                  <p:stCondLst>
                                    <p:cond delay="0"/>
                                  </p:stCondLst>
                                  <p:childTnLst>
                                    <p:animMotion origin="layout" path="M -4.10344E-6 3.33333E-6 L 0.00066 0.07129 " pathEditMode="relative" rAng="0" ptsTypes="AA">
                                      <p:cBhvr>
                                        <p:cTn id="9" dur="1000" fill="hold"/>
                                        <p:tgtEl>
                                          <p:spTgt spid="78"/>
                                        </p:tgtEl>
                                        <p:attrNameLst>
                                          <p:attrName>ppt_x</p:attrName>
                                          <p:attrName>ppt_y</p:attrName>
                                        </p:attrNameLst>
                                      </p:cBhvr>
                                      <p:rCtr x="33" y="3565"/>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78" grpId="0" animBg="1"/>
      <p:bldP spid="78" grpId="1" animBg="1"/>
      <p:bldP spid="78" grpId="2"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Y-&gt;d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9" name="Rectangle 58"/>
          <p:cNvSpPr/>
          <p:nvPr/>
        </p:nvSpPr>
        <p:spPr>
          <a:xfrm>
            <a:off x="2605778" y="4166577"/>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6</a:t>
            </a:r>
          </a:p>
        </p:txBody>
      </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585372" y="4166780"/>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678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596896" y="4169664"/>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white">
                    <a:lumMod val="50000"/>
                  </a:prstClr>
                </a:solidFill>
              </a:rPr>
              <a:t>A</a:t>
            </a: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gcc</a:t>
            </a:r>
            <a:r>
              <a:rPr lang="en-US" sz="1749" dirty="0">
                <a:solidFill>
                  <a:srgbClr val="939393"/>
                </a:solidFill>
                <a:latin typeface="Arial Narrow" panose="020B0606020202030204" pitchFamily="34" charset="0"/>
                <a:cs typeface="Consolas" panose="020B0609020204030204" pitchFamily="49" charset="0"/>
              </a:rPr>
              <a:t> -o </a:t>
            </a:r>
            <a:r>
              <a:rPr lang="en-US" sz="1749" dirty="0" err="1">
                <a:solidFill>
                  <a:srgbClr val="939393"/>
                </a:solidFill>
                <a:latin typeface="Arial Narrow" panose="020B0606020202030204" pitchFamily="34" charset="0"/>
                <a:cs typeface="Consolas" panose="020B0609020204030204" pitchFamily="49" charset="0"/>
              </a:rPr>
              <a:t>union.x</a:t>
            </a:r>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union.c</a:t>
            </a:r>
            <a:endParaRPr lang="en-US" sz="1749" dirty="0">
              <a:solidFill>
                <a:srgbClr val="939393"/>
              </a:solidFill>
              <a:latin typeface="Arial Narrow" panose="020B0606020202030204" pitchFamily="34" charset="0"/>
              <a:cs typeface="Consolas" panose="020B0609020204030204" pitchFamily="49" charset="0"/>
            </a:endParaRPr>
          </a:p>
          <a:p>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union.x</a:t>
            </a:r>
            <a:endParaRPr lang="en-US" sz="1749" dirty="0">
              <a:solidFill>
                <a:srgbClr val="939393"/>
              </a:solidFill>
              <a:latin typeface="Arial Narrow" panose="020B0606020202030204" pitchFamily="34" charset="0"/>
              <a:cs typeface="Consolas" panose="020B0609020204030204" pitchFamily="49" charset="0"/>
            </a:endParaRPr>
          </a:p>
          <a:p>
            <a:r>
              <a:rPr lang="en-US" sz="1749" dirty="0">
                <a:solidFill>
                  <a:srgbClr val="939393"/>
                </a:solidFill>
                <a:latin typeface="Arial Narrow" panose="020B0606020202030204" pitchFamily="34" charset="0"/>
                <a:cs typeface="Consolas" panose="020B0609020204030204" pitchFamily="49" charset="0"/>
              </a:rPr>
              <a:t>generic=8</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(c=1</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s=8</a:t>
            </a:r>
            <a:r>
              <a:rPr lang="en-US" sz="1590"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i</a:t>
            </a:r>
            <a:r>
              <a:rPr lang="en-US" sz="1749" dirty="0">
                <a:solidFill>
                  <a:srgbClr val="939393"/>
                </a:solidFill>
                <a:latin typeface="Arial Narrow" panose="020B0606020202030204" pitchFamily="34" charset="0"/>
                <a:cs typeface="Consolas" panose="020B0609020204030204" pitchFamily="49" charset="0"/>
              </a:rPr>
              <a:t>=4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l=4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u=4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f=4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8" name="Rectangle 77"/>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9" name="Rectangle 78"/>
          <p:cNvSpPr/>
          <p:nvPr/>
        </p:nvSpPr>
        <p:spPr>
          <a:xfrm>
            <a:off x="2608730" y="4166577"/>
            <a:ext cx="1959188"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srgbClr val="FF0000"/>
                </a:solidFill>
              </a:rPr>
              <a:t>6.000000000000</a:t>
            </a:r>
          </a:p>
        </p:txBody>
      </p:sp>
      <p:sp>
        <p:nvSpPr>
          <p:cNvPr id="99" name="Rectangle 98"/>
          <p:cNvSpPr/>
          <p:nvPr/>
        </p:nvSpPr>
        <p:spPr>
          <a:xfrm>
            <a:off x="2598735" y="416548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50" name="Group 149"/>
          <p:cNvGrpSpPr/>
          <p:nvPr/>
        </p:nvGrpSpPr>
        <p:grpSpPr>
          <a:xfrm>
            <a:off x="6171176" y="204386"/>
            <a:ext cx="3343773" cy="2767414"/>
            <a:chOff x="6171176" y="204386"/>
            <a:chExt cx="3343773" cy="2767414"/>
          </a:xfrm>
        </p:grpSpPr>
        <p:sp>
          <p:nvSpPr>
            <p:cNvPr id="151" name="Rectangle 150"/>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52" name="Group 151"/>
            <p:cNvGrpSpPr/>
            <p:nvPr/>
          </p:nvGrpSpPr>
          <p:grpSpPr>
            <a:xfrm>
              <a:off x="7816580" y="204386"/>
              <a:ext cx="1672090" cy="2326386"/>
              <a:chOff x="6400800" y="182880"/>
              <a:chExt cx="2103120" cy="2926080"/>
            </a:xfrm>
          </p:grpSpPr>
          <p:sp>
            <p:nvSpPr>
              <p:cNvPr id="176" name="Rectangle 175"/>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9" name="Rectangle 178"/>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0" name="Rectangle 17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1" name="Rectangle 18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2" name="Rectangle 18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3" name="Rectangle 18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53" name="Left Brace 152"/>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54" name="Group 153"/>
            <p:cNvGrpSpPr/>
            <p:nvPr/>
          </p:nvGrpSpPr>
          <p:grpSpPr>
            <a:xfrm>
              <a:off x="6523652" y="212918"/>
              <a:ext cx="1185107" cy="2318933"/>
              <a:chOff x="8138160" y="143465"/>
              <a:chExt cx="1490603" cy="2916706"/>
            </a:xfrm>
          </p:grpSpPr>
          <p:sp>
            <p:nvSpPr>
              <p:cNvPr id="170" name="Left Brace 16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2" name="Straight Connector 171"/>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5" name="Rectangle 154"/>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56" name="Rectangle 155"/>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57" name="Rectangle 15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58" name="Group 157"/>
            <p:cNvGrpSpPr/>
            <p:nvPr/>
          </p:nvGrpSpPr>
          <p:grpSpPr>
            <a:xfrm>
              <a:off x="7777798" y="204386"/>
              <a:ext cx="1737151" cy="2767414"/>
              <a:chOff x="9759788" y="132735"/>
              <a:chExt cx="2184953" cy="3480796"/>
            </a:xfrm>
          </p:grpSpPr>
          <p:sp>
            <p:nvSpPr>
              <p:cNvPr id="159" name="Rectangle 15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0" name="Group 159"/>
              <p:cNvGrpSpPr/>
              <p:nvPr/>
            </p:nvGrpSpPr>
            <p:grpSpPr>
              <a:xfrm>
                <a:off x="9808570" y="132735"/>
                <a:ext cx="2103120" cy="2926080"/>
                <a:chOff x="6400800" y="182880"/>
                <a:chExt cx="2103120" cy="2926080"/>
              </a:xfrm>
            </p:grpSpPr>
            <p:sp>
              <p:nvSpPr>
                <p:cNvPr id="162" name="Rectangle 16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3" name="Rectangle 16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4" name="Rectangle 16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5" name="Rectangle 16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6" name="Rectangle 16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7" name="Rectangle 16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8" name="Rectangle 16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9" name="Rectangle 16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61" name="Rectangle 16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2" name="Group 71"/>
          <p:cNvGrpSpPr/>
          <p:nvPr/>
        </p:nvGrpSpPr>
        <p:grpSpPr>
          <a:xfrm>
            <a:off x="2129499" y="4643084"/>
            <a:ext cx="2445465" cy="252739"/>
            <a:chOff x="2655475" y="4956048"/>
            <a:chExt cx="3075855" cy="317890"/>
          </a:xfrm>
        </p:grpSpPr>
        <p:sp>
          <p:nvSpPr>
            <p:cNvPr id="73" name="Rectangle 72"/>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74" name="Rectangle 73"/>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4" name="Rectangle 103"/>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5" name="Rectangle 104"/>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323634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2000"/>
                                        <p:tgtEl>
                                          <p:spTgt spid="79"/>
                                        </p:tgtEl>
                                      </p:cBhvr>
                                    </p:animEffect>
                                    <p:anim calcmode="lin" valueType="num">
                                      <p:cBhvr>
                                        <p:cTn id="8" dur="2000" fill="hold"/>
                                        <p:tgtEl>
                                          <p:spTgt spid="79"/>
                                        </p:tgtEl>
                                        <p:attrNameLst>
                                          <p:attrName>style.rotation</p:attrName>
                                        </p:attrNameLst>
                                      </p:cBhvr>
                                      <p:tavLst>
                                        <p:tav tm="0">
                                          <p:val>
                                            <p:fltVal val="720"/>
                                          </p:val>
                                        </p:tav>
                                        <p:tav tm="100000">
                                          <p:val>
                                            <p:fltVal val="0"/>
                                          </p:val>
                                        </p:tav>
                                      </p:tavLst>
                                    </p:anim>
                                    <p:anim calcmode="lin" valueType="num">
                                      <p:cBhvr>
                                        <p:cTn id="9" dur="2000" fill="hold"/>
                                        <p:tgtEl>
                                          <p:spTgt spid="79"/>
                                        </p:tgtEl>
                                        <p:attrNameLst>
                                          <p:attrName>ppt_h</p:attrName>
                                        </p:attrNameLst>
                                      </p:cBhvr>
                                      <p:tavLst>
                                        <p:tav tm="0">
                                          <p:val>
                                            <p:fltVal val="0"/>
                                          </p:val>
                                        </p:tav>
                                        <p:tav tm="100000">
                                          <p:val>
                                            <p:strVal val="#ppt_h"/>
                                          </p:val>
                                        </p:tav>
                                      </p:tavLst>
                                    </p:anim>
                                    <p:anim calcmode="lin" valueType="num">
                                      <p:cBhvr>
                                        <p:cTn id="10" dur="2000" fill="hold"/>
                                        <p:tgtEl>
                                          <p:spTgt spid="7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14670" y="2278495"/>
            <a:ext cx="9315118" cy="4579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0"/>
              </a:spcBef>
              <a:spcAft>
                <a:spcPts val="600"/>
              </a:spcAft>
            </a:pPr>
            <a:r>
              <a:rPr lang="en-US" sz="3200" dirty="0" smtClean="0">
                <a:solidFill>
                  <a:srgbClr val="7030A0"/>
                </a:solidFill>
              </a:rPr>
              <a:t>For example</a:t>
            </a:r>
            <a:r>
              <a:rPr lang="en-US" sz="3200" dirty="0" smtClean="0">
                <a:solidFill>
                  <a:sysClr val="windowText" lastClr="000000"/>
                </a:solidFill>
              </a:rPr>
              <a:t>: Python3 defines print() as a function, whereas it was a keyword in Python2.</a:t>
            </a:r>
          </a:p>
          <a:p>
            <a:pPr lvl="1">
              <a:spcBef>
                <a:spcPts val="0"/>
              </a:spcBef>
              <a:spcAft>
                <a:spcPts val="1800"/>
              </a:spcAft>
            </a:pPr>
            <a:r>
              <a:rPr lang="en-US" sz="2800" dirty="0" smtClean="0">
                <a:solidFill>
                  <a:sysClr val="windowText" lastClr="000000"/>
                </a:solidFill>
              </a:rPr>
              <a:t>This means that Python2 did not require parentheses after the word “print”, because it wasn’t a function call.</a:t>
            </a:r>
            <a:endParaRPr kumimoji="0" lang="en-US" sz="2800" b="0" i="0" u="none" strike="noStrike" kern="1200" cap="none" spc="0" normalizeH="0" baseline="0" noProof="0" dirty="0" smtClean="0">
              <a:ln>
                <a:noFill/>
              </a:ln>
              <a:solidFill>
                <a:sysClr val="windowText" lastClr="000000"/>
              </a:solidFill>
              <a:effectLst/>
              <a:uLnTx/>
              <a:uFillTx/>
              <a:latin typeface="Calibri"/>
            </a:endParaRPr>
          </a:p>
          <a:p>
            <a:pPr lvl="0">
              <a:spcBef>
                <a:spcPts val="0"/>
              </a:spcBef>
              <a:spcAft>
                <a:spcPts val="600"/>
              </a:spcAft>
            </a:pPr>
            <a:r>
              <a:rPr lang="en-US" sz="3200" dirty="0" smtClean="0">
                <a:solidFill>
                  <a:srgbClr val="7030A0"/>
                </a:solidFill>
              </a:rPr>
              <a:t>The redefining of print is the </a:t>
            </a:r>
            <a:r>
              <a:rPr lang="en-US" sz="3200" b="1" dirty="0" smtClean="0">
                <a:solidFill>
                  <a:srgbClr val="7030A0"/>
                </a:solidFill>
              </a:rPr>
              <a:t>smallest</a:t>
            </a:r>
            <a:r>
              <a:rPr lang="en-US" sz="3200" dirty="0" smtClean="0">
                <a:solidFill>
                  <a:srgbClr val="7030A0"/>
                </a:solidFill>
              </a:rPr>
              <a:t> difference</a:t>
            </a:r>
            <a:r>
              <a:rPr lang="en-US" sz="3200" dirty="0">
                <a:solidFill>
                  <a:srgbClr val="7030A0"/>
                </a:solidFill>
              </a:rPr>
              <a:t> </a:t>
            </a:r>
            <a:r>
              <a:rPr lang="en-US" sz="3200" dirty="0" smtClean="0">
                <a:solidFill>
                  <a:sysClr val="windowText" lastClr="000000"/>
                </a:solidFill>
              </a:rPr>
              <a:t>between the versions:</a:t>
            </a:r>
            <a:endParaRPr lang="en-US" sz="3200" dirty="0">
              <a:solidFill>
                <a:sysClr val="windowText" lastClr="000000"/>
              </a:solidFill>
            </a:endParaRPr>
          </a:p>
          <a:p>
            <a:pPr lvl="1">
              <a:spcBef>
                <a:spcPts val="0"/>
              </a:spcBef>
              <a:spcAft>
                <a:spcPts val="1800"/>
              </a:spcAft>
            </a:pPr>
            <a:r>
              <a:rPr lang="en-US" sz="2800" dirty="0" smtClean="0">
                <a:solidFill>
                  <a:sysClr val="windowText" lastClr="000000"/>
                </a:solidFill>
              </a:rPr>
              <a:t>Because, to update Python2 code, just add parentheses ().</a:t>
            </a:r>
            <a:endParaRPr lang="en-US" sz="2800" dirty="0">
              <a:solidFill>
                <a:sysClr val="windowText" lastClr="000000"/>
              </a:solidFill>
            </a:endParaRPr>
          </a:p>
          <a:p>
            <a:pPr lvl="0">
              <a:spcBef>
                <a:spcPts val="0"/>
              </a:spcBef>
              <a:spcAft>
                <a:spcPts val="600"/>
              </a:spcAft>
            </a:pPr>
            <a:r>
              <a:rPr lang="en-US" sz="3200" dirty="0" smtClean="0">
                <a:solidFill>
                  <a:srgbClr val="7030A0"/>
                </a:solidFill>
              </a:rPr>
              <a:t>It is also the </a:t>
            </a:r>
            <a:r>
              <a:rPr lang="en-US" sz="3200" b="1" dirty="0" smtClean="0">
                <a:solidFill>
                  <a:srgbClr val="7030A0"/>
                </a:solidFill>
              </a:rPr>
              <a:t>biggest</a:t>
            </a:r>
            <a:r>
              <a:rPr lang="en-US" sz="3200" dirty="0" smtClean="0">
                <a:solidFill>
                  <a:srgbClr val="7030A0"/>
                </a:solidFill>
              </a:rPr>
              <a:t> difference </a:t>
            </a:r>
            <a:r>
              <a:rPr lang="en-US" sz="3200" dirty="0" smtClean="0">
                <a:solidFill>
                  <a:sysClr val="windowText" lastClr="000000"/>
                </a:solidFill>
              </a:rPr>
              <a:t>between the versions:</a:t>
            </a:r>
          </a:p>
          <a:p>
            <a:pPr lvl="1">
              <a:spcBef>
                <a:spcPts val="0"/>
              </a:spcBef>
              <a:spcAft>
                <a:spcPts val="1800"/>
              </a:spcAft>
            </a:pPr>
            <a:r>
              <a:rPr lang="en-US" sz="2800" dirty="0" smtClean="0">
                <a:solidFill>
                  <a:sysClr val="windowText" lastClr="000000"/>
                </a:solidFill>
              </a:rPr>
              <a:t>Because it affects almost every Python2 program.</a:t>
            </a:r>
            <a:endParaRPr kumimoji="0" lang="en-US" sz="2800" b="0" i="0" u="none" strike="noStrike" kern="1200" cap="none" spc="0" normalizeH="0" baseline="0" noProof="0" dirty="0" smtClean="0">
              <a:ln>
                <a:noFill/>
              </a:ln>
              <a:solidFill>
                <a:sysClr val="windowText" lastClr="000000"/>
              </a:solidFill>
              <a:effectLst/>
              <a:uLnTx/>
              <a:uFillTx/>
              <a:latin typeface="Calibri"/>
            </a:endParaRPr>
          </a:p>
        </p:txBody>
      </p:sp>
      <p:sp>
        <p:nvSpPr>
          <p:cNvPr id="11" name="Title 1"/>
          <p:cNvSpPr txBox="1">
            <a:spLocks/>
          </p:cNvSpPr>
          <p:nvPr/>
        </p:nvSpPr>
        <p:spPr>
          <a:xfrm>
            <a:off x="0" y="1160956"/>
            <a:ext cx="9729788" cy="148911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40" normalizeH="0" noProof="0" dirty="0" smtClean="0">
                <a:ln>
                  <a:noFill/>
                </a:ln>
                <a:solidFill>
                  <a:srgbClr val="FF0000"/>
                </a:solidFill>
                <a:effectLst/>
                <a:uLnTx/>
                <a:uFillTx/>
                <a:latin typeface="+mn-lt"/>
              </a:rPr>
              <a:t>  Python3 isn’t backwards compatible to Python2.</a:t>
            </a:r>
            <a:endParaRPr kumimoji="0" lang="en-US" sz="3600" b="0" i="0" u="none" strike="noStrike" kern="1200" cap="none" spc="40" normalizeH="0" noProof="0" dirty="0">
              <a:ln>
                <a:noFill/>
              </a:ln>
              <a:solidFill>
                <a:srgbClr val="FF0000"/>
              </a:solidFill>
              <a:effectLst/>
              <a:uLnTx/>
              <a:uFillTx/>
              <a:latin typeface="+mn-lt"/>
            </a:endParaRPr>
          </a:p>
        </p:txBody>
      </p:sp>
      <p:grpSp>
        <p:nvGrpSpPr>
          <p:cNvPr id="5" name="Group 4"/>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z="4000" spc="-50" dirty="0" smtClean="0">
                  <a:solidFill>
                    <a:srgbClr val="996633"/>
                  </a:solidFill>
                </a:rPr>
                <a:t>(Since we’re on the subject of comparing)</a:t>
              </a:r>
              <a:endParaRPr lang="en-US" sz="4000" spc="-50" dirty="0">
                <a:solidFill>
                  <a:srgbClr val="996633"/>
                </a:solidFill>
              </a:endParaRPr>
            </a:p>
          </p:txBody>
        </p:sp>
        <p:sp>
          <p:nvSpPr>
            <p:cNvPr id="7"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Python3 to </a:t>
              </a:r>
              <a:r>
                <a:rPr kumimoji="0" lang="en-US" sz="4400" b="0" i="0" u="none" strike="noStrike" kern="1200" cap="none" spc="40" normalizeH="0" noProof="0" dirty="0" smtClean="0">
                  <a:ln>
                    <a:noFill/>
                  </a:ln>
                  <a:solidFill>
                    <a:srgbClr val="FF0000"/>
                  </a:solidFill>
                  <a:effectLst/>
                  <a:uLnTx/>
                  <a:uFillTx/>
                  <a:latin typeface="Elephant" panose="02020904090505020303" pitchFamily="18" charset="0"/>
                  <a:ea typeface="+mj-ea"/>
                  <a:cs typeface="+mj-cs"/>
                </a:rPr>
                <a:t>Python2</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9024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0" dur="500"/>
                                        <p:tgtEl>
                                          <p:spTgt spid="8">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8" dur="500"/>
                                        <p:tgtEl>
                                          <p:spTgt spid="8">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randombar(horizontal)">
                                      <p:cBhvr>
                                        <p:cTn id="3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2605778" y="4166577"/>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black">
                  <a:lumMod val="50000"/>
                  <a:lumOff val="50000"/>
                </a:prstClr>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98" name="Rectangle 97"/>
          <p:cNvSpPr/>
          <p:nvPr/>
        </p:nvSpPr>
        <p:spPr>
          <a:xfrm>
            <a:off x="2598735" y="4170537"/>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white">
                  <a:lumMod val="50000"/>
                </a:prstClr>
              </a:solidFill>
            </a:endParaRP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CCCC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dirty="0">
              <a:solidFill>
                <a:prstClr val="white"/>
              </a:solidFill>
            </a:endParaRPr>
          </a:p>
        </p:txBody>
      </p:sp>
      <p:sp>
        <p:nvSpPr>
          <p:cNvPr id="76" name="Rectangle 7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77" name="Rectangle 76"/>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6.00000</a:t>
            </a:r>
          </a:p>
        </p:txBody>
      </p:sp>
      <p:sp>
        <p:nvSpPr>
          <p:cNvPr id="94" name="Rectangle 93"/>
          <p:cNvSpPr/>
          <p:nvPr/>
        </p:nvSpPr>
        <p:spPr>
          <a:xfrm>
            <a:off x="3585372"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9" name="Rectangle 78"/>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9" name="Rectangle 98"/>
          <p:cNvSpPr/>
          <p:nvPr/>
        </p:nvSpPr>
        <p:spPr>
          <a:xfrm>
            <a:off x="2598735" y="416548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4" name="Group 73"/>
          <p:cNvGrpSpPr/>
          <p:nvPr/>
        </p:nvGrpSpPr>
        <p:grpSpPr>
          <a:xfrm>
            <a:off x="6171176" y="204386"/>
            <a:ext cx="3343773" cy="2767414"/>
            <a:chOff x="6171176" y="204386"/>
            <a:chExt cx="3343773" cy="2767414"/>
          </a:xfrm>
        </p:grpSpPr>
        <p:sp>
          <p:nvSpPr>
            <p:cNvPr id="119" name="Rectangle 118"/>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7816580" y="204386"/>
              <a:ext cx="1672090" cy="2326386"/>
              <a:chOff x="6400800" y="182880"/>
              <a:chExt cx="2103120" cy="2926080"/>
            </a:xfrm>
          </p:grpSpPr>
          <p:sp>
            <p:nvSpPr>
              <p:cNvPr id="144" name="Rectangle 14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0" name="Rectangle 14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1" name="Rectangle 15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Left Brace 12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22" name="Group 121"/>
            <p:cNvGrpSpPr/>
            <p:nvPr/>
          </p:nvGrpSpPr>
          <p:grpSpPr>
            <a:xfrm>
              <a:off x="6523652" y="212918"/>
              <a:ext cx="1185107" cy="2318933"/>
              <a:chOff x="8138160" y="143465"/>
              <a:chExt cx="1490603" cy="2916706"/>
            </a:xfrm>
          </p:grpSpPr>
          <p:sp>
            <p:nvSpPr>
              <p:cNvPr id="138" name="Left Brace 13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0" name="Straight Connector 13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24" name="Rectangle 12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5" name="Rectangle 12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6" name="Group 125"/>
            <p:cNvGrpSpPr/>
            <p:nvPr/>
          </p:nvGrpSpPr>
          <p:grpSpPr>
            <a:xfrm>
              <a:off x="7777798" y="204386"/>
              <a:ext cx="1737151" cy="2767414"/>
              <a:chOff x="9759788" y="132735"/>
              <a:chExt cx="2184953" cy="3480796"/>
            </a:xfrm>
          </p:grpSpPr>
          <p:sp>
            <p:nvSpPr>
              <p:cNvPr id="127" name="Rectangle 12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8" name="Group 127"/>
              <p:cNvGrpSpPr/>
              <p:nvPr/>
            </p:nvGrpSpPr>
            <p:grpSpPr>
              <a:xfrm>
                <a:off x="9808570" y="132735"/>
                <a:ext cx="2103120" cy="2926080"/>
                <a:chOff x="6400800" y="182880"/>
                <a:chExt cx="2103120" cy="2926080"/>
              </a:xfrm>
            </p:grpSpPr>
            <p:sp>
              <p:nvSpPr>
                <p:cNvPr id="130" name="Rectangle 12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9" name="Rectangle 12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100" name="Group 99"/>
          <p:cNvGrpSpPr/>
          <p:nvPr/>
        </p:nvGrpSpPr>
        <p:grpSpPr>
          <a:xfrm>
            <a:off x="2129499" y="4643084"/>
            <a:ext cx="2445465" cy="252739"/>
            <a:chOff x="2655475" y="4956048"/>
            <a:chExt cx="3075855" cy="317890"/>
          </a:xfrm>
        </p:grpSpPr>
        <p:sp>
          <p:nvSpPr>
            <p:cNvPr id="101" name="Rectangle 100"/>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102" name="Rectangle 101"/>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8" name="Rectangle 107"/>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9" name="Rectangle 108"/>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34365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4" name="Rectangle 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union.x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white"/>
                </a:solidFill>
                <a:latin typeface="Arial Narrow" panose="020B0606020202030204" pitchFamily="34" charset="0"/>
                <a:cs typeface="Consolas" panose="020B0609020204030204" pitchFamily="49" charset="0"/>
              </a:rPr>
              <a:t>X</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&gt;c=A   Y</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&gt;f=6.000000   Z</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3245"/>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59" name="Rectangle 58"/>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04" name="Rectangle 103"/>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105" name="Rectangle 104"/>
          <p:cNvSpPr/>
          <p:nvPr/>
        </p:nvSpPr>
        <p:spPr>
          <a:xfrm>
            <a:off x="5898903" y="5757209"/>
            <a:ext cx="3623830" cy="2753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3588326" y="4165244"/>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165559"/>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4" name="Group 73"/>
          <p:cNvGrpSpPr/>
          <p:nvPr/>
        </p:nvGrpSpPr>
        <p:grpSpPr>
          <a:xfrm>
            <a:off x="6171176" y="204386"/>
            <a:ext cx="3343773" cy="2767414"/>
            <a:chOff x="6171176" y="204386"/>
            <a:chExt cx="3343773" cy="2767414"/>
          </a:xfrm>
        </p:grpSpPr>
        <p:sp>
          <p:nvSpPr>
            <p:cNvPr id="117" name="Rectangle 116"/>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7816580" y="204386"/>
              <a:ext cx="1672090" cy="2326386"/>
              <a:chOff x="6400800" y="182880"/>
              <a:chExt cx="2103120" cy="2926080"/>
            </a:xfrm>
          </p:grpSpPr>
          <p:sp>
            <p:nvSpPr>
              <p:cNvPr id="142" name="Rectangle 14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Left Brace 118"/>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20" name="Group 119"/>
            <p:cNvGrpSpPr/>
            <p:nvPr/>
          </p:nvGrpSpPr>
          <p:grpSpPr>
            <a:xfrm>
              <a:off x="6523652" y="212918"/>
              <a:ext cx="1185107" cy="2318933"/>
              <a:chOff x="8138160" y="143465"/>
              <a:chExt cx="1490603" cy="2916706"/>
            </a:xfrm>
          </p:grpSpPr>
          <p:sp>
            <p:nvSpPr>
              <p:cNvPr id="136" name="Left Brace 135"/>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7" name="Left Brace 136"/>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8" name="Straight Connector 137"/>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22" name="Rectangle 121"/>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3" name="Rectangle 122"/>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4" name="Group 123"/>
            <p:cNvGrpSpPr/>
            <p:nvPr/>
          </p:nvGrpSpPr>
          <p:grpSpPr>
            <a:xfrm>
              <a:off x="7777798" y="204386"/>
              <a:ext cx="1737151" cy="2767414"/>
              <a:chOff x="9759788" y="132735"/>
              <a:chExt cx="2184953" cy="3480796"/>
            </a:xfrm>
          </p:grpSpPr>
          <p:sp>
            <p:nvSpPr>
              <p:cNvPr id="125" name="Rectangle 12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6" name="Group 125"/>
              <p:cNvGrpSpPr/>
              <p:nvPr/>
            </p:nvGrpSpPr>
            <p:grpSpPr>
              <a:xfrm>
                <a:off x="9808570" y="132735"/>
                <a:ext cx="2103120" cy="2926080"/>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7" name="Rectangle 126"/>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3" name="Group 72"/>
          <p:cNvGrpSpPr/>
          <p:nvPr/>
        </p:nvGrpSpPr>
        <p:grpSpPr>
          <a:xfrm>
            <a:off x="2129499" y="4643084"/>
            <a:ext cx="2445465" cy="252739"/>
            <a:chOff x="2655475" y="4956048"/>
            <a:chExt cx="3075855" cy="317890"/>
          </a:xfrm>
        </p:grpSpPr>
        <p:sp>
          <p:nvSpPr>
            <p:cNvPr id="94" name="Rectangle 93"/>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95" name="Rectangle 94"/>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1" name="Rectangle 100"/>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2" name="Rectangle 101"/>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183131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5"/>
                                        </p:tgtEl>
                                      </p:cBhvr>
                                    </p:animEffect>
                                    <p:set>
                                      <p:cBhvr>
                                        <p:cTn id="7"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95" name="Rectangle 94"/>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96" name="Rectangle 95"/>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3341666" y="4644739"/>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081645" y="4644347"/>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2" name="Rectangle 101"/>
          <p:cNvSpPr/>
          <p:nvPr/>
        </p:nvSpPr>
        <p:spPr>
          <a:xfrm>
            <a:off x="2608733" y="4646394"/>
            <a:ext cx="973824"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chemeClr val="bg1">
                    <a:lumMod val="50000"/>
                  </a:schemeClr>
                </a:solidFill>
              </a:rPr>
              <a:t>6</a:t>
            </a:r>
          </a:p>
        </p:txBody>
      </p:sp>
      <p:sp>
        <p:nvSpPr>
          <p:cNvPr id="107" name="Rectangle 106"/>
          <p:cNvSpPr/>
          <p:nvPr/>
        </p:nvSpPr>
        <p:spPr>
          <a:xfrm>
            <a:off x="2608731" y="464639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0" b="1" spc="-80" dirty="0">
                <a:solidFill>
                  <a:srgbClr val="FF0000"/>
                </a:solidFill>
              </a:rPr>
              <a:t>1086324736</a:t>
            </a:r>
          </a:p>
        </p:txBody>
      </p:sp>
      <p:grpSp>
        <p:nvGrpSpPr>
          <p:cNvPr id="113" name="Group 112"/>
          <p:cNvGrpSpPr/>
          <p:nvPr/>
        </p:nvGrpSpPr>
        <p:grpSpPr>
          <a:xfrm>
            <a:off x="6171176" y="204386"/>
            <a:ext cx="3343773" cy="2767414"/>
            <a:chOff x="6171176" y="204386"/>
            <a:chExt cx="3343773" cy="2767414"/>
          </a:xfrm>
        </p:grpSpPr>
        <p:sp>
          <p:nvSpPr>
            <p:cNvPr id="114" name="Rectangle 113"/>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5" name="Group 114"/>
            <p:cNvGrpSpPr/>
            <p:nvPr/>
          </p:nvGrpSpPr>
          <p:grpSpPr>
            <a:xfrm>
              <a:off x="7816580" y="204386"/>
              <a:ext cx="1672090" cy="2326386"/>
              <a:chOff x="6400800" y="182880"/>
              <a:chExt cx="2103120" cy="2926080"/>
            </a:xfrm>
          </p:grpSpPr>
          <p:sp>
            <p:nvSpPr>
              <p:cNvPr id="139" name="Rectangle 138"/>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6" name="Left Brace 11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7" name="Group 116"/>
            <p:cNvGrpSpPr/>
            <p:nvPr/>
          </p:nvGrpSpPr>
          <p:grpSpPr>
            <a:xfrm>
              <a:off x="6523652" y="212918"/>
              <a:ext cx="1185107" cy="2318933"/>
              <a:chOff x="8138160" y="143465"/>
              <a:chExt cx="1490603" cy="2916706"/>
            </a:xfrm>
          </p:grpSpPr>
          <p:sp>
            <p:nvSpPr>
              <p:cNvPr id="133" name="Left Brace 132"/>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4" name="Left Brace 133"/>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5" name="Straight Connector 134"/>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9" name="Rectangle 118"/>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0" name="Rectangle 11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1" name="Group 120"/>
            <p:cNvGrpSpPr/>
            <p:nvPr/>
          </p:nvGrpSpPr>
          <p:grpSpPr>
            <a:xfrm>
              <a:off x="7777798" y="204386"/>
              <a:ext cx="1737151" cy="2767414"/>
              <a:chOff x="9759788" y="132735"/>
              <a:chExt cx="2184953" cy="3480796"/>
            </a:xfrm>
          </p:grpSpPr>
          <p:sp>
            <p:nvSpPr>
              <p:cNvPr id="122" name="Rectangle 12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3" name="Group 122"/>
              <p:cNvGrpSpPr/>
              <p:nvPr/>
            </p:nvGrpSpPr>
            <p:grpSpPr>
              <a:xfrm>
                <a:off x="9808570" y="132735"/>
                <a:ext cx="2103120" cy="2926080"/>
                <a:chOff x="6400800" y="182880"/>
                <a:chExt cx="2103120" cy="2926080"/>
              </a:xfrm>
            </p:grpSpPr>
            <p:sp>
              <p:nvSpPr>
                <p:cNvPr id="125" name="Rectangle 12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4" name="Rectangle 12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106" name="Rectangle 10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62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5243"/>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67" name="Rectangle 66"/>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04" name="Rectangle 103"/>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80" name="Rectangle 79"/>
          <p:cNvSpPr/>
          <p:nvPr/>
        </p:nvSpPr>
        <p:spPr>
          <a:xfrm>
            <a:off x="3588326" y="4165244"/>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165396"/>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1531135" y="1202971"/>
            <a:ext cx="4475840" cy="288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white"/>
                </a:solidFill>
                <a:latin typeface="Arial Narrow" panose="020B0606020202030204" pitchFamily="34" charset="0"/>
                <a:cs typeface="Consolas" panose="020B0609020204030204" pitchFamily="49" charset="0"/>
              </a:rPr>
              <a:t>In this class, we don’t care about how the computer represents data. But, if you are interested, a 4-byte 6.0 is encoded as:</a:t>
            </a:r>
          </a:p>
          <a:p>
            <a:endParaRPr lang="en-US" sz="835" dirty="0">
              <a:solidFill>
                <a:prstClr val="white"/>
              </a:solidFill>
              <a:latin typeface="Arial Narrow" panose="020B0606020202030204" pitchFamily="34" charset="0"/>
              <a:cs typeface="Consolas" panose="020B0609020204030204" pitchFamily="49" charset="0"/>
            </a:endParaRPr>
          </a:p>
          <a:p>
            <a:r>
              <a:rPr lang="en-US" sz="2226" dirty="0">
                <a:solidFill>
                  <a:prstClr val="white"/>
                </a:solidFill>
                <a:latin typeface="Arial Narrow" panose="020B0606020202030204" pitchFamily="34" charset="0"/>
                <a:cs typeface="Consolas" panose="020B0609020204030204" pitchFamily="49" charset="0"/>
              </a:rPr>
              <a:t>6.0</a:t>
            </a:r>
            <a:r>
              <a:rPr lang="en-US" sz="2226" baseline="-25000" dirty="0">
                <a:solidFill>
                  <a:prstClr val="white"/>
                </a:solidFill>
                <a:latin typeface="Arial Narrow" panose="020B0606020202030204" pitchFamily="34" charset="0"/>
                <a:cs typeface="Consolas" panose="020B0609020204030204" pitchFamily="49" charset="0"/>
              </a:rPr>
              <a:t>(10)</a:t>
            </a:r>
            <a:r>
              <a:rPr lang="en-US" sz="2226" dirty="0">
                <a:solidFill>
                  <a:prstClr val="white"/>
                </a:solidFill>
                <a:latin typeface="Arial Narrow" panose="020B0606020202030204" pitchFamily="34" charset="0"/>
                <a:cs typeface="Consolas" panose="020B0609020204030204" pitchFamily="49"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dirty="0">
                <a:solidFill>
                  <a:prstClr val="white"/>
                </a:solidFill>
                <a:latin typeface="Arial Narrow" panose="020B0606020202030204" pitchFamily="34" charset="0"/>
                <a:cs typeface="Consolas" panose="020B0609020204030204" pitchFamily="49" charset="0"/>
              </a:rPr>
              <a:t>110.0</a:t>
            </a:r>
            <a:r>
              <a:rPr lang="en-US" sz="2226" baseline="-25000" dirty="0">
                <a:solidFill>
                  <a:prstClr val="white"/>
                </a:solidFill>
                <a:latin typeface="Arial Narrow" panose="020B0606020202030204" pitchFamily="34" charset="0"/>
                <a:cs typeface="Consolas" panose="020B0609020204030204" pitchFamily="49" charset="0"/>
              </a:rPr>
              <a:t>(2)</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dirty="0">
                <a:solidFill>
                  <a:prstClr val="white"/>
                </a:solidFill>
                <a:latin typeface="Arial Narrow" panose="020B0606020202030204" pitchFamily="34" charset="0"/>
                <a:cs typeface="Consolas" panose="020B0609020204030204" pitchFamily="49" charset="0"/>
              </a:rPr>
              <a:t>1.1000… &lt;&lt; 2</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p>
          <a:p>
            <a:endParaRPr lang="en-US" sz="835" dirty="0">
              <a:solidFill>
                <a:prstClr val="white"/>
              </a:solidFill>
              <a:latin typeface="Times New Roman" panose="02020603050405020304" pitchFamily="18" charset="0"/>
              <a:cs typeface="Times New Roman" panose="02020603050405020304" pitchFamily="18" charset="0"/>
            </a:endParaRPr>
          </a:p>
          <a:p>
            <a:r>
              <a:rPr lang="en-US" sz="2226" dirty="0">
                <a:solidFill>
                  <a:prstClr val="white"/>
                </a:solidFill>
                <a:latin typeface="Times New Roman" panose="02020603050405020304" pitchFamily="18" charset="0"/>
                <a:cs typeface="Times New Roman" panose="02020603050405020304" pitchFamily="18" charset="0"/>
              </a:rPr>
              <a:t>encode (sign=‘+’, exponent = 2,      	    mantissa = (1).1000…)</a:t>
            </a:r>
            <a:r>
              <a:rPr lang="en-US" sz="2226" dirty="0">
                <a:solidFill>
                  <a:prstClr val="white"/>
                </a:solidFill>
                <a:latin typeface="Arial Narrow" panose="020B0606020202030204" pitchFamily="34" charset="0"/>
                <a:cs typeface="Consolas" panose="020B0609020204030204" pitchFamily="49"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p>
          <a:p>
            <a:endParaRPr lang="en-US" sz="835" b="1" dirty="0">
              <a:solidFill>
                <a:prstClr val="white"/>
              </a:solidFill>
              <a:latin typeface="Times New Roman" panose="02020603050405020304" pitchFamily="18" charset="0"/>
              <a:cs typeface="Times New Roman" panose="02020603050405020304" pitchFamily="18" charset="0"/>
            </a:endParaRPr>
          </a:p>
          <a:p>
            <a:r>
              <a:rPr lang="en-US" sz="2226" dirty="0">
                <a:solidFill>
                  <a:prstClr val="white"/>
                </a:solidFill>
                <a:latin typeface="Times New Roman" panose="02020603050405020304" pitchFamily="18" charset="0"/>
                <a:cs typeface="Times New Roman" panose="02020603050405020304" pitchFamily="18" charset="0"/>
              </a:rPr>
              <a:t>40C00000</a:t>
            </a:r>
            <a:r>
              <a:rPr lang="en-US" sz="2226" baseline="-25000" dirty="0">
                <a:solidFill>
                  <a:prstClr val="white"/>
                </a:solidFill>
                <a:latin typeface="Times New Roman" panose="02020603050405020304" pitchFamily="18" charset="0"/>
                <a:cs typeface="Times New Roman" panose="02020603050405020304" pitchFamily="18" charset="0"/>
              </a:rPr>
              <a:t>(16)</a:t>
            </a:r>
            <a:r>
              <a:rPr lang="en-US" sz="2226"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C000"/>
                </a:solidFill>
                <a:latin typeface="Times New Roman" panose="02020603050405020304" pitchFamily="18" charset="0"/>
                <a:cs typeface="Times New Roman" panose="02020603050405020304" pitchFamily="18" charset="0"/>
              </a:rPr>
              <a:t>1086324736</a:t>
            </a:r>
            <a:r>
              <a:rPr lang="en-US" sz="2226" b="1" baseline="-25000" dirty="0">
                <a:solidFill>
                  <a:srgbClr val="FFC000"/>
                </a:solidFill>
                <a:latin typeface="Times New Roman" panose="02020603050405020304" pitchFamily="18" charset="0"/>
                <a:cs typeface="Times New Roman" panose="02020603050405020304" pitchFamily="18" charset="0"/>
              </a:rPr>
              <a:t>(10)</a:t>
            </a:r>
            <a:endParaRPr lang="en-US" sz="2226" b="1" baseline="-25000" dirty="0">
              <a:solidFill>
                <a:srgbClr val="FFC000"/>
              </a:solidFill>
              <a:latin typeface="Arial Narrow" panose="020B0606020202030204" pitchFamily="34" charset="0"/>
              <a:cs typeface="Consolas" panose="020B0609020204030204" pitchFamily="49" charset="0"/>
            </a:endParaRP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03" name="Rectangle 102"/>
          <p:cNvSpPr/>
          <p:nvPr/>
        </p:nvSpPr>
        <p:spPr>
          <a:xfrm>
            <a:off x="3588326" y="4644347"/>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2601689" y="464411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ounded Rectangular Callout 104"/>
          <p:cNvSpPr/>
          <p:nvPr/>
        </p:nvSpPr>
        <p:spPr>
          <a:xfrm>
            <a:off x="3156683" y="2940226"/>
            <a:ext cx="3256955" cy="1190486"/>
          </a:xfrm>
          <a:prstGeom prst="wedgeRoundRectCallout">
            <a:avLst>
              <a:gd name="adj1" fmla="val -47249"/>
              <a:gd name="adj2" fmla="val 9820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C allowed the wrong type to be used. </a:t>
            </a:r>
            <a:br>
              <a:rPr lang="en-US" sz="2226" dirty="0">
                <a:solidFill>
                  <a:srgbClr val="0033CC"/>
                </a:solidFill>
              </a:rPr>
            </a:br>
            <a:r>
              <a:rPr lang="en-US" sz="2226" dirty="0">
                <a:solidFill>
                  <a:srgbClr val="0033CC"/>
                </a:solidFill>
              </a:rPr>
              <a:t>C is </a:t>
            </a:r>
            <a:r>
              <a:rPr lang="en-US" sz="2226" b="1" dirty="0">
                <a:solidFill>
                  <a:srgbClr val="0033CC"/>
                </a:solidFill>
              </a:rPr>
              <a:t>not</a:t>
            </a:r>
            <a:r>
              <a:rPr lang="en-US" sz="2226" dirty="0">
                <a:solidFill>
                  <a:srgbClr val="0033CC"/>
                </a:solidFill>
              </a:rPr>
              <a:t> strongly typed.</a:t>
            </a:r>
          </a:p>
        </p:txBody>
      </p:sp>
      <p:sp>
        <p:nvSpPr>
          <p:cNvPr id="109" name="Rounded Rectangular Callout 108"/>
          <p:cNvSpPr/>
          <p:nvPr/>
        </p:nvSpPr>
        <p:spPr>
          <a:xfrm>
            <a:off x="2380993" y="697181"/>
            <a:ext cx="7309600" cy="1874094"/>
          </a:xfrm>
          <a:prstGeom prst="wedgeRoundRectCallout">
            <a:avLst>
              <a:gd name="adj1" fmla="val -23540"/>
              <a:gd name="adj2" fmla="val 8185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But you </a:t>
            </a:r>
            <a:r>
              <a:rPr lang="en-US" sz="2226" b="1" dirty="0">
                <a:solidFill>
                  <a:srgbClr val="0033CC"/>
                </a:solidFill>
              </a:rPr>
              <a:t>can</a:t>
            </a:r>
            <a:r>
              <a:rPr lang="en-US" sz="2226" dirty="0">
                <a:solidFill>
                  <a:srgbClr val="0033CC"/>
                </a:solidFill>
              </a:rPr>
              <a:t> write a strongly-typed program in C. You would need to maintain another variable about the current type of the structure, and check it whenever the union type is used.  This is what Python does </a:t>
            </a:r>
            <a:r>
              <a:rPr lang="en-US" sz="2226" i="1" dirty="0">
                <a:solidFill>
                  <a:srgbClr val="FF0000"/>
                </a:solidFill>
              </a:rPr>
              <a:t>automatically</a:t>
            </a:r>
            <a:r>
              <a:rPr lang="en-US" sz="2226" dirty="0">
                <a:solidFill>
                  <a:srgbClr val="0033CC"/>
                </a:solidFill>
              </a:rPr>
              <a:t>.</a:t>
            </a:r>
          </a:p>
        </p:txBody>
      </p:sp>
      <p:sp>
        <p:nvSpPr>
          <p:cNvPr id="110" name="Rounded Rectangular Callout 109"/>
          <p:cNvSpPr/>
          <p:nvPr/>
        </p:nvSpPr>
        <p:spPr>
          <a:xfrm>
            <a:off x="5450940" y="3694530"/>
            <a:ext cx="4268635" cy="2402582"/>
          </a:xfrm>
          <a:prstGeom prst="wedgeRoundRectCallout">
            <a:avLst>
              <a:gd name="adj1" fmla="val -5761"/>
              <a:gd name="adj2" fmla="val -10878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Obviously, that removes a source of errors. But it also causes a slower program, because the compiler must insert extra type-checking computations into the generated executable.</a:t>
            </a:r>
          </a:p>
        </p:txBody>
      </p:sp>
    </p:spTree>
    <p:extLst>
      <p:ext uri="{BB962C8B-B14F-4D97-AF65-F5344CB8AC3E}">
        <p14:creationId xmlns:p14="http://schemas.microsoft.com/office/powerpoint/2010/main" val="12238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2000"/>
                                        <p:tgtEl>
                                          <p:spTgt spid="107"/>
                                        </p:tgtEl>
                                      </p:cBhvr>
                                    </p:animEffect>
                                    <p:anim calcmode="lin" valueType="num">
                                      <p:cBhvr>
                                        <p:cTn id="15" dur="2000" fill="hold"/>
                                        <p:tgtEl>
                                          <p:spTgt spid="107"/>
                                        </p:tgtEl>
                                        <p:attrNameLst>
                                          <p:attrName>style.rotation</p:attrName>
                                        </p:attrNameLst>
                                      </p:cBhvr>
                                      <p:tavLst>
                                        <p:tav tm="0">
                                          <p:val>
                                            <p:fltVal val="720"/>
                                          </p:val>
                                        </p:tav>
                                        <p:tav tm="100000">
                                          <p:val>
                                            <p:fltVal val="0"/>
                                          </p:val>
                                        </p:tav>
                                      </p:tavLst>
                                    </p:anim>
                                    <p:anim calcmode="lin" valueType="num">
                                      <p:cBhvr>
                                        <p:cTn id="16" dur="2000" fill="hold"/>
                                        <p:tgtEl>
                                          <p:spTgt spid="107"/>
                                        </p:tgtEl>
                                        <p:attrNameLst>
                                          <p:attrName>ppt_h</p:attrName>
                                        </p:attrNameLst>
                                      </p:cBhvr>
                                      <p:tavLst>
                                        <p:tav tm="0">
                                          <p:val>
                                            <p:fltVal val="0"/>
                                          </p:val>
                                        </p:tav>
                                        <p:tav tm="100000">
                                          <p:val>
                                            <p:strVal val="#ppt_h"/>
                                          </p:val>
                                        </p:tav>
                                      </p:tavLst>
                                    </p:anim>
                                    <p:anim calcmode="lin" valueType="num">
                                      <p:cBhvr>
                                        <p:cTn id="17" dur="2000" fill="hold"/>
                                        <p:tgtEl>
                                          <p:spTgt spid="107"/>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108"/>
                                        </p:tgtEl>
                                      </p:cBhvr>
                                    </p:animEffect>
                                    <p:anim calcmode="lin" valueType="num">
                                      <p:cBhvr>
                                        <p:cTn id="22" dur="1000"/>
                                        <p:tgtEl>
                                          <p:spTgt spid="108"/>
                                        </p:tgtEl>
                                        <p:attrNameLst>
                                          <p:attrName>ppt_x</p:attrName>
                                        </p:attrNameLst>
                                      </p:cBhvr>
                                      <p:tavLst>
                                        <p:tav tm="0">
                                          <p:val>
                                            <p:strVal val="ppt_x"/>
                                          </p:val>
                                        </p:tav>
                                        <p:tav tm="100000">
                                          <p:val>
                                            <p:strVal val="ppt_x"/>
                                          </p:val>
                                        </p:tav>
                                      </p:tavLst>
                                    </p:anim>
                                    <p:anim calcmode="lin" valueType="num">
                                      <p:cBhvr>
                                        <p:cTn id="23" dur="1000"/>
                                        <p:tgtEl>
                                          <p:spTgt spid="108"/>
                                        </p:tgtEl>
                                        <p:attrNameLst>
                                          <p:attrName>ppt_y</p:attrName>
                                        </p:attrNameLst>
                                      </p:cBhvr>
                                      <p:tavLst>
                                        <p:tav tm="0">
                                          <p:val>
                                            <p:strVal val="ppt_y"/>
                                          </p:val>
                                        </p:tav>
                                        <p:tav tm="100000">
                                          <p:val>
                                            <p:strVal val="ppt_y+.1"/>
                                          </p:val>
                                        </p:tav>
                                      </p:tavLst>
                                    </p:anim>
                                    <p:set>
                                      <p:cBhvr>
                                        <p:cTn id="24" dur="1" fill="hold">
                                          <p:stCondLst>
                                            <p:cond delay="999"/>
                                          </p:stCondLst>
                                        </p:cTn>
                                        <p:tgtEl>
                                          <p:spTgt spid="10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randombar(horizontal)">
                                      <p:cBhvr>
                                        <p:cTn id="29" dur="5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randombar(horizontal)">
                                      <p:cBhvr>
                                        <p:cTn id="34" dur="500"/>
                                        <p:tgtEl>
                                          <p:spTgt spid="10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randombar(horizontal)">
                                      <p:cBhvr>
                                        <p:cTn id="39" dur="500"/>
                                        <p:tgtEl>
                                          <p:spTgt spid="11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1" nodeType="clickEffect">
                                  <p:stCondLst>
                                    <p:cond delay="0"/>
                                  </p:stCondLst>
                                  <p:childTnLst>
                                    <p:animEffect transition="out" filter="randombar(horizontal)">
                                      <p:cBhvr>
                                        <p:cTn id="43" dur="500"/>
                                        <p:tgtEl>
                                          <p:spTgt spid="110"/>
                                        </p:tgtEl>
                                      </p:cBhvr>
                                    </p:animEffect>
                                    <p:set>
                                      <p:cBhvr>
                                        <p:cTn id="44" dur="1" fill="hold">
                                          <p:stCondLst>
                                            <p:cond delay="499"/>
                                          </p:stCondLst>
                                        </p:cTn>
                                        <p:tgtEl>
                                          <p:spTgt spid="110"/>
                                        </p:tgtEl>
                                        <p:attrNameLst>
                                          <p:attrName>style.visibility</p:attrName>
                                        </p:attrNameLst>
                                      </p:cBhvr>
                                      <p:to>
                                        <p:strVal val="hidden"/>
                                      </p:to>
                                    </p:set>
                                  </p:childTnLst>
                                </p:cTn>
                              </p:par>
                            </p:childTnLst>
                          </p:cTn>
                        </p:par>
                        <p:par>
                          <p:cTn id="45" fill="hold">
                            <p:stCondLst>
                              <p:cond delay="500"/>
                            </p:stCondLst>
                            <p:childTnLst>
                              <p:par>
                                <p:cTn id="46" presetID="14" presetClass="exit" presetSubtype="10" fill="hold" grpId="1" nodeType="afterEffect">
                                  <p:stCondLst>
                                    <p:cond delay="0"/>
                                  </p:stCondLst>
                                  <p:childTnLst>
                                    <p:animEffect transition="out" filter="randombar(horizontal)">
                                      <p:cBhvr>
                                        <p:cTn id="47" dur="500"/>
                                        <p:tgtEl>
                                          <p:spTgt spid="109"/>
                                        </p:tgtEl>
                                      </p:cBhvr>
                                    </p:animEffect>
                                    <p:set>
                                      <p:cBhvr>
                                        <p:cTn id="48" dur="1" fill="hold">
                                          <p:stCondLst>
                                            <p:cond delay="499"/>
                                          </p:stCondLst>
                                        </p:cTn>
                                        <p:tgtEl>
                                          <p:spTgt spid="109"/>
                                        </p:tgtEl>
                                        <p:attrNameLst>
                                          <p:attrName>style.visibility</p:attrName>
                                        </p:attrNameLst>
                                      </p:cBhvr>
                                      <p:to>
                                        <p:strVal val="hidden"/>
                                      </p:to>
                                    </p:set>
                                  </p:childTnLst>
                                </p:cTn>
                              </p:par>
                            </p:childTnLst>
                          </p:cTn>
                        </p:par>
                        <p:par>
                          <p:cTn id="49" fill="hold">
                            <p:stCondLst>
                              <p:cond delay="1000"/>
                            </p:stCondLst>
                            <p:childTnLst>
                              <p:par>
                                <p:cTn id="50" presetID="14" presetClass="exit" presetSubtype="10" fill="hold" grpId="1" nodeType="afterEffect">
                                  <p:stCondLst>
                                    <p:cond delay="0"/>
                                  </p:stCondLst>
                                  <p:childTnLst>
                                    <p:animEffect transition="out" filter="randombar(horizontal)">
                                      <p:cBhvr>
                                        <p:cTn id="51" dur="500"/>
                                        <p:tgtEl>
                                          <p:spTgt spid="105"/>
                                        </p:tgtEl>
                                      </p:cBhvr>
                                    </p:animEffect>
                                    <p:set>
                                      <p:cBhvr>
                                        <p:cTn id="52"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8" grpId="1" animBg="1"/>
      <p:bldP spid="105" grpId="0" animBg="1"/>
      <p:bldP spid="105" grpId="1" animBg="1"/>
      <p:bldP spid="109" grpId="0" animBg="1"/>
      <p:bldP spid="109" grpId="1" animBg="1"/>
      <p:bldP spid="110" grpId="0" animBg="1"/>
      <p:bldP spid="110" grpId="1"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105" name="Rectangle 104"/>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79" name="Group 78"/>
          <p:cNvGrpSpPr/>
          <p:nvPr/>
        </p:nvGrpSpPr>
        <p:grpSpPr>
          <a:xfrm>
            <a:off x="6171176" y="204386"/>
            <a:ext cx="3343773" cy="2767414"/>
            <a:chOff x="6171176" y="204386"/>
            <a:chExt cx="3343773" cy="2767414"/>
          </a:xfrm>
        </p:grpSpPr>
        <p:sp>
          <p:nvSpPr>
            <p:cNvPr id="80" name="Rectangle 79"/>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1" name="Group 80"/>
            <p:cNvGrpSpPr/>
            <p:nvPr/>
          </p:nvGrpSpPr>
          <p:grpSpPr>
            <a:xfrm>
              <a:off x="7816580" y="204386"/>
              <a:ext cx="1672090" cy="2326386"/>
              <a:chOff x="6400800" y="182880"/>
              <a:chExt cx="2103120" cy="2926080"/>
            </a:xfrm>
          </p:grpSpPr>
          <p:sp>
            <p:nvSpPr>
              <p:cNvPr id="137" name="Rectangle 136"/>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2" name="Left Brace 81"/>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3" name="Group 82"/>
            <p:cNvGrpSpPr/>
            <p:nvPr/>
          </p:nvGrpSpPr>
          <p:grpSpPr>
            <a:xfrm>
              <a:off x="6523652" y="212918"/>
              <a:ext cx="1185107" cy="2318933"/>
              <a:chOff x="8138160" y="143465"/>
              <a:chExt cx="1490603" cy="2916706"/>
            </a:xfrm>
          </p:grpSpPr>
          <p:sp>
            <p:nvSpPr>
              <p:cNvPr id="131" name="Left Brace 130"/>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2" name="Left Brace 131"/>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3" name="Straight Connector 1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85" name="Rectangle 84"/>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8" name="Rectangle 117"/>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9" name="Group 118"/>
            <p:cNvGrpSpPr/>
            <p:nvPr/>
          </p:nvGrpSpPr>
          <p:grpSpPr>
            <a:xfrm>
              <a:off x="7777798" y="204386"/>
              <a:ext cx="1737151" cy="2767414"/>
              <a:chOff x="9759788" y="132735"/>
              <a:chExt cx="2184953" cy="3480796"/>
            </a:xfrm>
          </p:grpSpPr>
          <p:sp>
            <p:nvSpPr>
              <p:cNvPr id="120" name="Rectangle 119"/>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1" name="Group 120"/>
              <p:cNvGrpSpPr/>
              <p:nvPr/>
            </p:nvGrpSpPr>
            <p:grpSpPr>
              <a:xfrm>
                <a:off x="9808570" y="132735"/>
                <a:ext cx="2103120" cy="2926080"/>
                <a:chOff x="6400800" y="182880"/>
                <a:chExt cx="2103120" cy="2926080"/>
              </a:xfrm>
            </p:grpSpPr>
            <p:sp>
              <p:nvSpPr>
                <p:cNvPr id="123" name="Rectangle 122"/>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2" name="Rectangle 121"/>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78" name="Rectangle 7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a:t>
            </a:r>
            <a:r>
              <a:rPr lang="pl-PL" sz="1749" dirty="0" smtClean="0">
                <a:solidFill>
                  <a:prstClr val="white">
                    <a:lumMod val="50000"/>
                  </a:prstClr>
                </a:solidFill>
                <a:latin typeface="Arial Narrow" panose="020B0606020202030204" pitchFamily="34" charset="0"/>
                <a:cs typeface="Consolas" panose="020B0609020204030204" pitchFamily="49" charset="0"/>
              </a:rPr>
              <a:t>i=6</a:t>
            </a:r>
            <a:endParaRPr lang="pl-PL" sz="1749" dirty="0">
              <a:solidFill>
                <a:prstClr val="white">
                  <a:lumMod val="50000"/>
                </a:prstClr>
              </a:solidFill>
              <a:latin typeface="Arial Narrow" panose="020B0606020202030204" pitchFamily="34" charset="0"/>
              <a:cs typeface="Consolas" panose="020B0609020204030204" pitchFamily="49" charset="0"/>
            </a:endParaRPr>
          </a:p>
          <a:p>
            <a:r>
              <a:rPr lang="pl-PL" sz="1749" dirty="0">
                <a:solidFill>
                  <a:srgbClr val="ECECEC"/>
                </a:solidFill>
                <a:latin typeface="Arial Narrow" panose="020B0606020202030204" pitchFamily="34" charset="0"/>
                <a:cs typeface="Consolas" panose="020B0609020204030204" pitchFamily="49" charset="0"/>
              </a:rPr>
              <a:t>X</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&gt;c=A   Y</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&gt;f=6.000000   Z</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&gt;i=1086324736</a:t>
            </a:r>
            <a:endParaRPr lang="en-US" sz="1749" dirty="0">
              <a:solidFill>
                <a:srgbClr val="ECECEC"/>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06" name="Rectangle 105"/>
          <p:cNvSpPr/>
          <p:nvPr/>
        </p:nvSpPr>
        <p:spPr>
          <a:xfrm>
            <a:off x="5909746" y="6020095"/>
            <a:ext cx="362383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 name="Group 1"/>
          <p:cNvGrpSpPr/>
          <p:nvPr/>
        </p:nvGrpSpPr>
        <p:grpSpPr>
          <a:xfrm>
            <a:off x="2129499" y="3669862"/>
            <a:ext cx="2445465" cy="1225961"/>
            <a:chOff x="2129499" y="3669862"/>
            <a:chExt cx="2445465" cy="1225961"/>
          </a:xfrm>
        </p:grpSpPr>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62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608732" y="4166576"/>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108" name="Rectangle 107"/>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9" name="Rectangle 108"/>
            <p:cNvSpPr/>
            <p:nvPr/>
          </p:nvSpPr>
          <p:spPr>
            <a:xfrm>
              <a:off x="3095007" y="4166576"/>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081645" y="4167218"/>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4328304" y="4169346"/>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2601688"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15" name="Rectangle 114"/>
            <p:cNvSpPr/>
            <p:nvPr/>
          </p:nvSpPr>
          <p:spPr>
            <a:xfrm>
              <a:off x="2608732" y="4166576"/>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16" name="Rectangle 115"/>
            <p:cNvSpPr/>
            <p:nvPr/>
          </p:nvSpPr>
          <p:spPr>
            <a:xfrm>
              <a:off x="3588326"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2601689" y="4165395"/>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77" name="Rectangle 76"/>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341666" y="4644739"/>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81645" y="4644347"/>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2" name="Rectangle 101"/>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2608731" y="464639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0" b="1" spc="-80" dirty="0">
                  <a:solidFill>
                    <a:schemeClr val="tx1"/>
                  </a:solidFill>
                </a:rPr>
                <a:t>1086324736</a:t>
              </a:r>
            </a:p>
          </p:txBody>
        </p:sp>
        <p:sp>
          <p:nvSpPr>
            <p:cNvPr id="100" name="Rectangle 99"/>
            <p:cNvSpPr/>
            <p:nvPr/>
          </p:nvSpPr>
          <p:spPr>
            <a:xfrm>
              <a:off x="3588326" y="4644347"/>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2601689" y="464411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174353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6"/>
                                        </p:tgtEl>
                                      </p:cBhvr>
                                    </p:animEffect>
                                    <p:set>
                                      <p:cBhvr>
                                        <p:cTn id="7" dur="1" fill="hold">
                                          <p:stCondLst>
                                            <p:cond delay="499"/>
                                          </p:stCondLst>
                                        </p:cTn>
                                        <p:tgtEl>
                                          <p:spTgt spid="10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2"/>
                                        </p:tgtEl>
                                      </p:cBhvr>
                                    </p:animEffect>
                                    <p:anim calcmode="lin" valueType="num">
                                      <p:cBhvr>
                                        <p:cTn id="12" dur="1000"/>
                                        <p:tgtEl>
                                          <p:spTgt spid="2"/>
                                        </p:tgtEl>
                                        <p:attrNameLst>
                                          <p:attrName>ppt_x</p:attrName>
                                        </p:attrNameLst>
                                      </p:cBhvr>
                                      <p:tavLst>
                                        <p:tav tm="0">
                                          <p:val>
                                            <p:strVal val="ppt_x"/>
                                          </p:val>
                                        </p:tav>
                                        <p:tav tm="100000">
                                          <p:val>
                                            <p:strVal val="ppt_x"/>
                                          </p:val>
                                        </p:tav>
                                      </p:tavLst>
                                    </p:anim>
                                    <p:anim calcmode="lin" valueType="num">
                                      <p:cBhvr>
                                        <p:cTn id="13" dur="1000"/>
                                        <p:tgtEl>
                                          <p:spTgt spid="2"/>
                                        </p:tgtEl>
                                        <p:attrNameLst>
                                          <p:attrName>ppt_y</p:attrName>
                                        </p:attrNameLst>
                                      </p:cBhvr>
                                      <p:tavLst>
                                        <p:tav tm="0">
                                          <p:val>
                                            <p:strVal val="ppt_y"/>
                                          </p:val>
                                        </p:tav>
                                        <p:tav tm="100000">
                                          <p:val>
                                            <p:strVal val="ppt_y+.1"/>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171176" y="204386"/>
            <a:ext cx="3343773" cy="2767414"/>
            <a:chOff x="6171176" y="204386"/>
            <a:chExt cx="3343773" cy="2767414"/>
          </a:xfrm>
        </p:grpSpPr>
        <p:sp>
          <p:nvSpPr>
            <p:cNvPr id="54" name="Rectangle 53"/>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55" name="Group 54"/>
            <p:cNvGrpSpPr/>
            <p:nvPr/>
          </p:nvGrpSpPr>
          <p:grpSpPr>
            <a:xfrm>
              <a:off x="7816580" y="204386"/>
              <a:ext cx="1672090" cy="2326386"/>
              <a:chOff x="6400800" y="182880"/>
              <a:chExt cx="2103120" cy="2926080"/>
            </a:xfrm>
          </p:grpSpPr>
          <p:sp>
            <p:nvSpPr>
              <p:cNvPr id="82" name="Rectangle 8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6" name="Left Brace 5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58" name="Group 57"/>
            <p:cNvGrpSpPr/>
            <p:nvPr/>
          </p:nvGrpSpPr>
          <p:grpSpPr>
            <a:xfrm>
              <a:off x="6523652" y="212918"/>
              <a:ext cx="1185107" cy="2318933"/>
              <a:chOff x="8138160" y="143465"/>
              <a:chExt cx="1490603" cy="2916706"/>
            </a:xfrm>
          </p:grpSpPr>
          <p:sp>
            <p:nvSpPr>
              <p:cNvPr id="76" name="Left Brace 75"/>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7" name="Left Brace 76"/>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78" name="Straight Connector 77"/>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60" name="Rectangle 5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63" name="Rectangle 62"/>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64" name="Group 63"/>
            <p:cNvGrpSpPr/>
            <p:nvPr/>
          </p:nvGrpSpPr>
          <p:grpSpPr>
            <a:xfrm>
              <a:off x="7777798" y="204386"/>
              <a:ext cx="1737151" cy="2767414"/>
              <a:chOff x="9759788" y="132735"/>
              <a:chExt cx="2184953" cy="3480796"/>
            </a:xfrm>
          </p:grpSpPr>
          <p:sp>
            <p:nvSpPr>
              <p:cNvPr id="65" name="Rectangle 6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66" name="Group 65"/>
              <p:cNvGrpSpPr/>
              <p:nvPr/>
            </p:nvGrpSpPr>
            <p:grpSpPr>
              <a:xfrm>
                <a:off x="9808570" y="132735"/>
                <a:ext cx="2103120" cy="2926080"/>
                <a:chOff x="6400800" y="182880"/>
                <a:chExt cx="2103120" cy="2926080"/>
              </a:xfrm>
            </p:grpSpPr>
            <p:sp>
              <p:nvSpPr>
                <p:cNvPr id="68" name="Rectangle 6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0" name="Rectangle 6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2" name="Rectangle 7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3" name="Rectangle 7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4" name="Rectangle 7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5" name="Rectangle 7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7" name="Rectangle 66"/>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47" name="Rectangle 46"/>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38" name="Rectangle 3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&gt;i=6</a:t>
            </a:r>
          </a:p>
          <a:p>
            <a:r>
              <a:rPr lang="pl-PL" sz="1749" dirty="0" smtClean="0">
                <a:solidFill>
                  <a:srgbClr val="7F7F7F"/>
                </a:solidFill>
                <a:latin typeface="Arial Narrow" panose="020B0606020202030204" pitchFamily="34" charset="0"/>
                <a:cs typeface="Consolas" panose="020B0609020204030204" pitchFamily="49" charset="0"/>
              </a:rPr>
              <a:t>X</a:t>
            </a:r>
            <a:r>
              <a:rPr lang="pl-PL" sz="1749" b="1" dirty="0" smtClean="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&gt;c=A   Y</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&gt;f=6.000000   Z</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&gt;i=1086324736</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97" name="Rectangle 96"/>
          <p:cNvSpPr/>
          <p:nvPr/>
        </p:nvSpPr>
        <p:spPr>
          <a:xfrm>
            <a:off x="2956523" y="228600"/>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grpSp>
        <p:nvGrpSpPr>
          <p:cNvPr id="9" name="Group 8"/>
          <p:cNvGrpSpPr/>
          <p:nvPr/>
        </p:nvGrpSpPr>
        <p:grpSpPr>
          <a:xfrm>
            <a:off x="2261595"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7" name="Rectangle 56"/>
          <p:cNvSpPr/>
          <p:nvPr/>
        </p:nvSpPr>
        <p:spPr>
          <a:xfrm>
            <a:off x="1947156" y="3763418"/>
            <a:ext cx="3279971" cy="1095474"/>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Tree>
    <p:extLst>
      <p:ext uri="{BB962C8B-B14F-4D97-AF65-F5344CB8AC3E}">
        <p14:creationId xmlns:p14="http://schemas.microsoft.com/office/powerpoint/2010/main" val="34587194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9129E-6 -0.0037 L -0.10409 0.51436 " pathEditMode="relative" rAng="0" ptsTypes="AA">
                                          <p:cBhvr>
                                            <p:cTn id="6" dur="2000" fill="hold"/>
                                            <p:tgtEl>
                                              <p:spTgt spid="97"/>
                                            </p:tgtEl>
                                            <p:attrNameLst>
                                              <p:attrName>ppt_x</p:attrName>
                                              <p:attrName>ppt_y</p:attrName>
                                            </p:attrNameLst>
                                          </p:cBhvr>
                                          <p:rCtr x="-5205" y="25903"/>
                                        </p:animMotion>
                                      </p:childTnLst>
                                    </p:cTn>
                                  </p:par>
                                  <p:par>
                                    <p:cTn id="7" presetID="16" presetClass="emph" presetSubtype="0" fill="hold" nodeType="withEffect">
                                      <p:stCondLst>
                                        <p:cond delay="0"/>
                                      </p:stCondLst>
                                      <p:childTnLst>
                                        <p:set>
                                          <p:cBhvr override="childStyle">
                                            <p:cTn id="8" dur="2000" fill="hold"/>
                                            <p:tgtEl>
                                              <p:spTgt spid="38">
                                                <p:txEl>
                                                  <p:pRg st="0" end="0"/>
                                                </p:txEl>
                                              </p:spTgt>
                                            </p:tgtEl>
                                            <p:attrNameLst>
                                              <p:attrName>style.color</p:attrName>
                                            </p:attrNameLst>
                                          </p:cBhvr>
                                          <p:to>
                                            <p:clrVal>
                                              <a:srgbClr val="7FBF7F"/>
                                            </p:clrVal>
                                          </p:to>
                                        </p:set>
                                        <p:set>
                                          <p:cBhvr>
                                            <p:cTn id="9" dur="2000" fill="hold"/>
                                            <p:tgtEl>
                                              <p:spTgt spid="38">
                                                <p:txEl>
                                                  <p:pRg st="0" end="0"/>
                                                </p:txEl>
                                              </p:spTgt>
                                            </p:tgtEl>
                                            <p:attrNameLst>
                                              <p:attrName>fillcolor</p:attrName>
                                            </p:attrNameLst>
                                          </p:cBhvr>
                                          <p:to>
                                            <p:clrVal>
                                              <a:srgbClr val="7FBF7F"/>
                                            </p:clrVal>
                                          </p:to>
                                        </p:set>
                                        <p:set>
                                          <p:cBhvr>
                                            <p:cTn id="10" dur="2000" fill="hold"/>
                                            <p:tgtEl>
                                              <p:spTgt spid="38">
                                                <p:txEl>
                                                  <p:pRg st="0" end="0"/>
                                                </p:txEl>
                                              </p:spTgt>
                                            </p:tgtEl>
                                            <p:attrNameLst>
                                              <p:attrName>fill.type</p:attrName>
                                            </p:attrNameLst>
                                          </p:cBhvr>
                                          <p:to>
                                            <p:strVal val="solid"/>
                                          </p:to>
                                        </p:set>
                                      </p:childTnLst>
                                    </p:cTn>
                                  </p:par>
                                  <p:par>
                                    <p:cTn id="11" presetID="16" presetClass="emph" presetSubtype="0" fill="hold" nodeType="withEffect">
                                      <p:stCondLst>
                                        <p:cond delay="0"/>
                                      </p:stCondLst>
                                      <p:childTnLst>
                                        <p:set>
                                          <p:cBhvr override="childStyle">
                                            <p:cTn id="12" dur="2000" fill="hold"/>
                                            <p:tgtEl>
                                              <p:spTgt spid="38">
                                                <p:txEl>
                                                  <p:pRg st="1" end="1"/>
                                                </p:txEl>
                                              </p:spTgt>
                                            </p:tgtEl>
                                            <p:attrNameLst>
                                              <p:attrName>style.color</p:attrName>
                                            </p:attrNameLst>
                                          </p:cBhvr>
                                          <p:to>
                                            <p:clrVal>
                                              <a:srgbClr val="7FBF7F"/>
                                            </p:clrVal>
                                          </p:to>
                                        </p:set>
                                        <p:set>
                                          <p:cBhvr>
                                            <p:cTn id="13" dur="2000" fill="hold"/>
                                            <p:tgtEl>
                                              <p:spTgt spid="38">
                                                <p:txEl>
                                                  <p:pRg st="1" end="1"/>
                                                </p:txEl>
                                              </p:spTgt>
                                            </p:tgtEl>
                                            <p:attrNameLst>
                                              <p:attrName>fillcolor</p:attrName>
                                            </p:attrNameLst>
                                          </p:cBhvr>
                                          <p:to>
                                            <p:clrVal>
                                              <a:srgbClr val="7FBF7F"/>
                                            </p:clrVal>
                                          </p:to>
                                        </p:set>
                                        <p:set>
                                          <p:cBhvr>
                                            <p:cTn id="14" dur="2000" fill="hold"/>
                                            <p:tgtEl>
                                              <p:spTgt spid="38">
                                                <p:txEl>
                                                  <p:pRg st="1" end="1"/>
                                                </p:txEl>
                                              </p:spTgt>
                                            </p:tgtEl>
                                            <p:attrNameLst>
                                              <p:attrName>fill.type</p:attrName>
                                            </p:attrNameLst>
                                          </p:cBhvr>
                                          <p:to>
                                            <p:strVal val="solid"/>
                                          </p:to>
                                        </p:set>
                                      </p:childTnLst>
                                    </p:cTn>
                                  </p:par>
                                  <p:par>
                                    <p:cTn id="15" presetID="16" presetClass="emph" presetSubtype="0" fill="hold" nodeType="withEffect">
                                      <p:stCondLst>
                                        <p:cond delay="0"/>
                                      </p:stCondLst>
                                      <p:childTnLst>
                                        <p:set>
                                          <p:cBhvr override="childStyle">
                                            <p:cTn id="16" dur="2000" fill="hold"/>
                                            <p:tgtEl>
                                              <p:spTgt spid="38">
                                                <p:txEl>
                                                  <p:pRg st="2" end="2"/>
                                                </p:txEl>
                                              </p:spTgt>
                                            </p:tgtEl>
                                            <p:attrNameLst>
                                              <p:attrName>style.color</p:attrName>
                                            </p:attrNameLst>
                                          </p:cBhvr>
                                          <p:to>
                                            <p:clrVal>
                                              <a:srgbClr val="7FBF7F"/>
                                            </p:clrVal>
                                          </p:to>
                                        </p:set>
                                        <p:set>
                                          <p:cBhvr>
                                            <p:cTn id="17" dur="2000" fill="hold"/>
                                            <p:tgtEl>
                                              <p:spTgt spid="38">
                                                <p:txEl>
                                                  <p:pRg st="2" end="2"/>
                                                </p:txEl>
                                              </p:spTgt>
                                            </p:tgtEl>
                                            <p:attrNameLst>
                                              <p:attrName>fillcolor</p:attrName>
                                            </p:attrNameLst>
                                          </p:cBhvr>
                                          <p:to>
                                            <p:clrVal>
                                              <a:srgbClr val="7FBF7F"/>
                                            </p:clrVal>
                                          </p:to>
                                        </p:set>
                                        <p:set>
                                          <p:cBhvr>
                                            <p:cTn id="18" dur="2000" fill="hold"/>
                                            <p:tgtEl>
                                              <p:spTgt spid="38">
                                                <p:txEl>
                                                  <p:pRg st="2" end="2"/>
                                                </p:txEl>
                                              </p:spTgt>
                                            </p:tgtEl>
                                            <p:attrNameLst>
                                              <p:attrName>fill.type</p:attrName>
                                            </p:attrNameLst>
                                          </p:cBhvr>
                                          <p:to>
                                            <p:strVal val="solid"/>
                                          </p:to>
                                        </p:set>
                                      </p:childTnLst>
                                    </p:cTn>
                                  </p:par>
                                  <p:par>
                                    <p:cTn id="19" presetID="16" presetClass="emph" presetSubtype="0" fill="hold" nodeType="withEffect">
                                      <p:stCondLst>
                                        <p:cond delay="0"/>
                                      </p:stCondLst>
                                      <p:childTnLst>
                                        <p:set>
                                          <p:cBhvr override="childStyle">
                                            <p:cTn id="20" dur="2000" fill="hold"/>
                                            <p:tgtEl>
                                              <p:spTgt spid="38">
                                                <p:txEl>
                                                  <p:pRg st="3" end="3"/>
                                                </p:txEl>
                                              </p:spTgt>
                                            </p:tgtEl>
                                            <p:attrNameLst>
                                              <p:attrName>style.color</p:attrName>
                                            </p:attrNameLst>
                                          </p:cBhvr>
                                          <p:to>
                                            <p:clrVal>
                                              <a:srgbClr val="7FBF7F"/>
                                            </p:clrVal>
                                          </p:to>
                                        </p:set>
                                        <p:set>
                                          <p:cBhvr>
                                            <p:cTn id="21" dur="2000" fill="hold"/>
                                            <p:tgtEl>
                                              <p:spTgt spid="38">
                                                <p:txEl>
                                                  <p:pRg st="3" end="3"/>
                                                </p:txEl>
                                              </p:spTgt>
                                            </p:tgtEl>
                                            <p:attrNameLst>
                                              <p:attrName>fillcolor</p:attrName>
                                            </p:attrNameLst>
                                          </p:cBhvr>
                                          <p:to>
                                            <p:clrVal>
                                              <a:srgbClr val="7FBF7F"/>
                                            </p:clrVal>
                                          </p:to>
                                        </p:set>
                                        <p:set>
                                          <p:cBhvr>
                                            <p:cTn id="22" dur="2000" fill="hold"/>
                                            <p:tgtEl>
                                              <p:spTgt spid="38">
                                                <p:txEl>
                                                  <p:pRg st="3" end="3"/>
                                                </p:txEl>
                                              </p:spTgt>
                                            </p:tgtEl>
                                            <p:attrNameLst>
                                              <p:attrName>fill.type</p:attrName>
                                            </p:attrNameLst>
                                          </p:cBhvr>
                                          <p:to>
                                            <p:strVal val="solid"/>
                                          </p:to>
                                        </p:set>
                                      </p:childTnLst>
                                    </p:cTn>
                                  </p:par>
                                  <p:par>
                                    <p:cTn id="23" presetID="16" presetClass="emph" presetSubtype="0" fill="hold" nodeType="withEffect">
                                      <p:stCondLst>
                                        <p:cond delay="0"/>
                                      </p:stCondLst>
                                      <p:childTnLst>
                                        <p:set>
                                          <p:cBhvr override="childStyle">
                                            <p:cTn id="24" dur="2000" fill="hold"/>
                                            <p:tgtEl>
                                              <p:spTgt spid="38">
                                                <p:txEl>
                                                  <p:pRg st="4" end="4"/>
                                                </p:txEl>
                                              </p:spTgt>
                                            </p:tgtEl>
                                            <p:attrNameLst>
                                              <p:attrName>style.color</p:attrName>
                                            </p:attrNameLst>
                                          </p:cBhvr>
                                          <p:to>
                                            <p:clrVal>
                                              <a:srgbClr val="7FBF7F"/>
                                            </p:clrVal>
                                          </p:to>
                                        </p:set>
                                        <p:set>
                                          <p:cBhvr>
                                            <p:cTn id="25" dur="2000" fill="hold"/>
                                            <p:tgtEl>
                                              <p:spTgt spid="38">
                                                <p:txEl>
                                                  <p:pRg st="4" end="4"/>
                                                </p:txEl>
                                              </p:spTgt>
                                            </p:tgtEl>
                                            <p:attrNameLst>
                                              <p:attrName>fillcolor</p:attrName>
                                            </p:attrNameLst>
                                          </p:cBhvr>
                                          <p:to>
                                            <p:clrVal>
                                              <a:srgbClr val="7FBF7F"/>
                                            </p:clrVal>
                                          </p:to>
                                        </p:set>
                                        <p:set>
                                          <p:cBhvr>
                                            <p:cTn id="26" dur="2000" fill="hold"/>
                                            <p:tgtEl>
                                              <p:spTgt spid="38">
                                                <p:txEl>
                                                  <p:pRg st="4" end="4"/>
                                                </p:txEl>
                                              </p:spTgt>
                                            </p:tgtEl>
                                            <p:attrNameLst>
                                              <p:attrName>fill.type</p:attrName>
                                            </p:attrNameLst>
                                          </p:cBhvr>
                                          <p:to>
                                            <p:strVal val="solid"/>
                                          </p:to>
                                        </p:set>
                                      </p:childTnLst>
                                    </p:cTn>
                                  </p:par>
                                  <p:par>
                                    <p:cTn id="27" presetID="16" presetClass="emph" presetSubtype="0" fill="hold" nodeType="withEffect">
                                      <p:stCondLst>
                                        <p:cond delay="0"/>
                                      </p:stCondLst>
                                      <p:childTnLst>
                                        <p:set>
                                          <p:cBhvr override="childStyle">
                                            <p:cTn id="28" dur="2000" fill="hold"/>
                                            <p:tgtEl>
                                              <p:spTgt spid="38">
                                                <p:txEl>
                                                  <p:pRg st="5" end="5"/>
                                                </p:txEl>
                                              </p:spTgt>
                                            </p:tgtEl>
                                            <p:attrNameLst>
                                              <p:attrName>style.color</p:attrName>
                                            </p:attrNameLst>
                                          </p:cBhvr>
                                          <p:to>
                                            <p:clrVal>
                                              <a:srgbClr val="7FBF7F"/>
                                            </p:clrVal>
                                          </p:to>
                                        </p:set>
                                        <p:set>
                                          <p:cBhvr>
                                            <p:cTn id="29" dur="2000" fill="hold"/>
                                            <p:tgtEl>
                                              <p:spTgt spid="38">
                                                <p:txEl>
                                                  <p:pRg st="5" end="5"/>
                                                </p:txEl>
                                              </p:spTgt>
                                            </p:tgtEl>
                                            <p:attrNameLst>
                                              <p:attrName>fillcolor</p:attrName>
                                            </p:attrNameLst>
                                          </p:cBhvr>
                                          <p:to>
                                            <p:clrVal>
                                              <a:srgbClr val="7FBF7F"/>
                                            </p:clrVal>
                                          </p:to>
                                        </p:set>
                                        <p:set>
                                          <p:cBhvr>
                                            <p:cTn id="30" dur="2000" fill="hold"/>
                                            <p:tgtEl>
                                              <p:spTgt spid="38">
                                                <p:txEl>
                                                  <p:pRg st="5" end="5"/>
                                                </p:txEl>
                                              </p:spTgt>
                                            </p:tgtEl>
                                            <p:attrNameLst>
                                              <p:attrName>fill.type</p:attrName>
                                            </p:attrNameLst>
                                          </p:cBhvr>
                                          <p:to>
                                            <p:strVal val="solid"/>
                                          </p:to>
                                        </p:se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2" presetClass="entr" presetSubtype="3" fill="hold" nodeType="withEffect" p14:presetBounceEnd="20000">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14:bounceEnd="20000">
                                          <p:cBhvr additive="base">
                                            <p:cTn id="36" dur="20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37" dur="2000" fill="hold"/>
                                            <p:tgtEl>
                                              <p:spTgt spid="9"/>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7" grpId="0"/>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9129E-6 -0.0037 L -0.10409 0.51436 " pathEditMode="relative" rAng="0" ptsTypes="AA">
                                          <p:cBhvr>
                                            <p:cTn id="6" dur="2000" fill="hold"/>
                                            <p:tgtEl>
                                              <p:spTgt spid="97"/>
                                            </p:tgtEl>
                                            <p:attrNameLst>
                                              <p:attrName>ppt_x</p:attrName>
                                              <p:attrName>ppt_y</p:attrName>
                                            </p:attrNameLst>
                                          </p:cBhvr>
                                          <p:rCtr x="-5205" y="25903"/>
                                        </p:animMotion>
                                      </p:childTnLst>
                                    </p:cTn>
                                  </p:par>
                                  <p:par>
                                    <p:cTn id="7" presetID="16" presetClass="emph" presetSubtype="0" fill="hold" nodeType="withEffect">
                                      <p:stCondLst>
                                        <p:cond delay="0"/>
                                      </p:stCondLst>
                                      <p:childTnLst>
                                        <p:set>
                                          <p:cBhvr override="childStyle">
                                            <p:cTn id="8" dur="2000" fill="hold"/>
                                            <p:tgtEl>
                                              <p:spTgt spid="38">
                                                <p:txEl>
                                                  <p:pRg st="0" end="0"/>
                                                </p:txEl>
                                              </p:spTgt>
                                            </p:tgtEl>
                                            <p:attrNameLst>
                                              <p:attrName>style.color</p:attrName>
                                            </p:attrNameLst>
                                          </p:cBhvr>
                                          <p:to>
                                            <p:clrVal>
                                              <a:srgbClr val="7FBF7F"/>
                                            </p:clrVal>
                                          </p:to>
                                        </p:set>
                                        <p:set>
                                          <p:cBhvr>
                                            <p:cTn id="9" dur="2000" fill="hold"/>
                                            <p:tgtEl>
                                              <p:spTgt spid="38">
                                                <p:txEl>
                                                  <p:pRg st="0" end="0"/>
                                                </p:txEl>
                                              </p:spTgt>
                                            </p:tgtEl>
                                            <p:attrNameLst>
                                              <p:attrName>fillcolor</p:attrName>
                                            </p:attrNameLst>
                                          </p:cBhvr>
                                          <p:to>
                                            <p:clrVal>
                                              <a:srgbClr val="7FBF7F"/>
                                            </p:clrVal>
                                          </p:to>
                                        </p:set>
                                        <p:set>
                                          <p:cBhvr>
                                            <p:cTn id="10" dur="2000" fill="hold"/>
                                            <p:tgtEl>
                                              <p:spTgt spid="38">
                                                <p:txEl>
                                                  <p:pRg st="0" end="0"/>
                                                </p:txEl>
                                              </p:spTgt>
                                            </p:tgtEl>
                                            <p:attrNameLst>
                                              <p:attrName>fill.type</p:attrName>
                                            </p:attrNameLst>
                                          </p:cBhvr>
                                          <p:to>
                                            <p:strVal val="solid"/>
                                          </p:to>
                                        </p:set>
                                      </p:childTnLst>
                                    </p:cTn>
                                  </p:par>
                                  <p:par>
                                    <p:cTn id="11" presetID="16" presetClass="emph" presetSubtype="0" fill="hold" nodeType="withEffect">
                                      <p:stCondLst>
                                        <p:cond delay="0"/>
                                      </p:stCondLst>
                                      <p:childTnLst>
                                        <p:set>
                                          <p:cBhvr override="childStyle">
                                            <p:cTn id="12" dur="2000" fill="hold"/>
                                            <p:tgtEl>
                                              <p:spTgt spid="38">
                                                <p:txEl>
                                                  <p:pRg st="1" end="1"/>
                                                </p:txEl>
                                              </p:spTgt>
                                            </p:tgtEl>
                                            <p:attrNameLst>
                                              <p:attrName>style.color</p:attrName>
                                            </p:attrNameLst>
                                          </p:cBhvr>
                                          <p:to>
                                            <p:clrVal>
                                              <a:srgbClr val="7FBF7F"/>
                                            </p:clrVal>
                                          </p:to>
                                        </p:set>
                                        <p:set>
                                          <p:cBhvr>
                                            <p:cTn id="13" dur="2000" fill="hold"/>
                                            <p:tgtEl>
                                              <p:spTgt spid="38">
                                                <p:txEl>
                                                  <p:pRg st="1" end="1"/>
                                                </p:txEl>
                                              </p:spTgt>
                                            </p:tgtEl>
                                            <p:attrNameLst>
                                              <p:attrName>fillcolor</p:attrName>
                                            </p:attrNameLst>
                                          </p:cBhvr>
                                          <p:to>
                                            <p:clrVal>
                                              <a:srgbClr val="7FBF7F"/>
                                            </p:clrVal>
                                          </p:to>
                                        </p:set>
                                        <p:set>
                                          <p:cBhvr>
                                            <p:cTn id="14" dur="2000" fill="hold"/>
                                            <p:tgtEl>
                                              <p:spTgt spid="38">
                                                <p:txEl>
                                                  <p:pRg st="1" end="1"/>
                                                </p:txEl>
                                              </p:spTgt>
                                            </p:tgtEl>
                                            <p:attrNameLst>
                                              <p:attrName>fill.type</p:attrName>
                                            </p:attrNameLst>
                                          </p:cBhvr>
                                          <p:to>
                                            <p:strVal val="solid"/>
                                          </p:to>
                                        </p:set>
                                      </p:childTnLst>
                                    </p:cTn>
                                  </p:par>
                                  <p:par>
                                    <p:cTn id="15" presetID="16" presetClass="emph" presetSubtype="0" fill="hold" nodeType="withEffect">
                                      <p:stCondLst>
                                        <p:cond delay="0"/>
                                      </p:stCondLst>
                                      <p:childTnLst>
                                        <p:set>
                                          <p:cBhvr override="childStyle">
                                            <p:cTn id="16" dur="2000" fill="hold"/>
                                            <p:tgtEl>
                                              <p:spTgt spid="38">
                                                <p:txEl>
                                                  <p:pRg st="2" end="2"/>
                                                </p:txEl>
                                              </p:spTgt>
                                            </p:tgtEl>
                                            <p:attrNameLst>
                                              <p:attrName>style.color</p:attrName>
                                            </p:attrNameLst>
                                          </p:cBhvr>
                                          <p:to>
                                            <p:clrVal>
                                              <a:srgbClr val="7FBF7F"/>
                                            </p:clrVal>
                                          </p:to>
                                        </p:set>
                                        <p:set>
                                          <p:cBhvr>
                                            <p:cTn id="17" dur="2000" fill="hold"/>
                                            <p:tgtEl>
                                              <p:spTgt spid="38">
                                                <p:txEl>
                                                  <p:pRg st="2" end="2"/>
                                                </p:txEl>
                                              </p:spTgt>
                                            </p:tgtEl>
                                            <p:attrNameLst>
                                              <p:attrName>fillcolor</p:attrName>
                                            </p:attrNameLst>
                                          </p:cBhvr>
                                          <p:to>
                                            <p:clrVal>
                                              <a:srgbClr val="7FBF7F"/>
                                            </p:clrVal>
                                          </p:to>
                                        </p:set>
                                        <p:set>
                                          <p:cBhvr>
                                            <p:cTn id="18" dur="2000" fill="hold"/>
                                            <p:tgtEl>
                                              <p:spTgt spid="38">
                                                <p:txEl>
                                                  <p:pRg st="2" end="2"/>
                                                </p:txEl>
                                              </p:spTgt>
                                            </p:tgtEl>
                                            <p:attrNameLst>
                                              <p:attrName>fill.type</p:attrName>
                                            </p:attrNameLst>
                                          </p:cBhvr>
                                          <p:to>
                                            <p:strVal val="solid"/>
                                          </p:to>
                                        </p:set>
                                      </p:childTnLst>
                                    </p:cTn>
                                  </p:par>
                                  <p:par>
                                    <p:cTn id="19" presetID="16" presetClass="emph" presetSubtype="0" fill="hold" nodeType="withEffect">
                                      <p:stCondLst>
                                        <p:cond delay="0"/>
                                      </p:stCondLst>
                                      <p:childTnLst>
                                        <p:set>
                                          <p:cBhvr override="childStyle">
                                            <p:cTn id="20" dur="2000" fill="hold"/>
                                            <p:tgtEl>
                                              <p:spTgt spid="38">
                                                <p:txEl>
                                                  <p:pRg st="3" end="3"/>
                                                </p:txEl>
                                              </p:spTgt>
                                            </p:tgtEl>
                                            <p:attrNameLst>
                                              <p:attrName>style.color</p:attrName>
                                            </p:attrNameLst>
                                          </p:cBhvr>
                                          <p:to>
                                            <p:clrVal>
                                              <a:srgbClr val="7FBF7F"/>
                                            </p:clrVal>
                                          </p:to>
                                        </p:set>
                                        <p:set>
                                          <p:cBhvr>
                                            <p:cTn id="21" dur="2000" fill="hold"/>
                                            <p:tgtEl>
                                              <p:spTgt spid="38">
                                                <p:txEl>
                                                  <p:pRg st="3" end="3"/>
                                                </p:txEl>
                                              </p:spTgt>
                                            </p:tgtEl>
                                            <p:attrNameLst>
                                              <p:attrName>fillcolor</p:attrName>
                                            </p:attrNameLst>
                                          </p:cBhvr>
                                          <p:to>
                                            <p:clrVal>
                                              <a:srgbClr val="7FBF7F"/>
                                            </p:clrVal>
                                          </p:to>
                                        </p:set>
                                        <p:set>
                                          <p:cBhvr>
                                            <p:cTn id="22" dur="2000" fill="hold"/>
                                            <p:tgtEl>
                                              <p:spTgt spid="38">
                                                <p:txEl>
                                                  <p:pRg st="3" end="3"/>
                                                </p:txEl>
                                              </p:spTgt>
                                            </p:tgtEl>
                                            <p:attrNameLst>
                                              <p:attrName>fill.type</p:attrName>
                                            </p:attrNameLst>
                                          </p:cBhvr>
                                          <p:to>
                                            <p:strVal val="solid"/>
                                          </p:to>
                                        </p:set>
                                      </p:childTnLst>
                                    </p:cTn>
                                  </p:par>
                                  <p:par>
                                    <p:cTn id="23" presetID="16" presetClass="emph" presetSubtype="0" fill="hold" nodeType="withEffect">
                                      <p:stCondLst>
                                        <p:cond delay="0"/>
                                      </p:stCondLst>
                                      <p:childTnLst>
                                        <p:set>
                                          <p:cBhvr override="childStyle">
                                            <p:cTn id="24" dur="2000" fill="hold"/>
                                            <p:tgtEl>
                                              <p:spTgt spid="38">
                                                <p:txEl>
                                                  <p:pRg st="4" end="4"/>
                                                </p:txEl>
                                              </p:spTgt>
                                            </p:tgtEl>
                                            <p:attrNameLst>
                                              <p:attrName>style.color</p:attrName>
                                            </p:attrNameLst>
                                          </p:cBhvr>
                                          <p:to>
                                            <p:clrVal>
                                              <a:srgbClr val="7FBF7F"/>
                                            </p:clrVal>
                                          </p:to>
                                        </p:set>
                                        <p:set>
                                          <p:cBhvr>
                                            <p:cTn id="25" dur="2000" fill="hold"/>
                                            <p:tgtEl>
                                              <p:spTgt spid="38">
                                                <p:txEl>
                                                  <p:pRg st="4" end="4"/>
                                                </p:txEl>
                                              </p:spTgt>
                                            </p:tgtEl>
                                            <p:attrNameLst>
                                              <p:attrName>fillcolor</p:attrName>
                                            </p:attrNameLst>
                                          </p:cBhvr>
                                          <p:to>
                                            <p:clrVal>
                                              <a:srgbClr val="7FBF7F"/>
                                            </p:clrVal>
                                          </p:to>
                                        </p:set>
                                        <p:set>
                                          <p:cBhvr>
                                            <p:cTn id="26" dur="2000" fill="hold"/>
                                            <p:tgtEl>
                                              <p:spTgt spid="38">
                                                <p:txEl>
                                                  <p:pRg st="4" end="4"/>
                                                </p:txEl>
                                              </p:spTgt>
                                            </p:tgtEl>
                                            <p:attrNameLst>
                                              <p:attrName>fill.type</p:attrName>
                                            </p:attrNameLst>
                                          </p:cBhvr>
                                          <p:to>
                                            <p:strVal val="solid"/>
                                          </p:to>
                                        </p:set>
                                      </p:childTnLst>
                                    </p:cTn>
                                  </p:par>
                                  <p:par>
                                    <p:cTn id="27" presetID="16" presetClass="emph" presetSubtype="0" fill="hold" nodeType="withEffect">
                                      <p:stCondLst>
                                        <p:cond delay="0"/>
                                      </p:stCondLst>
                                      <p:childTnLst>
                                        <p:set>
                                          <p:cBhvr override="childStyle">
                                            <p:cTn id="28" dur="2000" fill="hold"/>
                                            <p:tgtEl>
                                              <p:spTgt spid="38">
                                                <p:txEl>
                                                  <p:pRg st="5" end="5"/>
                                                </p:txEl>
                                              </p:spTgt>
                                            </p:tgtEl>
                                            <p:attrNameLst>
                                              <p:attrName>style.color</p:attrName>
                                            </p:attrNameLst>
                                          </p:cBhvr>
                                          <p:to>
                                            <p:clrVal>
                                              <a:srgbClr val="7FBF7F"/>
                                            </p:clrVal>
                                          </p:to>
                                        </p:set>
                                        <p:set>
                                          <p:cBhvr>
                                            <p:cTn id="29" dur="2000" fill="hold"/>
                                            <p:tgtEl>
                                              <p:spTgt spid="38">
                                                <p:txEl>
                                                  <p:pRg st="5" end="5"/>
                                                </p:txEl>
                                              </p:spTgt>
                                            </p:tgtEl>
                                            <p:attrNameLst>
                                              <p:attrName>fillcolor</p:attrName>
                                            </p:attrNameLst>
                                          </p:cBhvr>
                                          <p:to>
                                            <p:clrVal>
                                              <a:srgbClr val="7FBF7F"/>
                                            </p:clrVal>
                                          </p:to>
                                        </p:set>
                                        <p:set>
                                          <p:cBhvr>
                                            <p:cTn id="30" dur="2000" fill="hold"/>
                                            <p:tgtEl>
                                              <p:spTgt spid="38">
                                                <p:txEl>
                                                  <p:pRg st="5" end="5"/>
                                                </p:txEl>
                                              </p:spTgt>
                                            </p:tgtEl>
                                            <p:attrNameLst>
                                              <p:attrName>fill.type</p:attrName>
                                            </p:attrNameLst>
                                          </p:cBhvr>
                                          <p:to>
                                            <p:strVal val="solid"/>
                                          </p:to>
                                        </p:se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2" presetClass="entr" presetSubtype="3"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2000" fill="hold"/>
                                            <p:tgtEl>
                                              <p:spTgt spid="9"/>
                                            </p:tgtEl>
                                            <p:attrNameLst>
                                              <p:attrName>ppt_x</p:attrName>
                                            </p:attrNameLst>
                                          </p:cBhvr>
                                          <p:tavLst>
                                            <p:tav tm="0">
                                              <p:val>
                                                <p:strVal val="1+#ppt_w/2"/>
                                              </p:val>
                                            </p:tav>
                                            <p:tav tm="100000">
                                              <p:val>
                                                <p:strVal val="#ppt_x"/>
                                              </p:val>
                                            </p:tav>
                                          </p:tavLst>
                                        </p:anim>
                                        <p:anim calcmode="lin" valueType="num">
                                          <p:cBhvr additive="base">
                                            <p:cTn id="37" dur="2000" fill="hold"/>
                                            <p:tgtEl>
                                              <p:spTgt spid="9"/>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7" grpId="0"/>
          <p:bldP spid="57" grpId="0" animBg="1"/>
        </p:bldLst>
      </p:timing>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729789"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D966"/>
                  </a:solidFill>
                  <a:latin typeface="Arial" panose="020B0604020202020204" pitchFamily="34" charset="0"/>
                  <a:cs typeface="Arial" panose="020B0604020202020204" pitchFamily="34" charset="0"/>
                </a:rPr>
                <a:t>X='A'</a:t>
              </a:r>
            </a:p>
            <a:p>
              <a:pPr>
                <a:lnSpc>
                  <a:spcPct val="105000"/>
                </a:lnSpc>
              </a:pPr>
              <a:r>
                <a:rPr lang="en-US" sz="1590" dirty="0">
                  <a:solidFill>
                    <a:srgbClr val="FFD966"/>
                  </a:solidFill>
                  <a:latin typeface="Arial" panose="020B0604020202020204" pitchFamily="34" charset="0"/>
                  <a:cs typeface="Arial" panose="020B0604020202020204" pitchFamily="34" charset="0"/>
                </a:rPr>
                <a:t>Z=6.0</a:t>
              </a:r>
            </a:p>
            <a:p>
              <a:pPr>
                <a:lnSpc>
                  <a:spcPct val="105000"/>
                </a:lnSpc>
              </a:pPr>
              <a:r>
                <a:rPr lang="en-US" sz="1590" dirty="0">
                  <a:solidFill>
                    <a:srgbClr val="FFD966"/>
                  </a:solidFill>
                  <a:latin typeface="Arial" panose="020B0604020202020204" pitchFamily="34" charset="0"/>
                  <a:cs typeface="Arial" panose="020B0604020202020204" pitchFamily="34" charset="0"/>
                </a:rPr>
                <a:t>Z='B'</a:t>
              </a:r>
            </a:p>
            <a:p>
              <a:pPr>
                <a:lnSpc>
                  <a:spcPct val="105000"/>
                </a:lnSpc>
              </a:pPr>
              <a:r>
                <a:rPr lang="en-US" sz="1590" dirty="0">
                  <a:solidFill>
                    <a:srgbClr val="FFD966"/>
                  </a:solidFill>
                  <a:latin typeface="Arial" panose="020B0604020202020204" pitchFamily="34" charset="0"/>
                  <a:cs typeface="Arial" panose="020B0604020202020204" pitchFamily="34" charset="0"/>
                </a:rPr>
                <a:t>Z=6</a:t>
              </a:r>
            </a:p>
            <a:p>
              <a:pPr>
                <a:lnSpc>
                  <a:spcPct val="105000"/>
                </a:lnSpc>
              </a:pPr>
              <a:r>
                <a:rPr lang="en-US" sz="1590" dirty="0">
                  <a:solidFill>
                    <a:srgbClr val="FFD966"/>
                  </a:solidFill>
                  <a:latin typeface="Arial" panose="020B0604020202020204" pitchFamily="34" charset="0"/>
                  <a:cs typeface="Arial" panose="020B0604020202020204" pitchFamily="34" charset="0"/>
                </a:rPr>
                <a:t>Y=Z</a:t>
              </a:r>
            </a:p>
            <a:p>
              <a:pPr>
                <a:lnSpc>
                  <a:spcPct val="105000"/>
                </a:lnSpc>
              </a:pPr>
              <a:r>
                <a:rPr lang="en-US" sz="1590" dirty="0">
                  <a:solidFill>
                    <a:srgbClr val="FFD966"/>
                  </a:solidFill>
                  <a:latin typeface="Arial" panose="020B0604020202020204" pitchFamily="34" charset="0"/>
                  <a:cs typeface="Arial" panose="020B0604020202020204" pitchFamily="34" charset="0"/>
                </a:rPr>
                <a:t>Y=X</a:t>
              </a:r>
            </a:p>
            <a:p>
              <a:pPr>
                <a:lnSpc>
                  <a:spcPct val="105000"/>
                </a:lnSpc>
              </a:pPr>
              <a:r>
                <a:rPr lang="en-US" sz="1590" dirty="0">
                  <a:solidFill>
                    <a:srgbClr val="FFD966"/>
                  </a:solidFill>
                  <a:latin typeface="Arial" panose="020B0604020202020204" pitchFamily="34" charset="0"/>
                  <a:cs typeface="Arial" panose="020B0604020202020204" pitchFamily="34" charset="0"/>
                </a:rPr>
                <a:t>Y=Z</a:t>
              </a:r>
            </a:p>
            <a:p>
              <a:pPr>
                <a:lnSpc>
                  <a:spcPct val="105000"/>
                </a:lnSpc>
              </a:pPr>
              <a:r>
                <a:rPr lang="en-US" sz="1590" dirty="0">
                  <a:solidFill>
                    <a:srgbClr val="FFD966"/>
                  </a:solidFill>
                  <a:latin typeface="Arial" panose="020B0604020202020204" pitchFamily="34" charset="0"/>
                  <a:cs typeface="Arial" panose="020B0604020202020204" pitchFamily="34" charset="0"/>
                </a:rPr>
                <a:t>Y=Y</a:t>
              </a:r>
            </a:p>
            <a:p>
              <a:pPr>
                <a:lnSpc>
                  <a:spcPct val="105000"/>
                </a:lnSpc>
              </a:pPr>
              <a:r>
                <a:rPr lang="en-US" sz="1590" dirty="0">
                  <a:solidFill>
                    <a:srgbClr val="FFD966"/>
                  </a:solidFill>
                  <a:latin typeface="Arial" panose="020B0604020202020204" pitchFamily="34" charset="0"/>
                  <a:cs typeface="Arial" panose="020B0604020202020204" pitchFamily="34" charset="0"/>
                </a:rPr>
                <a:t>print ("X=%c Y=%f Z</a:t>
              </a:r>
              <a:r>
                <a:rPr lang="en-US" sz="1590" dirty="0" smtClean="0">
                  <a:solidFill>
                    <a:srgbClr val="FFD966"/>
                  </a:solidFill>
                  <a:latin typeface="Arial" panose="020B0604020202020204" pitchFamily="34" charset="0"/>
                  <a:cs typeface="Arial" panose="020B0604020202020204" pitchFamily="34" charset="0"/>
                </a:rPr>
                <a:t>=%d" </a:t>
              </a:r>
              <a:r>
                <a:rPr lang="en-US" sz="1590" dirty="0">
                  <a:solidFill>
                    <a:srgbClr val="FFD966"/>
                  </a:solidFill>
                  <a:latin typeface="Arial" panose="020B0604020202020204" pitchFamily="34" charset="0"/>
                  <a:cs typeface="Arial" panose="020B0604020202020204" pitchFamily="34" charset="0"/>
                </a:rPr>
                <a:t>% (X,Y,Z))</a:t>
              </a:r>
            </a:p>
            <a:p>
              <a:pPr>
                <a:lnSpc>
                  <a:spcPct val="105000"/>
                </a:lnSpc>
              </a:pPr>
              <a:r>
                <a:rPr lang="en-US" sz="1590" dirty="0">
                  <a:solidFill>
                    <a:srgbClr val="FFD966"/>
                  </a:solidFill>
                  <a:latin typeface="Arial" panose="020B0604020202020204" pitchFamily="34" charset="0"/>
                  <a:cs typeface="Arial" panose="020B0604020202020204" pitchFamily="34" charset="0"/>
                </a:rPr>
                <a:t>Z=Y</a:t>
              </a:r>
            </a:p>
            <a:p>
              <a:pPr>
                <a:lnSpc>
                  <a:spcPct val="105000"/>
                </a:lnSpc>
              </a:pPr>
              <a:r>
                <a:rPr lang="en-US" sz="1590" dirty="0">
                  <a:solidFill>
                    <a:srgbClr val="FFD966"/>
                  </a:solidFill>
                  <a:latin typeface="Arial" panose="020B0604020202020204" pitchFamily="34" charset="0"/>
                  <a:cs typeface="Arial" panose="020B0604020202020204" pitchFamily="34" charset="0"/>
                </a:rPr>
                <a:t>print ("X=%c Y=%f Z</a:t>
              </a:r>
              <a:r>
                <a:rPr lang="en-US" sz="1590" dirty="0" smtClean="0">
                  <a:solidFill>
                    <a:srgbClr val="FFD966"/>
                  </a:solidFill>
                  <a:latin typeface="Arial" panose="020B0604020202020204" pitchFamily="34" charset="0"/>
                  <a:cs typeface="Arial" panose="020B0604020202020204" pitchFamily="34" charset="0"/>
                </a:rPr>
                <a:t>=%d" </a:t>
              </a:r>
              <a:r>
                <a:rPr lang="en-US" sz="1590" dirty="0">
                  <a:solidFill>
                    <a:srgbClr val="FFD966"/>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1" name="Rounded Rectangular Callout 50"/>
          <p:cNvSpPr/>
          <p:nvPr/>
        </p:nvSpPr>
        <p:spPr>
          <a:xfrm>
            <a:off x="296249" y="1472664"/>
            <a:ext cx="4563072" cy="587141"/>
          </a:xfrm>
          <a:prstGeom prst="wedgeRoundRectCallout">
            <a:avLst>
              <a:gd name="adj1" fmla="val 64326"/>
              <a:gd name="adj2" fmla="val -1450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it’s a much smaller program.</a:t>
            </a:r>
          </a:p>
        </p:txBody>
      </p:sp>
      <p:sp>
        <p:nvSpPr>
          <p:cNvPr id="10" name="Left Brace 9"/>
          <p:cNvSpPr/>
          <p:nvPr/>
        </p:nvSpPr>
        <p:spPr>
          <a:xfrm>
            <a:off x="5680859" y="304801"/>
            <a:ext cx="411245" cy="2808050"/>
          </a:xfrm>
          <a:prstGeom prst="leftBrace">
            <a:avLst>
              <a:gd name="adj1" fmla="val 77114"/>
              <a:gd name="adj2" fmla="val 49102"/>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54" name="Rectangle 53"/>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14" name="Rectangle 1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8706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strVal val="#ppt_h"/>
                                          </p:val>
                                        </p:tav>
                                        <p:tav tm="100000">
                                          <p:val>
                                            <p:strVal val="#ppt_h"/>
                                          </p:val>
                                        </p:tav>
                                      </p:tavLst>
                                    </p:anim>
                                  </p:childTnLst>
                                </p:cTn>
                              </p:par>
                              <p:par>
                                <p:cTn id="12" presetID="16" presetClass="emph" presetSubtype="0" fill="hold" nodeType="withEffect">
                                  <p:stCondLst>
                                    <p:cond delay="0"/>
                                  </p:stCondLst>
                                  <p:childTnLst>
                                    <p:set>
                                      <p:cBhvr override="childStyle">
                                        <p:cTn id="13" dur="2000" fill="hold"/>
                                        <p:tgtEl>
                                          <p:spTgt spid="14">
                                            <p:txEl>
                                              <p:pRg st="0" end="0"/>
                                            </p:txEl>
                                          </p:spTgt>
                                        </p:tgtEl>
                                        <p:attrNameLst>
                                          <p:attrName>style.color</p:attrName>
                                        </p:attrNameLst>
                                      </p:cBhvr>
                                      <p:to>
                                        <p:clrVal>
                                          <a:srgbClr val="7FBF7F"/>
                                        </p:clrVal>
                                      </p:to>
                                    </p:set>
                                    <p:set>
                                      <p:cBhvr>
                                        <p:cTn id="14" dur="2000" fill="hold"/>
                                        <p:tgtEl>
                                          <p:spTgt spid="14">
                                            <p:txEl>
                                              <p:pRg st="0" end="0"/>
                                            </p:txEl>
                                          </p:spTgt>
                                        </p:tgtEl>
                                        <p:attrNameLst>
                                          <p:attrName>fillcolor</p:attrName>
                                        </p:attrNameLst>
                                      </p:cBhvr>
                                      <p:to>
                                        <p:clrVal>
                                          <a:srgbClr val="7FBF7F"/>
                                        </p:clrVal>
                                      </p:to>
                                    </p:set>
                                    <p:set>
                                      <p:cBhvr>
                                        <p:cTn id="15" dur="2000" fill="hold"/>
                                        <p:tgtEl>
                                          <p:spTgt spid="14">
                                            <p:txEl>
                                              <p:pRg st="0" end="0"/>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4">
                                            <p:txEl>
                                              <p:pRg st="1" end="1"/>
                                            </p:txEl>
                                          </p:spTgt>
                                        </p:tgtEl>
                                        <p:attrNameLst>
                                          <p:attrName>style.color</p:attrName>
                                        </p:attrNameLst>
                                      </p:cBhvr>
                                      <p:to>
                                        <p:clrVal>
                                          <a:srgbClr val="7FBF7F"/>
                                        </p:clrVal>
                                      </p:to>
                                    </p:set>
                                    <p:set>
                                      <p:cBhvr>
                                        <p:cTn id="18" dur="2000" fill="hold"/>
                                        <p:tgtEl>
                                          <p:spTgt spid="14">
                                            <p:txEl>
                                              <p:pRg st="1" end="1"/>
                                            </p:txEl>
                                          </p:spTgt>
                                        </p:tgtEl>
                                        <p:attrNameLst>
                                          <p:attrName>fillcolor</p:attrName>
                                        </p:attrNameLst>
                                      </p:cBhvr>
                                      <p:to>
                                        <p:clrVal>
                                          <a:srgbClr val="7FBF7F"/>
                                        </p:clrVal>
                                      </p:to>
                                    </p:set>
                                    <p:set>
                                      <p:cBhvr>
                                        <p:cTn id="19" dur="2000" fill="hold"/>
                                        <p:tgtEl>
                                          <p:spTgt spid="14">
                                            <p:txEl>
                                              <p:pRg st="1" end="1"/>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4">
                                            <p:txEl>
                                              <p:pRg st="2" end="2"/>
                                            </p:txEl>
                                          </p:spTgt>
                                        </p:tgtEl>
                                        <p:attrNameLst>
                                          <p:attrName>style.color</p:attrName>
                                        </p:attrNameLst>
                                      </p:cBhvr>
                                      <p:to>
                                        <p:clrVal>
                                          <a:srgbClr val="7FBF7F"/>
                                        </p:clrVal>
                                      </p:to>
                                    </p:set>
                                    <p:set>
                                      <p:cBhvr>
                                        <p:cTn id="22" dur="2000" fill="hold"/>
                                        <p:tgtEl>
                                          <p:spTgt spid="14">
                                            <p:txEl>
                                              <p:pRg st="2" end="2"/>
                                            </p:txEl>
                                          </p:spTgt>
                                        </p:tgtEl>
                                        <p:attrNameLst>
                                          <p:attrName>fillcolor</p:attrName>
                                        </p:attrNameLst>
                                      </p:cBhvr>
                                      <p:to>
                                        <p:clrVal>
                                          <a:srgbClr val="7FBF7F"/>
                                        </p:clrVal>
                                      </p:to>
                                    </p:set>
                                    <p:set>
                                      <p:cBhvr>
                                        <p:cTn id="23" dur="2000" fill="hold"/>
                                        <p:tgtEl>
                                          <p:spTgt spid="14">
                                            <p:txEl>
                                              <p:pRg st="2" end="2"/>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4">
                                            <p:txEl>
                                              <p:pRg st="3" end="3"/>
                                            </p:txEl>
                                          </p:spTgt>
                                        </p:tgtEl>
                                        <p:attrNameLst>
                                          <p:attrName>style.color</p:attrName>
                                        </p:attrNameLst>
                                      </p:cBhvr>
                                      <p:to>
                                        <p:clrVal>
                                          <a:srgbClr val="7FBF7F"/>
                                        </p:clrVal>
                                      </p:to>
                                    </p:set>
                                    <p:set>
                                      <p:cBhvr>
                                        <p:cTn id="26" dur="2000" fill="hold"/>
                                        <p:tgtEl>
                                          <p:spTgt spid="14">
                                            <p:txEl>
                                              <p:pRg st="3" end="3"/>
                                            </p:txEl>
                                          </p:spTgt>
                                        </p:tgtEl>
                                        <p:attrNameLst>
                                          <p:attrName>fillcolor</p:attrName>
                                        </p:attrNameLst>
                                      </p:cBhvr>
                                      <p:to>
                                        <p:clrVal>
                                          <a:srgbClr val="7FBF7F"/>
                                        </p:clrVal>
                                      </p:to>
                                    </p:set>
                                    <p:set>
                                      <p:cBhvr>
                                        <p:cTn id="27" dur="2000" fill="hold"/>
                                        <p:tgtEl>
                                          <p:spTgt spid="14">
                                            <p:txEl>
                                              <p:pRg st="3" end="3"/>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4">
                                            <p:txEl>
                                              <p:pRg st="4" end="4"/>
                                            </p:txEl>
                                          </p:spTgt>
                                        </p:tgtEl>
                                        <p:attrNameLst>
                                          <p:attrName>style.color</p:attrName>
                                        </p:attrNameLst>
                                      </p:cBhvr>
                                      <p:to>
                                        <p:clrVal>
                                          <a:srgbClr val="7FBF7F"/>
                                        </p:clrVal>
                                      </p:to>
                                    </p:set>
                                    <p:set>
                                      <p:cBhvr>
                                        <p:cTn id="30" dur="2000" fill="hold"/>
                                        <p:tgtEl>
                                          <p:spTgt spid="14">
                                            <p:txEl>
                                              <p:pRg st="4" end="4"/>
                                            </p:txEl>
                                          </p:spTgt>
                                        </p:tgtEl>
                                        <p:attrNameLst>
                                          <p:attrName>fillcolor</p:attrName>
                                        </p:attrNameLst>
                                      </p:cBhvr>
                                      <p:to>
                                        <p:clrVal>
                                          <a:srgbClr val="7FBF7F"/>
                                        </p:clrVal>
                                      </p:to>
                                    </p:set>
                                    <p:set>
                                      <p:cBhvr>
                                        <p:cTn id="31" dur="2000" fill="hold"/>
                                        <p:tgtEl>
                                          <p:spTgt spid="14">
                                            <p:txEl>
                                              <p:pRg st="4" end="4"/>
                                            </p:txEl>
                                          </p:spTgt>
                                        </p:tgtEl>
                                        <p:attrNameLst>
                                          <p:attrName>fill.type</p:attrName>
                                        </p:attrNameLst>
                                      </p:cBhvr>
                                      <p:to>
                                        <p:strVal val="solid"/>
                                      </p:to>
                                    </p:set>
                                  </p:childTnLst>
                                </p:cTn>
                              </p:par>
                              <p:par>
                                <p:cTn id="32" presetID="16" presetClass="emph" presetSubtype="0" fill="hold" nodeType="withEffect">
                                  <p:stCondLst>
                                    <p:cond delay="0"/>
                                  </p:stCondLst>
                                  <p:childTnLst>
                                    <p:set>
                                      <p:cBhvr override="childStyle">
                                        <p:cTn id="33" dur="2000" fill="hold"/>
                                        <p:tgtEl>
                                          <p:spTgt spid="14">
                                            <p:txEl>
                                              <p:pRg st="5" end="5"/>
                                            </p:txEl>
                                          </p:spTgt>
                                        </p:tgtEl>
                                        <p:attrNameLst>
                                          <p:attrName>style.color</p:attrName>
                                        </p:attrNameLst>
                                      </p:cBhvr>
                                      <p:to>
                                        <p:clrVal>
                                          <a:srgbClr val="7FBF7F"/>
                                        </p:clrVal>
                                      </p:to>
                                    </p:set>
                                    <p:set>
                                      <p:cBhvr>
                                        <p:cTn id="34" dur="2000" fill="hold"/>
                                        <p:tgtEl>
                                          <p:spTgt spid="14">
                                            <p:txEl>
                                              <p:pRg st="5" end="5"/>
                                            </p:txEl>
                                          </p:spTgt>
                                        </p:tgtEl>
                                        <p:attrNameLst>
                                          <p:attrName>fillcolor</p:attrName>
                                        </p:attrNameLst>
                                      </p:cBhvr>
                                      <p:to>
                                        <p:clrVal>
                                          <a:srgbClr val="7FBF7F"/>
                                        </p:clrVal>
                                      </p:to>
                                    </p:set>
                                    <p:set>
                                      <p:cBhvr>
                                        <p:cTn id="35" dur="2000" fill="hold"/>
                                        <p:tgtEl>
                                          <p:spTgt spid="1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a:t>
              </a:r>
              <a:r>
                <a:rPr lang="en-US" sz="1590" dirty="0">
                  <a:solidFill>
                    <a:srgbClr val="FFD966"/>
                  </a:solidFill>
                  <a:latin typeface="Arial" panose="020B0604020202020204" pitchFamily="34" charset="0"/>
                  <a:cs typeface="Arial" panose="020B0604020202020204" pitchFamily="34" charset="0"/>
                </a:rPr>
                <a:t>X=%c Y=%f Z</a:t>
              </a:r>
              <a:r>
                <a:rPr lang="en-US" sz="1590" dirty="0" smtClean="0">
                  <a:solidFill>
                    <a:srgbClr val="FFD966"/>
                  </a:solidFill>
                  <a:latin typeface="Arial" panose="020B0604020202020204" pitchFamily="34" charset="0"/>
                  <a:cs typeface="Arial" panose="020B0604020202020204" pitchFamily="34" charset="0"/>
                </a:rPr>
                <a:t>=%d</a:t>
              </a:r>
              <a:r>
                <a:rPr lang="en-US" sz="1590" dirty="0" smtClean="0">
                  <a:solidFill>
                    <a:srgbClr val="FF99CC"/>
                  </a:solidFill>
                  <a:latin typeface="Arial" panose="020B0604020202020204" pitchFamily="34" charset="0"/>
                  <a:cs typeface="Arial" panose="020B0604020202020204" pitchFamily="34" charset="0"/>
                </a:rPr>
                <a:t>"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2" name="Rounded Rectangular Callout 51"/>
          <p:cNvSpPr/>
          <p:nvPr/>
        </p:nvSpPr>
        <p:spPr>
          <a:xfrm>
            <a:off x="296250" y="1600201"/>
            <a:ext cx="5243857" cy="613610"/>
          </a:xfrm>
          <a:prstGeom prst="wedgeRoundRectCallout">
            <a:avLst>
              <a:gd name="adj1" fmla="val 71335"/>
              <a:gd name="adj2" fmla="val 7069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226" spc="-10" dirty="0">
                <a:solidFill>
                  <a:srgbClr val="0033CC"/>
                </a:solidFill>
              </a:rPr>
              <a:t>Notice: you can use C-style print formatting.</a:t>
            </a:r>
          </a:p>
        </p:txBody>
      </p:sp>
      <p:sp>
        <p:nvSpPr>
          <p:cNvPr id="57" name="Rectangle 56"/>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13" name="Rectangle 12"/>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42264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randombar(horizontal)">
                                      <p:cBhvr>
                                        <p:cTn id="7" dur="500"/>
                                        <p:tgtEl>
                                          <p:spTgt spid="52"/>
                                        </p:tgtEl>
                                      </p:cBhvr>
                                    </p:animEffect>
                                  </p:childTnLst>
                                </p:cTn>
                              </p:par>
                              <p:par>
                                <p:cTn id="8" presetID="16" presetClass="emph" presetSubtype="0" fill="hold" nodeType="withEffect">
                                  <p:stCondLst>
                                    <p:cond delay="0"/>
                                  </p:stCondLst>
                                  <p:childTnLst>
                                    <p:set>
                                      <p:cBhvr override="childStyle">
                                        <p:cTn id="9" dur="2000" fill="hold"/>
                                        <p:tgtEl>
                                          <p:spTgt spid="13">
                                            <p:txEl>
                                              <p:pRg st="0" end="0"/>
                                            </p:txEl>
                                          </p:spTgt>
                                        </p:tgtEl>
                                        <p:attrNameLst>
                                          <p:attrName>style.color</p:attrName>
                                        </p:attrNameLst>
                                      </p:cBhvr>
                                      <p:to>
                                        <p:clrVal>
                                          <a:srgbClr val="7FBF7F"/>
                                        </p:clrVal>
                                      </p:to>
                                    </p:set>
                                    <p:set>
                                      <p:cBhvr>
                                        <p:cTn id="10" dur="2000" fill="hold"/>
                                        <p:tgtEl>
                                          <p:spTgt spid="13">
                                            <p:txEl>
                                              <p:pRg st="0" end="0"/>
                                            </p:txEl>
                                          </p:spTgt>
                                        </p:tgtEl>
                                        <p:attrNameLst>
                                          <p:attrName>fillcolor</p:attrName>
                                        </p:attrNameLst>
                                      </p:cBhvr>
                                      <p:to>
                                        <p:clrVal>
                                          <a:srgbClr val="7FBF7F"/>
                                        </p:clrVal>
                                      </p:to>
                                    </p:set>
                                    <p:set>
                                      <p:cBhvr>
                                        <p:cTn id="11" dur="2000" fill="hold"/>
                                        <p:tgtEl>
                                          <p:spTgt spid="13">
                                            <p:txEl>
                                              <p:pRg st="0" end="0"/>
                                            </p:txEl>
                                          </p:spTgt>
                                        </p:tgtEl>
                                        <p:attrNameLst>
                                          <p:attrName>fill.type</p:attrName>
                                        </p:attrNameLst>
                                      </p:cBhvr>
                                      <p:to>
                                        <p:strVal val="solid"/>
                                      </p:to>
                                    </p:set>
                                  </p:childTnLst>
                                </p:cTn>
                              </p:par>
                              <p:par>
                                <p:cTn id="12" presetID="16" presetClass="emph" presetSubtype="0" fill="hold" nodeType="withEffect">
                                  <p:stCondLst>
                                    <p:cond delay="0"/>
                                  </p:stCondLst>
                                  <p:childTnLst>
                                    <p:set>
                                      <p:cBhvr override="childStyle">
                                        <p:cTn id="13" dur="2000" fill="hold"/>
                                        <p:tgtEl>
                                          <p:spTgt spid="13">
                                            <p:txEl>
                                              <p:pRg st="1" end="1"/>
                                            </p:txEl>
                                          </p:spTgt>
                                        </p:tgtEl>
                                        <p:attrNameLst>
                                          <p:attrName>style.color</p:attrName>
                                        </p:attrNameLst>
                                      </p:cBhvr>
                                      <p:to>
                                        <p:clrVal>
                                          <a:srgbClr val="7FBF7F"/>
                                        </p:clrVal>
                                      </p:to>
                                    </p:set>
                                    <p:set>
                                      <p:cBhvr>
                                        <p:cTn id="14" dur="2000" fill="hold"/>
                                        <p:tgtEl>
                                          <p:spTgt spid="13">
                                            <p:txEl>
                                              <p:pRg st="1" end="1"/>
                                            </p:txEl>
                                          </p:spTgt>
                                        </p:tgtEl>
                                        <p:attrNameLst>
                                          <p:attrName>fillcolor</p:attrName>
                                        </p:attrNameLst>
                                      </p:cBhvr>
                                      <p:to>
                                        <p:clrVal>
                                          <a:srgbClr val="7FBF7F"/>
                                        </p:clrVal>
                                      </p:to>
                                    </p:set>
                                    <p:set>
                                      <p:cBhvr>
                                        <p:cTn id="15" dur="2000" fill="hold"/>
                                        <p:tgtEl>
                                          <p:spTgt spid="13">
                                            <p:txEl>
                                              <p:pRg st="1" end="1"/>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3">
                                            <p:txEl>
                                              <p:pRg st="2" end="2"/>
                                            </p:txEl>
                                          </p:spTgt>
                                        </p:tgtEl>
                                        <p:attrNameLst>
                                          <p:attrName>style.color</p:attrName>
                                        </p:attrNameLst>
                                      </p:cBhvr>
                                      <p:to>
                                        <p:clrVal>
                                          <a:srgbClr val="7FBF7F"/>
                                        </p:clrVal>
                                      </p:to>
                                    </p:set>
                                    <p:set>
                                      <p:cBhvr>
                                        <p:cTn id="18" dur="2000" fill="hold"/>
                                        <p:tgtEl>
                                          <p:spTgt spid="13">
                                            <p:txEl>
                                              <p:pRg st="2" end="2"/>
                                            </p:txEl>
                                          </p:spTgt>
                                        </p:tgtEl>
                                        <p:attrNameLst>
                                          <p:attrName>fillcolor</p:attrName>
                                        </p:attrNameLst>
                                      </p:cBhvr>
                                      <p:to>
                                        <p:clrVal>
                                          <a:srgbClr val="7FBF7F"/>
                                        </p:clrVal>
                                      </p:to>
                                    </p:set>
                                    <p:set>
                                      <p:cBhvr>
                                        <p:cTn id="19" dur="2000" fill="hold"/>
                                        <p:tgtEl>
                                          <p:spTgt spid="13">
                                            <p:txEl>
                                              <p:pRg st="2" end="2"/>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3">
                                            <p:txEl>
                                              <p:pRg st="3" end="3"/>
                                            </p:txEl>
                                          </p:spTgt>
                                        </p:tgtEl>
                                        <p:attrNameLst>
                                          <p:attrName>style.color</p:attrName>
                                        </p:attrNameLst>
                                      </p:cBhvr>
                                      <p:to>
                                        <p:clrVal>
                                          <a:srgbClr val="7FBF7F"/>
                                        </p:clrVal>
                                      </p:to>
                                    </p:set>
                                    <p:set>
                                      <p:cBhvr>
                                        <p:cTn id="22" dur="2000" fill="hold"/>
                                        <p:tgtEl>
                                          <p:spTgt spid="13">
                                            <p:txEl>
                                              <p:pRg st="3" end="3"/>
                                            </p:txEl>
                                          </p:spTgt>
                                        </p:tgtEl>
                                        <p:attrNameLst>
                                          <p:attrName>fillcolor</p:attrName>
                                        </p:attrNameLst>
                                      </p:cBhvr>
                                      <p:to>
                                        <p:clrVal>
                                          <a:srgbClr val="7FBF7F"/>
                                        </p:clrVal>
                                      </p:to>
                                    </p:set>
                                    <p:set>
                                      <p:cBhvr>
                                        <p:cTn id="23" dur="2000" fill="hold"/>
                                        <p:tgtEl>
                                          <p:spTgt spid="13">
                                            <p:txEl>
                                              <p:pRg st="3" end="3"/>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3">
                                            <p:txEl>
                                              <p:pRg st="4" end="4"/>
                                            </p:txEl>
                                          </p:spTgt>
                                        </p:tgtEl>
                                        <p:attrNameLst>
                                          <p:attrName>style.color</p:attrName>
                                        </p:attrNameLst>
                                      </p:cBhvr>
                                      <p:to>
                                        <p:clrVal>
                                          <a:srgbClr val="7FBF7F"/>
                                        </p:clrVal>
                                      </p:to>
                                    </p:set>
                                    <p:set>
                                      <p:cBhvr>
                                        <p:cTn id="26" dur="2000" fill="hold"/>
                                        <p:tgtEl>
                                          <p:spTgt spid="13">
                                            <p:txEl>
                                              <p:pRg st="4" end="4"/>
                                            </p:txEl>
                                          </p:spTgt>
                                        </p:tgtEl>
                                        <p:attrNameLst>
                                          <p:attrName>fillcolor</p:attrName>
                                        </p:attrNameLst>
                                      </p:cBhvr>
                                      <p:to>
                                        <p:clrVal>
                                          <a:srgbClr val="7FBF7F"/>
                                        </p:clrVal>
                                      </p:to>
                                    </p:set>
                                    <p:set>
                                      <p:cBhvr>
                                        <p:cTn id="27" dur="2000" fill="hold"/>
                                        <p:tgtEl>
                                          <p:spTgt spid="13">
                                            <p:txEl>
                                              <p:pRg st="4" end="4"/>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3">
                                            <p:txEl>
                                              <p:pRg st="5" end="5"/>
                                            </p:txEl>
                                          </p:spTgt>
                                        </p:tgtEl>
                                        <p:attrNameLst>
                                          <p:attrName>style.color</p:attrName>
                                        </p:attrNameLst>
                                      </p:cBhvr>
                                      <p:to>
                                        <p:clrVal>
                                          <a:srgbClr val="7FBF7F"/>
                                        </p:clrVal>
                                      </p:to>
                                    </p:set>
                                    <p:set>
                                      <p:cBhvr>
                                        <p:cTn id="30" dur="2000" fill="hold"/>
                                        <p:tgtEl>
                                          <p:spTgt spid="13">
                                            <p:txEl>
                                              <p:pRg st="5" end="5"/>
                                            </p:txEl>
                                          </p:spTgt>
                                        </p:tgtEl>
                                        <p:attrNameLst>
                                          <p:attrName>fillcolor</p:attrName>
                                        </p:attrNameLst>
                                      </p:cBhvr>
                                      <p:to>
                                        <p:clrVal>
                                          <a:srgbClr val="7FBF7F"/>
                                        </p:clrVal>
                                      </p:to>
                                    </p:set>
                                    <p:set>
                                      <p:cBhvr>
                                        <p:cTn id="31" dur="2000" fill="hold"/>
                                        <p:tgtEl>
                                          <p:spTgt spid="1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rgbClr val="7030A0"/>
                </a:solidFill>
                <a:latin typeface="Consolas" panose="020B0609020204030204" pitchFamily="49" charset="0"/>
                <a:cs typeface="Consolas" panose="020B0609020204030204" pitchFamily="49" charset="0"/>
              </a:rPr>
              <a:t>Z-&gt;</a:t>
            </a:r>
            <a:r>
              <a:rPr lang="en-US" sz="1431" dirty="0" err="1">
                <a:solidFill>
                  <a:srgbClr val="7030A0"/>
                </a:solidFill>
                <a:latin typeface="Consolas" panose="020B0609020204030204" pitchFamily="49" charset="0"/>
                <a:cs typeface="Consolas" panose="020B0609020204030204" pitchFamily="49" charset="0"/>
              </a:rPr>
              <a:t>i</a:t>
            </a:r>
            <a:r>
              <a:rPr lang="en-US" sz="1431" dirty="0">
                <a:solidFill>
                  <a:srgbClr val="7030A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7597" y="-1"/>
              <a:ext cx="4735885"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D966"/>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3" name="Rounded Rectangular Callout 52"/>
          <p:cNvSpPr/>
          <p:nvPr/>
        </p:nvSpPr>
        <p:spPr>
          <a:xfrm>
            <a:off x="298096" y="2812014"/>
            <a:ext cx="5242010" cy="709719"/>
          </a:xfrm>
          <a:prstGeom prst="wedgeRoundRectCallout">
            <a:avLst>
              <a:gd name="adj1" fmla="val 60799"/>
              <a:gd name="adj2" fmla="val -4833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Z is becoming a float type here </a:t>
            </a:r>
            <a:r>
              <a:rPr lang="en-US" sz="2226" spc="-80" dirty="0">
                <a:solidFill>
                  <a:srgbClr val="0033CC"/>
                </a:solidFill>
              </a:rPr>
              <a:t>(unlike </a:t>
            </a:r>
            <a:r>
              <a:rPr lang="en-US" sz="2226" spc="-80" dirty="0">
                <a:solidFill>
                  <a:srgbClr val="7030A0"/>
                </a:solidFill>
              </a:rPr>
              <a:t>what happened here </a:t>
            </a:r>
            <a:r>
              <a:rPr lang="en-US" sz="2226" spc="-80" dirty="0">
                <a:solidFill>
                  <a:srgbClr val="0033CC"/>
                </a:solidFill>
              </a:rPr>
              <a:t>in the C program).</a:t>
            </a:r>
          </a:p>
        </p:txBody>
      </p:sp>
      <p:cxnSp>
        <p:nvCxnSpPr>
          <p:cNvPr id="12" name="Straight Arrow Connector 11"/>
          <p:cNvCxnSpPr/>
          <p:nvPr/>
        </p:nvCxnSpPr>
        <p:spPr>
          <a:xfrm flipH="1">
            <a:off x="707010" y="3454327"/>
            <a:ext cx="2406173" cy="255054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42584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randombar(horizontal)">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16" presetClass="emph" presetSubtype="0" fill="hold" nodeType="withEffect">
                                  <p:stCondLst>
                                    <p:cond delay="0"/>
                                  </p:stCondLst>
                                  <p:childTnLst>
                                    <p:set>
                                      <p:cBhvr override="childStyle">
                                        <p:cTn id="13" dur="2000" fill="hold"/>
                                        <p:tgtEl>
                                          <p:spTgt spid="14">
                                            <p:txEl>
                                              <p:pRg st="0" end="0"/>
                                            </p:txEl>
                                          </p:spTgt>
                                        </p:tgtEl>
                                        <p:attrNameLst>
                                          <p:attrName>style.color</p:attrName>
                                        </p:attrNameLst>
                                      </p:cBhvr>
                                      <p:to>
                                        <p:clrVal>
                                          <a:srgbClr val="7FBF7F"/>
                                        </p:clrVal>
                                      </p:to>
                                    </p:set>
                                    <p:set>
                                      <p:cBhvr>
                                        <p:cTn id="14" dur="2000" fill="hold"/>
                                        <p:tgtEl>
                                          <p:spTgt spid="14">
                                            <p:txEl>
                                              <p:pRg st="0" end="0"/>
                                            </p:txEl>
                                          </p:spTgt>
                                        </p:tgtEl>
                                        <p:attrNameLst>
                                          <p:attrName>fillcolor</p:attrName>
                                        </p:attrNameLst>
                                      </p:cBhvr>
                                      <p:to>
                                        <p:clrVal>
                                          <a:srgbClr val="7FBF7F"/>
                                        </p:clrVal>
                                      </p:to>
                                    </p:set>
                                    <p:set>
                                      <p:cBhvr>
                                        <p:cTn id="15" dur="2000" fill="hold"/>
                                        <p:tgtEl>
                                          <p:spTgt spid="14">
                                            <p:txEl>
                                              <p:pRg st="0" end="0"/>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4">
                                            <p:txEl>
                                              <p:pRg st="1" end="1"/>
                                            </p:txEl>
                                          </p:spTgt>
                                        </p:tgtEl>
                                        <p:attrNameLst>
                                          <p:attrName>style.color</p:attrName>
                                        </p:attrNameLst>
                                      </p:cBhvr>
                                      <p:to>
                                        <p:clrVal>
                                          <a:srgbClr val="7FBF7F"/>
                                        </p:clrVal>
                                      </p:to>
                                    </p:set>
                                    <p:set>
                                      <p:cBhvr>
                                        <p:cTn id="18" dur="2000" fill="hold"/>
                                        <p:tgtEl>
                                          <p:spTgt spid="14">
                                            <p:txEl>
                                              <p:pRg st="1" end="1"/>
                                            </p:txEl>
                                          </p:spTgt>
                                        </p:tgtEl>
                                        <p:attrNameLst>
                                          <p:attrName>fillcolor</p:attrName>
                                        </p:attrNameLst>
                                      </p:cBhvr>
                                      <p:to>
                                        <p:clrVal>
                                          <a:srgbClr val="7FBF7F"/>
                                        </p:clrVal>
                                      </p:to>
                                    </p:set>
                                    <p:set>
                                      <p:cBhvr>
                                        <p:cTn id="19" dur="2000" fill="hold"/>
                                        <p:tgtEl>
                                          <p:spTgt spid="14">
                                            <p:txEl>
                                              <p:pRg st="1" end="1"/>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4">
                                            <p:txEl>
                                              <p:pRg st="2" end="2"/>
                                            </p:txEl>
                                          </p:spTgt>
                                        </p:tgtEl>
                                        <p:attrNameLst>
                                          <p:attrName>style.color</p:attrName>
                                        </p:attrNameLst>
                                      </p:cBhvr>
                                      <p:to>
                                        <p:clrVal>
                                          <a:srgbClr val="7FBF7F"/>
                                        </p:clrVal>
                                      </p:to>
                                    </p:set>
                                    <p:set>
                                      <p:cBhvr>
                                        <p:cTn id="22" dur="2000" fill="hold"/>
                                        <p:tgtEl>
                                          <p:spTgt spid="14">
                                            <p:txEl>
                                              <p:pRg st="2" end="2"/>
                                            </p:txEl>
                                          </p:spTgt>
                                        </p:tgtEl>
                                        <p:attrNameLst>
                                          <p:attrName>fillcolor</p:attrName>
                                        </p:attrNameLst>
                                      </p:cBhvr>
                                      <p:to>
                                        <p:clrVal>
                                          <a:srgbClr val="7FBF7F"/>
                                        </p:clrVal>
                                      </p:to>
                                    </p:set>
                                    <p:set>
                                      <p:cBhvr>
                                        <p:cTn id="23" dur="2000" fill="hold"/>
                                        <p:tgtEl>
                                          <p:spTgt spid="14">
                                            <p:txEl>
                                              <p:pRg st="2" end="2"/>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4">
                                            <p:txEl>
                                              <p:pRg st="3" end="3"/>
                                            </p:txEl>
                                          </p:spTgt>
                                        </p:tgtEl>
                                        <p:attrNameLst>
                                          <p:attrName>style.color</p:attrName>
                                        </p:attrNameLst>
                                      </p:cBhvr>
                                      <p:to>
                                        <p:clrVal>
                                          <a:srgbClr val="7FBF7F"/>
                                        </p:clrVal>
                                      </p:to>
                                    </p:set>
                                    <p:set>
                                      <p:cBhvr>
                                        <p:cTn id="26" dur="2000" fill="hold"/>
                                        <p:tgtEl>
                                          <p:spTgt spid="14">
                                            <p:txEl>
                                              <p:pRg st="3" end="3"/>
                                            </p:txEl>
                                          </p:spTgt>
                                        </p:tgtEl>
                                        <p:attrNameLst>
                                          <p:attrName>fillcolor</p:attrName>
                                        </p:attrNameLst>
                                      </p:cBhvr>
                                      <p:to>
                                        <p:clrVal>
                                          <a:srgbClr val="7FBF7F"/>
                                        </p:clrVal>
                                      </p:to>
                                    </p:set>
                                    <p:set>
                                      <p:cBhvr>
                                        <p:cTn id="27" dur="2000" fill="hold"/>
                                        <p:tgtEl>
                                          <p:spTgt spid="14">
                                            <p:txEl>
                                              <p:pRg st="3" end="3"/>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4">
                                            <p:txEl>
                                              <p:pRg st="4" end="4"/>
                                            </p:txEl>
                                          </p:spTgt>
                                        </p:tgtEl>
                                        <p:attrNameLst>
                                          <p:attrName>style.color</p:attrName>
                                        </p:attrNameLst>
                                      </p:cBhvr>
                                      <p:to>
                                        <p:clrVal>
                                          <a:srgbClr val="7FBF7F"/>
                                        </p:clrVal>
                                      </p:to>
                                    </p:set>
                                    <p:set>
                                      <p:cBhvr>
                                        <p:cTn id="30" dur="2000" fill="hold"/>
                                        <p:tgtEl>
                                          <p:spTgt spid="14">
                                            <p:txEl>
                                              <p:pRg st="4" end="4"/>
                                            </p:txEl>
                                          </p:spTgt>
                                        </p:tgtEl>
                                        <p:attrNameLst>
                                          <p:attrName>fillcolor</p:attrName>
                                        </p:attrNameLst>
                                      </p:cBhvr>
                                      <p:to>
                                        <p:clrVal>
                                          <a:srgbClr val="7FBF7F"/>
                                        </p:clrVal>
                                      </p:to>
                                    </p:set>
                                    <p:set>
                                      <p:cBhvr>
                                        <p:cTn id="31" dur="2000" fill="hold"/>
                                        <p:tgtEl>
                                          <p:spTgt spid="14">
                                            <p:txEl>
                                              <p:pRg st="4" end="4"/>
                                            </p:txEl>
                                          </p:spTgt>
                                        </p:tgtEl>
                                        <p:attrNameLst>
                                          <p:attrName>fill.type</p:attrName>
                                        </p:attrNameLst>
                                      </p:cBhvr>
                                      <p:to>
                                        <p:strVal val="solid"/>
                                      </p:to>
                                    </p:set>
                                  </p:childTnLst>
                                </p:cTn>
                              </p:par>
                              <p:par>
                                <p:cTn id="32" presetID="16" presetClass="emph" presetSubtype="0" fill="hold" nodeType="withEffect">
                                  <p:stCondLst>
                                    <p:cond delay="0"/>
                                  </p:stCondLst>
                                  <p:childTnLst>
                                    <p:set>
                                      <p:cBhvr override="childStyle">
                                        <p:cTn id="33" dur="2000" fill="hold"/>
                                        <p:tgtEl>
                                          <p:spTgt spid="14">
                                            <p:txEl>
                                              <p:pRg st="5" end="5"/>
                                            </p:txEl>
                                          </p:spTgt>
                                        </p:tgtEl>
                                        <p:attrNameLst>
                                          <p:attrName>style.color</p:attrName>
                                        </p:attrNameLst>
                                      </p:cBhvr>
                                      <p:to>
                                        <p:clrVal>
                                          <a:srgbClr val="7FBF7F"/>
                                        </p:clrVal>
                                      </p:to>
                                    </p:set>
                                    <p:set>
                                      <p:cBhvr>
                                        <p:cTn id="34" dur="2000" fill="hold"/>
                                        <p:tgtEl>
                                          <p:spTgt spid="14">
                                            <p:txEl>
                                              <p:pRg st="5" end="5"/>
                                            </p:txEl>
                                          </p:spTgt>
                                        </p:tgtEl>
                                        <p:attrNameLst>
                                          <p:attrName>fillcolor</p:attrName>
                                        </p:attrNameLst>
                                      </p:cBhvr>
                                      <p:to>
                                        <p:clrVal>
                                          <a:srgbClr val="7FBF7F"/>
                                        </p:clrVal>
                                      </p:to>
                                    </p:set>
                                    <p:set>
                                      <p:cBhvr>
                                        <p:cTn id="35" dur="2000" fill="hold"/>
                                        <p:tgtEl>
                                          <p:spTgt spid="1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 y="0"/>
            <a:ext cx="9729790"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r>
              <a:rPr lang="en-US" sz="1431" dirty="0">
                <a:solidFill>
                  <a:srgbClr val="FF0000"/>
                </a:solidFill>
                <a:latin typeface="Consolas" panose="020B0609020204030204" pitchFamily="49" charset="0"/>
                <a:cs typeface="Consolas" panose="020B0609020204030204" pitchFamily="49" charset="0"/>
              </a:rPr>
              <a:t>%d</a:t>
            </a:r>
            <a:r>
              <a:rPr lang="en-US" sz="1431" dirty="0">
                <a:latin typeface="Consolas" panose="020B0609020204030204" pitchFamily="49" charset="0"/>
                <a:cs typeface="Consolas" panose="020B0609020204030204" pitchFamily="49" charset="0"/>
              </a:rPr>
              <a:t>\</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7597" y="-1"/>
              <a:ext cx="4735885"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a:t>
              </a:r>
              <a:r>
                <a:rPr lang="en-US" sz="1590" dirty="0" smtClean="0">
                  <a:solidFill>
                    <a:srgbClr val="00B0F0"/>
                  </a:solidFill>
                  <a:latin typeface="Arial" panose="020B0604020202020204" pitchFamily="34" charset="0"/>
                  <a:cs typeface="Arial" panose="020B0604020202020204" pitchFamily="34" charset="0"/>
                </a:rPr>
                <a:t>%d</a:t>
              </a:r>
              <a:r>
                <a:rPr lang="en-US" sz="1590" dirty="0" smtClean="0">
                  <a:solidFill>
                    <a:srgbClr val="FF99CC"/>
                  </a:solidFill>
                  <a:latin typeface="Arial" panose="020B0604020202020204" pitchFamily="34" charset="0"/>
                  <a:cs typeface="Arial" panose="020B0604020202020204" pitchFamily="34" charset="0"/>
                </a:rPr>
                <a:t>"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a:t>
              </a:r>
              <a:r>
                <a:rPr lang="en-US" sz="1590" dirty="0">
                  <a:solidFill>
                    <a:prstClr val="white"/>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14" name="Rounded Rectangular Callout 13"/>
          <p:cNvSpPr/>
          <p:nvPr/>
        </p:nvSpPr>
        <p:spPr>
          <a:xfrm>
            <a:off x="200598" y="5362538"/>
            <a:ext cx="5368672" cy="754330"/>
          </a:xfrm>
          <a:prstGeom prst="wedgeRoundRectCallout">
            <a:avLst>
              <a:gd name="adj1" fmla="val 50031"/>
              <a:gd name="adj2" fmla="val -2329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a:t>
            </a:r>
            <a:r>
              <a:rPr lang="en-US" sz="2226" dirty="0">
                <a:solidFill>
                  <a:prstClr val="white"/>
                </a:solidFill>
              </a:rPr>
              <a:t>this</a:t>
            </a:r>
            <a:r>
              <a:rPr lang="en-US" sz="2226" dirty="0">
                <a:solidFill>
                  <a:srgbClr val="0033CC"/>
                </a:solidFill>
              </a:rPr>
              <a:t> is correct (unlike</a:t>
            </a:r>
            <a:r>
              <a:rPr lang="en-US" sz="2226" dirty="0">
                <a:solidFill>
                  <a:srgbClr val="C00000"/>
                </a:solidFill>
              </a:rPr>
              <a:t> this</a:t>
            </a:r>
            <a:r>
              <a:rPr lang="en-US" sz="2226" dirty="0">
                <a:solidFill>
                  <a:srgbClr val="0033CC"/>
                </a:solidFill>
              </a:rPr>
              <a:t>), because </a:t>
            </a:r>
            <a:r>
              <a:rPr lang="en-US" sz="2226" spc="-30" dirty="0">
                <a:solidFill>
                  <a:srgbClr val="0033CC"/>
                </a:solidFill>
              </a:rPr>
              <a:t>Z’s value </a:t>
            </a:r>
            <a:r>
              <a:rPr lang="en-US" sz="2226" b="1" i="1" spc="-30" dirty="0">
                <a:solidFill>
                  <a:srgbClr val="0033CC"/>
                </a:solidFill>
              </a:rPr>
              <a:t>properly converts </a:t>
            </a:r>
            <a:r>
              <a:rPr lang="en-US" sz="2226" spc="-30" dirty="0">
                <a:solidFill>
                  <a:srgbClr val="0033CC"/>
                </a:solidFill>
              </a:rPr>
              <a:t>to </a:t>
            </a:r>
            <a:r>
              <a:rPr lang="en-US" sz="2226" spc="-30" dirty="0" smtClean="0">
                <a:solidFill>
                  <a:srgbClr val="00B0F0"/>
                </a:solidFill>
              </a:rPr>
              <a:t>decimal integer</a:t>
            </a:r>
            <a:r>
              <a:rPr lang="en-US" sz="2226" spc="-30" dirty="0" smtClean="0">
                <a:solidFill>
                  <a:srgbClr val="0033CC"/>
                </a:solidFill>
              </a:rPr>
              <a:t>.</a:t>
            </a:r>
            <a:endParaRPr lang="en-US" sz="2226" spc="-30" dirty="0">
              <a:solidFill>
                <a:srgbClr val="0033CC"/>
              </a:solidFill>
            </a:endParaRPr>
          </a:p>
        </p:txBody>
      </p:sp>
      <p:cxnSp>
        <p:nvCxnSpPr>
          <p:cNvPr id="17" name="Straight Arrow Connector 16"/>
          <p:cNvCxnSpPr/>
          <p:nvPr/>
        </p:nvCxnSpPr>
        <p:spPr>
          <a:xfrm flipV="1">
            <a:off x="4667480" y="3033664"/>
            <a:ext cx="3449102" cy="278135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cxnSp>
        <p:nvCxnSpPr>
          <p:cNvPr id="16" name="Straight Arrow Connector 15"/>
          <p:cNvCxnSpPr/>
          <p:nvPr/>
        </p:nvCxnSpPr>
        <p:spPr>
          <a:xfrm flipV="1">
            <a:off x="1644248" y="3798184"/>
            <a:ext cx="6029171" cy="16741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a:t>
            </a:r>
            <a:r>
              <a:rPr lang="pl-PL" sz="1749" dirty="0">
                <a:solidFill>
                  <a:srgbClr val="FF0000"/>
                </a:solidFill>
                <a:latin typeface="Arial Narrow" panose="020B0606020202030204" pitchFamily="34" charset="0"/>
                <a:cs typeface="Consolas" panose="020B0609020204030204" pitchFamily="49" charset="0"/>
              </a:rPr>
              <a:t>Z</a:t>
            </a:r>
            <a:r>
              <a:rPr lang="pl-PL" sz="1749" b="1" dirty="0">
                <a:solidFill>
                  <a:srgbClr val="FF0000"/>
                </a:solidFill>
                <a:latin typeface="Felix Titling" panose="04060505060202020A04" pitchFamily="82" charset="0"/>
                <a:cs typeface="Consolas" panose="020B0609020204030204" pitchFamily="49" charset="0"/>
              </a:rPr>
              <a:t>-</a:t>
            </a:r>
            <a:r>
              <a:rPr lang="pl-PL" sz="1749" dirty="0">
                <a:solidFill>
                  <a:srgbClr val="FF0000"/>
                </a:solidFill>
                <a:latin typeface="Arial Narrow" panose="020B0606020202030204" pitchFamily="34" charset="0"/>
                <a:cs typeface="Consolas" panose="020B0609020204030204" pitchFamily="49" charset="0"/>
              </a:rPr>
              <a:t>&gt;i=1086324736</a:t>
            </a:r>
            <a:endParaRPr lang="en-US" sz="1749" dirty="0">
              <a:solidFill>
                <a:srgbClr val="FF0000"/>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cxnSp>
        <p:nvCxnSpPr>
          <p:cNvPr id="15" name="Straight Arrow Connector 14"/>
          <p:cNvCxnSpPr/>
          <p:nvPr/>
        </p:nvCxnSpPr>
        <p:spPr>
          <a:xfrm>
            <a:off x="4170968" y="5598406"/>
            <a:ext cx="3863650" cy="4931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0465" y="3680460"/>
            <a:ext cx="4847503" cy="3177540"/>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Title 1"/>
          <p:cNvSpPr>
            <a:spLocks noGrp="1"/>
          </p:cNvSpPr>
          <p:nvPr>
            <p:ph type="title"/>
          </p:nvPr>
        </p:nvSpPr>
        <p:spPr>
          <a:xfrm>
            <a:off x="101339" y="228600"/>
            <a:ext cx="4628551" cy="3200400"/>
          </a:xfrm>
          <a:solidFill>
            <a:schemeClr val="bg1"/>
          </a:solidFill>
        </p:spPr>
        <p:txBody>
          <a:bodyPr>
            <a:normAutofit/>
          </a:bodyPr>
          <a:lstStyle/>
          <a:p>
            <a:pPr algn="ctr"/>
            <a:r>
              <a:rPr lang="en-US" sz="2862" b="1" dirty="0">
                <a:solidFill>
                  <a:schemeClr val="accent1">
                    <a:lumMod val="75000"/>
                  </a:schemeClr>
                </a:solidFill>
                <a:latin typeface="Times New Roman" panose="02020603050405020304" pitchFamily="18" charset="0"/>
                <a:cs typeface="Times New Roman" panose="02020603050405020304" pitchFamily="18" charset="0"/>
              </a:rPr>
              <a:t>Just to give you an idea of how much coding you would have to do to get “similar” strong typing in C…</a:t>
            </a:r>
          </a:p>
        </p:txBody>
      </p:sp>
      <p:sp>
        <p:nvSpPr>
          <p:cNvPr id="4" name="Rectangle 3"/>
          <p:cNvSpPr/>
          <p:nvPr/>
        </p:nvSpPr>
        <p:spPr>
          <a:xfrm>
            <a:off x="277030" y="3962400"/>
            <a:ext cx="4310911" cy="266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rgbClr val="FF99CC"/>
                </a:solidFill>
                <a:latin typeface="Arial Narrow" panose="020B0606020202030204" pitchFamily="34" charset="0"/>
                <a:cs typeface="Consolas" panose="020B0609020204030204" pitchFamily="49" charset="0"/>
              </a:rPr>
              <a:t>% cat stronglyTyped.py</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x=5</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print (x, x+1)</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x="pineapple"</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print (x, x+1)</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 python3 stronglyTyped.py</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5 6</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pineapple</a:t>
            </a:r>
          </a:p>
          <a:p>
            <a:pPr>
              <a:lnSpc>
                <a:spcPct val="80000"/>
              </a:lnSpc>
            </a:pPr>
            <a:r>
              <a:rPr lang="en-US" dirty="0" err="1" smtClean="0">
                <a:solidFill>
                  <a:srgbClr val="FF99CC"/>
                </a:solidFill>
                <a:latin typeface="Arial Narrow" panose="020B0606020202030204" pitchFamily="34" charset="0"/>
                <a:cs typeface="Consolas" panose="020B0609020204030204" pitchFamily="49" charset="0"/>
              </a:rPr>
              <a:t>Traceback</a:t>
            </a:r>
            <a:r>
              <a:rPr lang="en-US" dirty="0" smtClean="0">
                <a:solidFill>
                  <a:srgbClr val="FF99CC"/>
                </a:solidFill>
                <a:latin typeface="Arial Narrow" panose="020B0606020202030204" pitchFamily="34" charset="0"/>
                <a:cs typeface="Consolas" panose="020B0609020204030204" pitchFamily="49" charset="0"/>
              </a:rPr>
              <a:t> (most recent call last):</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  File "&lt;</a:t>
            </a:r>
            <a:r>
              <a:rPr lang="en-US" dirty="0" err="1" smtClean="0">
                <a:solidFill>
                  <a:srgbClr val="FF99CC"/>
                </a:solidFill>
                <a:latin typeface="Arial Narrow" panose="020B0606020202030204" pitchFamily="34" charset="0"/>
                <a:cs typeface="Consolas" panose="020B0609020204030204" pitchFamily="49" charset="0"/>
              </a:rPr>
              <a:t>stdin</a:t>
            </a:r>
            <a:r>
              <a:rPr lang="en-US" dirty="0" smtClean="0">
                <a:solidFill>
                  <a:srgbClr val="FF99CC"/>
                </a:solidFill>
                <a:latin typeface="Arial Narrow" panose="020B0606020202030204" pitchFamily="34" charset="0"/>
                <a:cs typeface="Consolas" panose="020B0609020204030204" pitchFamily="49" charset="0"/>
              </a:rPr>
              <a:t>&gt;", line 1, in &lt;module&gt;</a:t>
            </a:r>
          </a:p>
          <a:p>
            <a:pPr>
              <a:lnSpc>
                <a:spcPct val="80000"/>
              </a:lnSpc>
            </a:pPr>
            <a:r>
              <a:rPr lang="en-US" spc="-10" dirty="0" err="1" smtClean="0">
                <a:solidFill>
                  <a:srgbClr val="FF99CC"/>
                </a:solidFill>
                <a:latin typeface="Arial Narrow" panose="020B0606020202030204" pitchFamily="34" charset="0"/>
                <a:cs typeface="Consolas" panose="020B0609020204030204" pitchFamily="49" charset="0"/>
              </a:rPr>
              <a:t>TypeError</a:t>
            </a:r>
            <a:r>
              <a:rPr lang="en-US" spc="-10" dirty="0" smtClean="0">
                <a:solidFill>
                  <a:srgbClr val="FF99CC"/>
                </a:solidFill>
                <a:latin typeface="Arial Narrow" panose="020B0606020202030204" pitchFamily="34" charset="0"/>
                <a:cs typeface="Consolas" panose="020B0609020204030204" pitchFamily="49" charset="0"/>
              </a:rPr>
              <a:t>: cannot concatenate '</a:t>
            </a:r>
            <a:r>
              <a:rPr lang="en-US" spc="-10" dirty="0" err="1" smtClean="0">
                <a:solidFill>
                  <a:srgbClr val="FF99CC"/>
                </a:solidFill>
                <a:latin typeface="Arial Narrow" panose="020B0606020202030204" pitchFamily="34" charset="0"/>
                <a:cs typeface="Consolas" panose="020B0609020204030204" pitchFamily="49" charset="0"/>
              </a:rPr>
              <a:t>str</a:t>
            </a:r>
            <a:r>
              <a:rPr lang="en-US" spc="-10" dirty="0" smtClean="0">
                <a:solidFill>
                  <a:srgbClr val="FF99CC"/>
                </a:solidFill>
                <a:latin typeface="Arial Narrow" panose="020B0606020202030204" pitchFamily="34" charset="0"/>
                <a:cs typeface="Consolas" panose="020B0609020204030204" pitchFamily="49" charset="0"/>
              </a:rPr>
              <a:t>' and '</a:t>
            </a:r>
            <a:r>
              <a:rPr lang="en-US" spc="-10" dirty="0" err="1" smtClean="0">
                <a:solidFill>
                  <a:srgbClr val="FF99CC"/>
                </a:solidFill>
                <a:latin typeface="Arial Narrow" panose="020B0606020202030204" pitchFamily="34" charset="0"/>
                <a:cs typeface="Consolas" panose="020B0609020204030204" pitchFamily="49" charset="0"/>
              </a:rPr>
              <a:t>int</a:t>
            </a:r>
            <a:r>
              <a:rPr lang="en-US" spc="-10" dirty="0" smtClean="0">
                <a:solidFill>
                  <a:srgbClr val="FF99CC"/>
                </a:solidFill>
                <a:latin typeface="Arial Narrow" panose="020B0606020202030204" pitchFamily="34" charset="0"/>
                <a:cs typeface="Consolas" panose="020B0609020204030204" pitchFamily="49" charset="0"/>
              </a:rPr>
              <a:t>' objects</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a:t>
            </a:r>
            <a:endParaRPr lang="en-US" dirty="0">
              <a:solidFill>
                <a:srgbClr val="FF99CC"/>
              </a:solidFill>
              <a:latin typeface="Arial Narrow" panose="020B0606020202030204" pitchFamily="34" charset="0"/>
              <a:cs typeface="Consolas" panose="020B0609020204030204" pitchFamily="49" charset="0"/>
            </a:endParaRPr>
          </a:p>
        </p:txBody>
      </p:sp>
      <p:sp>
        <p:nvSpPr>
          <p:cNvPr id="12" name="Rounded Rectangle 11"/>
          <p:cNvSpPr/>
          <p:nvPr/>
        </p:nvSpPr>
        <p:spPr>
          <a:xfrm>
            <a:off x="4909042" y="460436"/>
            <a:ext cx="4847503" cy="6397564"/>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5175608" y="702766"/>
            <a:ext cx="4343042" cy="5926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rgbClr val="7FBF7F"/>
                </a:solidFill>
                <a:latin typeface="Arial Narrow" panose="020B0606020202030204" pitchFamily="34" charset="0"/>
                <a:cs typeface="Consolas" panose="020B0609020204030204" pitchFamily="49" charset="0"/>
              </a:rPr>
              <a:t>% cat </a:t>
            </a:r>
            <a:r>
              <a:rPr lang="en-US" dirty="0" err="1">
                <a:solidFill>
                  <a:srgbClr val="7FBF7F"/>
                </a:solidFill>
                <a:latin typeface="Arial Narrow" panose="020B0606020202030204" pitchFamily="34" charset="0"/>
                <a:cs typeface="Consolas" panose="020B0609020204030204" pitchFamily="49" charset="0"/>
              </a:rPr>
              <a:t>stronglyTyped.c</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stdio.h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stdlib.h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string.h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a:t>
            </a:r>
            <a:r>
              <a:rPr lang="en-US" dirty="0" err="1">
                <a:solidFill>
                  <a:srgbClr val="7FBF7F"/>
                </a:solidFill>
                <a:latin typeface="Arial Narrow" panose="020B0606020202030204" pitchFamily="34" charset="0"/>
                <a:cs typeface="Consolas" panose="020B0609020204030204" pitchFamily="49" charset="0"/>
              </a:rPr>
              <a:t>enum</a:t>
            </a:r>
            <a:r>
              <a:rPr lang="en-US" dirty="0">
                <a:solidFill>
                  <a:srgbClr val="7FBF7F"/>
                </a:solidFill>
                <a:latin typeface="Arial Narrow" panose="020B0606020202030204" pitchFamily="34" charset="0"/>
                <a:cs typeface="Consolas" panose="020B0609020204030204" pitchFamily="49" charset="0"/>
              </a:rPr>
              <a:t> type {Integer, String} type;</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union { char *s;  int </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 generic;</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a:t>
            </a:r>
            <a:r>
              <a:rPr lang="en-US" dirty="0" err="1">
                <a:solidFill>
                  <a:srgbClr val="7FBF7F"/>
                </a:solidFill>
                <a:latin typeface="Arial Narrow" panose="020B0606020202030204" pitchFamily="34" charset="0"/>
                <a:cs typeface="Consolas" panose="020B0609020204030204" pitchFamily="49" charset="0"/>
              </a:rPr>
              <a:t>struct</a:t>
            </a:r>
            <a:r>
              <a:rPr lang="en-US" dirty="0">
                <a:solidFill>
                  <a:srgbClr val="7FBF7F"/>
                </a:solidFill>
                <a:latin typeface="Arial Narrow" panose="020B0606020202030204" pitchFamily="34" charset="0"/>
                <a:cs typeface="Consolas" panose="020B0609020204030204" pitchFamily="49" charset="0"/>
              </a:rPr>
              <a:t> {type determinant; generic *v</a:t>
            </a:r>
            <a:r>
              <a:rPr lang="en-US" dirty="0" smtClean="0">
                <a:solidFill>
                  <a:srgbClr val="7FBF7F"/>
                </a:solidFill>
                <a:latin typeface="Arial Narrow" panose="020B0606020202030204" pitchFamily="34" charset="0"/>
                <a:cs typeface="Consolas" panose="020B0609020204030204" pitchFamily="49" charset="0"/>
              </a:rPr>
              <a:t>;}either</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void </a:t>
            </a:r>
            <a:r>
              <a:rPr lang="en-US" dirty="0" err="1">
                <a:solidFill>
                  <a:srgbClr val="7FBF7F"/>
                </a:solidFill>
                <a:latin typeface="Arial Narrow" panose="020B0606020202030204" pitchFamily="34" charset="0"/>
                <a:cs typeface="Consolas" panose="020B0609020204030204" pitchFamily="49" charset="0"/>
              </a:rPr>
              <a:t>updateString</a:t>
            </a:r>
            <a:r>
              <a:rPr lang="en-US" dirty="0">
                <a:solidFill>
                  <a:srgbClr val="7FBF7F"/>
                </a:solidFill>
                <a:latin typeface="Arial Narrow" panose="020B0606020202030204" pitchFamily="34" charset="0"/>
                <a:cs typeface="Consolas" panose="020B0609020204030204" pitchFamily="49" charset="0"/>
              </a:rPr>
              <a:t>(either *X, char* V)</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(X-&gt;determinant==String) free(X-&gt;v-&gt;s);</a:t>
            </a:r>
          </a:p>
          <a:p>
            <a:pPr>
              <a:lnSpc>
                <a:spcPct val="80000"/>
              </a:lnSpc>
            </a:pPr>
            <a:r>
              <a:rPr lang="en-US" dirty="0">
                <a:solidFill>
                  <a:srgbClr val="7FBF7F"/>
                </a:solidFill>
                <a:latin typeface="Arial Narrow" panose="020B0606020202030204" pitchFamily="34" charset="0"/>
                <a:cs typeface="Consolas" panose="020B0609020204030204" pitchFamily="49" charset="0"/>
              </a:rPr>
              <a:t>   X-&gt;determinant=String;   X-&gt;v-&gt;s = </a:t>
            </a:r>
            <a:r>
              <a:rPr lang="en-US" dirty="0" err="1">
                <a:solidFill>
                  <a:srgbClr val="7FBF7F"/>
                </a:solidFill>
                <a:latin typeface="Arial Narrow" panose="020B0606020202030204" pitchFamily="34" charset="0"/>
                <a:cs typeface="Consolas" panose="020B0609020204030204" pitchFamily="49" charset="0"/>
              </a:rPr>
              <a:t>strdup</a:t>
            </a:r>
            <a:r>
              <a:rPr lang="en-US" dirty="0">
                <a:solidFill>
                  <a:srgbClr val="7FBF7F"/>
                </a:solidFill>
                <a:latin typeface="Arial Narrow" panose="020B0606020202030204" pitchFamily="34" charset="0"/>
                <a:cs typeface="Consolas" panose="020B0609020204030204" pitchFamily="49" charset="0"/>
              </a:rPr>
              <a:t>(V); </a:t>
            </a:r>
            <a:r>
              <a:rPr lang="en-US" dirty="0" smtClean="0">
                <a:solidFill>
                  <a:srgbClr val="7FBF7F"/>
                </a:solidFill>
                <a:latin typeface="Arial Narrow" panose="020B0606020202030204" pitchFamily="34" charset="0"/>
                <a:cs typeface="Consolas" panose="020B0609020204030204" pitchFamily="49" charset="0"/>
              </a:rPr>
              <a:t>   }</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void </a:t>
            </a:r>
            <a:r>
              <a:rPr lang="en-US" dirty="0" err="1">
                <a:solidFill>
                  <a:srgbClr val="7FBF7F"/>
                </a:solidFill>
                <a:latin typeface="Arial Narrow" panose="020B0606020202030204" pitchFamily="34" charset="0"/>
                <a:cs typeface="Consolas" panose="020B0609020204030204" pitchFamily="49" charset="0"/>
              </a:rPr>
              <a:t>updateInteger</a:t>
            </a:r>
            <a:r>
              <a:rPr lang="en-US" dirty="0">
                <a:solidFill>
                  <a:srgbClr val="7FBF7F"/>
                </a:solidFill>
                <a:latin typeface="Arial Narrow" panose="020B0606020202030204" pitchFamily="34" charset="0"/>
                <a:cs typeface="Consolas" panose="020B0609020204030204" pitchFamily="49" charset="0"/>
              </a:rPr>
              <a:t>(either *X, int V)</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(X-&gt;determinant==String) free(X-&gt;v-&gt;s);</a:t>
            </a:r>
          </a:p>
          <a:p>
            <a:pPr>
              <a:lnSpc>
                <a:spcPct val="80000"/>
              </a:lnSpc>
            </a:pPr>
            <a:r>
              <a:rPr lang="en-US" dirty="0">
                <a:solidFill>
                  <a:srgbClr val="7FBF7F"/>
                </a:solidFill>
                <a:latin typeface="Arial Narrow" panose="020B0606020202030204" pitchFamily="34" charset="0"/>
                <a:cs typeface="Consolas" panose="020B0609020204030204" pitchFamily="49" charset="0"/>
              </a:rPr>
              <a:t>   X-&gt;determinant=Integer;  X-&gt;v-&gt;</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 = V;   </a:t>
            </a:r>
            <a:r>
              <a:rPr lang="en-US" dirty="0" smtClean="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int </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(either *X)</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(X-&gt;determinant==Integer) return X-&gt;v-&gt;</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smtClean="0">
                <a:solidFill>
                  <a:srgbClr val="7FBF7F"/>
                </a:solidFill>
                <a:latin typeface="Arial Narrow" panose="020B0606020202030204" pitchFamily="34" charset="0"/>
                <a:cs typeface="Consolas" panose="020B0609020204030204" pitchFamily="49" charset="0"/>
              </a:rPr>
              <a:t>printf</a:t>
            </a:r>
            <a:r>
              <a:rPr lang="en-US" dirty="0" smtClean="0">
                <a:solidFill>
                  <a:srgbClr val="7FBF7F"/>
                </a:solidFill>
                <a:latin typeface="Arial Narrow" panose="020B0606020202030204" pitchFamily="34" charset="0"/>
                <a:cs typeface="Consolas" panose="020B0609020204030204" pitchFamily="49" charset="0"/>
              </a:rPr>
              <a:t>("</a:t>
            </a:r>
            <a:r>
              <a:rPr lang="en-US" dirty="0" err="1">
                <a:solidFill>
                  <a:srgbClr val="7FBF7F"/>
                </a:solidFill>
                <a:latin typeface="Arial Narrow" panose="020B0606020202030204" pitchFamily="34" charset="0"/>
                <a:cs typeface="Consolas" panose="020B0609020204030204" pitchFamily="49" charset="0"/>
              </a:rPr>
              <a:t>TypeError</a:t>
            </a:r>
            <a:r>
              <a:rPr lang="en-US" dirty="0">
                <a:solidFill>
                  <a:srgbClr val="7FBF7F"/>
                </a:solidFill>
                <a:latin typeface="Arial Narrow" panose="020B0606020202030204" pitchFamily="34" charset="0"/>
                <a:cs typeface="Consolas" panose="020B0609020204030204" pitchFamily="49" charset="0"/>
              </a:rPr>
              <a:t>:</a:t>
            </a:r>
            <a:r>
              <a:rPr lang="en-US" sz="1600" dirty="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variable</a:t>
            </a:r>
            <a:r>
              <a:rPr lang="en-US" sz="1600" dirty="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not integer\n</a:t>
            </a:r>
            <a:r>
              <a:rPr lang="en-US" dirty="0" smtClean="0">
                <a:solidFill>
                  <a:srgbClr val="7FBF7F"/>
                </a:solidFill>
                <a:latin typeface="Arial Narrow" panose="020B0606020202030204" pitchFamily="34" charset="0"/>
                <a:cs typeface="Consolas" panose="020B0609020204030204" pitchFamily="49" charset="0"/>
              </a:rPr>
              <a:t>");exit(2);}</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int main()</a:t>
            </a:r>
          </a:p>
          <a:p>
            <a:pPr>
              <a:lnSpc>
                <a:spcPct val="80000"/>
              </a:lnSpc>
            </a:pPr>
            <a:r>
              <a:rPr lang="en-US" dirty="0">
                <a:solidFill>
                  <a:srgbClr val="7FBF7F"/>
                </a:solidFill>
                <a:latin typeface="Arial Narrow" panose="020B0606020202030204" pitchFamily="34" charset="0"/>
                <a:cs typeface="Consolas" panose="020B0609020204030204" pitchFamily="49" charset="0"/>
              </a:rPr>
              <a:t>{  either x[1</a:t>
            </a:r>
            <a:r>
              <a:rPr lang="en-US" dirty="0" smtClean="0">
                <a:solidFill>
                  <a:srgbClr val="7FBF7F"/>
                </a:solidFill>
                <a:latin typeface="Arial Narrow" panose="020B0606020202030204" pitchFamily="34" charset="0"/>
                <a:cs typeface="Consolas" panose="020B0609020204030204" pitchFamily="49" charset="0"/>
              </a:rPr>
              <a:t>];x-&gt;</a:t>
            </a:r>
            <a:r>
              <a:rPr lang="en-US" dirty="0">
                <a:solidFill>
                  <a:srgbClr val="7FBF7F"/>
                </a:solidFill>
                <a:latin typeface="Arial Narrow" panose="020B0606020202030204" pitchFamily="34" charset="0"/>
                <a:cs typeface="Consolas" panose="020B0609020204030204" pitchFamily="49" charset="0"/>
              </a:rPr>
              <a:t>determinant=Integer;</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smtClean="0">
                <a:solidFill>
                  <a:srgbClr val="7FBF7F"/>
                </a:solidFill>
                <a:latin typeface="Arial Narrow" panose="020B0606020202030204" pitchFamily="34" charset="0"/>
                <a:cs typeface="Consolas" panose="020B0609020204030204" pitchFamily="49" charset="0"/>
              </a:rPr>
              <a:t>                   x-&gt;v</a:t>
            </a:r>
            <a:r>
              <a:rPr lang="en-US" spc="-10" dirty="0" smtClean="0">
                <a:solidFill>
                  <a:srgbClr val="7FBF7F"/>
                </a:solidFill>
                <a:latin typeface="Arial Narrow" panose="020B0606020202030204" pitchFamily="34" charset="0"/>
                <a:cs typeface="Consolas" panose="020B0609020204030204" pitchFamily="49" charset="0"/>
              </a:rPr>
              <a:t>=(generic</a:t>
            </a:r>
            <a:r>
              <a:rPr lang="en-US" spc="-10" dirty="0">
                <a:solidFill>
                  <a:srgbClr val="7FBF7F"/>
                </a:solidFill>
                <a:latin typeface="Arial Narrow" panose="020B0606020202030204" pitchFamily="34" charset="0"/>
                <a:cs typeface="Consolas" panose="020B0609020204030204" pitchFamily="49" charset="0"/>
              </a:rPr>
              <a:t>*)</a:t>
            </a:r>
            <a:r>
              <a:rPr lang="en-US" spc="-10" dirty="0" err="1">
                <a:solidFill>
                  <a:srgbClr val="7FBF7F"/>
                </a:solidFill>
                <a:latin typeface="Arial Narrow" panose="020B0606020202030204" pitchFamily="34" charset="0"/>
                <a:cs typeface="Consolas" panose="020B0609020204030204" pitchFamily="49" charset="0"/>
              </a:rPr>
              <a:t>malloc</a:t>
            </a:r>
            <a:r>
              <a:rPr lang="en-US" spc="-10" dirty="0">
                <a:solidFill>
                  <a:srgbClr val="7FBF7F"/>
                </a:solidFill>
                <a:latin typeface="Arial Narrow" panose="020B0606020202030204" pitchFamily="34" charset="0"/>
                <a:cs typeface="Consolas" panose="020B0609020204030204" pitchFamily="49" charset="0"/>
              </a:rPr>
              <a:t>(</a:t>
            </a:r>
            <a:r>
              <a:rPr lang="en-US" spc="-10" dirty="0" err="1">
                <a:solidFill>
                  <a:srgbClr val="7FBF7F"/>
                </a:solidFill>
                <a:latin typeface="Arial Narrow" panose="020B0606020202030204" pitchFamily="34" charset="0"/>
                <a:cs typeface="Consolas" panose="020B0609020204030204" pitchFamily="49" charset="0"/>
              </a:rPr>
              <a:t>sizeof</a:t>
            </a:r>
            <a:r>
              <a:rPr lang="en-US" spc="-10" dirty="0">
                <a:solidFill>
                  <a:srgbClr val="7FBF7F"/>
                </a:solidFill>
                <a:latin typeface="Arial Narrow" panose="020B0606020202030204" pitchFamily="34" charset="0"/>
                <a:cs typeface="Consolas" panose="020B0609020204030204" pitchFamily="49" charset="0"/>
              </a:rPr>
              <a:t>(generic));</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smtClean="0">
                <a:solidFill>
                  <a:srgbClr val="7FBF7F"/>
                </a:solidFill>
                <a:latin typeface="Arial Narrow" panose="020B0606020202030204" pitchFamily="34" charset="0"/>
                <a:cs typeface="Consolas" panose="020B0609020204030204" pitchFamily="49" charset="0"/>
              </a:rPr>
              <a:t>updateInteger</a:t>
            </a:r>
            <a:r>
              <a:rPr lang="en-US" dirty="0" smtClean="0">
                <a:solidFill>
                  <a:srgbClr val="7FBF7F"/>
                </a:solidFill>
                <a:latin typeface="Arial Narrow" panose="020B0606020202030204" pitchFamily="34" charset="0"/>
                <a:cs typeface="Consolas" panose="020B0609020204030204" pitchFamily="49" charset="0"/>
              </a:rPr>
              <a:t>(x,5</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printf</a:t>
            </a:r>
            <a:r>
              <a:rPr lang="en-US" dirty="0">
                <a:solidFill>
                  <a:srgbClr val="7FBF7F"/>
                </a:solidFill>
                <a:latin typeface="Arial Narrow" panose="020B0606020202030204" pitchFamily="34" charset="0"/>
                <a:cs typeface="Consolas" panose="020B0609020204030204" pitchFamily="49" charset="0"/>
              </a:rPr>
              <a:t>("%u %u\n",</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(x)+1);</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updateString</a:t>
            </a:r>
            <a:r>
              <a:rPr lang="en-US" dirty="0">
                <a:solidFill>
                  <a:srgbClr val="7FBF7F"/>
                </a:solidFill>
                <a:latin typeface="Arial Narrow" panose="020B0606020202030204" pitchFamily="34" charset="0"/>
                <a:cs typeface="Consolas" panose="020B0609020204030204" pitchFamily="49" charset="0"/>
              </a:rPr>
              <a:t>(</a:t>
            </a:r>
            <a:r>
              <a:rPr lang="en-US" dirty="0" err="1">
                <a:solidFill>
                  <a:srgbClr val="7FBF7F"/>
                </a:solidFill>
                <a:latin typeface="Arial Narrow" panose="020B0606020202030204" pitchFamily="34" charset="0"/>
                <a:cs typeface="Consolas" panose="020B0609020204030204" pitchFamily="49" charset="0"/>
              </a:rPr>
              <a:t>x,"pineapple</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printf</a:t>
            </a:r>
            <a:r>
              <a:rPr lang="en-US" dirty="0">
                <a:solidFill>
                  <a:srgbClr val="7FBF7F"/>
                </a:solidFill>
                <a:latin typeface="Arial Narrow" panose="020B0606020202030204" pitchFamily="34" charset="0"/>
                <a:cs typeface="Consolas" panose="020B0609020204030204" pitchFamily="49" charset="0"/>
              </a:rPr>
              <a:t>("%u %u\n",</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(x)+1);    </a:t>
            </a:r>
            <a:r>
              <a:rPr lang="en-US" dirty="0" smtClean="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stronglyTyped.x</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5 6</a:t>
            </a:r>
          </a:p>
          <a:p>
            <a:pPr>
              <a:lnSpc>
                <a:spcPct val="80000"/>
              </a:lnSpc>
            </a:pPr>
            <a:r>
              <a:rPr lang="en-US" dirty="0" err="1">
                <a:solidFill>
                  <a:srgbClr val="7FBF7F"/>
                </a:solidFill>
                <a:latin typeface="Arial Narrow" panose="020B0606020202030204" pitchFamily="34" charset="0"/>
                <a:cs typeface="Consolas" panose="020B0609020204030204" pitchFamily="49" charset="0"/>
              </a:rPr>
              <a:t>TypeError</a:t>
            </a:r>
            <a:r>
              <a:rPr lang="en-US" dirty="0">
                <a:solidFill>
                  <a:srgbClr val="7FBF7F"/>
                </a:solidFill>
                <a:latin typeface="Arial Narrow" panose="020B0606020202030204" pitchFamily="34" charset="0"/>
                <a:cs typeface="Consolas" panose="020B0609020204030204" pitchFamily="49" charset="0"/>
              </a:rPr>
              <a:t>: variable not integer</a:t>
            </a:r>
          </a:p>
          <a:p>
            <a:pPr>
              <a:lnSpc>
                <a:spcPct val="80000"/>
              </a:lnSpc>
            </a:pPr>
            <a:r>
              <a:rPr lang="en-US" dirty="0">
                <a:solidFill>
                  <a:srgbClr val="7FBF7F"/>
                </a:solidFill>
                <a:latin typeface="Arial Narrow" panose="020B0606020202030204" pitchFamily="34" charset="0"/>
                <a:cs typeface="Consolas" panose="020B0609020204030204" pitchFamily="49" charset="0"/>
              </a:rPr>
              <a:t>%</a:t>
            </a:r>
          </a:p>
        </p:txBody>
      </p:sp>
      <p:cxnSp>
        <p:nvCxnSpPr>
          <p:cNvPr id="9" name="Straight Connector 8"/>
          <p:cNvCxnSpPr/>
          <p:nvPr/>
        </p:nvCxnSpPr>
        <p:spPr>
          <a:xfrm>
            <a:off x="625796" y="6409357"/>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5231" y="6428521"/>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3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2906" y="90806"/>
            <a:ext cx="10515600" cy="2292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rgbClr val="2E75B6"/>
                </a:solidFill>
                <a:latin typeface="Times New Roman" panose="02020603050405020304" pitchFamily="18" charset="0"/>
                <a:cs typeface="Times New Roman" panose="02020603050405020304" pitchFamily="18" charset="0"/>
              </a:rPr>
              <a:t>So what is so special about Python?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582" y="4605907"/>
            <a:ext cx="3221175" cy="2556488"/>
          </a:xfrm>
          <a:prstGeom prst="rect">
            <a:avLst/>
          </a:prstGeom>
        </p:spPr>
      </p:pic>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8654"/>
          <a:stretch/>
        </p:blipFill>
        <p:spPr>
          <a:xfrm>
            <a:off x="2952970" y="1840836"/>
            <a:ext cx="3810000" cy="3099297"/>
          </a:xfrm>
          <a:prstGeom prst="rect">
            <a:avLst/>
          </a:prstGeom>
        </p:spPr>
      </p:pic>
    </p:spTree>
    <p:extLst>
      <p:ext uri="{BB962C8B-B14F-4D97-AF65-F5344CB8AC3E}">
        <p14:creationId xmlns:p14="http://schemas.microsoft.com/office/powerpoint/2010/main" val="562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0465" y="3680460"/>
            <a:ext cx="4847503" cy="3177540"/>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Title 1"/>
          <p:cNvSpPr>
            <a:spLocks noGrp="1"/>
          </p:cNvSpPr>
          <p:nvPr>
            <p:ph type="title"/>
          </p:nvPr>
        </p:nvSpPr>
        <p:spPr>
          <a:xfrm>
            <a:off x="101339" y="228600"/>
            <a:ext cx="4628551" cy="3200400"/>
          </a:xfrm>
          <a:solidFill>
            <a:schemeClr val="bg1"/>
          </a:solidFill>
        </p:spPr>
        <p:txBody>
          <a:bodyPr>
            <a:normAutofit/>
          </a:bodyPr>
          <a:lstStyle/>
          <a:p>
            <a:pPr algn="ctr"/>
            <a:r>
              <a:rPr lang="en-US" sz="2862" b="1" dirty="0">
                <a:solidFill>
                  <a:schemeClr val="accent1">
                    <a:lumMod val="75000"/>
                  </a:schemeClr>
                </a:solidFill>
                <a:latin typeface="Times New Roman" panose="02020603050405020304" pitchFamily="18" charset="0"/>
                <a:cs typeface="Times New Roman" panose="02020603050405020304" pitchFamily="18" charset="0"/>
              </a:rPr>
              <a:t>Just to give you an idea of how much coding you would have to do to get “similar” strong typing in C…</a:t>
            </a:r>
          </a:p>
        </p:txBody>
      </p:sp>
      <p:sp>
        <p:nvSpPr>
          <p:cNvPr id="4" name="Rectangle 3"/>
          <p:cNvSpPr/>
          <p:nvPr/>
        </p:nvSpPr>
        <p:spPr>
          <a:xfrm>
            <a:off x="277030" y="3962400"/>
            <a:ext cx="4310911" cy="266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chemeClr val="bg1"/>
                </a:solidFill>
                <a:latin typeface="Arial Narrow" panose="020B0606020202030204" pitchFamily="34" charset="0"/>
                <a:cs typeface="Consolas" panose="020B0609020204030204" pitchFamily="49" charset="0"/>
              </a:rPr>
              <a:t>% cat stronglyTyped.py</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x=5</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print (</a:t>
            </a:r>
            <a:r>
              <a:rPr lang="en-US" dirty="0" smtClean="0">
                <a:solidFill>
                  <a:srgbClr val="C55A11"/>
                </a:solidFill>
                <a:latin typeface="Arial Narrow" panose="020B0606020202030204" pitchFamily="34" charset="0"/>
                <a:cs typeface="Consolas" panose="020B0609020204030204" pitchFamily="49" charset="0"/>
              </a:rPr>
              <a:t>x</a:t>
            </a:r>
            <a:r>
              <a:rPr lang="en-US" dirty="0" smtClean="0">
                <a:solidFill>
                  <a:srgbClr val="FF99CC"/>
                </a:solidFill>
                <a:latin typeface="Arial Narrow" panose="020B0606020202030204" pitchFamily="34" charset="0"/>
                <a:cs typeface="Consolas" panose="020B0609020204030204" pitchFamily="49" charset="0"/>
              </a:rPr>
              <a:t>, </a:t>
            </a:r>
            <a:r>
              <a:rPr lang="en-US" dirty="0" smtClean="0">
                <a:solidFill>
                  <a:srgbClr val="C55A11"/>
                </a:solidFill>
                <a:latin typeface="Arial Narrow" panose="020B0606020202030204" pitchFamily="34" charset="0"/>
                <a:cs typeface="Consolas" panose="020B0609020204030204" pitchFamily="49" charset="0"/>
              </a:rPr>
              <a:t>x+1</a:t>
            </a:r>
            <a:r>
              <a:rPr lang="en-US" dirty="0" smtClean="0">
                <a:solidFill>
                  <a:schemeClr val="bg1"/>
                </a:solidFill>
                <a:latin typeface="Arial Narrow" panose="020B0606020202030204" pitchFamily="34" charset="0"/>
                <a:cs typeface="Consolas" panose="020B0609020204030204" pitchFamily="49" charset="0"/>
              </a:rPr>
              <a:t>)</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x="pineapple"</a:t>
            </a:r>
          </a:p>
          <a:p>
            <a:pPr>
              <a:lnSpc>
                <a:spcPct val="80000"/>
              </a:lnSpc>
            </a:pPr>
            <a:r>
              <a:rPr lang="en-US" dirty="0" smtClean="0">
                <a:solidFill>
                  <a:srgbClr val="FF0000"/>
                </a:solidFill>
                <a:latin typeface="Arial Narrow" panose="020B0606020202030204" pitchFamily="34" charset="0"/>
                <a:cs typeface="Consolas" panose="020B0609020204030204" pitchFamily="49" charset="0"/>
              </a:rPr>
              <a:t>print</a:t>
            </a:r>
            <a:r>
              <a:rPr lang="en-US" dirty="0" smtClean="0">
                <a:solidFill>
                  <a:srgbClr val="FF99CC"/>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C55A11"/>
                </a:solidFill>
                <a:latin typeface="Arial Narrow" panose="020B0606020202030204" pitchFamily="34" charset="0"/>
                <a:cs typeface="Consolas" panose="020B0609020204030204" pitchFamily="49" charset="0"/>
              </a:rPr>
              <a:t>x</a:t>
            </a:r>
            <a:r>
              <a:rPr lang="en-US" dirty="0" smtClean="0">
                <a:solidFill>
                  <a:schemeClr val="bg1"/>
                </a:solidFill>
                <a:latin typeface="Arial Narrow" panose="020B0606020202030204" pitchFamily="34" charset="0"/>
                <a:cs typeface="Consolas" panose="020B0609020204030204" pitchFamily="49" charset="0"/>
              </a:rPr>
              <a:t>, </a:t>
            </a:r>
            <a:r>
              <a:rPr lang="en-US" dirty="0" smtClean="0">
                <a:solidFill>
                  <a:srgbClr val="C55A11"/>
                </a:solidFill>
                <a:latin typeface="Arial Narrow" panose="020B0606020202030204" pitchFamily="34" charset="0"/>
                <a:cs typeface="Consolas" panose="020B0609020204030204" pitchFamily="49" charset="0"/>
              </a:rPr>
              <a:t>x+1</a:t>
            </a:r>
            <a:r>
              <a:rPr lang="en-US" dirty="0" smtClean="0">
                <a:solidFill>
                  <a:schemeClr val="bg1"/>
                </a:solidFill>
                <a:latin typeface="Arial Narrow" panose="020B0606020202030204" pitchFamily="34" charset="0"/>
                <a:cs typeface="Consolas" panose="020B0609020204030204" pitchFamily="49" charset="0"/>
              </a:rPr>
              <a:t>)</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 python3 stronglyTyped.py</a:t>
            </a:r>
          </a:p>
          <a:p>
            <a:pPr>
              <a:lnSpc>
                <a:spcPct val="80000"/>
              </a:lnSpc>
            </a:pPr>
            <a:r>
              <a:rPr lang="en-US" dirty="0" smtClean="0">
                <a:solidFill>
                  <a:srgbClr val="C55A11"/>
                </a:solidFill>
                <a:latin typeface="Arial Narrow" panose="020B0606020202030204" pitchFamily="34" charset="0"/>
                <a:cs typeface="Consolas" panose="020B0609020204030204" pitchFamily="49" charset="0"/>
              </a:rPr>
              <a:t>5 6</a:t>
            </a:r>
          </a:p>
          <a:p>
            <a:pPr>
              <a:lnSpc>
                <a:spcPct val="80000"/>
              </a:lnSpc>
            </a:pPr>
            <a:r>
              <a:rPr lang="en-US" dirty="0" smtClean="0">
                <a:solidFill>
                  <a:srgbClr val="C55A11"/>
                </a:solidFill>
                <a:latin typeface="Arial Narrow" panose="020B0606020202030204" pitchFamily="34" charset="0"/>
                <a:cs typeface="Consolas" panose="020B0609020204030204" pitchFamily="49" charset="0"/>
              </a:rPr>
              <a:t>pineapple</a:t>
            </a:r>
          </a:p>
          <a:p>
            <a:pPr>
              <a:lnSpc>
                <a:spcPct val="80000"/>
              </a:lnSpc>
            </a:pPr>
            <a:r>
              <a:rPr lang="en-US" dirty="0" err="1" smtClean="0">
                <a:solidFill>
                  <a:srgbClr val="FF0000"/>
                </a:solidFill>
                <a:latin typeface="Arial Narrow" panose="020B0606020202030204" pitchFamily="34" charset="0"/>
                <a:cs typeface="Consolas" panose="020B0609020204030204" pitchFamily="49" charset="0"/>
              </a:rPr>
              <a:t>Traceback</a:t>
            </a:r>
            <a:r>
              <a:rPr lang="en-US" dirty="0" smtClean="0">
                <a:solidFill>
                  <a:srgbClr val="FF0000"/>
                </a:solidFill>
                <a:latin typeface="Arial Narrow" panose="020B0606020202030204" pitchFamily="34" charset="0"/>
                <a:cs typeface="Consolas" panose="020B0609020204030204" pitchFamily="49" charset="0"/>
              </a:rPr>
              <a:t> (most recent call last):</a:t>
            </a:r>
          </a:p>
          <a:p>
            <a:pPr>
              <a:lnSpc>
                <a:spcPct val="80000"/>
              </a:lnSpc>
            </a:pPr>
            <a:r>
              <a:rPr lang="en-US" dirty="0" smtClean="0">
                <a:solidFill>
                  <a:srgbClr val="FF0000"/>
                </a:solidFill>
                <a:latin typeface="Arial Narrow" panose="020B0606020202030204" pitchFamily="34" charset="0"/>
                <a:cs typeface="Consolas" panose="020B0609020204030204" pitchFamily="49" charset="0"/>
              </a:rPr>
              <a:t>  File "&lt;</a:t>
            </a:r>
            <a:r>
              <a:rPr lang="en-US" dirty="0" err="1" smtClean="0">
                <a:solidFill>
                  <a:srgbClr val="FF0000"/>
                </a:solidFill>
                <a:latin typeface="Arial Narrow" panose="020B0606020202030204" pitchFamily="34" charset="0"/>
                <a:cs typeface="Consolas" panose="020B0609020204030204" pitchFamily="49" charset="0"/>
              </a:rPr>
              <a:t>stdin</a:t>
            </a:r>
            <a:r>
              <a:rPr lang="en-US" dirty="0" smtClean="0">
                <a:solidFill>
                  <a:srgbClr val="FF0000"/>
                </a:solidFill>
                <a:latin typeface="Arial Narrow" panose="020B0606020202030204" pitchFamily="34" charset="0"/>
                <a:cs typeface="Consolas" panose="020B0609020204030204" pitchFamily="49" charset="0"/>
              </a:rPr>
              <a:t>&gt;", line 1, in &lt;module&gt;</a:t>
            </a:r>
          </a:p>
          <a:p>
            <a:pPr>
              <a:lnSpc>
                <a:spcPct val="80000"/>
              </a:lnSpc>
            </a:pPr>
            <a:r>
              <a:rPr lang="en-US" spc="-10" dirty="0" err="1" smtClean="0">
                <a:solidFill>
                  <a:srgbClr val="FF0000"/>
                </a:solidFill>
                <a:latin typeface="Arial Narrow" panose="020B0606020202030204" pitchFamily="34" charset="0"/>
                <a:cs typeface="Consolas" panose="020B0609020204030204" pitchFamily="49" charset="0"/>
              </a:rPr>
              <a:t>TypeError</a:t>
            </a:r>
            <a:r>
              <a:rPr lang="en-US" spc="-10" dirty="0" smtClean="0">
                <a:solidFill>
                  <a:srgbClr val="FF0000"/>
                </a:solidFill>
                <a:latin typeface="Arial Narrow" panose="020B0606020202030204" pitchFamily="34" charset="0"/>
                <a:cs typeface="Consolas" panose="020B0609020204030204" pitchFamily="49" charset="0"/>
              </a:rPr>
              <a:t>: cannot concatenate '</a:t>
            </a:r>
            <a:r>
              <a:rPr lang="en-US" spc="-10" dirty="0" err="1" smtClean="0">
                <a:solidFill>
                  <a:srgbClr val="FF0000"/>
                </a:solidFill>
                <a:latin typeface="Arial Narrow" panose="020B0606020202030204" pitchFamily="34" charset="0"/>
                <a:cs typeface="Consolas" panose="020B0609020204030204" pitchFamily="49" charset="0"/>
              </a:rPr>
              <a:t>str</a:t>
            </a:r>
            <a:r>
              <a:rPr lang="en-US" spc="-10" dirty="0" smtClean="0">
                <a:solidFill>
                  <a:srgbClr val="FF0000"/>
                </a:solidFill>
                <a:latin typeface="Arial Narrow" panose="020B0606020202030204" pitchFamily="34" charset="0"/>
                <a:cs typeface="Consolas" panose="020B0609020204030204" pitchFamily="49" charset="0"/>
              </a:rPr>
              <a:t>' and '</a:t>
            </a:r>
            <a:r>
              <a:rPr lang="en-US" spc="-10" dirty="0" err="1" smtClean="0">
                <a:solidFill>
                  <a:srgbClr val="FF0000"/>
                </a:solidFill>
                <a:latin typeface="Arial Narrow" panose="020B0606020202030204" pitchFamily="34" charset="0"/>
                <a:cs typeface="Consolas" panose="020B0609020204030204" pitchFamily="49" charset="0"/>
              </a:rPr>
              <a:t>int</a:t>
            </a:r>
            <a:r>
              <a:rPr lang="en-US" spc="-10" dirty="0" smtClean="0">
                <a:solidFill>
                  <a:srgbClr val="FF0000"/>
                </a:solidFill>
                <a:latin typeface="Arial Narrow" panose="020B0606020202030204" pitchFamily="34" charset="0"/>
                <a:cs typeface="Consolas" panose="020B0609020204030204" pitchFamily="49" charset="0"/>
              </a:rPr>
              <a:t>' objects</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a:t>
            </a:r>
            <a:endParaRPr lang="en-US" dirty="0">
              <a:solidFill>
                <a:srgbClr val="FF99CC"/>
              </a:solidFill>
              <a:latin typeface="Arial Narrow" panose="020B0606020202030204" pitchFamily="34" charset="0"/>
              <a:cs typeface="Consolas" panose="020B0609020204030204" pitchFamily="49" charset="0"/>
            </a:endParaRPr>
          </a:p>
        </p:txBody>
      </p:sp>
      <p:sp>
        <p:nvSpPr>
          <p:cNvPr id="12" name="Rounded Rectangle 11"/>
          <p:cNvSpPr/>
          <p:nvPr/>
        </p:nvSpPr>
        <p:spPr>
          <a:xfrm>
            <a:off x="4909042" y="460436"/>
            <a:ext cx="4847503" cy="6397564"/>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5175608" y="702766"/>
            <a:ext cx="4343042" cy="5926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chemeClr val="bg1"/>
                </a:solidFill>
                <a:latin typeface="Arial Narrow" panose="020B0606020202030204" pitchFamily="34" charset="0"/>
                <a:cs typeface="Consolas" panose="020B0609020204030204" pitchFamily="49" charset="0"/>
              </a:rPr>
              <a:t>% cat </a:t>
            </a:r>
            <a:r>
              <a:rPr lang="en-US" dirty="0" err="1">
                <a:solidFill>
                  <a:schemeClr val="bg1"/>
                </a:solidFill>
                <a:latin typeface="Arial Narrow" panose="020B0606020202030204" pitchFamily="34" charset="0"/>
                <a:cs typeface="Consolas" panose="020B0609020204030204" pitchFamily="49" charset="0"/>
              </a:rPr>
              <a:t>stronglyTyped.c</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stdio.h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stdlib.h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string.h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rgbClr val="0099FF"/>
                </a:solidFill>
                <a:latin typeface="Arial Narrow" panose="020B0606020202030204" pitchFamily="34" charset="0"/>
                <a:cs typeface="Consolas" panose="020B0609020204030204" pitchFamily="49" charset="0"/>
              </a:rPr>
              <a:t>typedef </a:t>
            </a:r>
            <a:r>
              <a:rPr lang="en-US" dirty="0" err="1">
                <a:solidFill>
                  <a:srgbClr val="0099FF"/>
                </a:solidFill>
                <a:latin typeface="Arial Narrow" panose="020B0606020202030204" pitchFamily="34" charset="0"/>
                <a:cs typeface="Consolas" panose="020B0609020204030204" pitchFamily="49" charset="0"/>
              </a:rPr>
              <a:t>enum</a:t>
            </a:r>
            <a:r>
              <a:rPr lang="en-US" dirty="0">
                <a:solidFill>
                  <a:srgbClr val="0099FF"/>
                </a:solidFill>
                <a:latin typeface="Arial Narrow" panose="020B0606020202030204" pitchFamily="34" charset="0"/>
                <a:cs typeface="Consolas" panose="020B0609020204030204" pitchFamily="49" charset="0"/>
              </a:rPr>
              <a:t> type {Integer, String} type;</a:t>
            </a:r>
          </a:p>
          <a:p>
            <a:pPr>
              <a:lnSpc>
                <a:spcPct val="80000"/>
              </a:lnSpc>
            </a:pPr>
            <a:r>
              <a:rPr lang="en-US" dirty="0">
                <a:solidFill>
                  <a:schemeClr val="bg1"/>
                </a:solidFill>
                <a:latin typeface="Arial Narrow" panose="020B0606020202030204" pitchFamily="34" charset="0"/>
                <a:cs typeface="Consolas" panose="020B0609020204030204" pitchFamily="49" charset="0"/>
              </a:rPr>
              <a:t>typedef union { char *s;  int </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 generic;</a:t>
            </a:r>
          </a:p>
          <a:p>
            <a:pPr>
              <a:lnSpc>
                <a:spcPct val="80000"/>
              </a:lnSpc>
            </a:pPr>
            <a:r>
              <a:rPr lang="en-US" dirty="0">
                <a:solidFill>
                  <a:srgbClr val="FFFF00"/>
                </a:solidFill>
                <a:latin typeface="Arial Narrow" panose="020B0606020202030204" pitchFamily="34" charset="0"/>
                <a:cs typeface="Consolas" panose="020B0609020204030204" pitchFamily="49" charset="0"/>
              </a:rPr>
              <a:t>typedef </a:t>
            </a:r>
            <a:r>
              <a:rPr lang="en-US" dirty="0" err="1">
                <a:solidFill>
                  <a:srgbClr val="FFFF00"/>
                </a:solidFill>
                <a:latin typeface="Arial Narrow" panose="020B0606020202030204" pitchFamily="34" charset="0"/>
                <a:cs typeface="Consolas" panose="020B0609020204030204" pitchFamily="49" charset="0"/>
              </a:rPr>
              <a:t>struct</a:t>
            </a:r>
            <a:r>
              <a:rPr lang="en-US" dirty="0">
                <a:solidFill>
                  <a:srgbClr val="FFFF00"/>
                </a:solidFill>
                <a:latin typeface="Arial Narrow" panose="020B0606020202030204" pitchFamily="34" charset="0"/>
                <a:cs typeface="Consolas" panose="020B0609020204030204" pitchFamily="49" charset="0"/>
              </a:rPr>
              <a:t> {type</a:t>
            </a:r>
            <a:r>
              <a:rPr lang="en-US" dirty="0">
                <a:solidFill>
                  <a:schemeClr val="bg1"/>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determinant</a:t>
            </a:r>
            <a:r>
              <a:rPr lang="en-US" dirty="0">
                <a:solidFill>
                  <a:srgbClr val="FFFF00"/>
                </a:solidFill>
                <a:latin typeface="Arial Narrow" panose="020B0606020202030204" pitchFamily="34" charset="0"/>
                <a:cs typeface="Consolas" panose="020B0609020204030204" pitchFamily="49" charset="0"/>
              </a:rPr>
              <a:t>; generic *v</a:t>
            </a:r>
            <a:r>
              <a:rPr lang="en-US" dirty="0" smtClean="0">
                <a:solidFill>
                  <a:srgbClr val="FFFF00"/>
                </a:solidFill>
                <a:latin typeface="Arial Narrow" panose="020B0606020202030204" pitchFamily="34" charset="0"/>
                <a:cs typeface="Consolas" panose="020B0609020204030204" pitchFamily="49" charset="0"/>
              </a:rPr>
              <a:t>;}either</a:t>
            </a:r>
            <a:r>
              <a:rPr lang="en-US" dirty="0">
                <a:solidFill>
                  <a:srgbClr val="FFFF00"/>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void </a:t>
            </a:r>
            <a:r>
              <a:rPr lang="en-US" dirty="0" err="1">
                <a:solidFill>
                  <a:srgbClr val="00FF00"/>
                </a:solidFill>
                <a:latin typeface="Arial Narrow" panose="020B0606020202030204" pitchFamily="34" charset="0"/>
                <a:cs typeface="Consolas" panose="020B0609020204030204" pitchFamily="49" charset="0"/>
              </a:rPr>
              <a:t>updateString</a:t>
            </a:r>
            <a:r>
              <a:rPr lang="en-US" dirty="0">
                <a:solidFill>
                  <a:schemeClr val="bg1"/>
                </a:solidFill>
                <a:latin typeface="Arial Narrow" panose="020B0606020202030204" pitchFamily="34" charset="0"/>
                <a:cs typeface="Consolas" panose="020B0609020204030204" pitchFamily="49" charset="0"/>
              </a:rPr>
              <a:t>(either *X, char* V)</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free(X-&gt;v-&gt;s);</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X-&gt;v-&gt;s = </a:t>
            </a:r>
            <a:r>
              <a:rPr lang="en-US" dirty="0" err="1">
                <a:solidFill>
                  <a:schemeClr val="bg1"/>
                </a:solidFill>
                <a:latin typeface="Arial Narrow" panose="020B0606020202030204" pitchFamily="34" charset="0"/>
                <a:cs typeface="Consolas" panose="020B0609020204030204" pitchFamily="49" charset="0"/>
              </a:rPr>
              <a:t>strdup</a:t>
            </a:r>
            <a:r>
              <a:rPr lang="en-US" dirty="0">
                <a:solidFill>
                  <a:schemeClr val="bg1"/>
                </a:solidFill>
                <a:latin typeface="Arial Narrow" panose="020B0606020202030204" pitchFamily="34" charset="0"/>
                <a:cs typeface="Consolas" panose="020B0609020204030204" pitchFamily="49" charset="0"/>
              </a:rPr>
              <a:t>(V); </a:t>
            </a:r>
            <a:r>
              <a:rPr lang="en-US" dirty="0" smtClean="0">
                <a:solidFill>
                  <a:schemeClr val="bg1"/>
                </a:solidFill>
                <a:latin typeface="Arial Narrow" panose="020B0606020202030204" pitchFamily="34" charset="0"/>
                <a:cs typeface="Consolas" panose="020B0609020204030204" pitchFamily="49" charset="0"/>
              </a:rPr>
              <a:t>   }</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void </a:t>
            </a:r>
            <a:r>
              <a:rPr lang="en-US" dirty="0" err="1">
                <a:solidFill>
                  <a:srgbClr val="00FF00"/>
                </a:solidFill>
                <a:latin typeface="Arial Narrow" panose="020B0606020202030204" pitchFamily="34" charset="0"/>
                <a:cs typeface="Consolas" panose="020B0609020204030204" pitchFamily="49" charset="0"/>
              </a:rPr>
              <a:t>updateInteger</a:t>
            </a:r>
            <a:r>
              <a:rPr lang="en-US" dirty="0">
                <a:solidFill>
                  <a:schemeClr val="bg1"/>
                </a:solidFill>
                <a:latin typeface="Arial Narrow" panose="020B0606020202030204" pitchFamily="34" charset="0"/>
                <a:cs typeface="Consolas" panose="020B0609020204030204" pitchFamily="49" charset="0"/>
              </a:rPr>
              <a:t>(either *X, int V)</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free(X-&gt;v-&gt;s);</a:t>
            </a:r>
          </a:p>
          <a:p>
            <a:pPr>
              <a:lnSpc>
                <a:spcPct val="80000"/>
              </a:lnSpc>
            </a:pPr>
            <a:r>
              <a:rPr lang="en-US" dirty="0">
                <a:solidFill>
                  <a:srgbClr val="0099FF"/>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  X-&gt;v-&gt;</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 = V;   </a:t>
            </a:r>
            <a:r>
              <a:rPr lang="en-US" dirty="0" smtClean="0">
                <a:solidFill>
                  <a:schemeClr val="bg1"/>
                </a:solidFill>
                <a:latin typeface="Arial Narrow" panose="020B0606020202030204" pitchFamily="34" charset="0"/>
                <a:cs typeface="Consolas" panose="020B0609020204030204" pitchFamily="49" charset="0"/>
              </a:rPr>
              <a:t>              </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int </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chemeClr val="bg1"/>
                </a:solidFill>
                <a:latin typeface="Arial Narrow" panose="020B0606020202030204" pitchFamily="34" charset="0"/>
                <a:cs typeface="Consolas" panose="020B0609020204030204" pitchFamily="49" charset="0"/>
              </a:rPr>
              <a:t>(either *X)</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 return X-&gt;v-&gt;</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smtClean="0">
                <a:solidFill>
                  <a:schemeClr val="bg1"/>
                </a:solidFill>
                <a:latin typeface="Arial Narrow" panose="020B0606020202030204" pitchFamily="34" charset="0"/>
                <a:cs typeface="Consolas" panose="020B0609020204030204" pitchFamily="49" charset="0"/>
              </a:rPr>
              <a:t>printf</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FF0000"/>
                </a:solidFill>
                <a:latin typeface="Arial Narrow" panose="020B0606020202030204" pitchFamily="34" charset="0"/>
                <a:cs typeface="Consolas" panose="020B0609020204030204" pitchFamily="49" charset="0"/>
              </a:rPr>
              <a:t>"</a:t>
            </a:r>
            <a:r>
              <a:rPr lang="en-US" dirty="0" err="1">
                <a:solidFill>
                  <a:srgbClr val="FF0000"/>
                </a:solidFill>
                <a:latin typeface="Arial Narrow" panose="020B0606020202030204" pitchFamily="34" charset="0"/>
                <a:cs typeface="Consolas" panose="020B0609020204030204" pitchFamily="49" charset="0"/>
              </a:rPr>
              <a:t>TypeError</a:t>
            </a:r>
            <a:r>
              <a:rPr lang="en-US" dirty="0">
                <a:solidFill>
                  <a:srgbClr val="FF0000"/>
                </a:solidFill>
                <a:latin typeface="Arial Narrow" panose="020B0606020202030204" pitchFamily="34" charset="0"/>
                <a:cs typeface="Consolas" panose="020B0609020204030204" pitchFamily="49" charset="0"/>
              </a:rPr>
              <a:t>:</a:t>
            </a:r>
            <a:r>
              <a:rPr lang="en-US" sz="1600" dirty="0">
                <a:solidFill>
                  <a:srgbClr val="FF0000"/>
                </a:solidFill>
                <a:latin typeface="Arial Narrow" panose="020B0606020202030204" pitchFamily="34" charset="0"/>
                <a:cs typeface="Consolas" panose="020B0609020204030204" pitchFamily="49" charset="0"/>
              </a:rPr>
              <a:t> </a:t>
            </a:r>
            <a:r>
              <a:rPr lang="en-US" dirty="0">
                <a:solidFill>
                  <a:srgbClr val="FF0000"/>
                </a:solidFill>
                <a:latin typeface="Arial Narrow" panose="020B0606020202030204" pitchFamily="34" charset="0"/>
                <a:cs typeface="Consolas" panose="020B0609020204030204" pitchFamily="49" charset="0"/>
              </a:rPr>
              <a:t>variable</a:t>
            </a:r>
            <a:r>
              <a:rPr lang="en-US" sz="1600" dirty="0">
                <a:solidFill>
                  <a:srgbClr val="FF0000"/>
                </a:solidFill>
                <a:latin typeface="Arial Narrow" panose="020B0606020202030204" pitchFamily="34" charset="0"/>
                <a:cs typeface="Consolas" panose="020B0609020204030204" pitchFamily="49" charset="0"/>
              </a:rPr>
              <a:t> </a:t>
            </a:r>
            <a:r>
              <a:rPr lang="en-US" dirty="0">
                <a:solidFill>
                  <a:srgbClr val="FF0000"/>
                </a:solidFill>
                <a:latin typeface="Arial Narrow" panose="020B0606020202030204" pitchFamily="34" charset="0"/>
                <a:cs typeface="Consolas" panose="020B0609020204030204" pitchFamily="49" charset="0"/>
              </a:rPr>
              <a:t>not integer\n</a:t>
            </a:r>
            <a:r>
              <a:rPr lang="en-US" dirty="0" smtClean="0">
                <a:solidFill>
                  <a:srgbClr val="FF0000"/>
                </a:solidFill>
                <a:latin typeface="Arial Narrow" panose="020B0606020202030204" pitchFamily="34" charset="0"/>
                <a:cs typeface="Consolas" panose="020B0609020204030204" pitchFamily="49" charset="0"/>
              </a:rPr>
              <a:t>"</a:t>
            </a:r>
            <a:r>
              <a:rPr lang="en-US" dirty="0" smtClean="0">
                <a:solidFill>
                  <a:schemeClr val="bg1"/>
                </a:solidFill>
                <a:latin typeface="Arial Narrow" panose="020B0606020202030204" pitchFamily="34" charset="0"/>
                <a:cs typeface="Consolas" panose="020B0609020204030204" pitchFamily="49" charset="0"/>
              </a:rPr>
              <a:t>);exit(2);}</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int main()</a:t>
            </a:r>
          </a:p>
          <a:p>
            <a:pPr>
              <a:lnSpc>
                <a:spcPct val="80000"/>
              </a:lnSpc>
            </a:pPr>
            <a:r>
              <a:rPr lang="en-US" dirty="0">
                <a:solidFill>
                  <a:schemeClr val="bg1"/>
                </a:solidFill>
                <a:latin typeface="Arial Narrow" panose="020B0606020202030204" pitchFamily="34" charset="0"/>
                <a:cs typeface="Consolas" panose="020B0609020204030204" pitchFamily="49" charset="0"/>
              </a:rPr>
              <a:t>{  either x[1</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FF99FF"/>
                </a:solidFill>
                <a:latin typeface="Arial Narrow" panose="020B0606020202030204" pitchFamily="34" charset="0"/>
                <a:cs typeface="Consolas" panose="020B0609020204030204" pitchFamily="49" charset="0"/>
              </a:rPr>
              <a:t>x-&gt;</a:t>
            </a:r>
            <a:r>
              <a:rPr lang="en-US" dirty="0">
                <a:solidFill>
                  <a:srgbClr val="FF99FF"/>
                </a:solidFill>
                <a:latin typeface="Arial Narrow" panose="020B0606020202030204" pitchFamily="34" charset="0"/>
                <a:cs typeface="Consolas" panose="020B0609020204030204" pitchFamily="49" charset="0"/>
              </a:rPr>
              <a: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x-&gt;v</a:t>
            </a:r>
            <a:r>
              <a:rPr lang="en-US" spc="-10" dirty="0" smtClean="0">
                <a:solidFill>
                  <a:schemeClr val="bg1"/>
                </a:solidFill>
                <a:latin typeface="Arial Narrow" panose="020B0606020202030204" pitchFamily="34" charset="0"/>
                <a:cs typeface="Consolas" panose="020B0609020204030204" pitchFamily="49" charset="0"/>
              </a:rPr>
              <a:t>=(generic</a:t>
            </a:r>
            <a:r>
              <a:rPr lang="en-US" spc="-10" dirty="0">
                <a:solidFill>
                  <a:schemeClr val="bg1"/>
                </a:solidFill>
                <a:latin typeface="Arial Narrow" panose="020B0606020202030204" pitchFamily="34" charset="0"/>
                <a:cs typeface="Consolas" panose="020B0609020204030204" pitchFamily="49" charset="0"/>
              </a:rPr>
              <a:t>*)</a:t>
            </a:r>
            <a:r>
              <a:rPr lang="en-US" spc="-10" dirty="0" err="1">
                <a:solidFill>
                  <a:schemeClr val="bg1"/>
                </a:solidFill>
                <a:latin typeface="Arial Narrow" panose="020B0606020202030204" pitchFamily="34" charset="0"/>
                <a:cs typeface="Consolas" panose="020B0609020204030204" pitchFamily="49" charset="0"/>
              </a:rPr>
              <a:t>malloc</a:t>
            </a:r>
            <a:r>
              <a:rPr lang="en-US" spc="-10" dirty="0">
                <a:solidFill>
                  <a:schemeClr val="bg1"/>
                </a:solidFill>
                <a:latin typeface="Arial Narrow" panose="020B0606020202030204" pitchFamily="34" charset="0"/>
                <a:cs typeface="Consolas" panose="020B0609020204030204" pitchFamily="49" charset="0"/>
              </a:rPr>
              <a:t>(</a:t>
            </a:r>
            <a:r>
              <a:rPr lang="en-US" spc="-10" dirty="0" err="1">
                <a:solidFill>
                  <a:schemeClr val="bg1"/>
                </a:solidFill>
                <a:latin typeface="Arial Narrow" panose="020B0606020202030204" pitchFamily="34" charset="0"/>
                <a:cs typeface="Consolas" panose="020B0609020204030204" pitchFamily="49" charset="0"/>
              </a:rPr>
              <a:t>sizeof</a:t>
            </a:r>
            <a:r>
              <a:rPr lang="en-US" spc="-10" dirty="0">
                <a:solidFill>
                  <a:schemeClr val="bg1"/>
                </a:solidFill>
                <a:latin typeface="Arial Narrow" panose="020B0606020202030204" pitchFamily="34" charset="0"/>
                <a:cs typeface="Consolas" panose="020B0609020204030204" pitchFamily="49" charset="0"/>
              </a:rPr>
              <a:t>(generic));</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a:solidFill>
                  <a:srgbClr val="00FF00"/>
                </a:solidFill>
                <a:latin typeface="Arial Narrow" panose="020B0606020202030204" pitchFamily="34" charset="0"/>
                <a:cs typeface="Consolas" panose="020B0609020204030204" pitchFamily="49" charset="0"/>
              </a:rPr>
              <a:t> </a:t>
            </a:r>
            <a:r>
              <a:rPr lang="en-US" dirty="0" err="1">
                <a:solidFill>
                  <a:srgbClr val="00FF00"/>
                </a:solidFill>
                <a:latin typeface="Arial Narrow" panose="020B0606020202030204" pitchFamily="34" charset="0"/>
                <a:cs typeface="Consolas" panose="020B0609020204030204" pitchFamily="49" charset="0"/>
              </a:rPr>
              <a:t>updateInteger</a:t>
            </a:r>
            <a:r>
              <a:rPr lang="en-US" dirty="0">
                <a:solidFill>
                  <a:srgbClr val="00FF00"/>
                </a:solidFill>
                <a:latin typeface="Arial Narrow" panose="020B0606020202030204" pitchFamily="34" charset="0"/>
                <a:cs typeface="Consolas" panose="020B0609020204030204" pitchFamily="49" charset="0"/>
              </a:rPr>
              <a:t>(x,5);</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chemeClr val="bg1"/>
                </a:solidFill>
                <a:latin typeface="Arial Narrow" panose="020B0606020202030204" pitchFamily="34" charset="0"/>
                <a:cs typeface="Consolas" panose="020B0609020204030204" pitchFamily="49" charset="0"/>
              </a:rPr>
              <a:t>printf</a:t>
            </a:r>
            <a:r>
              <a:rPr lang="en-US" dirty="0">
                <a:solidFill>
                  <a:schemeClr val="bg1"/>
                </a:solidFill>
                <a:latin typeface="Arial Narrow" panose="020B0606020202030204" pitchFamily="34" charset="0"/>
                <a:cs typeface="Consolas" panose="020B0609020204030204" pitchFamily="49" charset="0"/>
              </a:rPr>
              <a:t>("%u %u\n",</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a:t>
            </a:r>
            <a:r>
              <a:rPr lang="en-US" dirty="0">
                <a:solidFill>
                  <a:schemeClr val="bg1"/>
                </a:solidFill>
                <a:latin typeface="Arial Narrow" panose="020B0606020202030204" pitchFamily="34" charset="0"/>
                <a:cs typeface="Consolas" panose="020B0609020204030204" pitchFamily="49" charset="0"/>
              </a:rPr>
              <a:t>,</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(x)+1</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rgbClr val="00FF00"/>
                </a:solidFill>
                <a:latin typeface="Arial Narrow" panose="020B0606020202030204" pitchFamily="34" charset="0"/>
                <a:cs typeface="Consolas" panose="020B0609020204030204" pitchFamily="49" charset="0"/>
              </a:rPr>
              <a:t>updateString</a:t>
            </a:r>
            <a:r>
              <a:rPr lang="en-US" dirty="0">
                <a:solidFill>
                  <a:srgbClr val="00FF00"/>
                </a:solidFill>
                <a:latin typeface="Arial Narrow" panose="020B0606020202030204" pitchFamily="34" charset="0"/>
                <a:cs typeface="Consolas" panose="020B0609020204030204" pitchFamily="49" charset="0"/>
              </a:rPr>
              <a:t>(</a:t>
            </a:r>
            <a:r>
              <a:rPr lang="en-US" dirty="0" err="1">
                <a:solidFill>
                  <a:srgbClr val="00FF00"/>
                </a:solidFill>
                <a:latin typeface="Arial Narrow" panose="020B0606020202030204" pitchFamily="34" charset="0"/>
                <a:cs typeface="Consolas" panose="020B0609020204030204" pitchFamily="49" charset="0"/>
              </a:rPr>
              <a:t>x,"pineapple</a:t>
            </a:r>
            <a:r>
              <a:rPr lang="en-US" dirty="0">
                <a:solidFill>
                  <a:srgbClr val="00FF00"/>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rgbClr val="FF0000"/>
                </a:solidFill>
                <a:latin typeface="Arial Narrow" panose="020B0606020202030204" pitchFamily="34" charset="0"/>
                <a:cs typeface="Consolas" panose="020B0609020204030204" pitchFamily="49" charset="0"/>
              </a:rPr>
              <a:t>printf</a:t>
            </a:r>
            <a:r>
              <a:rPr lang="en-US" dirty="0">
                <a:solidFill>
                  <a:schemeClr val="bg1"/>
                </a:solidFill>
                <a:latin typeface="Arial Narrow" panose="020B0606020202030204" pitchFamily="34" charset="0"/>
                <a:cs typeface="Consolas" panose="020B0609020204030204" pitchFamily="49" charset="0"/>
              </a:rPr>
              <a:t>("%u %u\n",</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a:t>
            </a:r>
            <a:r>
              <a:rPr lang="en-US" dirty="0">
                <a:solidFill>
                  <a:schemeClr val="bg1"/>
                </a:solidFill>
                <a:latin typeface="Arial Narrow" panose="020B0606020202030204" pitchFamily="34" charset="0"/>
                <a:cs typeface="Consolas" panose="020B0609020204030204" pitchFamily="49" charset="0"/>
              </a:rPr>
              <a:t>,</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(x)+1</a:t>
            </a:r>
            <a:r>
              <a:rPr lang="en-US" dirty="0">
                <a:solidFill>
                  <a:schemeClr val="bg1"/>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            </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chemeClr val="bg1"/>
                </a:solidFill>
                <a:latin typeface="Arial Narrow" panose="020B0606020202030204" pitchFamily="34" charset="0"/>
                <a:cs typeface="Consolas" panose="020B0609020204030204" pitchFamily="49" charset="0"/>
              </a:rPr>
              <a:t>stronglyTyped.x</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rgbClr val="C55A11"/>
                </a:solidFill>
                <a:latin typeface="Arial Narrow" panose="020B0606020202030204" pitchFamily="34" charset="0"/>
                <a:cs typeface="Consolas" panose="020B0609020204030204" pitchFamily="49" charset="0"/>
              </a:rPr>
              <a:t>5 6</a:t>
            </a:r>
          </a:p>
          <a:p>
            <a:pPr>
              <a:lnSpc>
                <a:spcPct val="80000"/>
              </a:lnSpc>
            </a:pPr>
            <a:r>
              <a:rPr lang="en-US" dirty="0" err="1">
                <a:solidFill>
                  <a:srgbClr val="FF0000"/>
                </a:solidFill>
                <a:latin typeface="Arial Narrow" panose="020B0606020202030204" pitchFamily="34" charset="0"/>
                <a:cs typeface="Consolas" panose="020B0609020204030204" pitchFamily="49" charset="0"/>
              </a:rPr>
              <a:t>TypeError</a:t>
            </a:r>
            <a:r>
              <a:rPr lang="en-US" dirty="0">
                <a:solidFill>
                  <a:srgbClr val="FF0000"/>
                </a:solidFill>
                <a:latin typeface="Arial Narrow" panose="020B0606020202030204" pitchFamily="34" charset="0"/>
                <a:cs typeface="Consolas" panose="020B0609020204030204" pitchFamily="49" charset="0"/>
              </a:rPr>
              <a:t>: variable not integer</a:t>
            </a:r>
          </a:p>
          <a:p>
            <a:pPr>
              <a:lnSpc>
                <a:spcPct val="80000"/>
              </a:lnSpc>
            </a:pPr>
            <a:r>
              <a:rPr lang="en-US" dirty="0">
                <a:solidFill>
                  <a:schemeClr val="bg1"/>
                </a:solidFill>
                <a:latin typeface="Arial Narrow" panose="020B0606020202030204" pitchFamily="34" charset="0"/>
                <a:cs typeface="Consolas" panose="020B0609020204030204" pitchFamily="49" charset="0"/>
              </a:rPr>
              <a:t>%</a:t>
            </a:r>
          </a:p>
        </p:txBody>
      </p:sp>
      <p:cxnSp>
        <p:nvCxnSpPr>
          <p:cNvPr id="16" name="Straight Connector 15"/>
          <p:cNvCxnSpPr/>
          <p:nvPr/>
        </p:nvCxnSpPr>
        <p:spPr>
          <a:xfrm>
            <a:off x="5485231" y="6428521"/>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5796" y="6409357"/>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9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1474" y="1257300"/>
            <a:ext cx="9127430" cy="5251689"/>
          </a:xfrm>
        </p:spPr>
        <p:txBody>
          <a:bodyPr>
            <a:normAutofit/>
          </a:bodyPr>
          <a:lstStyle/>
          <a:p>
            <a:pPr>
              <a:buFontTx/>
              <a:buNone/>
            </a:pPr>
            <a:r>
              <a:rPr lang="en-US" altLang="en-US" sz="3600" spc="200" dirty="0">
                <a:latin typeface="Times New Roman" panose="02020603050405020304" pitchFamily="18" charset="0"/>
                <a:cs typeface="Times New Roman" panose="02020603050405020304" pitchFamily="18" charset="0"/>
              </a:rPr>
              <a:t>Python has six standard data types:</a:t>
            </a:r>
          </a:p>
          <a:p>
            <a:pPr marL="651966" indent="-555276">
              <a:buFont typeface="+mj-lt"/>
              <a:buAutoNum type="arabicPeriod"/>
            </a:pPr>
            <a:r>
              <a:rPr lang="en-US" altLang="en-US" sz="2800" dirty="0" smtClean="0">
                <a:latin typeface="Elephant" panose="02020904090505020303" pitchFamily="18" charset="0"/>
              </a:rPr>
              <a:t>Number (integer/float/complex/bool)</a:t>
            </a:r>
            <a:endParaRPr lang="en-US" altLang="en-US" sz="2800" dirty="0">
              <a:latin typeface="Elephant" panose="02020904090505020303" pitchFamily="18" charset="0"/>
            </a:endParaRPr>
          </a:p>
          <a:p>
            <a:pPr marL="651966" indent="-555276">
              <a:buFont typeface="+mj-lt"/>
              <a:buAutoNum type="arabicPeriod"/>
            </a:pPr>
            <a:r>
              <a:rPr lang="en-US" altLang="en-US" sz="2800" dirty="0">
                <a:latin typeface="Elephant" panose="02020904090505020303" pitchFamily="18" charset="0"/>
              </a:rPr>
              <a:t>String</a:t>
            </a:r>
          </a:p>
          <a:p>
            <a:pPr marL="651966" indent="-555276">
              <a:buFont typeface="+mj-lt"/>
              <a:buAutoNum type="arabicPeriod"/>
            </a:pPr>
            <a:r>
              <a:rPr lang="en-US" altLang="en-US" sz="2800" dirty="0">
                <a:latin typeface="Elephant" panose="02020904090505020303" pitchFamily="18" charset="0"/>
              </a:rPr>
              <a:t>List</a:t>
            </a:r>
          </a:p>
          <a:p>
            <a:pPr marL="651966" indent="-555276">
              <a:buFont typeface="+mj-lt"/>
              <a:buAutoNum type="arabicPeriod"/>
            </a:pPr>
            <a:r>
              <a:rPr lang="en-US" altLang="en-US" sz="2800" dirty="0">
                <a:latin typeface="Elephant" panose="02020904090505020303" pitchFamily="18" charset="0"/>
              </a:rPr>
              <a:t>Tuple</a:t>
            </a:r>
          </a:p>
          <a:p>
            <a:pPr marL="651966" indent="-555276">
              <a:buFont typeface="+mj-lt"/>
              <a:buAutoNum type="arabicPeriod"/>
            </a:pPr>
            <a:r>
              <a:rPr lang="en-US" altLang="en-US" sz="2800" dirty="0">
                <a:latin typeface="Elephant" panose="02020904090505020303" pitchFamily="18" charset="0"/>
              </a:rPr>
              <a:t>Set</a:t>
            </a:r>
          </a:p>
          <a:p>
            <a:pPr marL="651966" indent="-555276">
              <a:buFont typeface="+mj-lt"/>
              <a:buAutoNum type="arabicPeriod"/>
            </a:pPr>
            <a:r>
              <a:rPr lang="en-US" altLang="en-US" sz="2800" dirty="0">
                <a:latin typeface="Elephant" panose="02020904090505020303" pitchFamily="18" charset="0"/>
              </a:rPr>
              <a:t>Dictionary</a:t>
            </a:r>
          </a:p>
          <a:p>
            <a:pPr marL="96690" indent="0">
              <a:buNone/>
            </a:pPr>
            <a:r>
              <a:rPr lang="en-US" altLang="en-US" sz="2800" dirty="0">
                <a:latin typeface="Elephant" panose="02020904090505020303" pitchFamily="18" charset="0"/>
              </a:rPr>
              <a:t>	… </a:t>
            </a:r>
          </a:p>
          <a:p>
            <a:pPr marL="96690" indent="0">
              <a:buNone/>
            </a:pPr>
            <a:r>
              <a:rPr lang="en-US" sz="2800" dirty="0">
                <a:solidFill>
                  <a:srgbClr val="FF0000"/>
                </a:solidFill>
                <a:latin typeface="Elephant" panose="02020904090505020303" pitchFamily="18" charset="0"/>
              </a:rPr>
              <a:t>	</a:t>
            </a:r>
            <a:r>
              <a:rPr lang="en-US" sz="2800" dirty="0" err="1">
                <a:solidFill>
                  <a:srgbClr val="FF0000"/>
                </a:solidFill>
              </a:rPr>
              <a:t>frozenset</a:t>
            </a:r>
            <a:r>
              <a:rPr lang="en-US" sz="2800" dirty="0">
                <a:solidFill>
                  <a:srgbClr val="FF0000"/>
                </a:solidFill>
              </a:rPr>
              <a:t>, byte sequence, byte array, range types, etc. </a:t>
            </a:r>
            <a:br>
              <a:rPr lang="en-US" sz="2800" dirty="0">
                <a:solidFill>
                  <a:srgbClr val="FF0000"/>
                </a:solidFill>
              </a:rPr>
            </a:br>
            <a:r>
              <a:rPr lang="en-US" sz="2800" dirty="0">
                <a:solidFill>
                  <a:srgbClr val="FF0000"/>
                </a:solidFill>
              </a:rPr>
              <a:t>	 will be covered later…</a:t>
            </a:r>
            <a:endParaRPr lang="en-US" altLang="en-US" sz="2800" dirty="0">
              <a:solidFill>
                <a:srgbClr val="FF0000"/>
              </a:solidFill>
              <a:latin typeface="Elephant" panose="02020904090505020303" pitchFamily="18" charset="0"/>
            </a:endParaRPr>
          </a:p>
          <a:p>
            <a:endParaRPr lang="en-US" altLang="en-US" sz="2800" dirty="0"/>
          </a:p>
        </p:txBody>
      </p:sp>
      <p:sp>
        <p:nvSpPr>
          <p:cNvPr id="7" name="Title 1"/>
          <p:cNvSpPr txBox="1">
            <a:spLocks/>
          </p:cNvSpPr>
          <p:nvPr/>
        </p:nvSpPr>
        <p:spPr>
          <a:xfrm>
            <a:off x="0" y="342781"/>
            <a:ext cx="9729788" cy="926646"/>
          </a:xfrm>
          <a:prstGeom prst="rect">
            <a:avLst/>
          </a:prstGeom>
        </p:spPr>
        <p:txBody>
          <a:bodyPr vert="horz" lIns="91440" tIns="45720" rIns="91440" bIns="45720" rtlCol="0" anchor="ctr">
            <a:normAutofit/>
          </a:bodyPr>
          <a:lstStyle>
            <a:lvl1pPr algn="ctr" defTabSz="729742" rtl="0" eaLnBrk="1" latinLnBrk="0" hangingPunct="1">
              <a:lnSpc>
                <a:spcPct val="90000"/>
              </a:lnSpc>
              <a:spcBef>
                <a:spcPct val="0"/>
              </a:spcBef>
              <a:buNone/>
              <a:defRPr sz="3511" kern="1200">
                <a:solidFill>
                  <a:srgbClr val="002060"/>
                </a:solidFill>
                <a:latin typeface="Elephant" panose="02020904090505020303" pitchFamily="18" charset="0"/>
                <a:ea typeface="+mj-ea"/>
                <a:cs typeface="+mj-cs"/>
              </a:defRPr>
            </a:lvl1pPr>
          </a:lstStyle>
          <a:p>
            <a:r>
              <a:rPr lang="en-US" altLang="en-US" sz="4400" dirty="0" smtClean="0">
                <a:solidFill>
                  <a:srgbClr val="0070C0"/>
                </a:solidFill>
              </a:rPr>
              <a:t>Data Types:</a:t>
            </a:r>
          </a:p>
        </p:txBody>
      </p:sp>
    </p:spTree>
    <p:extLst>
      <p:ext uri="{BB962C8B-B14F-4D97-AF65-F5344CB8AC3E}">
        <p14:creationId xmlns:p14="http://schemas.microsoft.com/office/powerpoint/2010/main" val="307967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value to a variable does not update it, 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a:t>
            </a:r>
            <a:r>
              <a:rPr lang="en-US" altLang="en-US" sz="2800" dirty="0" smtClean="0"/>
              <a:t>end </a:t>
            </a:r>
            <a:r>
              <a:rPr lang="en-US" altLang="en-US" sz="2800" dirty="0"/>
              <a:t>up in the same memory location. Nonetheless, it is a new variable.</a:t>
            </a:r>
          </a:p>
          <a:p>
            <a:r>
              <a:rPr lang="en-US" altLang="en-US" sz="3200" dirty="0">
                <a:solidFill>
                  <a:srgbClr val="FF0000"/>
                </a:solidFill>
              </a:rPr>
              <a:t>But there are multi-value variables. </a:t>
            </a:r>
            <a:r>
              <a:rPr lang="en-US" altLang="en-US" sz="3200" dirty="0">
                <a:solidFill>
                  <a:srgbClr val="FF0000"/>
                </a:solidFill>
              </a:rPr>
              <a:t>A</a:t>
            </a:r>
            <a:r>
              <a:rPr lang="en-US" altLang="en-US" sz="3200" dirty="0" smtClean="0">
                <a:solidFill>
                  <a:srgbClr val="FF0000"/>
                </a:solidFill>
              </a:rPr>
              <a:t>ssigning </a:t>
            </a:r>
            <a:r>
              <a:rPr lang="en-US" altLang="en-US" sz="3200" dirty="0" smtClean="0">
                <a:solidFill>
                  <a:srgbClr val="FF0000"/>
                </a:solidFill>
              </a:rPr>
              <a:t>to one </a:t>
            </a:r>
            <a:r>
              <a:rPr lang="en-US" altLang="en-US" sz="3200" spc="-30" dirty="0">
                <a:solidFill>
                  <a:srgbClr val="FF0000"/>
                </a:solidFill>
              </a:rPr>
              <a:t>value is different than assigning </a:t>
            </a:r>
            <a:r>
              <a:rPr lang="en-US" altLang="en-US" sz="3200" spc="-30" dirty="0" smtClean="0">
                <a:solidFill>
                  <a:srgbClr val="FF0000"/>
                </a:solidFill>
              </a:rPr>
              <a:t>to the </a:t>
            </a:r>
            <a:r>
              <a:rPr lang="en-US" altLang="en-US" sz="3200" spc="-30" dirty="0" smtClean="0">
                <a:solidFill>
                  <a:srgbClr val="FF0000"/>
                </a:solidFill>
              </a:rPr>
              <a:t>whole variable</a:t>
            </a:r>
            <a:r>
              <a:rPr lang="en-US" altLang="en-US" sz="3200" spc="-30" dirty="0">
                <a:solidFill>
                  <a:srgbClr val="FF0000"/>
                </a:solidFill>
              </a:rPr>
              <a:t>.</a:t>
            </a:r>
          </a:p>
          <a:p>
            <a:r>
              <a:rPr lang="en-US" altLang="en-US" sz="3200" dirty="0">
                <a:solidFill>
                  <a:srgbClr val="FF0000"/>
                </a:solidFill>
              </a:rPr>
              <a:t>Python divides its types into two categories:</a:t>
            </a:r>
          </a:p>
          <a:p>
            <a:pPr marL="836633" lvl="1" indent="-471762">
              <a:buFont typeface="+mj-lt"/>
              <a:buAutoNum type="arabicPeriod"/>
            </a:pPr>
            <a:r>
              <a:rPr lang="en-US" altLang="en-US" sz="3200" dirty="0" smtClean="0">
                <a:solidFill>
                  <a:srgbClr val="FF0000"/>
                </a:solidFill>
              </a:rPr>
              <a:t>Numbers, strings, </a:t>
            </a:r>
            <a:r>
              <a:rPr lang="en-US" altLang="en-US" sz="3200" dirty="0">
                <a:solidFill>
                  <a:srgbClr val="FF0000"/>
                </a:solidFill>
              </a:rPr>
              <a:t>and tuples are </a:t>
            </a:r>
            <a:r>
              <a:rPr lang="en-US" altLang="en-US" sz="3200" b="1" dirty="0">
                <a:solidFill>
                  <a:srgbClr val="FF0000"/>
                </a:solidFill>
              </a:rPr>
              <a:t>immutable</a:t>
            </a:r>
            <a:r>
              <a:rPr lang="en-US" altLang="en-US" sz="3200" dirty="0" smtClean="0">
                <a:solidFill>
                  <a:srgbClr val="FF0000"/>
                </a:solidFill>
              </a:rPr>
              <a:t>.</a:t>
            </a:r>
            <a:endParaRPr lang="en-US" altLang="en-US" sz="3200" dirty="0">
              <a:solidFill>
                <a:srgbClr val="FF0000"/>
              </a:solidFill>
            </a:endParaRP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Tree>
    <p:extLst>
      <p:ext uri="{BB962C8B-B14F-4D97-AF65-F5344CB8AC3E}">
        <p14:creationId xmlns:p14="http://schemas.microsoft.com/office/powerpoint/2010/main" val="42883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randombar(horizontal)">
                                      <p:cBhvr>
                                        <p:cTn id="7" dur="500"/>
                                        <p:tgtEl>
                                          <p:spTgt spid="225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531">
                                            <p:txEl>
                                              <p:pRg st="3" end="3"/>
                                            </p:txEl>
                                          </p:spTgt>
                                        </p:tgtEl>
                                        <p:attrNameLst>
                                          <p:attrName>style.visibility</p:attrName>
                                        </p:attrNameLst>
                                      </p:cBhvr>
                                      <p:to>
                                        <p:strVal val="visible"/>
                                      </p:to>
                                    </p:set>
                                    <p:animEffect transition="in" filter="randombar(horizontal)">
                                      <p:cBhvr>
                                        <p:cTn id="12" dur="500"/>
                                        <p:tgtEl>
                                          <p:spTgt spid="22531">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Effect transition="in" filter="randombar(horizontal)">
                                      <p:cBhvr>
                                        <p:cTn id="15"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value to a variable does not update it, 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a:t>
            </a:r>
            <a:r>
              <a:rPr lang="en-US" altLang="en-US" sz="2800" dirty="0" smtClean="0"/>
              <a:t>end </a:t>
            </a:r>
            <a:r>
              <a:rPr lang="en-US" altLang="en-US" sz="2800" dirty="0"/>
              <a:t>up in the same memory location. Nonetheless, it is a new variable.</a:t>
            </a:r>
          </a:p>
          <a:p>
            <a:r>
              <a:rPr lang="en-US" altLang="en-US" sz="3200" dirty="0"/>
              <a:t>But there are multi-value variables. </a:t>
            </a:r>
            <a:r>
              <a:rPr lang="en-US" altLang="en-US" sz="3200" dirty="0"/>
              <a:t>A</a:t>
            </a:r>
            <a:r>
              <a:rPr lang="en-US" altLang="en-US" sz="3200" dirty="0" smtClean="0"/>
              <a:t>ssigning </a:t>
            </a:r>
            <a:r>
              <a:rPr lang="en-US" altLang="en-US" sz="3200" dirty="0" smtClean="0"/>
              <a:t>to one </a:t>
            </a:r>
            <a:r>
              <a:rPr lang="en-US" altLang="en-US" sz="3200" spc="-30" dirty="0"/>
              <a:t>value is different than assigning </a:t>
            </a:r>
            <a:r>
              <a:rPr lang="en-US" altLang="en-US" sz="3200" spc="-30" dirty="0" smtClean="0"/>
              <a:t>to the </a:t>
            </a:r>
            <a:r>
              <a:rPr lang="en-US" altLang="en-US" sz="3200" spc="-30" dirty="0" smtClean="0"/>
              <a:t>whole variable</a:t>
            </a:r>
            <a:r>
              <a:rPr lang="en-US" altLang="en-US" sz="3200" spc="-30" dirty="0"/>
              <a:t>.</a:t>
            </a:r>
          </a:p>
          <a:p>
            <a:r>
              <a:rPr lang="en-US" altLang="en-US" sz="3200" dirty="0"/>
              <a:t>Python divides its types into two categories:</a:t>
            </a:r>
          </a:p>
          <a:p>
            <a:pPr marL="836633" lvl="1" indent="-471762">
              <a:buFont typeface="+mj-lt"/>
              <a:buAutoNum type="arabicPeriod"/>
            </a:pPr>
            <a:r>
              <a:rPr lang="en-US" altLang="en-US" sz="3200" dirty="0" smtClean="0"/>
              <a:t>Numbers, strings, </a:t>
            </a:r>
            <a:r>
              <a:rPr lang="en-US" altLang="en-US" sz="3200" dirty="0"/>
              <a:t>and tuples 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rgbClr val="FF0000"/>
                </a:solidFill>
              </a:rPr>
              <a:t>Lists, sets, </a:t>
            </a:r>
            <a:r>
              <a:rPr lang="en-US" altLang="en-US" sz="3200" dirty="0">
                <a:solidFill>
                  <a:srgbClr val="FF0000"/>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
        <p:nvSpPr>
          <p:cNvPr id="8" name="Rounded Rectangular Callout 7"/>
          <p:cNvSpPr/>
          <p:nvPr/>
        </p:nvSpPr>
        <p:spPr>
          <a:xfrm>
            <a:off x="4615174" y="5718036"/>
            <a:ext cx="1531582" cy="1039287"/>
          </a:xfrm>
          <a:prstGeom prst="wedgeRoundRectCallout">
            <a:avLst>
              <a:gd name="adj1" fmla="val 86656"/>
              <a:gd name="adj2" fmla="val -123332"/>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err="1">
                <a:solidFill>
                  <a:prstClr val="white"/>
                </a:solidFill>
              </a:rPr>
              <a:t>im</a:t>
            </a:r>
            <a:r>
              <a:rPr lang="en-US" altLang="zh-TW" sz="1834" i="1" dirty="0">
                <a:solidFill>
                  <a:prstClr val="white"/>
                </a:solidFill>
              </a:rPr>
              <a:t>:</a:t>
            </a:r>
            <a:r>
              <a:rPr lang="en-US" altLang="zh-TW" sz="1834" dirty="0">
                <a:solidFill>
                  <a:prstClr val="white"/>
                </a:solidFill>
              </a:rPr>
              <a:t> a prefix meaning “</a:t>
            </a:r>
            <a:r>
              <a:rPr lang="en-US" altLang="zh-TW" sz="2935" i="1" dirty="0">
                <a:solidFill>
                  <a:prstClr val="white"/>
                </a:solidFill>
              </a:rPr>
              <a:t>not</a:t>
            </a:r>
            <a:r>
              <a:rPr lang="en-US" altLang="zh-TW" sz="1834" dirty="0">
                <a:solidFill>
                  <a:prstClr val="white"/>
                </a:solidFill>
              </a:rPr>
              <a:t>”</a:t>
            </a:r>
            <a:endParaRPr lang="zh-TW" altLang="en-US" sz="1834" dirty="0">
              <a:solidFill>
                <a:prstClr val="white"/>
              </a:solidFill>
            </a:endParaRPr>
          </a:p>
        </p:txBody>
      </p:sp>
      <p:sp>
        <p:nvSpPr>
          <p:cNvPr id="10" name="Rounded Rectangular Callout 9"/>
          <p:cNvSpPr/>
          <p:nvPr/>
        </p:nvSpPr>
        <p:spPr>
          <a:xfrm>
            <a:off x="6177145" y="5721076"/>
            <a:ext cx="1531582" cy="1039287"/>
          </a:xfrm>
          <a:prstGeom prst="wedgeRoundRectCallout">
            <a:avLst>
              <a:gd name="adj1" fmla="val 32780"/>
              <a:gd name="adj2" fmla="val -115311"/>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a:solidFill>
                  <a:prstClr val="white"/>
                </a:solidFill>
              </a:rPr>
              <a:t>mute:</a:t>
            </a:r>
            <a:r>
              <a:rPr lang="en-US" altLang="zh-TW" sz="1834" dirty="0">
                <a:solidFill>
                  <a:prstClr val="white"/>
                </a:solidFill>
              </a:rPr>
              <a:t> a root meaning “</a:t>
            </a:r>
            <a:r>
              <a:rPr lang="en-US" altLang="zh-TW" sz="2935" i="1" dirty="0">
                <a:solidFill>
                  <a:prstClr val="white"/>
                </a:solidFill>
              </a:rPr>
              <a:t>change</a:t>
            </a:r>
            <a:r>
              <a:rPr lang="en-US" altLang="zh-TW" sz="1834" dirty="0">
                <a:solidFill>
                  <a:prstClr val="white"/>
                </a:solidFill>
              </a:rPr>
              <a:t>”</a:t>
            </a:r>
            <a:endParaRPr lang="zh-TW" altLang="en-US" sz="1834" dirty="0">
              <a:solidFill>
                <a:prstClr val="white"/>
              </a:solidFill>
            </a:endParaRPr>
          </a:p>
        </p:txBody>
      </p:sp>
      <p:sp>
        <p:nvSpPr>
          <p:cNvPr id="11" name="Rounded Rectangular Callout 10"/>
          <p:cNvSpPr/>
          <p:nvPr/>
        </p:nvSpPr>
        <p:spPr>
          <a:xfrm>
            <a:off x="7740620" y="5715001"/>
            <a:ext cx="1531582" cy="1039287"/>
          </a:xfrm>
          <a:prstGeom prst="wedgeRoundRectCallout">
            <a:avLst>
              <a:gd name="adj1" fmla="val -23836"/>
              <a:gd name="adj2" fmla="val -117768"/>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a:solidFill>
                  <a:prstClr val="white"/>
                </a:solidFill>
              </a:rPr>
              <a:t>able:</a:t>
            </a:r>
            <a:r>
              <a:rPr lang="en-US" altLang="zh-TW" sz="1834" dirty="0">
                <a:solidFill>
                  <a:prstClr val="white"/>
                </a:solidFill>
              </a:rPr>
              <a:t> a suffix meaning “</a:t>
            </a:r>
            <a:r>
              <a:rPr lang="en-US" altLang="zh-TW" sz="2935" i="1" dirty="0">
                <a:solidFill>
                  <a:prstClr val="white"/>
                </a:solidFill>
              </a:rPr>
              <a:t>able</a:t>
            </a:r>
            <a:r>
              <a:rPr lang="en-US" altLang="zh-TW" sz="1834" dirty="0">
                <a:solidFill>
                  <a:prstClr val="white"/>
                </a:solidFill>
              </a:rPr>
              <a:t>”</a:t>
            </a:r>
            <a:endParaRPr lang="zh-TW" altLang="en-US" sz="1834" dirty="0">
              <a:solidFill>
                <a:prstClr val="white"/>
              </a:solidFill>
            </a:endParaRPr>
          </a:p>
        </p:txBody>
      </p:sp>
      <p:sp>
        <p:nvSpPr>
          <p:cNvPr id="12" name="Rounded Rectangular Callout 11"/>
          <p:cNvSpPr/>
          <p:nvPr/>
        </p:nvSpPr>
        <p:spPr>
          <a:xfrm>
            <a:off x="1355522" y="5715000"/>
            <a:ext cx="2053410" cy="1039287"/>
          </a:xfrm>
          <a:prstGeom prst="wedgeRoundRectCallout">
            <a:avLst>
              <a:gd name="adj1" fmla="val 125040"/>
              <a:gd name="adj2" fmla="val 29027"/>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TW" sz="825" i="1" dirty="0">
              <a:solidFill>
                <a:prstClr val="white"/>
              </a:solidFill>
            </a:endParaRPr>
          </a:p>
          <a:p>
            <a:pPr algn="ctr">
              <a:lnSpc>
                <a:spcPct val="80000"/>
              </a:lnSpc>
            </a:pPr>
            <a:r>
              <a:rPr lang="en-US" altLang="zh-TW" sz="1834" i="1" dirty="0">
                <a:solidFill>
                  <a:prstClr val="white"/>
                </a:solidFill>
              </a:rPr>
              <a:t>not</a:t>
            </a:r>
            <a:r>
              <a:rPr lang="en-US" altLang="zh-TW" sz="1100" i="1" dirty="0">
                <a:solidFill>
                  <a:prstClr val="white"/>
                </a:solidFill>
              </a:rPr>
              <a:t> </a:t>
            </a:r>
            <a:r>
              <a:rPr lang="en-US" altLang="zh-TW" sz="1834" dirty="0">
                <a:solidFill>
                  <a:prstClr val="white"/>
                </a:solidFill>
                <a:sym typeface="Symbol" panose="05050102010706020507" pitchFamily="18" charset="2"/>
              </a:rPr>
              <a:t></a:t>
            </a:r>
            <a:r>
              <a:rPr lang="en-US" altLang="zh-TW" sz="800" dirty="0">
                <a:solidFill>
                  <a:prstClr val="white"/>
                </a:solidFill>
                <a:sym typeface="Symbol" panose="05050102010706020507" pitchFamily="18" charset="2"/>
              </a:rPr>
              <a:t> </a:t>
            </a:r>
            <a:r>
              <a:rPr lang="en-US" altLang="zh-TW" sz="1834" i="1" dirty="0">
                <a:solidFill>
                  <a:prstClr val="white"/>
                </a:solidFill>
                <a:sym typeface="Symbol" panose="05050102010706020507" pitchFamily="18" charset="2"/>
              </a:rPr>
              <a:t>change</a:t>
            </a:r>
            <a:r>
              <a:rPr lang="en-US" altLang="zh-TW" sz="1100" i="1" dirty="0">
                <a:solidFill>
                  <a:prstClr val="white"/>
                </a:solidFill>
                <a:sym typeface="Symbol" panose="05050102010706020507" pitchFamily="18" charset="2"/>
              </a:rPr>
              <a:t> </a:t>
            </a:r>
            <a:r>
              <a:rPr lang="en-US" altLang="zh-TW" sz="1834" dirty="0">
                <a:solidFill>
                  <a:prstClr val="white"/>
                </a:solidFill>
                <a:sym typeface="Symbol" panose="05050102010706020507" pitchFamily="18" charset="2"/>
              </a:rPr>
              <a:t></a:t>
            </a:r>
            <a:r>
              <a:rPr lang="en-US" altLang="zh-TW" sz="800" i="1" dirty="0">
                <a:solidFill>
                  <a:prstClr val="white"/>
                </a:solidFill>
                <a:sym typeface="Symbol" panose="05050102010706020507" pitchFamily="18" charset="2"/>
              </a:rPr>
              <a:t> </a:t>
            </a:r>
            <a:r>
              <a:rPr lang="en-US" altLang="zh-TW" sz="1834" i="1" dirty="0" smtClean="0">
                <a:solidFill>
                  <a:prstClr val="white"/>
                </a:solidFill>
              </a:rPr>
              <a:t>able:</a:t>
            </a:r>
            <a:r>
              <a:rPr lang="en-US" altLang="zh-TW" sz="1834" dirty="0" smtClean="0">
                <a:solidFill>
                  <a:prstClr val="white"/>
                </a:solidFill>
              </a:rPr>
              <a:t> </a:t>
            </a:r>
            <a:r>
              <a:rPr lang="en-US" altLang="zh-TW" sz="1834" dirty="0">
                <a:solidFill>
                  <a:prstClr val="white"/>
                </a:solidFill>
              </a:rPr>
              <a:t>“</a:t>
            </a:r>
            <a:r>
              <a:rPr lang="en-US" altLang="zh-TW" sz="2935" i="1" dirty="0">
                <a:solidFill>
                  <a:prstClr val="white"/>
                </a:solidFill>
              </a:rPr>
              <a:t>cannot be changed</a:t>
            </a:r>
            <a:r>
              <a:rPr lang="en-US" altLang="zh-TW" sz="1834" dirty="0">
                <a:solidFill>
                  <a:prstClr val="white"/>
                </a:solidFill>
              </a:rPr>
              <a:t>”</a:t>
            </a:r>
            <a:endParaRPr lang="zh-TW" altLang="en-US" sz="1834" dirty="0">
              <a:solidFill>
                <a:prstClr val="white"/>
              </a:solidFill>
            </a:endParaRPr>
          </a:p>
        </p:txBody>
      </p:sp>
    </p:spTree>
    <p:extLst>
      <p:ext uri="{BB962C8B-B14F-4D97-AF65-F5344CB8AC3E}">
        <p14:creationId xmlns:p14="http://schemas.microsoft.com/office/powerpoint/2010/main" val="15863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4" presetClass="entr" presetSubtype="10" fill="hold" nodeType="with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Effect transition="in" filter="randombar(horizontal)">
                                      <p:cBhvr>
                                        <p:cTn id="31"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a:t>
            </a:r>
            <a:r>
              <a:rPr lang="en-US" altLang="en-US" sz="2800" dirty="0" smtClean="0">
                <a:solidFill>
                  <a:schemeClr val="bg1">
                    <a:lumMod val="85000"/>
                  </a:schemeClr>
                </a:solidFill>
              </a:rPr>
              <a:t>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t>
            </a:r>
            <a:r>
              <a:rPr lang="en-US" altLang="en-US" sz="3200" dirty="0">
                <a:solidFill>
                  <a:schemeClr val="bg1">
                    <a:lumMod val="85000"/>
                  </a:schemeClr>
                </a:solidFill>
              </a:rPr>
              <a:t>A</a:t>
            </a:r>
            <a:r>
              <a:rPr lang="en-US" altLang="en-US" sz="3200" dirty="0" smtClean="0">
                <a:solidFill>
                  <a:schemeClr val="bg1">
                    <a:lumMod val="85000"/>
                  </a:schemeClr>
                </a:solidFill>
              </a:rPr>
              <a:t>ssigning </a:t>
            </a:r>
            <a:r>
              <a:rPr lang="en-US" altLang="en-US" sz="3200" dirty="0" smtClean="0">
                <a:solidFill>
                  <a:schemeClr val="bg1">
                    <a:lumMod val="85000"/>
                  </a:schemeClr>
                </a:solidFill>
              </a:rPr>
              <a:t>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a:t>
            </a:r>
            <a:r>
              <a:rPr lang="en-US" altLang="en-US" sz="3200" spc="-30" dirty="0" smtClean="0">
                <a:solidFill>
                  <a:schemeClr val="bg1">
                    <a:lumMod val="85000"/>
                  </a:schemeClr>
                </a:solidFill>
              </a:rPr>
              <a:t>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8531"/>
              <a:gd name="adj2" fmla="val -248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OK, I will explain it. The second assignment has created a new variable while </a:t>
            </a:r>
            <a:r>
              <a:rPr lang="en-US" sz="2800" i="1" dirty="0" smtClean="0">
                <a:solidFill>
                  <a:srgbClr val="FF0000"/>
                </a:solidFill>
              </a:rPr>
              <a:t>also</a:t>
            </a:r>
            <a:r>
              <a:rPr lang="en-US" sz="2800" dirty="0" smtClean="0">
                <a:solidFill>
                  <a:srgbClr val="0033CC"/>
                </a:solidFill>
              </a:rPr>
              <a:t> </a:t>
            </a:r>
            <a:r>
              <a:rPr lang="en-US" sz="2800" dirty="0" smtClean="0">
                <a:solidFill>
                  <a:srgbClr val="FF0000"/>
                </a:solidFill>
              </a:rPr>
              <a:t>causing the first variable to die</a:t>
            </a:r>
            <a:r>
              <a:rPr lang="en-US" sz="2800" dirty="0" smtClean="0">
                <a:solidFill>
                  <a:srgbClr val="0033CC"/>
                </a:solidFill>
              </a:rPr>
              <a:t>.</a:t>
            </a:r>
            <a:endParaRPr lang="en-US" sz="2800" dirty="0">
              <a:solidFill>
                <a:srgbClr val="0033CC"/>
              </a:solidFill>
            </a:endParaRPr>
          </a:p>
        </p:txBody>
      </p:sp>
      <p:sp>
        <p:nvSpPr>
          <p:cNvPr id="19" name="Rounded Rectangular Callout 18"/>
          <p:cNvSpPr/>
          <p:nvPr/>
        </p:nvSpPr>
        <p:spPr>
          <a:xfrm>
            <a:off x="6273454" y="4031190"/>
            <a:ext cx="3439660" cy="2826810"/>
          </a:xfrm>
          <a:prstGeom prst="wedgeRoundRectCallout">
            <a:avLst>
              <a:gd name="adj1" fmla="val 23620"/>
              <a:gd name="adj2" fmla="val -6358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bIns="0" rtlCol="0" anchor="ctr"/>
          <a:lstStyle/>
          <a:p>
            <a:pPr algn="ctr">
              <a:lnSpc>
                <a:spcPct val="82000"/>
              </a:lnSpc>
            </a:pPr>
            <a:r>
              <a:rPr lang="en-US" sz="2800" spc="-40" dirty="0" smtClean="0">
                <a:solidFill>
                  <a:srgbClr val="0033CC"/>
                </a:solidFill>
              </a:rPr>
              <a:t> It</a:t>
            </a:r>
            <a:r>
              <a:rPr lang="en-US" sz="2400" spc="-40" dirty="0" smtClean="0">
                <a:solidFill>
                  <a:srgbClr val="0033CC"/>
                </a:solidFill>
              </a:rPr>
              <a:t> </a:t>
            </a:r>
            <a:r>
              <a:rPr lang="en-US" sz="2800" spc="-60" dirty="0" smtClean="0">
                <a:solidFill>
                  <a:srgbClr val="0033CC"/>
                </a:solidFill>
              </a:rPr>
              <a:t>dies</a:t>
            </a:r>
            <a:r>
              <a:rPr lang="en-US" sz="2400" spc="-60" dirty="0" smtClean="0">
                <a:solidFill>
                  <a:srgbClr val="0033CC"/>
                </a:solidFill>
              </a:rPr>
              <a:t> </a:t>
            </a:r>
            <a:r>
              <a:rPr lang="en-US" sz="2800" spc="-60" dirty="0" smtClean="0">
                <a:solidFill>
                  <a:srgbClr val="0033CC"/>
                </a:solidFill>
              </a:rPr>
              <a:t>be</a:t>
            </a:r>
            <a:r>
              <a:rPr lang="en-US" sz="2800" spc="-40" dirty="0" smtClean="0">
                <a:solidFill>
                  <a:srgbClr val="0033CC"/>
                </a:solidFill>
              </a:rPr>
              <a:t>c</a:t>
            </a:r>
            <a:r>
              <a:rPr lang="en-US" sz="2800" spc="-120" dirty="0" smtClean="0">
                <a:solidFill>
                  <a:srgbClr val="0033CC"/>
                </a:solidFill>
              </a:rPr>
              <a:t>a</a:t>
            </a:r>
            <a:r>
              <a:rPr lang="en-US" sz="2800" spc="-80" dirty="0" smtClean="0">
                <a:solidFill>
                  <a:srgbClr val="0033CC"/>
                </a:solidFill>
              </a:rPr>
              <a:t>us</a:t>
            </a:r>
            <a:r>
              <a:rPr lang="en-US" sz="2800" spc="-40" dirty="0" smtClean="0">
                <a:solidFill>
                  <a:srgbClr val="0033CC"/>
                </a:solidFill>
              </a:rPr>
              <a:t>e Pyt</a:t>
            </a:r>
            <a:r>
              <a:rPr lang="en-US" sz="2800" spc="-90" dirty="0" smtClean="0">
                <a:solidFill>
                  <a:srgbClr val="0033CC"/>
                </a:solidFill>
              </a:rPr>
              <a:t>ho</a:t>
            </a:r>
            <a:r>
              <a:rPr lang="en-US" sz="2800" spc="-40" dirty="0" smtClean="0">
                <a:solidFill>
                  <a:srgbClr val="0033CC"/>
                </a:solidFill>
              </a:rPr>
              <a:t>n</a:t>
            </a:r>
            <a:endParaRPr lang="en-US" sz="2800" dirty="0">
              <a:solidFill>
                <a:srgbClr val="0033CC"/>
              </a:solidFill>
            </a:endParaRPr>
          </a:p>
          <a:p>
            <a:pPr algn="ctr">
              <a:lnSpc>
                <a:spcPct val="82000"/>
              </a:lnSpc>
            </a:pPr>
            <a:r>
              <a:rPr lang="en-US" sz="2800" dirty="0" smtClean="0">
                <a:solidFill>
                  <a:srgbClr val="0033CC"/>
                </a:solidFill>
              </a:rPr>
              <a:t>knows</a:t>
            </a:r>
            <a:r>
              <a:rPr lang="en-US" sz="2800" dirty="0" smtClean="0">
                <a:solidFill>
                  <a:srgbClr val="FF0000"/>
                </a:solidFill>
              </a:rPr>
              <a:t> it can</a:t>
            </a:r>
            <a:r>
              <a:rPr lang="en-US" sz="2800" dirty="0" smtClean="0">
                <a:solidFill>
                  <a:srgbClr val="0033CC"/>
                </a:solidFill>
              </a:rPr>
              <a:t> </a:t>
            </a:r>
            <a:r>
              <a:rPr lang="en-US" sz="2800" dirty="0" smtClean="0">
                <a:solidFill>
                  <a:srgbClr val="FF0000"/>
                </a:solidFill>
              </a:rPr>
              <a:t>never</a:t>
            </a:r>
          </a:p>
          <a:p>
            <a:pPr algn="ctr">
              <a:lnSpc>
                <a:spcPct val="82000"/>
              </a:lnSpc>
            </a:pPr>
            <a:r>
              <a:rPr lang="en-US" sz="2800" dirty="0" smtClean="0">
                <a:solidFill>
                  <a:srgbClr val="FF0000"/>
                </a:solidFill>
              </a:rPr>
              <a:t>again be accessed</a:t>
            </a:r>
          </a:p>
          <a:p>
            <a:pPr algn="ctr">
              <a:lnSpc>
                <a:spcPct val="82000"/>
              </a:lnSpc>
            </a:pPr>
            <a:r>
              <a:rPr lang="en-US" sz="2800" dirty="0" smtClean="0">
                <a:solidFill>
                  <a:srgbClr val="0033CC"/>
                </a:solidFill>
              </a:rPr>
              <a:t>(since the name that</a:t>
            </a:r>
          </a:p>
          <a:p>
            <a:pPr algn="ctr">
              <a:lnSpc>
                <a:spcPct val="82000"/>
              </a:lnSpc>
            </a:pPr>
            <a:r>
              <a:rPr lang="en-US" sz="2800" dirty="0" smtClean="0">
                <a:solidFill>
                  <a:srgbClr val="0033CC"/>
                </a:solidFill>
              </a:rPr>
              <a:t>had been used to</a:t>
            </a:r>
          </a:p>
          <a:p>
            <a:pPr algn="ctr">
              <a:lnSpc>
                <a:spcPct val="82000"/>
              </a:lnSpc>
            </a:pPr>
            <a:r>
              <a:rPr lang="en-US" sz="2800" spc="-30" dirty="0" smtClean="0">
                <a:solidFill>
                  <a:srgbClr val="0033CC"/>
                </a:solidFill>
              </a:rPr>
              <a:t>access it has now</a:t>
            </a:r>
          </a:p>
          <a:p>
            <a:pPr algn="ctr">
              <a:lnSpc>
                <a:spcPct val="82000"/>
              </a:lnSpc>
            </a:pPr>
            <a:r>
              <a:rPr lang="en-US" sz="2800" spc="-30" dirty="0" smtClean="0">
                <a:solidFill>
                  <a:srgbClr val="0033CC"/>
                </a:solidFill>
              </a:rPr>
              <a:t>been </a:t>
            </a:r>
            <a:r>
              <a:rPr lang="en-US" sz="2800" dirty="0" smtClean="0">
                <a:solidFill>
                  <a:srgbClr val="0033CC"/>
                </a:solidFill>
              </a:rPr>
              <a:t>reused to access</a:t>
            </a:r>
          </a:p>
          <a:p>
            <a:pPr algn="ctr">
              <a:lnSpc>
                <a:spcPct val="82000"/>
              </a:lnSpc>
            </a:pPr>
            <a:r>
              <a:rPr lang="en-US" sz="2800" dirty="0" smtClean="0">
                <a:solidFill>
                  <a:srgbClr val="0033CC"/>
                </a:solidFill>
              </a:rPr>
              <a:t>something else).</a:t>
            </a:r>
            <a:endParaRPr lang="en-US" sz="2800" dirty="0">
              <a:solidFill>
                <a:srgbClr val="0033CC"/>
              </a:solidFill>
            </a:endParaRPr>
          </a:p>
        </p:txBody>
      </p:sp>
      <p:sp>
        <p:nvSpPr>
          <p:cNvPr id="20" name="Rounded Rectangular Callout 19"/>
          <p:cNvSpPr/>
          <p:nvPr/>
        </p:nvSpPr>
        <p:spPr>
          <a:xfrm>
            <a:off x="3555999" y="4041260"/>
            <a:ext cx="2398219" cy="2826810"/>
          </a:xfrm>
          <a:prstGeom prst="wedgeRoundRectCallout">
            <a:avLst>
              <a:gd name="adj1" fmla="val 72727"/>
              <a:gd name="adj2" fmla="val -2269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a:solidFill>
                  <a:srgbClr val="0033CC"/>
                </a:solidFill>
              </a:rPr>
              <a:t>T</a:t>
            </a:r>
            <a:r>
              <a:rPr lang="en-US" sz="2800" spc="-40" dirty="0" smtClean="0">
                <a:solidFill>
                  <a:srgbClr val="0033CC"/>
                </a:solidFill>
              </a:rPr>
              <a:t>he memory location holding ‘5’ </a:t>
            </a:r>
            <a:br>
              <a:rPr lang="en-US" sz="2800" spc="-40" dirty="0" smtClean="0">
                <a:solidFill>
                  <a:srgbClr val="0033CC"/>
                </a:solidFill>
              </a:rPr>
            </a:br>
            <a:r>
              <a:rPr lang="en-US" sz="2800" spc="-40" dirty="0" smtClean="0">
                <a:solidFill>
                  <a:srgbClr val="0033CC"/>
                </a:solidFill>
              </a:rPr>
              <a:t>has become </a:t>
            </a:r>
            <a:r>
              <a:rPr lang="en-US" sz="2800" spc="-40" dirty="0" smtClean="0">
                <a:solidFill>
                  <a:srgbClr val="FF0000"/>
                </a:solidFill>
              </a:rPr>
              <a:t>garbage</a:t>
            </a:r>
            <a:r>
              <a:rPr lang="en-US" sz="2800" spc="-40" dirty="0">
                <a:solidFill>
                  <a:srgbClr val="0033CC"/>
                </a:solidFill>
              </a:rPr>
              <a:t> </a:t>
            </a:r>
            <a:r>
              <a:rPr lang="en-US" sz="2800" spc="-40" dirty="0" smtClean="0">
                <a:solidFill>
                  <a:srgbClr val="0033CC"/>
                </a:solidFill>
              </a:rPr>
              <a:t/>
            </a:r>
            <a:br>
              <a:rPr lang="en-US" sz="2800" spc="-40" dirty="0" smtClean="0">
                <a:solidFill>
                  <a:srgbClr val="0033CC"/>
                </a:solidFill>
              </a:rPr>
            </a:br>
            <a:r>
              <a:rPr lang="en-US" sz="2800" spc="-40" dirty="0" smtClean="0">
                <a:solidFill>
                  <a:srgbClr val="0033CC"/>
                </a:solidFill>
              </a:rPr>
              <a:t>which can be collected and thrown away.</a:t>
            </a:r>
            <a:endParaRPr lang="en-US" sz="2800" dirty="0">
              <a:solidFill>
                <a:srgbClr val="0033CC"/>
              </a:solidFill>
            </a:endParaRPr>
          </a:p>
        </p:txBody>
      </p:sp>
      <p:sp>
        <p:nvSpPr>
          <p:cNvPr id="21" name="Rounded Rectangular Callout 20"/>
          <p:cNvSpPr/>
          <p:nvPr/>
        </p:nvSpPr>
        <p:spPr>
          <a:xfrm>
            <a:off x="1188695" y="46577"/>
            <a:ext cx="7472705" cy="804353"/>
          </a:xfrm>
          <a:prstGeom prst="wedgeRoundRectCallout">
            <a:avLst>
              <a:gd name="adj1" fmla="val 49911"/>
              <a:gd name="adj2" fmla="val -2279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endParaRPr lang="en-US" sz="2800" dirty="0">
              <a:solidFill>
                <a:srgbClr val="0033CC"/>
              </a:solidFill>
            </a:endParaRPr>
          </a:p>
        </p:txBody>
      </p:sp>
    </p:spTree>
    <p:extLst>
      <p:ext uri="{BB962C8B-B14F-4D97-AF65-F5344CB8AC3E}">
        <p14:creationId xmlns:p14="http://schemas.microsoft.com/office/powerpoint/2010/main" val="42073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par>
                                <p:cTn id="34" presetID="38" presetClass="exit" presetSubtype="0" accel="50000" fill="hold" grpId="1" nodeType="withEffect">
                                  <p:stCondLst>
                                    <p:cond delay="0"/>
                                  </p:stCondLst>
                                  <p:childTnLst>
                                    <p:anim calcmode="lin" valueType="num">
                                      <p:cBhvr>
                                        <p:cTn id="35" dur="1000">
                                          <p:stCondLst>
                                            <p:cond delay="0"/>
                                          </p:stCondLst>
                                        </p:cTn>
                                        <p:tgtEl>
                                          <p:spTgt spid="17"/>
                                        </p:tgtEl>
                                        <p:attrNameLst>
                                          <p:attrName>style.rotation</p:attrName>
                                        </p:attrNameLst>
                                      </p:cBhvr>
                                      <p:tavLst>
                                        <p:tav tm="0">
                                          <p:val>
                                            <p:fltVal val="0"/>
                                          </p:val>
                                        </p:tav>
                                        <p:tav tm="100000">
                                          <p:val>
                                            <p:fltVal val="45"/>
                                          </p:val>
                                        </p:tav>
                                      </p:tavLst>
                                    </p:anim>
                                    <p:anim calcmode="lin" valueType="num">
                                      <p:cBhvr>
                                        <p:cTn id="36" dur="1000">
                                          <p:stCondLst>
                                            <p:cond delay="0"/>
                                          </p:stCondLst>
                                        </p:cTn>
                                        <p:tgtEl>
                                          <p:spTgt spid="17"/>
                                        </p:tgtEl>
                                        <p:attrNameLst>
                                          <p:attrName>ppt_y</p:attrName>
                                        </p:attrNameLst>
                                      </p:cBhvr>
                                      <p:tavLst>
                                        <p:tav tm="0">
                                          <p:val>
                                            <p:strVal val="ppt_y"/>
                                          </p:val>
                                        </p:tav>
                                        <p:tav tm="100000">
                                          <p:val>
                                            <p:strVal val="ppt_y+1"/>
                                          </p:val>
                                        </p:tav>
                                      </p:tavLst>
                                    </p:anim>
                                    <p:set>
                                      <p:cBhvr>
                                        <p:cTn id="37" dur="1" fill="hold">
                                          <p:stCondLst>
                                            <p:cond delay="999"/>
                                          </p:stCondLst>
                                        </p:cTn>
                                        <p:tgtEl>
                                          <p:spTgt spid="17"/>
                                        </p:tgtEl>
                                        <p:attrNameLst>
                                          <p:attrName>style.visibility</p:attrName>
                                        </p:attrNameLst>
                                      </p:cBhvr>
                                      <p:to>
                                        <p:strVal val="hidden"/>
                                      </p:to>
                                    </p:set>
                                  </p:childTnLst>
                                </p:cTn>
                              </p:par>
                              <p:par>
                                <p:cTn id="38" presetID="38" presetClass="exit" presetSubtype="0" accel="50000" fill="hold" grpId="1" nodeType="withEffect">
                                  <p:stCondLst>
                                    <p:cond delay="0"/>
                                  </p:stCondLst>
                                  <p:childTnLst>
                                    <p:anim calcmode="lin" valueType="num">
                                      <p:cBhvr>
                                        <p:cTn id="39" dur="1000">
                                          <p:stCondLst>
                                            <p:cond delay="0"/>
                                          </p:stCondLst>
                                        </p:cTn>
                                        <p:tgtEl>
                                          <p:spTgt spid="19"/>
                                        </p:tgtEl>
                                        <p:attrNameLst>
                                          <p:attrName>style.rotation</p:attrName>
                                        </p:attrNameLst>
                                      </p:cBhvr>
                                      <p:tavLst>
                                        <p:tav tm="0">
                                          <p:val>
                                            <p:fltVal val="0"/>
                                          </p:val>
                                        </p:tav>
                                        <p:tav tm="100000">
                                          <p:val>
                                            <p:fltVal val="45"/>
                                          </p:val>
                                        </p:tav>
                                      </p:tavLst>
                                    </p:anim>
                                    <p:anim calcmode="lin" valueType="num">
                                      <p:cBhvr>
                                        <p:cTn id="40" dur="1000">
                                          <p:stCondLst>
                                            <p:cond delay="0"/>
                                          </p:stCondLst>
                                        </p:cTn>
                                        <p:tgtEl>
                                          <p:spTgt spid="19"/>
                                        </p:tgtEl>
                                        <p:attrNameLst>
                                          <p:attrName>ppt_y</p:attrName>
                                        </p:attrNameLst>
                                      </p:cBhvr>
                                      <p:tavLst>
                                        <p:tav tm="0">
                                          <p:val>
                                            <p:strVal val="ppt_y"/>
                                          </p:val>
                                        </p:tav>
                                        <p:tav tm="100000">
                                          <p:val>
                                            <p:strVal val="ppt_y+1"/>
                                          </p:val>
                                        </p:tav>
                                      </p:tavLst>
                                    </p:anim>
                                    <p:set>
                                      <p:cBhvr>
                                        <p:cTn id="41" dur="1" fill="hold">
                                          <p:stCondLst>
                                            <p:cond delay="999"/>
                                          </p:stCondLst>
                                        </p:cTn>
                                        <p:tgtEl>
                                          <p:spTgt spid="19"/>
                                        </p:tgtEl>
                                        <p:attrNameLst>
                                          <p:attrName>style.visibility</p:attrName>
                                        </p:attrNameLst>
                                      </p:cBhvr>
                                      <p:to>
                                        <p:strVal val="hidden"/>
                                      </p:to>
                                    </p:set>
                                  </p:childTnLst>
                                </p:cTn>
                              </p:par>
                              <p:par>
                                <p:cTn id="42" presetID="38" presetClass="exit" presetSubtype="0" accel="50000" fill="hold" grpId="1" nodeType="withEffect">
                                  <p:stCondLst>
                                    <p:cond delay="0"/>
                                  </p:stCondLst>
                                  <p:childTnLst>
                                    <p:anim calcmode="lin" valueType="num">
                                      <p:cBhvr>
                                        <p:cTn id="43" dur="1000">
                                          <p:stCondLst>
                                            <p:cond delay="0"/>
                                          </p:stCondLst>
                                        </p:cTn>
                                        <p:tgtEl>
                                          <p:spTgt spid="20"/>
                                        </p:tgtEl>
                                        <p:attrNameLst>
                                          <p:attrName>style.rotation</p:attrName>
                                        </p:attrNameLst>
                                      </p:cBhvr>
                                      <p:tavLst>
                                        <p:tav tm="0">
                                          <p:val>
                                            <p:fltVal val="0"/>
                                          </p:val>
                                        </p:tav>
                                        <p:tav tm="100000">
                                          <p:val>
                                            <p:fltVal val="45"/>
                                          </p:val>
                                        </p:tav>
                                      </p:tavLst>
                                    </p:anim>
                                    <p:anim calcmode="lin" valueType="num">
                                      <p:cBhvr>
                                        <p:cTn id="44" dur="1000">
                                          <p:stCondLst>
                                            <p:cond delay="0"/>
                                          </p:stCondLst>
                                        </p:cTn>
                                        <p:tgtEl>
                                          <p:spTgt spid="20"/>
                                        </p:tgtEl>
                                        <p:attrNameLst>
                                          <p:attrName>ppt_y</p:attrName>
                                        </p:attrNameLst>
                                      </p:cBhvr>
                                      <p:tavLst>
                                        <p:tav tm="0">
                                          <p:val>
                                            <p:strVal val="ppt_y"/>
                                          </p:val>
                                        </p:tav>
                                        <p:tav tm="100000">
                                          <p:val>
                                            <p:strVal val="ppt_y+1"/>
                                          </p:val>
                                        </p:tav>
                                      </p:tavLst>
                                    </p:anim>
                                    <p:set>
                                      <p:cBhvr>
                                        <p:cTn id="45"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7" grpId="1" animBg="1"/>
      <p:bldP spid="19" grpId="0" animBg="1"/>
      <p:bldP spid="19" grpId="1" animBg="1"/>
      <p:bldP spid="20" grpId="0" animBg="1"/>
      <p:bldP spid="20" grpId="1" animBg="1"/>
      <p:bldP spid="21"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a:t>
            </a:r>
            <a:r>
              <a:rPr lang="en-US" altLang="en-US" sz="2800" dirty="0" smtClean="0">
                <a:solidFill>
                  <a:schemeClr val="bg1">
                    <a:lumMod val="85000"/>
                  </a:schemeClr>
                </a:solidFill>
              </a:rPr>
              <a:t>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t>
            </a:r>
            <a:r>
              <a:rPr lang="en-US" altLang="en-US" sz="3200" dirty="0">
                <a:solidFill>
                  <a:schemeClr val="bg1">
                    <a:lumMod val="85000"/>
                  </a:schemeClr>
                </a:solidFill>
              </a:rPr>
              <a:t>A</a:t>
            </a:r>
            <a:r>
              <a:rPr lang="en-US" altLang="en-US" sz="3200" dirty="0" smtClean="0">
                <a:solidFill>
                  <a:schemeClr val="bg1">
                    <a:lumMod val="85000"/>
                  </a:schemeClr>
                </a:solidFill>
              </a:rPr>
              <a:t>ssigning </a:t>
            </a:r>
            <a:r>
              <a:rPr lang="en-US" altLang="en-US" sz="3200" dirty="0" smtClean="0">
                <a:solidFill>
                  <a:schemeClr val="bg1">
                    <a:lumMod val="85000"/>
                  </a:schemeClr>
                </a:solidFill>
              </a:rPr>
              <a:t>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a:t>
            </a:r>
            <a:r>
              <a:rPr lang="en-US" altLang="en-US" sz="3200" spc="-30" dirty="0" smtClean="0">
                <a:solidFill>
                  <a:schemeClr val="bg1">
                    <a:lumMod val="85000"/>
                  </a:schemeClr>
                </a:solidFill>
              </a:rPr>
              <a:t>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6246"/>
              <a:gd name="adj2" fmla="val -2977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
        <p:nvSpPr>
          <p:cNvPr id="2" name="Rectangle 1"/>
          <p:cNvSpPr/>
          <p:nvPr/>
        </p:nvSpPr>
        <p:spPr>
          <a:xfrm>
            <a:off x="7136605" y="1585913"/>
            <a:ext cx="2543175" cy="30738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6" name="Rectangle 15"/>
          <p:cNvSpPr/>
          <p:nvPr/>
        </p:nvSpPr>
        <p:spPr>
          <a:xfrm>
            <a:off x="7136605" y="1893300"/>
            <a:ext cx="2543175" cy="315207"/>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8" name="Rectangle 17"/>
          <p:cNvSpPr/>
          <p:nvPr/>
        </p:nvSpPr>
        <p:spPr>
          <a:xfrm>
            <a:off x="7198963" y="2208509"/>
            <a:ext cx="2371240"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2" name="Rectangle 21"/>
          <p:cNvSpPr/>
          <p:nvPr/>
        </p:nvSpPr>
        <p:spPr>
          <a:xfrm>
            <a:off x="6846376" y="2177085"/>
            <a:ext cx="2833404" cy="675561"/>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9" name="Rectangle 18"/>
          <p:cNvSpPr/>
          <p:nvPr/>
        </p:nvSpPr>
        <p:spPr>
          <a:xfrm>
            <a:off x="9045146" y="2819274"/>
            <a:ext cx="593124"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bIns="0" rtlCol="0" anchor="ctr" anchorCtr="0"/>
          <a:lstStyle/>
          <a:p>
            <a:pPr algn="ctr"/>
            <a:r>
              <a:rPr lang="en-US" sz="2800" dirty="0" err="1" smtClean="0">
                <a:solidFill>
                  <a:srgbClr val="FF0000"/>
                </a:solidFill>
                <a:latin typeface="Calibri Light" panose="020F0302020204030204" pitchFamily="34" charset="0"/>
                <a:cs typeface="Calibri Light" panose="020F0302020204030204" pitchFamily="34" charset="0"/>
              </a:rPr>
              <a:t>int</a:t>
            </a:r>
            <a:r>
              <a:rPr lang="en-US" sz="2800" dirty="0" smtClean="0">
                <a:solidFill>
                  <a:srgbClr val="0033CC"/>
                </a:solidFill>
                <a:latin typeface="Calibri Light" panose="020F0302020204030204" pitchFamily="34" charset="0"/>
                <a:cs typeface="Calibri Light" panose="020F0302020204030204" pitchFamily="34" charset="0"/>
              </a:rPr>
              <a:t>))</a:t>
            </a:r>
            <a:endParaRPr lang="en-US" sz="2800" dirty="0">
              <a:solidFill>
                <a:srgbClr val="0033CC"/>
              </a:solidFill>
              <a:latin typeface="Calibri Light" panose="020F0302020204030204" pitchFamily="34" charset="0"/>
              <a:cs typeface="Calibri Light" panose="020F0302020204030204" pitchFamily="34" charset="0"/>
            </a:endParaRPr>
          </a:p>
        </p:txBody>
      </p:sp>
      <p:sp>
        <p:nvSpPr>
          <p:cNvPr id="23" name="Rectangle 22"/>
          <p:cNvSpPr/>
          <p:nvPr/>
        </p:nvSpPr>
        <p:spPr>
          <a:xfrm>
            <a:off x="8128861" y="2819274"/>
            <a:ext cx="1364659"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4</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4" name="Rectangle 23"/>
          <p:cNvSpPr/>
          <p:nvPr/>
        </p:nvSpPr>
        <p:spPr>
          <a:xfrm>
            <a:off x="7268705" y="3160850"/>
            <a:ext cx="2363492"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r>
              <a:rPr lang="en-US" sz="1200" dirty="0" smtClean="0">
                <a:solidFill>
                  <a:srgbClr val="FF0000"/>
                </a:solidFill>
                <a:latin typeface="Calibri Light" panose="020F0302020204030204" pitchFamily="34" charset="0"/>
                <a:cs typeface="Calibri Light" panose="020F0302020204030204" pitchFamily="34" charset="0"/>
              </a:rPr>
              <a:t> </a:t>
            </a:r>
            <a:r>
              <a:rPr lang="en-US" sz="2800" dirty="0" smtClean="0">
                <a:solidFill>
                  <a:srgbClr val="FF0000"/>
                </a:solidFill>
                <a:latin typeface="Calibri Light" panose="020F0302020204030204" pitchFamily="34" charset="0"/>
                <a:cs typeface="Calibri Light" panose="020F0302020204030204" pitchFamily="34" charset="0"/>
              </a:rPr>
              <a:t>5</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5" name="Rectangle 24"/>
          <p:cNvSpPr/>
          <p:nvPr/>
        </p:nvSpPr>
        <p:spPr>
          <a:xfrm>
            <a:off x="7113722" y="2806847"/>
            <a:ext cx="2616066"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r>
              <a:rPr lang="en-US" sz="2800" spc="-40" dirty="0" smtClean="0">
                <a:solidFill>
                  <a:srgbClr val="FF0000"/>
                </a:solidFill>
                <a:latin typeface="Calibri Light" panose="020F0302020204030204" pitchFamily="34" charset="0"/>
                <a:cs typeface="Calibri Light" panose="020F0302020204030204" pitchFamily="34" charset="0"/>
              </a:rPr>
              <a:t>Some</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new</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address</a:t>
            </a:r>
            <a:endParaRPr lang="en-US" sz="2800" spc="-4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0" name="Oval 19"/>
          <p:cNvSpPr/>
          <p:nvPr/>
        </p:nvSpPr>
        <p:spPr>
          <a:xfrm>
            <a:off x="8979694" y="1224140"/>
            <a:ext cx="319884" cy="336303"/>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346390" y="1407230"/>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9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1+#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1+#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1+#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1+#ppt_w/2"/>
                                          </p:val>
                                        </p:tav>
                                        <p:tav tm="100000">
                                          <p:val>
                                            <p:strVal val="#ppt_x"/>
                                          </p:val>
                                        </p:tav>
                                      </p:tavLst>
                                    </p:anim>
                                    <p:anim calcmode="lin" valueType="num">
                                      <p:cBhvr additive="base">
                                        <p:cTn id="61"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1+#ppt_w/2"/>
                                          </p:val>
                                        </p:tav>
                                        <p:tav tm="100000">
                                          <p:val>
                                            <p:strVal val="#ppt_x"/>
                                          </p:val>
                                        </p:tav>
                                      </p:tavLst>
                                    </p:anim>
                                    <p:anim calcmode="lin" valueType="num">
                                      <p:cBhvr additive="base">
                                        <p:cTn id="6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6" grpId="0" animBg="1"/>
      <p:bldP spid="18" grpId="0" animBg="1"/>
      <p:bldP spid="22" grpId="0" animBg="1"/>
      <p:bldP spid="19" grpId="0" animBg="1"/>
      <p:bldP spid="23" grpId="0" animBg="1"/>
      <p:bldP spid="24" grpId="0" animBg="1"/>
      <p:bldP spid="25" grpId="0" animBg="1"/>
      <p:bldP spid="26" grpId="0" animBg="1"/>
      <p:bldP spid="20" grpId="0" animBg="1"/>
      <p:bldP spid="2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a:t>
            </a:r>
            <a:r>
              <a:rPr lang="en-US" altLang="en-US" sz="2800" dirty="0" smtClean="0">
                <a:solidFill>
                  <a:schemeClr val="bg1">
                    <a:lumMod val="85000"/>
                  </a:schemeClr>
                </a:solidFill>
              </a:rPr>
              <a:t>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t>
            </a:r>
            <a:r>
              <a:rPr lang="en-US" altLang="en-US" sz="3200" dirty="0">
                <a:solidFill>
                  <a:schemeClr val="bg1">
                    <a:lumMod val="85000"/>
                  </a:schemeClr>
                </a:solidFill>
              </a:rPr>
              <a:t>A</a:t>
            </a:r>
            <a:r>
              <a:rPr lang="en-US" altLang="en-US" sz="3200" dirty="0" smtClean="0">
                <a:solidFill>
                  <a:schemeClr val="bg1">
                    <a:lumMod val="85000"/>
                  </a:schemeClr>
                </a:solidFill>
              </a:rPr>
              <a:t>ssigning </a:t>
            </a:r>
            <a:r>
              <a:rPr lang="en-US" altLang="en-US" sz="3200" dirty="0" smtClean="0">
                <a:solidFill>
                  <a:schemeClr val="bg1">
                    <a:lumMod val="85000"/>
                  </a:schemeClr>
                </a:solidFill>
              </a:rPr>
              <a:t>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a:t>
            </a:r>
            <a:r>
              <a:rPr lang="en-US" altLang="en-US" sz="3200" spc="-30" dirty="0" smtClean="0">
                <a:solidFill>
                  <a:schemeClr val="bg1">
                    <a:lumMod val="85000"/>
                  </a:schemeClr>
                </a:solidFill>
              </a:rPr>
              <a:t>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89899"/>
              <a:gd name="adj2" fmla="val -202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
        <p:nvSpPr>
          <p:cNvPr id="22" name="Rectangle 21"/>
          <p:cNvSpPr/>
          <p:nvPr/>
        </p:nvSpPr>
        <p:spPr>
          <a:xfrm>
            <a:off x="6626123" y="1594690"/>
            <a:ext cx="3040392" cy="193953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 name="Oval 1"/>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77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 grpId="0" animBg="1"/>
      <p:bldP spid="16"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a:t>
            </a:r>
            <a:r>
              <a:rPr lang="en-US" altLang="en-US" sz="2800" dirty="0" smtClean="0">
                <a:solidFill>
                  <a:schemeClr val="bg1">
                    <a:lumMod val="85000"/>
                  </a:schemeClr>
                </a:solidFill>
              </a:rPr>
              <a:t>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t>
            </a:r>
            <a:r>
              <a:rPr lang="en-US" altLang="en-US" sz="3200" dirty="0">
                <a:solidFill>
                  <a:schemeClr val="bg1">
                    <a:lumMod val="85000"/>
                  </a:schemeClr>
                </a:solidFill>
              </a:rPr>
              <a:t>A</a:t>
            </a:r>
            <a:r>
              <a:rPr lang="en-US" altLang="en-US" sz="3200" dirty="0" smtClean="0">
                <a:solidFill>
                  <a:schemeClr val="bg1">
                    <a:lumMod val="85000"/>
                  </a:schemeClr>
                </a:solidFill>
              </a:rPr>
              <a:t>ssigning </a:t>
            </a:r>
            <a:r>
              <a:rPr lang="en-US" altLang="en-US" sz="3200" dirty="0" smtClean="0">
                <a:solidFill>
                  <a:schemeClr val="bg1">
                    <a:lumMod val="85000"/>
                  </a:schemeClr>
                </a:solidFill>
              </a:rPr>
              <a:t>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a:t>
            </a:r>
            <a:r>
              <a:rPr lang="en-US" altLang="en-US" sz="3200" spc="-30" dirty="0" smtClean="0">
                <a:solidFill>
                  <a:schemeClr val="bg1">
                    <a:lumMod val="85000"/>
                  </a:schemeClr>
                </a:solidFill>
              </a:rPr>
              <a:t>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6721"/>
              <a:gd name="adj2" fmla="val -14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
        <p:nvSpPr>
          <p:cNvPr id="2" name="Rectangle 1"/>
          <p:cNvSpPr/>
          <p:nvPr/>
        </p:nvSpPr>
        <p:spPr>
          <a:xfrm>
            <a:off x="7136605" y="1560482"/>
            <a:ext cx="2543175" cy="33281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6" name="Rectangle 15"/>
          <p:cNvSpPr/>
          <p:nvPr/>
        </p:nvSpPr>
        <p:spPr>
          <a:xfrm>
            <a:off x="7136605" y="1893300"/>
            <a:ext cx="2543175" cy="315207"/>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8" name="Rectangle 17"/>
          <p:cNvSpPr/>
          <p:nvPr/>
        </p:nvSpPr>
        <p:spPr>
          <a:xfrm>
            <a:off x="7198963" y="2208509"/>
            <a:ext cx="2371240"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2" name="Rectangle 21"/>
          <p:cNvSpPr/>
          <p:nvPr/>
        </p:nvSpPr>
        <p:spPr>
          <a:xfrm>
            <a:off x="7091950" y="2531370"/>
            <a:ext cx="2587830" cy="3142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Old address dies</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3" name="Rectangle 22"/>
          <p:cNvSpPr/>
          <p:nvPr/>
        </p:nvSpPr>
        <p:spPr>
          <a:xfrm>
            <a:off x="8128862" y="2819274"/>
            <a:ext cx="1138706"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4</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4" name="Rectangle 23"/>
          <p:cNvSpPr/>
          <p:nvPr/>
        </p:nvSpPr>
        <p:spPr>
          <a:xfrm>
            <a:off x="7268705" y="3160850"/>
            <a:ext cx="2363492"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r>
              <a:rPr lang="en-US" sz="1200" dirty="0" smtClean="0">
                <a:solidFill>
                  <a:srgbClr val="FF0000"/>
                </a:solidFill>
                <a:latin typeface="Calibri Light" panose="020F0302020204030204" pitchFamily="34" charset="0"/>
                <a:cs typeface="Calibri Light" panose="020F0302020204030204" pitchFamily="34" charset="0"/>
              </a:rPr>
              <a:t> </a:t>
            </a:r>
            <a:r>
              <a:rPr lang="en-US" sz="2800" dirty="0" smtClean="0">
                <a:solidFill>
                  <a:srgbClr val="FF0000"/>
                </a:solidFill>
                <a:latin typeface="Calibri Light" panose="020F0302020204030204" pitchFamily="34" charset="0"/>
                <a:cs typeface="Calibri Light" panose="020F0302020204030204" pitchFamily="34" charset="0"/>
              </a:rPr>
              <a:t>6</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5" name="Rectangle 24"/>
          <p:cNvSpPr/>
          <p:nvPr/>
        </p:nvSpPr>
        <p:spPr>
          <a:xfrm>
            <a:off x="7113722" y="2806847"/>
            <a:ext cx="2616066"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bIns="0" rtlCol="0" anchor="ctr" anchorCtr="0"/>
          <a:lstStyle/>
          <a:p>
            <a:r>
              <a:rPr lang="en-US" sz="2800" spc="-40" dirty="0" smtClean="0">
                <a:solidFill>
                  <a:srgbClr val="FF0000"/>
                </a:solidFill>
                <a:latin typeface="Calibri Light" panose="020F0302020204030204" pitchFamily="34" charset="0"/>
                <a:cs typeface="Calibri Light" panose="020F0302020204030204" pitchFamily="34" charset="0"/>
              </a:rPr>
              <a:t>Some</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new</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address</a:t>
            </a:r>
            <a:endParaRPr lang="en-US" sz="2800" spc="-4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8" name="Oval 27"/>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69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1+#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1+#ppt_w/2"/>
                                          </p:val>
                                        </p:tav>
                                        <p:tav tm="100000">
                                          <p:val>
                                            <p:strVal val="#ppt_x"/>
                                          </p:val>
                                        </p:tav>
                                      </p:tavLst>
                                    </p:anim>
                                    <p:anim calcmode="lin" valueType="num">
                                      <p:cBhvr additive="base">
                                        <p:cTn id="4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6" grpId="0" animBg="1"/>
      <p:bldP spid="18" grpId="0" animBg="1"/>
      <p:bldP spid="22" grpId="0" animBg="1"/>
      <p:bldP spid="23" grpId="0" animBg="1"/>
      <p:bldP spid="24" grpId="0" animBg="1"/>
      <p:bldP spid="25" grpId="0" animBg="1"/>
      <p:bldP spid="26" grpId="0" animBg="1"/>
      <p:bldP spid="28" grpId="0" animBg="1"/>
      <p:bldP spid="29"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a:t>
            </a:r>
            <a:r>
              <a:rPr lang="en-US" altLang="en-US" sz="2800" dirty="0" smtClean="0">
                <a:solidFill>
                  <a:schemeClr val="bg1">
                    <a:lumMod val="85000"/>
                  </a:schemeClr>
                </a:solidFill>
              </a:rPr>
              <a:t>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t>
            </a:r>
            <a:r>
              <a:rPr lang="en-US" altLang="en-US" sz="3200" dirty="0">
                <a:solidFill>
                  <a:schemeClr val="bg1">
                    <a:lumMod val="85000"/>
                  </a:schemeClr>
                </a:solidFill>
              </a:rPr>
              <a:t>A</a:t>
            </a:r>
            <a:r>
              <a:rPr lang="en-US" altLang="en-US" sz="3200" dirty="0" smtClean="0">
                <a:solidFill>
                  <a:schemeClr val="bg1">
                    <a:lumMod val="85000"/>
                  </a:schemeClr>
                </a:solidFill>
              </a:rPr>
              <a:t>ssigning </a:t>
            </a:r>
            <a:r>
              <a:rPr lang="en-US" altLang="en-US" sz="3200" dirty="0" smtClean="0">
                <a:solidFill>
                  <a:schemeClr val="bg1">
                    <a:lumMod val="85000"/>
                  </a:schemeClr>
                </a:solidFill>
              </a:rPr>
              <a:t>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a:t>
            </a:r>
            <a:r>
              <a:rPr lang="en-US" altLang="en-US" sz="3200" spc="-30" dirty="0" smtClean="0">
                <a:solidFill>
                  <a:schemeClr val="bg1">
                    <a:lumMod val="85000"/>
                  </a:schemeClr>
                </a:solidFill>
              </a:rPr>
              <a:t>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87763"/>
              <a:gd name="adj2" fmla="val 921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
        <p:nvSpPr>
          <p:cNvPr id="22" name="Rectangle 21"/>
          <p:cNvSpPr/>
          <p:nvPr/>
        </p:nvSpPr>
        <p:spPr>
          <a:xfrm>
            <a:off x="6626123" y="1571074"/>
            <a:ext cx="3040392" cy="1963150"/>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9" name="Oval 18"/>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62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9" grpId="0" animBg="1"/>
      <p:bldP spid="2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value to a variable does not update it, 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a:t>
            </a:r>
            <a:r>
              <a:rPr lang="en-US" altLang="en-US" sz="2800" dirty="0" smtClean="0"/>
              <a:t>end </a:t>
            </a:r>
            <a:r>
              <a:rPr lang="en-US" altLang="en-US" sz="2800" dirty="0"/>
              <a:t>up in the same memory location. Nonetheless, it is a new variable.</a:t>
            </a:r>
          </a:p>
          <a:p>
            <a:r>
              <a:rPr lang="en-US" altLang="en-US" sz="3200" dirty="0"/>
              <a:t>But there are multi-value variables. </a:t>
            </a:r>
            <a:r>
              <a:rPr lang="en-US" altLang="en-US" sz="3200" dirty="0"/>
              <a:t>A</a:t>
            </a:r>
            <a:r>
              <a:rPr lang="en-US" altLang="en-US" sz="3200" dirty="0" smtClean="0"/>
              <a:t>ssigning </a:t>
            </a:r>
            <a:r>
              <a:rPr lang="en-US" altLang="en-US" sz="3200" dirty="0" smtClean="0"/>
              <a:t>to one </a:t>
            </a:r>
            <a:r>
              <a:rPr lang="en-US" altLang="en-US" sz="3200" spc="-30" dirty="0"/>
              <a:t>value is different than assigning </a:t>
            </a:r>
            <a:r>
              <a:rPr lang="en-US" altLang="en-US" sz="3200" spc="-30" dirty="0" smtClean="0"/>
              <a:t>to the </a:t>
            </a:r>
            <a:r>
              <a:rPr lang="en-US" altLang="en-US" sz="3200" spc="-30" dirty="0" smtClean="0"/>
              <a:t>whole variable</a:t>
            </a:r>
            <a:r>
              <a:rPr lang="en-US" altLang="en-US" sz="3200" spc="-30" dirty="0"/>
              <a:t>.</a:t>
            </a:r>
          </a:p>
          <a:p>
            <a:r>
              <a:rPr lang="en-US" altLang="en-US" sz="3200" dirty="0"/>
              <a:t>Python divides its types into two categories:</a:t>
            </a:r>
          </a:p>
          <a:p>
            <a:pPr marL="836633" lvl="1" indent="-471762">
              <a:buFont typeface="+mj-lt"/>
              <a:buAutoNum type="arabicPeriod"/>
            </a:pPr>
            <a:r>
              <a:rPr lang="en-US" altLang="en-US" sz="3200" dirty="0" smtClean="0"/>
              <a:t>Numbers, strings, </a:t>
            </a:r>
            <a:r>
              <a:rPr lang="en-US" altLang="en-US" sz="3200" dirty="0"/>
              <a:t>and tuples are </a:t>
            </a:r>
            <a:r>
              <a:rPr lang="en-US" altLang="en-US" sz="3200" b="1" dirty="0"/>
              <a:t>immutable</a:t>
            </a:r>
            <a:r>
              <a:rPr lang="en-US" altLang="en-US" sz="3200" dirty="0"/>
              <a:t>.</a:t>
            </a:r>
          </a:p>
          <a:p>
            <a:pPr marL="836633" lvl="1" indent="-471762">
              <a:buFont typeface="+mj-lt"/>
              <a:buAutoNum type="arabicPeriod"/>
            </a:pPr>
            <a:r>
              <a:rPr lang="en-US" altLang="en-US" sz="3200" dirty="0" smtClean="0"/>
              <a:t>Lists, sets, </a:t>
            </a:r>
            <a:r>
              <a:rPr lang="en-US" altLang="en-US" sz="3200" dirty="0"/>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Tree>
    <p:extLst>
      <p:ext uri="{BB962C8B-B14F-4D97-AF65-F5344CB8AC3E}">
        <p14:creationId xmlns:p14="http://schemas.microsoft.com/office/powerpoint/2010/main" val="340081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47" y="1133477"/>
            <a:ext cx="9959984" cy="13963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047" y="2529841"/>
            <a:ext cx="9959984" cy="14687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427" y="3998598"/>
            <a:ext cx="9959984" cy="19602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427" y="5958839"/>
            <a:ext cx="9959984" cy="912497"/>
          </a:xfrm>
          <a:prstGeom prst="rect">
            <a:avLst/>
          </a:prstGeom>
          <a:solidFill>
            <a:srgbClr val="FFA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Grp="1" noChangeArrowheads="1"/>
          </p:cNvSpPr>
          <p:nvPr/>
        </p:nvSpPr>
        <p:spPr bwMode="auto">
          <a:xfrm>
            <a:off x="-6607" y="1133477"/>
            <a:ext cx="9736395" cy="565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indent="-285750">
              <a:lnSpc>
                <a:spcPct val="80000"/>
              </a:lnSpc>
            </a:pPr>
            <a:r>
              <a:rPr lang="en-US" altLang="en-US" sz="3600" dirty="0">
                <a:solidFill>
                  <a:schemeClr val="tx1"/>
                </a:solidFill>
                <a:latin typeface="Arial Narrow" panose="020B0606020202030204" pitchFamily="34" charset="0"/>
                <a:cs typeface="Times New Roman" panose="02020603050405020304" pitchFamily="18" charset="0"/>
              </a:rPr>
              <a:t>Readability</a:t>
            </a: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Simpler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keywords,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programming</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structures,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smtClean="0">
                <a:solidFill>
                  <a:schemeClr val="tx1"/>
                </a:solidFill>
                <a:latin typeface="Arial Narrow" panose="020B0606020202030204" pitchFamily="34" charset="0"/>
                <a:cs typeface="Times New Roman" panose="02020603050405020304" pitchFamily="18" charset="0"/>
              </a:rPr>
              <a:t>data</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types</a:t>
            </a:r>
          </a:p>
          <a:p>
            <a:pPr marL="685800" lvl="1">
              <a:lnSpc>
                <a:spcPct val="80000"/>
              </a:lnSpc>
              <a:spcBef>
                <a:spcPts val="300"/>
              </a:spcBef>
            </a:pPr>
            <a:r>
              <a:rPr lang="en-US" altLang="en-US" sz="3200" spc="-30" dirty="0">
                <a:solidFill>
                  <a:schemeClr val="tx1"/>
                </a:solidFill>
                <a:latin typeface="Arial Narrow" panose="020B0606020202030204" pitchFamily="34" charset="0"/>
                <a:cs typeface="Times New Roman" panose="02020603050405020304" pitchFamily="18" charset="0"/>
              </a:rPr>
              <a:t>Enforced indentation</a:t>
            </a:r>
            <a:r>
              <a:rPr lang="en-US" altLang="en-US" sz="2800" spc="-30" dirty="0">
                <a:solidFill>
                  <a:schemeClr val="tx1"/>
                </a:solidFill>
                <a:latin typeface="Arial Narrow" panose="020B0606020202030204" pitchFamily="34" charset="0"/>
                <a:cs typeface="Times New Roman" panose="02020603050405020304" pitchFamily="18" charset="0"/>
              </a:rPr>
              <a:t> </a:t>
            </a:r>
            <a:r>
              <a:rPr lang="en-US" altLang="zh-TW" sz="3200" spc="-40" dirty="0" smtClean="0">
                <a:solidFill>
                  <a:schemeClr val="tx1"/>
                </a:solidFill>
                <a:latin typeface="Arial Narrow" panose="020B0606020202030204" pitchFamily="34" charset="0"/>
                <a:cs typeface="Times New Roman" panose="02020603050405020304" pitchFamily="18" charset="0"/>
              </a:rPr>
              <a:t>(</a:t>
            </a:r>
            <a:r>
              <a:rPr lang="zh-TW" altLang="en-US" sz="2800" spc="-40" dirty="0">
                <a:solidFill>
                  <a:schemeClr val="tx1"/>
                </a:solidFill>
                <a:latin typeface="Arial Narrow" panose="020B0606020202030204" pitchFamily="34" charset="0"/>
                <a:cs typeface="Times New Roman" panose="02020603050405020304" pitchFamily="18" charset="0"/>
              </a:rPr>
              <a:t>強制縮</a:t>
            </a:r>
            <a:r>
              <a:rPr lang="zh-TW" altLang="en-US" sz="2800" spc="-140" dirty="0">
                <a:solidFill>
                  <a:schemeClr val="tx1"/>
                </a:solidFill>
                <a:latin typeface="Arial Narrow" panose="020B0606020202030204" pitchFamily="34" charset="0"/>
                <a:cs typeface="Times New Roman" panose="02020603050405020304" pitchFamily="18" charset="0"/>
              </a:rPr>
              <a:t>排</a:t>
            </a:r>
            <a:r>
              <a:rPr lang="en-US" altLang="zh-TW" sz="3200" spc="-140" dirty="0" smtClean="0">
                <a:solidFill>
                  <a:schemeClr val="tx1"/>
                </a:solidFill>
                <a:latin typeface="Arial Narrow" panose="020B0606020202030204" pitchFamily="34" charset="0"/>
                <a:cs typeface="Times New Roman" panose="02020603050405020304" pitchFamily="18" charset="0"/>
              </a:rPr>
              <a:t>)</a:t>
            </a:r>
            <a:r>
              <a:rPr lang="en-US" altLang="zh-TW" sz="3200" spc="-40" dirty="0" smtClean="0">
                <a:solidFill>
                  <a:schemeClr val="tx1"/>
                </a:solidFill>
                <a:latin typeface="Arial Narrow" panose="020B0606020202030204" pitchFamily="34" charset="0"/>
                <a:cs typeface="Times New Roman" panose="02020603050405020304" pitchFamily="18" charset="0"/>
              </a:rPr>
              <a:t>,</a:t>
            </a:r>
            <a:r>
              <a:rPr lang="en-US" altLang="en-US" sz="3200" spc="-40" dirty="0" smtClean="0">
                <a:solidFill>
                  <a:schemeClr val="tx1"/>
                </a:solidFill>
                <a:latin typeface="Arial Narrow" panose="020B0606020202030204" pitchFamily="34" charset="0"/>
                <a:cs typeface="Times New Roman" panose="02020603050405020304" pitchFamily="18" charset="0"/>
              </a:rPr>
              <a:t> </a:t>
            </a:r>
            <a:r>
              <a:rPr lang="en-US" altLang="en-US" sz="3200" spc="-30" dirty="0" smtClean="0">
                <a:solidFill>
                  <a:schemeClr val="tx1"/>
                </a:solidFill>
                <a:latin typeface="Arial Narrow" panose="020B0606020202030204" pitchFamily="34" charset="0"/>
                <a:cs typeface="Times New Roman" panose="02020603050405020304" pitchFamily="18" charset="0"/>
              </a:rPr>
              <a:t>less punctuation</a:t>
            </a:r>
            <a:r>
              <a:rPr lang="en-US" altLang="en-US" sz="2800" spc="-30" dirty="0" smtClean="0">
                <a:solidFill>
                  <a:schemeClr val="tx1"/>
                </a:solidFill>
                <a:latin typeface="Arial Narrow" panose="020B0606020202030204" pitchFamily="34" charset="0"/>
                <a:cs typeface="Times New Roman" panose="02020603050405020304" pitchFamily="18" charset="0"/>
              </a:rPr>
              <a:t> </a:t>
            </a:r>
            <a:r>
              <a:rPr lang="en-US" altLang="en-US" sz="3200" spc="-40" dirty="0" smtClean="0">
                <a:solidFill>
                  <a:schemeClr val="tx1"/>
                </a:solidFill>
                <a:latin typeface="Arial Narrow" panose="020B0606020202030204" pitchFamily="34" charset="0"/>
                <a:cs typeface="Times New Roman" panose="02020603050405020304" pitchFamily="18" charset="0"/>
              </a:rPr>
              <a:t>(</a:t>
            </a:r>
            <a:r>
              <a:rPr lang="zh-TW" altLang="en-US" sz="2800" spc="-40" dirty="0">
                <a:solidFill>
                  <a:schemeClr val="tx1"/>
                </a:solidFill>
                <a:latin typeface="Arial Narrow" panose="020B0606020202030204" pitchFamily="34" charset="0"/>
                <a:cs typeface="Times New Roman" panose="02020603050405020304" pitchFamily="18" charset="0"/>
              </a:rPr>
              <a:t>標點符號</a:t>
            </a:r>
            <a:r>
              <a:rPr lang="en-US" altLang="zh-TW" sz="3200" spc="-40" dirty="0" smtClean="0">
                <a:solidFill>
                  <a:schemeClr val="tx1"/>
                </a:solidFill>
                <a:latin typeface="Arial Narrow" panose="020B0606020202030204" pitchFamily="34" charset="0"/>
                <a:cs typeface="Times New Roman" panose="02020603050405020304" pitchFamily="18" charset="0"/>
              </a:rPr>
              <a:t>)</a:t>
            </a:r>
            <a:endParaRPr lang="en-US" altLang="en-US" sz="3200" spc="-40" dirty="0">
              <a:solidFill>
                <a:schemeClr val="tx1"/>
              </a:solidFill>
              <a:latin typeface="Arial Narrow" panose="020B0606020202030204" pitchFamily="34" charset="0"/>
              <a:cs typeface="Times New Roman" panose="02020603050405020304" pitchFamily="18" charset="0"/>
            </a:endParaRPr>
          </a:p>
          <a:p>
            <a:pPr indent="-285750">
              <a:lnSpc>
                <a:spcPct val="80000"/>
              </a:lnSpc>
              <a:spcBef>
                <a:spcPts val="1800"/>
              </a:spcBef>
            </a:pPr>
            <a:r>
              <a:rPr lang="en-US" altLang="en-US" sz="3600" dirty="0" smtClean="0">
                <a:solidFill>
                  <a:schemeClr val="tx1"/>
                </a:solidFill>
                <a:latin typeface="Arial Narrow" panose="020B0606020202030204" pitchFamily="34" charset="0"/>
                <a:cs typeface="Times New Roman" panose="02020603050405020304" pitchFamily="18" charset="0"/>
              </a:rPr>
              <a:t>Learnability</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S</a:t>
            </a:r>
            <a:r>
              <a:rPr lang="en-US" altLang="en-US" sz="3200" dirty="0" smtClean="0">
                <a:solidFill>
                  <a:schemeClr val="tx1"/>
                </a:solidFill>
                <a:latin typeface="Arial Narrow" panose="020B0606020202030204" pitchFamily="34" charset="0"/>
                <a:cs typeface="Times New Roman" panose="02020603050405020304" pitchFamily="18" charset="0"/>
              </a:rPr>
              <a:t>impler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keywords,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programming</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structures,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data</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types</a:t>
            </a:r>
          </a:p>
          <a:p>
            <a:pPr marL="685800" lvl="1">
              <a:lnSpc>
                <a:spcPct val="80000"/>
              </a:lnSpc>
              <a:spcBef>
                <a:spcPts val="300"/>
              </a:spcBef>
            </a:pPr>
            <a:r>
              <a:rPr lang="en-US" altLang="en-US" sz="3200" dirty="0">
                <a:solidFill>
                  <a:schemeClr val="tx1"/>
                </a:solidFill>
                <a:latin typeface="Arial Narrow" panose="020B0606020202030204" pitchFamily="34" charset="0"/>
                <a:cs typeface="Times New Roman" panose="02020603050405020304" pitchFamily="18" charset="0"/>
              </a:rPr>
              <a:t>Many schools use it in their introductory computer </a:t>
            </a:r>
            <a:r>
              <a:rPr lang="en-US" altLang="en-US" sz="3200" dirty="0" smtClean="0">
                <a:solidFill>
                  <a:schemeClr val="tx1"/>
                </a:solidFill>
                <a:latin typeface="Arial Narrow" panose="020B0606020202030204" pitchFamily="34" charset="0"/>
                <a:cs typeface="Times New Roman" panose="02020603050405020304" pitchFamily="18" charset="0"/>
              </a:rPr>
              <a:t>courses</a:t>
            </a:r>
            <a:endParaRPr lang="en-US" altLang="en-US" sz="3600" dirty="0" smtClean="0">
              <a:solidFill>
                <a:schemeClr val="tx1"/>
              </a:solidFill>
              <a:latin typeface="Arial Narrow" panose="020B0606020202030204" pitchFamily="34" charset="0"/>
              <a:cs typeface="Times New Roman" panose="02020603050405020304" pitchFamily="18" charset="0"/>
            </a:endParaRPr>
          </a:p>
          <a:p>
            <a:pPr indent="-285750">
              <a:lnSpc>
                <a:spcPct val="80000"/>
              </a:lnSpc>
              <a:spcBef>
                <a:spcPts val="1800"/>
              </a:spcBef>
            </a:pPr>
            <a:r>
              <a:rPr lang="en-US" altLang="en-US" sz="3600" dirty="0" smtClean="0">
                <a:solidFill>
                  <a:schemeClr val="tx1"/>
                </a:solidFill>
                <a:latin typeface="Arial Narrow" panose="020B0606020202030204" pitchFamily="34" charset="0"/>
                <a:cs typeface="Times New Roman" panose="02020603050405020304" pitchFamily="18" charset="0"/>
              </a:rPr>
              <a:t>Bug Preventability</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Enforced indentation prevents misplaced blocks</a:t>
            </a:r>
            <a:endParaRPr lang="en-US" altLang="en-US" sz="32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300"/>
              </a:spcBef>
            </a:pPr>
            <a:r>
              <a:rPr lang="en-US" altLang="en-US" sz="3200" dirty="0" smtClean="0">
                <a:solidFill>
                  <a:schemeClr val="tx1"/>
                </a:solidFill>
                <a:latin typeface="Arial Narrow" panose="020B0606020202030204" pitchFamily="34" charset="0"/>
                <a:cs typeface="Times New Roman" panose="02020603050405020304" pitchFamily="18" charset="0"/>
              </a:rPr>
              <a:t>Lack of pointers prevents most memory errors</a:t>
            </a:r>
          </a:p>
          <a:p>
            <a:pPr marL="685800" lvl="1">
              <a:lnSpc>
                <a:spcPct val="80000"/>
              </a:lnSpc>
              <a:spcBef>
                <a:spcPts val="300"/>
              </a:spcBef>
            </a:pPr>
            <a:r>
              <a:rPr lang="en-US" altLang="en-US" sz="3200" dirty="0" smtClean="0">
                <a:solidFill>
                  <a:schemeClr val="tx1"/>
                </a:solidFill>
                <a:latin typeface="Arial Narrow" panose="020B0606020202030204" pitchFamily="34" charset="0"/>
                <a:cs typeface="Times New Roman" panose="02020603050405020304" pitchFamily="18" charset="0"/>
              </a:rPr>
              <a:t>Type checking prevents misinterpreting data values</a:t>
            </a:r>
          </a:p>
          <a:p>
            <a:pPr indent="-285750">
              <a:lnSpc>
                <a:spcPct val="80000"/>
              </a:lnSpc>
              <a:spcBef>
                <a:spcPts val="1800"/>
              </a:spcBef>
              <a:tabLst>
                <a:tab pos="115888" algn="l"/>
              </a:tabLst>
            </a:pPr>
            <a:r>
              <a:rPr lang="en-US" altLang="en-US" sz="3600" dirty="0" smtClean="0">
                <a:solidFill>
                  <a:schemeClr val="tx1"/>
                </a:solidFill>
                <a:latin typeface="Arial Narrow" panose="020B0606020202030204" pitchFamily="34" charset="0"/>
                <a:cs typeface="Times New Roman" panose="02020603050405020304" pitchFamily="18" charset="0"/>
              </a:rPr>
              <a:t>Maintainability</a:t>
            </a:r>
            <a:r>
              <a:rPr lang="en-US" altLang="en-US" sz="3600" dirty="0">
                <a:solidFill>
                  <a:schemeClr val="tx1"/>
                </a:solidFill>
                <a:latin typeface="Arial Narrow" panose="020B0606020202030204" pitchFamily="34" charset="0"/>
                <a:cs typeface="Times New Roman" panose="02020603050405020304" pitchFamily="18" charset="0"/>
              </a:rPr>
              <a:t>, Portability, Scalability, Modularity</a:t>
            </a: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Many toolsets</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smtClean="0">
                <a:solidFill>
                  <a:schemeClr val="tx1"/>
                </a:solidFill>
                <a:latin typeface="Arial Narrow" panose="020B0606020202030204" pitchFamily="34" charset="0"/>
                <a:cs typeface="Times New Roman" panose="02020603050405020304" pitchFamily="18" charset="0"/>
              </a:rPr>
              <a:t>exist for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many</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application</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areas</a:t>
            </a:r>
            <a:br>
              <a:rPr lang="en-US" altLang="en-US" sz="3200" dirty="0">
                <a:solidFill>
                  <a:schemeClr val="tx1"/>
                </a:solidFill>
                <a:latin typeface="Arial Narrow" panose="020B0606020202030204" pitchFamily="34" charset="0"/>
                <a:cs typeface="Times New Roman" panose="02020603050405020304" pitchFamily="18" charset="0"/>
              </a:rPr>
            </a:br>
            <a:endParaRPr lang="en-US" altLang="en-US" sz="1400" dirty="0">
              <a:solidFill>
                <a:schemeClr val="tx1"/>
              </a:solidFill>
              <a:latin typeface="Arial Narrow" panose="020B0606020202030204" pitchFamily="34" charset="0"/>
              <a:cs typeface="Times New Roman" panose="02020603050405020304" pitchFamily="18" charset="0"/>
            </a:endParaRPr>
          </a:p>
        </p:txBody>
      </p:sp>
      <p:sp>
        <p:nvSpPr>
          <p:cNvPr id="6" name="Title 1"/>
          <p:cNvSpPr txBox="1">
            <a:spLocks/>
          </p:cNvSpPr>
          <p:nvPr/>
        </p:nvSpPr>
        <p:spPr>
          <a:xfrm>
            <a:off x="0" y="-3841"/>
            <a:ext cx="9729788" cy="1055401"/>
          </a:xfrm>
          <a:prstGeom prst="rect">
            <a:avLst/>
          </a:prstGeom>
          <a:solidFill>
            <a:schemeClr val="bg1"/>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Design </a:t>
            </a:r>
            <a:r>
              <a:rPr lang="en-US" sz="5400" b="1" dirty="0">
                <a:solidFill>
                  <a:srgbClr val="2E75B6"/>
                </a:solidFill>
                <a:latin typeface="Times New Roman" panose="02020603050405020304" pitchFamily="18" charset="0"/>
                <a:cs typeface="Times New Roman" panose="02020603050405020304" pitchFamily="18" charset="0"/>
              </a:rPr>
              <a:t>considerations</a:t>
            </a:r>
            <a:r>
              <a:rPr lang="en-US" sz="5400" b="1" dirty="0">
                <a:solidFill>
                  <a:schemeClr val="accent1">
                    <a:lumMod val="75000"/>
                  </a:schemeClr>
                </a:solidFill>
                <a:latin typeface="Times New Roman" panose="02020603050405020304" pitchFamily="18" charset="0"/>
                <a:cs typeface="Times New Roman" panose="02020603050405020304" pitchFamily="18" charset="0"/>
              </a:rPr>
              <a:t> of Python:</a:t>
            </a:r>
          </a:p>
        </p:txBody>
      </p:sp>
    </p:spTree>
    <p:extLst>
      <p:ext uri="{BB962C8B-B14F-4D97-AF65-F5344CB8AC3E}">
        <p14:creationId xmlns:p14="http://schemas.microsoft.com/office/powerpoint/2010/main" val="13779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0" dur="500"/>
                                        <p:tgtEl>
                                          <p:spTgt spid="5">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3" dur="500"/>
                                        <p:tgtEl>
                                          <p:spTgt spid="5">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4" dur="500"/>
                                        <p:tgtEl>
                                          <p:spTgt spid="5">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8" dur="500"/>
                                        <p:tgtEl>
                                          <p:spTgt spid="5">
                                            <p:txEl>
                                              <p:pRg st="6" end="6"/>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1" dur="500"/>
                                        <p:tgtEl>
                                          <p:spTgt spid="5">
                                            <p:txEl>
                                              <p:pRg st="7" end="7"/>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4" dur="500"/>
                                        <p:tgtEl>
                                          <p:spTgt spid="5">
                                            <p:txEl>
                                              <p:pRg st="8" end="8"/>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par>
                                <p:cTn id="53" presetID="14" presetClass="entr" presetSubtype="10"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5" dur="500"/>
                                        <p:tgtEl>
                                          <p:spTgt spid="5">
                                            <p:txEl>
                                              <p:pRg st="10" end="10"/>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58"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23" y="474454"/>
            <a:ext cx="8391942" cy="663700"/>
          </a:xfrm>
        </p:spPr>
        <p:txBody>
          <a:bodyPr>
            <a:noAutofit/>
          </a:bodyPr>
          <a:lstStyle/>
          <a:p>
            <a:pPr algn="ctr"/>
            <a:r>
              <a:rPr lang="en-US" sz="4400" dirty="0" smtClean="0">
                <a:solidFill>
                  <a:srgbClr val="2E75B6"/>
                </a:solidFill>
                <a:latin typeface="Elephant" panose="02020904090505020303" pitchFamily="18" charset="0"/>
              </a:rPr>
              <a:t>Homework</a:t>
            </a:r>
            <a:endParaRPr lang="en-US" sz="4400" dirty="0">
              <a:solidFill>
                <a:srgbClr val="2E75B6"/>
              </a:solidFill>
              <a:latin typeface="Elephant" panose="02020904090505020303" pitchFamily="18" charset="0"/>
            </a:endParaRPr>
          </a:p>
        </p:txBody>
      </p:sp>
      <p:sp>
        <p:nvSpPr>
          <p:cNvPr id="3" name="Content Placeholder 2"/>
          <p:cNvSpPr>
            <a:spLocks noGrp="1"/>
          </p:cNvSpPr>
          <p:nvPr>
            <p:ph idx="1"/>
          </p:nvPr>
        </p:nvSpPr>
        <p:spPr>
          <a:xfrm>
            <a:off x="102163" y="1147390"/>
            <a:ext cx="9627625" cy="5596310"/>
          </a:xfrm>
        </p:spPr>
        <p:txBody>
          <a:bodyPr>
            <a:noAutofit/>
          </a:bodyPr>
          <a:lstStyle/>
          <a:p>
            <a:r>
              <a:rPr lang="en-US" b="1" dirty="0" smtClean="0"/>
              <a:t>Due</a:t>
            </a:r>
            <a:r>
              <a:rPr lang="en-US" dirty="0" smtClean="0"/>
              <a:t>: </a:t>
            </a:r>
            <a:r>
              <a:rPr lang="en-US" dirty="0"/>
              <a:t>March </a:t>
            </a:r>
            <a:r>
              <a:rPr lang="en-US" dirty="0" smtClean="0"/>
              <a:t>10, 2:00pm</a:t>
            </a:r>
          </a:p>
          <a:p>
            <a:pPr>
              <a:spcBef>
                <a:spcPts val="958"/>
              </a:spcBef>
            </a:pPr>
            <a:r>
              <a:rPr lang="en-US" b="1" dirty="0" smtClean="0"/>
              <a:t>Assignment</a:t>
            </a:r>
            <a:r>
              <a:rPr lang="en-US" dirty="0" smtClean="0"/>
              <a:t>:</a:t>
            </a:r>
          </a:p>
          <a:p>
            <a:pPr marL="346075" lvl="1" indent="-136525">
              <a:spcBef>
                <a:spcPts val="0"/>
              </a:spcBef>
            </a:pPr>
            <a:r>
              <a:rPr lang="en-US" sz="2400" dirty="0" smtClean="0"/>
              <a:t>Install Python </a:t>
            </a:r>
            <a:r>
              <a:rPr lang="en-US" sz="2400" b="1" dirty="0" smtClean="0">
                <a:solidFill>
                  <a:srgbClr val="FF0000"/>
                </a:solidFill>
              </a:rPr>
              <a:t>3</a:t>
            </a:r>
            <a:r>
              <a:rPr lang="en-US" sz="2400" dirty="0" smtClean="0"/>
              <a:t> on whichever computer you plan to use for this course.</a:t>
            </a:r>
          </a:p>
          <a:p>
            <a:pPr marL="549275" lvl="2" indent="-169863">
              <a:spcBef>
                <a:spcPts val="0"/>
              </a:spcBef>
            </a:pPr>
            <a:r>
              <a:rPr lang="en-US" sz="2400" dirty="0"/>
              <a:t>Many free Python installations exist.</a:t>
            </a:r>
          </a:p>
          <a:p>
            <a:pPr marL="549275" lvl="2" indent="-169863">
              <a:spcBef>
                <a:spcPts val="0"/>
              </a:spcBef>
            </a:pPr>
            <a:r>
              <a:rPr lang="en-US" sz="2400" spc="-10" dirty="0"/>
              <a:t>One </a:t>
            </a:r>
            <a:r>
              <a:rPr lang="en-US" sz="2400" b="1" spc="-10" dirty="0"/>
              <a:t>free</a:t>
            </a:r>
            <a:r>
              <a:rPr lang="en-US" sz="2400" spc="-10" dirty="0"/>
              <a:t> option is to install it as part of </a:t>
            </a:r>
            <a:r>
              <a:rPr lang="en-US" sz="2400" spc="-10" dirty="0">
                <a:solidFill>
                  <a:srgbClr val="FF0000"/>
                </a:solidFill>
              </a:rPr>
              <a:t>Cygwin</a:t>
            </a:r>
            <a:r>
              <a:rPr lang="en-US" sz="2400" spc="-10" dirty="0"/>
              <a:t>, if you want to use UNIX.</a:t>
            </a:r>
          </a:p>
          <a:p>
            <a:pPr marL="352425" lvl="1" indent="-134938">
              <a:spcBef>
                <a:spcPts val="900"/>
              </a:spcBef>
            </a:pPr>
            <a:r>
              <a:rPr lang="en-US" sz="2400" dirty="0" smtClean="0"/>
              <a:t>Create a Python program to:</a:t>
            </a:r>
          </a:p>
          <a:p>
            <a:pPr marL="717550" lvl="2" indent="-338138">
              <a:spcBef>
                <a:spcPts val="0"/>
              </a:spcBef>
              <a:buFont typeface="+mj-lt"/>
              <a:buAutoNum type="arabicPeriod"/>
            </a:pPr>
            <a:r>
              <a:rPr lang="en-US" sz="2400" dirty="0"/>
              <a:t>Create 3 variables with the values of a=“one”, b=2.0, and c=3</a:t>
            </a:r>
          </a:p>
          <a:p>
            <a:pPr marL="717550" lvl="2" indent="-338138">
              <a:spcBef>
                <a:spcPts val="0"/>
              </a:spcBef>
              <a:buFont typeface="+mj-lt"/>
              <a:buAutoNum type="arabicPeriod"/>
            </a:pPr>
            <a:r>
              <a:rPr lang="en-US" sz="2400" dirty="0"/>
              <a:t>Print the values of these 3 </a:t>
            </a:r>
            <a:r>
              <a:rPr lang="en-US" sz="2400" dirty="0" smtClean="0"/>
              <a:t>variables, </a:t>
            </a:r>
            <a:r>
              <a:rPr lang="en-US" sz="2400" dirty="0"/>
              <a:t>all on one </a:t>
            </a:r>
            <a:r>
              <a:rPr lang="en-US" sz="2400" dirty="0" smtClean="0"/>
              <a:t>line.</a:t>
            </a:r>
            <a:endParaRPr lang="en-US" sz="2400" dirty="0"/>
          </a:p>
          <a:p>
            <a:pPr marL="717550" lvl="2" indent="-338138">
              <a:spcBef>
                <a:spcPts val="0"/>
              </a:spcBef>
              <a:buFont typeface="+mj-lt"/>
              <a:buAutoNum type="arabicPeriod"/>
            </a:pPr>
            <a:r>
              <a:rPr lang="en-US" sz="2400" dirty="0"/>
              <a:t>Swap the </a:t>
            </a:r>
            <a:r>
              <a:rPr lang="en-US" sz="2400" dirty="0" smtClean="0"/>
              <a:t>variables’ values, so it becomes </a:t>
            </a:r>
            <a:r>
              <a:rPr lang="en-US" altLang="zh-TW" sz="2400" dirty="0"/>
              <a:t>a=3, b=“one”, and </a:t>
            </a:r>
            <a:r>
              <a:rPr lang="en-US" altLang="zh-TW" sz="2400" dirty="0" smtClean="0"/>
              <a:t>c=2.0.</a:t>
            </a:r>
            <a:endParaRPr lang="en-US" sz="2400" dirty="0"/>
          </a:p>
          <a:p>
            <a:pPr marL="717550" lvl="3" indent="-6350">
              <a:spcBef>
                <a:spcPts val="0"/>
              </a:spcBef>
              <a:buNone/>
            </a:pPr>
            <a:r>
              <a:rPr lang="en-US" sz="2000" dirty="0"/>
              <a:t>Here, you are allowed to introduce a new variable, but you are not allowed to use any literal values. What this means is that every RHS must be a variable name. (RHS = the right-hand side of an assignment statement). </a:t>
            </a:r>
          </a:p>
          <a:p>
            <a:pPr marL="744538" lvl="2" indent="-344488">
              <a:spcBef>
                <a:spcPts val="0"/>
              </a:spcBef>
              <a:buFont typeface="+mj-lt"/>
              <a:buAutoNum type="arabicPeriod"/>
            </a:pPr>
            <a:r>
              <a:rPr lang="en-US" sz="2400" dirty="0"/>
              <a:t>Print the values of these 3 </a:t>
            </a:r>
            <a:r>
              <a:rPr lang="en-US" sz="2400" dirty="0" smtClean="0"/>
              <a:t>variables, </a:t>
            </a:r>
            <a:r>
              <a:rPr lang="en-US" sz="2400" dirty="0"/>
              <a:t>all on one </a:t>
            </a:r>
            <a:r>
              <a:rPr lang="en-US" sz="2400" dirty="0" smtClean="0"/>
              <a:t>line.</a:t>
            </a:r>
            <a:endParaRPr lang="en-US" sz="2000" dirty="0"/>
          </a:p>
          <a:p>
            <a:pPr marL="396875" lvl="1" indent="-166688">
              <a:spcBef>
                <a:spcPts val="900"/>
              </a:spcBef>
            </a:pPr>
            <a:r>
              <a:rPr lang="en-US" sz="2400" dirty="0" smtClean="0"/>
              <a:t>Test your program.</a:t>
            </a:r>
            <a:endParaRPr lang="en-US" sz="1800" dirty="0"/>
          </a:p>
          <a:p>
            <a:pPr marL="396875" lvl="1" indent="-166688">
              <a:spcBef>
                <a:spcPts val="900"/>
              </a:spcBef>
            </a:pPr>
            <a:r>
              <a:rPr lang="en-US" sz="2400" dirty="0" smtClean="0"/>
              <a:t>Do not submit your program. This assignment is just to familiarize yourself with using the Python interpreter.</a:t>
            </a:r>
          </a:p>
          <a:p>
            <a:pPr lvl="1"/>
            <a:endParaRPr lang="en-US" sz="1436" dirty="0"/>
          </a:p>
          <a:p>
            <a:pPr lvl="1"/>
            <a:endParaRPr lang="en-US" sz="1436" dirty="0"/>
          </a:p>
          <a:p>
            <a:pPr lvl="1"/>
            <a:endParaRPr lang="en-US" sz="1436" dirty="0"/>
          </a:p>
          <a:p>
            <a:endParaRPr lang="en-US" dirty="0"/>
          </a:p>
        </p:txBody>
      </p:sp>
    </p:spTree>
    <p:extLst>
      <p:ext uri="{BB962C8B-B14F-4D97-AF65-F5344CB8AC3E}">
        <p14:creationId xmlns:p14="http://schemas.microsoft.com/office/powerpoint/2010/main" val="2149400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123827"/>
            <a:ext cx="9729788" cy="14463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Dynamic Value </a:t>
            </a: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Binding</a:t>
            </a:r>
            <a:r>
              <a:rPr lang="en-US" sz="4699" b="1" dirty="0" smtClean="0">
                <a:solidFill>
                  <a:schemeClr val="bg1"/>
                </a:solidFill>
                <a:latin typeface="Times New Roman" panose="02020603050405020304" pitchFamily="18" charset="0"/>
                <a:cs typeface="Times New Roman" panose="02020603050405020304" pitchFamily="18" charset="0"/>
              </a:rPr>
              <a:t>:</a:t>
            </a: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sz="4699"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Rounded Rectangular Callout 9"/>
          <p:cNvSpPr/>
          <p:nvPr/>
        </p:nvSpPr>
        <p:spPr>
          <a:xfrm>
            <a:off x="6333170" y="2392680"/>
            <a:ext cx="1732124" cy="1021080"/>
          </a:xfrm>
          <a:prstGeom prst="wedgeRoundRectCallout">
            <a:avLst>
              <a:gd name="adj1" fmla="val -19593"/>
              <a:gd name="adj2" fmla="val -148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連結</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sp>
        <p:nvSpPr>
          <p:cNvPr id="11" name="Rounded Rectangular Callout 10"/>
          <p:cNvSpPr/>
          <p:nvPr/>
        </p:nvSpPr>
        <p:spPr>
          <a:xfrm>
            <a:off x="1435894" y="2392680"/>
            <a:ext cx="2072642" cy="1021080"/>
          </a:xfrm>
          <a:prstGeom prst="wedgeRoundRectCallout">
            <a:avLst>
              <a:gd name="adj1" fmla="val 22093"/>
              <a:gd name="adj2" fmla="val -1471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動態的</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grpSp>
        <p:nvGrpSpPr>
          <p:cNvPr id="4" name="Group 3"/>
          <p:cNvGrpSpPr/>
          <p:nvPr/>
        </p:nvGrpSpPr>
        <p:grpSpPr>
          <a:xfrm>
            <a:off x="3871915" y="1400653"/>
            <a:ext cx="2135979" cy="2013107"/>
            <a:chOff x="3814766" y="1400653"/>
            <a:chExt cx="2135979" cy="2013107"/>
          </a:xfrm>
        </p:grpSpPr>
        <p:sp>
          <p:nvSpPr>
            <p:cNvPr id="2" name="Rounded Rectangular Callout 1"/>
            <p:cNvSpPr/>
            <p:nvPr/>
          </p:nvSpPr>
          <p:spPr>
            <a:xfrm>
              <a:off x="3814766" y="2392680"/>
              <a:ext cx="2135979" cy="1021080"/>
            </a:xfrm>
            <a:prstGeom prst="wedgeRoundRectCallout">
              <a:avLst>
                <a:gd name="adj1" fmla="val 25"/>
                <a:gd name="adj2" fmla="val -49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數值</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sp>
          <p:nvSpPr>
            <p:cNvPr id="3" name="Isosceles Triangle 2"/>
            <p:cNvSpPr/>
            <p:nvPr/>
          </p:nvSpPr>
          <p:spPr>
            <a:xfrm>
              <a:off x="4695822" y="1400653"/>
              <a:ext cx="446475" cy="99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4693445" y="1504122"/>
              <a:ext cx="451910" cy="933259"/>
            </a:xfrm>
            <a:prstGeom prst="triangle">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ular Callout 11"/>
          <p:cNvSpPr/>
          <p:nvPr/>
        </p:nvSpPr>
        <p:spPr>
          <a:xfrm>
            <a:off x="3993708" y="4572000"/>
            <a:ext cx="1740783" cy="1021080"/>
          </a:xfrm>
          <a:prstGeom prst="wedgeRoundRectCallout">
            <a:avLst>
              <a:gd name="adj1" fmla="val 104294"/>
              <a:gd name="adj2" fmla="val -176841"/>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rgbClr val="A6A6A6"/>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連結的</a:t>
            </a:r>
            <a:r>
              <a:rPr lang="en-US" sz="4800" b="1" spc="-200" dirty="0" smtClean="0">
                <a:solidFill>
                  <a:srgbClr val="A6A6A6"/>
                </a:solidFill>
                <a:latin typeface="Times New Roman" panose="02020603050405020304" pitchFamily="18" charset="0"/>
                <a:cs typeface="Times New Roman" panose="02020603050405020304" pitchFamily="18" charset="0"/>
              </a:rPr>
              <a:t>)</a:t>
            </a:r>
            <a:endParaRPr lang="en-US" sz="4800" dirty="0">
              <a:solidFill>
                <a:srgbClr val="A6A6A6"/>
              </a:solidFill>
            </a:endParaRPr>
          </a:p>
        </p:txBody>
      </p:sp>
      <p:sp>
        <p:nvSpPr>
          <p:cNvPr id="19" name="Rounded Rectangular Callout 18"/>
          <p:cNvSpPr/>
          <p:nvPr/>
        </p:nvSpPr>
        <p:spPr>
          <a:xfrm>
            <a:off x="5708209" y="4572000"/>
            <a:ext cx="1485900" cy="1021080"/>
          </a:xfrm>
          <a:prstGeom prst="wedgeRoundRectCallout">
            <a:avLst>
              <a:gd name="adj1" fmla="val -92162"/>
              <a:gd name="adj2" fmla="val -177686"/>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zh-TW" altLang="en-US" sz="4800" b="1" spc="-200" dirty="0">
                <a:solidFill>
                  <a:schemeClr val="bg1"/>
                </a:solidFill>
                <a:latin typeface="Times New Roman" panose="02020603050405020304" pitchFamily="18" charset="0"/>
                <a:cs typeface="Times New Roman" panose="02020603050405020304" pitchFamily="18" charset="0"/>
              </a:rPr>
              <a:t>數值</a:t>
            </a:r>
            <a:r>
              <a:rPr lang="en-US" sz="4800" b="1" spc="-200" dirty="0" smtClean="0">
                <a:solidFill>
                  <a:srgbClr val="A6A6A6"/>
                </a:solidFill>
                <a:latin typeface="Times New Roman" panose="02020603050405020304" pitchFamily="18" charset="0"/>
                <a:cs typeface="Times New Roman" panose="02020603050405020304" pitchFamily="18" charset="0"/>
              </a:rPr>
              <a:t>)</a:t>
            </a:r>
            <a:endParaRPr lang="en-US" sz="4800" dirty="0">
              <a:solidFill>
                <a:srgbClr val="A6A6A6"/>
              </a:solidFill>
            </a:endParaRPr>
          </a:p>
        </p:txBody>
      </p:sp>
      <p:sp>
        <p:nvSpPr>
          <p:cNvPr id="13" name="Rounded Rectangular Callout 12"/>
          <p:cNvSpPr/>
          <p:nvPr/>
        </p:nvSpPr>
        <p:spPr>
          <a:xfrm>
            <a:off x="2622108" y="4572000"/>
            <a:ext cx="1386842" cy="1021080"/>
          </a:xfrm>
          <a:prstGeom prst="wedgeRoundRectCallout">
            <a:avLst>
              <a:gd name="adj1" fmla="val -53172"/>
              <a:gd name="adj2" fmla="val -182601"/>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rgbClr val="A6A6A6"/>
                </a:solidFill>
                <a:latin typeface="Times New Roman" panose="02020603050405020304" pitchFamily="18" charset="0"/>
                <a:cs typeface="Times New Roman" panose="02020603050405020304" pitchFamily="18" charset="0"/>
              </a:rPr>
              <a:t>(</a:t>
            </a:r>
            <a:r>
              <a:rPr lang="zh-TW" altLang="en-US" sz="4400" b="1" spc="-200" dirty="0" smtClean="0">
                <a:solidFill>
                  <a:schemeClr val="bg1"/>
                </a:solidFill>
                <a:latin typeface="Times New Roman" panose="02020603050405020304" pitchFamily="18" charset="0"/>
                <a:cs typeface="Times New Roman" panose="02020603050405020304" pitchFamily="18" charset="0"/>
              </a:rPr>
              <a:t>動態</a:t>
            </a:r>
            <a:endParaRPr lang="en-US" sz="4800" dirty="0">
              <a:solidFill>
                <a:srgbClr val="A6A6A6"/>
              </a:solidFill>
            </a:endParaRPr>
          </a:p>
        </p:txBody>
      </p:sp>
    </p:spTree>
    <p:extLst>
      <p:ext uri="{BB962C8B-B14F-4D97-AF65-F5344CB8AC3E}">
        <p14:creationId xmlns:p14="http://schemas.microsoft.com/office/powerpoint/2010/main" val="36403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969156" y="5705435"/>
            <a:ext cx="1105" cy="23626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p:txBody>
      </p:sp>
      <p:cxnSp>
        <p:nvCxnSpPr>
          <p:cNvPr id="13" name="Straight Connector 12"/>
          <p:cNvCxnSpPr/>
          <p:nvPr/>
        </p:nvCxnSpPr>
        <p:spPr>
          <a:xfrm>
            <a:off x="637498"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4542953" y="2144599"/>
            <a:ext cx="4899245" cy="626235"/>
          </a:xfrm>
          <a:prstGeom prst="wedgeRoundRectCallout">
            <a:avLst>
              <a:gd name="adj1" fmla="val -86581"/>
              <a:gd name="adj2" fmla="val -382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Here is a C++ program...</a:t>
            </a:r>
          </a:p>
        </p:txBody>
      </p:sp>
      <p:sp>
        <p:nvSpPr>
          <p:cNvPr id="9"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
        <p:nvSpPr>
          <p:cNvPr id="10" name="Rounded Rectangular Callout 9"/>
          <p:cNvSpPr/>
          <p:nvPr/>
        </p:nvSpPr>
        <p:spPr>
          <a:xfrm>
            <a:off x="969156" y="3011861"/>
            <a:ext cx="2433315" cy="1121418"/>
          </a:xfrm>
          <a:prstGeom prst="wedgeRoundRectCallout">
            <a:avLst>
              <a:gd name="adj1" fmla="val -44649"/>
              <a:gd name="adj2" fmla="val -11174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smtClean="0">
                <a:solidFill>
                  <a:srgbClr val="0033CC"/>
                </a:solidFill>
              </a:rPr>
              <a:t>“cat” is just the UNIX command to display a file.</a:t>
            </a:r>
            <a:endParaRPr lang="en-US" sz="2436" dirty="0">
              <a:solidFill>
                <a:srgbClr val="0033CC"/>
              </a:solidFill>
            </a:endParaRPr>
          </a:p>
        </p:txBody>
      </p:sp>
    </p:spTree>
    <p:extLst>
      <p:ext uri="{BB962C8B-B14F-4D97-AF65-F5344CB8AC3E}">
        <p14:creationId xmlns:p14="http://schemas.microsoft.com/office/powerpoint/2010/main" val="43089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13"/>
                                        </p:tgtEl>
                                        <p:attrNameLst>
                                          <p:attrName>style.visibility</p:attrName>
                                        </p:attrNameLst>
                                      </p:cBhvr>
                                      <p:tavLst>
                                        <p:tav tm="0">
                                          <p:val>
                                            <p:strVal val="hidden"/>
                                          </p:val>
                                        </p:tav>
                                        <p:tav tm="50000">
                                          <p:val>
                                            <p:strVal val="visible"/>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p:txBody>
      </p:sp>
      <p:sp>
        <p:nvSpPr>
          <p:cNvPr id="14" name="Rounded Rectangular Callout 13"/>
          <p:cNvSpPr/>
          <p:nvPr/>
        </p:nvSpPr>
        <p:spPr>
          <a:xfrm>
            <a:off x="4542953" y="2144599"/>
            <a:ext cx="4899245" cy="626235"/>
          </a:xfrm>
          <a:prstGeom prst="wedgeRoundRectCallout">
            <a:avLst>
              <a:gd name="adj1" fmla="val -86581"/>
              <a:gd name="adj2" fmla="val -382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Here is a C++ program...</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
        <p:nvSpPr>
          <p:cNvPr id="9" name="Rounded Rectangular Callout 8"/>
          <p:cNvSpPr/>
          <p:nvPr/>
        </p:nvSpPr>
        <p:spPr>
          <a:xfrm>
            <a:off x="4335025" y="4363585"/>
            <a:ext cx="5130500" cy="772592"/>
          </a:xfrm>
          <a:prstGeom prst="wedgeRoundRectCallout">
            <a:avLst>
              <a:gd name="adj1" fmla="val -110189"/>
              <a:gd name="adj2" fmla="val 15565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compile it </a:t>
            </a:r>
            <a:r>
              <a:rPr lang="en-US" sz="2436" dirty="0" smtClean="0">
                <a:solidFill>
                  <a:srgbClr val="0033CC"/>
                </a:solidFill>
              </a:rPr>
              <a:t>(if this were Python, we could skip this step).</a:t>
            </a:r>
            <a:endParaRPr lang="en-US" sz="2436" dirty="0">
              <a:solidFill>
                <a:srgbClr val="0033CC"/>
              </a:solidFill>
            </a:endParaRPr>
          </a:p>
        </p:txBody>
      </p:sp>
      <p:cxnSp>
        <p:nvCxnSpPr>
          <p:cNvPr id="10" name="Straight Connector 9"/>
          <p:cNvCxnSpPr/>
          <p:nvPr/>
        </p:nvCxnSpPr>
        <p:spPr>
          <a:xfrm>
            <a:off x="4335026"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5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xit" presetSubtype="10" fill="hold" grpId="0" nodeType="withEffect">
                                  <p:stCondLst>
                                    <p:cond delay="0"/>
                                  </p:stCondLst>
                                  <p:childTnLst>
                                    <p:animEffect transition="out" filter="randombar(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5" presetClass="emph" presetSubtype="0" repeatCount="indefinite" fill="hold" nodeType="with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750094" y="609600"/>
            <a:ext cx="8305800" cy="6172200"/>
          </a:xfrm>
        </p:spPr>
        <p:txBody>
          <a:bodyPr/>
          <a:lstStyle/>
          <a:p>
            <a:pPr eaLnBrk="1" hangingPunct="1">
              <a:buFontTx/>
              <a:buNone/>
            </a:pPr>
            <a:r>
              <a:rPr lang="en-US" altLang="zh-TW" dirty="0" smtClean="0"/>
              <a:t>Professor: Steve </a:t>
            </a:r>
            <a:r>
              <a:rPr lang="en-US" altLang="zh-TW" dirty="0" err="1" smtClean="0"/>
              <a:t>Haga</a:t>
            </a:r>
            <a:endParaRPr lang="en-US" altLang="zh-TW" dirty="0" smtClean="0"/>
          </a:p>
          <a:p>
            <a:pPr eaLnBrk="1" hangingPunct="1">
              <a:buFontTx/>
              <a:buNone/>
            </a:pPr>
            <a:r>
              <a:rPr lang="en-US" altLang="zh-TW" dirty="0" smtClean="0"/>
              <a:t>Office:  F9037</a:t>
            </a:r>
          </a:p>
          <a:p>
            <a:pPr eaLnBrk="1" hangingPunct="1">
              <a:buFontTx/>
              <a:buNone/>
            </a:pPr>
            <a:r>
              <a:rPr lang="en-US" altLang="zh-TW" dirty="0" smtClean="0"/>
              <a:t>Office Hours: Monday 12:30-2:30</a:t>
            </a:r>
          </a:p>
          <a:p>
            <a:pPr eaLnBrk="1" hangingPunct="1">
              <a:buFontTx/>
              <a:buNone/>
            </a:pPr>
            <a:r>
              <a:rPr lang="en-US" altLang="zh-TW" dirty="0" smtClean="0"/>
              <a:t>                      Friday 10:00-12:00</a:t>
            </a:r>
          </a:p>
          <a:p>
            <a:pPr eaLnBrk="1" hangingPunct="1">
              <a:buFontTx/>
              <a:buNone/>
            </a:pPr>
            <a:r>
              <a:rPr lang="en-US" altLang="zh-TW" dirty="0" smtClean="0"/>
              <a:t>Email: </a:t>
            </a:r>
            <a:r>
              <a:rPr lang="en-US" altLang="zh-TW" dirty="0" smtClean="0">
                <a:hlinkClick r:id="rId3"/>
              </a:rPr>
              <a:t>stevewhaga@yahoo.com</a:t>
            </a:r>
            <a:endParaRPr lang="en-US" altLang="zh-TW" dirty="0" smtClean="0"/>
          </a:p>
          <a:p>
            <a:pPr eaLnBrk="1" hangingPunct="1">
              <a:buFontTx/>
              <a:buNone/>
            </a:pPr>
            <a:r>
              <a:rPr lang="en-US" altLang="zh-TW" dirty="0" smtClean="0"/>
              <a:t>	</a:t>
            </a:r>
            <a:r>
              <a:rPr lang="en-US" altLang="zh-TW" sz="2800" dirty="0"/>
              <a:t>(Please write the subject heading in English.)</a:t>
            </a:r>
          </a:p>
          <a:p>
            <a:pPr eaLnBrk="1" hangingPunct="1">
              <a:buFontTx/>
              <a:buNone/>
            </a:pPr>
            <a:endParaRPr lang="en-US" altLang="zh-TW" sz="2400" dirty="0"/>
          </a:p>
          <a:p>
            <a:pPr eaLnBrk="1" hangingPunct="1">
              <a:buFontTx/>
              <a:buNone/>
            </a:pPr>
            <a:r>
              <a:rPr lang="en-US" altLang="zh-TW" sz="2800" dirty="0"/>
              <a:t>TA: </a:t>
            </a:r>
            <a:r>
              <a:rPr lang="en-US" sz="2800" dirty="0"/>
              <a:t>Lin </a:t>
            </a:r>
            <a:r>
              <a:rPr lang="en-US" sz="2800" dirty="0" err="1"/>
              <a:t>Tse</a:t>
            </a:r>
            <a:r>
              <a:rPr lang="en-US" sz="2800" dirty="0"/>
              <a:t>-Cheng (Mark)</a:t>
            </a:r>
          </a:p>
          <a:p>
            <a:pPr eaLnBrk="1" hangingPunct="1">
              <a:buFontTx/>
              <a:buNone/>
            </a:pPr>
            <a:r>
              <a:rPr lang="en-US" altLang="zh-TW" sz="2800" dirty="0"/>
              <a:t>Office: </a:t>
            </a:r>
            <a:r>
              <a:rPr lang="en-US" sz="2800" dirty="0"/>
              <a:t>EC5018</a:t>
            </a:r>
            <a:endParaRPr lang="en-US" altLang="zh-TW" sz="2800" dirty="0"/>
          </a:p>
          <a:p>
            <a:pPr eaLnBrk="1" hangingPunct="1">
              <a:buFontTx/>
              <a:buNone/>
            </a:pPr>
            <a:r>
              <a:rPr lang="en-US" altLang="zh-TW" sz="2800" dirty="0"/>
              <a:t>Office hours: Wednesdays from 2:00 to 4:00</a:t>
            </a:r>
          </a:p>
          <a:p>
            <a:pPr eaLnBrk="1" hangingPunct="1">
              <a:buFontTx/>
              <a:buNone/>
            </a:pPr>
            <a:r>
              <a:rPr lang="en-US" altLang="zh-TW" sz="2800" dirty="0"/>
              <a:t>Email:</a:t>
            </a:r>
            <a:r>
              <a:rPr lang="zh-TW" altLang="en-US" sz="2800" dirty="0"/>
              <a:t> </a:t>
            </a:r>
            <a:r>
              <a:rPr lang="en-US" altLang="zh-TW" sz="2800" dirty="0"/>
              <a:t>"</a:t>
            </a:r>
            <a:r>
              <a:rPr lang="zh-TW" altLang="en-US" sz="2800" dirty="0"/>
              <a:t>林澤丞</a:t>
            </a:r>
            <a:r>
              <a:rPr lang="en-US" altLang="zh-TW" sz="2800" dirty="0"/>
              <a:t>" &lt;marc21517@yahoo.com.tw&gt;</a:t>
            </a:r>
            <a:endParaRPr lang="en-US" altLang="zh-TW" dirty="0" smtClean="0"/>
          </a:p>
        </p:txBody>
      </p:sp>
    </p:spTree>
    <p:extLst>
      <p:ext uri="{BB962C8B-B14F-4D97-AF65-F5344CB8AC3E}">
        <p14:creationId xmlns:p14="http://schemas.microsoft.com/office/powerpoint/2010/main" val="27070923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sz="2088" dirty="0" smtClean="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10" name="Straight Connector 9"/>
          <p:cNvCxnSpPr/>
          <p:nvPr/>
        </p:nvCxnSpPr>
        <p:spPr>
          <a:xfrm>
            <a:off x="1814294"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4556423" y="5039396"/>
            <a:ext cx="4899245" cy="772592"/>
          </a:xfrm>
          <a:prstGeom prst="wedgeRoundRectCallout">
            <a:avLst>
              <a:gd name="adj1" fmla="val -104532"/>
              <a:gd name="adj2" fmla="val 7776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run it.</a:t>
            </a:r>
          </a:p>
        </p:txBody>
      </p:sp>
    </p:spTree>
    <p:extLst>
      <p:ext uri="{BB962C8B-B14F-4D97-AF65-F5344CB8AC3E}">
        <p14:creationId xmlns:p14="http://schemas.microsoft.com/office/powerpoint/2010/main" val="41407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randombar(horizontal)">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using </a:t>
            </a:r>
            <a:r>
              <a:rPr lang="en-US" altLang="zh-TW" sz="2088" dirty="0">
                <a:solidFill>
                  <a:prstClr val="white"/>
                </a:solidFill>
                <a:latin typeface="Lucida Console" panose="020B0609040504020204" pitchFamily="49" charset="0"/>
              </a:rPr>
              <a:t>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062962867"/>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err="1" smtClean="0">
                <a:solidFill>
                  <a:prstClr val="white"/>
                </a:solidFill>
                <a:latin typeface="Lucida Console" panose="020B0609040504020204" pitchFamily="49" charset="0"/>
              </a:rPr>
              <a:t>int</a:t>
            </a:r>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63871004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383975307"/>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for (</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=0;i&lt;39;i++)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 </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5" name="Straight Connector 4"/>
          <p:cNvCxnSpPr/>
          <p:nvPr/>
        </p:nvCxnSpPr>
        <p:spPr>
          <a:xfrm>
            <a:off x="2979366" y="5910828"/>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5377545" y="4017710"/>
            <a:ext cx="2676693" cy="772592"/>
          </a:xfrm>
          <a:prstGeom prst="wedgeRoundRectCallout">
            <a:avLst>
              <a:gd name="adj1" fmla="val -137921"/>
              <a:gd name="adj2" fmla="val 2035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It’s waiting for a number.</a:t>
            </a:r>
          </a:p>
        </p:txBody>
      </p:sp>
    </p:spTree>
    <p:extLst>
      <p:ext uri="{BB962C8B-B14F-4D97-AF65-F5344CB8AC3E}">
        <p14:creationId xmlns:p14="http://schemas.microsoft.com/office/powerpoint/2010/main" val="35108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a:t>
            </a:r>
            <a:r>
              <a:rPr lang="en-US" altLang="zh-TW" sz="2088" dirty="0" smtClean="0">
                <a:solidFill>
                  <a:prstClr val="white"/>
                </a:solidFill>
                <a:latin typeface="Lucida Console" panose="020B0609040504020204" pitchFamily="49" charset="0"/>
              </a:rPr>
              <a:t>: 5</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9" name="Straight Connector 8"/>
          <p:cNvCxnSpPr/>
          <p:nvPr/>
        </p:nvCxnSpPr>
        <p:spPr>
          <a:xfrm>
            <a:off x="3188926"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6864620" y="5146871"/>
            <a:ext cx="2676693" cy="772592"/>
          </a:xfrm>
          <a:prstGeom prst="wedgeRoundRectCallout">
            <a:avLst>
              <a:gd name="adj1" fmla="val -187288"/>
              <a:gd name="adj2" fmla="val 6098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give it ‘5’.</a:t>
            </a:r>
          </a:p>
        </p:txBody>
      </p:sp>
      <p:sp>
        <p:nvSpPr>
          <p:cNvPr id="11" name="Rounded Rectangular Callout 10"/>
          <p:cNvSpPr/>
          <p:nvPr/>
        </p:nvSpPr>
        <p:spPr>
          <a:xfrm>
            <a:off x="5377545" y="4017710"/>
            <a:ext cx="2676693" cy="772592"/>
          </a:xfrm>
          <a:prstGeom prst="wedgeRoundRectCallout">
            <a:avLst>
              <a:gd name="adj1" fmla="val -137921"/>
              <a:gd name="adj2" fmla="val 2035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It’s waiting for a number.</a:t>
            </a:r>
          </a:p>
        </p:txBody>
      </p:sp>
    </p:spTree>
    <p:extLst>
      <p:ext uri="{BB962C8B-B14F-4D97-AF65-F5344CB8AC3E}">
        <p14:creationId xmlns:p14="http://schemas.microsoft.com/office/powerpoint/2010/main" val="39587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&lt;&lt;"\n* Example Program to Compute the Cube *\n";</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a:t>
            </a:r>
            <a:r>
              <a:rPr lang="en-US" altLang="zh-TW" sz="2088" dirty="0" smtClean="0">
                <a:solidFill>
                  <a:prstClr val="white"/>
                </a:solidFill>
                <a:latin typeface="Lucida Console" panose="020B0609040504020204" pitchFamily="49" charset="0"/>
              </a:rPr>
              <a:t>: 5</a:t>
            </a:r>
          </a:p>
          <a:p>
            <a:r>
              <a:rPr lang="en-US" altLang="zh-TW" sz="2088" dirty="0" smtClean="0">
                <a:solidFill>
                  <a:prstClr val="white"/>
                </a:solidFill>
                <a:latin typeface="Lucida Console" panose="020B0609040504020204" pitchFamily="49" charset="0"/>
              </a:rPr>
              <a:t>125</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320013238"/>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a:solidFill>
                  <a:prstClr val="white"/>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4590702" y="4955651"/>
            <a:ext cx="4899245" cy="772592"/>
          </a:xfrm>
          <a:prstGeom prst="wedgeRoundRectCallout">
            <a:avLst>
              <a:gd name="adj1" fmla="val -104019"/>
              <a:gd name="adj2" fmla="val 4741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So it works. Of course.</a:t>
            </a:r>
          </a:p>
        </p:txBody>
      </p:sp>
      <p:sp>
        <p:nvSpPr>
          <p:cNvPr id="9" name="Rounded Rectangular Callout 8"/>
          <p:cNvSpPr/>
          <p:nvPr/>
        </p:nvSpPr>
        <p:spPr>
          <a:xfrm>
            <a:off x="4594444" y="5364604"/>
            <a:ext cx="4899245" cy="772592"/>
          </a:xfrm>
          <a:prstGeom prst="wedgeRoundRectCallout">
            <a:avLst>
              <a:gd name="adj1" fmla="val -49989"/>
              <a:gd name="adj2" fmla="val -2661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dirty="0">
                <a:solidFill>
                  <a:srgbClr val="0033CC"/>
                </a:solidFill>
              </a:rPr>
              <a:t>But let’s look at that program again...</a:t>
            </a:r>
          </a:p>
        </p:txBody>
      </p:sp>
    </p:spTree>
    <p:extLst>
      <p:ext uri="{BB962C8B-B14F-4D97-AF65-F5344CB8AC3E}">
        <p14:creationId xmlns:p14="http://schemas.microsoft.com/office/powerpoint/2010/main" val="8010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randombar(horizontal)">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a:t>
            </a:r>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nEnter</a:t>
            </a:r>
            <a:r>
              <a:rPr lang="en-US" altLang="zh-TW" sz="2088" dirty="0" smtClean="0">
                <a:solidFill>
                  <a:prstClr val="white"/>
                </a:solidFill>
                <a:latin typeface="Lucida Console" panose="020B0609040504020204" pitchFamily="49" charset="0"/>
              </a:rPr>
              <a:t> a number: ";</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a:solidFill>
                  <a:prstClr val="white"/>
                </a:solidFill>
                <a:latin typeface="Lucida Console" panose="020B0609040504020204" pitchFamily="49" charset="0"/>
              </a:rPr>
              <a:t>% cat </a:t>
            </a:r>
            <a:r>
              <a:rPr lang="en-US" altLang="zh-TW" sz="2088" dirty="0" smtClean="0">
                <a:solidFill>
                  <a:prstClr val="white"/>
                </a:solidFill>
                <a:latin typeface="Lucida Console" panose="020B0609040504020204" pitchFamily="49" charset="0"/>
              </a:rPr>
              <a:t>cube.cpp</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2722745"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4594444" y="5364604"/>
            <a:ext cx="4899245" cy="772592"/>
          </a:xfrm>
          <a:prstGeom prst="wedgeRoundRectCallout">
            <a:avLst>
              <a:gd name="adj1" fmla="val -85226"/>
              <a:gd name="adj2" fmla="val 3663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dirty="0">
                <a:solidFill>
                  <a:srgbClr val="0033CC"/>
                </a:solidFill>
              </a:rPr>
              <a:t>But let’s look at that program again...</a:t>
            </a:r>
          </a:p>
        </p:txBody>
      </p:sp>
    </p:spTree>
    <p:extLst>
      <p:ext uri="{BB962C8B-B14F-4D97-AF65-F5344CB8AC3E}">
        <p14:creationId xmlns:p14="http://schemas.microsoft.com/office/powerpoint/2010/main" val="403898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grpId="0" nodeType="clickEffect">
                                  <p:stCondLst>
                                    <p:cond delay="0"/>
                                  </p:stCondLst>
                                  <p:childTnLst>
                                    <p:animEffect transition="out" filter="randombar(horizontal)">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nEnter</a:t>
            </a:r>
            <a:r>
              <a:rPr lang="en-US" altLang="zh-TW" sz="2088" dirty="0" smtClean="0">
                <a:solidFill>
                  <a:prstClr val="white"/>
                </a:solidFill>
                <a:latin typeface="Lucida Console" panose="020B0609040504020204" pitchFamily="49" charset="0"/>
              </a:rPr>
              <a:t> a number: ";</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&lt;&lt;"^3 = "&lt;&lt;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Enter 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smtClean="0">
                <a:solidFill>
                  <a:prstClr val="white"/>
                </a:solidFill>
                <a:latin typeface="Lucida Console" panose="020B0609040504020204" pitchFamily="49" charset="0"/>
              </a:rPr>
              <a:t>&gt;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16387661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420350" cy="6879119"/>
          </a:xfrm>
          <a:prstGeom prst="rect">
            <a:avLst/>
          </a:prstGeom>
        </p:spPr>
      </p:pic>
      <p:sp>
        <p:nvSpPr>
          <p:cNvPr id="5" name="Rounded Rectangular Callout 4"/>
          <p:cNvSpPr/>
          <p:nvPr/>
        </p:nvSpPr>
        <p:spPr>
          <a:xfrm>
            <a:off x="2611091" y="2409226"/>
            <a:ext cx="6348611" cy="2060666"/>
          </a:xfrm>
          <a:prstGeom prst="wedgeRoundRectCallout">
            <a:avLst>
              <a:gd name="adj1" fmla="val -45411"/>
              <a:gd name="adj2" fmla="val 721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altLang="zh-TW" sz="2800" dirty="0">
                <a:solidFill>
                  <a:prstClr val="white"/>
                </a:solidFill>
              </a:rPr>
              <a:t>See how much they are worth? </a:t>
            </a:r>
            <a:br>
              <a:rPr lang="en-US" altLang="zh-TW" sz="2800" dirty="0">
                <a:solidFill>
                  <a:prstClr val="white"/>
                </a:solidFill>
              </a:rPr>
            </a:br>
            <a:r>
              <a:rPr lang="en-US" altLang="zh-TW" sz="2800" dirty="0">
                <a:solidFill>
                  <a:prstClr val="white"/>
                </a:solidFill>
              </a:rPr>
              <a:t>So don’t not do them.</a:t>
            </a:r>
            <a:br>
              <a:rPr lang="en-US" altLang="zh-TW" sz="2800" dirty="0">
                <a:solidFill>
                  <a:prstClr val="white"/>
                </a:solidFill>
              </a:rPr>
            </a:br>
            <a:r>
              <a:rPr lang="en-US" altLang="zh-TW" sz="2800" dirty="0">
                <a:solidFill>
                  <a:prstClr val="white"/>
                </a:solidFill>
              </a:rPr>
              <a:t>(And don’t copy them because both the copier </a:t>
            </a:r>
            <a:r>
              <a:rPr lang="en-US" altLang="zh-TW" sz="2800" b="1" dirty="0">
                <a:solidFill>
                  <a:srgbClr val="FFFF00"/>
                </a:solidFill>
              </a:rPr>
              <a:t>and the helper </a:t>
            </a:r>
            <a:r>
              <a:rPr lang="en-US" altLang="zh-TW" sz="2800" dirty="0">
                <a:solidFill>
                  <a:prstClr val="white"/>
                </a:solidFill>
              </a:rPr>
              <a:t>will fail the course.)</a:t>
            </a:r>
            <a:endParaRPr lang="zh-TW" altLang="en-US" sz="2800" dirty="0">
              <a:solidFill>
                <a:prstClr val="white"/>
              </a:solidFill>
            </a:endParaRPr>
          </a:p>
        </p:txBody>
      </p:sp>
      <p:sp>
        <p:nvSpPr>
          <p:cNvPr id="6" name="Rounded Rectangular Callout 5"/>
          <p:cNvSpPr/>
          <p:nvPr/>
        </p:nvSpPr>
        <p:spPr>
          <a:xfrm>
            <a:off x="3850152" y="5447971"/>
            <a:ext cx="3609638" cy="1317235"/>
          </a:xfrm>
          <a:prstGeom prst="wedgeRoundRectCallout">
            <a:avLst>
              <a:gd name="adj1" fmla="val -92110"/>
              <a:gd name="adj2" fmla="val -374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altLang="zh-TW" sz="2800" dirty="0">
                <a:solidFill>
                  <a:prstClr val="white"/>
                </a:solidFill>
              </a:rPr>
              <a:t>Quizzes will sometimes be given, without advanced notice.</a:t>
            </a:r>
            <a:endParaRPr lang="zh-TW" altLang="en-US" sz="2800" dirty="0">
              <a:solidFill>
                <a:prstClr val="white"/>
              </a:solidFill>
            </a:endParaRPr>
          </a:p>
        </p:txBody>
      </p:sp>
      <p:sp>
        <p:nvSpPr>
          <p:cNvPr id="7" name="Rounded Rectangular Callout 6"/>
          <p:cNvSpPr/>
          <p:nvPr/>
        </p:nvSpPr>
        <p:spPr>
          <a:xfrm>
            <a:off x="3712797" y="1077288"/>
            <a:ext cx="3427148" cy="1098202"/>
          </a:xfrm>
          <a:prstGeom prst="wedgeRoundRectCallout">
            <a:avLst>
              <a:gd name="adj1" fmla="val 95195"/>
              <a:gd name="adj2" fmla="val -21677"/>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sz="3200" dirty="0">
                <a:solidFill>
                  <a:schemeClr val="tx1"/>
                </a:solidFill>
              </a:rPr>
              <a:t>This is our course number: </a:t>
            </a:r>
            <a:r>
              <a:rPr lang="en-US" altLang="zh-TW" sz="3200" b="1" dirty="0">
                <a:solidFill>
                  <a:srgbClr val="C00000"/>
                </a:solidFill>
              </a:rPr>
              <a:t>CSE282</a:t>
            </a:r>
            <a:r>
              <a:rPr lang="en-US" altLang="zh-TW" sz="3200" dirty="0">
                <a:solidFill>
                  <a:schemeClr val="tx1"/>
                </a:solidFill>
              </a:rPr>
              <a:t>.</a:t>
            </a:r>
            <a:endParaRPr lang="zh-TW" altLang="en-US" sz="3200" dirty="0">
              <a:solidFill>
                <a:schemeClr val="tx1"/>
              </a:solidFill>
            </a:endParaRPr>
          </a:p>
        </p:txBody>
      </p:sp>
    </p:spTree>
    <p:extLst>
      <p:ext uri="{BB962C8B-B14F-4D97-AF65-F5344CB8AC3E}">
        <p14:creationId xmlns:p14="http://schemas.microsoft.com/office/powerpoint/2010/main" val="141390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4" presetClass="exit" presetSubtype="10" fill="hold" grpId="1" nodeType="withEffect">
                                  <p:stCondLst>
                                    <p:cond delay="0"/>
                                  </p:stCondLst>
                                  <p:childTnLst>
                                    <p:animEffect transition="out" filter="randombar(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cin</a:t>
            </a:r>
            <a:r>
              <a:rPr lang="en-US" altLang="zh-TW" sz="2088" dirty="0" smtClean="0">
                <a:solidFill>
                  <a:prstClr val="white"/>
                </a:solidFill>
                <a:latin typeface="Lucida Console" panose="020B0609040504020204" pitchFamily="49" charset="0"/>
              </a:rPr>
              <a:t>&gt;&gt;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83451949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373261552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smtClean="0">
                <a:solidFill>
                  <a:srgbClr val="FDFDFD"/>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112164162"/>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4008456922"/>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40491059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3671133296"/>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54373763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525768116"/>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4155841325"/>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5^3 </a:t>
            </a:r>
            <a:r>
              <a:rPr lang="en-US" altLang="zh-TW" sz="2088" dirty="0">
                <a:solidFill>
                  <a:prstClr val="white"/>
                </a:solidFill>
                <a:latin typeface="Lucida Console" panose="020B0609040504020204" pitchFamily="49" charset="0"/>
              </a:rPr>
              <a:t>=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412118695"/>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10851166" cy="5632704"/>
          </a:xfrm>
        </p:spPr>
        <p:txBody>
          <a:bodyPr>
            <a:noAutofit/>
          </a:bodyPr>
          <a:lstStyle/>
          <a:p>
            <a:pPr marL="227013" indent="-227013"/>
            <a:r>
              <a:rPr lang="en-US" sz="4000" dirty="0">
                <a:latin typeface="Arial Narrow" panose="020B0606020202030204" pitchFamily="34" charset="0"/>
              </a:rPr>
              <a:t>This is not CSE 101.</a:t>
            </a:r>
          </a:p>
          <a:p>
            <a:pPr marL="511175" lvl="1" indent="-225425"/>
            <a:r>
              <a:rPr lang="en-US" sz="3400" spc="-30" dirty="0">
                <a:solidFill>
                  <a:srgbClr val="FF0000"/>
                </a:solidFill>
                <a:latin typeface="Arial Narrow" panose="020B0606020202030204" pitchFamily="34" charset="0"/>
              </a:rPr>
              <a:t>Many s</a:t>
            </a:r>
            <a:r>
              <a:rPr lang="en-US" sz="3400" dirty="0">
                <a:solidFill>
                  <a:srgbClr val="FF0000"/>
                </a:solidFill>
                <a:latin typeface="Arial Narrow" panose="020B0606020202030204" pitchFamily="34" charset="0"/>
              </a:rPr>
              <a:t>c</a:t>
            </a:r>
            <a:r>
              <a:rPr lang="en-US" sz="3400" spc="-30" dirty="0">
                <a:solidFill>
                  <a:srgbClr val="FF0000"/>
                </a:solidFill>
                <a:latin typeface="Arial Narrow" panose="020B0606020202030204" pitchFamily="34" charset="0"/>
              </a:rPr>
              <a:t>hools use P</a:t>
            </a:r>
            <a:r>
              <a:rPr lang="en-US" sz="3400" dirty="0">
                <a:solidFill>
                  <a:srgbClr val="FF0000"/>
                </a:solidFill>
                <a:latin typeface="Arial Narrow" panose="020B0606020202030204" pitchFamily="34" charset="0"/>
              </a:rPr>
              <a:t>yt</a:t>
            </a:r>
            <a:r>
              <a:rPr lang="en-US" sz="3400" spc="-30" dirty="0">
                <a:solidFill>
                  <a:srgbClr val="FF0000"/>
                </a:solidFill>
                <a:latin typeface="Arial Narrow" panose="020B0606020202030204" pitchFamily="34" charset="0"/>
              </a:rPr>
              <a:t>hon in </a:t>
            </a:r>
            <a:r>
              <a:rPr lang="en-US" sz="3400" dirty="0">
                <a:solidFill>
                  <a:srgbClr val="FF0000"/>
                </a:solidFill>
                <a:latin typeface="Arial Narrow" panose="020B0606020202030204" pitchFamily="34" charset="0"/>
              </a:rPr>
              <a:t>t</a:t>
            </a:r>
            <a:r>
              <a:rPr lang="en-US" sz="3400" spc="-10" dirty="0">
                <a:solidFill>
                  <a:srgbClr val="FF0000"/>
                </a:solidFill>
                <a:latin typeface="Arial Narrow" panose="020B0606020202030204" pitchFamily="34" charset="0"/>
              </a:rPr>
              <a:t>heir </a:t>
            </a:r>
            <a:r>
              <a:rPr lang="en-US" sz="3400" spc="-10" dirty="0" smtClean="0">
                <a:solidFill>
                  <a:srgbClr val="FF0000"/>
                </a:solidFill>
                <a:latin typeface="Arial Narrow" panose="020B0606020202030204" pitchFamily="34" charset="0"/>
              </a:rPr>
              <a:t>in</a:t>
            </a:r>
            <a:r>
              <a:rPr lang="en-US" sz="3400" dirty="0" smtClean="0">
                <a:solidFill>
                  <a:srgbClr val="FF0000"/>
                </a:solidFill>
                <a:latin typeface="Arial Narrow" panose="020B0606020202030204" pitchFamily="34" charset="0"/>
              </a:rPr>
              <a:t>t</a:t>
            </a:r>
            <a:r>
              <a:rPr lang="en-US" sz="3400" spc="-10" dirty="0" smtClean="0">
                <a:solidFill>
                  <a:srgbClr val="FF0000"/>
                </a:solidFill>
                <a:latin typeface="Arial Narrow" panose="020B0606020202030204" pitchFamily="34" charset="0"/>
              </a:rPr>
              <a:t>ro </a:t>
            </a:r>
            <a:r>
              <a:rPr lang="en-US" sz="3400" spc="-30" dirty="0" smtClean="0">
                <a:solidFill>
                  <a:srgbClr val="FF0000"/>
                </a:solidFill>
                <a:latin typeface="Arial Narrow" panose="020B0606020202030204" pitchFamily="34" charset="0"/>
              </a:rPr>
              <a:t>p</a:t>
            </a:r>
            <a:r>
              <a:rPr lang="en-US" sz="3400" dirty="0" smtClean="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og</a:t>
            </a:r>
            <a:r>
              <a:rPr lang="en-US" sz="3400" dirty="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amming </a:t>
            </a:r>
            <a:r>
              <a:rPr lang="en-US" sz="3400" spc="-30" dirty="0">
                <a:solidFill>
                  <a:srgbClr val="FF0000"/>
                </a:solidFill>
                <a:latin typeface="Arial Narrow" panose="020B0606020202030204" pitchFamily="34" charset="0"/>
              </a:rPr>
              <a:t>clas</a:t>
            </a:r>
            <a:r>
              <a:rPr lang="en-US" sz="3400" spc="-210" dirty="0">
                <a:solidFill>
                  <a:srgbClr val="FF0000"/>
                </a:solidFill>
                <a:latin typeface="Arial Narrow" panose="020B0606020202030204" pitchFamily="34" charset="0"/>
              </a:rPr>
              <a:t>s</a:t>
            </a:r>
            <a:r>
              <a:rPr lang="en-US" sz="3400" spc="-10" dirty="0">
                <a:solidFill>
                  <a:srgbClr val="FF0000"/>
                </a:solidFill>
                <a:latin typeface="Arial Narrow" panose="020B0606020202030204" pitchFamily="34" charset="0"/>
              </a:rPr>
              <a:t>.</a:t>
            </a:r>
          </a:p>
          <a:p>
            <a:pPr marL="511175" lvl="2" indent="234950"/>
            <a:r>
              <a:rPr lang="en-US" sz="3000" dirty="0">
                <a:solidFill>
                  <a:srgbClr val="FF0000"/>
                </a:solidFill>
                <a:latin typeface="Arial Narrow" panose="020B0606020202030204" pitchFamily="34" charset="0"/>
              </a:rPr>
              <a:t>But not NSYSU. We use C++ for that class.</a:t>
            </a:r>
          </a:p>
          <a:p>
            <a:pPr marL="746125" lvl="4" indent="227013"/>
            <a:r>
              <a:rPr lang="en-US" sz="2800" spc="-30" dirty="0">
                <a:solidFill>
                  <a:srgbClr val="FF0000"/>
                </a:solidFill>
                <a:latin typeface="Arial Narrow" panose="020B0606020202030204" pitchFamily="34" charset="0"/>
              </a:rPr>
              <a:t>S</a:t>
            </a:r>
            <a:r>
              <a:rPr lang="en-US" sz="2800" spc="-10" dirty="0">
                <a:solidFill>
                  <a:srgbClr val="FF0000"/>
                </a:solidFill>
                <a:latin typeface="Arial Narrow" panose="020B0606020202030204" pitchFamily="34" charset="0"/>
              </a:rPr>
              <a:t>o </a:t>
            </a:r>
            <a:r>
              <a:rPr lang="en-US" sz="2800" spc="-10" dirty="0" smtClean="0">
                <a:solidFill>
                  <a:srgbClr val="FF0000"/>
                </a:solidFill>
                <a:latin typeface="Arial Narrow" panose="020B0606020202030204" pitchFamily="34" charset="0"/>
              </a:rPr>
              <a:t>I’ll </a:t>
            </a:r>
            <a:r>
              <a:rPr lang="en-US" sz="2800" spc="-30" dirty="0">
                <a:solidFill>
                  <a:srgbClr val="FF0000"/>
                </a:solidFill>
                <a:latin typeface="Arial Narrow" panose="020B0606020202030204" pitchFamily="34" charset="0"/>
              </a:rPr>
              <a:t>som</a:t>
            </a:r>
            <a:r>
              <a:rPr lang="en-US" sz="2800" spc="-10" dirty="0">
                <a:solidFill>
                  <a:srgbClr val="FF0000"/>
                </a:solidFill>
                <a:latin typeface="Arial Narrow" panose="020B0606020202030204" pitchFamily="34" charset="0"/>
              </a:rPr>
              <a:t>etimes c</a:t>
            </a:r>
            <a:r>
              <a:rPr lang="en-US" sz="2800" spc="-30" dirty="0">
                <a:solidFill>
                  <a:srgbClr val="FF0000"/>
                </a:solidFill>
                <a:latin typeface="Arial Narrow" panose="020B0606020202030204" pitchFamily="34" charset="0"/>
              </a:rPr>
              <a:t>ompa</a:t>
            </a:r>
            <a:r>
              <a:rPr lang="en-US" sz="2800" spc="-10" dirty="0">
                <a:solidFill>
                  <a:srgbClr val="FF0000"/>
                </a:solidFill>
                <a:latin typeface="Arial Narrow" panose="020B0606020202030204" pitchFamily="34" charset="0"/>
              </a:rPr>
              <a:t>re to </a:t>
            </a:r>
            <a:r>
              <a:rPr lang="en-US" sz="2800" spc="-10" dirty="0" smtClean="0">
                <a:solidFill>
                  <a:srgbClr val="FF0000"/>
                </a:solidFill>
                <a:latin typeface="Arial Narrow" panose="020B0606020202030204" pitchFamily="34" charset="0"/>
              </a:rPr>
              <a:t>C </a:t>
            </a:r>
            <a:r>
              <a:rPr lang="en-US" sz="2800" spc="-60" dirty="0">
                <a:solidFill>
                  <a:srgbClr val="FF0000"/>
                </a:solidFill>
                <a:latin typeface="Arial Narrow" panose="020B0606020202030204" pitchFamily="34" charset="0"/>
              </a:rPr>
              <a:t>ex</a:t>
            </a:r>
            <a:r>
              <a:rPr lang="en-US" sz="2800" spc="-20" dirty="0">
                <a:solidFill>
                  <a:srgbClr val="FF0000"/>
                </a:solidFill>
                <a:latin typeface="Arial Narrow" panose="020B0606020202030204" pitchFamily="34" charset="0"/>
              </a:rPr>
              <a:t>amples</a:t>
            </a:r>
            <a:r>
              <a:rPr lang="en-US" sz="2800" spc="-10" dirty="0">
                <a:solidFill>
                  <a:srgbClr val="FF0000"/>
                </a:solidFill>
                <a:latin typeface="Arial Narrow" panose="020B0606020202030204" pitchFamily="34" charset="0"/>
              </a:rPr>
              <a:t> </a:t>
            </a:r>
            <a:r>
              <a:rPr lang="en-US" sz="2800" spc="-30" dirty="0">
                <a:latin typeface="Arial Narrow" panose="020B0606020202030204" pitchFamily="34" charset="0"/>
              </a:rPr>
              <a:t>(b</a:t>
            </a:r>
            <a:r>
              <a:rPr lang="en-US" sz="2800" spc="-10" dirty="0">
                <a:latin typeface="Arial Narrow" panose="020B0606020202030204" pitchFamily="34" charset="0"/>
              </a:rPr>
              <a:t>ut </a:t>
            </a:r>
            <a:r>
              <a:rPr lang="en-US" sz="2800" spc="-50" dirty="0">
                <a:latin typeface="Arial Narrow" panose="020B0606020202030204" pitchFamily="34" charset="0"/>
              </a:rPr>
              <a:t>wo</a:t>
            </a:r>
            <a:r>
              <a:rPr lang="en-US" sz="2800" spc="-80" dirty="0">
                <a:latin typeface="Arial Narrow" panose="020B0606020202030204" pitchFamily="34" charset="0"/>
              </a:rPr>
              <a:t>n</a:t>
            </a:r>
            <a:r>
              <a:rPr lang="en-US" sz="2800" spc="-10" dirty="0">
                <a:latin typeface="Arial Narrow" panose="020B0606020202030204" pitchFamily="34" charset="0"/>
              </a:rPr>
              <a:t>’t test </a:t>
            </a:r>
            <a:r>
              <a:rPr lang="en-US" sz="2800" spc="-40" dirty="0">
                <a:latin typeface="Arial Narrow" panose="020B0606020202030204" pitchFamily="34" charset="0"/>
              </a:rPr>
              <a:t>you on </a:t>
            </a:r>
            <a:r>
              <a:rPr lang="en-US" sz="2800" spc="-110" dirty="0">
                <a:latin typeface="Arial Narrow" panose="020B0606020202030204" pitchFamily="34" charset="0"/>
              </a:rPr>
              <a:t>C</a:t>
            </a:r>
            <a:r>
              <a:rPr lang="en-US" sz="2800" spc="-10" dirty="0">
                <a:latin typeface="Arial Narrow" panose="020B0606020202030204" pitchFamily="34" charset="0"/>
              </a:rPr>
              <a:t>) </a:t>
            </a:r>
          </a:p>
          <a:p>
            <a:pPr marL="227013" indent="-227013">
              <a:spcBef>
                <a:spcPts val="1800"/>
              </a:spcBef>
            </a:pPr>
            <a:r>
              <a:rPr lang="en-US" altLang="zh-TW" sz="4000" spc="-40" dirty="0">
                <a:latin typeface="Arial Narrow" panose="020B0606020202030204" pitchFamily="34" charset="0"/>
              </a:rPr>
              <a:t>This is CSE 282.  </a:t>
            </a:r>
            <a:endParaRPr lang="en-US" altLang="zh-TW" sz="3200" spc="-40" dirty="0">
              <a:latin typeface="Arial Narrow" panose="020B0606020202030204" pitchFamily="34" charset="0"/>
            </a:endParaRPr>
          </a:p>
        </p:txBody>
      </p:sp>
    </p:spTree>
    <p:extLst>
      <p:ext uri="{BB962C8B-B14F-4D97-AF65-F5344CB8AC3E}">
        <p14:creationId xmlns:p14="http://schemas.microsoft.com/office/powerpoint/2010/main" val="300704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a:solidFill>
                  <a:prstClr val="white">
                    <a:lumMod val="65000"/>
                  </a:prstClr>
                </a:solidFill>
                <a:latin typeface="Lucida Console" panose="020B0609040504020204" pitchFamily="49" charset="0"/>
              </a:rPr>
              <a:t>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5967984" y="2537719"/>
            <a:ext cx="3457995" cy="772592"/>
          </a:xfrm>
          <a:prstGeom prst="wedgeRoundRectCallout">
            <a:avLst>
              <a:gd name="adj1" fmla="val -168243"/>
              <a:gd name="adj2" fmla="val 7539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The program only declares one variable,  ‘</a:t>
            </a:r>
            <a:r>
              <a:rPr lang="en-US" sz="2436" dirty="0" err="1">
                <a:solidFill>
                  <a:srgbClr val="0033CC"/>
                </a:solidFill>
              </a:rPr>
              <a:t>i</a:t>
            </a:r>
            <a:r>
              <a:rPr lang="en-US" sz="2436" dirty="0">
                <a:solidFill>
                  <a:srgbClr val="0033CC"/>
                </a:solidFill>
              </a:rPr>
              <a:t>’.</a:t>
            </a:r>
          </a:p>
        </p:txBody>
      </p:sp>
    </p:spTree>
    <p:extLst>
      <p:ext uri="{BB962C8B-B14F-4D97-AF65-F5344CB8AC3E}">
        <p14:creationId xmlns:p14="http://schemas.microsoft.com/office/powerpoint/2010/main" val="352236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randombar(horizontal)">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=0;i&lt;39;i++</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5967984" y="2537719"/>
            <a:ext cx="3457995" cy="772592"/>
          </a:xfrm>
          <a:prstGeom prst="wedgeRoundRectCallout">
            <a:avLst>
              <a:gd name="adj1" fmla="val -168243"/>
              <a:gd name="adj2" fmla="val 7539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The program only declares one variable,  ‘</a:t>
            </a:r>
            <a:r>
              <a:rPr lang="en-US" sz="2436" dirty="0" err="1">
                <a:solidFill>
                  <a:srgbClr val="0033CC"/>
                </a:solidFill>
              </a:rPr>
              <a:t>i</a:t>
            </a:r>
            <a:r>
              <a:rPr lang="en-US" sz="2436" dirty="0">
                <a:solidFill>
                  <a:srgbClr val="0033CC"/>
                </a:solidFill>
              </a:rPr>
              <a:t>’.</a:t>
            </a:r>
          </a:p>
        </p:txBody>
      </p:sp>
      <p:sp>
        <p:nvSpPr>
          <p:cNvPr id="11" name="Rounded Rectangular Callout 10"/>
          <p:cNvSpPr/>
          <p:nvPr/>
        </p:nvSpPr>
        <p:spPr>
          <a:xfrm>
            <a:off x="6468468" y="2417950"/>
            <a:ext cx="2589663" cy="1107285"/>
          </a:xfrm>
          <a:prstGeom prst="wedgeRoundRectCallout">
            <a:avLst>
              <a:gd name="adj1" fmla="val -168339"/>
              <a:gd name="adj2" fmla="val 7122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Notice that ‘</a:t>
            </a:r>
            <a:r>
              <a:rPr lang="en-US" sz="2436" dirty="0" err="1">
                <a:solidFill>
                  <a:srgbClr val="0033CC"/>
                </a:solidFill>
              </a:rPr>
              <a:t>i</a:t>
            </a:r>
            <a:r>
              <a:rPr lang="en-US" sz="2436" dirty="0">
                <a:solidFill>
                  <a:srgbClr val="0033CC"/>
                </a:solidFill>
              </a:rPr>
              <a:t>’ does dynamically change its value.</a:t>
            </a:r>
          </a:p>
        </p:txBody>
      </p:sp>
    </p:spTree>
    <p:extLst>
      <p:ext uri="{BB962C8B-B14F-4D97-AF65-F5344CB8AC3E}">
        <p14:creationId xmlns:p14="http://schemas.microsoft.com/office/powerpoint/2010/main" val="295340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=0;i&lt;39;i++</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6468468" y="2417950"/>
            <a:ext cx="2589663" cy="1107285"/>
          </a:xfrm>
          <a:prstGeom prst="wedgeRoundRectCallout">
            <a:avLst>
              <a:gd name="adj1" fmla="val -168339"/>
              <a:gd name="adj2" fmla="val 7122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Notice that ‘</a:t>
            </a:r>
            <a:r>
              <a:rPr lang="en-US" sz="2436" dirty="0" err="1">
                <a:solidFill>
                  <a:srgbClr val="0033CC"/>
                </a:solidFill>
              </a:rPr>
              <a:t>i</a:t>
            </a:r>
            <a:r>
              <a:rPr lang="en-US" sz="2436" dirty="0">
                <a:solidFill>
                  <a:srgbClr val="0033CC"/>
                </a:solidFill>
              </a:rPr>
              <a:t>’ does dynamically change its value.</a:t>
            </a:r>
          </a:p>
        </p:txBody>
      </p:sp>
      <p:sp>
        <p:nvSpPr>
          <p:cNvPr id="14" name="Rounded Rectangular Callout 13"/>
          <p:cNvSpPr/>
          <p:nvPr/>
        </p:nvSpPr>
        <p:spPr>
          <a:xfrm>
            <a:off x="6633664" y="3027891"/>
            <a:ext cx="2826530" cy="1107285"/>
          </a:xfrm>
          <a:prstGeom prst="wedgeRoundRectCallout">
            <a:avLst>
              <a:gd name="adj1" fmla="val -166080"/>
              <a:gd name="adj2" fmla="val 7193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Is ‘</a:t>
            </a:r>
            <a:r>
              <a:rPr lang="en-US" sz="2436" dirty="0" err="1">
                <a:solidFill>
                  <a:srgbClr val="0033CC"/>
                </a:solidFill>
              </a:rPr>
              <a:t>i</a:t>
            </a:r>
            <a:r>
              <a:rPr lang="en-US" sz="2436" dirty="0">
                <a:solidFill>
                  <a:srgbClr val="0033CC"/>
                </a:solidFill>
              </a:rPr>
              <a:t>’ still the same variable, when its used in a new loop?</a:t>
            </a:r>
          </a:p>
        </p:txBody>
      </p:sp>
    </p:spTree>
    <p:extLst>
      <p:ext uri="{BB962C8B-B14F-4D97-AF65-F5344CB8AC3E}">
        <p14:creationId xmlns:p14="http://schemas.microsoft.com/office/powerpoint/2010/main" val="130191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cin</a:t>
            </a:r>
            <a:r>
              <a:rPr lang="en-US" altLang="zh-TW" sz="2088" dirty="0">
                <a:solidFill>
                  <a:srgbClr val="FFFF00"/>
                </a:solidFill>
                <a:latin typeface="Lucida Console" panose="020B0609040504020204" pitchFamily="49" charset="0"/>
              </a:rPr>
              <a:t>&gt;&gt;</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6633664" y="3027891"/>
            <a:ext cx="2826530" cy="1107285"/>
          </a:xfrm>
          <a:prstGeom prst="wedgeRoundRectCallout">
            <a:avLst>
              <a:gd name="adj1" fmla="val -166080"/>
              <a:gd name="adj2" fmla="val 7193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Is ‘</a:t>
            </a:r>
            <a:r>
              <a:rPr lang="en-US" sz="2436" dirty="0" err="1">
                <a:solidFill>
                  <a:srgbClr val="0033CC"/>
                </a:solidFill>
              </a:rPr>
              <a:t>i</a:t>
            </a:r>
            <a:r>
              <a:rPr lang="en-US" sz="2436" dirty="0">
                <a:solidFill>
                  <a:srgbClr val="0033CC"/>
                </a:solidFill>
              </a:rPr>
              <a:t>’ still the same variable, when its used in a new loop?</a:t>
            </a:r>
          </a:p>
        </p:txBody>
      </p:sp>
      <p:sp>
        <p:nvSpPr>
          <p:cNvPr id="16" name="Rounded Rectangular Callout 15"/>
          <p:cNvSpPr/>
          <p:nvPr/>
        </p:nvSpPr>
        <p:spPr>
          <a:xfrm>
            <a:off x="5365074" y="3997936"/>
            <a:ext cx="4093726" cy="1107285"/>
          </a:xfrm>
          <a:prstGeom prst="wedgeRoundRectCallout">
            <a:avLst>
              <a:gd name="adj1" fmla="val -133557"/>
              <a:gd name="adj2" fmla="val 4813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Well it is definitely a different variable now: it’s not even a loop index anymore.</a:t>
            </a:r>
          </a:p>
        </p:txBody>
      </p:sp>
      <p:sp>
        <p:nvSpPr>
          <p:cNvPr id="13" name="Rounded Rectangular Callout 12"/>
          <p:cNvSpPr/>
          <p:nvPr/>
        </p:nvSpPr>
        <p:spPr>
          <a:xfrm>
            <a:off x="4147805" y="1720867"/>
            <a:ext cx="5277161" cy="1383360"/>
          </a:xfrm>
          <a:prstGeom prst="wedgeRoundRectCallout">
            <a:avLst>
              <a:gd name="adj1" fmla="val 32877"/>
              <a:gd name="adj2" fmla="val 12096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And that’s the point: most languages let you reuse previously-declared variables for a new purpose. (Of course the old value is overwritten and lost.)</a:t>
            </a:r>
          </a:p>
        </p:txBody>
      </p:sp>
    </p:spTree>
    <p:extLst>
      <p:ext uri="{BB962C8B-B14F-4D97-AF65-F5344CB8AC3E}">
        <p14:creationId xmlns:p14="http://schemas.microsoft.com/office/powerpoint/2010/main" val="39482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4"/>
                                        </p:tgtEl>
                                      </p:cBhvr>
                                    </p:animEffect>
                                    <p:set>
                                      <p:cBhvr>
                                        <p:cTn id="9" dur="1" fill="hold">
                                          <p:stCondLst>
                                            <p:cond delay="499"/>
                                          </p:stCondLst>
                                        </p:cTn>
                                        <p:tgtEl>
                                          <p:spTgt spid="14"/>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5365074" y="3997936"/>
            <a:ext cx="4093726" cy="1107285"/>
          </a:xfrm>
          <a:prstGeom prst="wedgeRoundRectCallout">
            <a:avLst>
              <a:gd name="adj1" fmla="val -133557"/>
              <a:gd name="adj2" fmla="val 4813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Well it is definitely a different variable now: it’s not even a loop index anymore.</a:t>
            </a:r>
          </a:p>
        </p:txBody>
      </p:sp>
      <p:sp>
        <p:nvSpPr>
          <p:cNvPr id="13" name="Rounded Rectangular Callout 12"/>
          <p:cNvSpPr/>
          <p:nvPr/>
        </p:nvSpPr>
        <p:spPr>
          <a:xfrm>
            <a:off x="4147805" y="1720867"/>
            <a:ext cx="5277161" cy="1383360"/>
          </a:xfrm>
          <a:prstGeom prst="wedgeRoundRectCallout">
            <a:avLst>
              <a:gd name="adj1" fmla="val 32877"/>
              <a:gd name="adj2" fmla="val 12096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And that’s the point: most languages let you reuse previously-declared variables for a new purpose. (Of course the old value is overwritten and lost.)</a:t>
            </a:r>
          </a:p>
        </p:txBody>
      </p:sp>
      <p:sp>
        <p:nvSpPr>
          <p:cNvPr id="9" name="Rounded Rectangular Callout 8"/>
          <p:cNvSpPr/>
          <p:nvPr/>
        </p:nvSpPr>
        <p:spPr>
          <a:xfrm>
            <a:off x="-1952" y="1720868"/>
            <a:ext cx="4093726" cy="1307023"/>
          </a:xfrm>
          <a:prstGeom prst="wedgeRoundRectCallout">
            <a:avLst>
              <a:gd name="adj1" fmla="val -21071"/>
              <a:gd name="adj2" fmla="val 8111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But notice: even though we repurposed ‘</a:t>
            </a:r>
            <a:r>
              <a:rPr lang="en-US" sz="2436" dirty="0" err="1">
                <a:solidFill>
                  <a:srgbClr val="0033CC"/>
                </a:solidFill>
              </a:rPr>
              <a:t>i</a:t>
            </a:r>
            <a:r>
              <a:rPr lang="en-US" sz="2436" dirty="0">
                <a:solidFill>
                  <a:srgbClr val="0033CC"/>
                </a:solidFill>
              </a:rPr>
              <a:t>’, it remained an integer. Why is that?</a:t>
            </a:r>
          </a:p>
        </p:txBody>
      </p:sp>
      <p:sp>
        <p:nvSpPr>
          <p:cNvPr id="10" name="Rounded Rectangular Callout 9"/>
          <p:cNvSpPr/>
          <p:nvPr/>
        </p:nvSpPr>
        <p:spPr>
          <a:xfrm>
            <a:off x="4661228" y="1725303"/>
            <a:ext cx="4770313" cy="1437568"/>
          </a:xfrm>
          <a:prstGeom prst="wedgeRoundRectCallout">
            <a:avLst>
              <a:gd name="adj1" fmla="val -75236"/>
              <a:gd name="adj2" fmla="val 2245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 is because C++ does not have dynamic </a:t>
            </a:r>
            <a:r>
              <a:rPr lang="en-US" sz="2436" b="1" dirty="0">
                <a:solidFill>
                  <a:srgbClr val="FF0000"/>
                </a:solidFill>
              </a:rPr>
              <a:t>type</a:t>
            </a:r>
            <a:r>
              <a:rPr lang="en-US" sz="2436" dirty="0">
                <a:solidFill>
                  <a:srgbClr val="0033CC"/>
                </a:solidFill>
              </a:rPr>
              <a:t> binding (which is just another way of saying that what it does have is </a:t>
            </a:r>
            <a:r>
              <a:rPr lang="en-US" sz="2436" i="1" dirty="0">
                <a:solidFill>
                  <a:srgbClr val="FF0000"/>
                </a:solidFill>
              </a:rPr>
              <a:t>static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
        <p:nvSpPr>
          <p:cNvPr id="18"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Tree>
    <p:extLst>
      <p:ext uri="{BB962C8B-B14F-4D97-AF65-F5344CB8AC3E}">
        <p14:creationId xmlns:p14="http://schemas.microsoft.com/office/powerpoint/2010/main" val="223723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randombar(horizontal)">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0" nodeType="clickEffect">
                                  <p:stCondLst>
                                    <p:cond delay="0"/>
                                  </p:stCondLst>
                                  <p:childTnLst>
                                    <p:animEffect transition="out" filter="randombar(horizontal)">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par>
                                <p:cTn id="15" presetID="14" presetClass="exit" presetSubtype="10" fill="hold" grpId="0" nodeType="withEffect">
                                  <p:stCondLst>
                                    <p:cond delay="0"/>
                                  </p:stCondLst>
                                  <p:childTnLst>
                                    <p:animEffect transition="out" filter="randombar(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grpId="1" nodeType="clickEffect">
                                  <p:stCondLst>
                                    <p:cond delay="0"/>
                                  </p:stCondLst>
                                  <p:childTnLst>
                                    <p:animEffect transition="out" filter="randombar(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4" presetClass="exit" presetSubtype="10" fill="hold" grpId="1" nodeType="withEffect">
                                  <p:stCondLst>
                                    <p:cond delay="0"/>
                                  </p:stCondLst>
                                  <p:childTnLst>
                                    <p:animEffect transition="out" filter="randombar(horizontal)">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P spid="9" grpId="0" animBg="1"/>
      <p:bldP spid="9" grpId="1" animBg="1"/>
      <p:bldP spid="10" grpId="0" animBg="1"/>
      <p:bldP spid="10" grpId="1"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error: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2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3333"/>
                </a:solidFill>
                <a:latin typeface="Lucida Console" panose="020B0609040504020204" pitchFamily="49" charset="0"/>
              </a:rPr>
              <a:t>i</a:t>
            </a:r>
            <a:r>
              <a:rPr lang="en-US" altLang="zh-TW" sz="2088" dirty="0">
                <a:solidFill>
                  <a:srgbClr val="FF3333"/>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a:t>
            </a:r>
            <a:r>
              <a:rPr lang="en-US" altLang="zh-TW" sz="2088" dirty="0">
                <a:solidFill>
                  <a:srgbClr val="FF3333"/>
                </a:solidFill>
                <a:latin typeface="Lucida Console" panose="020B0609040504020204" pitchFamily="49" charset="0"/>
              </a:rPr>
              <a:t>error</a:t>
            </a:r>
            <a:r>
              <a:rPr lang="en-US" altLang="zh-TW" sz="2088" dirty="0">
                <a:solidFill>
                  <a:srgbClr val="FFFF00"/>
                </a:solidFill>
                <a:latin typeface="Lucida Console" panose="020B0609040504020204" pitchFamily="49" charset="0"/>
              </a:rPr>
              <a:t>: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30572" y="3755765"/>
            <a:ext cx="5773312" cy="1437568"/>
            <a:chOff x="3744940" y="3755765"/>
            <a:chExt cx="5773312" cy="1437568"/>
          </a:xfrm>
        </p:grpSpPr>
        <p:sp>
          <p:nvSpPr>
            <p:cNvPr id="9" name="Rounded Rectangular Callout 8"/>
            <p:cNvSpPr/>
            <p:nvPr/>
          </p:nvSpPr>
          <p:spPr>
            <a:xfrm>
              <a:off x="4747939" y="3755765"/>
              <a:ext cx="4770313" cy="1437568"/>
            </a:xfrm>
            <a:prstGeom prst="wedgeRoundRectCallout">
              <a:avLst>
                <a:gd name="adj1" fmla="val -81822"/>
                <a:gd name="adj2" fmla="val -229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See? You can’t change its type. (And that is because you can’t undo the original declaration.)</a:t>
              </a:r>
            </a:p>
          </p:txBody>
        </p:sp>
        <p:sp>
          <p:nvSpPr>
            <p:cNvPr id="10" name="Isosceles Triangle 9"/>
            <p:cNvSpPr/>
            <p:nvPr/>
          </p:nvSpPr>
          <p:spPr>
            <a:xfrm rot="13633135">
              <a:off x="4272828" y="4120021"/>
              <a:ext cx="420121" cy="1475897"/>
            </a:xfrm>
            <a:prstGeom prst="triangl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spTree>
    <p:extLst>
      <p:ext uri="{BB962C8B-B14F-4D97-AF65-F5344CB8AC3E}">
        <p14:creationId xmlns:p14="http://schemas.microsoft.com/office/powerpoint/2010/main" val="29234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00B0F0"/>
                </a:solidFill>
                <a:latin typeface="Lucida Console" panose="020B0609040504020204" pitchFamily="49" charset="0"/>
              </a:rPr>
              <a:t>int</a:t>
            </a:r>
            <a:r>
              <a:rPr lang="en-US" altLang="zh-TW" sz="2088" dirty="0">
                <a:solidFill>
                  <a:srgbClr val="00B0F0"/>
                </a:solidFill>
                <a:latin typeface="Lucida Console" panose="020B0609040504020204" pitchFamily="49" charset="0"/>
              </a:rPr>
              <a:t> </a:t>
            </a:r>
            <a:r>
              <a:rPr lang="en-US" altLang="zh-TW" sz="2088" dirty="0" err="1">
                <a:solidFill>
                  <a:srgbClr val="00B0F0"/>
                </a:solidFill>
                <a:latin typeface="Lucida Console" panose="020B0609040504020204" pitchFamily="49" charset="0"/>
              </a:rPr>
              <a:t>i</a:t>
            </a:r>
            <a:r>
              <a:rPr lang="en-US" altLang="zh-TW" sz="2088" dirty="0">
                <a:solidFill>
                  <a:srgbClr val="00B0F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3333"/>
                </a:solidFill>
                <a:latin typeface="Lucida Console" panose="020B0609040504020204" pitchFamily="49" charset="0"/>
              </a:rPr>
              <a:t>i</a:t>
            </a:r>
            <a:r>
              <a:rPr lang="en-US" altLang="zh-TW" sz="2088" dirty="0">
                <a:solidFill>
                  <a:srgbClr val="FF3333"/>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a:t>
            </a:r>
            <a:r>
              <a:rPr lang="en-US" altLang="zh-TW" sz="2088" dirty="0">
                <a:solidFill>
                  <a:srgbClr val="FF3333"/>
                </a:solidFill>
                <a:latin typeface="Lucida Console" panose="020B0609040504020204" pitchFamily="49" charset="0"/>
              </a:rPr>
              <a:t>error</a:t>
            </a:r>
            <a:r>
              <a:rPr lang="en-US" altLang="zh-TW" sz="2088" dirty="0">
                <a:solidFill>
                  <a:srgbClr val="FFFF00"/>
                </a:solidFill>
                <a:latin typeface="Lucida Console" panose="020B0609040504020204" pitchFamily="49" charset="0"/>
              </a:rPr>
              <a:t>: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30572" y="3755765"/>
            <a:ext cx="5773312" cy="1437568"/>
            <a:chOff x="3744940" y="3755765"/>
            <a:chExt cx="5773312" cy="1437568"/>
          </a:xfrm>
        </p:grpSpPr>
        <p:sp>
          <p:nvSpPr>
            <p:cNvPr id="9" name="Rounded Rectangular Callout 8"/>
            <p:cNvSpPr/>
            <p:nvPr/>
          </p:nvSpPr>
          <p:spPr>
            <a:xfrm>
              <a:off x="4747939" y="3755765"/>
              <a:ext cx="4770313" cy="1437568"/>
            </a:xfrm>
            <a:prstGeom prst="wedgeRoundRectCallout">
              <a:avLst>
                <a:gd name="adj1" fmla="val -81822"/>
                <a:gd name="adj2" fmla="val -229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See? You can’t change its type. (And that is because you can’t undo the </a:t>
              </a:r>
              <a:r>
                <a:rPr lang="en-US" sz="2436" dirty="0">
                  <a:solidFill>
                    <a:srgbClr val="00B0F0"/>
                  </a:solidFill>
                </a:rPr>
                <a:t>original declaration</a:t>
              </a:r>
              <a:r>
                <a:rPr lang="en-US" sz="2436" dirty="0">
                  <a:solidFill>
                    <a:srgbClr val="0033CC"/>
                  </a:solidFill>
                </a:rPr>
                <a:t>.)</a:t>
              </a:r>
            </a:p>
          </p:txBody>
        </p:sp>
        <p:sp>
          <p:nvSpPr>
            <p:cNvPr id="10" name="Isosceles Triangle 9"/>
            <p:cNvSpPr/>
            <p:nvPr/>
          </p:nvSpPr>
          <p:spPr>
            <a:xfrm rot="13633135">
              <a:off x="4272828" y="4120021"/>
              <a:ext cx="420121" cy="1475897"/>
            </a:xfrm>
            <a:prstGeom prst="triangl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cxnSp>
        <p:nvCxnSpPr>
          <p:cNvPr id="11" name="Straight Arrow Connector 10"/>
          <p:cNvCxnSpPr/>
          <p:nvPr/>
        </p:nvCxnSpPr>
        <p:spPr>
          <a:xfrm flipH="1" flipV="1">
            <a:off x="1771653" y="3518809"/>
            <a:ext cx="4767943" cy="1232807"/>
          </a:xfrm>
          <a:prstGeom prst="straightConnector1">
            <a:avLst/>
          </a:prstGeom>
          <a:ln w="381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9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2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right)">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5" name="Straight Connector 14"/>
          <p:cNvCxnSpPr/>
          <p:nvPr/>
        </p:nvCxnSpPr>
        <p:spPr>
          <a:xfrm>
            <a:off x="1018280" y="3701137"/>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2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10851166" cy="5632704"/>
          </a:xfrm>
        </p:spPr>
        <p:txBody>
          <a:bodyPr>
            <a:noAutofit/>
          </a:bodyPr>
          <a:lstStyle/>
          <a:p>
            <a:pPr marL="227013" indent="-227013"/>
            <a:r>
              <a:rPr lang="en-US" sz="4000" dirty="0">
                <a:latin typeface="Arial Narrow" panose="020B0606020202030204" pitchFamily="34" charset="0"/>
              </a:rPr>
              <a:t>This is not CSE 101.</a:t>
            </a:r>
          </a:p>
          <a:p>
            <a:pPr marL="511175" lvl="1" indent="-225425"/>
            <a:r>
              <a:rPr lang="en-US" sz="3400" spc="-30" dirty="0">
                <a:solidFill>
                  <a:srgbClr val="FF0000"/>
                </a:solidFill>
                <a:latin typeface="Arial Narrow" panose="020B0606020202030204" pitchFamily="34" charset="0"/>
              </a:rPr>
              <a:t>Many s</a:t>
            </a:r>
            <a:r>
              <a:rPr lang="en-US" sz="3400" dirty="0">
                <a:solidFill>
                  <a:srgbClr val="FF0000"/>
                </a:solidFill>
                <a:latin typeface="Arial Narrow" panose="020B0606020202030204" pitchFamily="34" charset="0"/>
              </a:rPr>
              <a:t>c</a:t>
            </a:r>
            <a:r>
              <a:rPr lang="en-US" sz="3400" spc="-30" dirty="0">
                <a:solidFill>
                  <a:srgbClr val="FF0000"/>
                </a:solidFill>
                <a:latin typeface="Arial Narrow" panose="020B0606020202030204" pitchFamily="34" charset="0"/>
              </a:rPr>
              <a:t>hools use P</a:t>
            </a:r>
            <a:r>
              <a:rPr lang="en-US" sz="3400" dirty="0">
                <a:solidFill>
                  <a:srgbClr val="FF0000"/>
                </a:solidFill>
                <a:latin typeface="Arial Narrow" panose="020B0606020202030204" pitchFamily="34" charset="0"/>
              </a:rPr>
              <a:t>yt</a:t>
            </a:r>
            <a:r>
              <a:rPr lang="en-US" sz="3400" spc="-30" dirty="0">
                <a:solidFill>
                  <a:srgbClr val="FF0000"/>
                </a:solidFill>
                <a:latin typeface="Arial Narrow" panose="020B0606020202030204" pitchFamily="34" charset="0"/>
              </a:rPr>
              <a:t>hon in </a:t>
            </a:r>
            <a:r>
              <a:rPr lang="en-US" sz="3400" dirty="0">
                <a:solidFill>
                  <a:srgbClr val="FF0000"/>
                </a:solidFill>
                <a:latin typeface="Arial Narrow" panose="020B0606020202030204" pitchFamily="34" charset="0"/>
              </a:rPr>
              <a:t>t</a:t>
            </a:r>
            <a:r>
              <a:rPr lang="en-US" sz="3400" spc="-10" dirty="0">
                <a:solidFill>
                  <a:srgbClr val="FF0000"/>
                </a:solidFill>
                <a:latin typeface="Arial Narrow" panose="020B0606020202030204" pitchFamily="34" charset="0"/>
              </a:rPr>
              <a:t>heir </a:t>
            </a:r>
            <a:r>
              <a:rPr lang="en-US" sz="3400" spc="-10" dirty="0" smtClean="0">
                <a:solidFill>
                  <a:srgbClr val="FF0000"/>
                </a:solidFill>
                <a:latin typeface="Arial Narrow" panose="020B0606020202030204" pitchFamily="34" charset="0"/>
              </a:rPr>
              <a:t>in</a:t>
            </a:r>
            <a:r>
              <a:rPr lang="en-US" sz="3400" dirty="0" smtClean="0">
                <a:solidFill>
                  <a:srgbClr val="FF0000"/>
                </a:solidFill>
                <a:latin typeface="Arial Narrow" panose="020B0606020202030204" pitchFamily="34" charset="0"/>
              </a:rPr>
              <a:t>t</a:t>
            </a:r>
            <a:r>
              <a:rPr lang="en-US" sz="3400" spc="-10" dirty="0" smtClean="0">
                <a:solidFill>
                  <a:srgbClr val="FF0000"/>
                </a:solidFill>
                <a:latin typeface="Arial Narrow" panose="020B0606020202030204" pitchFamily="34" charset="0"/>
              </a:rPr>
              <a:t>ro </a:t>
            </a:r>
            <a:r>
              <a:rPr lang="en-US" sz="3400" spc="-30" dirty="0" smtClean="0">
                <a:solidFill>
                  <a:srgbClr val="FF0000"/>
                </a:solidFill>
                <a:latin typeface="Arial Narrow" panose="020B0606020202030204" pitchFamily="34" charset="0"/>
              </a:rPr>
              <a:t>p</a:t>
            </a:r>
            <a:r>
              <a:rPr lang="en-US" sz="3400" dirty="0" smtClean="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og</a:t>
            </a:r>
            <a:r>
              <a:rPr lang="en-US" sz="3400" dirty="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amming </a:t>
            </a:r>
            <a:r>
              <a:rPr lang="en-US" sz="3400" spc="-30" dirty="0">
                <a:solidFill>
                  <a:srgbClr val="FF0000"/>
                </a:solidFill>
                <a:latin typeface="Arial Narrow" panose="020B0606020202030204" pitchFamily="34" charset="0"/>
              </a:rPr>
              <a:t>clas</a:t>
            </a:r>
            <a:r>
              <a:rPr lang="en-US" sz="3400" spc="-210" dirty="0">
                <a:solidFill>
                  <a:srgbClr val="FF0000"/>
                </a:solidFill>
                <a:latin typeface="Arial Narrow" panose="020B0606020202030204" pitchFamily="34" charset="0"/>
              </a:rPr>
              <a:t>s</a:t>
            </a:r>
            <a:r>
              <a:rPr lang="en-US" sz="3400" spc="-10" dirty="0">
                <a:solidFill>
                  <a:srgbClr val="FF0000"/>
                </a:solidFill>
                <a:latin typeface="Arial Narrow" panose="020B0606020202030204" pitchFamily="34" charset="0"/>
              </a:rPr>
              <a:t>.</a:t>
            </a:r>
          </a:p>
          <a:p>
            <a:pPr marL="511175" lvl="2" indent="234950"/>
            <a:r>
              <a:rPr lang="en-US" sz="3000" dirty="0">
                <a:solidFill>
                  <a:srgbClr val="FF0000"/>
                </a:solidFill>
                <a:latin typeface="Arial Narrow" panose="020B0606020202030204" pitchFamily="34" charset="0"/>
              </a:rPr>
              <a:t>But not NSYSU. We use C++ for that class.</a:t>
            </a:r>
          </a:p>
          <a:p>
            <a:pPr marL="746125" lvl="4" indent="227013"/>
            <a:r>
              <a:rPr lang="en-US" sz="2800" spc="-30" dirty="0">
                <a:solidFill>
                  <a:srgbClr val="FF0000"/>
                </a:solidFill>
                <a:latin typeface="Arial Narrow" panose="020B0606020202030204" pitchFamily="34" charset="0"/>
              </a:rPr>
              <a:t>S</a:t>
            </a:r>
            <a:r>
              <a:rPr lang="en-US" sz="2800" spc="-10" dirty="0">
                <a:solidFill>
                  <a:srgbClr val="FF0000"/>
                </a:solidFill>
                <a:latin typeface="Arial Narrow" panose="020B0606020202030204" pitchFamily="34" charset="0"/>
              </a:rPr>
              <a:t>o </a:t>
            </a:r>
            <a:r>
              <a:rPr lang="en-US" sz="2800" spc="-10" dirty="0" smtClean="0">
                <a:solidFill>
                  <a:srgbClr val="FF0000"/>
                </a:solidFill>
                <a:latin typeface="Arial Narrow" panose="020B0606020202030204" pitchFamily="34" charset="0"/>
              </a:rPr>
              <a:t>I’ll </a:t>
            </a:r>
            <a:r>
              <a:rPr lang="en-US" sz="2800" spc="-30" dirty="0">
                <a:solidFill>
                  <a:srgbClr val="FF0000"/>
                </a:solidFill>
                <a:latin typeface="Arial Narrow" panose="020B0606020202030204" pitchFamily="34" charset="0"/>
              </a:rPr>
              <a:t>som</a:t>
            </a:r>
            <a:r>
              <a:rPr lang="en-US" sz="2800" spc="-10" dirty="0">
                <a:solidFill>
                  <a:srgbClr val="FF0000"/>
                </a:solidFill>
                <a:latin typeface="Arial Narrow" panose="020B0606020202030204" pitchFamily="34" charset="0"/>
              </a:rPr>
              <a:t>etimes c</a:t>
            </a:r>
            <a:r>
              <a:rPr lang="en-US" sz="2800" spc="-30" dirty="0">
                <a:solidFill>
                  <a:srgbClr val="FF0000"/>
                </a:solidFill>
                <a:latin typeface="Arial Narrow" panose="020B0606020202030204" pitchFamily="34" charset="0"/>
              </a:rPr>
              <a:t>ompa</a:t>
            </a:r>
            <a:r>
              <a:rPr lang="en-US" sz="2800" spc="-10" dirty="0">
                <a:solidFill>
                  <a:srgbClr val="FF0000"/>
                </a:solidFill>
                <a:latin typeface="Arial Narrow" panose="020B0606020202030204" pitchFamily="34" charset="0"/>
              </a:rPr>
              <a:t>re to </a:t>
            </a:r>
            <a:r>
              <a:rPr lang="en-US" sz="2800" spc="-10" dirty="0" smtClean="0">
                <a:solidFill>
                  <a:srgbClr val="FF0000"/>
                </a:solidFill>
                <a:latin typeface="Arial Narrow" panose="020B0606020202030204" pitchFamily="34" charset="0"/>
              </a:rPr>
              <a:t>C </a:t>
            </a:r>
            <a:r>
              <a:rPr lang="en-US" sz="2800" spc="-60" dirty="0">
                <a:solidFill>
                  <a:srgbClr val="FF0000"/>
                </a:solidFill>
                <a:latin typeface="Arial Narrow" panose="020B0606020202030204" pitchFamily="34" charset="0"/>
              </a:rPr>
              <a:t>ex</a:t>
            </a:r>
            <a:r>
              <a:rPr lang="en-US" sz="2800" spc="-20" dirty="0">
                <a:solidFill>
                  <a:srgbClr val="FF0000"/>
                </a:solidFill>
                <a:latin typeface="Arial Narrow" panose="020B0606020202030204" pitchFamily="34" charset="0"/>
              </a:rPr>
              <a:t>amples</a:t>
            </a:r>
            <a:r>
              <a:rPr lang="en-US" sz="2800" spc="-10" dirty="0">
                <a:solidFill>
                  <a:srgbClr val="FF0000"/>
                </a:solidFill>
                <a:latin typeface="Arial Narrow" panose="020B0606020202030204" pitchFamily="34" charset="0"/>
              </a:rPr>
              <a:t> </a:t>
            </a:r>
            <a:r>
              <a:rPr lang="en-US" sz="2800" spc="-30" dirty="0">
                <a:solidFill>
                  <a:srgbClr val="FF0000"/>
                </a:solidFill>
                <a:latin typeface="Arial Narrow" panose="020B0606020202030204" pitchFamily="34" charset="0"/>
              </a:rPr>
              <a:t>(b</a:t>
            </a:r>
            <a:r>
              <a:rPr lang="en-US" sz="2800" spc="-10" dirty="0">
                <a:solidFill>
                  <a:srgbClr val="FF0000"/>
                </a:solidFill>
                <a:latin typeface="Arial Narrow" panose="020B0606020202030204" pitchFamily="34" charset="0"/>
              </a:rPr>
              <a:t>ut </a:t>
            </a:r>
            <a:r>
              <a:rPr lang="en-US" sz="2800" spc="-50" dirty="0">
                <a:solidFill>
                  <a:srgbClr val="FF0000"/>
                </a:solidFill>
                <a:latin typeface="Arial Narrow" panose="020B0606020202030204" pitchFamily="34" charset="0"/>
              </a:rPr>
              <a:t>wo</a:t>
            </a:r>
            <a:r>
              <a:rPr lang="en-US" sz="2800" spc="-80" dirty="0">
                <a:solidFill>
                  <a:srgbClr val="FF0000"/>
                </a:solidFill>
                <a:latin typeface="Arial Narrow" panose="020B0606020202030204" pitchFamily="34" charset="0"/>
              </a:rPr>
              <a:t>n</a:t>
            </a:r>
            <a:r>
              <a:rPr lang="en-US" sz="2800" spc="-10" dirty="0">
                <a:solidFill>
                  <a:srgbClr val="FF0000"/>
                </a:solidFill>
                <a:latin typeface="Arial Narrow" panose="020B0606020202030204" pitchFamily="34" charset="0"/>
              </a:rPr>
              <a:t>’t test </a:t>
            </a:r>
            <a:r>
              <a:rPr lang="en-US" sz="2800" spc="-40" dirty="0">
                <a:solidFill>
                  <a:srgbClr val="FF0000"/>
                </a:solidFill>
                <a:latin typeface="Arial Narrow" panose="020B0606020202030204" pitchFamily="34" charset="0"/>
              </a:rPr>
              <a:t>you on </a:t>
            </a:r>
            <a:r>
              <a:rPr lang="en-US" sz="2800" spc="-110" dirty="0">
                <a:solidFill>
                  <a:srgbClr val="FF0000"/>
                </a:solidFill>
                <a:latin typeface="Arial Narrow" panose="020B0606020202030204" pitchFamily="34" charset="0"/>
              </a:rPr>
              <a:t>C</a:t>
            </a:r>
            <a:r>
              <a:rPr lang="en-US" sz="2800" spc="-10" dirty="0">
                <a:solidFill>
                  <a:srgbClr val="FF0000"/>
                </a:solidFill>
                <a:latin typeface="Arial Narrow" panose="020B0606020202030204" pitchFamily="34" charset="0"/>
              </a:rPr>
              <a:t>) </a:t>
            </a:r>
          </a:p>
          <a:p>
            <a:pPr marL="227013" indent="-227013">
              <a:spcBef>
                <a:spcPts val="1800"/>
              </a:spcBef>
            </a:pPr>
            <a:r>
              <a:rPr lang="en-US" altLang="zh-TW" sz="4000" spc="-40" dirty="0">
                <a:latin typeface="Arial Narrow" panose="020B0606020202030204" pitchFamily="34" charset="0"/>
              </a:rPr>
              <a:t>This is CSE </a:t>
            </a:r>
            <a:r>
              <a:rPr lang="en-US" altLang="zh-TW" sz="4000" u="sng" spc="-40" dirty="0">
                <a:latin typeface="Arial Narrow" panose="020B0606020202030204" pitchFamily="34" charset="0"/>
              </a:rPr>
              <a:t>2</a:t>
            </a:r>
            <a:r>
              <a:rPr lang="en-US" altLang="zh-TW" sz="4000" spc="-40" dirty="0">
                <a:latin typeface="Arial Narrow" panose="020B0606020202030204" pitchFamily="34" charset="0"/>
              </a:rPr>
              <a:t>82. </a:t>
            </a:r>
            <a:r>
              <a:rPr lang="en-US" altLang="zh-TW" sz="4000" spc="-100" dirty="0" smtClean="0">
                <a:solidFill>
                  <a:srgbClr val="FF0000"/>
                </a:solidFill>
                <a:latin typeface="Arial Narrow" panose="020B0606020202030204" pitchFamily="34" charset="0"/>
              </a:rPr>
              <a:t>(</a:t>
            </a:r>
            <a:r>
              <a:rPr lang="en-US" altLang="zh-TW" sz="4000" spc="-100" dirty="0" err="1" smtClean="0">
                <a:solidFill>
                  <a:srgbClr val="FF0000"/>
                </a:solidFill>
                <a:latin typeface="Arial Narrow" panose="020B0606020202030204" pitchFamily="34" charset="0"/>
              </a:rPr>
              <a:t>i</a:t>
            </a:r>
            <a:r>
              <a:rPr lang="en-US" altLang="zh-TW" sz="4000" spc="-300" dirty="0" err="1" smtClean="0">
                <a:solidFill>
                  <a:srgbClr val="FF0000"/>
                </a:solidFill>
                <a:latin typeface="Arial Narrow" panose="020B0606020202030204" pitchFamily="34" charset="0"/>
              </a:rPr>
              <a:t>e</a:t>
            </a:r>
            <a:r>
              <a:rPr lang="en-US" altLang="zh-TW" sz="4000" spc="-100" dirty="0" smtClean="0">
                <a:solidFill>
                  <a:srgbClr val="FF0000"/>
                </a:solidFill>
                <a:latin typeface="Arial Narrow" panose="020B0606020202030204" pitchFamily="34" charset="0"/>
              </a:rPr>
              <a:t>, </a:t>
            </a:r>
            <a:r>
              <a:rPr lang="en-US" altLang="zh-TW" sz="4000" spc="-60" dirty="0" smtClean="0">
                <a:solidFill>
                  <a:srgbClr val="FF0000"/>
                </a:solidFill>
                <a:latin typeface="Arial Narrow" panose="020B0606020202030204" pitchFamily="34" charset="0"/>
              </a:rPr>
              <a:t>aime</a:t>
            </a:r>
            <a:r>
              <a:rPr lang="en-US" altLang="zh-TW" sz="4000" spc="-100" dirty="0" smtClean="0">
                <a:solidFill>
                  <a:srgbClr val="FF0000"/>
                </a:solidFill>
                <a:latin typeface="Arial Narrow" panose="020B0606020202030204" pitchFamily="34" charset="0"/>
              </a:rPr>
              <a:t>d at 2</a:t>
            </a:r>
            <a:r>
              <a:rPr lang="en-US" altLang="zh-TW" sz="4000" spc="-100" baseline="30000" dirty="0" smtClean="0">
                <a:solidFill>
                  <a:srgbClr val="FF0000"/>
                </a:solidFill>
                <a:latin typeface="Arial Narrow" panose="020B0606020202030204" pitchFamily="34" charset="0"/>
              </a:rPr>
              <a:t>nd</a:t>
            </a:r>
            <a:r>
              <a:rPr lang="en-US" altLang="zh-TW" sz="3200" spc="-100" dirty="0" smtClean="0">
                <a:solidFill>
                  <a:srgbClr val="FF0000"/>
                </a:solidFill>
                <a:latin typeface="Arial Narrow" panose="020B0606020202030204" pitchFamily="34" charset="0"/>
              </a:rPr>
              <a:t> </a:t>
            </a:r>
            <a:r>
              <a:rPr lang="en-US" altLang="zh-TW" sz="4000" spc="-100" dirty="0">
                <a:solidFill>
                  <a:srgbClr val="FF0000"/>
                </a:solidFill>
                <a:latin typeface="Arial Narrow" panose="020B0606020202030204" pitchFamily="34" charset="0"/>
              </a:rPr>
              <a:t>year CSE </a:t>
            </a:r>
            <a:r>
              <a:rPr lang="en-US" altLang="zh-TW" sz="4000" spc="-100" dirty="0" smtClean="0">
                <a:solidFill>
                  <a:srgbClr val="FF0000"/>
                </a:solidFill>
                <a:latin typeface="Arial Narrow" panose="020B0606020202030204" pitchFamily="34" charset="0"/>
              </a:rPr>
              <a:t>student</a:t>
            </a:r>
            <a:r>
              <a:rPr lang="en-US" altLang="zh-TW" sz="4000" spc="-300" dirty="0" smtClean="0">
                <a:solidFill>
                  <a:srgbClr val="FF0000"/>
                </a:solidFill>
                <a:latin typeface="Arial Narrow" panose="020B0606020202030204" pitchFamily="34" charset="0"/>
              </a:rPr>
              <a:t>s</a:t>
            </a:r>
            <a:r>
              <a:rPr lang="en-US" altLang="zh-TW" sz="4000" spc="-100" dirty="0" smtClean="0">
                <a:solidFill>
                  <a:srgbClr val="FF0000"/>
                </a:solidFill>
                <a:latin typeface="Arial Narrow" panose="020B0606020202030204" pitchFamily="34" charset="0"/>
              </a:rPr>
              <a:t>)</a:t>
            </a:r>
            <a:endParaRPr lang="en-US" altLang="zh-TW" sz="4000" spc="-100" dirty="0">
              <a:solidFill>
                <a:srgbClr val="FF0000"/>
              </a:solidFill>
              <a:latin typeface="Arial Narrow" panose="020B0606020202030204" pitchFamily="34" charset="0"/>
            </a:endParaRPr>
          </a:p>
          <a:p>
            <a:pPr marL="511175" indent="-225425"/>
            <a:r>
              <a:rPr lang="en-US" altLang="zh-TW" sz="3600" dirty="0">
                <a:solidFill>
                  <a:srgbClr val="FF0000"/>
                </a:solidFill>
                <a:latin typeface="Arial Narrow" panose="020B0606020202030204" pitchFamily="34" charset="0"/>
              </a:rPr>
              <a:t>2</a:t>
            </a:r>
            <a:r>
              <a:rPr lang="en-US" altLang="zh-TW" sz="3600" baseline="30000" dirty="0">
                <a:solidFill>
                  <a:srgbClr val="FF0000"/>
                </a:solidFill>
                <a:latin typeface="Arial Narrow" panose="020B0606020202030204" pitchFamily="34" charset="0"/>
              </a:rPr>
              <a:t>nd</a:t>
            </a:r>
            <a:r>
              <a:rPr lang="en-US" altLang="zh-TW" sz="3600" dirty="0">
                <a:solidFill>
                  <a:srgbClr val="FF0000"/>
                </a:solidFill>
                <a:latin typeface="Arial Narrow" panose="020B0606020202030204" pitchFamily="34" charset="0"/>
              </a:rPr>
              <a:t> year students know how to program.</a:t>
            </a:r>
          </a:p>
          <a:p>
            <a:pPr marL="511175" lvl="2" indent="234950"/>
            <a:r>
              <a:rPr lang="en-US" sz="3200" dirty="0">
                <a:latin typeface="Arial Narrow" panose="020B0606020202030204" pitchFamily="34" charset="0"/>
              </a:rPr>
              <a:t>If you can’t program, you don’t have enough background.</a:t>
            </a:r>
          </a:p>
          <a:p>
            <a:pPr marL="746125" lvl="3" indent="227013"/>
            <a:r>
              <a:rPr lang="en-US" sz="3000" spc="-10" dirty="0">
                <a:latin typeface="Arial Narrow" panose="020B0606020202030204" pitchFamily="34" charset="0"/>
              </a:rPr>
              <a:t>But, that being said, the programming workload is reasonable.</a:t>
            </a:r>
          </a:p>
          <a:p>
            <a:pPr marL="511175" indent="-225425"/>
            <a:r>
              <a:rPr lang="en-US" altLang="zh-TW" sz="3600" dirty="0">
                <a:solidFill>
                  <a:srgbClr val="FF0000"/>
                </a:solidFill>
                <a:latin typeface="Arial Narrow" panose="020B0606020202030204" pitchFamily="34" charset="0"/>
              </a:rPr>
              <a:t>2</a:t>
            </a:r>
            <a:r>
              <a:rPr lang="en-US" altLang="zh-TW" sz="3600" baseline="30000" dirty="0">
                <a:solidFill>
                  <a:srgbClr val="FF0000"/>
                </a:solidFill>
                <a:latin typeface="Arial Narrow" panose="020B0606020202030204" pitchFamily="34" charset="0"/>
              </a:rPr>
              <a:t>nd</a:t>
            </a:r>
            <a:r>
              <a:rPr lang="en-US" altLang="zh-TW" sz="3600" dirty="0">
                <a:solidFill>
                  <a:srgbClr val="FF0000"/>
                </a:solidFill>
                <a:latin typeface="Arial Narrow" panose="020B0606020202030204" pitchFamily="34" charset="0"/>
              </a:rPr>
              <a:t> year students are not expert programmers.</a:t>
            </a:r>
          </a:p>
          <a:p>
            <a:pPr marL="511175" lvl="2" indent="234950"/>
            <a:r>
              <a:rPr lang="en-US" altLang="zh-TW" sz="3200" dirty="0">
                <a:latin typeface="Arial Narrow" panose="020B0606020202030204" pitchFamily="34" charset="0"/>
              </a:rPr>
              <a:t>The workload and topics covered are matched to this level.</a:t>
            </a:r>
          </a:p>
        </p:txBody>
      </p:sp>
    </p:spTree>
    <p:extLst>
      <p:ext uri="{BB962C8B-B14F-4D97-AF65-F5344CB8AC3E}">
        <p14:creationId xmlns:p14="http://schemas.microsoft.com/office/powerpoint/2010/main" val="38092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969696"/>
                                      </p:to>
                                    </p:animClr>
                                  </p:subTnLst>
                                </p:cTn>
                              </p:par>
                              <p:par>
                                <p:cTn id="12" presetID="14" presetClass="entr" presetSubtype="1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969696"/>
                                      </p:to>
                                    </p:animClr>
                                  </p:subTnLst>
                                </p:cTn>
                              </p:par>
                              <p:par>
                                <p:cTn id="15" presetID="14" presetClass="entr" presetSubtype="1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969696"/>
                                      </p:to>
                                    </p:animClr>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endParaRPr lang="en-US" altLang="zh-TW" sz="2088" dirty="0" smtClean="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1642440" y="3662231"/>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3277283" y="3621004"/>
            <a:ext cx="2552018" cy="498891"/>
          </a:xfrm>
          <a:prstGeom prst="wedgeRoundRectCallout">
            <a:avLst>
              <a:gd name="adj1" fmla="val -113446"/>
              <a:gd name="adj2" fmla="val -1552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This is an integer.</a:t>
            </a:r>
            <a:endParaRPr lang="en-US" sz="2436" dirty="0">
              <a:solidFill>
                <a:srgbClr val="0033CC"/>
              </a:solidFill>
            </a:endParaRPr>
          </a:p>
        </p:txBody>
      </p:sp>
    </p:spTree>
    <p:extLst>
      <p:ext uri="{BB962C8B-B14F-4D97-AF65-F5344CB8AC3E}">
        <p14:creationId xmlns:p14="http://schemas.microsoft.com/office/powerpoint/2010/main" val="278670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35" presetClass="emph" presetSubtype="0" repeatCount="indefinite" fill="hold" nodeType="withEffect">
                                  <p:stCondLst>
                                    <p:cond delay="0"/>
                                  </p:stCondLst>
                                  <p:childTnLst>
                                    <p:anim calcmode="discrete" valueType="str">
                                      <p:cBhvr>
                                        <p:cTn id="9"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print </a:t>
            </a:r>
            <a:r>
              <a:rPr lang="en-US" altLang="zh-TW" sz="2088" dirty="0">
                <a:solidFill>
                  <a:prstClr val="white">
                    <a:lumMod val="95000"/>
                  </a:prstClr>
                </a:solidFill>
                <a:latin typeface="Lucida Console" panose="020B0609040504020204" pitchFamily="49" charset="0"/>
                <a:cs typeface="Consolas" panose="020B0609020204030204" pitchFamily="49" charset="0"/>
              </a:rPr>
              <a:t>(x</a:t>
            </a:r>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endParaRPr lang="en-US" altLang="zh-TW" sz="2088" dirty="0" smtClean="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2570907" y="4014547"/>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3277283" y="3621004"/>
            <a:ext cx="2552018" cy="498891"/>
          </a:xfrm>
          <a:prstGeom prst="wedgeRoundRectCallout">
            <a:avLst>
              <a:gd name="adj1" fmla="val -113446"/>
              <a:gd name="adj2" fmla="val -1552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This is an integer.</a:t>
            </a:r>
            <a:endParaRPr lang="en-US" sz="2436" dirty="0">
              <a:solidFill>
                <a:srgbClr val="0033CC"/>
              </a:solidFill>
            </a:endParaRPr>
          </a:p>
        </p:txBody>
      </p:sp>
      <p:sp>
        <p:nvSpPr>
          <p:cNvPr id="7" name="Rounded Rectangular Callout 6"/>
          <p:cNvSpPr/>
          <p:nvPr/>
        </p:nvSpPr>
        <p:spPr>
          <a:xfrm>
            <a:off x="3277283" y="3992606"/>
            <a:ext cx="2552018" cy="498891"/>
          </a:xfrm>
          <a:prstGeom prst="wedgeRoundRectCallout">
            <a:avLst>
              <a:gd name="adj1" fmla="val -81107"/>
              <a:gd name="adj2" fmla="val -2210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Let’s print it.</a:t>
            </a:r>
            <a:endParaRPr lang="en-US" sz="2436" dirty="0">
              <a:solidFill>
                <a:srgbClr val="0033CC"/>
              </a:solidFill>
            </a:endParaRPr>
          </a:p>
        </p:txBody>
      </p:sp>
    </p:spTree>
    <p:extLst>
      <p:ext uri="{BB962C8B-B14F-4D97-AF65-F5344CB8AC3E}">
        <p14:creationId xmlns:p14="http://schemas.microsoft.com/office/powerpoint/2010/main" val="409803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print </a:t>
            </a:r>
            <a:r>
              <a:rPr lang="en-US" altLang="zh-TW" sz="2088" dirty="0">
                <a:solidFill>
                  <a:prstClr val="white">
                    <a:lumMod val="95000"/>
                  </a:prstClr>
                </a:solidFill>
                <a:latin typeface="Lucida Console" panose="020B0609040504020204" pitchFamily="49" charset="0"/>
                <a:cs typeface="Consolas" panose="020B0609020204030204" pitchFamily="49" charset="0"/>
              </a:rPr>
              <a:t>(x</a:t>
            </a:r>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7" name="Rounded Rectangular Callout 6"/>
          <p:cNvSpPr/>
          <p:nvPr/>
        </p:nvSpPr>
        <p:spPr>
          <a:xfrm>
            <a:off x="3277283" y="3992606"/>
            <a:ext cx="2552018" cy="498891"/>
          </a:xfrm>
          <a:prstGeom prst="wedgeRoundRectCallout">
            <a:avLst>
              <a:gd name="adj1" fmla="val -81107"/>
              <a:gd name="adj2" fmla="val -2210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Let’s print it.</a:t>
            </a:r>
            <a:endParaRPr lang="en-US" sz="2436" dirty="0">
              <a:solidFill>
                <a:srgbClr val="0033CC"/>
              </a:solidFill>
            </a:endParaRPr>
          </a:p>
        </p:txBody>
      </p:sp>
      <p:cxnSp>
        <p:nvCxnSpPr>
          <p:cNvPr id="9" name="Straight Connector 8"/>
          <p:cNvCxnSpPr/>
          <p:nvPr/>
        </p:nvCxnSpPr>
        <p:spPr>
          <a:xfrm>
            <a:off x="1064262" y="4631865"/>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3274939" y="4252855"/>
            <a:ext cx="2552018" cy="498891"/>
          </a:xfrm>
          <a:prstGeom prst="wedgeRoundRectCallout">
            <a:avLst>
              <a:gd name="adj1" fmla="val -152033"/>
              <a:gd name="adj2" fmla="val -145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spc="-10" dirty="0" smtClean="0">
                <a:solidFill>
                  <a:srgbClr val="0033CC"/>
                </a:solidFill>
              </a:rPr>
              <a:t>Yep. It’s an integer.</a:t>
            </a:r>
            <a:endParaRPr lang="en-US" sz="2436" spc="-10" dirty="0">
              <a:solidFill>
                <a:srgbClr val="0033CC"/>
              </a:solidFill>
            </a:endParaRPr>
          </a:p>
        </p:txBody>
      </p:sp>
    </p:spTree>
    <p:extLst>
      <p:ext uri="{BB962C8B-B14F-4D97-AF65-F5344CB8AC3E}">
        <p14:creationId xmlns:p14="http://schemas.microsoft.com/office/powerpoint/2010/main" val="35556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2569495" y="4631865"/>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3274939" y="4252855"/>
            <a:ext cx="2552018" cy="498891"/>
          </a:xfrm>
          <a:prstGeom prst="wedgeRoundRectCallout">
            <a:avLst>
              <a:gd name="adj1" fmla="val -152033"/>
              <a:gd name="adj2" fmla="val -145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spc="-10" dirty="0" smtClean="0">
                <a:solidFill>
                  <a:srgbClr val="0033CC"/>
                </a:solidFill>
              </a:rPr>
              <a:t>Yep. It’s an integer.</a:t>
            </a:r>
            <a:endParaRPr lang="en-US" sz="2436" spc="-10" dirty="0">
              <a:solidFill>
                <a:srgbClr val="0033CC"/>
              </a:solidFill>
            </a:endParaRPr>
          </a:p>
        </p:txBody>
      </p:sp>
      <p:sp>
        <p:nvSpPr>
          <p:cNvPr id="13" name="Rounded Rectangular Callout 12"/>
          <p:cNvSpPr/>
          <p:nvPr/>
        </p:nvSpPr>
        <p:spPr>
          <a:xfrm>
            <a:off x="4039282" y="3138023"/>
            <a:ext cx="4094027" cy="1437568"/>
          </a:xfrm>
          <a:prstGeom prst="wedgeRoundRectCallout">
            <a:avLst>
              <a:gd name="adj1" fmla="val -91242"/>
              <a:gd name="adj2" fmla="val 5365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We can give x a new type of data, because Python uses </a:t>
            </a:r>
            <a:r>
              <a:rPr lang="en-US" sz="2436" i="1" dirty="0">
                <a:solidFill>
                  <a:srgbClr val="FF0000"/>
                </a:solidFill>
              </a:rPr>
              <a:t>dynamic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Tree>
    <p:extLst>
      <p:ext uri="{BB962C8B-B14F-4D97-AF65-F5344CB8AC3E}">
        <p14:creationId xmlns:p14="http://schemas.microsoft.com/office/powerpoint/2010/main" val="3722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7" name="Straight Connector 6"/>
          <p:cNvCxnSpPr/>
          <p:nvPr/>
        </p:nvCxnSpPr>
        <p:spPr>
          <a:xfrm>
            <a:off x="1017167" y="561365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4039282" y="3138023"/>
            <a:ext cx="4094027" cy="1437568"/>
          </a:xfrm>
          <a:prstGeom prst="wedgeRoundRectCallout">
            <a:avLst>
              <a:gd name="adj1" fmla="val -91242"/>
              <a:gd name="adj2" fmla="val 5365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We can give x a new type of data, because Python uses </a:t>
            </a:r>
            <a:r>
              <a:rPr lang="en-US" sz="2436" i="1" dirty="0">
                <a:solidFill>
                  <a:srgbClr val="FF0000"/>
                </a:solidFill>
              </a:rPr>
              <a:t>dynamic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Tree>
    <p:extLst>
      <p:ext uri="{BB962C8B-B14F-4D97-AF65-F5344CB8AC3E}">
        <p14:creationId xmlns:p14="http://schemas.microsoft.com/office/powerpoint/2010/main" val="19087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Tree>
    <p:extLst>
      <p:ext uri="{BB962C8B-B14F-4D97-AF65-F5344CB8AC3E}">
        <p14:creationId xmlns:p14="http://schemas.microsoft.com/office/powerpoint/2010/main" val="18940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2579876"/>
            <a:ext cx="4515058" cy="434910"/>
          </a:xfrm>
          <a:prstGeom prst="wedgeRoundRectCallout">
            <a:avLst>
              <a:gd name="adj1" fmla="val -67794"/>
              <a:gd name="adj2" fmla="val 22302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2579876"/>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zh-TW" altLang="en-US" sz="2000" spc="-20" dirty="0">
                <a:solidFill>
                  <a:srgbClr val="0033CC"/>
                </a:solidFill>
              </a:rPr>
              <a:t>推斷</a:t>
            </a:r>
            <a:r>
              <a:rPr lang="en-US" sz="2400" spc="-20" dirty="0" smtClean="0">
                <a:solidFill>
                  <a:srgbClr val="0033CC"/>
                </a:solidFill>
              </a:rPr>
              <a:t>) the type.</a:t>
            </a:r>
            <a:endParaRPr lang="en-US" sz="2400" spc="-20" dirty="0">
              <a:solidFill>
                <a:srgbClr val="0033CC"/>
              </a:solidFill>
            </a:endParaRPr>
          </a:p>
        </p:txBody>
      </p:sp>
      <p:grpSp>
        <p:nvGrpSpPr>
          <p:cNvPr id="19" name="Group 18"/>
          <p:cNvGrpSpPr/>
          <p:nvPr/>
        </p:nvGrpSpPr>
        <p:grpSpPr>
          <a:xfrm>
            <a:off x="8602612" y="3813920"/>
            <a:ext cx="1127177" cy="641523"/>
            <a:chOff x="8602612" y="3813920"/>
            <a:chExt cx="1127177" cy="641523"/>
          </a:xfrm>
        </p:grpSpPr>
        <p:cxnSp>
          <p:nvCxnSpPr>
            <p:cNvPr id="25" name="Straight Arrow Connector 24"/>
            <p:cNvCxnSpPr/>
            <p:nvPr/>
          </p:nvCxnSpPr>
          <p:spPr>
            <a:xfrm rot="16200000" flipH="1">
              <a:off x="8909389"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211521" y="3968889"/>
              <a:ext cx="518268"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a:t>
              </a:r>
              <a:endParaRPr lang="en-US" dirty="0"/>
            </a:p>
          </p:txBody>
        </p:sp>
        <p:sp>
          <p:nvSpPr>
            <p:cNvPr id="29" name="Rectangle 28"/>
            <p:cNvSpPr/>
            <p:nvPr/>
          </p:nvSpPr>
          <p:spPr>
            <a:xfrm>
              <a:off x="870521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grpSp>
      <p:grpSp>
        <p:nvGrpSpPr>
          <p:cNvPr id="20" name="Group 19"/>
          <p:cNvGrpSpPr/>
          <p:nvPr/>
        </p:nvGrpSpPr>
        <p:grpSpPr>
          <a:xfrm>
            <a:off x="7173328" y="4994770"/>
            <a:ext cx="1466190" cy="1104308"/>
            <a:chOff x="7173328" y="4994770"/>
            <a:chExt cx="1466190" cy="1104308"/>
          </a:xfrm>
        </p:grpSpPr>
        <p:cxnSp>
          <p:nvCxnSpPr>
            <p:cNvPr id="18" name="Straight Arrow Connector 17"/>
            <p:cNvCxnSpPr/>
            <p:nvPr/>
          </p:nvCxnSpPr>
          <p:spPr>
            <a:xfrm flipH="1">
              <a:off x="7899627"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73328"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1" name="Rectangle 30"/>
            <p:cNvSpPr/>
            <p:nvPr/>
          </p:nvSpPr>
          <p:spPr>
            <a:xfrm>
              <a:off x="7943290"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0" name="Group 9"/>
          <p:cNvGrpSpPr/>
          <p:nvPr/>
        </p:nvGrpSpPr>
        <p:grpSpPr>
          <a:xfrm>
            <a:off x="3523593" y="4994770"/>
            <a:ext cx="1466190" cy="1104308"/>
            <a:chOff x="3523593" y="4994770"/>
            <a:chExt cx="1466190" cy="1104308"/>
          </a:xfrm>
        </p:grpSpPr>
        <p:cxnSp>
          <p:nvCxnSpPr>
            <p:cNvPr id="27" name="Straight Arrow Connector 26"/>
            <p:cNvCxnSpPr/>
            <p:nvPr/>
          </p:nvCxnSpPr>
          <p:spPr>
            <a:xfrm flipH="1">
              <a:off x="4249892"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523593"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some other</a:t>
              </a:r>
              <a:br>
                <a:rPr lang="en-US" dirty="0" smtClean="0"/>
              </a:br>
              <a:r>
                <a:rPr lang="en-US" dirty="0" smtClean="0"/>
                <a:t>data type</a:t>
              </a:r>
              <a:endParaRPr lang="en-US" dirty="0"/>
            </a:p>
          </p:txBody>
        </p:sp>
        <p:sp>
          <p:nvSpPr>
            <p:cNvPr id="32" name="Rectangle 31"/>
            <p:cNvSpPr/>
            <p:nvPr/>
          </p:nvSpPr>
          <p:spPr>
            <a:xfrm>
              <a:off x="4301438"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6" name="Group 15"/>
          <p:cNvGrpSpPr/>
          <p:nvPr/>
        </p:nvGrpSpPr>
        <p:grpSpPr>
          <a:xfrm>
            <a:off x="6450606" y="3428999"/>
            <a:ext cx="2315018" cy="1566334"/>
            <a:chOff x="6450606" y="3428999"/>
            <a:chExt cx="2315018" cy="1566334"/>
          </a:xfrm>
        </p:grpSpPr>
        <p:cxnSp>
          <p:nvCxnSpPr>
            <p:cNvPr id="26" name="Straight Arrow Connector 25"/>
            <p:cNvCxnSpPr/>
            <p:nvPr/>
          </p:nvCxnSpPr>
          <p:spPr>
            <a:xfrm rot="16200000" flipH="1">
              <a:off x="6757383"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Decision 1"/>
            <p:cNvSpPr/>
            <p:nvPr/>
          </p:nvSpPr>
          <p:spPr>
            <a:xfrm>
              <a:off x="7062012" y="3428999"/>
              <a:ext cx="1703612"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Does</a:t>
              </a:r>
              <a:br>
                <a:rPr lang="en-US" dirty="0" smtClean="0"/>
              </a:br>
              <a:r>
                <a:rPr lang="en-US" dirty="0" smtClean="0"/>
                <a:t> the number </a:t>
              </a:r>
              <a:br>
                <a:rPr lang="en-US" dirty="0" smtClean="0"/>
              </a:br>
              <a:r>
                <a:rPr lang="en-US" dirty="0" smtClean="0"/>
                <a:t>contain a </a:t>
              </a:r>
              <a:br>
                <a:rPr lang="en-US" dirty="0" smtClean="0"/>
              </a:br>
              <a:r>
                <a:rPr lang="en-US" dirty="0" smtClean="0"/>
                <a:t>decimal </a:t>
              </a:r>
            </a:p>
            <a:p>
              <a:pPr algn="ctr">
                <a:lnSpc>
                  <a:spcPct val="85000"/>
                </a:lnSpc>
              </a:pPr>
              <a:r>
                <a:rPr lang="en-US" dirty="0" smtClean="0"/>
                <a:t> point?</a:t>
              </a:r>
              <a:endParaRPr lang="en-US" dirty="0"/>
            </a:p>
          </p:txBody>
        </p:sp>
      </p:grpSp>
      <p:grpSp>
        <p:nvGrpSpPr>
          <p:cNvPr id="6" name="Group 5"/>
          <p:cNvGrpSpPr/>
          <p:nvPr/>
        </p:nvGrpSpPr>
        <p:grpSpPr>
          <a:xfrm>
            <a:off x="4944999" y="3813920"/>
            <a:ext cx="1693330" cy="641523"/>
            <a:chOff x="4944999" y="3813920"/>
            <a:chExt cx="1693330" cy="641523"/>
          </a:xfrm>
        </p:grpSpPr>
        <p:cxnSp>
          <p:nvCxnSpPr>
            <p:cNvPr id="23" name="Straight Arrow Connector 22"/>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33" name="Rectangle 32"/>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a:t>T</a:t>
              </a:r>
              <a:r>
                <a:rPr lang="en-US" dirty="0" smtClean="0"/>
                <a:t>hen it’s </a:t>
              </a:r>
              <a:r>
                <a:rPr lang="en-US" spc="-10" dirty="0" smtClean="0"/>
                <a:t>a</a:t>
              </a:r>
              <a:r>
                <a:rPr lang="en-US" sz="1600" spc="-10" dirty="0" smtClean="0"/>
                <a:t> </a:t>
              </a:r>
              <a:r>
                <a:rPr lang="en-US" spc="-10" dirty="0" smtClean="0"/>
                <a:t>number</a:t>
              </a:r>
              <a:endParaRPr lang="en-US" spc="-10" dirty="0"/>
            </a:p>
          </p:txBody>
        </p:sp>
      </p:grpSp>
      <p:grpSp>
        <p:nvGrpSpPr>
          <p:cNvPr id="13" name="Group 12"/>
          <p:cNvGrpSpPr/>
          <p:nvPr/>
        </p:nvGrpSpPr>
        <p:grpSpPr>
          <a:xfrm>
            <a:off x="1608083" y="3428999"/>
            <a:ext cx="3543951" cy="1566334"/>
            <a:chOff x="1608083" y="3428999"/>
            <a:chExt cx="3543951" cy="1566334"/>
          </a:xfrm>
        </p:grpSpPr>
        <p:sp>
          <p:nvSpPr>
            <p:cNvPr id="24" name="Flowchart: Decision 23"/>
            <p:cNvSpPr/>
            <p:nvPr/>
          </p:nvSpPr>
          <p:spPr>
            <a:xfrm>
              <a:off x="3357277" y="3428999"/>
              <a:ext cx="1794757"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p>
            <a:p>
              <a:pPr algn="ctr">
                <a:lnSpc>
                  <a:spcPct val="85000"/>
                </a:lnSpc>
              </a:pPr>
              <a:r>
                <a:rPr lang="en-US" dirty="0" smtClean="0"/>
                <a:t>the first</a:t>
              </a:r>
            </a:p>
            <a:p>
              <a:pPr algn="ctr">
                <a:lnSpc>
                  <a:spcPct val="85000"/>
                </a:lnSpc>
              </a:pPr>
              <a:r>
                <a:rPr lang="en-US" dirty="0" smtClean="0"/>
                <a:t>character</a:t>
              </a:r>
              <a:r>
                <a:rPr lang="en-US" dirty="0"/>
                <a:t> </a:t>
              </a:r>
              <a:r>
                <a:rPr lang="en-US" dirty="0" smtClean="0"/>
                <a:t>a </a:t>
              </a:r>
            </a:p>
            <a:p>
              <a:pPr algn="ctr">
                <a:lnSpc>
                  <a:spcPct val="85000"/>
                </a:lnSpc>
              </a:pPr>
              <a:r>
                <a:rPr lang="en-US" dirty="0"/>
                <a:t>digit (</a:t>
              </a:r>
              <a:r>
                <a:rPr lang="en-US" altLang="zh-TW" dirty="0"/>
                <a:t>0</a:t>
              </a:r>
              <a:r>
                <a:rPr lang="zh-TW" altLang="en-US" dirty="0"/>
                <a:t>到</a:t>
              </a:r>
              <a:r>
                <a:rPr lang="en-US" altLang="zh-TW" dirty="0"/>
                <a:t>9</a:t>
              </a:r>
              <a:r>
                <a:rPr lang="zh-TW" altLang="en-US" dirty="0"/>
                <a:t>中</a:t>
              </a:r>
              <a:endParaRPr lang="en-US" altLang="zh-TW" dirty="0"/>
            </a:p>
            <a:p>
              <a:pPr algn="ctr">
                <a:lnSpc>
                  <a:spcPct val="85000"/>
                </a:lnSpc>
              </a:pPr>
              <a:r>
                <a:rPr lang="zh-TW" altLang="en-US" dirty="0"/>
                <a:t>的任一</a:t>
              </a:r>
              <a:r>
                <a:rPr lang="en-US" dirty="0"/>
                <a:t>)</a:t>
              </a:r>
            </a:p>
            <a:p>
              <a:pPr algn="ctr">
                <a:lnSpc>
                  <a:spcPct val="85000"/>
                </a:lnSpc>
              </a:pPr>
              <a:r>
                <a:rPr lang="en-US" dirty="0"/>
                <a:t>?</a:t>
              </a:r>
              <a:endParaRPr lang="en-US" dirty="0"/>
            </a:p>
          </p:txBody>
        </p:sp>
        <p:cxnSp>
          <p:nvCxnSpPr>
            <p:cNvPr id="4" name="Straight Arrow Connector 3"/>
            <p:cNvCxnSpPr/>
            <p:nvPr/>
          </p:nvCxnSpPr>
          <p:spPr>
            <a:xfrm>
              <a:off x="1608083" y="3813920"/>
              <a:ext cx="2278117" cy="154969"/>
            </a:xfrm>
            <a:prstGeom prst="straightConnector1">
              <a:avLst/>
            </a:prstGeom>
            <a:ln w="38100">
              <a:solidFill>
                <a:srgbClr val="FFABE7"/>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2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22" presetClass="entr" presetSubtype="8"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FC000"/>
                </a:solidFill>
                <a:latin typeface="Lucida Console" panose="020B0609040504020204" pitchFamily="49" charset="0"/>
                <a:cs typeface="Consolas" panose="020B0609020204030204" pitchFamily="49" charset="0"/>
              </a:rPr>
              <a:t>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2579876"/>
            <a:ext cx="4515058" cy="434910"/>
          </a:xfrm>
          <a:prstGeom prst="wedgeRoundRectCallout">
            <a:avLst>
              <a:gd name="adj1" fmla="val -67794"/>
              <a:gd name="adj2" fmla="val 22302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21" name="Rectangle 20"/>
          <p:cNvSpPr/>
          <p:nvPr/>
        </p:nvSpPr>
        <p:spPr>
          <a:xfrm>
            <a:off x="7173328"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10" name="Rounded Rectangular Callout 9"/>
          <p:cNvSpPr/>
          <p:nvPr/>
        </p:nvSpPr>
        <p:spPr>
          <a:xfrm>
            <a:off x="6891998" y="2579876"/>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a:t>
            </a:r>
            <a:r>
              <a:rPr lang="en-US" sz="2400" spc="-20" dirty="0" smtClean="0">
                <a:solidFill>
                  <a:srgbClr val="FF0000"/>
                </a:solidFill>
              </a:rPr>
              <a:t>infer (</a:t>
            </a:r>
            <a:r>
              <a:rPr lang="zh-TW" altLang="en-US" sz="2000" spc="-20" dirty="0">
                <a:solidFill>
                  <a:srgbClr val="FF0000"/>
                </a:solidFill>
              </a:rPr>
              <a:t>推斷</a:t>
            </a:r>
            <a:r>
              <a:rPr lang="en-US" sz="2400" spc="-20" dirty="0" smtClean="0">
                <a:solidFill>
                  <a:srgbClr val="FF0000"/>
                </a:solidFill>
              </a:rPr>
              <a:t>)</a:t>
            </a:r>
            <a:r>
              <a:rPr lang="en-US" sz="2400" spc="-20" dirty="0" smtClean="0">
                <a:solidFill>
                  <a:srgbClr val="0033CC"/>
                </a:solidFill>
              </a:rPr>
              <a:t> the type.</a:t>
            </a:r>
            <a:endParaRPr lang="en-US" sz="2400" spc="-20" dirty="0">
              <a:solidFill>
                <a:srgbClr val="0033CC"/>
              </a:solidFill>
            </a:endParaRPr>
          </a:p>
        </p:txBody>
      </p:sp>
      <p:cxnSp>
        <p:nvCxnSpPr>
          <p:cNvPr id="20" name="Straight Arrow Connector 19"/>
          <p:cNvCxnSpPr/>
          <p:nvPr/>
        </p:nvCxnSpPr>
        <p:spPr>
          <a:xfrm flipH="1">
            <a:off x="7899627" y="2971800"/>
            <a:ext cx="4763" cy="2641287"/>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par>
                          <p:cTn id="13" fill="hold">
                            <p:stCondLst>
                              <p:cond delay="500"/>
                            </p:stCondLst>
                            <p:childTnLst>
                              <p:par>
                                <p:cTn id="14" presetID="64" presetClass="path" presetSubtype="0" fill="hold" grpId="0" nodeType="afterEffect">
                                  <p:stCondLst>
                                    <p:cond delay="0"/>
                                  </p:stCondLst>
                                  <p:childTnLst>
                                    <p:animMotion origin="layout" path="M -5.92266E-7 -3.7037E-6 L -0.56828 -0.30439 " pathEditMode="relative" rAng="0" ptsTypes="AA">
                                      <p:cBhvr>
                                        <p:cTn id="15" dur="1000" fill="hold"/>
                                        <p:tgtEl>
                                          <p:spTgt spid="21"/>
                                        </p:tgtEl>
                                        <p:attrNameLst>
                                          <p:attrName>ppt_x</p:attrName>
                                          <p:attrName>ppt_y</p:attrName>
                                        </p:attrNameLst>
                                      </p:cBhvr>
                                      <p:rCtr x="-28422" y="-15231"/>
                                    </p:animMotion>
                                  </p:childTnLst>
                                </p:cTn>
                              </p:par>
                            </p:childTnLst>
                          </p:cTn>
                        </p:par>
                        <p:par>
                          <p:cTn id="16" fill="hold">
                            <p:stCondLst>
                              <p:cond delay="1500"/>
                            </p:stCondLst>
                            <p:childTnLst>
                              <p:par>
                                <p:cTn id="17" presetID="1" presetClass="exit" presetSubtype="0" fill="hold" grpId="1" nodeType="after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Tree>
    <p:extLst>
      <p:ext uri="{BB962C8B-B14F-4D97-AF65-F5344CB8AC3E}">
        <p14:creationId xmlns:p14="http://schemas.microsoft.com/office/powerpoint/2010/main" val="7854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Tree>
    <p:extLst>
      <p:ext uri="{BB962C8B-B14F-4D97-AF65-F5344CB8AC3E}">
        <p14:creationId xmlns:p14="http://schemas.microsoft.com/office/powerpoint/2010/main" val="5284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9729788" cy="5632704"/>
          </a:xfrm>
        </p:spPr>
        <p:txBody>
          <a:bodyPr>
            <a:noAutofit/>
          </a:bodyPr>
          <a:lstStyle/>
          <a:p>
            <a:pPr marL="287338" indent="-287338">
              <a:spcBef>
                <a:spcPts val="1800"/>
              </a:spcBef>
            </a:pPr>
            <a:r>
              <a:rPr lang="en-US" sz="4000" dirty="0"/>
              <a:t>What if you could not register because it is full? </a:t>
            </a:r>
          </a:p>
          <a:p>
            <a:pPr marL="287338" indent="-287338">
              <a:spcBef>
                <a:spcPts val="1800"/>
              </a:spcBef>
            </a:pPr>
            <a:r>
              <a:rPr lang="en-US" sz="4000" dirty="0"/>
              <a:t>I can open seats, but we are limited by classroom size.</a:t>
            </a:r>
          </a:p>
          <a:p>
            <a:pPr marL="287338" indent="-287338">
              <a:spcBef>
                <a:spcPts val="1800"/>
              </a:spcBef>
            </a:pPr>
            <a:r>
              <a:rPr lang="en-US" sz="4000" dirty="0"/>
              <a:t>If you have a special consideration, come see me after class.</a:t>
            </a:r>
          </a:p>
          <a:p>
            <a:pPr>
              <a:spcBef>
                <a:spcPts val="1800"/>
              </a:spcBef>
            </a:pPr>
            <a:endParaRPr lang="en-US" sz="4000" dirty="0"/>
          </a:p>
        </p:txBody>
      </p:sp>
    </p:spTree>
    <p:extLst>
      <p:ext uri="{BB962C8B-B14F-4D97-AF65-F5344CB8AC3E}">
        <p14:creationId xmlns:p14="http://schemas.microsoft.com/office/powerpoint/2010/main" val="3867034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en-US" sz="2400" spc="-20" dirty="0">
                <a:solidFill>
                  <a:srgbClr val="0033CC"/>
                </a:solidFill>
              </a:rPr>
              <a:t>(</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grpSp>
        <p:nvGrpSpPr>
          <p:cNvPr id="13" name="Group 12"/>
          <p:cNvGrpSpPr/>
          <p:nvPr/>
        </p:nvGrpSpPr>
        <p:grpSpPr>
          <a:xfrm>
            <a:off x="3690720" y="4549081"/>
            <a:ext cx="1466190" cy="1104308"/>
            <a:chOff x="3523593" y="4994770"/>
            <a:chExt cx="1466190" cy="1104308"/>
          </a:xfrm>
        </p:grpSpPr>
        <p:cxnSp>
          <p:nvCxnSpPr>
            <p:cNvPr id="16" name="Straight Arrow Connector 15"/>
            <p:cNvCxnSpPr/>
            <p:nvPr/>
          </p:nvCxnSpPr>
          <p:spPr>
            <a:xfrm flipH="1">
              <a:off x="4249892"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23593"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some other</a:t>
              </a:r>
              <a:br>
                <a:rPr lang="en-US" dirty="0" smtClean="0"/>
              </a:br>
              <a:r>
                <a:rPr lang="en-US" dirty="0" smtClean="0"/>
                <a:t>data type</a:t>
              </a:r>
              <a:endParaRPr lang="en-US" dirty="0"/>
            </a:p>
          </p:txBody>
        </p:sp>
        <p:sp>
          <p:nvSpPr>
            <p:cNvPr id="18" name="Rectangle 17"/>
            <p:cNvSpPr/>
            <p:nvPr/>
          </p:nvSpPr>
          <p:spPr>
            <a:xfrm>
              <a:off x="4301438"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9" name="Group 18"/>
          <p:cNvGrpSpPr/>
          <p:nvPr/>
        </p:nvGrpSpPr>
        <p:grpSpPr>
          <a:xfrm>
            <a:off x="5112126" y="3368231"/>
            <a:ext cx="1693330" cy="641523"/>
            <a:chOff x="4944999" y="3813920"/>
            <a:chExt cx="1693330" cy="641523"/>
          </a:xfrm>
        </p:grpSpPr>
        <p:cxnSp>
          <p:nvCxnSpPr>
            <p:cNvPr id="20" name="Straight Arrow Connector 19"/>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22" name="Rectangle 21"/>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a:t>Then it’s </a:t>
              </a:r>
              <a:r>
                <a:rPr lang="en-US" spc="-10" dirty="0"/>
                <a:t>a</a:t>
              </a:r>
              <a:r>
                <a:rPr lang="en-US" sz="1600" spc="-10" dirty="0"/>
                <a:t> </a:t>
              </a:r>
              <a:r>
                <a:rPr lang="en-US" spc="-10" dirty="0"/>
                <a:t>number</a:t>
              </a:r>
            </a:p>
          </p:txBody>
        </p:sp>
      </p:grpSp>
      <p:grpSp>
        <p:nvGrpSpPr>
          <p:cNvPr id="23" name="Group 22"/>
          <p:cNvGrpSpPr/>
          <p:nvPr/>
        </p:nvGrpSpPr>
        <p:grpSpPr>
          <a:xfrm>
            <a:off x="1637494" y="2983310"/>
            <a:ext cx="3681667" cy="1667422"/>
            <a:chOff x="1470367" y="3428999"/>
            <a:chExt cx="3681667" cy="1667422"/>
          </a:xfrm>
        </p:grpSpPr>
        <p:sp>
          <p:nvSpPr>
            <p:cNvPr id="24" name="Flowchart: Decision 23"/>
            <p:cNvSpPr/>
            <p:nvPr/>
          </p:nvSpPr>
          <p:spPr>
            <a:xfrm>
              <a:off x="3357277" y="3428999"/>
              <a:ext cx="1794757"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p>
            <a:p>
              <a:pPr algn="ctr">
                <a:lnSpc>
                  <a:spcPct val="85000"/>
                </a:lnSpc>
              </a:pPr>
              <a:r>
                <a:rPr lang="en-US" dirty="0" smtClean="0"/>
                <a:t>the first</a:t>
              </a:r>
            </a:p>
            <a:p>
              <a:pPr algn="ctr">
                <a:lnSpc>
                  <a:spcPct val="85000"/>
                </a:lnSpc>
              </a:pPr>
              <a:r>
                <a:rPr lang="en-US" dirty="0" smtClean="0"/>
                <a:t>character</a:t>
              </a:r>
              <a:r>
                <a:rPr lang="en-US" dirty="0"/>
                <a:t> </a:t>
              </a:r>
              <a:r>
                <a:rPr lang="en-US" dirty="0" smtClean="0"/>
                <a:t>a </a:t>
              </a:r>
            </a:p>
            <a:p>
              <a:pPr algn="ctr">
                <a:lnSpc>
                  <a:spcPct val="85000"/>
                </a:lnSpc>
              </a:pPr>
              <a:r>
                <a:rPr lang="en-US" dirty="0" smtClean="0"/>
                <a:t>digit </a:t>
              </a:r>
              <a:r>
                <a:rPr lang="en-US" dirty="0" smtClean="0"/>
                <a:t>(</a:t>
              </a:r>
              <a:r>
                <a:rPr lang="en-US" altLang="zh-TW" dirty="0" smtClean="0"/>
                <a:t>0</a:t>
              </a:r>
              <a:r>
                <a:rPr lang="zh-TW" altLang="en-US" dirty="0"/>
                <a:t>到</a:t>
              </a:r>
              <a:r>
                <a:rPr lang="en-US" altLang="zh-TW" dirty="0"/>
                <a:t>9</a:t>
              </a:r>
              <a:r>
                <a:rPr lang="zh-TW" altLang="en-US" dirty="0" smtClean="0"/>
                <a:t>中</a:t>
              </a:r>
              <a:endParaRPr lang="en-US" altLang="zh-TW" dirty="0" smtClean="0"/>
            </a:p>
            <a:p>
              <a:pPr algn="ctr">
                <a:lnSpc>
                  <a:spcPct val="85000"/>
                </a:lnSpc>
              </a:pPr>
              <a:r>
                <a:rPr lang="zh-TW" altLang="en-US" dirty="0" smtClean="0"/>
                <a:t>的</a:t>
              </a:r>
              <a:r>
                <a:rPr lang="zh-TW" altLang="en-US" dirty="0"/>
                <a:t>任一</a:t>
              </a:r>
              <a:r>
                <a:rPr lang="en-US" dirty="0" smtClean="0"/>
                <a:t>)</a:t>
              </a:r>
              <a:endParaRPr lang="en-US" dirty="0" smtClean="0"/>
            </a:p>
            <a:p>
              <a:pPr algn="ctr">
                <a:lnSpc>
                  <a:spcPct val="85000"/>
                </a:lnSpc>
              </a:pPr>
              <a:r>
                <a:rPr lang="en-US" dirty="0" smtClean="0"/>
                <a:t>?</a:t>
              </a:r>
              <a:endParaRPr lang="en-US" dirty="0"/>
            </a:p>
          </p:txBody>
        </p:sp>
        <p:cxnSp>
          <p:nvCxnSpPr>
            <p:cNvPr id="25" name="Straight Arrow Connector 24"/>
            <p:cNvCxnSpPr/>
            <p:nvPr/>
          </p:nvCxnSpPr>
          <p:spPr>
            <a:xfrm flipV="1">
              <a:off x="1470367" y="3968889"/>
              <a:ext cx="2415833" cy="1127532"/>
            </a:xfrm>
            <a:prstGeom prst="straightConnector1">
              <a:avLst/>
            </a:prstGeom>
            <a:ln w="38100">
              <a:solidFill>
                <a:srgbClr val="FFABE7"/>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7284338" y="5011866"/>
            <a:ext cx="1693330" cy="641523"/>
            <a:chOff x="4944999" y="3813920"/>
            <a:chExt cx="1693330" cy="641523"/>
          </a:xfrm>
        </p:grpSpPr>
        <p:cxnSp>
          <p:nvCxnSpPr>
            <p:cNvPr id="30" name="Straight Arrow Connector 29"/>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32" name="Rectangle 31"/>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grpSp>
      <p:grpSp>
        <p:nvGrpSpPr>
          <p:cNvPr id="26" name="Group 25"/>
          <p:cNvGrpSpPr/>
          <p:nvPr/>
        </p:nvGrpSpPr>
        <p:grpSpPr>
          <a:xfrm>
            <a:off x="5168086" y="4626945"/>
            <a:ext cx="2315018" cy="1566334"/>
            <a:chOff x="6450606" y="3428999"/>
            <a:chExt cx="2315018" cy="1566334"/>
          </a:xfrm>
        </p:grpSpPr>
        <p:cxnSp>
          <p:nvCxnSpPr>
            <p:cNvPr id="27" name="Straight Arrow Connector 26"/>
            <p:cNvCxnSpPr/>
            <p:nvPr/>
          </p:nvCxnSpPr>
          <p:spPr>
            <a:xfrm rot="16200000" flipH="1">
              <a:off x="6757383"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62012" y="3428999"/>
              <a:ext cx="1703612"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br>
                <a:rPr lang="en-US" dirty="0" smtClean="0"/>
              </a:br>
              <a:r>
                <a:rPr lang="en-US" dirty="0" smtClean="0"/>
                <a:t>the first</a:t>
              </a:r>
              <a:br>
                <a:rPr lang="en-US" dirty="0" smtClean="0"/>
              </a:br>
              <a:r>
                <a:rPr lang="en-US" dirty="0" smtClean="0"/>
                <a:t>character a</a:t>
              </a:r>
              <a:br>
                <a:rPr lang="en-US" dirty="0" smtClean="0"/>
              </a:br>
              <a:r>
                <a:rPr lang="en-US" dirty="0" smtClean="0"/>
                <a:t>quote</a:t>
              </a:r>
              <a:br>
                <a:rPr lang="en-US" dirty="0" smtClean="0"/>
              </a:br>
              <a:r>
                <a:rPr lang="en-US" dirty="0" smtClean="0"/>
                <a:t>?</a:t>
              </a:r>
              <a:endParaRPr lang="en-US" dirty="0"/>
            </a:p>
          </p:txBody>
        </p:sp>
      </p:grpSp>
    </p:spTree>
    <p:extLst>
      <p:ext uri="{BB962C8B-B14F-4D97-AF65-F5344CB8AC3E}">
        <p14:creationId xmlns:p14="http://schemas.microsoft.com/office/powerpoint/2010/main" val="387661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a:solidFill>
                  <a:srgbClr val="0033CC"/>
                </a:solidFill>
              </a:rPr>
              <a:t>to infer (</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2" name="Rectangle 31"/>
          <p:cNvSpPr/>
          <p:nvPr/>
        </p:nvSpPr>
        <p:spPr>
          <a:xfrm>
            <a:off x="7909007" y="5166835"/>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sp>
        <p:nvSpPr>
          <p:cNvPr id="33" name="Rectangle 32"/>
          <p:cNvSpPr/>
          <p:nvPr/>
        </p:nvSpPr>
        <p:spPr>
          <a:xfrm>
            <a:off x="2575705" y="4499428"/>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spTree>
    <p:extLst>
      <p:ext uri="{BB962C8B-B14F-4D97-AF65-F5344CB8AC3E}">
        <p14:creationId xmlns:p14="http://schemas.microsoft.com/office/powerpoint/2010/main" val="8071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1" nodeType="withEffect">
                                  <p:stCondLst>
                                    <p:cond delay="0"/>
                                  </p:stCondLst>
                                  <p:childTnLst>
                                    <p:animMotion origin="layout" path="M 1.74906E-6 1.11111E-6 L -0.54691 -0.09583 " pathEditMode="relative" rAng="0" ptsTypes="AA">
                                      <p:cBhvr>
                                        <p:cTn id="6" dur="1000" fill="hold"/>
                                        <p:tgtEl>
                                          <p:spTgt spid="32"/>
                                        </p:tgtEl>
                                        <p:attrNameLst>
                                          <p:attrName>ppt_x</p:attrName>
                                          <p:attrName>ppt_y</p:attrName>
                                        </p:attrNameLst>
                                      </p:cBhvr>
                                      <p:rCtr x="-27345" y="-4792"/>
                                    </p:animMotion>
                                  </p:childTnLst>
                                </p:cTn>
                              </p:par>
                            </p:childTnLst>
                          </p:cTn>
                        </p:par>
                        <p:par>
                          <p:cTn id="7" fill="hold">
                            <p:stCondLst>
                              <p:cond delay="1000"/>
                            </p:stCondLst>
                            <p:childTnLst>
                              <p:par>
                                <p:cTn id="8" presetID="1" presetClass="exit"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par>
                          <p:cTn id="12" fill="hold">
                            <p:stCondLst>
                              <p:cond delay="1000"/>
                            </p:stCondLst>
                            <p:childTnLst>
                              <p:par>
                                <p:cTn id="13" presetID="14" presetClass="exit" presetSubtype="10" fill="hold" grpId="0" nodeType="after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32" grpId="0" animBg="1"/>
      <p:bldP spid="32" grpId="1" animBg="1"/>
      <p:bldP spid="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0" y="1325880"/>
            <a:ext cx="9729788" cy="546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r>
              <a:rPr lang="en-US" altLang="en-US" sz="3800" u="sng" spc="50" dirty="0">
                <a:solidFill>
                  <a:srgbClr val="008000"/>
                </a:solidFill>
                <a:latin typeface="Arial Narrow" panose="020B0606020202030204" pitchFamily="34" charset="0"/>
                <a:cs typeface="Times New Roman" panose="02020603050405020304" pitchFamily="18" charset="0"/>
              </a:rPr>
              <a:t>Interpreted languages </a:t>
            </a:r>
            <a:r>
              <a:rPr lang="en-US" altLang="en-US" sz="3800" spc="50" dirty="0">
                <a:solidFill>
                  <a:schemeClr val="tx1"/>
                </a:solidFill>
                <a:latin typeface="Arial Narrow" panose="020B0606020202030204" pitchFamily="34" charset="0"/>
                <a:cs typeface="Times New Roman" panose="02020603050405020304" pitchFamily="18" charset="0"/>
              </a:rPr>
              <a:t>aren’t </a:t>
            </a:r>
            <a:r>
              <a:rPr lang="en-US" altLang="en-US" sz="3800" spc="50" dirty="0" smtClean="0">
                <a:solidFill>
                  <a:schemeClr val="tx1"/>
                </a:solidFill>
                <a:latin typeface="Arial Narrow" panose="020B0606020202030204" pitchFamily="34" charset="0"/>
                <a:cs typeface="Times New Roman" panose="02020603050405020304" pitchFamily="18" charset="0"/>
              </a:rPr>
              <a:t>precompiled. </a:t>
            </a:r>
            <a:endParaRPr lang="en-US" altLang="en-US" sz="3800" spc="50" dirty="0">
              <a:solidFill>
                <a:schemeClr val="tx1"/>
              </a:solidFill>
              <a:latin typeface="Arial Narrow" panose="020B0606020202030204" pitchFamily="34" charset="0"/>
              <a:cs typeface="Times New Roman" panose="02020603050405020304" pitchFamily="18" charset="0"/>
            </a:endParaRPr>
          </a:p>
          <a:p>
            <a:pPr marL="685800" lvl="1" indent="-338138">
              <a:spcBef>
                <a:spcPts val="0"/>
              </a:spcBef>
            </a:pPr>
            <a:r>
              <a:rPr lang="en-US" altLang="en-US" sz="3400" spc="50" dirty="0">
                <a:solidFill>
                  <a:srgbClr val="FF0000"/>
                </a:solidFill>
                <a:latin typeface="Arial Narrow" panose="020B0606020202030204" pitchFamily="34" charset="0"/>
                <a:cs typeface="Times New Roman" panose="02020603050405020304" pitchFamily="18" charset="0"/>
              </a:rPr>
              <a:t>Instead, each line is compiled when it is reached (although just-in-time compilation is possible).</a:t>
            </a:r>
          </a:p>
          <a:p>
            <a:pPr marL="685800" lvl="1" indent="-338138"/>
            <a:r>
              <a:rPr lang="en-US" altLang="en-US" sz="3400" spc="50" dirty="0">
                <a:solidFill>
                  <a:srgbClr val="808080"/>
                </a:solidFill>
                <a:latin typeface="Arial Narrow" panose="020B0606020202030204" pitchFamily="34" charset="0"/>
                <a:cs typeface="Times New Roman" panose="02020603050405020304" pitchFamily="18" charset="0"/>
              </a:rPr>
              <a:t>P</a:t>
            </a:r>
            <a:r>
              <a:rPr lang="en-US" altLang="en-US" sz="3400" spc="50" dirty="0" smtClean="0">
                <a:solidFill>
                  <a:srgbClr val="808080"/>
                </a:solidFill>
                <a:latin typeface="Arial Narrow" panose="020B0606020202030204" pitchFamily="34" charset="0"/>
                <a:cs typeface="Times New Roman" panose="02020603050405020304" pitchFamily="18" charset="0"/>
              </a:rPr>
              <a:t>recompiling </a:t>
            </a:r>
            <a:r>
              <a:rPr lang="en-US" altLang="en-US" sz="3400" spc="50" dirty="0">
                <a:solidFill>
                  <a:srgbClr val="808080"/>
                </a:solidFill>
                <a:latin typeface="Arial Narrow" panose="020B0606020202030204" pitchFamily="34" charset="0"/>
                <a:cs typeface="Times New Roman" panose="02020603050405020304" pitchFamily="18" charset="0"/>
              </a:rPr>
              <a:t>is possible – it’s just not usually done.</a:t>
            </a:r>
          </a:p>
          <a:p>
            <a:pPr>
              <a:spcBef>
                <a:spcPts val="1800"/>
              </a:spcBef>
            </a:pPr>
            <a:r>
              <a:rPr lang="en-US" altLang="en-US" sz="3800" spc="50" dirty="0">
                <a:solidFill>
                  <a:schemeClr val="tx1"/>
                </a:solidFill>
                <a:latin typeface="Arial Narrow" panose="020B0606020202030204" pitchFamily="34" charset="0"/>
                <a:cs typeface="Times New Roman" panose="02020603050405020304" pitchFamily="18" charset="0"/>
              </a:rPr>
              <a:t>Python can be run interactively </a:t>
            </a:r>
            <a:r>
              <a:rPr lang="en-US" altLang="en-US" sz="3800" b="1" i="1" spc="50" dirty="0">
                <a:solidFill>
                  <a:schemeClr val="tx1"/>
                </a:solidFill>
                <a:latin typeface="Arial Narrow" panose="020B0606020202030204" pitchFamily="34" charset="0"/>
                <a:cs typeface="Times New Roman" panose="02020603050405020304" pitchFamily="18" charset="0"/>
              </a:rPr>
              <a:t>or</a:t>
            </a:r>
            <a:r>
              <a:rPr lang="en-US" altLang="en-US" sz="3800" spc="50" dirty="0">
                <a:solidFill>
                  <a:schemeClr val="tx1"/>
                </a:solidFill>
                <a:latin typeface="Arial Narrow" panose="020B0606020202030204" pitchFamily="34" charset="0"/>
                <a:cs typeface="Times New Roman" panose="02020603050405020304" pitchFamily="18" charset="0"/>
              </a:rPr>
              <a:t> in script mode.</a:t>
            </a:r>
          </a:p>
          <a:p>
            <a:pPr marL="685800" lvl="1" indent="-338138">
              <a:spcBef>
                <a:spcPts val="0"/>
              </a:spcBef>
            </a:pPr>
            <a:r>
              <a:rPr lang="en-US" altLang="en-US" sz="3400" u="sng" spc="50" dirty="0">
                <a:solidFill>
                  <a:srgbClr val="008000"/>
                </a:solidFill>
                <a:latin typeface="Arial Narrow" panose="020B0606020202030204" pitchFamily="34" charset="0"/>
                <a:cs typeface="Times New Roman" panose="02020603050405020304" pitchFamily="18" charset="0"/>
              </a:rPr>
              <a:t>Interactive mode</a:t>
            </a:r>
            <a:r>
              <a:rPr lang="en-US" altLang="en-US" sz="3400" spc="50" dirty="0">
                <a:solidFill>
                  <a:srgbClr val="008000"/>
                </a:solidFill>
                <a:latin typeface="Arial Narrow" panose="020B0606020202030204" pitchFamily="34" charset="0"/>
                <a:cs typeface="Times New Roman" panose="02020603050405020304" pitchFamily="18" charset="0"/>
              </a:rPr>
              <a:t> </a:t>
            </a:r>
            <a:r>
              <a:rPr lang="en-US" altLang="en-US" sz="3400" spc="50" dirty="0">
                <a:solidFill>
                  <a:srgbClr val="FF0000"/>
                </a:solidFill>
                <a:latin typeface="Arial Narrow" panose="020B0606020202030204" pitchFamily="34" charset="0"/>
                <a:cs typeface="Times New Roman" panose="02020603050405020304" pitchFamily="18" charset="0"/>
              </a:rPr>
              <a:t>lets you type commands as they run.</a:t>
            </a:r>
          </a:p>
          <a:p>
            <a:pPr marL="1033463" lvl="2" indent="-287338">
              <a:spcBef>
                <a:spcPts val="0"/>
              </a:spcBef>
            </a:pPr>
            <a:r>
              <a:rPr lang="en-US" altLang="en-US" sz="3400" spc="50" dirty="0">
                <a:solidFill>
                  <a:schemeClr val="tx1">
                    <a:lumMod val="75000"/>
                    <a:lumOff val="25000"/>
                  </a:schemeClr>
                </a:solidFill>
                <a:latin typeface="Arial Narrow" panose="020B0606020202030204" pitchFamily="34" charset="0"/>
                <a:cs typeface="Times New Roman" panose="02020603050405020304" pitchFamily="18" charset="0"/>
              </a:rPr>
              <a:t>It is a good way to test things out, especially when learning the language.</a:t>
            </a:r>
          </a:p>
          <a:p>
            <a:pPr marL="685800" lvl="1" indent="-338138"/>
            <a:r>
              <a:rPr lang="en-US" altLang="en-US" sz="3400" u="sng" spc="50" dirty="0">
                <a:solidFill>
                  <a:srgbClr val="008000"/>
                </a:solidFill>
                <a:latin typeface="Arial Narrow" panose="020B0606020202030204" pitchFamily="34" charset="0"/>
                <a:cs typeface="Times New Roman" panose="02020603050405020304" pitchFamily="18" charset="0"/>
              </a:rPr>
              <a:t>Script mode</a:t>
            </a:r>
            <a:r>
              <a:rPr lang="en-US" altLang="en-US" sz="3400" spc="50" dirty="0">
                <a:solidFill>
                  <a:srgbClr val="008000"/>
                </a:solidFill>
                <a:latin typeface="Arial Narrow" panose="020B0606020202030204" pitchFamily="34" charset="0"/>
                <a:cs typeface="Times New Roman" panose="02020603050405020304" pitchFamily="18" charset="0"/>
              </a:rPr>
              <a:t> </a:t>
            </a:r>
            <a:r>
              <a:rPr lang="en-US" altLang="en-US" sz="3400" spc="50" dirty="0" smtClean="0">
                <a:solidFill>
                  <a:srgbClr val="FF0000"/>
                </a:solidFill>
                <a:latin typeface="Arial Narrow" panose="020B0606020202030204" pitchFamily="34" charset="0"/>
                <a:cs typeface="Times New Roman" panose="02020603050405020304" pitchFamily="18" charset="0"/>
              </a:rPr>
              <a:t>passes the interpreter’s </a:t>
            </a:r>
            <a:r>
              <a:rPr lang="en-US" altLang="en-US" sz="3400" spc="50" dirty="0">
                <a:solidFill>
                  <a:srgbClr val="FF0000"/>
                </a:solidFill>
                <a:latin typeface="Arial Narrow" panose="020B0606020202030204" pitchFamily="34" charset="0"/>
                <a:cs typeface="Times New Roman" panose="02020603050405020304" pitchFamily="18" charset="0"/>
              </a:rPr>
              <a:t>input from a file.</a:t>
            </a:r>
          </a:p>
        </p:txBody>
      </p:sp>
      <p:sp>
        <p:nvSpPr>
          <p:cNvPr id="6" name="Title 1"/>
          <p:cNvSpPr txBox="1">
            <a:spLocks/>
          </p:cNvSpPr>
          <p:nvPr/>
        </p:nvSpPr>
        <p:spPr>
          <a:xfrm>
            <a:off x="0" y="64740"/>
            <a:ext cx="9729788"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b="1" dirty="0">
                <a:solidFill>
                  <a:schemeClr val="accent1">
                    <a:lumMod val="75000"/>
                  </a:schemeClr>
                </a:solidFill>
                <a:latin typeface="Times New Roman" panose="02020603050405020304" pitchFamily="18" charset="0"/>
                <a:cs typeface="Times New Roman" panose="02020603050405020304" pitchFamily="18" charset="0"/>
              </a:rPr>
              <a:t>Python is an </a:t>
            </a:r>
            <a:r>
              <a:rPr lang="en-US" sz="5000" b="1" i="1" spc="200" dirty="0">
                <a:solidFill>
                  <a:schemeClr val="accent1">
                    <a:lumMod val="75000"/>
                  </a:schemeClr>
                </a:solidFill>
                <a:latin typeface="Times New Roman" panose="02020603050405020304" pitchFamily="18" charset="0"/>
                <a:cs typeface="Times New Roman" panose="02020603050405020304" pitchFamily="18" charset="0"/>
              </a:rPr>
              <a:t>interpreted</a:t>
            </a:r>
            <a:r>
              <a:rPr lang="en-US" sz="5000" b="1" dirty="0">
                <a:solidFill>
                  <a:schemeClr val="accent1">
                    <a:lumMod val="75000"/>
                  </a:schemeClr>
                </a:solidFill>
                <a:latin typeface="Times New Roman" panose="02020603050405020304" pitchFamily="18" charset="0"/>
                <a:cs typeface="Times New Roman" panose="02020603050405020304" pitchFamily="18" charset="0"/>
              </a:rPr>
              <a:t> language</a:t>
            </a:r>
          </a:p>
        </p:txBody>
      </p:sp>
    </p:spTree>
    <p:extLst>
      <p:ext uri="{BB962C8B-B14F-4D97-AF65-F5344CB8AC3E}">
        <p14:creationId xmlns:p14="http://schemas.microsoft.com/office/powerpoint/2010/main" val="36807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808080"/>
                                      </p:to>
                                    </p:animClr>
                                  </p:sub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808080"/>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5" dur="500"/>
                                        <p:tgtEl>
                                          <p:spTgt spid="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8" dur="500"/>
                                        <p:tgtEl>
                                          <p:spTgt spid="5">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python</a:t>
            </a:r>
          </a:p>
          <a:p>
            <a:r>
              <a:rPr lang="en-US" sz="2200" dirty="0">
                <a:solidFill>
                  <a:schemeClr val="tx1"/>
                </a:solidFill>
                <a:latin typeface="Lucida Console" panose="020B0609040504020204" pitchFamily="49" charset="0"/>
                <a:cs typeface="Consolas" panose="020B0609020204030204" pitchFamily="49" charset="0"/>
              </a:rPr>
              <a:t>Python 2.7.10 (default, Jun  1 2015, 18:05:38)</a:t>
            </a:r>
          </a:p>
          <a:p>
            <a:r>
              <a:rPr lang="en-US" sz="2200" dirty="0">
                <a:solidFill>
                  <a:schemeClr val="tx1"/>
                </a:solidFill>
                <a:latin typeface="Lucida Console" panose="020B0609040504020204" pitchFamily="49" charset="0"/>
                <a:cs typeface="Consolas" panose="020B0609020204030204" pitchFamily="49" charset="0"/>
              </a:rPr>
              <a:t>[GCC 4.9.2] on </a:t>
            </a:r>
          </a:p>
          <a:p>
            <a:r>
              <a:rPr lang="en-US" sz="2200" dirty="0">
                <a:solidFill>
                  <a:schemeClr val="tx1"/>
                </a:solidFill>
                <a:latin typeface="Lucida Console" panose="020B0609040504020204" pitchFamily="49" charset="0"/>
                <a:cs typeface="Consolas" panose="020B0609020204030204" pitchFamily="49" charset="0"/>
              </a:rPr>
              <a:t>Type "help", "copyright", or "license" for more information.</a:t>
            </a:r>
          </a:p>
          <a:p>
            <a:r>
              <a:rPr lang="en-US" sz="2200" dirty="0">
                <a:solidFill>
                  <a:schemeClr val="tx1"/>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697927" y="188187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2138433" y="2608610"/>
            <a:ext cx="5446955" cy="2152236"/>
          </a:xfrm>
          <a:prstGeom prst="wedgeRoundRectCallout">
            <a:avLst>
              <a:gd name="adj1" fmla="val -75181"/>
              <a:gd name="adj2" fmla="val -7252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Here, </a:t>
            </a:r>
            <a:r>
              <a:rPr lang="en-US" sz="2800" dirty="0" smtClean="0">
                <a:solidFill>
                  <a:srgbClr val="0033CC"/>
                </a:solidFill>
              </a:rPr>
              <a:t>we imagine a </a:t>
            </a:r>
            <a:r>
              <a:rPr lang="en-US" sz="2800" dirty="0">
                <a:solidFill>
                  <a:srgbClr val="0033CC"/>
                </a:solidFill>
              </a:rPr>
              <a:t>UNIX terminal </a:t>
            </a:r>
            <a:r>
              <a:rPr lang="en-US" sz="2800" dirty="0" smtClean="0">
                <a:solidFill>
                  <a:srgbClr val="0033CC"/>
                </a:solidFill>
              </a:rPr>
              <a:t>with a </a:t>
            </a:r>
            <a:r>
              <a:rPr lang="en-US" sz="2800" dirty="0">
                <a:solidFill>
                  <a:srgbClr val="0033CC"/>
                </a:solidFill>
              </a:rPr>
              <a:t>“%” </a:t>
            </a:r>
            <a:r>
              <a:rPr lang="en-US" sz="2800" dirty="0" smtClean="0">
                <a:solidFill>
                  <a:srgbClr val="0033CC"/>
                </a:solidFill>
              </a:rPr>
              <a:t>for the prompt </a:t>
            </a:r>
            <a:r>
              <a:rPr lang="en-US" sz="2800" dirty="0">
                <a:solidFill>
                  <a:srgbClr val="0033CC"/>
                </a:solidFill>
              </a:rPr>
              <a:t>symbol. </a:t>
            </a:r>
            <a:br>
              <a:rPr lang="en-US" sz="2800" dirty="0">
                <a:solidFill>
                  <a:srgbClr val="0033CC"/>
                </a:solidFill>
              </a:rPr>
            </a:br>
            <a:r>
              <a:rPr lang="en-US" sz="2800" dirty="0">
                <a:solidFill>
                  <a:srgbClr val="0033CC"/>
                </a:solidFill>
              </a:rPr>
              <a:t>The blinking cursor indicates that it is waiting for </a:t>
            </a:r>
            <a:r>
              <a:rPr lang="en-US" sz="2800" dirty="0" smtClean="0">
                <a:solidFill>
                  <a:srgbClr val="0033CC"/>
                </a:solidFill>
              </a:rPr>
              <a:t>a </a:t>
            </a:r>
            <a:r>
              <a:rPr lang="en-US" sz="2800" dirty="0">
                <a:solidFill>
                  <a:srgbClr val="0033CC"/>
                </a:solidFill>
              </a:rPr>
              <a:t>UNIX command.</a:t>
            </a:r>
          </a:p>
        </p:txBody>
      </p:sp>
    </p:spTree>
    <p:extLst>
      <p:ext uri="{BB962C8B-B14F-4D97-AF65-F5344CB8AC3E}">
        <p14:creationId xmlns:p14="http://schemas.microsoft.com/office/powerpoint/2010/main" val="308619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48" y="1588169"/>
            <a:ext cx="9729440"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8"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python3</a:t>
            </a:r>
          </a:p>
          <a:p>
            <a:r>
              <a:rPr lang="en-US" sz="2200" dirty="0">
                <a:solidFill>
                  <a:schemeClr val="tx1"/>
                </a:solidFill>
                <a:latin typeface="Lucida Console" panose="020B0609040504020204" pitchFamily="49" charset="0"/>
                <a:cs typeface="Consolas" panose="020B0609020204030204" pitchFamily="49" charset="0"/>
              </a:rPr>
              <a:t>Python 2.7.10 (default, Jun  1 2015, 18:05:38)</a:t>
            </a:r>
          </a:p>
          <a:p>
            <a:r>
              <a:rPr lang="en-US" sz="2200" dirty="0">
                <a:solidFill>
                  <a:schemeClr val="tx1"/>
                </a:solidFill>
                <a:latin typeface="Lucida Console" panose="020B0609040504020204" pitchFamily="49" charset="0"/>
                <a:cs typeface="Consolas" panose="020B0609020204030204" pitchFamily="49" charset="0"/>
              </a:rPr>
              <a:t>[GCC 4.9.2] on </a:t>
            </a:r>
          </a:p>
          <a:p>
            <a:r>
              <a:rPr lang="en-US" sz="2200" dirty="0">
                <a:solidFill>
                  <a:schemeClr val="tx1"/>
                </a:solidFill>
                <a:latin typeface="Lucida Console" panose="020B0609040504020204" pitchFamily="49" charset="0"/>
                <a:cs typeface="Consolas" panose="020B0609020204030204" pitchFamily="49" charset="0"/>
              </a:rPr>
              <a:t>Type "help", "copyright", or "license" for more information.</a:t>
            </a:r>
          </a:p>
          <a:p>
            <a:r>
              <a:rPr lang="en-US" sz="2200" dirty="0">
                <a:solidFill>
                  <a:schemeClr val="tx1"/>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974852" y="189251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2869064" y="1873581"/>
            <a:ext cx="6675483" cy="704734"/>
          </a:xfrm>
          <a:prstGeom prst="wedgeRoundRectCallout">
            <a:avLst>
              <a:gd name="adj1" fmla="val -61861"/>
              <a:gd name="adj2" fmla="val -2434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This is how </a:t>
            </a:r>
            <a:r>
              <a:rPr lang="en-US" sz="2800" b="1" i="1" dirty="0">
                <a:solidFill>
                  <a:srgbClr val="FF0000"/>
                </a:solidFill>
              </a:rPr>
              <a:t>I</a:t>
            </a:r>
            <a:r>
              <a:rPr lang="en-US" sz="2800" b="1" i="1" dirty="0">
                <a:solidFill>
                  <a:srgbClr val="0033CC"/>
                </a:solidFill>
              </a:rPr>
              <a:t> </a:t>
            </a:r>
            <a:r>
              <a:rPr lang="en-US" sz="2800" dirty="0">
                <a:solidFill>
                  <a:srgbClr val="0033CC"/>
                </a:solidFill>
              </a:rPr>
              <a:t>run Python, from within UNIX.</a:t>
            </a:r>
          </a:p>
        </p:txBody>
      </p:sp>
      <p:sp>
        <p:nvSpPr>
          <p:cNvPr id="11" name="Rounded Rectangular Callout 10"/>
          <p:cNvSpPr/>
          <p:nvPr/>
        </p:nvSpPr>
        <p:spPr>
          <a:xfrm>
            <a:off x="2869063" y="2949780"/>
            <a:ext cx="6675483" cy="704734"/>
          </a:xfrm>
          <a:prstGeom prst="wedgeRoundRectCallout">
            <a:avLst>
              <a:gd name="adj1" fmla="val -21281"/>
              <a:gd name="adj2" fmla="val -13202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Q: But how will </a:t>
            </a:r>
            <a:r>
              <a:rPr lang="en-US" sz="2800" b="1" i="1" dirty="0">
                <a:solidFill>
                  <a:srgbClr val="FF0000"/>
                </a:solidFill>
              </a:rPr>
              <a:t>you</a:t>
            </a:r>
            <a:r>
              <a:rPr lang="en-US" sz="2800" b="1" i="1" dirty="0">
                <a:solidFill>
                  <a:srgbClr val="0033CC"/>
                </a:solidFill>
              </a:rPr>
              <a:t> </a:t>
            </a:r>
            <a:r>
              <a:rPr lang="en-US" sz="2800" dirty="0">
                <a:solidFill>
                  <a:srgbClr val="0033CC"/>
                </a:solidFill>
              </a:rPr>
              <a:t>run Python?</a:t>
            </a:r>
          </a:p>
        </p:txBody>
      </p:sp>
      <p:sp>
        <p:nvSpPr>
          <p:cNvPr id="12" name="Rounded Rectangular Callout 11"/>
          <p:cNvSpPr/>
          <p:nvPr/>
        </p:nvSpPr>
        <p:spPr>
          <a:xfrm>
            <a:off x="6221247" y="3948226"/>
            <a:ext cx="3323299" cy="2634153"/>
          </a:xfrm>
          <a:prstGeom prst="wedgeRoundRectCallout">
            <a:avLst>
              <a:gd name="adj1" fmla="val -42708"/>
              <a:gd name="adj2" fmla="val -6820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A2: Or you can use any other Python3 software you want. Use google to find out what your options are.</a:t>
            </a:r>
          </a:p>
        </p:txBody>
      </p:sp>
      <p:sp>
        <p:nvSpPr>
          <p:cNvPr id="10" name="Rounded Rectangular Callout 9"/>
          <p:cNvSpPr/>
          <p:nvPr/>
        </p:nvSpPr>
        <p:spPr>
          <a:xfrm>
            <a:off x="2869062" y="3948226"/>
            <a:ext cx="3352184" cy="2634153"/>
          </a:xfrm>
          <a:prstGeom prst="wedgeRoundRectCallout">
            <a:avLst>
              <a:gd name="adj1" fmla="val 46458"/>
              <a:gd name="adj2" fmla="val -704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A1: Well, you can do it like me: </a:t>
            </a:r>
            <a:br>
              <a:rPr lang="en-US" sz="2800" dirty="0">
                <a:solidFill>
                  <a:srgbClr val="0033CC"/>
                </a:solidFill>
              </a:rPr>
            </a:br>
            <a:r>
              <a:rPr lang="en-US" sz="2800" dirty="0">
                <a:solidFill>
                  <a:srgbClr val="0033CC"/>
                </a:solidFill>
              </a:rPr>
              <a:t>Use Cygwin, a free UNIX emulator (and click the Python box when you install).</a:t>
            </a:r>
          </a:p>
        </p:txBody>
      </p:sp>
    </p:spTree>
    <p:extLst>
      <p:ext uri="{BB962C8B-B14F-4D97-AF65-F5344CB8AC3E}">
        <p14:creationId xmlns:p14="http://schemas.microsoft.com/office/powerpoint/2010/main" val="21776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0" grpId="0" animBg="1"/>
      <p:bldP spid="10"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81" y="32556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438631" y="3953291"/>
            <a:ext cx="6038020" cy="1950553"/>
          </a:xfrm>
          <a:prstGeom prst="wedgeRoundRectCallout">
            <a:avLst>
              <a:gd name="adj1" fmla="val -90629"/>
              <a:gd name="adj2" fmla="val -7148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The “&gt;&gt;&gt;” is Python’s interactive prompt. I can now begin programming (but it doesn’t “feel” like programming because it is interactive).</a:t>
            </a:r>
          </a:p>
        </p:txBody>
      </p:sp>
    </p:spTree>
    <p:extLst>
      <p:ext uri="{BB962C8B-B14F-4D97-AF65-F5344CB8AC3E}">
        <p14:creationId xmlns:p14="http://schemas.microsoft.com/office/powerpoint/2010/main" val="288419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0" y="1588168"/>
            <a:ext cx="97297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python3</a:t>
            </a:r>
          </a:p>
          <a:p>
            <a:r>
              <a:rPr lang="en-US" sz="2200" dirty="0">
                <a:solidFill>
                  <a:schemeClr val="bg1">
                    <a:lumMod val="95000"/>
                  </a:schemeClr>
                </a:solidFill>
                <a:latin typeface="Lucida Console" panose="020B0609040504020204" pitchFamily="49" charset="0"/>
                <a:cs typeface="Consolas" panose="020B0609020204030204" pitchFamily="49" charset="0"/>
              </a:rPr>
              <a:t>Python </a:t>
            </a:r>
            <a:r>
              <a:rPr lang="pt-BR"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[GCC 5.4.0] on </a:t>
            </a:r>
            <a:r>
              <a:rPr lang="en-US" sz="2200" dirty="0" err="1">
                <a:solidFill>
                  <a:schemeClr val="bg1">
                    <a:lumMod val="95000"/>
                  </a:schemeClr>
                </a:solidFill>
                <a:latin typeface="Lucida Console" panose="020B0609040504020204" pitchFamily="49" charset="0"/>
                <a:cs typeface="Consolas" panose="020B0609020204030204" pitchFamily="49" charset="0"/>
              </a:rPr>
              <a:t>cygwin</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a:t>
            </a:r>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707578" y="3243169"/>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336752" y="3608802"/>
            <a:ext cx="4236866" cy="1549607"/>
          </a:xfrm>
          <a:prstGeom prst="wedgeRoundRectCallout">
            <a:avLst>
              <a:gd name="adj1" fmla="val -86410"/>
              <a:gd name="adj2" fmla="val -6179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I have now written my program’s first command (a variable initialization).</a:t>
            </a:r>
          </a:p>
        </p:txBody>
      </p:sp>
    </p:spTree>
    <p:extLst>
      <p:ext uri="{BB962C8B-B14F-4D97-AF65-F5344CB8AC3E}">
        <p14:creationId xmlns:p14="http://schemas.microsoft.com/office/powerpoint/2010/main" val="3161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79" y="359637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12901" y="3630710"/>
            <a:ext cx="6339819" cy="1498715"/>
          </a:xfrm>
          <a:prstGeom prst="wedgeRoundRectCallout">
            <a:avLst>
              <a:gd name="adj1" fmla="val -86798"/>
              <a:gd name="adj2" fmla="val -5384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Python gave no error message. That means it has accepted the command </a:t>
            </a:r>
            <a:r>
              <a:rPr lang="en-US" sz="2800" dirty="0" smtClean="0">
                <a:solidFill>
                  <a:srgbClr val="0033CC"/>
                </a:solidFill>
              </a:rPr>
              <a:t>and </a:t>
            </a:r>
            <a:r>
              <a:rPr lang="en-US" sz="2800" dirty="0">
                <a:solidFill>
                  <a:srgbClr val="0033CC"/>
                </a:solidFill>
              </a:rPr>
              <a:t>is waiting for the rest of the program.</a:t>
            </a:r>
          </a:p>
        </p:txBody>
      </p:sp>
    </p:spTree>
    <p:extLst>
      <p:ext uri="{BB962C8B-B14F-4D97-AF65-F5344CB8AC3E}">
        <p14:creationId xmlns:p14="http://schemas.microsoft.com/office/powerpoint/2010/main" val="105304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objects</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3512469" y="358796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77616" y="4087129"/>
            <a:ext cx="3581601" cy="1200487"/>
          </a:xfrm>
          <a:prstGeom prst="wedgeRoundRectCallout">
            <a:avLst>
              <a:gd name="adj1" fmla="val -90701"/>
              <a:gd name="adj2" fmla="val -6815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This second command will have an </a:t>
            </a:r>
            <a:r>
              <a:rPr lang="en-US" sz="2800" dirty="0" smtClean="0">
                <a:solidFill>
                  <a:srgbClr val="0033CC"/>
                </a:solidFill>
              </a:rPr>
              <a:t>output.</a:t>
            </a:r>
            <a:endParaRPr lang="en-US" sz="2800" dirty="0">
              <a:solidFill>
                <a:srgbClr val="0033CC"/>
              </a:solidFill>
            </a:endParaRPr>
          </a:p>
        </p:txBody>
      </p:sp>
    </p:spTree>
    <p:extLst>
      <p:ext uri="{BB962C8B-B14F-4D97-AF65-F5344CB8AC3E}">
        <p14:creationId xmlns:p14="http://schemas.microsoft.com/office/powerpoint/2010/main" val="382458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0" y="1588169"/>
            <a:ext cx="972943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objects</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21777" y="425751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663865" y="4363074"/>
            <a:ext cx="3790950" cy="818526"/>
          </a:xfrm>
          <a:prstGeom prst="wedgeRoundRectCallout">
            <a:avLst>
              <a:gd name="adj1" fmla="val -118339"/>
              <a:gd name="adj2" fmla="val -8469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And here is that </a:t>
            </a:r>
            <a:r>
              <a:rPr lang="en-US" sz="2800" dirty="0" smtClean="0">
                <a:solidFill>
                  <a:srgbClr val="0033CC"/>
                </a:solidFill>
              </a:rPr>
              <a:t>output.</a:t>
            </a:r>
            <a:endParaRPr lang="en-US" sz="2800" dirty="0">
              <a:solidFill>
                <a:srgbClr val="0033CC"/>
              </a:solidFill>
            </a:endParaRPr>
          </a:p>
        </p:txBody>
      </p:sp>
    </p:spTree>
    <p:extLst>
      <p:ext uri="{BB962C8B-B14F-4D97-AF65-F5344CB8AC3E}">
        <p14:creationId xmlns:p14="http://schemas.microsoft.com/office/powerpoint/2010/main" val="24996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186" y="2854872"/>
            <a:ext cx="3810000" cy="3810000"/>
          </a:xfrm>
          <a:prstGeom prst="rect">
            <a:avLst/>
          </a:prstGeom>
        </p:spPr>
      </p:pic>
      <p:sp>
        <p:nvSpPr>
          <p:cNvPr id="4" name="Title 1"/>
          <p:cNvSpPr txBox="1">
            <a:spLocks/>
          </p:cNvSpPr>
          <p:nvPr/>
        </p:nvSpPr>
        <p:spPr>
          <a:xfrm>
            <a:off x="0" y="90806"/>
            <a:ext cx="9729788" cy="26622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rgbClr val="2E75B6"/>
                </a:solidFill>
                <a:latin typeface="Times New Roman" panose="02020603050405020304" pitchFamily="18" charset="0"/>
                <a:cs typeface="Times New Roman" panose="02020603050405020304" pitchFamily="18" charset="0"/>
              </a:rPr>
              <a:t>So </a:t>
            </a:r>
            <a:r>
              <a:rPr lang="en-US" sz="7200" b="1" dirty="0" smtClean="0">
                <a:solidFill>
                  <a:srgbClr val="2E75B6"/>
                </a:solidFill>
                <a:latin typeface="Times New Roman" panose="02020603050405020304" pitchFamily="18" charset="0"/>
                <a:cs typeface="Times New Roman" panose="02020603050405020304" pitchFamily="18" charset="0"/>
              </a:rPr>
              <a:t>how is Python </a:t>
            </a:r>
            <a:r>
              <a:rPr lang="en-US" sz="7200" b="1" dirty="0" smtClean="0">
                <a:solidFill>
                  <a:srgbClr val="FF0000"/>
                </a:solidFill>
                <a:latin typeface="Times New Roman" panose="02020603050405020304" pitchFamily="18" charset="0"/>
                <a:cs typeface="Times New Roman" panose="02020603050405020304" pitchFamily="18" charset="0"/>
              </a:rPr>
              <a:t>syntax</a:t>
            </a:r>
            <a:r>
              <a:rPr lang="en-US" sz="7200" b="1" dirty="0" smtClean="0">
                <a:solidFill>
                  <a:srgbClr val="2E75B6"/>
                </a:solidFill>
                <a:latin typeface="Times New Roman" panose="02020603050405020304" pitchFamily="18" charset="0"/>
                <a:cs typeface="Times New Roman" panose="02020603050405020304" pitchFamily="18" charset="0"/>
              </a:rPr>
              <a:t> different than C?</a:t>
            </a:r>
            <a:endParaRPr lang="en-US" sz="7200" b="1" dirty="0">
              <a:solidFill>
                <a:srgbClr val="2E75B6"/>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1122853" y="3252921"/>
            <a:ext cx="2613716" cy="3013902"/>
          </a:xfrm>
          <a:prstGeom prst="rect">
            <a:avLst/>
          </a:prstGeom>
        </p:spPr>
      </p:pic>
      <p:sp>
        <p:nvSpPr>
          <p:cNvPr id="6" name="Title 1"/>
          <p:cNvSpPr txBox="1">
            <a:spLocks/>
          </p:cNvSpPr>
          <p:nvPr/>
        </p:nvSpPr>
        <p:spPr>
          <a:xfrm>
            <a:off x="4181213" y="4267695"/>
            <a:ext cx="1367362" cy="9843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smtClean="0">
                <a:solidFill>
                  <a:srgbClr val="2E75B6"/>
                </a:solidFill>
                <a:latin typeface="Times New Roman" panose="02020603050405020304" pitchFamily="18" charset="0"/>
                <a:cs typeface="Times New Roman" panose="02020603050405020304" pitchFamily="18" charset="0"/>
              </a:rPr>
              <a:t>vs</a:t>
            </a:r>
            <a:endParaRPr lang="en-US" sz="7200" b="1" dirty="0">
              <a:solidFill>
                <a:srgbClr val="2E75B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66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4184081" y="425751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913099" y="4747114"/>
            <a:ext cx="6477000" cy="1259804"/>
          </a:xfrm>
          <a:prstGeom prst="wedgeRoundRectCallout">
            <a:avLst>
              <a:gd name="adj1" fmla="val -70137"/>
              <a:gd name="adj2" fmla="val -6863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Our third command is a for-loop (of </a:t>
            </a:r>
            <a:r>
              <a:rPr lang="en-US" sz="2800" dirty="0" smtClean="0">
                <a:solidFill>
                  <a:srgbClr val="0033CC"/>
                </a:solidFill>
              </a:rPr>
              <a:t>the</a:t>
            </a:r>
            <a:br>
              <a:rPr lang="en-US" sz="2800" dirty="0" smtClean="0">
                <a:solidFill>
                  <a:srgbClr val="0033CC"/>
                </a:solidFill>
              </a:rPr>
            </a:br>
            <a:r>
              <a:rPr lang="en-US" sz="2800" dirty="0" smtClean="0">
                <a:solidFill>
                  <a:srgbClr val="0033CC"/>
                </a:solidFill>
              </a:rPr>
              <a:t>numbers </a:t>
            </a:r>
            <a:r>
              <a:rPr lang="en-US" sz="2800" dirty="0">
                <a:solidFill>
                  <a:srgbClr val="0033CC"/>
                </a:solidFill>
              </a:rPr>
              <a:t>in the range up to 3 (</a:t>
            </a:r>
            <a:r>
              <a:rPr lang="en-US" sz="2800" i="1" dirty="0">
                <a:solidFill>
                  <a:srgbClr val="0033CC"/>
                </a:solidFill>
              </a:rPr>
              <a:t>i.e.</a:t>
            </a:r>
            <a:r>
              <a:rPr lang="en-US" sz="2800" dirty="0">
                <a:solidFill>
                  <a:srgbClr val="0033CC"/>
                </a:solidFill>
              </a:rPr>
              <a:t> 0, </a:t>
            </a:r>
            <a:r>
              <a:rPr lang="en-US" sz="2800" dirty="0" smtClean="0">
                <a:solidFill>
                  <a:srgbClr val="0033CC"/>
                </a:solidFill>
              </a:rPr>
              <a:t>1 &amp; </a:t>
            </a:r>
            <a:r>
              <a:rPr lang="en-US" sz="2800" dirty="0">
                <a:solidFill>
                  <a:srgbClr val="0033CC"/>
                </a:solidFill>
              </a:rPr>
              <a:t>2)).</a:t>
            </a:r>
          </a:p>
        </p:txBody>
      </p:sp>
    </p:spTree>
    <p:extLst>
      <p:ext uri="{BB962C8B-B14F-4D97-AF65-F5344CB8AC3E}">
        <p14:creationId xmlns:p14="http://schemas.microsoft.com/office/powerpoint/2010/main" val="211413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02729" y="45813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027583" y="4996528"/>
            <a:ext cx="7531407" cy="1503663"/>
          </a:xfrm>
          <a:prstGeom prst="wedgeRoundRectCallout">
            <a:avLst>
              <a:gd name="adj1" fmla="val -66353"/>
              <a:gd name="adj2" fmla="val -5673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The prompt has changed now. </a:t>
            </a:r>
            <a:r>
              <a:rPr lang="en-US" sz="2800" dirty="0" smtClean="0">
                <a:solidFill>
                  <a:srgbClr val="0033CC"/>
                </a:solidFill>
              </a:rPr>
              <a:t>The </a:t>
            </a:r>
            <a:r>
              <a:rPr lang="en-US" sz="2800" dirty="0">
                <a:solidFill>
                  <a:srgbClr val="0033CC"/>
                </a:solidFill>
              </a:rPr>
              <a:t>“…” indicates that </a:t>
            </a:r>
            <a:r>
              <a:rPr lang="en-US" sz="2800" dirty="0" smtClean="0">
                <a:solidFill>
                  <a:srgbClr val="0033CC"/>
                </a:solidFill>
              </a:rPr>
              <a:t>Python </a:t>
            </a:r>
            <a:r>
              <a:rPr lang="en-US" sz="2800" dirty="0">
                <a:solidFill>
                  <a:srgbClr val="0033CC"/>
                </a:solidFill>
              </a:rPr>
              <a:t>is waiting for more information. </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That is </a:t>
            </a:r>
            <a:r>
              <a:rPr lang="en-US" sz="2800" dirty="0">
                <a:solidFill>
                  <a:srgbClr val="0033CC"/>
                </a:solidFill>
              </a:rPr>
              <a:t>because our loop doesn’t have a body yet.</a:t>
            </a:r>
          </a:p>
        </p:txBody>
      </p:sp>
    </p:spTree>
    <p:extLst>
      <p:ext uri="{BB962C8B-B14F-4D97-AF65-F5344CB8AC3E}">
        <p14:creationId xmlns:p14="http://schemas.microsoft.com/office/powerpoint/2010/main" val="25292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3171787" y="4591999"/>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221516" y="5013505"/>
            <a:ext cx="3184615" cy="1133011"/>
          </a:xfrm>
          <a:prstGeom prst="wedgeRoundRectCallout">
            <a:avLst>
              <a:gd name="adj1" fmla="val -73915"/>
              <a:gd name="adj2" fmla="val -611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will print these 3 numbers.</a:t>
            </a:r>
          </a:p>
        </p:txBody>
      </p:sp>
      <p:sp>
        <p:nvSpPr>
          <p:cNvPr id="9" name="Rounded Rectangular Callout 8"/>
          <p:cNvSpPr/>
          <p:nvPr/>
        </p:nvSpPr>
        <p:spPr>
          <a:xfrm>
            <a:off x="726844" y="5229703"/>
            <a:ext cx="3427714" cy="1133011"/>
          </a:xfrm>
          <a:prstGeom prst="wedgeRoundRectCallout">
            <a:avLst>
              <a:gd name="adj1" fmla="val -35520"/>
              <a:gd name="adj2" fmla="val -8464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800" dirty="0">
                <a:solidFill>
                  <a:srgbClr val="0033CC"/>
                </a:solidFill>
              </a:rPr>
              <a:t>This indentation </a:t>
            </a:r>
            <a:r>
              <a:rPr lang="en-US" sz="2800" dirty="0" smtClean="0">
                <a:solidFill>
                  <a:srgbClr val="0033CC"/>
                </a:solidFill>
              </a:rPr>
              <a:t>(</a:t>
            </a:r>
            <a:r>
              <a:rPr lang="zh-TW" altLang="en-US" sz="2800" dirty="0">
                <a:solidFill>
                  <a:srgbClr val="0033CC"/>
                </a:solidFill>
              </a:rPr>
              <a:t>縮排</a:t>
            </a:r>
            <a:r>
              <a:rPr lang="en-US" sz="2800" dirty="0" smtClean="0">
                <a:solidFill>
                  <a:srgbClr val="0033CC"/>
                </a:solidFill>
              </a:rPr>
              <a:t>)</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 </a:t>
            </a:r>
            <a:r>
              <a:rPr lang="en-US" sz="2800" dirty="0">
                <a:solidFill>
                  <a:srgbClr val="0033CC"/>
                </a:solidFill>
              </a:rPr>
              <a:t>was necessary.</a:t>
            </a:r>
          </a:p>
        </p:txBody>
      </p:sp>
      <p:sp>
        <p:nvSpPr>
          <p:cNvPr id="12" name="Rounded Rectangular Callout 11"/>
          <p:cNvSpPr/>
          <p:nvPr/>
        </p:nvSpPr>
        <p:spPr>
          <a:xfrm>
            <a:off x="4021616" y="5013505"/>
            <a:ext cx="3184615" cy="1133011"/>
          </a:xfrm>
          <a:prstGeom prst="wedgeRoundRectCallout">
            <a:avLst>
              <a:gd name="adj1" fmla="val -73915"/>
              <a:gd name="adj2" fmla="val -611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Now, let’s hit “enter”.</a:t>
            </a:r>
          </a:p>
        </p:txBody>
      </p:sp>
    </p:spTree>
    <p:extLst>
      <p:ext uri="{BB962C8B-B14F-4D97-AF65-F5344CB8AC3E}">
        <p14:creationId xmlns:p14="http://schemas.microsoft.com/office/powerpoint/2010/main" val="50346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7" y="48982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100782" y="4898268"/>
            <a:ext cx="7458208" cy="1826382"/>
          </a:xfrm>
          <a:prstGeom prst="wedgeRoundRectCallout">
            <a:avLst>
              <a:gd name="adj1" fmla="val -62957"/>
              <a:gd name="adj2" fmla="val -4154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Although my loop body is done, Python doesn’t know that it is. </a:t>
            </a:r>
            <a:r>
              <a:rPr lang="en-US" sz="2800" dirty="0" smtClean="0">
                <a:solidFill>
                  <a:srgbClr val="0033CC"/>
                </a:solidFill>
              </a:rPr>
              <a:t>This </a:t>
            </a:r>
            <a:r>
              <a:rPr lang="en-US" sz="2800" dirty="0">
                <a:solidFill>
                  <a:srgbClr val="0033CC"/>
                </a:solidFill>
              </a:rPr>
              <a:t>is because loop bodies can be any length. We therefore </a:t>
            </a:r>
            <a:r>
              <a:rPr lang="en-US" sz="2800" dirty="0" smtClean="0">
                <a:solidFill>
                  <a:srgbClr val="FF0000"/>
                </a:solidFill>
              </a:rPr>
              <a:t>enter </a:t>
            </a:r>
            <a:r>
              <a:rPr lang="en-US" sz="2800" dirty="0">
                <a:solidFill>
                  <a:srgbClr val="FF0000"/>
                </a:solidFill>
              </a:rPr>
              <a:t>an empty line</a:t>
            </a:r>
            <a:r>
              <a:rPr lang="en-US" sz="2800" dirty="0">
                <a:solidFill>
                  <a:srgbClr val="0033CC"/>
                </a:solidFill>
              </a:rPr>
              <a:t>, </a:t>
            </a:r>
            <a:r>
              <a:rPr lang="en-US" sz="2800" dirty="0" smtClean="0">
                <a:solidFill>
                  <a:srgbClr val="0033CC"/>
                </a:solidFill>
              </a:rPr>
              <a:t>to </a:t>
            </a:r>
            <a:r>
              <a:rPr lang="en-US" sz="2800" dirty="0">
                <a:solidFill>
                  <a:srgbClr val="0033CC"/>
                </a:solidFill>
              </a:rPr>
              <a:t>let Python know that the loop is finished.</a:t>
            </a:r>
          </a:p>
        </p:txBody>
      </p:sp>
    </p:spTree>
    <p:extLst>
      <p:ext uri="{BB962C8B-B14F-4D97-AF65-F5344CB8AC3E}">
        <p14:creationId xmlns:p14="http://schemas.microsoft.com/office/powerpoint/2010/main" val="249230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7"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330291" y="4838700"/>
            <a:ext cx="48501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Now Python </a:t>
            </a:r>
            <a:r>
              <a:rPr lang="en-US" sz="2800" dirty="0" smtClean="0">
                <a:solidFill>
                  <a:srgbClr val="0033CC"/>
                </a:solidFill>
              </a:rPr>
              <a:t>could </a:t>
            </a:r>
            <a:r>
              <a:rPr lang="en-US" sz="2800" dirty="0">
                <a:solidFill>
                  <a:srgbClr val="0033CC"/>
                </a:solidFill>
              </a:rPr>
              <a:t>run the loop.</a:t>
            </a:r>
          </a:p>
        </p:txBody>
      </p:sp>
    </p:spTree>
    <p:extLst>
      <p:ext uri="{BB962C8B-B14F-4D97-AF65-F5344CB8AC3E}">
        <p14:creationId xmlns:p14="http://schemas.microsoft.com/office/powerpoint/2010/main" val="313913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8"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092292" y="5560646"/>
            <a:ext cx="54978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Now that we are done, how to end the interactive session? Hit Ctrl-D.</a:t>
            </a:r>
          </a:p>
        </p:txBody>
      </p:sp>
      <p:sp>
        <p:nvSpPr>
          <p:cNvPr id="9" name="Rounded Rectangular Callout 8"/>
          <p:cNvSpPr/>
          <p:nvPr/>
        </p:nvSpPr>
        <p:spPr>
          <a:xfrm>
            <a:off x="3330292" y="4838700"/>
            <a:ext cx="48501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Now Python </a:t>
            </a:r>
            <a:r>
              <a:rPr lang="en-US" sz="2800" dirty="0" smtClean="0">
                <a:solidFill>
                  <a:srgbClr val="0033CC"/>
                </a:solidFill>
              </a:rPr>
              <a:t>could </a:t>
            </a:r>
            <a:r>
              <a:rPr lang="en-US" sz="2800" dirty="0">
                <a:solidFill>
                  <a:srgbClr val="0033CC"/>
                </a:solidFill>
              </a:rPr>
              <a:t>run the loop.</a:t>
            </a:r>
          </a:p>
        </p:txBody>
      </p:sp>
    </p:spTree>
    <p:extLst>
      <p:ext uri="{BB962C8B-B14F-4D97-AF65-F5344CB8AC3E}">
        <p14:creationId xmlns:p14="http://schemas.microsoft.com/office/powerpoint/2010/main" val="67203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xit" presetSubtype="10" fill="hold" grpId="1" nodeType="withEffect">
                                  <p:stCondLst>
                                    <p:cond delay="0"/>
                                  </p:stCondLst>
                                  <p:childTnLst>
                                    <p:animEffect transition="out" filter="randombar(horizontal)">
                                      <p:cBhvr>
                                        <p:cTn id="8" dur="500"/>
                                        <p:tgtEl>
                                          <p:spTgt spid="9"/>
                                        </p:tgtEl>
                                      </p:cBhvr>
                                    </p:animEffect>
                                    <p:set>
                                      <p:cBhvr>
                                        <p:cTn id="9" dur="1" fill="hold">
                                          <p:stCondLst>
                                            <p:cond delay="4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1" nodeType="clickEffect">
                                  <p:stCondLst>
                                    <p:cond delay="0"/>
                                  </p:stCondLst>
                                  <p:childTnLst>
                                    <p:animEffect transition="out" filter="randombar(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44" y="1588169"/>
            <a:ext cx="972944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a:t>
            </a:r>
          </a:p>
        </p:txBody>
      </p:sp>
      <p:cxnSp>
        <p:nvCxnSpPr>
          <p:cNvPr id="3" name="Straight Connector 2"/>
          <p:cNvCxnSpPr/>
          <p:nvPr/>
        </p:nvCxnSpPr>
        <p:spPr>
          <a:xfrm>
            <a:off x="683976"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815453" y="5560646"/>
            <a:ext cx="4171760" cy="855296"/>
          </a:xfrm>
          <a:prstGeom prst="wedgeRoundRectCallout">
            <a:avLst>
              <a:gd name="adj1" fmla="val -99028"/>
              <a:gd name="adj2" fmla="val 4523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Python is done. We’re back to the UNIX prompt.</a:t>
            </a:r>
          </a:p>
        </p:txBody>
      </p:sp>
    </p:spTree>
    <p:extLst>
      <p:ext uri="{BB962C8B-B14F-4D97-AF65-F5344CB8AC3E}">
        <p14:creationId xmlns:p14="http://schemas.microsoft.com/office/powerpoint/2010/main" val="19608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4" presetClass="entr" presetSubtype="1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tx1"/>
                </a:solidFill>
                <a:latin typeface="Lucida Console" panose="020B0609040504020204" pitchFamily="49" charset="0"/>
                <a:cs typeface="Consolas" panose="020B0609020204030204" pitchFamily="49" charset="0"/>
              </a:rPr>
              <a:t>&gt;&gt;&gt; a</a:t>
            </a:r>
          </a:p>
          <a:p>
            <a:r>
              <a:rPr lang="en-US" sz="2200" dirty="0" smtClean="0">
                <a:solidFill>
                  <a:schemeClr val="tx1"/>
                </a:solidFill>
                <a:latin typeface="Lucida Console" panose="020B0609040504020204" pitchFamily="49" charset="0"/>
                <a:cs typeface="Consolas" panose="020B0609020204030204" pitchFamily="49" charset="0"/>
              </a:rPr>
              <a:t>2</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smtClean="0">
                <a:solidFill>
                  <a:schemeClr val="tx1"/>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356766" y="32556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580163" y="3165886"/>
            <a:ext cx="3990251" cy="904459"/>
          </a:xfrm>
          <a:prstGeom prst="wedgeRoundRectCallout">
            <a:avLst>
              <a:gd name="adj1" fmla="val -77021"/>
              <a:gd name="adj2" fmla="val -2247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Here we define three variables on one line.</a:t>
            </a:r>
            <a:endParaRPr lang="en-US" sz="2800" dirty="0">
              <a:solidFill>
                <a:srgbClr val="0033CC"/>
              </a:solidFill>
            </a:endParaRPr>
          </a:p>
        </p:txBody>
      </p:sp>
    </p:spTree>
    <p:extLst>
      <p:ext uri="{BB962C8B-B14F-4D97-AF65-F5344CB8AC3E}">
        <p14:creationId xmlns:p14="http://schemas.microsoft.com/office/powerpoint/2010/main" val="58777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tx1"/>
                </a:solidFill>
                <a:latin typeface="Lucida Console" panose="020B0609040504020204" pitchFamily="49" charset="0"/>
                <a:cs typeface="Consolas" panose="020B0609020204030204" pitchFamily="49" charset="0"/>
              </a:rPr>
              <a:t>2</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smtClean="0">
                <a:solidFill>
                  <a:schemeClr val="tx1"/>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1659207"/>
          </a:xfrm>
          <a:prstGeom prst="wedgeRoundRectCallout">
            <a:avLst>
              <a:gd name="adj1" fmla="val -127968"/>
              <a:gd name="adj2" fmla="val -1638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What is this? It’s not a normal command such as you would expect to see in a program.</a:t>
            </a:r>
            <a:endParaRPr lang="en-US" sz="2800" dirty="0">
              <a:solidFill>
                <a:srgbClr val="0033CC"/>
              </a:solidFill>
            </a:endParaRPr>
          </a:p>
        </p:txBody>
      </p:sp>
      <p:cxnSp>
        <p:nvCxnSpPr>
          <p:cNvPr id="9" name="Straight Connector 8"/>
          <p:cNvCxnSpPr/>
          <p:nvPr/>
        </p:nvCxnSpPr>
        <p:spPr>
          <a:xfrm>
            <a:off x="1370123" y="358770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2336843"/>
          </a:xfrm>
          <a:prstGeom prst="wedgeRoundRectCallout">
            <a:avLst>
              <a:gd name="adj1" fmla="val -145155"/>
              <a:gd name="adj2" fmla="val -1218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Oh. It seem it is a kind </a:t>
            </a:r>
            <a:br>
              <a:rPr lang="en-US" sz="2800" dirty="0" smtClean="0">
                <a:solidFill>
                  <a:srgbClr val="0033CC"/>
                </a:solidFill>
              </a:rPr>
            </a:br>
            <a:r>
              <a:rPr lang="en-US" sz="2800" dirty="0" smtClean="0">
                <a:solidFill>
                  <a:srgbClr val="0033CC"/>
                </a:solidFill>
              </a:rPr>
              <a:t>of display statement, similar to print().</a:t>
            </a:r>
          </a:p>
          <a:p>
            <a:pPr algn="ctr">
              <a:lnSpc>
                <a:spcPct val="85000"/>
              </a:lnSpc>
            </a:pPr>
            <a:r>
              <a:rPr lang="en-US" sz="2800" dirty="0" smtClean="0">
                <a:solidFill>
                  <a:srgbClr val="0033CC"/>
                </a:solidFill>
              </a:rPr>
              <a:t>It is clearly a feature that exists because of the interactive mode.</a:t>
            </a:r>
            <a:endParaRPr lang="en-US" sz="2800" dirty="0">
              <a:solidFill>
                <a:srgbClr val="0033CC"/>
              </a:solidFill>
            </a:endParaRPr>
          </a:p>
        </p:txBody>
      </p:sp>
      <p:cxnSp>
        <p:nvCxnSpPr>
          <p:cNvPr id="10" name="Straight Connector 9"/>
          <p:cNvCxnSpPr/>
          <p:nvPr/>
        </p:nvCxnSpPr>
        <p:spPr>
          <a:xfrm>
            <a:off x="1097981" y="425445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143000"/>
            <a:ext cx="9729787" cy="5715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5" lvl="1" indent="0">
              <a:spcBef>
                <a:spcPts val="0"/>
              </a:spcBef>
              <a:buNone/>
            </a:pPr>
            <a:r>
              <a:rPr lang="en-US" altLang="en-US" sz="4400" dirty="0" smtClean="0">
                <a:solidFill>
                  <a:sysClr val="windowText" lastClr="000000"/>
                </a:solidFill>
              </a:rPr>
              <a:t>The syntax of:</a:t>
            </a:r>
          </a:p>
          <a:p>
            <a:pPr marL="568325" lvl="1" indent="-395288">
              <a:spcBef>
                <a:spcPts val="0"/>
              </a:spcBef>
            </a:pPr>
            <a:r>
              <a:rPr lang="en-US" altLang="en-US" sz="4000" dirty="0" smtClean="0">
                <a:solidFill>
                  <a:sysClr val="windowText" lastClr="000000"/>
                </a:solidFill>
              </a:rPr>
              <a:t>Comments</a:t>
            </a:r>
          </a:p>
          <a:p>
            <a:pPr marL="568325" lvl="1" indent="-395288">
              <a:spcBef>
                <a:spcPts val="0"/>
              </a:spcBef>
            </a:pPr>
            <a:r>
              <a:rPr lang="en-US" altLang="en-US" sz="4000" dirty="0">
                <a:solidFill>
                  <a:sysClr val="windowText" lastClr="000000"/>
                </a:solidFill>
              </a:rPr>
              <a:t>Separating </a:t>
            </a:r>
            <a:r>
              <a:rPr lang="en-US" altLang="en-US" sz="4000" dirty="0" smtClean="0">
                <a:solidFill>
                  <a:sysClr val="windowText" lastClr="000000"/>
                </a:solidFill>
              </a:rPr>
              <a:t>statements</a:t>
            </a:r>
          </a:p>
          <a:p>
            <a:pPr marL="568325" lvl="1" indent="-395288">
              <a:spcBef>
                <a:spcPts val="0"/>
              </a:spcBef>
            </a:pPr>
            <a:r>
              <a:rPr lang="en-US" altLang="en-US" sz="4000" dirty="0">
                <a:solidFill>
                  <a:sysClr val="windowText" lastClr="000000"/>
                </a:solidFill>
              </a:rPr>
              <a:t>M</a:t>
            </a:r>
            <a:r>
              <a:rPr lang="en-US" altLang="en-US" sz="4000" dirty="0" smtClean="0">
                <a:solidFill>
                  <a:sysClr val="windowText" lastClr="000000"/>
                </a:solidFill>
              </a:rPr>
              <a:t>ulti-statement </a:t>
            </a:r>
            <a:r>
              <a:rPr lang="en-US" altLang="en-US" sz="4000" dirty="0">
                <a:solidFill>
                  <a:sysClr val="windowText" lastClr="000000"/>
                </a:solidFill>
              </a:rPr>
              <a:t>code blocks</a:t>
            </a:r>
          </a:p>
          <a:p>
            <a:pPr marL="568325" lvl="1" indent="-395288">
              <a:spcBef>
                <a:spcPts val="0"/>
              </a:spcBef>
            </a:pPr>
            <a:r>
              <a:rPr lang="en-US" altLang="en-US" sz="4000" dirty="0" smtClean="0">
                <a:solidFill>
                  <a:sysClr val="windowText" lastClr="000000"/>
                </a:solidFill>
              </a:rPr>
              <a:t>Multi-line </a:t>
            </a:r>
            <a:r>
              <a:rPr lang="en-US" altLang="en-US" sz="4000" dirty="0">
                <a:solidFill>
                  <a:sysClr val="windowText" lastClr="000000"/>
                </a:solidFill>
              </a:rPr>
              <a:t>statements</a:t>
            </a:r>
          </a:p>
          <a:p>
            <a:pPr marL="568325" lvl="1" indent="-395288">
              <a:spcBef>
                <a:spcPts val="0"/>
              </a:spcBef>
            </a:pPr>
            <a:r>
              <a:rPr lang="en-US" altLang="en-US" sz="4000" dirty="0">
                <a:solidFill>
                  <a:sysClr val="windowText" lastClr="000000"/>
                </a:solidFill>
              </a:rPr>
              <a:t>Variable (identifier) names</a:t>
            </a:r>
          </a:p>
          <a:p>
            <a:pPr marL="344488" lvl="1" indent="-227013">
              <a:spcBef>
                <a:spcPts val="0"/>
              </a:spcBef>
            </a:pPr>
            <a:endParaRPr lang="en-US" altLang="en-US" sz="4000" dirty="0" smtClean="0">
              <a:solidFill>
                <a:sysClr val="windowText" lastClr="000000"/>
              </a:solidFill>
            </a:endParaRPr>
          </a:p>
          <a:p>
            <a:pPr marL="344488" lvl="1" indent="-227013">
              <a:spcBef>
                <a:spcPts val="0"/>
              </a:spcBef>
            </a:pPr>
            <a:endParaRPr lang="en-US" altLang="en-US" sz="2800" dirty="0" smtClean="0">
              <a:solidFill>
                <a:sysClr val="windowText" lastClr="000000"/>
              </a:solidFill>
            </a:endParaRPr>
          </a:p>
          <a:p>
            <a:pPr marL="344488" lvl="1" indent="-227013">
              <a:spcBef>
                <a:spcPts val="0"/>
              </a:spcBef>
            </a:pPr>
            <a:endParaRPr lang="en-US" altLang="en-US" sz="2800" dirty="0">
              <a:solidFill>
                <a:sysClr val="windowText" lastClr="000000"/>
              </a:solidFill>
            </a:endParaRPr>
          </a:p>
        </p:txBody>
      </p:sp>
      <p:grpSp>
        <p:nvGrpSpPr>
          <p:cNvPr id="11" name="Group 10"/>
          <p:cNvGrpSpPr/>
          <p:nvPr/>
        </p:nvGrpSpPr>
        <p:grpSpPr>
          <a:xfrm>
            <a:off x="0" y="-21265"/>
            <a:ext cx="9729788" cy="1164266"/>
            <a:chOff x="0" y="-21265"/>
            <a:chExt cx="9729788" cy="1164266"/>
          </a:xfrm>
        </p:grpSpPr>
        <p:sp>
          <p:nvSpPr>
            <p:cNvPr id="6" name="Title 1"/>
            <p:cNvSpPr txBox="1">
              <a:spLocks/>
            </p:cNvSpPr>
            <p:nvPr/>
          </p:nvSpPr>
          <p:spPr>
            <a:xfrm>
              <a:off x="0" y="1"/>
              <a:ext cx="9729788"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37507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1000"/>
                                  </p:stCondLst>
                                  <p:childTnLst>
                                    <p:set>
                                      <p:cBhvr>
                                        <p:cTn id="10"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11" dur="500"/>
                                        <p:tgtEl>
                                          <p:spTgt spid="16">
                                            <p:txEl>
                                              <p:pRg st="2" end="2"/>
                                            </p:txEl>
                                          </p:spTgt>
                                        </p:tgtEl>
                                      </p:cBhvr>
                                    </p:animEffect>
                                  </p:childTnLst>
                                </p:cTn>
                              </p:par>
                            </p:childTnLst>
                          </p:cTn>
                        </p:par>
                        <p:par>
                          <p:cTn id="12" fill="hold">
                            <p:stCondLst>
                              <p:cond delay="2000"/>
                            </p:stCondLst>
                            <p:childTnLst>
                              <p:par>
                                <p:cTn id="13" presetID="14" presetClass="entr" presetSubtype="10" fill="hold" nodeType="afterEffect">
                                  <p:stCondLst>
                                    <p:cond delay="100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15" dur="500"/>
                                        <p:tgtEl>
                                          <p:spTgt spid="16">
                                            <p:txEl>
                                              <p:pRg st="3" end="3"/>
                                            </p:txEl>
                                          </p:spTgt>
                                        </p:tgtEl>
                                      </p:cBhvr>
                                    </p:animEffect>
                                  </p:childTnLst>
                                </p:cTn>
                              </p:par>
                            </p:childTnLst>
                          </p:cTn>
                        </p:par>
                        <p:par>
                          <p:cTn id="16" fill="hold">
                            <p:stCondLst>
                              <p:cond delay="3500"/>
                            </p:stCondLst>
                            <p:childTnLst>
                              <p:par>
                                <p:cTn id="17" presetID="14" presetClass="entr" presetSubtype="10" fill="hold" nodeType="afterEffect">
                                  <p:stCondLst>
                                    <p:cond delay="100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randombar(horizontal)">
                                      <p:cBhvr>
                                        <p:cTn id="19" dur="500"/>
                                        <p:tgtEl>
                                          <p:spTgt spid="16">
                                            <p:txEl>
                                              <p:pRg st="4" end="4"/>
                                            </p:txEl>
                                          </p:spTgt>
                                        </p:tgtEl>
                                      </p:cBhvr>
                                    </p:animEffect>
                                  </p:childTnLst>
                                </p:cTn>
                              </p:par>
                            </p:childTnLst>
                          </p:cTn>
                        </p:par>
                        <p:par>
                          <p:cTn id="20" fill="hold">
                            <p:stCondLst>
                              <p:cond delay="5000"/>
                            </p:stCondLst>
                            <p:childTnLst>
                              <p:par>
                                <p:cTn id="21" presetID="14" presetClass="entr" presetSubtype="10" fill="hold" nodeType="afterEffect">
                                  <p:stCondLst>
                                    <p:cond delay="1000"/>
                                  </p:stCondLst>
                                  <p:childTnLst>
                                    <p:set>
                                      <p:cBhvr>
                                        <p:cTn id="22" dur="1" fill="hold">
                                          <p:stCondLst>
                                            <p:cond delay="0"/>
                                          </p:stCondLst>
                                        </p:cTn>
                                        <p:tgtEl>
                                          <p:spTgt spid="16">
                                            <p:txEl>
                                              <p:pRg st="5" end="5"/>
                                            </p:txEl>
                                          </p:spTgt>
                                        </p:tgtEl>
                                        <p:attrNameLst>
                                          <p:attrName>style.visibility</p:attrName>
                                        </p:attrNameLst>
                                      </p:cBhvr>
                                      <p:to>
                                        <p:strVal val="visible"/>
                                      </p:to>
                                    </p:set>
                                    <p:animEffect transition="in" filter="randombar(horizontal)">
                                      <p:cBhvr>
                                        <p:cTn id="23"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035257"/>
            <a:ext cx="4399531" cy="1094014"/>
          </a:xfrm>
          <a:prstGeom prst="wedgeRoundRectCallout">
            <a:avLst>
              <a:gd name="adj1" fmla="val -74362"/>
              <a:gd name="adj2" fmla="val 5904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spc="-50" dirty="0" smtClean="0">
                <a:solidFill>
                  <a:srgbClr val="0033CC"/>
                </a:solidFill>
              </a:rPr>
              <a:t>This displays a complicated </a:t>
            </a:r>
            <a:r>
              <a:rPr lang="en-US" sz="2800" dirty="0" smtClean="0">
                <a:solidFill>
                  <a:srgbClr val="0033CC"/>
                </a:solidFill>
              </a:rPr>
              <a:t>expression (in this case, the quadratic formula).</a:t>
            </a:r>
            <a:endParaRPr lang="en-US" sz="2800" dirty="0">
              <a:solidFill>
                <a:srgbClr val="0033CC"/>
              </a:solidFill>
            </a:endParaRPr>
          </a:p>
        </p:txBody>
      </p:sp>
      <p:cxnSp>
        <p:nvCxnSpPr>
          <p:cNvPr id="12" name="Straight Connector 11"/>
          <p:cNvCxnSpPr/>
          <p:nvPr/>
        </p:nvCxnSpPr>
        <p:spPr>
          <a:xfrm>
            <a:off x="5708081" y="425990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6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904459"/>
          </a:xfrm>
          <a:prstGeom prst="wedgeRoundRectCallout">
            <a:avLst>
              <a:gd name="adj1" fmla="val -138812"/>
              <a:gd name="adj2" fmla="val 12285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It works.</a:t>
            </a:r>
            <a:endParaRPr lang="en-US" sz="2800" dirty="0">
              <a:solidFill>
                <a:srgbClr val="0033CC"/>
              </a:solidFill>
            </a:endParaRPr>
          </a:p>
        </p:txBody>
      </p:sp>
      <p:cxnSp>
        <p:nvCxnSpPr>
          <p:cNvPr id="11" name="Straight Connector 10"/>
          <p:cNvCxnSpPr/>
          <p:nvPr/>
        </p:nvCxnSpPr>
        <p:spPr>
          <a:xfrm>
            <a:off x="1054438" y="492937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5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55670" y="3329172"/>
            <a:ext cx="3990251" cy="2304185"/>
          </a:xfrm>
          <a:prstGeom prst="wedgeRoundRectCallout">
            <a:avLst>
              <a:gd name="adj1" fmla="val -130014"/>
              <a:gd name="adj2" fmla="val 3028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What is this? It is a special variable that holds the previous value or message displayed. </a:t>
            </a:r>
            <a:r>
              <a:rPr lang="en-US" sz="2800" spc="-40" dirty="0" smtClean="0">
                <a:solidFill>
                  <a:srgbClr val="0033CC"/>
                </a:solidFill>
              </a:rPr>
              <a:t>(But this does </a:t>
            </a:r>
            <a:r>
              <a:rPr lang="en-US" sz="2800" b="1" spc="-40" dirty="0" smtClean="0">
                <a:solidFill>
                  <a:srgbClr val="0033CC"/>
                </a:solidFill>
              </a:rPr>
              <a:t>not</a:t>
            </a:r>
            <a:r>
              <a:rPr lang="en-US" sz="2800" spc="-40" dirty="0" smtClean="0">
                <a:solidFill>
                  <a:srgbClr val="0033CC"/>
                </a:solidFill>
              </a:rPr>
              <a:t> include </a:t>
            </a:r>
            <a:r>
              <a:rPr lang="en-US" sz="2800" spc="-50" dirty="0" smtClean="0">
                <a:solidFill>
                  <a:srgbClr val="0033CC"/>
                </a:solidFill>
              </a:rPr>
              <a:t>things that were </a:t>
            </a:r>
            <a:r>
              <a:rPr lang="en-US" sz="2800" b="1" u="sng" spc="-50" dirty="0" smtClean="0">
                <a:solidFill>
                  <a:srgbClr val="0033CC"/>
                </a:solidFill>
              </a:rPr>
              <a:t>print</a:t>
            </a:r>
            <a:r>
              <a:rPr lang="en-US" sz="2800" spc="-50" dirty="0" smtClean="0">
                <a:solidFill>
                  <a:srgbClr val="0033CC"/>
                </a:solidFill>
              </a:rPr>
              <a:t>ed.)</a:t>
            </a:r>
            <a:endParaRPr lang="en-US" sz="2800" spc="-50" dirty="0">
              <a:solidFill>
                <a:srgbClr val="0033CC"/>
              </a:solidFill>
            </a:endParaRPr>
          </a:p>
        </p:txBody>
      </p:sp>
      <p:cxnSp>
        <p:nvCxnSpPr>
          <p:cNvPr id="13" name="Straight Connector 12"/>
          <p:cNvCxnSpPr/>
          <p:nvPr/>
        </p:nvCxnSpPr>
        <p:spPr>
          <a:xfrm>
            <a:off x="1329303" y="4934814"/>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8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4661807"/>
            <a:ext cx="3990251" cy="893493"/>
          </a:xfrm>
          <a:prstGeom prst="wedgeRoundRectCallout">
            <a:avLst>
              <a:gd name="adj1" fmla="val -137584"/>
              <a:gd name="adj2" fmla="val 3143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Yes, the previous displayed value was 3.0</a:t>
            </a:r>
            <a:endParaRPr lang="en-US" sz="2800" dirty="0">
              <a:solidFill>
                <a:srgbClr val="0033CC"/>
              </a:solidFill>
            </a:endParaRPr>
          </a:p>
        </p:txBody>
      </p:sp>
      <p:cxnSp>
        <p:nvCxnSpPr>
          <p:cNvPr id="14" name="Straight Connector 13"/>
          <p:cNvCxnSpPr/>
          <p:nvPr/>
        </p:nvCxnSpPr>
        <p:spPr>
          <a:xfrm>
            <a:off x="1051717" y="555530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5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4"/>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5" name="Straight Connector 14"/>
          <p:cNvCxnSpPr/>
          <p:nvPr/>
        </p:nvCxnSpPr>
        <p:spPr>
          <a:xfrm>
            <a:off x="2004217" y="556074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4580163" y="4661807"/>
            <a:ext cx="3990251" cy="1485900"/>
          </a:xfrm>
          <a:prstGeom prst="wedgeRoundRectCallout">
            <a:avLst>
              <a:gd name="adj1" fmla="val -113849"/>
              <a:gd name="adj2" fmla="val 2348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You can use “_” in an expression, just like you would use any other variable.</a:t>
            </a:r>
            <a:endParaRPr lang="en-US" sz="2800" dirty="0">
              <a:solidFill>
                <a:srgbClr val="0033CC"/>
              </a:solidFill>
            </a:endParaRPr>
          </a:p>
        </p:txBody>
      </p:sp>
    </p:spTree>
    <p:extLst>
      <p:ext uri="{BB962C8B-B14F-4D97-AF65-F5344CB8AC3E}">
        <p14:creationId xmlns:p14="http://schemas.microsoft.com/office/powerpoint/2010/main" val="16568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randombar(horizontal)">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a:t>
            </a:r>
            <a:r>
              <a:rPr lang="en-US" sz="2200" dirty="0">
                <a:solidFill>
                  <a:schemeClr val="tx1"/>
                </a:solidFill>
                <a:latin typeface="Lucida Console" panose="020B0609040504020204" pitchFamily="49" charset="0"/>
                <a:cs typeface="Consolas" panose="020B0609020204030204" pitchFamily="49" charset="0"/>
              </a:rPr>
              <a: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1050332" y="59299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4580163" y="4661806"/>
            <a:ext cx="3990251" cy="1944333"/>
          </a:xfrm>
          <a:prstGeom prst="wedgeRoundRectCallout">
            <a:avLst>
              <a:gd name="adj1" fmla="val -141471"/>
              <a:gd name="adj2" fmla="val 163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But why didn’t it display the answer (6.0)?</a:t>
            </a:r>
            <a:br>
              <a:rPr lang="en-US" sz="2800" dirty="0" smtClean="0">
                <a:solidFill>
                  <a:srgbClr val="0033CC"/>
                </a:solidFill>
              </a:rPr>
            </a:br>
            <a:r>
              <a:rPr lang="en-US" sz="2800" dirty="0" smtClean="0">
                <a:solidFill>
                  <a:srgbClr val="0033CC"/>
                </a:solidFill>
              </a:rPr>
              <a:t>It is because this was an assignment statement, not a display command.</a:t>
            </a:r>
            <a:endParaRPr lang="en-US" sz="2800" dirty="0">
              <a:solidFill>
                <a:srgbClr val="0033CC"/>
              </a:solidFill>
            </a:endParaRPr>
          </a:p>
        </p:txBody>
      </p:sp>
    </p:spTree>
    <p:extLst>
      <p:ext uri="{BB962C8B-B14F-4D97-AF65-F5344CB8AC3E}">
        <p14:creationId xmlns:p14="http://schemas.microsoft.com/office/powerpoint/2010/main" val="90482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7" name="Straight Connector 16"/>
          <p:cNvCxnSpPr/>
          <p:nvPr/>
        </p:nvCxnSpPr>
        <p:spPr>
          <a:xfrm>
            <a:off x="1676262" y="593541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4612820" y="3788229"/>
            <a:ext cx="4212773" cy="3004457"/>
          </a:xfrm>
          <a:prstGeom prst="wedgeRoundRectCallout">
            <a:avLst>
              <a:gd name="adj1" fmla="val -119869"/>
              <a:gd name="adj2" fmla="val 2616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5000"/>
              </a:lnSpc>
            </a:pPr>
            <a:r>
              <a:rPr lang="en-US" sz="2800" dirty="0" smtClean="0">
                <a:solidFill>
                  <a:srgbClr val="0033CC"/>
                </a:solidFill>
              </a:rPr>
              <a:t>Although nothing had displayed, something did </a:t>
            </a:r>
            <a:r>
              <a:rPr lang="en-US" sz="2800" spc="-20" dirty="0" smtClean="0">
                <a:solidFill>
                  <a:srgbClr val="0033CC"/>
                </a:solidFill>
              </a:rPr>
              <a:t>happen: x got assigned 6.0.</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And, since the previous command didn’t display anything, the previously displayed value is still 3.0. </a:t>
            </a:r>
            <a:br>
              <a:rPr lang="en-US" sz="2800" dirty="0" smtClean="0">
                <a:solidFill>
                  <a:srgbClr val="0033CC"/>
                </a:solidFill>
              </a:rPr>
            </a:br>
            <a:r>
              <a:rPr lang="en-US" sz="2800" dirty="0" smtClean="0">
                <a:solidFill>
                  <a:srgbClr val="0033CC"/>
                </a:solidFill>
              </a:rPr>
              <a:t>So what will this line do?</a:t>
            </a:r>
            <a:endParaRPr lang="en-US" sz="2800" dirty="0">
              <a:solidFill>
                <a:srgbClr val="0033CC"/>
              </a:solidFill>
            </a:endParaRPr>
          </a:p>
        </p:txBody>
      </p:sp>
    </p:spTree>
    <p:extLst>
      <p:ext uri="{BB962C8B-B14F-4D97-AF65-F5344CB8AC3E}">
        <p14:creationId xmlns:p14="http://schemas.microsoft.com/office/powerpoint/2010/main" val="243994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bg1">
                    <a:lumMod val="95000"/>
                  </a:schemeClr>
                </a:solidFill>
                <a:latin typeface="Lucida Console" panose="020B0609040504020204" pitchFamily="49" charset="0"/>
                <a:cs typeface="Consolas" panose="020B0609020204030204" pitchFamily="49" charset="0"/>
              </a:rPr>
              <a:t>9.0</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86067602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x=a*_</a:t>
            </a: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81"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85688" y="5437413"/>
            <a:ext cx="2891805" cy="564401"/>
          </a:xfrm>
          <a:prstGeom prst="wedgeRoundRectCallout">
            <a:avLst>
              <a:gd name="adj1" fmla="val -162173"/>
              <a:gd name="adj2" fmla="val 5870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33CC"/>
                </a:solidFill>
              </a:rPr>
              <a:t>3+6.</a:t>
            </a:r>
            <a:endParaRPr lang="en-US" sz="2800" dirty="0">
              <a:solidFill>
                <a:srgbClr val="0033CC"/>
              </a:solidFill>
            </a:endParaRPr>
          </a:p>
        </p:txBody>
      </p:sp>
    </p:spTree>
    <p:extLst>
      <p:ext uri="{BB962C8B-B14F-4D97-AF65-F5344CB8AC3E}">
        <p14:creationId xmlns:p14="http://schemas.microsoft.com/office/powerpoint/2010/main" val="39335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a:t>
            </a:r>
            <a:r>
              <a:rPr lang="en-US" sz="2200" dirty="0" smtClean="0">
                <a:solidFill>
                  <a:schemeClr val="bg1">
                    <a:lumMod val="95000"/>
                  </a:schemeClr>
                </a:solidFill>
                <a:latin typeface="Lucida Console" panose="020B0609040504020204" pitchFamily="49" charset="0"/>
                <a:cs typeface="Consolas" panose="020B0609020204030204" pitchFamily="49" charset="0"/>
              </a:rPr>
              <a:t>*_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658593"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85687" y="5437413"/>
            <a:ext cx="3076469" cy="564401"/>
          </a:xfrm>
          <a:prstGeom prst="wedgeRoundRectCallout">
            <a:avLst>
              <a:gd name="adj1" fmla="val -137758"/>
              <a:gd name="adj2" fmla="val 12090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33CC"/>
                </a:solidFill>
              </a:rPr>
              <a:t>What will this give?</a:t>
            </a:r>
            <a:endParaRPr lang="en-US" sz="2800" dirty="0">
              <a:solidFill>
                <a:srgbClr val="0033CC"/>
              </a:solidFill>
            </a:endParaRPr>
          </a:p>
        </p:txBody>
      </p:sp>
    </p:spTree>
    <p:extLst>
      <p:ext uri="{BB962C8B-B14F-4D97-AF65-F5344CB8AC3E}">
        <p14:creationId xmlns:p14="http://schemas.microsoft.com/office/powerpoint/2010/main" val="33516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smtClean="0">
                <a:solidFill>
                  <a:sysClr val="windowText" lastClr="000000"/>
                </a:solidFill>
              </a:rPr>
              <a:t>C allows two styles of comments  ("</a:t>
            </a:r>
            <a:r>
              <a:rPr lang="en-US" altLang="en-US" sz="2800" dirty="0" smtClean="0">
                <a:solidFill>
                  <a:srgbClr val="FF0000"/>
                </a:solidFill>
              </a:rPr>
              <a:t>//</a:t>
            </a:r>
            <a:r>
              <a:rPr lang="en-US" altLang="en-US" sz="2800" dirty="0" smtClean="0">
                <a:solidFill>
                  <a:sysClr val="windowText" lastClr="000000"/>
                </a:solidFill>
              </a:rPr>
              <a:t>"  and  "</a:t>
            </a:r>
            <a:r>
              <a:rPr lang="en-US" altLang="en-US" sz="2800" dirty="0" smtClean="0">
                <a:solidFill>
                  <a:srgbClr val="FF8000"/>
                </a:solidFill>
              </a:rPr>
              <a:t>/*</a:t>
            </a:r>
            <a:r>
              <a:rPr lang="en-US" altLang="en-US" sz="2800" dirty="0" smtClean="0">
                <a:solidFill>
                  <a:srgbClr val="FFC000"/>
                </a:solidFill>
              </a:rPr>
              <a:t>…</a:t>
            </a:r>
            <a:r>
              <a:rPr lang="en-US" altLang="en-US" sz="2800" dirty="0" smtClean="0">
                <a:solidFill>
                  <a:srgbClr val="FF8000"/>
                </a:solidFill>
              </a:rPr>
              <a: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a=1; </a:t>
            </a:r>
            <a:r>
              <a:rPr lang="en-US" altLang="en-US" sz="2100" b="1" dirty="0" smtClean="0">
                <a:solidFill>
                  <a:srgbClr val="FF2B00"/>
                </a:solidFill>
                <a:latin typeface="Lucida Console" panose="020B0609040504020204" pitchFamily="49" charset="0"/>
              </a:rPr>
              <a:t>//</a:t>
            </a:r>
            <a:r>
              <a:rPr lang="en-US" altLang="en-US" sz="2100" dirty="0" smtClean="0">
                <a:solidFill>
                  <a:sysClr val="windowText" lastClr="00000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This is a single-line comment</a:t>
            </a:r>
            <a:endParaRPr lang="en-US" altLang="en-US" sz="2100" dirty="0">
              <a:solidFill>
                <a:srgbClr val="FF7C8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 </a:t>
            </a:r>
            <a:r>
              <a:rPr lang="en-US" altLang="en-US" sz="2100" b="1" dirty="0" smtClean="0">
                <a:solidFill>
                  <a:srgbClr val="FF80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 This is a multi- </a:t>
            </a:r>
            <a:endParaRPr lang="en-US" altLang="en-US" sz="2100" dirty="0">
              <a:solidFill>
                <a:srgbClr val="FFC000"/>
              </a:solidFill>
              <a:latin typeface="Lucida Console" panose="020B0609040504020204" pitchFamily="49" charset="0"/>
            </a:endParaRPr>
          </a:p>
          <a:p>
            <a:pPr marL="457200" lvl="1" indent="-53975">
              <a:spcBef>
                <a:spcPts val="0"/>
              </a:spcBef>
              <a:buNone/>
            </a:pP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line comment </a:t>
            </a:r>
            <a:r>
              <a:rPr lang="en-US" altLang="en-US" sz="2100" b="1" dirty="0" smtClean="0">
                <a:solidFill>
                  <a:srgbClr val="FF8000"/>
                </a:solidFill>
                <a:latin typeface="Lucida Console" panose="020B0609040504020204" pitchFamily="49" charset="0"/>
              </a:rPr>
              <a:t>*/</a:t>
            </a:r>
            <a:endParaRPr lang="en-US" altLang="en-US" sz="2100" b="1" dirty="0">
              <a:solidFill>
                <a:srgbClr val="FF8000"/>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dirty="0">
                <a:solidFill>
                  <a:sysClr val="windowText" lastClr="000000"/>
                </a:solidFill>
              </a:rPr>
              <a:t>Python only </a:t>
            </a:r>
            <a:r>
              <a:rPr lang="en-US" altLang="en-US" sz="2800" dirty="0" smtClean="0">
                <a:solidFill>
                  <a:sysClr val="windowText" lastClr="000000"/>
                </a:solidFill>
              </a:rPr>
              <a:t>has one style, the single-line comment  ("</a:t>
            </a:r>
            <a:r>
              <a:rPr lang="en-US" altLang="en-US" sz="2800" dirty="0" smtClean="0">
                <a:solidFill>
                  <a:srgbClr val="FF0000"/>
                </a:solidFill>
              </a:rPr>
              <a:t>#</a:t>
            </a:r>
            <a:r>
              <a:rPr lang="en-US" altLang="en-US" sz="2800" dirty="0" smtClean="0">
                <a:solidFill>
                  <a:sysClr val="windowText" lastClr="000000"/>
                </a:solidFill>
              </a:rPr>
              <a:t>"):</a:t>
            </a:r>
            <a:endParaRPr lang="en-US" altLang="en-US" sz="2800" dirty="0">
              <a:solidFill>
                <a:sysClr val="windowText" lastClr="000000"/>
              </a:solidFill>
            </a:endParaRPr>
          </a:p>
          <a:p>
            <a:pPr marL="457200" lvl="1" indent="0">
              <a:spcBef>
                <a:spcPts val="0"/>
              </a:spcBef>
              <a:buNone/>
            </a:pPr>
            <a:r>
              <a:rPr lang="en-US" altLang="en-US" sz="2100" dirty="0" smtClean="0">
                <a:solidFill>
                  <a:sysClr val="windowText" lastClr="000000"/>
                </a:solidFill>
                <a:latin typeface="Lucida Console" panose="020B0609040504020204" pitchFamily="49" charset="0"/>
              </a:rPr>
              <a:t> a=1; </a:t>
            </a:r>
            <a:r>
              <a:rPr lang="en-US" altLang="en-US" sz="2100" b="1" dirty="0" smtClean="0">
                <a:solidFill>
                  <a:srgbClr val="FF2B00"/>
                </a:solidFill>
                <a:latin typeface="Lucida Console" panose="020B0609040504020204" pitchFamily="49" charset="0"/>
              </a:rPr>
              <a:t>#</a:t>
            </a:r>
            <a:r>
              <a:rPr lang="en-US" altLang="en-US" sz="2100" dirty="0" smtClean="0">
                <a:solidFill>
                  <a:sysClr val="windowText" lastClr="00000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As you can see, “#” is like C’s “//”</a:t>
            </a:r>
            <a:endParaRPr lang="en-US" altLang="en-US" sz="2100" dirty="0">
              <a:solidFill>
                <a:sysClr val="windowText" lastClr="000000"/>
              </a:solidFill>
              <a:latin typeface="Lucida Console" panose="020B0609040504020204" pitchFamily="49" charset="0"/>
            </a:endParaRPr>
          </a:p>
          <a:p>
            <a:pPr marL="457200" lvl="1" indent="0">
              <a:spcBef>
                <a:spcPts val="0"/>
              </a:spcBef>
              <a:buNone/>
            </a:pPr>
            <a:r>
              <a:rPr lang="en-US" altLang="en-US" sz="2100" dirty="0" smtClean="0">
                <a:solidFill>
                  <a:sysClr val="windowText" lastClr="000000"/>
                </a:solidFill>
                <a:latin typeface="Lucida Console" panose="020B0609040504020204" pitchFamily="49" charset="0"/>
              </a:rPr>
              <a:t> b=2;</a:t>
            </a:r>
            <a:r>
              <a:rPr lang="en-US" altLang="en-US" sz="2100" dirty="0">
                <a:solidFill>
                  <a:sysClr val="windowText" lastClr="000000"/>
                </a:solidFill>
                <a:latin typeface="Lucida Console" panose="020B0609040504020204" pitchFamily="49" charset="0"/>
              </a:rPr>
              <a:t> </a:t>
            </a:r>
            <a:r>
              <a:rPr lang="en-US" altLang="en-US" sz="2100" b="1" dirty="0">
                <a:solidFill>
                  <a:srgbClr val="FF8000"/>
                </a:solidFill>
                <a:latin typeface="Lucida Console" panose="020B0609040504020204" pitchFamily="49" charset="0"/>
              </a:rPr>
              <a:t>#</a:t>
            </a: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The only way to get a multi-line</a:t>
            </a:r>
            <a:endParaRPr lang="en-US" altLang="en-US" sz="2100" dirty="0">
              <a:solidFill>
                <a:srgbClr val="FFC000"/>
              </a:solidFill>
              <a:latin typeface="Lucida Console" panose="020B0609040504020204" pitchFamily="49" charset="0"/>
            </a:endParaRPr>
          </a:p>
          <a:p>
            <a:pPr marL="457200" lvl="1" indent="0">
              <a:spcBef>
                <a:spcPts val="0"/>
              </a:spcBef>
              <a:buNone/>
            </a:pP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a:t>
            </a:r>
            <a:r>
              <a:rPr lang="en-US" altLang="en-US" sz="2100" b="1" dirty="0" smtClean="0">
                <a:solidFill>
                  <a:srgbClr val="FF80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 comment is to use </a:t>
            </a:r>
            <a:r>
              <a:rPr lang="en-US" altLang="en-US" sz="2100" dirty="0" err="1" smtClean="0">
                <a:solidFill>
                  <a:srgbClr val="FFC000"/>
                </a:solidFill>
                <a:latin typeface="Lucida Console" panose="020B0609040504020204" pitchFamily="49" charset="0"/>
              </a:rPr>
              <a:t>muiltiple</a:t>
            </a:r>
            <a:r>
              <a:rPr lang="en-US" altLang="en-US" sz="2100" dirty="0" smtClean="0">
                <a:solidFill>
                  <a:srgbClr val="FFC000"/>
                </a:solidFill>
                <a:latin typeface="Lucida Console" panose="020B0609040504020204" pitchFamily="49" charset="0"/>
              </a:rPr>
              <a:t> “#”</a:t>
            </a:r>
          </a:p>
          <a:p>
            <a:pPr marL="457200" lvl="1" indent="0">
              <a:spcBef>
                <a:spcPts val="0"/>
              </a:spcBef>
              <a:buNone/>
            </a:pPr>
            <a:endParaRPr lang="en-US" altLang="en-US" sz="2100" dirty="0">
              <a:solidFill>
                <a:sysClr val="windowText" lastClr="000000"/>
              </a:solidFill>
              <a:latin typeface="Lucida Console" panose="020B0609040504020204" pitchFamily="49" charset="0"/>
            </a:endParaRPr>
          </a:p>
          <a:p>
            <a:pPr marL="796925" lvl="2" indent="-227013">
              <a:spcBef>
                <a:spcPts val="0"/>
              </a:spcBef>
            </a:pPr>
            <a:r>
              <a:rPr lang="en-US" altLang="en-US" sz="2900" dirty="0">
                <a:solidFill>
                  <a:sysClr val="windowText" lastClr="000000"/>
                </a:solidFill>
              </a:rPr>
              <a:t>But there is an exception for function headers:  </a:t>
            </a:r>
          </a:p>
          <a:p>
            <a:pPr marL="1082675" lvl="3" indent="-225425">
              <a:spcBef>
                <a:spcPts val="600"/>
              </a:spcBef>
            </a:pPr>
            <a:r>
              <a:rPr lang="en-US" altLang="en-US" sz="2500" dirty="0">
                <a:solidFill>
                  <a:srgbClr val="996633"/>
                </a:solidFill>
              </a:rPr>
              <a:t>Good programming practice </a:t>
            </a:r>
            <a:r>
              <a:rPr lang="en-US" altLang="en-US" sz="2500" dirty="0">
                <a:solidFill>
                  <a:sysClr val="windowText" lastClr="000000"/>
                </a:solidFill>
              </a:rPr>
              <a:t>is to put a detailed comment at the </a:t>
            </a:r>
            <a:r>
              <a:rPr lang="en-US" altLang="en-US" sz="2500" dirty="0">
                <a:solidFill>
                  <a:srgbClr val="FF0000"/>
                </a:solidFill>
              </a:rPr>
              <a:t>top of each functio</a:t>
            </a:r>
            <a:r>
              <a:rPr lang="en-US" altLang="en-US" sz="2500" spc="-200" dirty="0">
                <a:solidFill>
                  <a:srgbClr val="FF0000"/>
                </a:solidFill>
              </a:rPr>
              <a:t>n</a:t>
            </a:r>
            <a:r>
              <a:rPr lang="en-US" altLang="en-US" sz="2500" dirty="0">
                <a:solidFill>
                  <a:sysClr val="windowText" lastClr="000000"/>
                </a:solidFill>
              </a:rPr>
              <a:t>, to indicate its input</a:t>
            </a:r>
            <a:r>
              <a:rPr lang="en-US" altLang="en-US" sz="2500" spc="-200" dirty="0">
                <a:solidFill>
                  <a:sysClr val="windowText" lastClr="000000"/>
                </a:solidFill>
              </a:rPr>
              <a:t>s</a:t>
            </a:r>
            <a:r>
              <a:rPr lang="en-US" altLang="en-US" sz="2500" dirty="0">
                <a:solidFill>
                  <a:sysClr val="windowText" lastClr="000000"/>
                </a:solidFill>
              </a:rPr>
              <a:t>, output</a:t>
            </a:r>
            <a:r>
              <a:rPr lang="en-US" altLang="en-US" sz="2500" spc="-200" dirty="0">
                <a:solidFill>
                  <a:sysClr val="windowText" lastClr="000000"/>
                </a:solidFill>
              </a:rPr>
              <a:t>s</a:t>
            </a:r>
            <a:r>
              <a:rPr lang="en-US" altLang="en-US" sz="2500" dirty="0">
                <a:solidFill>
                  <a:sysClr val="windowText" lastClr="000000"/>
                </a:solidFill>
              </a:rPr>
              <a:t>, and behavior.</a:t>
            </a:r>
          </a:p>
          <a:p>
            <a:pPr marL="1482725" lvl="4" indent="-279400">
              <a:spcBef>
                <a:spcPts val="600"/>
              </a:spcBef>
            </a:pPr>
            <a:r>
              <a:rPr lang="en-US" altLang="en-US" sz="2500" dirty="0">
                <a:solidFill>
                  <a:sysClr val="windowText" lastClr="000000"/>
                </a:solidFill>
              </a:rPr>
              <a:t>These comments go into something called a </a:t>
            </a:r>
            <a:r>
              <a:rPr lang="en-US" altLang="en-US" sz="2500" dirty="0" err="1">
                <a:solidFill>
                  <a:srgbClr val="996633"/>
                </a:solidFill>
              </a:rPr>
              <a:t>docstring</a:t>
            </a:r>
            <a:r>
              <a:rPr lang="en-US" altLang="en-US" sz="2500" dirty="0">
                <a:solidFill>
                  <a:sysClr val="windowText" lastClr="000000"/>
                </a:solidFill>
              </a:rPr>
              <a:t>. </a:t>
            </a:r>
            <a:r>
              <a:rPr lang="en-US" altLang="en-US" sz="2500" dirty="0" err="1">
                <a:solidFill>
                  <a:sysClr val="windowText" lastClr="000000"/>
                </a:solidFill>
              </a:rPr>
              <a:t>Docstrings</a:t>
            </a:r>
            <a:r>
              <a:rPr lang="en-US" altLang="en-US" sz="2500" dirty="0">
                <a:solidFill>
                  <a:sysClr val="windowText" lastClr="000000"/>
                </a:solidFill>
              </a:rPr>
              <a:t> can be multiline. </a:t>
            </a:r>
            <a:endParaRPr lang="en-US" altLang="en-US" sz="2500" dirty="0">
              <a:solidFill>
                <a:sysClr val="windowText" lastClr="00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FF2B00"/>
                  </a:solidFill>
                </a:rPr>
                <a:t>comments</a:t>
              </a:r>
              <a:endParaRPr lang="en-US" spc="40" dirty="0">
                <a:solidFill>
                  <a:srgbClr val="FF2B0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42884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0" dur="500"/>
                                        <p:tgtEl>
                                          <p:spTgt spid="16">
                                            <p:txEl>
                                              <p:pRg st="11" end="1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12" end="12"/>
                                            </p:txEl>
                                          </p:spTgt>
                                        </p:tgtEl>
                                        <p:attrNameLst>
                                          <p:attrName>style.visibility</p:attrName>
                                        </p:attrNameLst>
                                      </p:cBhvr>
                                      <p:to>
                                        <p:strVal val="visible"/>
                                      </p:to>
                                    </p:set>
                                    <p:animEffect transition="in" filter="randombar(horizontal)">
                                      <p:cBhvr>
                                        <p:cTn id="13" dur="500"/>
                                        <p:tgtEl>
                                          <p:spTgt spid="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a:t>
            </a:r>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3953524391"/>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Type </a:t>
            </a:r>
            <a:r>
              <a:rPr lang="en-US" sz="2200" dirty="0">
                <a:solidFill>
                  <a:schemeClr val="bg1">
                    <a:lumMod val="95000"/>
                  </a:schemeClr>
                </a:solidFill>
                <a:latin typeface="Lucida Console" panose="020B0609040504020204" pitchFamily="49" charset="0"/>
                <a:cs typeface="Consolas" panose="020B0609020204030204" pitchFamily="49" charset="0"/>
              </a:rPr>
              <a:t>"help",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a:t>
            </a:r>
            <a:r>
              <a:rPr lang="en-US" sz="2200" dirty="0" smtClean="0">
                <a:solidFill>
                  <a:schemeClr val="bg1">
                    <a:lumMod val="95000"/>
                  </a:schemeClr>
                </a:solidFill>
                <a:latin typeface="Lucida Console" panose="020B0609040504020204" pitchFamily="49" charset="0"/>
                <a:cs typeface="Consolas" panose="020B0609020204030204" pitchFamily="49" charset="0"/>
              </a:rPr>
              <a:t>*_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9" name="Straight Connector 8"/>
          <p:cNvCxnSpPr/>
          <p:nvPr/>
        </p:nvCxnSpPr>
        <p:spPr>
          <a:xfrm>
            <a:off x="1021781"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4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Type </a:t>
            </a:r>
            <a:r>
              <a:rPr lang="en-US" sz="2200" dirty="0">
                <a:solidFill>
                  <a:schemeClr val="bg1">
                    <a:lumMod val="95000"/>
                  </a:schemeClr>
                </a:solidFill>
                <a:latin typeface="Lucida Console" panose="020B0609040504020204" pitchFamily="49" charset="0"/>
                <a:cs typeface="Consolas" panose="020B0609020204030204" pitchFamily="49" charset="0"/>
              </a:rPr>
              <a:t>"help",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658593"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t>
            </a:r>
            <a:r>
              <a:rPr lang="en-US" sz="2200" dirty="0" smtClean="0">
                <a:solidFill>
                  <a:schemeClr val="bg1">
                    <a:lumMod val="95000"/>
                  </a:schemeClr>
                </a:solidFill>
                <a:latin typeface="Lucida Console" panose="020B0609040504020204" pitchFamily="49" charset="0"/>
                <a:cs typeface="Consolas" panose="020B0609020204030204" pitchFamily="49" charset="0"/>
              </a:rPr>
              <a:t>=a*_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36.0</a:t>
            </a:r>
          </a:p>
        </p:txBody>
      </p:sp>
    </p:spTree>
    <p:extLst>
      <p:ext uri="{BB962C8B-B14F-4D97-AF65-F5344CB8AC3E}">
        <p14:creationId xmlns:p14="http://schemas.microsoft.com/office/powerpoint/2010/main" val="393108428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36.0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70765"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0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tx1"/>
                </a:solidFill>
                <a:latin typeface="Lucida Console" panose="020B0609040504020204" pitchFamily="49" charset="0"/>
                <a:cs typeface="Consolas" panose="020B0609020204030204" pitchFamily="49" charset="0"/>
              </a:rPr>
              <a:t>x=5</a:t>
            </a:r>
          </a:p>
          <a:p>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for x in range(3):</a:t>
            </a:r>
          </a:p>
          <a:p>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 python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054167" y="19469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208253" y="2505190"/>
            <a:ext cx="4249952" cy="1301495"/>
          </a:xfrm>
          <a:prstGeom prst="wedgeRoundRectCallout">
            <a:avLst>
              <a:gd name="adj1" fmla="val -79089"/>
              <a:gd name="adj2" fmla="val -762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“cat” is a UNIX command to display a file.  This file has a “.</a:t>
            </a:r>
            <a:r>
              <a:rPr lang="en-US" sz="2800" dirty="0" err="1">
                <a:solidFill>
                  <a:srgbClr val="0033CC"/>
                </a:solidFill>
              </a:rPr>
              <a:t>py</a:t>
            </a:r>
            <a:r>
              <a:rPr lang="en-US" sz="2800" dirty="0">
                <a:solidFill>
                  <a:srgbClr val="0033CC"/>
                </a:solidFill>
              </a:rPr>
              <a:t>” extension.</a:t>
            </a:r>
          </a:p>
        </p:txBody>
      </p:sp>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Tree>
    <p:extLst>
      <p:ext uri="{BB962C8B-B14F-4D97-AF65-F5344CB8AC3E}">
        <p14:creationId xmlns:p14="http://schemas.microsoft.com/office/powerpoint/2010/main" val="339749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35" presetClass="emph" presetSubtype="0" repeatCount="indefinite" fill="hold" nodeType="withEffect">
                                  <p:stCondLst>
                                    <p:cond delay="0"/>
                                  </p:stCondLst>
                                  <p:childTnLst>
                                    <p:anim calcmode="discrete" valueType="str">
                                      <p:cBhvr>
                                        <p:cTn id="11"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6" y="1588169"/>
            <a:ext cx="9729432"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6"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python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730072" y="360434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2492949" y="3886966"/>
            <a:ext cx="6056195" cy="1370835"/>
          </a:xfrm>
          <a:prstGeom prst="wedgeRoundRectCallout">
            <a:avLst>
              <a:gd name="adj1" fmla="val -79089"/>
              <a:gd name="adj2" fmla="val -762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When used in a script, a loop body doesn’t need to end with a blank line (in contrast to the </a:t>
            </a:r>
            <a:r>
              <a:rPr lang="en-US" sz="2800" dirty="0" smtClean="0">
                <a:solidFill>
                  <a:srgbClr val="0033CC"/>
                </a:solidFill>
              </a:rPr>
              <a:t>interactive mode).</a:t>
            </a:r>
            <a:endParaRPr lang="en-US" sz="2800" dirty="0">
              <a:solidFill>
                <a:srgbClr val="0033CC"/>
              </a:solidFill>
            </a:endParaRPr>
          </a:p>
        </p:txBody>
      </p:sp>
      <p:sp>
        <p:nvSpPr>
          <p:cNvPr id="8" name="Rounded Rectangular Callout 7"/>
          <p:cNvSpPr/>
          <p:nvPr/>
        </p:nvSpPr>
        <p:spPr>
          <a:xfrm>
            <a:off x="2888771" y="3635105"/>
            <a:ext cx="4247526" cy="1385100"/>
          </a:xfrm>
          <a:prstGeom prst="wedgeRoundRectCallout">
            <a:avLst>
              <a:gd name="adj1" fmla="val -77390"/>
              <a:gd name="adj2" fmla="val -7729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smtClean="0">
                <a:solidFill>
                  <a:srgbClr val="0033CC"/>
                </a:solidFill>
              </a:rPr>
              <a:t>So this </a:t>
            </a:r>
            <a:r>
              <a:rPr lang="en-US" sz="2800" dirty="0">
                <a:solidFill>
                  <a:srgbClr val="0033CC"/>
                </a:solidFill>
              </a:rPr>
              <a:t>file is the same as what we </a:t>
            </a:r>
            <a:r>
              <a:rPr lang="en-US" sz="2800" dirty="0" smtClean="0">
                <a:solidFill>
                  <a:srgbClr val="0033CC"/>
                </a:solidFill>
              </a:rPr>
              <a:t>had interactively</a:t>
            </a:r>
            <a:br>
              <a:rPr lang="en-US" sz="2800" dirty="0" smtClean="0">
                <a:solidFill>
                  <a:srgbClr val="0033CC"/>
                </a:solidFill>
              </a:rPr>
            </a:br>
            <a:r>
              <a:rPr lang="en-US" sz="2800" spc="-30" dirty="0">
                <a:solidFill>
                  <a:srgbClr val="0033CC"/>
                </a:solidFill>
              </a:rPr>
              <a:t>typed in </a:t>
            </a:r>
            <a:r>
              <a:rPr lang="en-US" sz="2800" spc="-30" dirty="0" smtClean="0">
                <a:solidFill>
                  <a:srgbClr val="0033CC"/>
                </a:solidFill>
              </a:rPr>
              <a:t>some earlier slides</a:t>
            </a:r>
            <a:r>
              <a:rPr lang="en-US" sz="2800" spc="-30" dirty="0">
                <a:solidFill>
                  <a:srgbClr val="0033CC"/>
                </a:solidFill>
              </a:rPr>
              <a:t>.</a:t>
            </a:r>
          </a:p>
        </p:txBody>
      </p:sp>
    </p:spTree>
    <p:extLst>
      <p:ext uri="{BB962C8B-B14F-4D97-AF65-F5344CB8AC3E}">
        <p14:creationId xmlns:p14="http://schemas.microsoft.com/office/powerpoint/2010/main" val="13761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0" y="1588169"/>
            <a:ext cx="972943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9"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python3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719594" y="366032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72948" y="3984959"/>
            <a:ext cx="4641844" cy="1243023"/>
          </a:xfrm>
          <a:prstGeom prst="wedgeRoundRectCallout">
            <a:avLst>
              <a:gd name="adj1" fmla="val -63168"/>
              <a:gd name="adj2" fmla="val -623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Now we run </a:t>
            </a:r>
            <a:r>
              <a:rPr lang="en-US" sz="2800" dirty="0" smtClean="0">
                <a:solidFill>
                  <a:srgbClr val="0033CC"/>
                </a:solidFill>
              </a:rPr>
              <a:t>Python </a:t>
            </a:r>
            <a:r>
              <a:rPr lang="en-US" sz="2800" dirty="0">
                <a:solidFill>
                  <a:srgbClr val="0033CC"/>
                </a:solidFill>
              </a:rPr>
              <a:t>again, but this time providing a script on the command line.</a:t>
            </a:r>
          </a:p>
        </p:txBody>
      </p:sp>
    </p:spTree>
    <p:extLst>
      <p:ext uri="{BB962C8B-B14F-4D97-AF65-F5344CB8AC3E}">
        <p14:creationId xmlns:p14="http://schemas.microsoft.com/office/powerpoint/2010/main" val="26646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python3 script.py</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730070" y="52997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1580985" y="4584557"/>
            <a:ext cx="3478839" cy="863265"/>
          </a:xfrm>
          <a:prstGeom prst="wedgeRoundRectCallout">
            <a:avLst>
              <a:gd name="adj1" fmla="val -73963"/>
              <a:gd name="adj2" fmla="val -515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It produces the same output as before.</a:t>
            </a:r>
          </a:p>
        </p:txBody>
      </p:sp>
      <p:sp>
        <p:nvSpPr>
          <p:cNvPr id="9" name="Rounded Rectangular Callout 8"/>
          <p:cNvSpPr/>
          <p:nvPr/>
        </p:nvSpPr>
        <p:spPr>
          <a:xfrm>
            <a:off x="1558644" y="5570786"/>
            <a:ext cx="8164830" cy="1287214"/>
          </a:xfrm>
          <a:prstGeom prst="wedgeRoundRectCallout">
            <a:avLst>
              <a:gd name="adj1" fmla="val -58285"/>
              <a:gd name="adj2" fmla="val -517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We have the “%” prompt. This </a:t>
            </a:r>
            <a:r>
              <a:rPr lang="en-US" sz="2800" dirty="0" smtClean="0">
                <a:solidFill>
                  <a:srgbClr val="0033CC"/>
                </a:solidFill>
              </a:rPr>
              <a:t>means </a:t>
            </a:r>
            <a:r>
              <a:rPr lang="en-US" sz="2800" dirty="0">
                <a:solidFill>
                  <a:srgbClr val="0033CC"/>
                </a:solidFill>
              </a:rPr>
              <a:t>Python is </a:t>
            </a:r>
            <a:r>
              <a:rPr lang="en-US" sz="2800" dirty="0" smtClean="0">
                <a:solidFill>
                  <a:srgbClr val="0033CC"/>
                </a:solidFill>
              </a:rPr>
              <a:t>done </a:t>
            </a:r>
            <a:r>
              <a:rPr lang="en-US" sz="2800" dirty="0">
                <a:solidFill>
                  <a:srgbClr val="0033CC"/>
                </a:solidFill>
              </a:rPr>
              <a:t>and UNIX is running again. No need to hit Ctrl-D, because Python knows the script has finished.</a:t>
            </a:r>
          </a:p>
        </p:txBody>
      </p:sp>
    </p:spTree>
    <p:extLst>
      <p:ext uri="{BB962C8B-B14F-4D97-AF65-F5344CB8AC3E}">
        <p14:creationId xmlns:p14="http://schemas.microsoft.com/office/powerpoint/2010/main" val="205820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What is Python?</a:t>
            </a:r>
          </a:p>
        </p:txBody>
      </p:sp>
      <p:sp>
        <p:nvSpPr>
          <p:cNvPr id="3" name="Content Placeholder 2"/>
          <p:cNvSpPr>
            <a:spLocks noGrp="1"/>
          </p:cNvSpPr>
          <p:nvPr>
            <p:ph idx="1"/>
          </p:nvPr>
        </p:nvSpPr>
        <p:spPr>
          <a:xfrm>
            <a:off x="-1" y="1138990"/>
            <a:ext cx="10833075" cy="5678905"/>
          </a:xfrm>
        </p:spPr>
        <p:txBody>
          <a:bodyPr>
            <a:normAutofit/>
          </a:bodyPr>
          <a:lstStyle/>
          <a:p>
            <a:pPr marL="288925" indent="-288925">
              <a:lnSpc>
                <a:spcPct val="96000"/>
              </a:lnSpc>
            </a:pPr>
            <a:r>
              <a:rPr lang="en-US" sz="4400" dirty="0">
                <a:latin typeface="Arial Narrow" panose="020B0606020202030204" pitchFamily="34" charset="0"/>
              </a:rPr>
              <a:t>It is </a:t>
            </a:r>
            <a:r>
              <a:rPr lang="en-US" sz="4400" dirty="0" smtClean="0">
                <a:latin typeface="Arial Narrow" panose="020B0606020202030204" pitchFamily="34" charset="0"/>
              </a:rPr>
              <a:t>a </a:t>
            </a:r>
            <a:r>
              <a:rPr lang="en-US" sz="4400" b="1" i="1" dirty="0">
                <a:solidFill>
                  <a:srgbClr val="C00000"/>
                </a:solidFill>
                <a:latin typeface="Arial Narrow" panose="020B0606020202030204" pitchFamily="34" charset="0"/>
              </a:rPr>
              <a:t>High Level Language</a:t>
            </a:r>
            <a:r>
              <a:rPr lang="en-US" sz="4400" dirty="0">
                <a:latin typeface="Arial Narrow" panose="020B0606020202030204" pitchFamily="34" charset="0"/>
              </a:rPr>
              <a:t>.</a:t>
            </a:r>
            <a:endParaRPr lang="en-US" sz="4000" dirty="0">
              <a:latin typeface="Arial Narrow" panose="020B0606020202030204" pitchFamily="34" charset="0"/>
            </a:endParaRPr>
          </a:p>
          <a:p>
            <a:pPr marL="517525" lvl="1">
              <a:lnSpc>
                <a:spcPct val="96000"/>
              </a:lnSpc>
            </a:pPr>
            <a:r>
              <a:rPr lang="en-US" sz="4000" spc="-40" dirty="0">
                <a:latin typeface="Arial Narrow" panose="020B0606020202030204" pitchFamily="34" charset="0"/>
              </a:rPr>
              <a:t>That means </a:t>
            </a:r>
            <a:r>
              <a:rPr lang="en-US" sz="4000" spc="-40" dirty="0" smtClean="0">
                <a:latin typeface="Arial Narrow" panose="020B0606020202030204" pitchFamily="34" charset="0"/>
              </a:rPr>
              <a:t>it’s </a:t>
            </a:r>
            <a:r>
              <a:rPr lang="en-US" sz="4000" spc="-40" dirty="0">
                <a:latin typeface="Arial Narrow" panose="020B0606020202030204" pitchFamily="34" charset="0"/>
              </a:rPr>
              <a:t>highe</a:t>
            </a:r>
            <a:r>
              <a:rPr lang="en-US" sz="4000" spc="-80" dirty="0">
                <a:latin typeface="Arial Narrow" panose="020B0606020202030204" pitchFamily="34" charset="0"/>
              </a:rPr>
              <a:t>r</a:t>
            </a:r>
            <a:r>
              <a:rPr lang="en-US" sz="4000" spc="-40" dirty="0">
                <a:latin typeface="Arial Narrow" panose="020B0606020202030204" pitchFamily="34" charset="0"/>
              </a:rPr>
              <a:t>-</a:t>
            </a:r>
            <a:r>
              <a:rPr lang="en-US" sz="4000" spc="-90" dirty="0">
                <a:latin typeface="Arial Narrow" panose="020B0606020202030204" pitchFamily="34" charset="0"/>
              </a:rPr>
              <a:t>leve</a:t>
            </a:r>
            <a:r>
              <a:rPr lang="en-US" sz="4000" spc="-40" dirty="0">
                <a:latin typeface="Arial Narrow" panose="020B0606020202030204" pitchFamily="34" charset="0"/>
              </a:rPr>
              <a:t>l than</a:t>
            </a:r>
            <a:r>
              <a:rPr lang="en-US" sz="3600" spc="-40" dirty="0">
                <a:latin typeface="Arial Narrow" panose="020B0606020202030204" pitchFamily="34" charset="0"/>
              </a:rPr>
              <a:t> </a:t>
            </a:r>
            <a:r>
              <a:rPr lang="en-US" sz="4000" spc="-150" dirty="0">
                <a:latin typeface="Arial Narrow" panose="020B0606020202030204" pitchFamily="34" charset="0"/>
              </a:rPr>
              <a:t>C</a:t>
            </a:r>
            <a:r>
              <a:rPr lang="en-US" sz="4000" spc="-40" dirty="0">
                <a:latin typeface="Arial Narrow" panose="020B0606020202030204" pitchFamily="34" charset="0"/>
              </a:rPr>
              <a:t>,</a:t>
            </a:r>
            <a:r>
              <a:rPr lang="en-US" sz="3200" spc="-40" dirty="0">
                <a:latin typeface="Arial Narrow" panose="020B0606020202030204" pitchFamily="34" charset="0"/>
              </a:rPr>
              <a:t> </a:t>
            </a:r>
            <a:r>
              <a:rPr lang="en-US" sz="4000" spc="-40" dirty="0">
                <a:latin typeface="Arial Narrow" panose="020B0606020202030204" pitchFamily="34" charset="0"/>
              </a:rPr>
              <a:t>C+</a:t>
            </a:r>
            <a:r>
              <a:rPr lang="en-US" sz="4000" spc="-240" dirty="0">
                <a:latin typeface="Arial Narrow" panose="020B0606020202030204" pitchFamily="34" charset="0"/>
              </a:rPr>
              <a:t>+</a:t>
            </a:r>
            <a:r>
              <a:rPr lang="en-US" sz="4000" spc="-40" dirty="0">
                <a:latin typeface="Arial Narrow" panose="020B0606020202030204" pitchFamily="34" charset="0"/>
              </a:rPr>
              <a:t>,</a:t>
            </a:r>
            <a:r>
              <a:rPr lang="en-US" sz="3200" spc="-40" dirty="0">
                <a:latin typeface="Arial Narrow" panose="020B0606020202030204" pitchFamily="34" charset="0"/>
              </a:rPr>
              <a:t> </a:t>
            </a:r>
            <a:r>
              <a:rPr lang="en-US" sz="4000" spc="-70" dirty="0">
                <a:latin typeface="Arial Narrow" panose="020B0606020202030204" pitchFamily="34" charset="0"/>
              </a:rPr>
              <a:t>Jav</a:t>
            </a:r>
            <a:r>
              <a:rPr lang="en-US" sz="4000" spc="-40" dirty="0">
                <a:latin typeface="Arial Narrow" panose="020B0606020202030204" pitchFamily="34" charset="0"/>
              </a:rPr>
              <a:t>a,</a:t>
            </a:r>
            <a:r>
              <a:rPr lang="en-US" sz="3200" spc="-40" dirty="0">
                <a:latin typeface="Arial Narrow" panose="020B0606020202030204" pitchFamily="34" charset="0"/>
              </a:rPr>
              <a:t> </a:t>
            </a:r>
            <a:r>
              <a:rPr lang="en-US" sz="4000" spc="-40" dirty="0">
                <a:latin typeface="Arial Narrow" panose="020B0606020202030204" pitchFamily="34" charset="0"/>
              </a:rPr>
              <a:t>et</a:t>
            </a:r>
            <a:r>
              <a:rPr lang="en-US" sz="4000" spc="-100" dirty="0">
                <a:latin typeface="Arial Narrow" panose="020B0606020202030204" pitchFamily="34" charset="0"/>
              </a:rPr>
              <a:t>c</a:t>
            </a:r>
            <a:r>
              <a:rPr lang="en-US" sz="4000" spc="-40" dirty="0">
                <a:latin typeface="Arial Narrow" panose="020B0606020202030204" pitchFamily="34" charset="0"/>
              </a:rPr>
              <a:t>.</a:t>
            </a:r>
          </a:p>
          <a:p>
            <a:pPr marL="746125" lvl="2">
              <a:lnSpc>
                <a:spcPct val="96000"/>
              </a:lnSpc>
            </a:pPr>
            <a:r>
              <a:rPr lang="en-US" sz="3800" dirty="0">
                <a:latin typeface="Arial Narrow" panose="020B0606020202030204" pitchFamily="34" charset="0"/>
              </a:rPr>
              <a:t>And </a:t>
            </a:r>
            <a:r>
              <a:rPr lang="en-US" sz="3800" i="1" dirty="0">
                <a:latin typeface="Arial Narrow" panose="020B0606020202030204" pitchFamily="34" charset="0"/>
              </a:rPr>
              <a:t>that</a:t>
            </a:r>
            <a:r>
              <a:rPr lang="en-US" sz="3800" dirty="0">
                <a:latin typeface="Arial Narrow" panose="020B0606020202030204" pitchFamily="34" charset="0"/>
              </a:rPr>
              <a:t> means:</a:t>
            </a:r>
          </a:p>
          <a:p>
            <a:pPr marL="1203325" lvl="3" indent="-457200">
              <a:lnSpc>
                <a:spcPct val="96000"/>
              </a:lnSpc>
              <a:buNone/>
            </a:pPr>
            <a:r>
              <a:rPr lang="en-US" sz="2800" b="1" baseline="20000" dirty="0">
                <a:solidFill>
                  <a:srgbClr val="00B05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dirty="0">
                <a:solidFill>
                  <a:srgbClr val="00B050"/>
                </a:solidFill>
                <a:latin typeface="Arial Narrow" panose="020B0606020202030204" pitchFamily="34" charset="0"/>
              </a:rPr>
              <a:t>It requires less coding to implement an algorithm.</a:t>
            </a:r>
          </a:p>
          <a:p>
            <a:pPr marL="1203325" lvl="3" indent="-457200">
              <a:lnSpc>
                <a:spcPct val="96000"/>
              </a:lnSpc>
              <a:buNone/>
            </a:pPr>
            <a:r>
              <a:rPr lang="en-US" sz="2800" b="1" baseline="20000" dirty="0">
                <a:solidFill>
                  <a:srgbClr val="FF000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spc="-20" dirty="0">
                <a:solidFill>
                  <a:srgbClr val="FF0000"/>
                </a:solidFill>
                <a:latin typeface="Arial Narrow" panose="020B0606020202030204" pitchFamily="34" charset="0"/>
              </a:rPr>
              <a:t>The</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compiler</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has</a:t>
            </a:r>
            <a:r>
              <a:rPr lang="en-US" sz="3200" spc="-20" dirty="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work more</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get</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an</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executable</a:t>
            </a:r>
            <a:r>
              <a:rPr lang="en-US" sz="3600" spc="-20" dirty="0" smtClean="0">
                <a:solidFill>
                  <a:srgbClr val="FF0000"/>
                </a:solidFill>
                <a:latin typeface="Arial Narrow" panose="020B0606020202030204" pitchFamily="34" charset="0"/>
              </a:rPr>
              <a:t>.</a:t>
            </a:r>
            <a:endParaRPr lang="en-US" sz="3600" spc="-2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99765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14949</TotalTime>
  <Words>20911</Words>
  <Application>Microsoft Office PowerPoint</Application>
  <PresentationFormat>Custom</PresentationFormat>
  <Paragraphs>3335</Paragraphs>
  <Slides>160</Slides>
  <Notes>1</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160</vt:i4>
      </vt:variant>
    </vt:vector>
  </HeadingPairs>
  <TitlesOfParts>
    <vt:vector size="179" baseType="lpstr">
      <vt:lpstr>FrankRuehl</vt:lpstr>
      <vt:lpstr>新細明體</vt:lpstr>
      <vt:lpstr>Arial</vt:lpstr>
      <vt:lpstr>Arial Narrow</vt:lpstr>
      <vt:lpstr>Calibri</vt:lpstr>
      <vt:lpstr>Calibri Light</vt:lpstr>
      <vt:lpstr>Consolas</vt:lpstr>
      <vt:lpstr>Courier New</vt:lpstr>
      <vt:lpstr>Elephant</vt:lpstr>
      <vt:lpstr>Felix Titling</vt:lpstr>
      <vt:lpstr>Lucida Console</vt:lpstr>
      <vt:lpstr>Symbol</vt:lpstr>
      <vt:lpstr>Times New Roman</vt:lpstr>
      <vt:lpstr>Wingdings</vt:lpstr>
      <vt:lpstr>Office Theme</vt:lpstr>
      <vt:lpstr>1_Office Theme</vt:lpstr>
      <vt:lpstr>4_Office Theme</vt:lpstr>
      <vt:lpstr>2_Office Theme</vt:lpstr>
      <vt:lpstr>Default Design</vt:lpstr>
      <vt:lpstr>Programming in Python</vt:lpstr>
      <vt:lpstr>PowerPoint Presentation</vt:lpstr>
      <vt:lpstr>PowerPoint Presentation</vt:lpstr>
      <vt:lpstr>Who can take the course?</vt:lpstr>
      <vt:lpstr>Who can take the course?</vt:lpstr>
      <vt:lpstr>Who can take the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Python?</vt:lpstr>
      <vt:lpstr>What is Python?</vt:lpstr>
      <vt:lpstr>What Is A High Level Language?</vt:lpstr>
      <vt:lpstr>Python takes the idea of objects  to its limit: everything is an object</vt:lpstr>
      <vt:lpstr>Dynamic Type Binding  with Strong Typing?</vt:lpstr>
      <vt:lpstr>Dynamic Type Binding  with Strong Typing?</vt:lpstr>
      <vt:lpstr>Dynamic Type Binding  with Strong Typing?</vt:lpstr>
      <vt:lpstr>Dynamic Type Binding  with Strong Typing?</vt:lpstr>
      <vt:lpstr>Dynamic Type Binding  with Strong Typing?</vt:lpstr>
      <vt:lpstr>Dynamic Type Binding  with Strong Typing?</vt:lpstr>
      <vt:lpstr>Python takes the idea of objects  to its limit: everything is an object</vt:lpstr>
      <vt:lpstr>Python takes the idea of objects  to its limit: everything is an object</vt:lpstr>
      <vt:lpstr>Python takes the idea of objects  to its limit: everything is an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to give you an idea of how much coding you would have to do to get “similar” strong typing in C…</vt:lpstr>
      <vt:lpstr>Just to give you an idea of how much coding you would have to do to get “similar” strong typing in C…</vt:lpstr>
      <vt:lpstr>PowerPoint Presentation</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Me</cp:lastModifiedBy>
  <cp:revision>307</cp:revision>
  <dcterms:created xsi:type="dcterms:W3CDTF">2017-02-16T03:48:05Z</dcterms:created>
  <dcterms:modified xsi:type="dcterms:W3CDTF">2020-02-29T07:48:55Z</dcterms:modified>
</cp:coreProperties>
</file>